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259" r:id="rId3"/>
    <p:sldId id="279" r:id="rId4"/>
    <p:sldId id="302" r:id="rId5"/>
    <p:sldId id="258" r:id="rId6"/>
    <p:sldId id="293" r:id="rId7"/>
    <p:sldId id="296" r:id="rId8"/>
    <p:sldId id="298" r:id="rId9"/>
    <p:sldId id="299" r:id="rId10"/>
    <p:sldId id="297" r:id="rId11"/>
    <p:sldId id="267" r:id="rId12"/>
    <p:sldId id="281" r:id="rId13"/>
    <p:sldId id="282" r:id="rId14"/>
    <p:sldId id="301" r:id="rId15"/>
    <p:sldId id="262" r:id="rId16"/>
    <p:sldId id="303" r:id="rId17"/>
    <p:sldId id="308" r:id="rId18"/>
    <p:sldId id="316" r:id="rId19"/>
    <p:sldId id="315" r:id="rId20"/>
    <p:sldId id="285" r:id="rId21"/>
    <p:sldId id="309" r:id="rId22"/>
    <p:sldId id="304" r:id="rId23"/>
    <p:sldId id="305" r:id="rId24"/>
    <p:sldId id="306" r:id="rId25"/>
    <p:sldId id="310" r:id="rId26"/>
    <p:sldId id="313" r:id="rId27"/>
    <p:sldId id="312" r:id="rId28"/>
    <p:sldId id="321" r:id="rId29"/>
    <p:sldId id="284" r:id="rId30"/>
    <p:sldId id="314" r:id="rId31"/>
    <p:sldId id="307" r:id="rId32"/>
    <p:sldId id="311" r:id="rId33"/>
    <p:sldId id="322" r:id="rId34"/>
    <p:sldId id="300" r:id="rId35"/>
    <p:sldId id="325" r:id="rId36"/>
    <p:sldId id="326" r:id="rId37"/>
    <p:sldId id="287" r:id="rId38"/>
    <p:sldId id="290" r:id="rId39"/>
    <p:sldId id="317" r:id="rId40"/>
    <p:sldId id="318" r:id="rId41"/>
    <p:sldId id="320" r:id="rId42"/>
    <p:sldId id="288" r:id="rId43"/>
    <p:sldId id="291" r:id="rId44"/>
    <p:sldId id="289" r:id="rId45"/>
    <p:sldId id="292" r:id="rId46"/>
    <p:sldId id="324" r:id="rId47"/>
    <p:sldId id="327" r:id="rId48"/>
  </p:sldIdLst>
  <p:sldSz cx="12192000" cy="6858000"/>
  <p:notesSz cx="6858000" cy="9144000"/>
  <p:custDataLst>
    <p:tags r:id="rId5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48" d="100"/>
          <a:sy n="48" d="100"/>
        </p:scale>
        <p:origin x="-1572" y="-594"/>
      </p:cViewPr>
      <p:guideLst>
        <p:guide orient="horz" pos="2160"/>
        <p:guide pos="3840"/>
      </p:guideLst>
    </p:cSldViewPr>
  </p:slideViewPr>
  <p:notesTextViewPr>
    <p:cViewPr>
      <p:scale>
        <a:sx n="1" d="1"/>
        <a:sy n="1" d="1"/>
      </p:scale>
      <p:origin x="0" y="0"/>
    </p:cViewPr>
  </p:notesTextViewPr>
  <p:sorterViewPr>
    <p:cViewPr>
      <p:scale>
        <a:sx n="100" d="100"/>
        <a:sy n="100" d="100"/>
      </p:scale>
      <p:origin x="0" y="146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889EF-AB95-4D7C-9424-29BBFD77A835}" type="datetimeFigureOut">
              <a:rPr lang="zh-CN" altLang="en-US" smtClean="0"/>
              <a:pPr/>
              <a:t>2017/11/21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664D37-9317-4402-A1D5-EAEC4ADF9122}" type="slidenum">
              <a:rPr lang="zh-CN" altLang="en-US" smtClean="0"/>
              <a:pPr/>
              <a:t>‹#›</a:t>
            </a:fld>
            <a:endParaRPr lang="zh-CN" altLang="en-US"/>
          </a:p>
        </p:txBody>
      </p:sp>
    </p:spTree>
    <p:extLst>
      <p:ext uri="{BB962C8B-B14F-4D97-AF65-F5344CB8AC3E}">
        <p14:creationId xmlns:p14="http://schemas.microsoft.com/office/powerpoint/2010/main" val="7252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2</a:t>
            </a:fld>
            <a:endParaRPr lang="zh-CN" altLang="en-US"/>
          </a:p>
        </p:txBody>
      </p:sp>
    </p:spTree>
    <p:extLst>
      <p:ext uri="{BB962C8B-B14F-4D97-AF65-F5344CB8AC3E}">
        <p14:creationId xmlns:p14="http://schemas.microsoft.com/office/powerpoint/2010/main" val="798352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a:t>
            </a:fld>
            <a:endParaRPr lang="zh-CN" altLang="en-US"/>
          </a:p>
        </p:txBody>
      </p:sp>
    </p:spTree>
    <p:extLst>
      <p:ext uri="{BB962C8B-B14F-4D97-AF65-F5344CB8AC3E}">
        <p14:creationId xmlns:p14="http://schemas.microsoft.com/office/powerpoint/2010/main" val="798352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5</a:t>
            </a:fld>
            <a:endParaRPr lang="zh-CN" altLang="en-US"/>
          </a:p>
        </p:txBody>
      </p:sp>
    </p:spTree>
    <p:extLst>
      <p:ext uri="{BB962C8B-B14F-4D97-AF65-F5344CB8AC3E}">
        <p14:creationId xmlns:p14="http://schemas.microsoft.com/office/powerpoint/2010/main" val="1302314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11</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12</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13</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14</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15</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20</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28</a:t>
            </a:fld>
            <a:endParaRPr lang="zh-CN" altLang="en-US"/>
          </a:p>
        </p:txBody>
      </p:sp>
    </p:spTree>
    <p:extLst>
      <p:ext uri="{BB962C8B-B14F-4D97-AF65-F5344CB8AC3E}">
        <p14:creationId xmlns:p14="http://schemas.microsoft.com/office/powerpoint/2010/main" val="406582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29</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33</a:t>
            </a:fld>
            <a:endParaRPr lang="zh-CN" altLang="en-US"/>
          </a:p>
        </p:txBody>
      </p:sp>
    </p:spTree>
    <p:extLst>
      <p:ext uri="{BB962C8B-B14F-4D97-AF65-F5344CB8AC3E}">
        <p14:creationId xmlns:p14="http://schemas.microsoft.com/office/powerpoint/2010/main" val="406582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34</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35</a:t>
            </a:fld>
            <a:endParaRPr lang="zh-CN" altLang="en-US"/>
          </a:p>
        </p:txBody>
      </p:sp>
    </p:spTree>
    <p:extLst>
      <p:ext uri="{BB962C8B-B14F-4D97-AF65-F5344CB8AC3E}">
        <p14:creationId xmlns:p14="http://schemas.microsoft.com/office/powerpoint/2010/main" val="2349735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36</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37</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38</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39</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42</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43</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44</a:t>
            </a:fld>
            <a:endParaRPr lang="zh-CN" altLang="en-US"/>
          </a:p>
        </p:txBody>
      </p:sp>
    </p:spTree>
    <p:extLst>
      <p:ext uri="{BB962C8B-B14F-4D97-AF65-F5344CB8AC3E}">
        <p14:creationId xmlns:p14="http://schemas.microsoft.com/office/powerpoint/2010/main" val="394986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45</a:t>
            </a:fld>
            <a:endParaRPr lang="zh-CN" altLang="en-US"/>
          </a:p>
        </p:txBody>
      </p:sp>
    </p:spTree>
    <p:extLst>
      <p:ext uri="{BB962C8B-B14F-4D97-AF65-F5344CB8AC3E}">
        <p14:creationId xmlns:p14="http://schemas.microsoft.com/office/powerpoint/2010/main" val="26983043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7664D37-9317-4402-A1D5-EAEC4ADF9122}" type="slidenum">
              <a:rPr lang="zh-CN" altLang="en-US" smtClean="0"/>
              <a:pPr/>
              <a:t>47</a:t>
            </a:fld>
            <a:endParaRPr lang="zh-CN" altLang="en-US"/>
          </a:p>
        </p:txBody>
      </p:sp>
    </p:spTree>
    <p:extLst>
      <p:ext uri="{BB962C8B-B14F-4D97-AF65-F5344CB8AC3E}">
        <p14:creationId xmlns:p14="http://schemas.microsoft.com/office/powerpoint/2010/main" val="39498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lumMod val="95000"/>
          </a:schemeClr>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388527006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005182654"/>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916751151"/>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825190503"/>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14225922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560865244"/>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1041528877"/>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509701689"/>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30983277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3237552971"/>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4188876982"/>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9C88A-0449-46AB-9C33-C307416C70BD}" type="datetimeFigureOut">
              <a:rPr lang="zh-CN" altLang="en-US" smtClean="0"/>
              <a:pPr/>
              <a:t>2017/11/21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7604B2-AF50-492B-B28D-19F777B8E32B}" type="slidenum">
              <a:rPr lang="zh-CN" altLang="en-US" smtClean="0"/>
              <a:pPr/>
              <a:t>‹#›</a:t>
            </a:fld>
            <a:endParaRPr lang="zh-CN" altLang="en-US"/>
          </a:p>
        </p:txBody>
      </p:sp>
    </p:spTree>
    <p:extLst>
      <p:ext uri="{BB962C8B-B14F-4D97-AF65-F5344CB8AC3E}">
        <p14:creationId xmlns:p14="http://schemas.microsoft.com/office/powerpoint/2010/main" val="2817046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baidu.com/s?wd=%E6%AF%9B%E6%B3%BD%E4%B8%9C&amp;tn=44039180_cpr&amp;fenlei=mv6quAkxTZn0IZRqIHckPjm4nH00T1YLm1RLPj79njw-mHDzPyPB0ZwV5Hcvrjm3rH6sPfKWUMw85HfYnjn4nH6sgvPsT6KdThsqpZwYTjCEQLGCpyw9Uz4Bmy-bIi4WUvYETgN-TLwGUv3EP1DdPjTYnWfLrHfsrH6zPWfd"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3" name="副标题 2"/>
          <p:cNvSpPr txBox="1">
            <a:spLocks/>
          </p:cNvSpPr>
          <p:nvPr/>
        </p:nvSpPr>
        <p:spPr>
          <a:xfrm>
            <a:off x="6739571" y="773807"/>
            <a:ext cx="4806003" cy="798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4800" b="1" spc="600" dirty="0" smtClean="0">
                <a:solidFill>
                  <a:schemeClr val="bg2">
                    <a:lumMod val="25000"/>
                  </a:schemeClr>
                </a:solidFill>
                <a:latin typeface="+mn-ea"/>
              </a:rPr>
              <a:t>纪念白求恩</a:t>
            </a:r>
            <a:endParaRPr lang="en-US" altLang="zh-CN" sz="4800" b="1" spc="600" dirty="0" smtClean="0">
              <a:solidFill>
                <a:schemeClr val="bg2">
                  <a:lumMod val="25000"/>
                </a:schemeClr>
              </a:solidFill>
              <a:latin typeface="+mn-ea"/>
            </a:endParaRPr>
          </a:p>
          <a:p>
            <a:pPr marL="0" indent="0">
              <a:lnSpc>
                <a:spcPct val="100000"/>
              </a:lnSpc>
              <a:buNone/>
            </a:pPr>
            <a:r>
              <a:rPr lang="en-US" altLang="zh-CN" sz="3200" dirty="0" smtClean="0">
                <a:solidFill>
                  <a:schemeClr val="bg2">
                    <a:lumMod val="25000"/>
                  </a:schemeClr>
                </a:solidFill>
                <a:latin typeface="+mn-ea"/>
              </a:rPr>
              <a:t>    1939</a:t>
            </a:r>
            <a:r>
              <a:rPr lang="zh-CN" altLang="en-US" sz="3200" dirty="0" smtClean="0">
                <a:solidFill>
                  <a:schemeClr val="bg2">
                    <a:lumMod val="25000"/>
                  </a:schemeClr>
                </a:solidFill>
                <a:latin typeface="+mn-ea"/>
              </a:rPr>
              <a:t>年</a:t>
            </a:r>
            <a:r>
              <a:rPr lang="en-US" altLang="zh-CN" sz="3200" dirty="0" smtClean="0">
                <a:solidFill>
                  <a:schemeClr val="bg2">
                    <a:lumMod val="25000"/>
                  </a:schemeClr>
                </a:solidFill>
                <a:latin typeface="+mn-ea"/>
              </a:rPr>
              <a:t>12</a:t>
            </a:r>
            <a:r>
              <a:rPr lang="zh-CN" altLang="en-US" sz="3200" dirty="0" smtClean="0">
                <a:solidFill>
                  <a:schemeClr val="bg2">
                    <a:lumMod val="25000"/>
                  </a:schemeClr>
                </a:solidFill>
                <a:latin typeface="+mn-ea"/>
              </a:rPr>
              <a:t>月</a:t>
            </a:r>
            <a:r>
              <a:rPr lang="en-US" altLang="zh-CN" sz="3200" dirty="0" smtClean="0">
                <a:solidFill>
                  <a:schemeClr val="bg2">
                    <a:lumMod val="25000"/>
                  </a:schemeClr>
                </a:solidFill>
                <a:latin typeface="+mn-ea"/>
              </a:rPr>
              <a:t>21</a:t>
            </a:r>
            <a:r>
              <a:rPr lang="zh-CN" altLang="en-US" sz="3200" dirty="0" smtClean="0">
                <a:solidFill>
                  <a:schemeClr val="bg2">
                    <a:lumMod val="25000"/>
                  </a:schemeClr>
                </a:solidFill>
                <a:latin typeface="+mn-ea"/>
              </a:rPr>
              <a:t>日</a:t>
            </a:r>
            <a:endParaRPr lang="en-US" altLang="zh-CN" sz="3200" spc="600" dirty="0" smtClean="0">
              <a:solidFill>
                <a:schemeClr val="bg2">
                  <a:lumMod val="25000"/>
                </a:schemeClr>
              </a:solidFill>
              <a:latin typeface="Nyala" panose="02000504070300020003" pitchFamily="2" charset="0"/>
              <a:ea typeface="方正字迹-张乃仁行楷简体" panose="02010600010101010101" pitchFamily="2" charset="-122"/>
            </a:endParaRPr>
          </a:p>
          <a:p>
            <a:pPr marL="0" indent="0">
              <a:lnSpc>
                <a:spcPct val="100000"/>
              </a:lnSpc>
              <a:buNone/>
            </a:pPr>
            <a:endParaRPr lang="zh-CN" altLang="en-US" sz="4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sp>
        <p:nvSpPr>
          <p:cNvPr id="16" name="TextBox 5"/>
          <p:cNvSpPr txBox="1"/>
          <p:nvPr/>
        </p:nvSpPr>
        <p:spPr>
          <a:xfrm>
            <a:off x="9706562" y="3647705"/>
            <a:ext cx="2243541" cy="461665"/>
          </a:xfrm>
          <a:prstGeom prst="rect">
            <a:avLst/>
          </a:prstGeom>
          <a:noFill/>
        </p:spPr>
        <p:txBody>
          <a:bodyPr wrap="square" rtlCol="0">
            <a:spAutoFit/>
          </a:bodyPr>
          <a:lstStyle/>
          <a:p>
            <a:pPr marL="400041" indent="-400041"/>
            <a:r>
              <a:rPr lang="zh-CN" altLang="en-US" sz="2400" b="1" kern="3000" dirty="0" smtClean="0">
                <a:solidFill>
                  <a:schemeClr val="bg2">
                    <a:lumMod val="25000"/>
                  </a:schemeClr>
                </a:solidFill>
                <a:latin typeface="方正兰亭超细黑简体" panose="02000000000000000000" pitchFamily="2" charset="-122"/>
                <a:ea typeface="方正兰亭超细黑简体" panose="02000000000000000000" pitchFamily="2" charset="-122"/>
              </a:rPr>
              <a:t>毛泽东</a:t>
            </a:r>
            <a:endParaRPr lang="en-US" sz="2400" b="1" kern="3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pic>
        <p:nvPicPr>
          <p:cNvPr id="14" name="图片 13" descr="untitled.png"/>
          <p:cNvPicPr>
            <a:picLocks noChangeAspect="1"/>
          </p:cNvPicPr>
          <p:nvPr/>
        </p:nvPicPr>
        <p:blipFill>
          <a:blip r:embed="rId3" cstate="print"/>
          <a:stretch>
            <a:fillRect/>
          </a:stretch>
        </p:blipFill>
        <p:spPr>
          <a:xfrm>
            <a:off x="-1" y="0"/>
            <a:ext cx="6564573" cy="6865779"/>
          </a:xfrm>
          <a:prstGeom prst="rect">
            <a:avLst/>
          </a:prstGeom>
        </p:spPr>
      </p:pic>
    </p:spTree>
    <p:extLst>
      <p:ext uri="{BB962C8B-B14F-4D97-AF65-F5344CB8AC3E}">
        <p14:creationId xmlns:p14="http://schemas.microsoft.com/office/powerpoint/2010/main" val="101366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8" decel="100000" fill="hold" grpId="0" nodeType="after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 calcmode="lin" valueType="num">
                                      <p:cBhvr additive="base">
                                        <p:cTn id="18" dur="750" fill="hold"/>
                                        <p:tgtEl>
                                          <p:spTgt spid="16">
                                            <p:txEl>
                                              <p:pRg st="0" end="0"/>
                                            </p:txEl>
                                          </p:spTgt>
                                        </p:tgtEl>
                                        <p:attrNameLst>
                                          <p:attrName>ppt_x</p:attrName>
                                        </p:attrNameLst>
                                      </p:cBhvr>
                                      <p:tavLst>
                                        <p:tav tm="0">
                                          <p:val>
                                            <p:strVal val="0-#ppt_w/2"/>
                                          </p:val>
                                        </p:tav>
                                        <p:tav tm="100000">
                                          <p:val>
                                            <p:strVal val="#ppt_x"/>
                                          </p:val>
                                        </p:tav>
                                      </p:tavLst>
                                    </p:anim>
                                    <p:anim calcmode="lin" valueType="num">
                                      <p:cBhvr additive="base">
                                        <p:cTn id="19" dur="75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P spid="16"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4" name="文本框 2"/>
          <p:cNvSpPr>
            <a:spLocks noChangeArrowheads="1"/>
          </p:cNvSpPr>
          <p:nvPr/>
        </p:nvSpPr>
        <p:spPr bwMode="auto">
          <a:xfrm>
            <a:off x="2323747" y="1218062"/>
            <a:ext cx="326866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“老三篇”</a:t>
            </a:r>
            <a:endParaRPr lang="zh-CN" altLang="en-US" sz="4400" b="1" dirty="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2214563" y="1466850"/>
            <a:ext cx="100012" cy="258763"/>
          </a:xfrm>
          <a:prstGeom prst="line">
            <a:avLst/>
          </a:prstGeom>
          <a:noFill/>
          <a:ln w="34925" cap="flat" cmpd="sng">
            <a:solidFill>
              <a:srgbClr val="FFCD00"/>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bg2">
                  <a:lumMod val="25000"/>
                </a:schemeClr>
              </a:solidFill>
            </a:endParaRPr>
          </a:p>
        </p:txBody>
      </p:sp>
      <p:sp>
        <p:nvSpPr>
          <p:cNvPr id="7" name="文本框 8"/>
          <p:cNvSpPr>
            <a:spLocks noChangeArrowheads="1"/>
          </p:cNvSpPr>
          <p:nvPr/>
        </p:nvSpPr>
        <p:spPr bwMode="auto">
          <a:xfrm>
            <a:off x="1429845" y="2090173"/>
            <a:ext cx="918514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dirty="0" smtClean="0">
                <a:latin typeface="楷体" pitchFamily="49" charset="-122"/>
                <a:ea typeface="楷体" pitchFamily="49" charset="-122"/>
              </a:rPr>
              <a:t>      提到“老三篇”，略微上了点年纪的人都知道，这是对毛泽东</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为人民服务</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纪念白求恩</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愚公移山</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三篇文章的合称。这三篇文章在上世纪</a:t>
            </a:r>
            <a:r>
              <a:rPr lang="en-US" altLang="zh-CN" sz="2800" dirty="0" smtClean="0">
                <a:latin typeface="楷体" pitchFamily="49" charset="-122"/>
                <a:ea typeface="楷体" pitchFamily="49" charset="-122"/>
              </a:rPr>
              <a:t>70</a:t>
            </a:r>
            <a:r>
              <a:rPr lang="zh-CN" altLang="en-US" sz="2800" dirty="0" smtClean="0">
                <a:latin typeface="楷体" pitchFamily="49" charset="-122"/>
                <a:ea typeface="楷体" pitchFamily="49" charset="-122"/>
              </a:rPr>
              <a:t>年代对中国人的精神境界和人生品格产生过极大影响。</a:t>
            </a:r>
            <a:endParaRPr lang="zh-CN" altLang="en-US" sz="2800" dirty="0">
              <a:solidFill>
                <a:schemeClr val="bg2">
                  <a:lumMod val="25000"/>
                </a:schemeClr>
              </a:solidFill>
              <a:latin typeface="楷体" pitchFamily="49" charset="-122"/>
              <a:ea typeface="楷体" pitchFamily="49" charset="-122"/>
              <a:sym typeface="微软雅黑" panose="020B0503020204020204" pitchFamily="34" charset="-122"/>
            </a:endParaRPr>
          </a:p>
        </p:txBody>
      </p:sp>
      <p:sp>
        <p:nvSpPr>
          <p:cNvPr id="9" name="图文框 8"/>
          <p:cNvSpPr/>
          <p:nvPr/>
        </p:nvSpPr>
        <p:spPr>
          <a:xfrm rot="10800000">
            <a:off x="514351" y="390527"/>
            <a:ext cx="11163299"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085207" y="4923454"/>
            <a:ext cx="8529783" cy="954107"/>
          </a:xfrm>
          <a:prstGeom prst="rect">
            <a:avLst/>
          </a:prstGeom>
        </p:spPr>
        <p:txBody>
          <a:bodyPr wrap="square">
            <a:spAutoFit/>
          </a:bodyPr>
          <a:lstStyle/>
          <a:p>
            <a:r>
              <a:rPr lang="zh-CN" altLang="en-US" sz="2800" b="1" dirty="0" smtClean="0">
                <a:solidFill>
                  <a:srgbClr val="C00000"/>
                </a:solidFill>
                <a:latin typeface="楷体" pitchFamily="49" charset="-122"/>
                <a:ea typeface="楷体" pitchFamily="49" charset="-122"/>
              </a:rPr>
              <a:t>这些精神境界不仅和共产党的纲领相合，而且为中国人提升思想境界，改造精神面貌，指明了总方向。</a:t>
            </a:r>
            <a:endParaRPr lang="zh-CN" altLang="en-US" sz="2800" b="1" dirty="0">
              <a:solidFill>
                <a:srgbClr val="C00000"/>
              </a:solidFill>
              <a:latin typeface="楷体" pitchFamily="49" charset="-122"/>
              <a:ea typeface="楷体" pitchFamily="49" charset="-122"/>
            </a:endParaRPr>
          </a:p>
        </p:txBody>
      </p:sp>
    </p:spTree>
    <p:extLst>
      <p:ext uri="{BB962C8B-B14F-4D97-AF65-F5344CB8AC3E}">
        <p14:creationId xmlns:p14="http://schemas.microsoft.com/office/powerpoint/2010/main" val="39824827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Horizontal)">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4" name="文本框 2"/>
          <p:cNvSpPr>
            <a:spLocks noChangeArrowheads="1"/>
          </p:cNvSpPr>
          <p:nvPr/>
        </p:nvSpPr>
        <p:spPr bwMode="auto">
          <a:xfrm>
            <a:off x="2323746" y="1218062"/>
            <a:ext cx="84170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问问你的爸爸妈妈、爷爷奶奶</a:t>
            </a:r>
            <a:r>
              <a:rPr lang="en-US" altLang="zh-CN" sz="4400" b="1" dirty="0" smtClean="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a:t>
            </a:r>
            <a:endParaRPr lang="zh-CN" altLang="en-US" sz="4400" b="1" dirty="0">
              <a:solidFill>
                <a:schemeClr val="bg2">
                  <a:lumMod val="2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2214563" y="1466850"/>
            <a:ext cx="100012" cy="258763"/>
          </a:xfrm>
          <a:prstGeom prst="line">
            <a:avLst/>
          </a:prstGeom>
          <a:noFill/>
          <a:ln w="34925" cap="flat" cmpd="sng">
            <a:solidFill>
              <a:srgbClr val="FFCD00"/>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bg2">
                  <a:lumMod val="25000"/>
                </a:schemeClr>
              </a:solidFill>
            </a:endParaRPr>
          </a:p>
        </p:txBody>
      </p:sp>
      <p:sp>
        <p:nvSpPr>
          <p:cNvPr id="7" name="文本框 8"/>
          <p:cNvSpPr>
            <a:spLocks noChangeArrowheads="1"/>
          </p:cNvSpPr>
          <p:nvPr/>
        </p:nvSpPr>
        <p:spPr bwMode="auto">
          <a:xfrm>
            <a:off x="1951632" y="2301378"/>
            <a:ext cx="832512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dirty="0" smtClean="0">
                <a:latin typeface="楷体" pitchFamily="49" charset="-122"/>
                <a:ea typeface="楷体" pitchFamily="49" charset="-122"/>
                <a:sym typeface="微软雅黑" panose="020B0503020204020204" pitchFamily="34" charset="-122"/>
              </a:rPr>
              <a:t>白求恩是谁？</a:t>
            </a:r>
            <a:endParaRPr lang="en-US" altLang="zh-CN" sz="2800" b="1" dirty="0" smtClean="0">
              <a:latin typeface="楷体" pitchFamily="49" charset="-122"/>
              <a:ea typeface="楷体" pitchFamily="49" charset="-122"/>
              <a:sym typeface="微软雅黑" panose="020B0503020204020204" pitchFamily="34" charset="-122"/>
            </a:endParaRPr>
          </a:p>
          <a:p>
            <a:pPr>
              <a:lnSpc>
                <a:spcPct val="150000"/>
              </a:lnSpc>
            </a:pPr>
            <a:r>
              <a:rPr lang="zh-CN" altLang="en-US" sz="2800" b="1" dirty="0" smtClean="0">
                <a:latin typeface="楷体" pitchFamily="49" charset="-122"/>
                <a:ea typeface="楷体" pitchFamily="49" charset="-122"/>
                <a:sym typeface="微软雅黑" panose="020B0503020204020204" pitchFamily="34" charset="-122"/>
              </a:rPr>
              <a:t>知不知道</a:t>
            </a:r>
            <a:r>
              <a:rPr lang="en-US" altLang="zh-CN" sz="2800" b="1" dirty="0" smtClean="0">
                <a:latin typeface="楷体" pitchFamily="49" charset="-122"/>
                <a:ea typeface="楷体" pitchFamily="49" charset="-122"/>
                <a:sym typeface="微软雅黑" panose="020B0503020204020204" pitchFamily="34" charset="-122"/>
              </a:rPr>
              <a:t>《</a:t>
            </a:r>
            <a:r>
              <a:rPr lang="zh-CN" altLang="en-US" sz="2800" b="1" dirty="0" smtClean="0">
                <a:latin typeface="楷体" pitchFamily="49" charset="-122"/>
                <a:ea typeface="楷体" pitchFamily="49" charset="-122"/>
                <a:sym typeface="微软雅黑" panose="020B0503020204020204" pitchFamily="34" charset="-122"/>
              </a:rPr>
              <a:t>纪念白求恩</a:t>
            </a:r>
            <a:r>
              <a:rPr lang="en-US" altLang="zh-CN" sz="2800" b="1" dirty="0" smtClean="0">
                <a:latin typeface="楷体" pitchFamily="49" charset="-122"/>
                <a:ea typeface="楷体" pitchFamily="49" charset="-122"/>
                <a:sym typeface="微软雅黑" panose="020B0503020204020204" pitchFamily="34" charset="-122"/>
              </a:rPr>
              <a:t>》</a:t>
            </a:r>
            <a:r>
              <a:rPr lang="zh-CN" altLang="en-US" sz="2800" b="1" dirty="0" smtClean="0">
                <a:latin typeface="楷体" pitchFamily="49" charset="-122"/>
                <a:ea typeface="楷体" pitchFamily="49" charset="-122"/>
                <a:sym typeface="微软雅黑" panose="020B0503020204020204" pitchFamily="34" charset="-122"/>
              </a:rPr>
              <a:t>这篇文章？</a:t>
            </a:r>
            <a:endParaRPr lang="en-US" altLang="zh-CN" sz="2800" b="1" dirty="0" smtClean="0">
              <a:latin typeface="楷体" pitchFamily="49" charset="-122"/>
              <a:ea typeface="楷体" pitchFamily="49" charset="-122"/>
              <a:sym typeface="微软雅黑" panose="020B0503020204020204" pitchFamily="34" charset="-122"/>
            </a:endParaRPr>
          </a:p>
        </p:txBody>
      </p:sp>
      <p:sp>
        <p:nvSpPr>
          <p:cNvPr id="9" name="图文框 8"/>
          <p:cNvSpPr/>
          <p:nvPr/>
        </p:nvSpPr>
        <p:spPr>
          <a:xfrm rot="10800000">
            <a:off x="514351" y="390527"/>
            <a:ext cx="11163299"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824827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副标题 2"/>
          <p:cNvSpPr txBox="1">
            <a:spLocks/>
          </p:cNvSpPr>
          <p:nvPr/>
        </p:nvSpPr>
        <p:spPr>
          <a:xfrm>
            <a:off x="6739571" y="594903"/>
            <a:ext cx="4806003" cy="798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4800" b="1" spc="600" dirty="0" smtClean="0">
                <a:solidFill>
                  <a:schemeClr val="bg2">
                    <a:lumMod val="25000"/>
                  </a:schemeClr>
                </a:solidFill>
                <a:latin typeface="+mn-ea"/>
              </a:rPr>
              <a:t>白求恩的事迹</a:t>
            </a:r>
            <a:endParaRPr lang="en-US" altLang="zh-CN" sz="4800" b="1" spc="600" dirty="0" smtClean="0">
              <a:solidFill>
                <a:schemeClr val="bg2">
                  <a:lumMod val="25000"/>
                </a:schemeClr>
              </a:solidFill>
              <a:latin typeface="+mn-ea"/>
            </a:endParaRPr>
          </a:p>
          <a:p>
            <a:pPr marL="0" indent="0">
              <a:lnSpc>
                <a:spcPct val="100000"/>
              </a:lnSpc>
              <a:buNone/>
            </a:pPr>
            <a:r>
              <a:rPr lang="en-US" altLang="zh-CN" sz="3200" dirty="0" smtClean="0">
                <a:solidFill>
                  <a:schemeClr val="bg2">
                    <a:lumMod val="25000"/>
                  </a:schemeClr>
                </a:solidFill>
                <a:latin typeface="+mn-ea"/>
              </a:rPr>
              <a:t>    </a:t>
            </a:r>
            <a:endParaRPr lang="zh-CN" altLang="en-US" sz="4000" dirty="0">
              <a:solidFill>
                <a:schemeClr val="bg2">
                  <a:lumMod val="25000"/>
                </a:schemeClr>
              </a:solidFill>
              <a:latin typeface="方正兰亭超细黑简体" panose="02000000000000000000" pitchFamily="2" charset="-122"/>
              <a:ea typeface="方正兰亭超细黑简体" panose="02000000000000000000" pitchFamily="2" charset="-122"/>
            </a:endParaRPr>
          </a:p>
        </p:txBody>
      </p:sp>
      <p:pic>
        <p:nvPicPr>
          <p:cNvPr id="14" name="图片 13" descr="untitled.png"/>
          <p:cNvPicPr>
            <a:picLocks noChangeAspect="1"/>
          </p:cNvPicPr>
          <p:nvPr/>
        </p:nvPicPr>
        <p:blipFill>
          <a:blip r:embed="rId3" cstate="print"/>
          <a:stretch>
            <a:fillRect/>
          </a:stretch>
        </p:blipFill>
        <p:spPr>
          <a:xfrm>
            <a:off x="-2" y="775252"/>
            <a:ext cx="4930041" cy="5156249"/>
          </a:xfrm>
          <a:prstGeom prst="rect">
            <a:avLst/>
          </a:prstGeom>
        </p:spPr>
      </p:pic>
      <p:sp>
        <p:nvSpPr>
          <p:cNvPr id="2" name="TextBox 1"/>
          <p:cNvSpPr txBox="1"/>
          <p:nvPr/>
        </p:nvSpPr>
        <p:spPr>
          <a:xfrm>
            <a:off x="4930039" y="2229991"/>
            <a:ext cx="7725192" cy="2677656"/>
          </a:xfrm>
          <a:prstGeom prst="rect">
            <a:avLst/>
          </a:prstGeom>
          <a:noFill/>
        </p:spPr>
        <p:txBody>
          <a:bodyPr wrap="none" rtlCol="0">
            <a:spAutoFit/>
          </a:bodyPr>
          <a:lstStyle/>
          <a:p>
            <a:r>
              <a:rPr lang="zh-CN" altLang="en-US" sz="2800" dirty="0" smtClean="0"/>
              <a:t>    白求恩同志</a:t>
            </a:r>
            <a:r>
              <a:rPr lang="zh-CN" altLang="en-US" sz="2800" dirty="0"/>
              <a:t>是加拿大共产党员，五十多</a:t>
            </a:r>
            <a:r>
              <a:rPr lang="zh-CN" altLang="en-US" sz="2800" dirty="0" smtClean="0"/>
              <a:t>岁</a:t>
            </a:r>
            <a:endParaRPr lang="en-US" altLang="zh-CN" sz="2800" dirty="0" smtClean="0"/>
          </a:p>
          <a:p>
            <a:r>
              <a:rPr lang="zh-CN" altLang="en-US" sz="2800" dirty="0" smtClean="0"/>
              <a:t>了，为了</a:t>
            </a:r>
            <a:r>
              <a:rPr lang="zh-CN" altLang="en-US" sz="2800" dirty="0"/>
              <a:t>帮助中国的抗日战争，受</a:t>
            </a:r>
            <a:r>
              <a:rPr lang="zh-CN" altLang="en-US" sz="2800" dirty="0" smtClean="0"/>
              <a:t>加拿大共产</a:t>
            </a:r>
            <a:endParaRPr lang="en-US" altLang="zh-CN" sz="2800" dirty="0" smtClean="0"/>
          </a:p>
          <a:p>
            <a:r>
              <a:rPr lang="zh-CN" altLang="en-US" sz="2800" dirty="0" smtClean="0"/>
              <a:t>党和美</a:t>
            </a:r>
            <a:r>
              <a:rPr lang="zh-CN" altLang="en-US" sz="2800" dirty="0"/>
              <a:t>国共产党的派遣，不远万里，来到中国</a:t>
            </a:r>
            <a:r>
              <a:rPr lang="zh-CN" altLang="en-US" sz="2800" dirty="0" smtClean="0"/>
              <a:t>。</a:t>
            </a:r>
            <a:endParaRPr lang="en-US" altLang="zh-CN" sz="2800" dirty="0" smtClean="0"/>
          </a:p>
          <a:p>
            <a:r>
              <a:rPr lang="zh-CN" altLang="en-US" sz="2800" dirty="0" smtClean="0"/>
              <a:t>去年</a:t>
            </a:r>
            <a:r>
              <a:rPr lang="zh-CN" altLang="en-US" sz="2800" dirty="0"/>
              <a:t>春上到延安，后来到五台山工作，</a:t>
            </a:r>
            <a:r>
              <a:rPr lang="zh-CN" altLang="en-US" sz="2800" dirty="0" smtClean="0"/>
              <a:t>不幸</a:t>
            </a:r>
            <a:endParaRPr lang="en-US" altLang="zh-CN" sz="2800" dirty="0" smtClean="0"/>
          </a:p>
          <a:p>
            <a:r>
              <a:rPr lang="zh-CN" altLang="en-US" sz="2800" dirty="0" smtClean="0"/>
              <a:t>以身殉职。</a:t>
            </a:r>
            <a:endParaRPr lang="en-US" altLang="zh-CN" sz="2800" dirty="0" smtClean="0"/>
          </a:p>
          <a:p>
            <a:r>
              <a:rPr lang="en-US" altLang="zh-CN" sz="2800" dirty="0"/>
              <a:t> </a:t>
            </a:r>
            <a:r>
              <a:rPr lang="en-US" altLang="zh-CN" sz="2800" dirty="0" smtClean="0"/>
              <a:t>             ——</a:t>
            </a:r>
            <a:r>
              <a:rPr lang="zh-CN" altLang="en-US" sz="2800" dirty="0" smtClean="0"/>
              <a:t>毛泽东</a:t>
            </a:r>
            <a:r>
              <a:rPr lang="en-US" altLang="zh-CN" sz="2800" dirty="0" smtClean="0"/>
              <a:t>《</a:t>
            </a:r>
            <a:r>
              <a:rPr lang="zh-CN" altLang="en-US" sz="2800" dirty="0" smtClean="0"/>
              <a:t>纪念白求恩</a:t>
            </a:r>
            <a:r>
              <a:rPr lang="en-US" altLang="zh-CN" sz="2800" dirty="0" smtClean="0"/>
              <a:t>》</a:t>
            </a:r>
            <a:endParaRPr lang="zh-CN" altLang="en-US" sz="2800" dirty="0"/>
          </a:p>
        </p:txBody>
      </p:sp>
    </p:spTree>
    <p:extLst>
      <p:ext uri="{BB962C8B-B14F-4D97-AF65-F5344CB8AC3E}">
        <p14:creationId xmlns:p14="http://schemas.microsoft.com/office/powerpoint/2010/main" val="41718569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0">
  <p:cSld>
    <p:bg>
      <p:bgPr>
        <a:blipFill dpi="0" rotWithShape="1">
          <a:blip r:embed="rId3" cstate="print">
            <a:lum/>
          </a:blip>
          <a:srcRect/>
          <a:stretch>
            <a:fillRect t="-25000" b="-25000"/>
          </a:stretch>
        </a:blipFill>
        <a:effectLst/>
      </p:bgPr>
    </p:bg>
    <p:spTree>
      <p:nvGrpSpPr>
        <p:cNvPr id="1" name=""/>
        <p:cNvGrpSpPr/>
        <p:nvPr/>
      </p:nvGrpSpPr>
      <p:grpSpPr>
        <a:xfrm>
          <a:off x="0" y="0"/>
          <a:ext cx="0" cy="0"/>
          <a:chOff x="0" y="0"/>
          <a:chExt cx="0" cy="0"/>
        </a:xfrm>
      </p:grpSpPr>
      <p:sp>
        <p:nvSpPr>
          <p:cNvPr id="19" name="矩形 18"/>
          <p:cNvSpPr/>
          <p:nvPr/>
        </p:nvSpPr>
        <p:spPr>
          <a:xfrm>
            <a:off x="0" y="0"/>
            <a:ext cx="12192000" cy="6858000"/>
          </a:xfrm>
          <a:prstGeom prst="rect">
            <a:avLst/>
          </a:prstGeom>
          <a:solidFill>
            <a:schemeClr val="tx2">
              <a:lumMod val="5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6"/>
          <p:cNvSpPr>
            <a:spLocks noChangeArrowheads="1"/>
          </p:cNvSpPr>
          <p:nvPr/>
        </p:nvSpPr>
        <p:spPr bwMode="auto">
          <a:xfrm>
            <a:off x="4763069" y="217819"/>
            <a:ext cx="7428931"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2800" b="1" dirty="0" smtClean="0">
                <a:solidFill>
                  <a:schemeClr val="bg1"/>
                </a:solidFill>
              </a:rPr>
              <a:t>白求恩，全名诺尔曼</a:t>
            </a:r>
            <a:r>
              <a:rPr lang="en-US" altLang="zh-CN" sz="2800" b="1" dirty="0" smtClean="0">
                <a:solidFill>
                  <a:schemeClr val="bg1"/>
                </a:solidFill>
              </a:rPr>
              <a:t>·</a:t>
            </a:r>
            <a:r>
              <a:rPr lang="zh-CN" altLang="en-US" sz="2800" b="1" dirty="0" smtClean="0">
                <a:solidFill>
                  <a:schemeClr val="bg1"/>
                </a:solidFill>
              </a:rPr>
              <a:t>白求恩（</a:t>
            </a:r>
            <a:r>
              <a:rPr lang="en-US" altLang="zh-CN" sz="2800" b="1" dirty="0" smtClean="0">
                <a:solidFill>
                  <a:schemeClr val="bg1"/>
                </a:solidFill>
              </a:rPr>
              <a:t>Norman Bethune</a:t>
            </a:r>
            <a:r>
              <a:rPr lang="zh-CN" altLang="en-US" sz="2800" b="1" dirty="0" smtClean="0">
                <a:solidFill>
                  <a:schemeClr val="bg1"/>
                </a:solidFill>
              </a:rPr>
              <a:t>，</a:t>
            </a:r>
            <a:r>
              <a:rPr lang="en-US" altLang="zh-CN" sz="2800" b="1" dirty="0" smtClean="0">
                <a:solidFill>
                  <a:schemeClr val="bg1"/>
                </a:solidFill>
              </a:rPr>
              <a:t>1890</a:t>
            </a:r>
            <a:r>
              <a:rPr lang="zh-CN" altLang="en-US" sz="2800" b="1" dirty="0" smtClean="0">
                <a:solidFill>
                  <a:schemeClr val="bg1"/>
                </a:solidFill>
              </a:rPr>
              <a:t>年</a:t>
            </a:r>
            <a:r>
              <a:rPr lang="en-US" altLang="zh-CN" sz="2800" b="1" dirty="0" smtClean="0">
                <a:solidFill>
                  <a:schemeClr val="bg1"/>
                </a:solidFill>
              </a:rPr>
              <a:t>3</a:t>
            </a:r>
            <a:r>
              <a:rPr lang="zh-CN" altLang="en-US" sz="2800" b="1" dirty="0" smtClean="0">
                <a:solidFill>
                  <a:schemeClr val="bg1"/>
                </a:solidFill>
              </a:rPr>
              <a:t>月</a:t>
            </a:r>
            <a:r>
              <a:rPr lang="en-US" altLang="zh-CN" sz="2800" b="1" dirty="0" smtClean="0">
                <a:solidFill>
                  <a:schemeClr val="bg1"/>
                </a:solidFill>
              </a:rPr>
              <a:t>3</a:t>
            </a:r>
            <a:r>
              <a:rPr lang="zh-CN" altLang="en-US" sz="2800" b="1" dirty="0" smtClean="0">
                <a:solidFill>
                  <a:schemeClr val="bg1"/>
                </a:solidFill>
              </a:rPr>
              <a:t>日～</a:t>
            </a:r>
            <a:r>
              <a:rPr lang="en-US" altLang="zh-CN" sz="2800" b="1" dirty="0" smtClean="0">
                <a:solidFill>
                  <a:schemeClr val="bg1"/>
                </a:solidFill>
              </a:rPr>
              <a:t>1939</a:t>
            </a:r>
            <a:r>
              <a:rPr lang="zh-CN" altLang="en-US" sz="2800" b="1" dirty="0" smtClean="0">
                <a:solidFill>
                  <a:schemeClr val="bg1"/>
                </a:solidFill>
              </a:rPr>
              <a:t>年</a:t>
            </a:r>
            <a:r>
              <a:rPr lang="en-US" altLang="zh-CN" sz="2800" b="1" dirty="0" smtClean="0">
                <a:solidFill>
                  <a:schemeClr val="bg1"/>
                </a:solidFill>
              </a:rPr>
              <a:t>11</a:t>
            </a:r>
            <a:r>
              <a:rPr lang="zh-CN" altLang="en-US" sz="2800" b="1" dirty="0" smtClean="0">
                <a:solidFill>
                  <a:schemeClr val="bg1"/>
                </a:solidFill>
              </a:rPr>
              <a:t>月</a:t>
            </a:r>
            <a:r>
              <a:rPr lang="en-US" altLang="zh-CN" sz="2800" b="1" dirty="0" smtClean="0">
                <a:solidFill>
                  <a:schemeClr val="bg1"/>
                </a:solidFill>
              </a:rPr>
              <a:t>12</a:t>
            </a:r>
            <a:r>
              <a:rPr lang="zh-CN" altLang="en-US" sz="2800" b="1" dirty="0" smtClean="0">
                <a:solidFill>
                  <a:schemeClr val="bg1"/>
                </a:solidFill>
              </a:rPr>
              <a:t>日），加拿大共产党员，国际主义战士，著名胸外科医师。</a:t>
            </a:r>
            <a:r>
              <a:rPr lang="en-US" altLang="zh-CN" sz="2800" b="1" dirty="0" smtClean="0">
                <a:solidFill>
                  <a:schemeClr val="bg1"/>
                </a:solidFill>
              </a:rPr>
              <a:t>1890</a:t>
            </a:r>
            <a:r>
              <a:rPr lang="zh-CN" altLang="en-US" sz="2800" b="1" dirty="0" smtClean="0">
                <a:solidFill>
                  <a:schemeClr val="bg1"/>
                </a:solidFill>
              </a:rPr>
              <a:t>年出生于加拿大安大略省格雷文赫斯特镇，</a:t>
            </a:r>
            <a:r>
              <a:rPr lang="en-US" altLang="zh-CN" sz="2800" b="1" dirty="0" smtClean="0">
                <a:solidFill>
                  <a:schemeClr val="bg1"/>
                </a:solidFill>
              </a:rPr>
              <a:t>1935</a:t>
            </a:r>
            <a:r>
              <a:rPr lang="zh-CN" altLang="en-US" sz="2800" b="1" dirty="0" smtClean="0">
                <a:solidFill>
                  <a:schemeClr val="bg1"/>
                </a:solidFill>
              </a:rPr>
              <a:t>年加入加拿大共产党，</a:t>
            </a:r>
            <a:r>
              <a:rPr lang="en-US" altLang="zh-CN" sz="2800" b="1" dirty="0" smtClean="0">
                <a:solidFill>
                  <a:schemeClr val="bg1"/>
                </a:solidFill>
              </a:rPr>
              <a:t>1938</a:t>
            </a:r>
            <a:r>
              <a:rPr lang="zh-CN" altLang="en-US" sz="2800" b="1" dirty="0" smtClean="0">
                <a:solidFill>
                  <a:schemeClr val="bg1"/>
                </a:solidFill>
              </a:rPr>
              <a:t>年来到中国参与抗日革命，</a:t>
            </a:r>
            <a:r>
              <a:rPr lang="en-US" altLang="zh-CN" sz="2800" b="1" dirty="0" smtClean="0">
                <a:solidFill>
                  <a:schemeClr val="bg1"/>
                </a:solidFill>
              </a:rPr>
              <a:t>1939</a:t>
            </a:r>
            <a:r>
              <a:rPr lang="zh-CN" altLang="en-US" sz="2800" b="1" dirty="0" smtClean="0">
                <a:solidFill>
                  <a:schemeClr val="bg1"/>
                </a:solidFill>
              </a:rPr>
              <a:t>年因病逝世。他在中国工作的一年半时间里为中国抗日革命呕心沥血，毛泽东称其为是一个高尚的人，一个纯粹的人，一个有道德的人，一个脱离了低级趣味的人，一个有益于人民的人。</a:t>
            </a:r>
            <a:endParaRPr lang="zh-CN" altLang="en-US" sz="2800" b="1" dirty="0">
              <a:solidFill>
                <a:schemeClr val="bg1"/>
              </a:solidFill>
              <a:latin typeface="+mn-ea"/>
              <a:cs typeface="Arial Unicode MS" panose="020B0604020202020204" pitchFamily="34" charset="-122"/>
              <a:sym typeface="Arial Unicode MS" panose="020B0604020202020204" pitchFamily="34" charset="-122"/>
            </a:endParaRPr>
          </a:p>
        </p:txBody>
      </p:sp>
      <p:grpSp>
        <p:nvGrpSpPr>
          <p:cNvPr id="21" name="组合 20"/>
          <p:cNvGrpSpPr/>
          <p:nvPr/>
        </p:nvGrpSpPr>
        <p:grpSpPr>
          <a:xfrm>
            <a:off x="528627" y="609599"/>
            <a:ext cx="3914583" cy="1707039"/>
            <a:chOff x="528628" y="609599"/>
            <a:chExt cx="2233621" cy="1142999"/>
          </a:xfrm>
        </p:grpSpPr>
        <p:sp>
          <p:nvSpPr>
            <p:cNvPr id="22" name="矩形 21"/>
            <p:cNvSpPr/>
            <p:nvPr/>
          </p:nvSpPr>
          <p:spPr>
            <a:xfrm rot="10800000">
              <a:off x="528628" y="609599"/>
              <a:ext cx="1509722" cy="1142999"/>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800"/>
            </a:p>
          </p:txBody>
        </p:sp>
        <p:sp>
          <p:nvSpPr>
            <p:cNvPr id="23" name="矩形 22"/>
            <p:cNvSpPr/>
            <p:nvPr/>
          </p:nvSpPr>
          <p:spPr>
            <a:xfrm>
              <a:off x="589056" y="857934"/>
              <a:ext cx="2173193" cy="494595"/>
            </a:xfrm>
            <a:prstGeom prst="rect">
              <a:avLst/>
            </a:prstGeom>
          </p:spPr>
          <p:txBody>
            <a:bodyPr wrap="square">
              <a:spAutoFit/>
            </a:bodyPr>
            <a:lstStyle/>
            <a:p>
              <a:pPr>
                <a:lnSpc>
                  <a:spcPct val="150000"/>
                </a:lnSpc>
              </a:pPr>
              <a:r>
                <a:rPr lang="zh-CN" altLang="en-US" sz="2800" dirty="0" smtClean="0">
                  <a:solidFill>
                    <a:schemeClr val="bg1"/>
                  </a:solidFill>
                  <a:latin typeface="方正宋刻本秀楷简体" panose="02000000000000000000" pitchFamily="2" charset="-122"/>
                  <a:ea typeface="方正宋刻本秀楷简体" panose="02000000000000000000" pitchFamily="2" charset="-122"/>
                </a:rPr>
                <a:t>白求恩简介</a:t>
              </a:r>
              <a:endParaRPr lang="en-US" altLang="zh-CN" sz="2800" dirty="0" smtClean="0">
                <a:solidFill>
                  <a:schemeClr val="bg1"/>
                </a:solidFill>
                <a:latin typeface="方正宋刻本秀楷简体" panose="02000000000000000000" pitchFamily="2" charset="-122"/>
                <a:ea typeface="方正宋刻本秀楷简体" panose="02000000000000000000" pitchFamily="2" charset="-122"/>
              </a:endParaRPr>
            </a:p>
          </p:txBody>
        </p:sp>
      </p:grpSp>
    </p:spTree>
    <p:extLst>
      <p:ext uri="{BB962C8B-B14F-4D97-AF65-F5344CB8AC3E}">
        <p14:creationId xmlns:p14="http://schemas.microsoft.com/office/powerpoint/2010/main" val="95552173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738730" y="1825625"/>
            <a:ext cx="4615070" cy="4351338"/>
          </a:xfrm>
        </p:spPr>
        <p:txBody>
          <a:bodyPr/>
          <a:lstStyle/>
          <a:p>
            <a:r>
              <a:rPr lang="en-US" altLang="zh-CN" dirty="0" smtClean="0"/>
              <a:t>     1939</a:t>
            </a:r>
            <a:r>
              <a:rPr lang="zh-CN" altLang="en-US" dirty="0"/>
              <a:t>年</a:t>
            </a:r>
            <a:r>
              <a:rPr lang="en-US" altLang="zh-CN" dirty="0"/>
              <a:t>10</a:t>
            </a:r>
            <a:r>
              <a:rPr lang="zh-CN" altLang="en-US" dirty="0"/>
              <a:t>月，我军在河北涞源县孙家庄附近进行战斗，白求恩的医疗站设在离火线很近的小庙里，炮声隆隆，气氛十分紧张，但穿着草鞋的白求恩大夫依旧沉着地为伤员进行手术。</a:t>
            </a:r>
          </a:p>
        </p:txBody>
      </p:sp>
      <p:pic>
        <p:nvPicPr>
          <p:cNvPr id="1026" name="Picture 2" descr="E:\1贺采这一届\课件\第四单元\4437e6581c89175724a20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697" y="916042"/>
            <a:ext cx="5983014" cy="5713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70502"/>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076660" y="1825625"/>
            <a:ext cx="4949688" cy="4351338"/>
          </a:xfrm>
        </p:spPr>
        <p:txBody>
          <a:bodyPr/>
          <a:lstStyle/>
          <a:p>
            <a:r>
              <a:rPr lang="zh-CN" altLang="en-US" dirty="0"/>
              <a:t>白求恩大夫在窑洞前用餐</a:t>
            </a:r>
          </a:p>
        </p:txBody>
      </p:sp>
      <p:pic>
        <p:nvPicPr>
          <p:cNvPr id="3074" name="Picture 2" descr="E:\1贺采这一届\课件\第四单元\4437e6581c891757245e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 y="420327"/>
            <a:ext cx="5363817" cy="5806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000942"/>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507896" y="2730638"/>
            <a:ext cx="3498574" cy="1325563"/>
          </a:xfrm>
        </p:spPr>
        <p:txBody>
          <a:bodyPr>
            <a:normAutofit fontScale="90000"/>
          </a:bodyPr>
          <a:lstStyle/>
          <a:p>
            <a:r>
              <a:rPr lang="zh-CN" altLang="en-US" dirty="0" smtClean="0"/>
              <a:t>     白求恩</a:t>
            </a:r>
            <a:r>
              <a:rPr lang="zh-CN" altLang="en-US" dirty="0"/>
              <a:t>大夫冒着酷暑，为培训八路军医务人员编写教材</a:t>
            </a:r>
          </a:p>
        </p:txBody>
      </p:sp>
      <p:pic>
        <p:nvPicPr>
          <p:cNvPr id="4098" name="Picture 2" descr="E:\1贺采这一届\课件\第四单元\4437e6581c891757246e09.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4721" y="477078"/>
            <a:ext cx="7776550" cy="5307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644975"/>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871792" y="2551733"/>
            <a:ext cx="4154556" cy="1325563"/>
          </a:xfrm>
        </p:spPr>
        <p:txBody>
          <a:bodyPr>
            <a:normAutofit fontScale="90000"/>
          </a:bodyPr>
          <a:lstStyle/>
          <a:p>
            <a:r>
              <a:rPr lang="zh-CN" altLang="en-US" dirty="0" smtClean="0"/>
              <a:t>   白求恩</a:t>
            </a:r>
            <a:r>
              <a:rPr lang="zh-CN" altLang="en-US" dirty="0"/>
              <a:t>大夫为伤病员检查身体</a:t>
            </a:r>
          </a:p>
        </p:txBody>
      </p:sp>
      <p:pic>
        <p:nvPicPr>
          <p:cNvPr id="5122" name="Picture 2" descr="E:\1贺采这一届\课件\第四单元\4437e6581c89175724860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63410" y="429401"/>
            <a:ext cx="6769842" cy="6105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314911"/>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内容占位符 3"/>
          <p:cNvSpPr>
            <a:spLocks noGrp="1"/>
          </p:cNvSpPr>
          <p:nvPr>
            <p:ph idx="1"/>
          </p:nvPr>
        </p:nvSpPr>
        <p:spPr>
          <a:xfrm>
            <a:off x="8348870" y="1825625"/>
            <a:ext cx="3004930" cy="4351338"/>
          </a:xfrm>
        </p:spPr>
        <p:txBody>
          <a:bodyPr/>
          <a:lstStyle/>
          <a:p>
            <a:r>
              <a:rPr lang="zh-CN" altLang="en-US" dirty="0"/>
              <a:t>白求恩大夫遗容</a:t>
            </a:r>
          </a:p>
        </p:txBody>
      </p:sp>
      <p:pic>
        <p:nvPicPr>
          <p:cNvPr id="2051" name="Picture 3" descr="E:\1贺采这一届\课件\第四单元\4437e6581c891757243f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417" y="687091"/>
            <a:ext cx="6949416" cy="5455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638844"/>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455576" y="2090313"/>
            <a:ext cx="3134191" cy="1200329"/>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生字词</a:t>
            </a: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2"/>
          <p:cNvSpPr>
            <a:spLocks noChangeArrowheads="1"/>
          </p:cNvSpPr>
          <p:nvPr/>
        </p:nvSpPr>
        <p:spPr bwMode="auto">
          <a:xfrm>
            <a:off x="1725306" y="1782173"/>
            <a:ext cx="8077200"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3600" b="1" dirty="0">
                <a:solidFill>
                  <a:schemeClr val="tx1"/>
                </a:solidFill>
                <a:latin typeface="宋体" pitchFamily="2" charset="-122"/>
                <a:ea typeface="宋体" pitchFamily="2" charset="-122"/>
              </a:rPr>
              <a:t>派遣</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狭隘</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满腔热忱</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拈轻怕重</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以身殉职</a:t>
            </a:r>
            <a:r>
              <a:rPr lang="en-US" altLang="zh-CN" sz="3600" b="1" dirty="0">
                <a:solidFill>
                  <a:schemeClr val="tx1"/>
                </a:solidFill>
                <a:latin typeface="宋体" pitchFamily="2" charset="-122"/>
                <a:ea typeface="宋体" pitchFamily="2" charset="-122"/>
              </a:rPr>
              <a:t>(     )    </a:t>
            </a:r>
            <a:r>
              <a:rPr lang="zh-CN" altLang="en-US" sz="3600" b="1" dirty="0">
                <a:solidFill>
                  <a:schemeClr val="tx1"/>
                </a:solidFill>
                <a:latin typeface="宋体" pitchFamily="2" charset="-122"/>
                <a:ea typeface="宋体" pitchFamily="2" charset="-122"/>
              </a:rPr>
              <a:t>鄙薄</a:t>
            </a:r>
            <a:r>
              <a:rPr lang="en-US" altLang="zh-CN" sz="3600" b="1" dirty="0">
                <a:solidFill>
                  <a:schemeClr val="tx1"/>
                </a:solidFill>
                <a:latin typeface="宋体" pitchFamily="2" charset="-122"/>
                <a:ea typeface="宋体" pitchFamily="2" charset="-122"/>
              </a:rPr>
              <a:t>(     )</a:t>
            </a:r>
          </a:p>
          <a:p>
            <a:pPr>
              <a:lnSpc>
                <a:spcPct val="150000"/>
              </a:lnSpc>
            </a:pPr>
            <a:r>
              <a:rPr lang="zh-CN" altLang="en-US" sz="3600" b="1" dirty="0">
                <a:solidFill>
                  <a:schemeClr val="tx1"/>
                </a:solidFill>
                <a:latin typeface="宋体" pitchFamily="2" charset="-122"/>
                <a:ea typeface="宋体" pitchFamily="2" charset="-122"/>
              </a:rPr>
              <a:t>晋察冀</a:t>
            </a:r>
            <a:r>
              <a:rPr lang="en-US" altLang="zh-CN" sz="3600" b="1" dirty="0">
                <a:solidFill>
                  <a:schemeClr val="tx1"/>
                </a:solidFill>
                <a:latin typeface="宋体" pitchFamily="2" charset="-122"/>
                <a:ea typeface="宋体" pitchFamily="2" charset="-122"/>
              </a:rPr>
              <a:t>(     )</a:t>
            </a:r>
          </a:p>
        </p:txBody>
      </p:sp>
      <p:sp>
        <p:nvSpPr>
          <p:cNvPr id="7" name="Oval 12"/>
          <p:cNvSpPr>
            <a:spLocks noChangeArrowheads="1"/>
          </p:cNvSpPr>
          <p:nvPr/>
        </p:nvSpPr>
        <p:spPr bwMode="auto">
          <a:xfrm>
            <a:off x="2460011" y="2606725"/>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Oval 13"/>
          <p:cNvSpPr>
            <a:spLocks noChangeArrowheads="1"/>
          </p:cNvSpPr>
          <p:nvPr/>
        </p:nvSpPr>
        <p:spPr bwMode="auto">
          <a:xfrm>
            <a:off x="3325506" y="3458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 name="Oval 14"/>
          <p:cNvSpPr>
            <a:spLocks noChangeArrowheads="1"/>
          </p:cNvSpPr>
          <p:nvPr/>
        </p:nvSpPr>
        <p:spPr bwMode="auto">
          <a:xfrm>
            <a:off x="2944506" y="42967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 name="Oval 15"/>
          <p:cNvSpPr>
            <a:spLocks noChangeArrowheads="1"/>
          </p:cNvSpPr>
          <p:nvPr/>
        </p:nvSpPr>
        <p:spPr bwMode="auto">
          <a:xfrm>
            <a:off x="2944506" y="51349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 name="Oval 16"/>
          <p:cNvSpPr>
            <a:spLocks noChangeArrowheads="1"/>
          </p:cNvSpPr>
          <p:nvPr/>
        </p:nvSpPr>
        <p:spPr bwMode="auto">
          <a:xfrm>
            <a:off x="6297306" y="42967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2" name="Oval 17"/>
          <p:cNvSpPr>
            <a:spLocks noChangeArrowheads="1"/>
          </p:cNvSpPr>
          <p:nvPr/>
        </p:nvSpPr>
        <p:spPr bwMode="auto">
          <a:xfrm>
            <a:off x="6373506" y="3458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 name="Oval 18"/>
          <p:cNvSpPr>
            <a:spLocks noChangeArrowheads="1"/>
          </p:cNvSpPr>
          <p:nvPr/>
        </p:nvSpPr>
        <p:spPr bwMode="auto">
          <a:xfrm>
            <a:off x="6754506" y="2696573"/>
            <a:ext cx="76200" cy="76200"/>
          </a:xfrm>
          <a:prstGeom prst="ellipse">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Rectangle 4"/>
          <p:cNvSpPr>
            <a:spLocks noChangeArrowheads="1"/>
          </p:cNvSpPr>
          <p:nvPr/>
        </p:nvSpPr>
        <p:spPr bwMode="auto">
          <a:xfrm>
            <a:off x="3040056" y="1934568"/>
            <a:ext cx="864339"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dirty="0">
                <a:solidFill>
                  <a:srgbClr val="FF0000"/>
                </a:solidFill>
                <a:latin typeface="Times New Roman" pitchFamily="18" charset="0"/>
                <a:ea typeface="宋体" pitchFamily="2" charset="-122"/>
                <a:cs typeface="Times New Roman" pitchFamily="18" charset="0"/>
              </a:rPr>
              <a:t>qiǎn</a:t>
            </a:r>
          </a:p>
        </p:txBody>
      </p:sp>
      <p:sp>
        <p:nvSpPr>
          <p:cNvPr id="15" name="Rectangle 5"/>
          <p:cNvSpPr>
            <a:spLocks noChangeArrowheads="1"/>
          </p:cNvSpPr>
          <p:nvPr/>
        </p:nvSpPr>
        <p:spPr bwMode="auto">
          <a:xfrm>
            <a:off x="7688256" y="1982193"/>
            <a:ext cx="46358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ài</a:t>
            </a:r>
          </a:p>
        </p:txBody>
      </p:sp>
      <p:sp>
        <p:nvSpPr>
          <p:cNvPr id="16" name="Rectangle 6"/>
          <p:cNvSpPr>
            <a:spLocks noChangeArrowheads="1"/>
          </p:cNvSpPr>
          <p:nvPr/>
        </p:nvSpPr>
        <p:spPr bwMode="auto">
          <a:xfrm>
            <a:off x="3954456" y="2820393"/>
            <a:ext cx="902811"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chén</a:t>
            </a:r>
          </a:p>
        </p:txBody>
      </p:sp>
      <p:sp>
        <p:nvSpPr>
          <p:cNvPr id="17" name="Rectangle 7"/>
          <p:cNvSpPr>
            <a:spLocks noChangeArrowheads="1"/>
          </p:cNvSpPr>
          <p:nvPr/>
        </p:nvSpPr>
        <p:spPr bwMode="auto">
          <a:xfrm>
            <a:off x="8374056" y="2848968"/>
            <a:ext cx="864339"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niān</a:t>
            </a:r>
          </a:p>
        </p:txBody>
      </p:sp>
      <p:sp>
        <p:nvSpPr>
          <p:cNvPr id="18" name="Rectangle 8"/>
          <p:cNvSpPr>
            <a:spLocks noChangeArrowheads="1"/>
          </p:cNvSpPr>
          <p:nvPr/>
        </p:nvSpPr>
        <p:spPr bwMode="auto">
          <a:xfrm>
            <a:off x="4106856" y="3658593"/>
            <a:ext cx="764953"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xùn</a:t>
            </a:r>
          </a:p>
        </p:txBody>
      </p:sp>
      <p:sp>
        <p:nvSpPr>
          <p:cNvPr id="19" name="Rectangle 9"/>
          <p:cNvSpPr>
            <a:spLocks noChangeArrowheads="1"/>
          </p:cNvSpPr>
          <p:nvPr/>
        </p:nvSpPr>
        <p:spPr bwMode="auto">
          <a:xfrm>
            <a:off x="7612056" y="3687168"/>
            <a:ext cx="48442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bǐ</a:t>
            </a:r>
          </a:p>
        </p:txBody>
      </p:sp>
      <p:sp>
        <p:nvSpPr>
          <p:cNvPr id="20" name="Rectangle 10"/>
          <p:cNvSpPr>
            <a:spLocks noChangeArrowheads="1"/>
          </p:cNvSpPr>
          <p:nvPr/>
        </p:nvSpPr>
        <p:spPr bwMode="auto">
          <a:xfrm>
            <a:off x="3802056" y="4496793"/>
            <a:ext cx="404278" cy="52322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none">
            <a:spAutoFit/>
          </a:bodyPr>
          <a:lstStyle/>
          <a:p>
            <a:r>
              <a:rPr lang="en-US" altLang="zh-CN" sz="2800" b="1">
                <a:solidFill>
                  <a:srgbClr val="FF0000"/>
                </a:solidFill>
                <a:latin typeface="Times New Roman" pitchFamily="18" charset="0"/>
                <a:ea typeface="宋体" pitchFamily="2" charset="-122"/>
                <a:cs typeface="Times New Roman" pitchFamily="18" charset="0"/>
              </a:rPr>
              <a:t>jì</a:t>
            </a:r>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ppt_x</p:attrName>
                                        </p:attrNameLst>
                                      </p:cBhvr>
                                      <p:tavLst>
                                        <p:tav tm="0">
                                          <p:val>
                                            <p:fltVal val="0.5"/>
                                          </p:val>
                                        </p:tav>
                                        <p:tav tm="100000">
                                          <p:val>
                                            <p:strVal val="#ppt_x"/>
                                          </p:val>
                                        </p:tav>
                                      </p:tavLst>
                                    </p:anim>
                                    <p:anim calcmode="lin" valueType="num">
                                      <p:cBhvr>
                                        <p:cTn id="18" dur="500" fill="hold"/>
                                        <p:tgtEl>
                                          <p:spTgt spid="14"/>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528"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 calcmode="lin" valueType="num">
                                      <p:cBhvr>
                                        <p:cTn id="25" dur="500" fill="hold"/>
                                        <p:tgtEl>
                                          <p:spTgt spid="15"/>
                                        </p:tgtEl>
                                        <p:attrNameLst>
                                          <p:attrName>ppt_x</p:attrName>
                                        </p:attrNameLst>
                                      </p:cBhvr>
                                      <p:tavLst>
                                        <p:tav tm="0">
                                          <p:val>
                                            <p:fltVal val="0.5"/>
                                          </p:val>
                                        </p:tav>
                                        <p:tav tm="100000">
                                          <p:val>
                                            <p:strVal val="#ppt_x"/>
                                          </p:val>
                                        </p:tav>
                                      </p:tavLst>
                                    </p:anim>
                                    <p:anim calcmode="lin" valueType="num">
                                      <p:cBhvr>
                                        <p:cTn id="26" dur="500" fill="hold"/>
                                        <p:tgtEl>
                                          <p:spTgt spid="15"/>
                                        </p:tgtEl>
                                        <p:attrNameLst>
                                          <p:attrName>ppt_y</p:attrName>
                                        </p:attrNameLst>
                                      </p:cBhvr>
                                      <p:tavLst>
                                        <p:tav tm="0">
                                          <p:val>
                                            <p:fltVal val="0.5"/>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528"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3" presetClass="entr" presetSubtype="528"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 calcmode="lin" valueType="num">
                                      <p:cBhvr>
                                        <p:cTn id="41" dur="500" fill="hold"/>
                                        <p:tgtEl>
                                          <p:spTgt spid="17"/>
                                        </p:tgtEl>
                                        <p:attrNameLst>
                                          <p:attrName>ppt_x</p:attrName>
                                        </p:attrNameLst>
                                      </p:cBhvr>
                                      <p:tavLst>
                                        <p:tav tm="0">
                                          <p:val>
                                            <p:fltVal val="0.5"/>
                                          </p:val>
                                        </p:tav>
                                        <p:tav tm="100000">
                                          <p:val>
                                            <p:strVal val="#ppt_x"/>
                                          </p:val>
                                        </p:tav>
                                      </p:tavLst>
                                    </p:anim>
                                    <p:anim calcmode="lin" valueType="num">
                                      <p:cBhvr>
                                        <p:cTn id="42" dur="500" fill="hold"/>
                                        <p:tgtEl>
                                          <p:spTgt spid="17"/>
                                        </p:tgtEl>
                                        <p:attrNameLst>
                                          <p:attrName>ppt_y</p:attrName>
                                        </p:attrNameLst>
                                      </p:cBhvr>
                                      <p:tavLst>
                                        <p:tav tm="0">
                                          <p:val>
                                            <p:fltVal val="0.5"/>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528"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ppt_x</p:attrName>
                                        </p:attrNameLst>
                                      </p:cBhvr>
                                      <p:tavLst>
                                        <p:tav tm="0">
                                          <p:val>
                                            <p:fltVal val="0.5"/>
                                          </p:val>
                                        </p:tav>
                                        <p:tav tm="100000">
                                          <p:val>
                                            <p:strVal val="#ppt_x"/>
                                          </p:val>
                                        </p:tav>
                                      </p:tavLst>
                                    </p:anim>
                                    <p:anim calcmode="lin" valueType="num">
                                      <p:cBhvr>
                                        <p:cTn id="50" dur="500" fill="hold"/>
                                        <p:tgtEl>
                                          <p:spTgt spid="18"/>
                                        </p:tgtEl>
                                        <p:attrNameLst>
                                          <p:attrName>ppt_y</p:attrName>
                                        </p:attrNameLst>
                                      </p:cBhvr>
                                      <p:tavLst>
                                        <p:tav tm="0">
                                          <p:val>
                                            <p:fltVal val="0.5"/>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528"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 calcmode="lin" valueType="num">
                                      <p:cBhvr>
                                        <p:cTn id="57" dur="500" fill="hold"/>
                                        <p:tgtEl>
                                          <p:spTgt spid="19"/>
                                        </p:tgtEl>
                                        <p:attrNameLst>
                                          <p:attrName>ppt_x</p:attrName>
                                        </p:attrNameLst>
                                      </p:cBhvr>
                                      <p:tavLst>
                                        <p:tav tm="0">
                                          <p:val>
                                            <p:fltVal val="0.5"/>
                                          </p:val>
                                        </p:tav>
                                        <p:tav tm="100000">
                                          <p:val>
                                            <p:strVal val="#ppt_x"/>
                                          </p:val>
                                        </p:tav>
                                      </p:tavLst>
                                    </p:anim>
                                    <p:anim calcmode="lin" valueType="num">
                                      <p:cBhvr>
                                        <p:cTn id="58" dur="500" fill="hold"/>
                                        <p:tgtEl>
                                          <p:spTgt spid="19"/>
                                        </p:tgtEl>
                                        <p:attrNameLst>
                                          <p:attrName>ppt_y</p:attrName>
                                        </p:attrNameLst>
                                      </p:cBhvr>
                                      <p:tavLst>
                                        <p:tav tm="0">
                                          <p:val>
                                            <p:fltVal val="0.5"/>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528"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anim calcmode="lin" valueType="num">
                                      <p:cBhvr>
                                        <p:cTn id="65" dur="500" fill="hold"/>
                                        <p:tgtEl>
                                          <p:spTgt spid="20"/>
                                        </p:tgtEl>
                                        <p:attrNameLst>
                                          <p:attrName>ppt_x</p:attrName>
                                        </p:attrNameLst>
                                      </p:cBhvr>
                                      <p:tavLst>
                                        <p:tav tm="0">
                                          <p:val>
                                            <p:fltVal val="0.5"/>
                                          </p:val>
                                        </p:tav>
                                        <p:tav tm="100000">
                                          <p:val>
                                            <p:strVal val="#ppt_x"/>
                                          </p:val>
                                        </p:tav>
                                      </p:tavLst>
                                    </p:anim>
                                    <p:anim calcmode="lin" valueType="num">
                                      <p:cBhvr>
                                        <p:cTn id="66" dur="5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 grpId="0" animBg="1" autoUpdateAnimBg="0"/>
      <p:bldP spid="15" grpId="0" animBg="1" autoUpdateAnimBg="0"/>
      <p:bldP spid="16" grpId="0" animBg="1" autoUpdateAnimBg="0"/>
      <p:bldP spid="17" grpId="0" animBg="1" autoUpdateAnimBg="0"/>
      <p:bldP spid="18" grpId="0" animBg="1" autoUpdateAnimBg="0"/>
      <p:bldP spid="19" grpId="0" animBg="1" autoUpdateAnimBg="0"/>
      <p:bldP spid="20"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455576" y="2090313"/>
            <a:ext cx="4903021" cy="1200329"/>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整体感知</a:t>
            </a:r>
          </a:p>
        </p:txBody>
      </p:sp>
      <p:sp>
        <p:nvSpPr>
          <p:cNvPr id="65" name="矩形 64"/>
          <p:cNvSpPr/>
          <p:nvPr/>
        </p:nvSpPr>
        <p:spPr>
          <a:xfrm>
            <a:off x="1603085" y="3942555"/>
            <a:ext cx="9242158" cy="1477328"/>
          </a:xfrm>
          <a:prstGeom prst="rect">
            <a:avLst/>
          </a:prstGeom>
        </p:spPr>
        <p:txBody>
          <a:bodyPr wrap="square">
            <a:spAutoFit/>
          </a:bodyPr>
          <a:lstStyle/>
          <a:p>
            <a:pPr marL="285750" indent="-285750">
              <a:lnSpc>
                <a:spcPct val="125000"/>
              </a:lnSpc>
              <a:buFont typeface="Wingdings" panose="05000000000000000000" pitchFamily="2" charset="2"/>
              <a:buChar char="n"/>
            </a:pP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这篇文章要我们学习白求恩的什么精神？</a:t>
            </a:r>
            <a:endPar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5000"/>
              </a:lnSpc>
            </a:pP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用波浪线划出。</a:t>
            </a:r>
            <a:endPar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lt">
                                    <p:tmPct val="10000"/>
                                  </p:iterate>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a:spLocks noChangeArrowheads="1"/>
          </p:cNvSpPr>
          <p:nvPr/>
        </p:nvSpPr>
        <p:spPr bwMode="auto">
          <a:xfrm>
            <a:off x="1308991" y="151960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国际主义的精神、共产主义的精神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6" name="文本框 4"/>
          <p:cNvSpPr>
            <a:spLocks noChangeArrowheads="1"/>
          </p:cNvSpPr>
          <p:nvPr/>
        </p:nvSpPr>
        <p:spPr bwMode="auto">
          <a:xfrm>
            <a:off x="1308991" y="2401388"/>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毫不利己专门利人的精神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7" name="文本框 4"/>
          <p:cNvSpPr>
            <a:spLocks noChangeArrowheads="1"/>
          </p:cNvSpPr>
          <p:nvPr/>
        </p:nvSpPr>
        <p:spPr bwMode="auto">
          <a:xfrm>
            <a:off x="1308991" y="3136613"/>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对技术精益求精的专业精神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8" name="矩形 7"/>
          <p:cNvSpPr/>
          <p:nvPr/>
        </p:nvSpPr>
        <p:spPr>
          <a:xfrm>
            <a:off x="1308991" y="4064137"/>
            <a:ext cx="9242158" cy="623248"/>
          </a:xfrm>
          <a:prstGeom prst="rect">
            <a:avLst/>
          </a:prstGeom>
        </p:spPr>
        <p:txBody>
          <a:bodyPr wrap="square">
            <a:spAutoFit/>
          </a:bodyPr>
          <a:lstStyle/>
          <a:p>
            <a:pPr marL="285750" indent="-285750">
              <a:lnSpc>
                <a:spcPct val="125000"/>
              </a:lnSpc>
            </a:pPr>
            <a:r>
              <a:rPr lang="zh-CN" altLang="en-US" sz="3200" b="1" dirty="0" smtClean="0">
                <a:latin typeface="楷体" pitchFamily="49" charset="-122"/>
                <a:ea typeface="楷体" pitchFamily="49" charset="-122"/>
              </a:rPr>
              <a:t>毫无自私自利之心的精神</a:t>
            </a:r>
            <a:endParaRPr lang="zh-CN" altLang="en-US" sz="3200" b="1" dirty="0">
              <a:latin typeface="楷体" pitchFamily="49" charset="-122"/>
              <a:ea typeface="楷体" pitchFamily="49" charset="-122"/>
            </a:endParaRPr>
          </a:p>
        </p:txBody>
      </p:sp>
    </p:spTree>
    <p:extLst>
      <p:ext uri="{BB962C8B-B14F-4D97-AF65-F5344CB8AC3E}">
        <p14:creationId xmlns:p14="http://schemas.microsoft.com/office/powerpoint/2010/main" val="150676549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国际主义的精神、共产主义的精神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43" name="组合 42"/>
          <p:cNvGrpSpPr/>
          <p:nvPr/>
        </p:nvGrpSpPr>
        <p:grpSpPr>
          <a:xfrm>
            <a:off x="799299" y="1834919"/>
            <a:ext cx="5271819" cy="619529"/>
            <a:chOff x="510124" y="2978699"/>
            <a:chExt cx="3953864" cy="464646"/>
          </a:xfrm>
        </p:grpSpPr>
        <p:grpSp>
          <p:nvGrpSpPr>
            <p:cNvPr id="44"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pic>
        <p:nvPicPr>
          <p:cNvPr id="59" name="图片 58" descr="timg.jpg"/>
          <p:cNvPicPr>
            <a:picLocks noChangeAspect="1"/>
          </p:cNvPicPr>
          <p:nvPr/>
        </p:nvPicPr>
        <p:blipFill>
          <a:blip r:embed="rId3" cstate="print"/>
          <a:stretch>
            <a:fillRect/>
          </a:stretch>
        </p:blipFill>
        <p:spPr>
          <a:xfrm>
            <a:off x="7425520" y="630925"/>
            <a:ext cx="3810000" cy="5295900"/>
          </a:xfrm>
          <a:prstGeom prst="rect">
            <a:avLst/>
          </a:prstGeom>
          <a:ln w="228600" cap="sq" cmpd="thickThin">
            <a:solidFill>
              <a:srgbClr val="000000"/>
            </a:solidFill>
            <a:prstDash val="solid"/>
            <a:miter lim="800000"/>
          </a:ln>
          <a:effectLst>
            <a:innerShdw blurRad="76200">
              <a:srgbClr val="000000"/>
            </a:innerShdw>
          </a:effectLst>
        </p:spPr>
      </p:pic>
      <p:sp>
        <p:nvSpPr>
          <p:cNvPr id="64" name="矩形 63"/>
          <p:cNvSpPr/>
          <p:nvPr/>
        </p:nvSpPr>
        <p:spPr>
          <a:xfrm>
            <a:off x="938555" y="2535505"/>
            <a:ext cx="4670814" cy="1044838"/>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不远万里，来到中国；</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帮助抗战，以身殉职。</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decel="50000" fill="hold">
                                          <p:stCondLst>
                                            <p:cond delay="0"/>
                                          </p:stCondLst>
                                        </p:cTn>
                                        <p:tgtEl>
                                          <p:spTgt spid="4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3"/>
                                        </p:tgtEl>
                                        <p:attrNameLst>
                                          <p:attrName>ppt_w</p:attrName>
                                        </p:attrNameLst>
                                      </p:cBhvr>
                                      <p:tavLst>
                                        <p:tav tm="0">
                                          <p:val>
                                            <p:strVal val="#ppt_w*.05"/>
                                          </p:val>
                                        </p:tav>
                                        <p:tav tm="100000">
                                          <p:val>
                                            <p:strVal val="#ppt_w"/>
                                          </p:val>
                                        </p:tav>
                                      </p:tavLst>
                                    </p:anim>
                                    <p:anim calcmode="lin" valueType="num">
                                      <p:cBhvr>
                                        <p:cTn id="10" dur="1000" fill="hold"/>
                                        <p:tgtEl>
                                          <p:spTgt spid="4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3"/>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538330" y="576470"/>
            <a:ext cx="7815470" cy="5600493"/>
          </a:xfrm>
        </p:spPr>
        <p:txBody>
          <a:bodyPr>
            <a:normAutofit/>
          </a:bodyPr>
          <a:lstStyle/>
          <a:p>
            <a:r>
              <a:rPr lang="en-US" altLang="zh-CN" dirty="0" smtClean="0"/>
              <a:t>      </a:t>
            </a:r>
            <a:r>
              <a:rPr lang="zh-CN" altLang="zh-CN" dirty="0" smtClean="0"/>
              <a:t>诺</a:t>
            </a:r>
            <a:r>
              <a:rPr lang="zh-CN" altLang="zh-CN" dirty="0"/>
              <a:t>尔曼</a:t>
            </a:r>
            <a:r>
              <a:rPr lang="en-US" altLang="zh-CN" dirty="0"/>
              <a:t>·</a:t>
            </a:r>
            <a:r>
              <a:rPr lang="zh-CN" altLang="zh-CN" dirty="0"/>
              <a:t>白求恩就是这样一位英雄。他曾在三个国家里生活、工作和斗争</a:t>
            </a:r>
            <a:r>
              <a:rPr lang="en-US" altLang="zh-CN" dirty="0"/>
              <a:t>——</a:t>
            </a:r>
            <a:r>
              <a:rPr lang="zh-CN" altLang="zh-CN" dirty="0"/>
              <a:t>在加拿大，他的祖国；在西班牙，各国高瞻远瞩的人士曾成群结队地去那儿参加人民反抗纳粹主义和法西斯主义的黑暗势力的、第一次伟大的斗争；在中国，他曾在这儿协助我们的游击队，在日本法西斯军人自以为已经被他们征服的地区，夺取并建立了民族自由与民主的新根据地，并且协助我们锻炼出终于解放了全中国的、强大的人民军队。在一种特殊的意义上，他属于这三个国家的人民。在更广泛的意义上，他属于和对国家对人民的压迫进行斗争的一切人</a:t>
            </a:r>
            <a:r>
              <a:rPr lang="zh-CN" altLang="zh-CN" dirty="0" smtClean="0"/>
              <a:t>。</a:t>
            </a:r>
            <a:endParaRPr lang="en-US" altLang="zh-CN" dirty="0" smtClean="0"/>
          </a:p>
          <a:p>
            <a:r>
              <a:rPr lang="en-US" altLang="zh-CN" dirty="0" smtClean="0"/>
              <a:t>              ——</a:t>
            </a:r>
            <a:r>
              <a:rPr lang="zh-CN" altLang="en-US" dirty="0" smtClean="0"/>
              <a:t>宋庆龄</a:t>
            </a:r>
            <a:r>
              <a:rPr lang="en-US" altLang="zh-CN" dirty="0" smtClean="0"/>
              <a:t>《</a:t>
            </a:r>
            <a:r>
              <a:rPr lang="zh-CN" altLang="zh-CN" dirty="0" smtClean="0"/>
              <a:t>我们</a:t>
            </a:r>
            <a:r>
              <a:rPr lang="zh-CN" altLang="zh-CN" dirty="0"/>
              <a:t>时代的</a:t>
            </a:r>
            <a:r>
              <a:rPr lang="zh-CN" altLang="zh-CN" dirty="0" smtClean="0"/>
              <a:t>英雄</a:t>
            </a:r>
            <a:r>
              <a:rPr lang="en-US" altLang="zh-CN" dirty="0" smtClean="0"/>
              <a:t>》</a:t>
            </a:r>
            <a:r>
              <a:rPr lang="en-US" altLang="zh-CN" dirty="0"/>
              <a:t/>
            </a:r>
            <a:br>
              <a:rPr lang="en-US" altLang="zh-CN" dirty="0"/>
            </a:br>
            <a:endParaRPr lang="zh-CN" altLang="en-US" dirty="0"/>
          </a:p>
        </p:txBody>
      </p:sp>
      <p:pic>
        <p:nvPicPr>
          <p:cNvPr id="4" name="图片 3" descr="timg.jpg"/>
          <p:cNvPicPr>
            <a:picLocks noChangeAspect="1"/>
          </p:cNvPicPr>
          <p:nvPr/>
        </p:nvPicPr>
        <p:blipFill>
          <a:blip r:embed="rId2" cstate="print"/>
          <a:stretch>
            <a:fillRect/>
          </a:stretch>
        </p:blipFill>
        <p:spPr>
          <a:xfrm>
            <a:off x="139148" y="1187847"/>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549530019"/>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8417" y="1"/>
            <a:ext cx="11075505" cy="7374834"/>
          </a:xfrm>
        </p:spPr>
        <p:txBody>
          <a:bodyPr>
            <a:normAutofit fontScale="62500" lnSpcReduction="20000"/>
          </a:bodyPr>
          <a:lstStyle/>
          <a:p>
            <a:pPr>
              <a:lnSpc>
                <a:spcPts val="3500"/>
              </a:lnSpc>
            </a:pPr>
            <a:r>
              <a:rPr lang="en-US" altLang="zh-CN" sz="4000" dirty="0" smtClean="0"/>
              <a:t>      </a:t>
            </a:r>
            <a:r>
              <a:rPr lang="zh-CN" altLang="zh-CN" sz="4000" dirty="0" smtClean="0"/>
              <a:t>与</a:t>
            </a:r>
            <a:r>
              <a:rPr lang="zh-CN" altLang="zh-CN" sz="4000" dirty="0"/>
              <a:t>那些整日炫耀中南海保健专家并以此为荣的医生们有着天壤之别，白求恩宁可冒着炮火前进，而未留在延安吃小灶，专门给中央首长保健。当八路军卫生部顾问马海德医生热情地陪同白求恩视察了延安的医院和卫生学校，真诚地对白求恩表示他们需要他，为了他的安全，期望他能留在延安。白求恩发火了，他以与众不同的方式——愤怒地从窑洞中掷出了一把椅子，提出了他的不同意见。在马海德的劝说下，他渐渐平静下来，他说：“我不是为生活享受而来的。什么热咖啡、嫩牛肉、软绵的钢丝床，这些东西我早就有了！但为了理想，我都抛弃了！需要个性照顾的是伤员，而不是我。”“我为我的鲁莽向你们道歉，但你们也要向拄着拐杖的伤员道歉。</a:t>
            </a:r>
            <a:r>
              <a:rPr lang="zh-CN" altLang="zh-CN" sz="4000" dirty="0" smtClean="0"/>
              <a:t>”</a:t>
            </a:r>
            <a:endParaRPr lang="en-US" altLang="zh-CN" sz="4000" dirty="0" smtClean="0"/>
          </a:p>
          <a:p>
            <a:pPr>
              <a:lnSpc>
                <a:spcPts val="3500"/>
              </a:lnSpc>
            </a:pPr>
            <a:r>
              <a:rPr lang="en-US" altLang="zh-CN" sz="4000" dirty="0" smtClean="0"/>
              <a:t>    </a:t>
            </a:r>
            <a:r>
              <a:rPr lang="zh-CN" altLang="zh-CN" sz="4000" dirty="0" smtClean="0"/>
              <a:t>应对</a:t>
            </a:r>
            <a:r>
              <a:rPr lang="zh-CN" altLang="zh-CN" sz="4000" dirty="0"/>
              <a:t>倔强的白求恩，卫生部的同志只好报请中央批准，同意他去晋察冀前线。毛泽东与白求恩的谈话进行了三个小时。白求恩从贴胸的衣袋里掏出党证，郑重地交给毛泽东。毛泽东双手接过党证，亲切地点点头。他意识到，这不仅仅仅是一个共产党员的证明书，而且是一位</a:t>
            </a:r>
            <a:r>
              <a:rPr lang="zh-CN" altLang="zh-CN" sz="4000" dirty="0">
                <a:solidFill>
                  <a:srgbClr val="FF0000"/>
                </a:solidFill>
              </a:rPr>
              <a:t>伟大的国际主义战士</a:t>
            </a:r>
            <a:r>
              <a:rPr lang="zh-CN" altLang="zh-CN" sz="4000" dirty="0"/>
              <a:t>的一颗火热的心！</a:t>
            </a:r>
          </a:p>
          <a:p>
            <a:pPr marL="0" indent="0">
              <a:buNone/>
            </a:pPr>
            <a:r>
              <a:rPr lang="en-US" altLang="zh-CN" dirty="0"/>
              <a:t> </a:t>
            </a:r>
            <a:r>
              <a:rPr lang="en-US" altLang="zh-CN" dirty="0" smtClean="0"/>
              <a:t>                                                   ——《</a:t>
            </a:r>
            <a:r>
              <a:rPr lang="zh-CN" altLang="en-US" dirty="0" smtClean="0"/>
              <a:t>白求恩的故事</a:t>
            </a:r>
            <a:r>
              <a:rPr lang="en-US" altLang="zh-CN" dirty="0" smtClean="0"/>
              <a:t>》</a:t>
            </a:r>
          </a:p>
          <a:p>
            <a:endParaRPr lang="zh-CN" altLang="zh-CN" dirty="0"/>
          </a:p>
          <a:p>
            <a:endParaRPr lang="zh-CN" altLang="en-US" dirty="0"/>
          </a:p>
        </p:txBody>
      </p:sp>
    </p:spTree>
    <p:extLst>
      <p:ext uri="{BB962C8B-B14F-4D97-AF65-F5344CB8AC3E}">
        <p14:creationId xmlns:p14="http://schemas.microsoft.com/office/powerpoint/2010/main" val="939804890"/>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075042" y="636104"/>
            <a:ext cx="7278757" cy="6221896"/>
          </a:xfrm>
        </p:spPr>
        <p:txBody>
          <a:bodyPr>
            <a:normAutofit fontScale="92500" lnSpcReduction="10000"/>
          </a:bodyPr>
          <a:lstStyle/>
          <a:p>
            <a:pPr>
              <a:lnSpc>
                <a:spcPts val="3840"/>
              </a:lnSpc>
            </a:pPr>
            <a:r>
              <a:rPr lang="en-US" altLang="zh-CN" dirty="0" smtClean="0"/>
              <a:t>     </a:t>
            </a:r>
            <a:r>
              <a:rPr lang="zh-CN" altLang="zh-CN" sz="3200" dirty="0" smtClean="0"/>
              <a:t>不能</a:t>
            </a:r>
            <a:r>
              <a:rPr lang="zh-CN" altLang="zh-CN" sz="3200" dirty="0"/>
              <a:t>忘记，一九三九年七月一日，在晋察冀边区党的代表大会上，他以特邀代表身分从冀中平原赶来参加大会。他在发言中说：“我们来中国，不仅是为了你们，也是为了我们。……我决心和中国同志并肩战斗，直到抗战最后胜利。我们努力奋斗的共产主义事业，是不分民族，也没有国界的。”他就是用这样质朴的语言，表达了他的</a:t>
            </a:r>
            <a:r>
              <a:rPr lang="zh-CN" altLang="zh-CN" sz="3200" dirty="0">
                <a:solidFill>
                  <a:srgbClr val="FF0000"/>
                </a:solidFill>
              </a:rPr>
              <a:t>共产主义胸怀和国际主义精神</a:t>
            </a:r>
            <a:r>
              <a:rPr lang="zh-CN" altLang="zh-CN" sz="3200" dirty="0" smtClean="0"/>
              <a:t>。</a:t>
            </a:r>
            <a:endParaRPr lang="en-US" altLang="zh-CN" sz="3200" dirty="0" smtClean="0"/>
          </a:p>
          <a:p>
            <a:r>
              <a:rPr lang="en-US" altLang="zh-CN" sz="3200" dirty="0" smtClean="0"/>
              <a:t> </a:t>
            </a:r>
          </a:p>
          <a:p>
            <a:r>
              <a:rPr lang="en-US" altLang="zh-CN" sz="3200" dirty="0" smtClean="0"/>
              <a:t>——</a:t>
            </a:r>
            <a:r>
              <a:rPr lang="zh-CN" altLang="en-US" sz="3200" dirty="0" smtClean="0"/>
              <a:t>聂荣臻</a:t>
            </a:r>
            <a:r>
              <a:rPr lang="en-US" altLang="zh-CN" sz="3200" dirty="0" smtClean="0"/>
              <a:t>《</a:t>
            </a:r>
            <a:r>
              <a:rPr lang="zh-CN" altLang="en-US" sz="3200" dirty="0" smtClean="0"/>
              <a:t>“</a:t>
            </a:r>
            <a:r>
              <a:rPr lang="zh-CN" altLang="zh-CN" sz="3200" b="1" dirty="0" smtClean="0"/>
              <a:t>要</a:t>
            </a:r>
            <a:r>
              <a:rPr lang="zh-CN" altLang="zh-CN" sz="3200" b="1" dirty="0"/>
              <a:t>拿我当一挺机关枪使用</a:t>
            </a:r>
            <a:r>
              <a:rPr lang="en-US" altLang="zh-CN" sz="3200" b="1" dirty="0"/>
              <a:t>"</a:t>
            </a:r>
            <a:r>
              <a:rPr lang="zh-CN" altLang="zh-CN" sz="3200" b="1" dirty="0"/>
              <a:t>——怀念白求恩</a:t>
            </a:r>
            <a:r>
              <a:rPr lang="zh-CN" altLang="zh-CN" sz="3200" b="1" dirty="0" smtClean="0"/>
              <a:t>同志</a:t>
            </a:r>
            <a:r>
              <a:rPr lang="en-US" altLang="zh-CN" sz="3200" b="1" dirty="0" smtClean="0"/>
              <a:t>》</a:t>
            </a:r>
            <a:r>
              <a:rPr lang="en-US" altLang="zh-CN" sz="3200" dirty="0"/>
              <a:t/>
            </a:r>
            <a:br>
              <a:rPr lang="en-US" altLang="zh-CN" sz="3200" dirty="0"/>
            </a:br>
            <a:endParaRPr lang="zh-CN" altLang="en-US" sz="3200" dirty="0"/>
          </a:p>
        </p:txBody>
      </p:sp>
      <p:pic>
        <p:nvPicPr>
          <p:cNvPr id="4" name="图片 3" descr="timg.jpg"/>
          <p:cNvPicPr>
            <a:picLocks noChangeAspect="1"/>
          </p:cNvPicPr>
          <p:nvPr/>
        </p:nvPicPr>
        <p:blipFill>
          <a:blip r:embed="rId2" cstate="print"/>
          <a:stretch>
            <a:fillRect/>
          </a:stretch>
        </p:blipFill>
        <p:spPr>
          <a:xfrm>
            <a:off x="278296" y="1128212"/>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26421796"/>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313582" y="1391478"/>
            <a:ext cx="7040217" cy="4785485"/>
          </a:xfrm>
        </p:spPr>
        <p:txBody>
          <a:bodyPr>
            <a:normAutofit fontScale="92500"/>
          </a:bodyPr>
          <a:lstStyle/>
          <a:p>
            <a:pPr>
              <a:lnSpc>
                <a:spcPts val="3700"/>
              </a:lnSpc>
            </a:pPr>
            <a:r>
              <a:rPr lang="en-US" altLang="zh-CN" dirty="0" smtClean="0"/>
              <a:t>   </a:t>
            </a:r>
            <a:r>
              <a:rPr lang="zh-CN" altLang="zh-CN" sz="3600" dirty="0" smtClean="0"/>
              <a:t>在</a:t>
            </a:r>
            <a:r>
              <a:rPr lang="zh-CN" altLang="zh-CN" sz="3600" dirty="0"/>
              <a:t>他致</a:t>
            </a:r>
            <a:r>
              <a:rPr lang="en-US" altLang="zh-CN" sz="3600" dirty="0" err="1">
                <a:hlinkClick r:id="rId2"/>
              </a:rPr>
              <a:t>毛泽东</a:t>
            </a:r>
            <a:r>
              <a:rPr lang="zh-CN" altLang="zh-CN" sz="3600" dirty="0"/>
              <a:t>同志的一封信中热烈地表示：“我在此间不胜愉快，且深感我们应以英勇的中国同志们为其美丽的国家而对野蛮搏斗的伟大精神，来解放亚洲。”白求恩同志这种</a:t>
            </a:r>
            <a:r>
              <a:rPr lang="zh-CN" altLang="zh-CN" sz="3600" dirty="0">
                <a:solidFill>
                  <a:srgbClr val="FF0000"/>
                </a:solidFill>
              </a:rPr>
              <a:t>国际主义的伟大精神</a:t>
            </a:r>
            <a:r>
              <a:rPr lang="zh-CN" altLang="zh-CN" sz="3600" dirty="0"/>
              <a:t>，每个中国共产党员都应该学习</a:t>
            </a:r>
            <a:r>
              <a:rPr lang="zh-CN" altLang="zh-CN" sz="3600" dirty="0" smtClean="0"/>
              <a:t>。</a:t>
            </a:r>
            <a:endParaRPr lang="en-US" altLang="zh-CN" sz="3600" dirty="0" smtClean="0"/>
          </a:p>
          <a:p>
            <a:pPr>
              <a:lnSpc>
                <a:spcPts val="3360"/>
              </a:lnSpc>
            </a:pPr>
            <a:r>
              <a:rPr lang="en-US" altLang="zh-CN" sz="3600" dirty="0" smtClean="0"/>
              <a:t>            </a:t>
            </a:r>
          </a:p>
          <a:p>
            <a:r>
              <a:rPr lang="en-US" altLang="zh-CN" dirty="0"/>
              <a:t> </a:t>
            </a:r>
            <a:r>
              <a:rPr lang="en-US" altLang="zh-CN" dirty="0" smtClean="0"/>
              <a:t>         ——</a:t>
            </a:r>
            <a:r>
              <a:rPr lang="zh-CN" altLang="en-US" dirty="0" smtClean="0"/>
              <a:t>朱德</a:t>
            </a:r>
            <a:r>
              <a:rPr lang="en-US" altLang="zh-CN" dirty="0" smtClean="0"/>
              <a:t>《</a:t>
            </a:r>
            <a:r>
              <a:rPr lang="zh-CN" altLang="en-US" dirty="0" smtClean="0"/>
              <a:t>纪念白求恩同志</a:t>
            </a:r>
            <a:r>
              <a:rPr lang="en-US" altLang="zh-CN" dirty="0" smtClean="0"/>
              <a:t>》</a:t>
            </a:r>
            <a:r>
              <a:rPr lang="en-US" altLang="zh-CN" dirty="0"/>
              <a:t/>
            </a:r>
            <a:br>
              <a:rPr lang="en-US" altLang="zh-CN" dirty="0"/>
            </a:br>
            <a:endParaRPr lang="zh-CN" altLang="en-US" dirty="0"/>
          </a:p>
        </p:txBody>
      </p:sp>
      <p:pic>
        <p:nvPicPr>
          <p:cNvPr id="4" name="图片 3" descr="timg.jpg"/>
          <p:cNvPicPr>
            <a:picLocks noChangeAspect="1"/>
          </p:cNvPicPr>
          <p:nvPr/>
        </p:nvPicPr>
        <p:blipFill>
          <a:blip r:embed="rId3" cstate="print"/>
          <a:stretch>
            <a:fillRect/>
          </a:stretch>
        </p:blipFill>
        <p:spPr>
          <a:xfrm>
            <a:off x="318053" y="1187847"/>
            <a:ext cx="3180522" cy="44209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05927475"/>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毫不利己专门利人的精神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 name="组合 42"/>
          <p:cNvGrpSpPr/>
          <p:nvPr/>
        </p:nvGrpSpPr>
        <p:grpSpPr>
          <a:xfrm>
            <a:off x="799299" y="1834919"/>
            <a:ext cx="5271819" cy="619529"/>
            <a:chOff x="510124" y="2978699"/>
            <a:chExt cx="3953864" cy="464646"/>
          </a:xfrm>
        </p:grpSpPr>
        <p:grpSp>
          <p:nvGrpSpPr>
            <p:cNvPr id="3"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sp>
        <p:nvSpPr>
          <p:cNvPr id="64" name="矩形 63"/>
          <p:cNvSpPr/>
          <p:nvPr/>
        </p:nvSpPr>
        <p:spPr>
          <a:xfrm>
            <a:off x="926353" y="3044104"/>
            <a:ext cx="4670814" cy="1074781"/>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对工作的极端负责任；</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对同志对人民的极端热忱。</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pic>
        <p:nvPicPr>
          <p:cNvPr id="24" name="图片 23" descr="8b13632762d0f7037509e3340efa513d2797c59b.jpg"/>
          <p:cNvPicPr>
            <a:picLocks noChangeAspect="1"/>
          </p:cNvPicPr>
          <p:nvPr/>
        </p:nvPicPr>
        <p:blipFill>
          <a:blip r:embed="rId3" cstate="print"/>
          <a:stretch>
            <a:fillRect/>
          </a:stretch>
        </p:blipFill>
        <p:spPr>
          <a:xfrm>
            <a:off x="6259773" y="859808"/>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088835" y="1825625"/>
            <a:ext cx="6264963" cy="4351338"/>
          </a:xfrm>
        </p:spPr>
        <p:txBody>
          <a:bodyPr>
            <a:normAutofit fontScale="85000" lnSpcReduction="10000"/>
          </a:bodyPr>
          <a:lstStyle/>
          <a:p>
            <a:pPr>
              <a:lnSpc>
                <a:spcPts val="3800"/>
              </a:lnSpc>
            </a:pPr>
            <a:r>
              <a:rPr lang="zh-CN" altLang="en-US" dirty="0" smtClean="0"/>
              <a:t>     他在</a:t>
            </a:r>
            <a:r>
              <a:rPr lang="zh-CN" altLang="zh-CN" dirty="0" smtClean="0"/>
              <a:t>冀</a:t>
            </a:r>
            <a:r>
              <a:rPr lang="zh-CN" altLang="zh-CN" dirty="0"/>
              <a:t>中前线救治伤员，不顾日军炮火威胁，</a:t>
            </a:r>
            <a:r>
              <a:rPr lang="zh-CN" altLang="zh-CN" dirty="0">
                <a:solidFill>
                  <a:srgbClr val="FF0000"/>
                </a:solidFill>
              </a:rPr>
              <a:t>连续工作</a:t>
            </a:r>
            <a:r>
              <a:rPr lang="en-US" altLang="zh-CN" dirty="0">
                <a:solidFill>
                  <a:srgbClr val="FF0000"/>
                </a:solidFill>
              </a:rPr>
              <a:t>69</a:t>
            </a:r>
            <a:r>
              <a:rPr lang="zh-CN" altLang="zh-CN" dirty="0">
                <a:solidFill>
                  <a:srgbClr val="FF0000"/>
                </a:solidFill>
              </a:rPr>
              <a:t>小时，给</a:t>
            </a:r>
            <a:r>
              <a:rPr lang="en-US" altLang="zh-CN" dirty="0">
                <a:solidFill>
                  <a:srgbClr val="FF0000"/>
                </a:solidFill>
              </a:rPr>
              <a:t>115</a:t>
            </a:r>
            <a:r>
              <a:rPr lang="zh-CN" altLang="zh-CN" dirty="0">
                <a:solidFill>
                  <a:srgbClr val="FF0000"/>
                </a:solidFill>
              </a:rPr>
              <a:t>名伤员做了手术</a:t>
            </a:r>
            <a:r>
              <a:rPr lang="zh-CN" altLang="zh-CN" dirty="0" smtClean="0"/>
              <a:t>。</a:t>
            </a:r>
            <a:r>
              <a:rPr lang="zh-CN" altLang="zh-CN" dirty="0"/>
              <a:t>有一次，当某伤员急需输血时，他主动献血</a:t>
            </a:r>
            <a:r>
              <a:rPr lang="en-US" altLang="zh-CN" dirty="0"/>
              <a:t>300</a:t>
            </a:r>
            <a:r>
              <a:rPr lang="zh-CN" altLang="zh-CN" dirty="0"/>
              <a:t>毫升。他还倡议成立并参加了志愿输血队。有些伤员分散在游击区居民家里，他和医疗队冒着危险去为他们做手术。</a:t>
            </a:r>
            <a:r>
              <a:rPr lang="en-US" altLang="zh-CN" dirty="0"/>
              <a:t>4</a:t>
            </a:r>
            <a:r>
              <a:rPr lang="zh-CN" altLang="zh-CN" dirty="0"/>
              <a:t>个月里，行程</a:t>
            </a:r>
            <a:r>
              <a:rPr lang="en-US" altLang="zh-CN" dirty="0"/>
              <a:t>1500</a:t>
            </a:r>
            <a:r>
              <a:rPr lang="zh-CN" altLang="zh-CN" dirty="0"/>
              <a:t>余里，做手术</a:t>
            </a:r>
            <a:r>
              <a:rPr lang="en-US" altLang="zh-CN" dirty="0"/>
              <a:t>315</a:t>
            </a:r>
            <a:r>
              <a:rPr lang="zh-CN" altLang="zh-CN" dirty="0"/>
              <a:t>次，建立手术室和包扎所</a:t>
            </a:r>
            <a:r>
              <a:rPr lang="en-US" altLang="zh-CN" dirty="0"/>
              <a:t>13</a:t>
            </a:r>
            <a:r>
              <a:rPr lang="zh-CN" altLang="zh-CN" dirty="0"/>
              <a:t>处，救治伤员</a:t>
            </a:r>
            <a:r>
              <a:rPr lang="en-US" altLang="zh-CN" dirty="0"/>
              <a:t>1000</a:t>
            </a:r>
            <a:r>
              <a:rPr lang="zh-CN" altLang="zh-CN" dirty="0"/>
              <a:t>多名。</a:t>
            </a:r>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618106" y="1277251"/>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24315379"/>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810538" y="1143148"/>
            <a:ext cx="6861313" cy="5078615"/>
          </a:xfrm>
        </p:spPr>
        <p:txBody>
          <a:bodyPr>
            <a:normAutofit fontScale="92500"/>
          </a:bodyPr>
          <a:lstStyle/>
          <a:p>
            <a:pPr>
              <a:lnSpc>
                <a:spcPts val="3800"/>
              </a:lnSpc>
            </a:pPr>
            <a:r>
              <a:rPr lang="zh-CN" altLang="zh-CN" dirty="0"/>
              <a:t>白求恩大夫是第一个把血库送到战场上去的医生，他的输血工作曾为西班牙共和国挽救了数以百计的战士的生命。在中国，他提出并实践了这个口号：</a:t>
            </a:r>
            <a:r>
              <a:rPr lang="en-US" altLang="zh-CN" dirty="0"/>
              <a:t>“</a:t>
            </a:r>
            <a:r>
              <a:rPr lang="zh-CN" altLang="zh-CN" dirty="0"/>
              <a:t>医生们！到伤员那儿去</a:t>
            </a:r>
            <a:r>
              <a:rPr lang="en-US" altLang="zh-CN" dirty="0"/>
              <a:t>!</a:t>
            </a:r>
            <a:r>
              <a:rPr lang="zh-CN" altLang="zh-CN" dirty="0"/>
              <a:t>不要等他们来找你们。</a:t>
            </a:r>
            <a:r>
              <a:rPr lang="en-US" altLang="zh-CN" dirty="0"/>
              <a:t>”</a:t>
            </a:r>
            <a:r>
              <a:rPr lang="zh-CN" altLang="zh-CN" dirty="0"/>
              <a:t>在一个与西班牙完全不同的而且远比西班牙落后的环境里，他组织了一种游击队的医疗机构，挽救了成千成万的我国最优秀最英勇的战士</a:t>
            </a:r>
            <a:r>
              <a:rPr lang="zh-CN" altLang="zh-CN" dirty="0" smtClean="0"/>
              <a:t>。</a:t>
            </a:r>
            <a:endParaRPr lang="en-US" altLang="zh-CN" dirty="0" smtClean="0"/>
          </a:p>
          <a:p>
            <a:pPr>
              <a:lnSpc>
                <a:spcPts val="3800"/>
              </a:lnSpc>
            </a:pPr>
            <a:r>
              <a:rPr lang="en-US" altLang="zh-CN" dirty="0" smtClean="0"/>
              <a:t>        ——</a:t>
            </a:r>
            <a:r>
              <a:rPr lang="zh-CN" altLang="en-US" dirty="0"/>
              <a:t>宋庆龄</a:t>
            </a:r>
            <a:r>
              <a:rPr lang="en-US" altLang="zh-CN" dirty="0"/>
              <a:t>《</a:t>
            </a:r>
            <a:r>
              <a:rPr lang="zh-CN" altLang="zh-CN" dirty="0"/>
              <a:t>我们时代的英雄</a:t>
            </a:r>
            <a:r>
              <a:rPr lang="en-US" altLang="zh-CN" dirty="0"/>
              <a:t>》</a:t>
            </a:r>
            <a:br>
              <a:rPr lang="en-US" altLang="zh-CN" dirty="0"/>
            </a:br>
            <a:endParaRPr lang="zh-CN" altLang="en-US" dirty="0"/>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439201" y="1098348"/>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99679002"/>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856382" y="1408182"/>
            <a:ext cx="8054009" cy="4351338"/>
          </a:xfrm>
        </p:spPr>
        <p:txBody>
          <a:bodyPr/>
          <a:lstStyle/>
          <a:p>
            <a:r>
              <a:rPr lang="en-US" altLang="zh-CN" dirty="0" smtClean="0"/>
              <a:t>   1938</a:t>
            </a:r>
            <a:r>
              <a:rPr lang="zh-CN" altLang="zh-CN" dirty="0"/>
              <a:t>年</a:t>
            </a:r>
            <a:r>
              <a:rPr lang="en-US" altLang="zh-CN" dirty="0"/>
              <a:t>3</a:t>
            </a:r>
            <a:r>
              <a:rPr lang="zh-CN" altLang="zh-CN" dirty="0"/>
              <a:t>月，白求恩率领一支</a:t>
            </a:r>
            <a:r>
              <a:rPr lang="en-US" altLang="zh-CN" dirty="0"/>
              <a:t>3</a:t>
            </a:r>
            <a:r>
              <a:rPr lang="zh-CN" altLang="zh-CN" dirty="0"/>
              <a:t>人加、美援华医疗队历尽千辛万苦抵达延安后，立刻要求到前线去。</a:t>
            </a:r>
          </a:p>
          <a:p>
            <a:r>
              <a:rPr lang="en-US" altLang="zh-CN" dirty="0"/>
              <a:t>    6</a:t>
            </a:r>
            <a:r>
              <a:rPr lang="zh-CN" altLang="zh-CN" dirty="0"/>
              <a:t>月中旬，白求恩突破重重封锁到达晋察冀边区，见到聂荣臻司令的第一句话就是询问“我的战斗岗位在哪里？”同志们劝他休息一会儿，他说：“我是来工作的，不是来休息的。</a:t>
            </a:r>
            <a:r>
              <a:rPr lang="zh-CN" altLang="zh-CN" dirty="0">
                <a:solidFill>
                  <a:srgbClr val="FF0000"/>
                </a:solidFill>
              </a:rPr>
              <a:t>你们要拿我当一挺机关枪用！</a:t>
            </a:r>
            <a:r>
              <a:rPr lang="zh-CN" altLang="zh-CN" dirty="0"/>
              <a:t>”第二天，他就立即奔赴</a:t>
            </a:r>
            <a:r>
              <a:rPr lang="en-US" altLang="zh-CN" dirty="0"/>
              <a:t>60</a:t>
            </a:r>
            <a:r>
              <a:rPr lang="zh-CN" altLang="zh-CN" dirty="0"/>
              <a:t>多里外的五台县松岩口村后方医院投入工作。</a:t>
            </a:r>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399444" y="1217616"/>
            <a:ext cx="4355218"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05672757"/>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029200" y="1138103"/>
            <a:ext cx="6324599" cy="6435513"/>
          </a:xfrm>
        </p:spPr>
        <p:txBody>
          <a:bodyPr/>
          <a:lstStyle/>
          <a:p>
            <a:pPr>
              <a:lnSpc>
                <a:spcPts val="3800"/>
              </a:lnSpc>
            </a:pPr>
            <a:r>
              <a:rPr lang="en-US" altLang="zh-CN" dirty="0" smtClean="0"/>
              <a:t>     </a:t>
            </a:r>
            <a:r>
              <a:rPr lang="zh-CN" altLang="zh-CN" dirty="0" smtClean="0"/>
              <a:t>白求恩</a:t>
            </a:r>
            <a:r>
              <a:rPr lang="zh-CN" altLang="zh-CN" dirty="0"/>
              <a:t>坚持把自己的战斗岗位设在战场最前沿，“哪里有伤员，我们应该到哪里去，不要等伤员来找我们。”在晋察冀抗日根据地工作一年多的时间里，白求恩直接参加了雁宿崖、黄土岭等</a:t>
            </a:r>
            <a:r>
              <a:rPr lang="en-US" altLang="zh-CN" dirty="0"/>
              <a:t>11</a:t>
            </a:r>
            <a:r>
              <a:rPr lang="zh-CN" altLang="zh-CN" dirty="0"/>
              <a:t>次战役战斗的救治工作，亲自为</a:t>
            </a:r>
            <a:r>
              <a:rPr lang="en-US" altLang="zh-CN" dirty="0"/>
              <a:t>1290</a:t>
            </a:r>
            <a:r>
              <a:rPr lang="zh-CN" altLang="zh-CN" dirty="0"/>
              <a:t>余名伤员施行手术。</a:t>
            </a:r>
          </a:p>
          <a:p>
            <a:pPr>
              <a:lnSpc>
                <a:spcPts val="3800"/>
              </a:lnSpc>
            </a:pPr>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319932" y="1138104"/>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84284977"/>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227983" y="954157"/>
            <a:ext cx="6125816" cy="5222806"/>
          </a:xfrm>
        </p:spPr>
        <p:txBody>
          <a:bodyPr/>
          <a:lstStyle/>
          <a:p>
            <a:pPr>
              <a:lnSpc>
                <a:spcPts val="3800"/>
              </a:lnSpc>
            </a:pPr>
            <a:r>
              <a:rPr lang="en-US" altLang="zh-CN" dirty="0" smtClean="0"/>
              <a:t>    </a:t>
            </a:r>
            <a:r>
              <a:rPr lang="zh-CN" altLang="zh-CN" dirty="0" smtClean="0"/>
              <a:t>为了</a:t>
            </a:r>
            <a:r>
              <a:rPr lang="zh-CN" altLang="zh-CN" dirty="0"/>
              <a:t>保住伤员的性命，白求恩大夫把自己的鲜血输给了中国战士。他愉快地称自己是万能输血者，因为他是</a:t>
            </a:r>
            <a:r>
              <a:rPr lang="en-US" altLang="zh-CN" dirty="0"/>
              <a:t>O</a:t>
            </a:r>
            <a:r>
              <a:rPr lang="zh-CN" altLang="zh-CN" dirty="0"/>
              <a:t>型血。他还拿出自己带来的荷兰纯牛乳，亲自到厨房煮牛奶，烤馒头片，端到重伤员面前。看着他们贪婪地吃下去，微笑浮在白求恩的脸上。</a:t>
            </a:r>
          </a:p>
          <a:p>
            <a:pPr>
              <a:lnSpc>
                <a:spcPts val="3800"/>
              </a:lnSpc>
            </a:pPr>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0" y="1257374"/>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21702093"/>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784574" y="1825625"/>
            <a:ext cx="5569225" cy="4351338"/>
          </a:xfrm>
        </p:spPr>
        <p:txBody>
          <a:bodyPr/>
          <a:lstStyle/>
          <a:p>
            <a:pPr>
              <a:lnSpc>
                <a:spcPts val="3800"/>
              </a:lnSpc>
            </a:pPr>
            <a:r>
              <a:rPr lang="en-US" altLang="zh-CN" dirty="0" smtClean="0"/>
              <a:t>    </a:t>
            </a:r>
            <a:r>
              <a:rPr lang="zh-CN" altLang="zh-CN" dirty="0" smtClean="0"/>
              <a:t>有</a:t>
            </a:r>
            <a:r>
              <a:rPr lang="zh-CN" altLang="zh-CN" dirty="0"/>
              <a:t>一次，白求恩在一个村子里检查八路军伤员的病情，在街上看见一个男孩子是个豁嘴。白求恩跟翻译郎林商量，说：“你看，这孩子浓眉大眼，挺漂亮，可惜嘴上有个豁口，给他做个整形手术吧</a:t>
            </a:r>
            <a:r>
              <a:rPr lang="en-US" altLang="zh-CN" dirty="0"/>
              <a:t>!</a:t>
            </a:r>
            <a:r>
              <a:rPr lang="zh-CN" altLang="zh-CN" dirty="0"/>
              <a:t>”</a:t>
            </a:r>
          </a:p>
          <a:p>
            <a:pPr>
              <a:lnSpc>
                <a:spcPts val="3800"/>
              </a:lnSpc>
            </a:pPr>
            <a:r>
              <a:rPr lang="en-US" altLang="zh-CN" dirty="0"/>
              <a:t> </a:t>
            </a:r>
            <a:endParaRPr lang="zh-CN" altLang="zh-CN" dirty="0"/>
          </a:p>
          <a:p>
            <a:endParaRPr lang="zh-CN" altLang="en-US" dirty="0"/>
          </a:p>
        </p:txBody>
      </p:sp>
      <p:pic>
        <p:nvPicPr>
          <p:cNvPr id="4" name="图片 3" descr="8b13632762d0f7037509e3340efa513d2797c59b.jpg"/>
          <p:cNvPicPr>
            <a:picLocks noChangeAspect="1"/>
          </p:cNvPicPr>
          <p:nvPr/>
        </p:nvPicPr>
        <p:blipFill>
          <a:blip r:embed="rId2" cstate="print"/>
          <a:stretch>
            <a:fillRect/>
          </a:stretch>
        </p:blipFill>
        <p:spPr>
          <a:xfrm>
            <a:off x="-240418" y="1356765"/>
            <a:ext cx="5531892" cy="41489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30366413"/>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11756" y="655984"/>
            <a:ext cx="7099852" cy="5410061"/>
          </a:xfrm>
        </p:spPr>
        <p:txBody>
          <a:bodyPr>
            <a:normAutofit/>
          </a:bodyPr>
          <a:lstStyle/>
          <a:p>
            <a:r>
              <a:rPr lang="zh-CN" altLang="zh-CN" dirty="0"/>
              <a:t>白求恩给毛主席的回信</a:t>
            </a:r>
          </a:p>
          <a:p>
            <a:r>
              <a:rPr lang="en-US" altLang="zh-CN" dirty="0"/>
              <a:t> </a:t>
            </a:r>
            <a:endParaRPr lang="zh-CN" altLang="zh-CN" dirty="0"/>
          </a:p>
          <a:p>
            <a:r>
              <a:rPr lang="zh-CN" altLang="zh-CN" dirty="0"/>
              <a:t>　　白求恩到达前线后不久，毛泽东亲自给聂荣臻发电报，指示每月付给白求恩</a:t>
            </a:r>
            <a:r>
              <a:rPr lang="en-US" altLang="zh-CN" dirty="0"/>
              <a:t>100</a:t>
            </a:r>
            <a:r>
              <a:rPr lang="zh-CN" altLang="zh-CN" dirty="0"/>
              <a:t>元。白求恩当即给毛主席写了一封信：“敬爱的毛泽东主席，来电敬复如下：我谢绝每月百元津贴。我自己不需要钱，因为衣食等一切均已供给……</a:t>
            </a:r>
            <a:r>
              <a:rPr lang="zh-CN" altLang="zh-CN" dirty="0" smtClean="0"/>
              <a:t>”</a:t>
            </a:r>
            <a:endParaRPr lang="en-US" altLang="zh-CN" dirty="0" smtClean="0"/>
          </a:p>
          <a:p>
            <a:r>
              <a:rPr lang="en-US" altLang="zh-CN" dirty="0" smtClean="0"/>
              <a:t>   </a:t>
            </a:r>
            <a:r>
              <a:rPr lang="zh-CN" altLang="zh-CN" dirty="0" smtClean="0"/>
              <a:t>在</a:t>
            </a:r>
            <a:r>
              <a:rPr lang="en-US" altLang="zh-CN" dirty="0"/>
              <a:t>1938</a:t>
            </a:r>
            <a:r>
              <a:rPr lang="zh-CN" altLang="zh-CN" dirty="0"/>
              <a:t>年抗日战争初期，这</a:t>
            </a:r>
            <a:r>
              <a:rPr lang="en-US" altLang="zh-CN" dirty="0"/>
              <a:t>100</a:t>
            </a:r>
            <a:r>
              <a:rPr lang="zh-CN" altLang="zh-CN" dirty="0"/>
              <a:t>元津贴还是不少的。当时八路军官兵一律实行供给制，发给每人每月的津贴费最低是</a:t>
            </a:r>
            <a:r>
              <a:rPr lang="en-US" altLang="zh-CN" dirty="0"/>
              <a:t>1</a:t>
            </a:r>
            <a:r>
              <a:rPr lang="zh-CN" altLang="zh-CN" dirty="0"/>
              <a:t>元，最高是</a:t>
            </a:r>
            <a:r>
              <a:rPr lang="en-US" altLang="zh-CN" dirty="0"/>
              <a:t>5</a:t>
            </a:r>
            <a:r>
              <a:rPr lang="zh-CN" altLang="zh-CN" dirty="0"/>
              <a:t>元。</a:t>
            </a:r>
          </a:p>
          <a:p>
            <a:endParaRPr lang="zh-CN" altLang="en-US" dirty="0"/>
          </a:p>
        </p:txBody>
      </p:sp>
      <p:pic>
        <p:nvPicPr>
          <p:cNvPr id="4" name="图片 3" descr="untitled.png"/>
          <p:cNvPicPr>
            <a:picLocks noChangeAspect="1"/>
          </p:cNvPicPr>
          <p:nvPr/>
        </p:nvPicPr>
        <p:blipFill>
          <a:blip r:embed="rId2" cstate="print"/>
          <a:stretch>
            <a:fillRect/>
          </a:stretch>
        </p:blipFill>
        <p:spPr>
          <a:xfrm>
            <a:off x="159025" y="795131"/>
            <a:ext cx="4226812" cy="4420753"/>
          </a:xfrm>
          <a:prstGeom prst="rect">
            <a:avLst/>
          </a:prstGeom>
        </p:spPr>
      </p:pic>
    </p:spTree>
    <p:extLst>
      <p:ext uri="{BB962C8B-B14F-4D97-AF65-F5344CB8AC3E}">
        <p14:creationId xmlns:p14="http://schemas.microsoft.com/office/powerpoint/2010/main" val="1768154686"/>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465050" y="819461"/>
            <a:ext cx="4815742" cy="1446550"/>
          </a:xfrm>
          <a:prstGeom prst="rect">
            <a:avLst/>
          </a:prstGeom>
        </p:spPr>
        <p:txBody>
          <a:bodyPr wrap="none">
            <a:spAutoFit/>
          </a:bodyPr>
          <a:lstStyle/>
          <a:p>
            <a:r>
              <a:rPr lang="zh-CN" altLang="en-US" sz="4000" b="1" dirty="0" smtClean="0">
                <a:solidFill>
                  <a:schemeClr val="bg2">
                    <a:lumMod val="25000"/>
                  </a:schemeClr>
                </a:solidFill>
                <a:latin typeface="+mn-ea"/>
              </a:rPr>
              <a:t>赞美和欣赏成就彼此</a:t>
            </a:r>
            <a:endParaRPr lang="en-US" altLang="zh-CN" sz="4000" b="1" dirty="0" smtClean="0">
              <a:solidFill>
                <a:schemeClr val="bg2">
                  <a:lumMod val="25000"/>
                </a:schemeClr>
              </a:solidFill>
              <a:latin typeface="+mn-ea"/>
            </a:endParaRPr>
          </a:p>
          <a:p>
            <a:endParaRPr lang="zh-CN" altLang="en-US" sz="2400" b="1" dirty="0">
              <a:solidFill>
                <a:schemeClr val="bg2">
                  <a:lumMod val="25000"/>
                </a:schemeClr>
              </a:solidFill>
              <a:latin typeface="+mn-ea"/>
            </a:endParaRPr>
          </a:p>
          <a:p>
            <a:endParaRPr lang="en-US" altLang="zh-CN" sz="2400" b="1" dirty="0">
              <a:solidFill>
                <a:schemeClr val="bg2">
                  <a:lumMod val="25000"/>
                </a:schemeClr>
              </a:solidFill>
              <a:latin typeface="+mn-ea"/>
            </a:endParaRPr>
          </a:p>
        </p:txBody>
      </p:sp>
      <p:sp>
        <p:nvSpPr>
          <p:cNvPr id="11" name="矩形 10"/>
          <p:cNvSpPr/>
          <p:nvPr/>
        </p:nvSpPr>
        <p:spPr>
          <a:xfrm>
            <a:off x="5842851" y="2468677"/>
            <a:ext cx="4879099" cy="2031325"/>
          </a:xfrm>
          <a:prstGeom prst="rect">
            <a:avLst/>
          </a:prstGeom>
        </p:spPr>
        <p:txBody>
          <a:bodyPr wrap="square">
            <a:spAutoFit/>
          </a:bodyPr>
          <a:lstStyle/>
          <a:p>
            <a:pPr>
              <a:lnSpc>
                <a:spcPct val="150000"/>
              </a:lnSpc>
            </a:pPr>
            <a:r>
              <a:rPr lang="zh-CN" altLang="en-US" sz="2800" dirty="0" smtClean="0">
                <a:solidFill>
                  <a:schemeClr val="bg2">
                    <a:lumMod val="25000"/>
                  </a:schemeClr>
                </a:solidFill>
                <a:latin typeface="+mn-ea"/>
              </a:rPr>
              <a:t>在我们同学中间，有哪个同学的哪一件事让你觉得她</a:t>
            </a:r>
            <a:r>
              <a:rPr lang="en-US" altLang="zh-CN" sz="2800" dirty="0" smtClean="0">
                <a:solidFill>
                  <a:schemeClr val="bg2">
                    <a:lumMod val="25000"/>
                  </a:schemeClr>
                </a:solidFill>
                <a:latin typeface="+mn-ea"/>
              </a:rPr>
              <a:t>/</a:t>
            </a:r>
            <a:r>
              <a:rPr lang="zh-CN" altLang="en-US" sz="2800" dirty="0" smtClean="0">
                <a:solidFill>
                  <a:schemeClr val="bg2">
                    <a:lumMod val="25000"/>
                  </a:schemeClr>
                </a:solidFill>
                <a:latin typeface="+mn-ea"/>
              </a:rPr>
              <a:t>他是“</a:t>
            </a:r>
            <a:r>
              <a:rPr lang="zh-CN" altLang="en-US" sz="2800" dirty="0" smtClean="0">
                <a:solidFill>
                  <a:srgbClr val="FF0000"/>
                </a:solidFill>
                <a:latin typeface="+mn-ea"/>
              </a:rPr>
              <a:t>毫不利己专门利人</a:t>
            </a:r>
            <a:r>
              <a:rPr lang="zh-CN" altLang="en-US" sz="2800" dirty="0" smtClean="0">
                <a:solidFill>
                  <a:schemeClr val="bg2">
                    <a:lumMod val="25000"/>
                  </a:schemeClr>
                </a:solidFill>
                <a:latin typeface="+mn-ea"/>
              </a:rPr>
              <a:t>”的呢？</a:t>
            </a:r>
            <a:endParaRPr lang="en-US" altLang="zh-CN" sz="2800" dirty="0">
              <a:solidFill>
                <a:schemeClr val="bg2">
                  <a:lumMod val="25000"/>
                </a:schemeClr>
              </a:solidFill>
              <a:latin typeface="+mn-ea"/>
            </a:endParaRPr>
          </a:p>
        </p:txBody>
      </p:sp>
      <p:sp>
        <p:nvSpPr>
          <p:cNvPr id="14" name="矩形 13"/>
          <p:cNvSpPr/>
          <p:nvPr/>
        </p:nvSpPr>
        <p:spPr>
          <a:xfrm rot="10800000">
            <a:off x="5281542" y="592253"/>
            <a:ext cx="5440408" cy="3752849"/>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timg.jpg"/>
          <p:cNvPicPr>
            <a:picLocks noChangeAspect="1"/>
          </p:cNvPicPr>
          <p:nvPr/>
        </p:nvPicPr>
        <p:blipFill>
          <a:blip r:embed="rId3" cstate="print"/>
          <a:srcRect r="248" b="7264"/>
          <a:stretch>
            <a:fillRect/>
          </a:stretch>
        </p:blipFill>
        <p:spPr>
          <a:xfrm>
            <a:off x="0" y="0"/>
            <a:ext cx="3998794" cy="6858000"/>
          </a:xfrm>
          <a:prstGeom prst="rect">
            <a:avLst/>
          </a:prstGeom>
        </p:spPr>
      </p:pic>
      <p:sp>
        <p:nvSpPr>
          <p:cNvPr id="9" name="矩形 8"/>
          <p:cNvSpPr/>
          <p:nvPr/>
        </p:nvSpPr>
        <p:spPr>
          <a:xfrm>
            <a:off x="3226313" y="776351"/>
            <a:ext cx="1954381" cy="4516621"/>
          </a:xfrm>
          <a:prstGeom prst="rect">
            <a:avLst/>
          </a:prstGeom>
        </p:spPr>
        <p:txBody>
          <a:bodyPr vert="eaVert" wrap="none">
            <a:spAutoFit/>
          </a:bodyPr>
          <a:lstStyle/>
          <a:p>
            <a:r>
              <a:rPr lang="zh-CN" altLang="en-US" sz="11500" b="1" dirty="0" smtClean="0">
                <a:solidFill>
                  <a:schemeClr val="bg1"/>
                </a:solidFill>
                <a:latin typeface="+mn-ea"/>
              </a:rPr>
              <a:t>身边人</a:t>
            </a:r>
            <a:endParaRPr lang="zh-CN" altLang="en-US" sz="11500" b="1" dirty="0">
              <a:solidFill>
                <a:schemeClr val="bg1"/>
              </a:solidFill>
              <a:latin typeface="+mn-ea"/>
            </a:endParaRPr>
          </a:p>
        </p:txBody>
      </p:sp>
    </p:spTree>
    <p:extLst>
      <p:ext uri="{BB962C8B-B14F-4D97-AF65-F5344CB8AC3E}">
        <p14:creationId xmlns:p14="http://schemas.microsoft.com/office/powerpoint/2010/main" val="345287139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对技术精益求精的专业精神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 name="组合 42"/>
          <p:cNvGrpSpPr/>
          <p:nvPr/>
        </p:nvGrpSpPr>
        <p:grpSpPr>
          <a:xfrm>
            <a:off x="799299" y="1834919"/>
            <a:ext cx="5271819" cy="619529"/>
            <a:chOff x="510124" y="2978699"/>
            <a:chExt cx="3953864" cy="464646"/>
          </a:xfrm>
        </p:grpSpPr>
        <p:grpSp>
          <p:nvGrpSpPr>
            <p:cNvPr id="3" name="组合 43"/>
            <p:cNvGrpSpPr/>
            <p:nvPr/>
          </p:nvGrpSpPr>
          <p:grpSpPr>
            <a:xfrm>
              <a:off x="510124" y="3012016"/>
              <a:ext cx="355907" cy="376572"/>
              <a:chOff x="5908675" y="1281113"/>
              <a:chExt cx="246063" cy="260350"/>
            </a:xfrm>
            <a:solidFill>
              <a:srgbClr val="394A57"/>
            </a:solidFill>
          </p:grpSpPr>
          <p:sp>
            <p:nvSpPr>
              <p:cNvPr id="46" name="Rectangle 5"/>
              <p:cNvSpPr>
                <a:spLocks noChangeArrowheads="1"/>
              </p:cNvSpPr>
              <p:nvPr/>
            </p:nvSpPr>
            <p:spPr bwMode="auto">
              <a:xfrm>
                <a:off x="6024563" y="1320800"/>
                <a:ext cx="15875" cy="163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7" name="Freeform 6"/>
              <p:cNvSpPr>
                <a:spLocks/>
              </p:cNvSpPr>
              <p:nvPr/>
            </p:nvSpPr>
            <p:spPr bwMode="auto">
              <a:xfrm>
                <a:off x="5908675" y="1501775"/>
                <a:ext cx="131762" cy="39688"/>
              </a:xfrm>
              <a:custGeom>
                <a:avLst/>
                <a:gdLst>
                  <a:gd name="T0" fmla="*/ 64 w 64"/>
                  <a:gd name="T1" fmla="*/ 20 h 20"/>
                  <a:gd name="T2" fmla="*/ 56 w 64"/>
                  <a:gd name="T3" fmla="*/ 20 h 20"/>
                  <a:gd name="T4" fmla="*/ 44 w 64"/>
                  <a:gd name="T5" fmla="*/ 8 h 20"/>
                  <a:gd name="T6" fmla="*/ 0 w 64"/>
                  <a:gd name="T7" fmla="*/ 8 h 20"/>
                  <a:gd name="T8" fmla="*/ 0 w 64"/>
                  <a:gd name="T9" fmla="*/ 0 h 20"/>
                  <a:gd name="T10" fmla="*/ 44 w 64"/>
                  <a:gd name="T11" fmla="*/ 0 h 20"/>
                  <a:gd name="T12" fmla="*/ 64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64" y="20"/>
                    </a:moveTo>
                    <a:cubicBezTo>
                      <a:pt x="56" y="20"/>
                      <a:pt x="56" y="20"/>
                      <a:pt x="56" y="20"/>
                    </a:cubicBezTo>
                    <a:cubicBezTo>
                      <a:pt x="56" y="13"/>
                      <a:pt x="51" y="8"/>
                      <a:pt x="44" y="8"/>
                    </a:cubicBezTo>
                    <a:cubicBezTo>
                      <a:pt x="0" y="8"/>
                      <a:pt x="0" y="8"/>
                      <a:pt x="0" y="8"/>
                    </a:cubicBezTo>
                    <a:cubicBezTo>
                      <a:pt x="0" y="0"/>
                      <a:pt x="0" y="0"/>
                      <a:pt x="0" y="0"/>
                    </a:cubicBezTo>
                    <a:cubicBezTo>
                      <a:pt x="44" y="0"/>
                      <a:pt x="44" y="0"/>
                      <a:pt x="44" y="0"/>
                    </a:cubicBezTo>
                    <a:cubicBezTo>
                      <a:pt x="55" y="0"/>
                      <a:pt x="64" y="9"/>
                      <a:pt x="64"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8" name="Freeform 7"/>
              <p:cNvSpPr>
                <a:spLocks/>
              </p:cNvSpPr>
              <p:nvPr/>
            </p:nvSpPr>
            <p:spPr bwMode="auto">
              <a:xfrm>
                <a:off x="6024563" y="1501775"/>
                <a:ext cx="130175" cy="39688"/>
              </a:xfrm>
              <a:custGeom>
                <a:avLst/>
                <a:gdLst>
                  <a:gd name="T0" fmla="*/ 8 w 64"/>
                  <a:gd name="T1" fmla="*/ 20 h 20"/>
                  <a:gd name="T2" fmla="*/ 0 w 64"/>
                  <a:gd name="T3" fmla="*/ 20 h 20"/>
                  <a:gd name="T4" fmla="*/ 20 w 64"/>
                  <a:gd name="T5" fmla="*/ 0 h 20"/>
                  <a:gd name="T6" fmla="*/ 64 w 64"/>
                  <a:gd name="T7" fmla="*/ 0 h 20"/>
                  <a:gd name="T8" fmla="*/ 64 w 64"/>
                  <a:gd name="T9" fmla="*/ 8 h 20"/>
                  <a:gd name="T10" fmla="*/ 20 w 64"/>
                  <a:gd name="T11" fmla="*/ 8 h 20"/>
                  <a:gd name="T12" fmla="*/ 8 w 64"/>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64" h="20">
                    <a:moveTo>
                      <a:pt x="8" y="20"/>
                    </a:moveTo>
                    <a:cubicBezTo>
                      <a:pt x="0" y="20"/>
                      <a:pt x="0" y="20"/>
                      <a:pt x="0" y="20"/>
                    </a:cubicBezTo>
                    <a:cubicBezTo>
                      <a:pt x="0" y="9"/>
                      <a:pt x="9" y="0"/>
                      <a:pt x="20" y="0"/>
                    </a:cubicBezTo>
                    <a:cubicBezTo>
                      <a:pt x="64" y="0"/>
                      <a:pt x="64" y="0"/>
                      <a:pt x="64" y="0"/>
                    </a:cubicBezTo>
                    <a:cubicBezTo>
                      <a:pt x="64" y="8"/>
                      <a:pt x="64" y="8"/>
                      <a:pt x="64" y="8"/>
                    </a:cubicBezTo>
                    <a:cubicBezTo>
                      <a:pt x="20" y="8"/>
                      <a:pt x="20" y="8"/>
                      <a:pt x="20" y="8"/>
                    </a:cubicBezTo>
                    <a:cubicBezTo>
                      <a:pt x="13" y="8"/>
                      <a:pt x="8" y="13"/>
                      <a:pt x="8" y="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49" name="Freeform 8"/>
              <p:cNvSpPr>
                <a:spLocks/>
              </p:cNvSpPr>
              <p:nvPr/>
            </p:nvSpPr>
            <p:spPr bwMode="auto">
              <a:xfrm>
                <a:off x="5908675" y="1281113"/>
                <a:ext cx="131762" cy="203200"/>
              </a:xfrm>
              <a:custGeom>
                <a:avLst/>
                <a:gdLst>
                  <a:gd name="T0" fmla="*/ 48 w 64"/>
                  <a:gd name="T1" fmla="*/ 100 h 100"/>
                  <a:gd name="T2" fmla="*/ 0 w 64"/>
                  <a:gd name="T3" fmla="*/ 100 h 100"/>
                  <a:gd name="T4" fmla="*/ 0 w 64"/>
                  <a:gd name="T5" fmla="*/ 0 h 100"/>
                  <a:gd name="T6" fmla="*/ 44 w 64"/>
                  <a:gd name="T7" fmla="*/ 0 h 100"/>
                  <a:gd name="T8" fmla="*/ 64 w 64"/>
                  <a:gd name="T9" fmla="*/ 20 h 100"/>
                  <a:gd name="T10" fmla="*/ 56 w 64"/>
                  <a:gd name="T11" fmla="*/ 20 h 100"/>
                  <a:gd name="T12" fmla="*/ 44 w 64"/>
                  <a:gd name="T13" fmla="*/ 8 h 100"/>
                  <a:gd name="T14" fmla="*/ 8 w 64"/>
                  <a:gd name="T15" fmla="*/ 8 h 100"/>
                  <a:gd name="T16" fmla="*/ 8 w 64"/>
                  <a:gd name="T17" fmla="*/ 92 h 100"/>
                  <a:gd name="T18" fmla="*/ 48 w 64"/>
                  <a:gd name="T19" fmla="*/ 92 h 100"/>
                  <a:gd name="T20" fmla="*/ 48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48" y="100"/>
                    </a:moveTo>
                    <a:cubicBezTo>
                      <a:pt x="0" y="100"/>
                      <a:pt x="0" y="100"/>
                      <a:pt x="0" y="100"/>
                    </a:cubicBezTo>
                    <a:cubicBezTo>
                      <a:pt x="0" y="0"/>
                      <a:pt x="0" y="0"/>
                      <a:pt x="0" y="0"/>
                    </a:cubicBezTo>
                    <a:cubicBezTo>
                      <a:pt x="44" y="0"/>
                      <a:pt x="44" y="0"/>
                      <a:pt x="44" y="0"/>
                    </a:cubicBezTo>
                    <a:cubicBezTo>
                      <a:pt x="55" y="0"/>
                      <a:pt x="64" y="9"/>
                      <a:pt x="64" y="20"/>
                    </a:cubicBezTo>
                    <a:cubicBezTo>
                      <a:pt x="56" y="20"/>
                      <a:pt x="56" y="20"/>
                      <a:pt x="56" y="20"/>
                    </a:cubicBezTo>
                    <a:cubicBezTo>
                      <a:pt x="56" y="13"/>
                      <a:pt x="51" y="8"/>
                      <a:pt x="44" y="8"/>
                    </a:cubicBezTo>
                    <a:cubicBezTo>
                      <a:pt x="8" y="8"/>
                      <a:pt x="8" y="8"/>
                      <a:pt x="8" y="8"/>
                    </a:cubicBezTo>
                    <a:cubicBezTo>
                      <a:pt x="8" y="92"/>
                      <a:pt x="8" y="92"/>
                      <a:pt x="8" y="92"/>
                    </a:cubicBezTo>
                    <a:cubicBezTo>
                      <a:pt x="48" y="92"/>
                      <a:pt x="48" y="92"/>
                      <a:pt x="48" y="92"/>
                    </a:cubicBezTo>
                    <a:lnTo>
                      <a:pt x="4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sp>
            <p:nvSpPr>
              <p:cNvPr id="50" name="Freeform 9"/>
              <p:cNvSpPr>
                <a:spLocks/>
              </p:cNvSpPr>
              <p:nvPr/>
            </p:nvSpPr>
            <p:spPr bwMode="auto">
              <a:xfrm>
                <a:off x="6024563" y="1281113"/>
                <a:ext cx="130175" cy="203200"/>
              </a:xfrm>
              <a:custGeom>
                <a:avLst/>
                <a:gdLst>
                  <a:gd name="T0" fmla="*/ 64 w 64"/>
                  <a:gd name="T1" fmla="*/ 100 h 100"/>
                  <a:gd name="T2" fmla="*/ 16 w 64"/>
                  <a:gd name="T3" fmla="*/ 100 h 100"/>
                  <a:gd name="T4" fmla="*/ 16 w 64"/>
                  <a:gd name="T5" fmla="*/ 92 h 100"/>
                  <a:gd name="T6" fmla="*/ 56 w 64"/>
                  <a:gd name="T7" fmla="*/ 92 h 100"/>
                  <a:gd name="T8" fmla="*/ 56 w 64"/>
                  <a:gd name="T9" fmla="*/ 8 h 100"/>
                  <a:gd name="T10" fmla="*/ 20 w 64"/>
                  <a:gd name="T11" fmla="*/ 8 h 100"/>
                  <a:gd name="T12" fmla="*/ 8 w 64"/>
                  <a:gd name="T13" fmla="*/ 20 h 100"/>
                  <a:gd name="T14" fmla="*/ 0 w 64"/>
                  <a:gd name="T15" fmla="*/ 20 h 100"/>
                  <a:gd name="T16" fmla="*/ 20 w 64"/>
                  <a:gd name="T17" fmla="*/ 0 h 100"/>
                  <a:gd name="T18" fmla="*/ 64 w 64"/>
                  <a:gd name="T19" fmla="*/ 0 h 100"/>
                  <a:gd name="T20" fmla="*/ 64 w 64"/>
                  <a:gd name="T21"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00">
                    <a:moveTo>
                      <a:pt x="64" y="100"/>
                    </a:moveTo>
                    <a:cubicBezTo>
                      <a:pt x="16" y="100"/>
                      <a:pt x="16" y="100"/>
                      <a:pt x="16" y="100"/>
                    </a:cubicBezTo>
                    <a:cubicBezTo>
                      <a:pt x="16" y="92"/>
                      <a:pt x="16" y="92"/>
                      <a:pt x="16" y="92"/>
                    </a:cubicBezTo>
                    <a:cubicBezTo>
                      <a:pt x="56" y="92"/>
                      <a:pt x="56" y="92"/>
                      <a:pt x="56" y="92"/>
                    </a:cubicBezTo>
                    <a:cubicBezTo>
                      <a:pt x="56" y="8"/>
                      <a:pt x="56" y="8"/>
                      <a:pt x="56" y="8"/>
                    </a:cubicBezTo>
                    <a:cubicBezTo>
                      <a:pt x="20" y="8"/>
                      <a:pt x="20" y="8"/>
                      <a:pt x="20" y="8"/>
                    </a:cubicBezTo>
                    <a:cubicBezTo>
                      <a:pt x="13" y="8"/>
                      <a:pt x="8" y="13"/>
                      <a:pt x="8" y="20"/>
                    </a:cubicBezTo>
                    <a:cubicBezTo>
                      <a:pt x="0" y="20"/>
                      <a:pt x="0" y="20"/>
                      <a:pt x="0" y="20"/>
                    </a:cubicBezTo>
                    <a:cubicBezTo>
                      <a:pt x="0" y="9"/>
                      <a:pt x="9" y="0"/>
                      <a:pt x="20" y="0"/>
                    </a:cubicBezTo>
                    <a:cubicBezTo>
                      <a:pt x="64" y="0"/>
                      <a:pt x="64" y="0"/>
                      <a:pt x="64" y="0"/>
                    </a:cubicBezTo>
                    <a:lnTo>
                      <a:pt x="64"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3600"/>
              </a:p>
            </p:txBody>
          </p:sp>
        </p:grpSp>
        <p:sp>
          <p:nvSpPr>
            <p:cNvPr id="45" name="矩形 44"/>
            <p:cNvSpPr/>
            <p:nvPr/>
          </p:nvSpPr>
          <p:spPr>
            <a:xfrm>
              <a:off x="960877" y="2978699"/>
              <a:ext cx="3503111" cy="464646"/>
            </a:xfrm>
            <a:prstGeom prst="rect">
              <a:avLst/>
            </a:prstGeom>
          </p:spPr>
          <p:txBody>
            <a:bodyPr wrap="square">
              <a:spAutoFit/>
            </a:bodyPr>
            <a:lstStyle/>
            <a:p>
              <a:pPr>
                <a:lnSpc>
                  <a:spcPct val="114000"/>
                </a:lnSpc>
              </a:pPr>
              <a:r>
                <a:rPr lang="zh-CN" altLang="en-US" sz="3200" dirty="0" smtClean="0">
                  <a:solidFill>
                    <a:schemeClr val="tx1">
                      <a:lumMod val="65000"/>
                      <a:lumOff val="35000"/>
                    </a:schemeClr>
                  </a:solidFill>
                  <a:latin typeface="Century Gothic" panose="020B0502020202020204" pitchFamily="34" charset="0"/>
                  <a:cs typeface="Arial" panose="020B0604020202020204" pitchFamily="34" charset="0"/>
                </a:rPr>
                <a:t>表现在：</a:t>
              </a:r>
              <a:endParaRPr lang="en-US" altLang="zh-CN" sz="3200" dirty="0" smtClean="0">
                <a:solidFill>
                  <a:schemeClr val="tx1">
                    <a:lumMod val="65000"/>
                    <a:lumOff val="35000"/>
                  </a:schemeClr>
                </a:solidFill>
                <a:latin typeface="Century Gothic" panose="020B0502020202020204" pitchFamily="34" charset="0"/>
                <a:cs typeface="Arial" panose="020B0604020202020204" pitchFamily="34" charset="0"/>
              </a:endParaRPr>
            </a:p>
          </p:txBody>
        </p:sp>
      </p:grpSp>
      <p:sp>
        <p:nvSpPr>
          <p:cNvPr id="64" name="矩形 63"/>
          <p:cNvSpPr/>
          <p:nvPr/>
        </p:nvSpPr>
        <p:spPr>
          <a:xfrm>
            <a:off x="938555" y="2535505"/>
            <a:ext cx="4670814" cy="1074781"/>
          </a:xfrm>
          <a:prstGeom prst="rect">
            <a:avLst/>
          </a:prstGeom>
        </p:spPr>
        <p:txBody>
          <a:bodyPr wrap="square">
            <a:spAutoFit/>
          </a:bodyPr>
          <a:lstStyle/>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以医疗为职业；</a:t>
            </a:r>
            <a:endParaRPr lang="en-US" altLang="zh-CN" sz="28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2800" dirty="0" smtClean="0">
                <a:solidFill>
                  <a:schemeClr val="tx1">
                    <a:lumMod val="65000"/>
                    <a:lumOff val="35000"/>
                  </a:schemeClr>
                </a:solidFill>
                <a:latin typeface="Century Gothic" panose="020B0502020202020204" pitchFamily="34" charset="0"/>
                <a:cs typeface="Arial" panose="020B0604020202020204" pitchFamily="34" charset="0"/>
              </a:rPr>
              <a:t>医术高明；</a:t>
            </a:r>
            <a:endParaRPr lang="en-US" altLang="zh-CN" sz="2800" dirty="0">
              <a:solidFill>
                <a:schemeClr val="tx1">
                  <a:lumMod val="65000"/>
                  <a:lumOff val="35000"/>
                </a:schemeClr>
              </a:solidFill>
              <a:latin typeface="Century Gothic" panose="020B0502020202020204" pitchFamily="34" charset="0"/>
              <a:cs typeface="Arial" panose="020B0604020202020204" pitchFamily="34" charset="0"/>
            </a:endParaRPr>
          </a:p>
        </p:txBody>
      </p:sp>
      <p:pic>
        <p:nvPicPr>
          <p:cNvPr id="24" name="图片 23" descr="untitled.png"/>
          <p:cNvPicPr>
            <a:picLocks noChangeAspect="1"/>
          </p:cNvPicPr>
          <p:nvPr/>
        </p:nvPicPr>
        <p:blipFill>
          <a:blip r:embed="rId3" cstate="print"/>
          <a:stretch>
            <a:fillRect/>
          </a:stretch>
        </p:blipFill>
        <p:spPr>
          <a:xfrm>
            <a:off x="7410734" y="735732"/>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p:cTn id="19" dur="500" fill="hold"/>
                                        <p:tgtEl>
                                          <p:spTgt spid="64"/>
                                        </p:tgtEl>
                                        <p:attrNameLst>
                                          <p:attrName>ppt_w</p:attrName>
                                        </p:attrNameLst>
                                      </p:cBhvr>
                                      <p:tavLst>
                                        <p:tav tm="0">
                                          <p:val>
                                            <p:strVal val="#ppt_w*0.05"/>
                                          </p:val>
                                        </p:tav>
                                        <p:tav tm="100000">
                                          <p:val>
                                            <p:strVal val="#ppt_w"/>
                                          </p:val>
                                        </p:tav>
                                      </p:tavLst>
                                    </p:anim>
                                    <p:anim calcmode="lin" valueType="num">
                                      <p:cBhvr>
                                        <p:cTn id="20" dur="500" fill="hold"/>
                                        <p:tgtEl>
                                          <p:spTgt spid="64"/>
                                        </p:tgtEl>
                                        <p:attrNameLst>
                                          <p:attrName>ppt_h</p:attrName>
                                        </p:attrNameLst>
                                      </p:cBhvr>
                                      <p:tavLst>
                                        <p:tav tm="0">
                                          <p:val>
                                            <p:strVal val="#ppt_h"/>
                                          </p:val>
                                        </p:tav>
                                        <p:tav tm="100000">
                                          <p:val>
                                            <p:strVal val="#ppt_h"/>
                                          </p:val>
                                        </p:tav>
                                      </p:tavLst>
                                    </p:anim>
                                    <p:anim calcmode="lin" valueType="num">
                                      <p:cBhvr>
                                        <p:cTn id="21" dur="500" fill="hold"/>
                                        <p:tgtEl>
                                          <p:spTgt spid="64"/>
                                        </p:tgtEl>
                                        <p:attrNameLst>
                                          <p:attrName>ppt_x</p:attrName>
                                        </p:attrNameLst>
                                      </p:cBhvr>
                                      <p:tavLst>
                                        <p:tav tm="0">
                                          <p:val>
                                            <p:strVal val="#ppt_x-.2"/>
                                          </p:val>
                                        </p:tav>
                                        <p:tav tm="100000">
                                          <p:val>
                                            <p:strVal val="#ppt_x"/>
                                          </p:val>
                                        </p:tav>
                                      </p:tavLst>
                                    </p:anim>
                                    <p:anim calcmode="lin" valueType="num">
                                      <p:cBhvr>
                                        <p:cTn id="22" dur="500" fill="hold"/>
                                        <p:tgtEl>
                                          <p:spTgt spid="64"/>
                                        </p:tgtEl>
                                        <p:attrNameLst>
                                          <p:attrName>ppt_y</p:attrName>
                                        </p:attrNameLst>
                                      </p:cBhvr>
                                      <p:tavLst>
                                        <p:tav tm="0">
                                          <p:val>
                                            <p:strVal val="#ppt_y"/>
                                          </p:val>
                                        </p:tav>
                                        <p:tav tm="100000">
                                          <p:val>
                                            <p:strVal val="#ppt_y"/>
                                          </p:val>
                                        </p:tav>
                                      </p:tavLst>
                                    </p:anim>
                                    <p:animEffect transition="in" filter="fade">
                                      <p:cBhvr>
                                        <p:cTn id="2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148469" y="1487695"/>
            <a:ext cx="6225209" cy="4351338"/>
          </a:xfrm>
        </p:spPr>
        <p:txBody>
          <a:bodyPr/>
          <a:lstStyle/>
          <a:p>
            <a:r>
              <a:rPr lang="zh-CN" altLang="zh-CN" dirty="0"/>
              <a:t>“没有哪一件工作是小的，没有哪一件工作是不重要的”，鼓励他们每个人：“要学习独立工作，不要那半斤八两的帮助。</a:t>
            </a:r>
            <a:r>
              <a:rPr lang="zh-CN" altLang="zh-CN" dirty="0" smtClean="0"/>
              <a:t>”</a:t>
            </a:r>
            <a:endParaRPr lang="en-US" altLang="zh-CN" dirty="0" smtClean="0"/>
          </a:p>
          <a:p>
            <a:endParaRPr lang="en-US" altLang="zh-CN" dirty="0"/>
          </a:p>
          <a:p>
            <a:pPr marL="0" indent="0">
              <a:buNone/>
            </a:pPr>
            <a:r>
              <a:rPr lang="en-US" altLang="zh-CN" dirty="0" smtClean="0"/>
              <a:t>        ——</a:t>
            </a:r>
            <a:r>
              <a:rPr lang="zh-CN" altLang="en-US" dirty="0" smtClean="0"/>
              <a:t>朱德</a:t>
            </a:r>
            <a:r>
              <a:rPr lang="en-US" altLang="zh-CN" dirty="0" smtClean="0"/>
              <a:t>《</a:t>
            </a:r>
            <a:r>
              <a:rPr lang="zh-CN" altLang="en-US" dirty="0" smtClean="0"/>
              <a:t>纪念白求恩同志</a:t>
            </a:r>
            <a:r>
              <a:rPr lang="en-US" altLang="zh-CN" dirty="0" smtClean="0"/>
              <a:t>》</a:t>
            </a:r>
            <a:r>
              <a:rPr lang="en-US" altLang="zh-CN" dirty="0"/>
              <a:t/>
            </a:r>
            <a:br>
              <a:rPr lang="en-US" altLang="zh-CN" dirty="0"/>
            </a:br>
            <a:endParaRPr lang="zh-CN" altLang="en-US" dirty="0"/>
          </a:p>
        </p:txBody>
      </p:sp>
      <p:pic>
        <p:nvPicPr>
          <p:cNvPr id="4" name="图片 3" descr="untitled.png"/>
          <p:cNvPicPr>
            <a:picLocks noChangeAspect="1"/>
          </p:cNvPicPr>
          <p:nvPr/>
        </p:nvPicPr>
        <p:blipFill>
          <a:blip r:embed="rId2" cstate="print"/>
          <a:stretch>
            <a:fillRect/>
          </a:stretch>
        </p:blipFill>
        <p:spPr>
          <a:xfrm>
            <a:off x="771395" y="894758"/>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040919555"/>
      </p:ext>
    </p:extLst>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134678" y="1033670"/>
            <a:ext cx="7219122" cy="5143293"/>
          </a:xfrm>
        </p:spPr>
        <p:txBody>
          <a:bodyPr>
            <a:normAutofit fontScale="77500" lnSpcReduction="20000"/>
          </a:bodyPr>
          <a:lstStyle/>
          <a:p>
            <a:pPr>
              <a:lnSpc>
                <a:spcPts val="3800"/>
              </a:lnSpc>
            </a:pPr>
            <a:r>
              <a:rPr lang="zh-CN" altLang="en-US" dirty="0" smtClean="0"/>
              <a:t>    他</a:t>
            </a:r>
            <a:r>
              <a:rPr lang="zh-CN" altLang="zh-CN" dirty="0" smtClean="0"/>
              <a:t>撰写</a:t>
            </a:r>
            <a:r>
              <a:rPr lang="zh-CN" altLang="zh-CN" dirty="0"/>
              <a:t>了《战地外科组织治疗方法草案》等教材，发明牵引器等</a:t>
            </a:r>
            <a:r>
              <a:rPr lang="en-US" altLang="zh-CN" dirty="0"/>
              <a:t>20</a:t>
            </a:r>
            <a:r>
              <a:rPr lang="zh-CN" altLang="zh-CN" dirty="0"/>
              <a:t>多种医疗器械。同时他还创新战救模式，包括把汽车换成骡子、组建医疗队到前线等，制定了一整套开展火线救治的原则和方式。</a:t>
            </a:r>
          </a:p>
          <a:p>
            <a:pPr>
              <a:lnSpc>
                <a:spcPts val="3800"/>
              </a:lnSpc>
            </a:pPr>
            <a:r>
              <a:rPr lang="en-US" altLang="zh-CN" dirty="0"/>
              <a:t>    </a:t>
            </a:r>
            <a:r>
              <a:rPr lang="zh-CN" altLang="zh-CN" dirty="0"/>
              <a:t>与此同时，白求恩看到根据地的医务人员远远不能适应抗战需要，多次建议创办一所卫生学校，培养医疗人才。经过紧张筹备，</a:t>
            </a:r>
            <a:r>
              <a:rPr lang="en-US" altLang="zh-CN" dirty="0"/>
              <a:t>1939</a:t>
            </a:r>
            <a:r>
              <a:rPr lang="zh-CN" altLang="zh-CN" dirty="0"/>
              <a:t>年</a:t>
            </a:r>
            <a:r>
              <a:rPr lang="en-US" altLang="zh-CN" dirty="0"/>
              <a:t>9</a:t>
            </a:r>
            <a:r>
              <a:rPr lang="zh-CN" altLang="zh-CN" dirty="0"/>
              <a:t>月，“晋察冀军区卫生学校”在河北唐县牛眼沟村成立，白求恩向学校捐赠了显微镜、小型</a:t>
            </a:r>
            <a:r>
              <a:rPr lang="en-US" altLang="zh-CN" dirty="0"/>
              <a:t>X</a:t>
            </a:r>
            <a:r>
              <a:rPr lang="zh-CN" altLang="zh-CN" dirty="0"/>
              <a:t>光机和医学书籍，并亲自编写了教学大纲和教材，手把手地对学员授课传帮带。</a:t>
            </a:r>
          </a:p>
          <a:p>
            <a:pPr>
              <a:lnSpc>
                <a:spcPts val="3800"/>
              </a:lnSpc>
            </a:pPr>
            <a:endParaRPr lang="zh-CN" altLang="en-US" dirty="0"/>
          </a:p>
        </p:txBody>
      </p:sp>
      <p:pic>
        <p:nvPicPr>
          <p:cNvPr id="4" name="图片 3" descr="untitled.png"/>
          <p:cNvPicPr>
            <a:picLocks noChangeAspect="1"/>
          </p:cNvPicPr>
          <p:nvPr/>
        </p:nvPicPr>
        <p:blipFill>
          <a:blip r:embed="rId2" cstate="print"/>
          <a:stretch>
            <a:fillRect/>
          </a:stretch>
        </p:blipFill>
        <p:spPr>
          <a:xfrm>
            <a:off x="314195" y="556827"/>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95261331"/>
      </p:ext>
    </p:extLst>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333461" y="377687"/>
            <a:ext cx="7315200" cy="6480313"/>
          </a:xfrm>
        </p:spPr>
        <p:txBody>
          <a:bodyPr>
            <a:normAutofit fontScale="70000" lnSpcReduction="20000"/>
          </a:bodyPr>
          <a:lstStyle/>
          <a:p>
            <a:pPr>
              <a:lnSpc>
                <a:spcPts val="3800"/>
              </a:lnSpc>
            </a:pPr>
            <a:r>
              <a:rPr lang="en-US" altLang="zh-CN" dirty="0" smtClean="0"/>
              <a:t>     </a:t>
            </a:r>
            <a:r>
              <a:rPr lang="zh-CN" altLang="zh-CN" dirty="0" smtClean="0"/>
              <a:t>白求恩</a:t>
            </a:r>
            <a:r>
              <a:rPr lang="zh-CN" altLang="zh-CN" dirty="0"/>
              <a:t>大夫是一个</a:t>
            </a:r>
            <a:r>
              <a:rPr lang="zh-CN" altLang="zh-CN" dirty="0">
                <a:solidFill>
                  <a:srgbClr val="FF0000"/>
                </a:solidFill>
              </a:rPr>
              <a:t>技术精湛</a:t>
            </a:r>
            <a:r>
              <a:rPr lang="zh-CN" altLang="zh-CN" dirty="0"/>
              <a:t>的战地外科医生。他除了做手术治疗之外，还亲自打字，画图，编写教材，给医务人员上课。他以前在幽静的丛林中，给三百多学生上大课。他的讲台上放一个扩音机，身后挂着三大幅人体解剖图。他一边讲，一边指着图表。学生的海洋，鸦雀无声，埋头做笔记，静静地听着。白求恩大夫曾制定“五星期计划”，建立模范医院，作为示范来推动整个根据地的医务工作。他说：“一个战地的外科医生，同时要是木匠、缝纫匠、铁匠和理发匠。”他自己用木匠工具几下子把木板锯断、刨平，做成靠背架，让手术后的伤员靠在上面使呼吸畅通。他一有空闲，就指挥木匠做大腿骨折牵引架、病人木床，铁匠做妥马式夹板和洋铁桶盆，锡匠打探针、镊子、钳子，分配裁缝做床单、褥子、枕头……</a:t>
            </a:r>
          </a:p>
          <a:p>
            <a:endParaRPr lang="zh-CN" altLang="en-US" dirty="0"/>
          </a:p>
        </p:txBody>
      </p:sp>
      <p:pic>
        <p:nvPicPr>
          <p:cNvPr id="4" name="图片 3" descr="untitled.png"/>
          <p:cNvPicPr>
            <a:picLocks noChangeAspect="1"/>
          </p:cNvPicPr>
          <p:nvPr/>
        </p:nvPicPr>
        <p:blipFill>
          <a:blip r:embed="rId2" cstate="print"/>
          <a:stretch>
            <a:fillRect/>
          </a:stretch>
        </p:blipFill>
        <p:spPr>
          <a:xfrm>
            <a:off x="433464" y="874880"/>
            <a:ext cx="3480179" cy="512282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66113059"/>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465050" y="1315319"/>
            <a:ext cx="4815742" cy="1446550"/>
          </a:xfrm>
          <a:prstGeom prst="rect">
            <a:avLst/>
          </a:prstGeom>
        </p:spPr>
        <p:txBody>
          <a:bodyPr wrap="none">
            <a:spAutoFit/>
          </a:bodyPr>
          <a:lstStyle/>
          <a:p>
            <a:r>
              <a:rPr lang="zh-CN" altLang="en-US" sz="4000" b="1" dirty="0" smtClean="0">
                <a:solidFill>
                  <a:schemeClr val="bg2">
                    <a:lumMod val="25000"/>
                  </a:schemeClr>
                </a:solidFill>
                <a:latin typeface="+mn-ea"/>
              </a:rPr>
              <a:t>赞美和欣赏成就彼此</a:t>
            </a:r>
            <a:endParaRPr lang="en-US" altLang="zh-CN" sz="4000" b="1" dirty="0" smtClean="0">
              <a:solidFill>
                <a:schemeClr val="bg2">
                  <a:lumMod val="25000"/>
                </a:schemeClr>
              </a:solidFill>
              <a:latin typeface="+mn-ea"/>
            </a:endParaRPr>
          </a:p>
          <a:p>
            <a:endParaRPr lang="zh-CN" altLang="en-US" sz="2400" b="1" dirty="0">
              <a:solidFill>
                <a:schemeClr val="bg2">
                  <a:lumMod val="25000"/>
                </a:schemeClr>
              </a:solidFill>
              <a:latin typeface="+mn-ea"/>
            </a:endParaRPr>
          </a:p>
          <a:p>
            <a:endParaRPr lang="en-US" altLang="zh-CN" sz="2400" b="1" dirty="0">
              <a:solidFill>
                <a:schemeClr val="bg2">
                  <a:lumMod val="25000"/>
                </a:schemeClr>
              </a:solidFill>
              <a:latin typeface="+mn-ea"/>
            </a:endParaRPr>
          </a:p>
        </p:txBody>
      </p:sp>
      <p:sp>
        <p:nvSpPr>
          <p:cNvPr id="11" name="矩形 10"/>
          <p:cNvSpPr/>
          <p:nvPr/>
        </p:nvSpPr>
        <p:spPr>
          <a:xfrm>
            <a:off x="5725202" y="3649201"/>
            <a:ext cx="4879099" cy="2031325"/>
          </a:xfrm>
          <a:prstGeom prst="rect">
            <a:avLst/>
          </a:prstGeom>
        </p:spPr>
        <p:txBody>
          <a:bodyPr wrap="square">
            <a:spAutoFit/>
          </a:bodyPr>
          <a:lstStyle/>
          <a:p>
            <a:pPr>
              <a:lnSpc>
                <a:spcPct val="150000"/>
              </a:lnSpc>
            </a:pPr>
            <a:r>
              <a:rPr lang="zh-CN" altLang="en-US" sz="2800" dirty="0" smtClean="0">
                <a:solidFill>
                  <a:schemeClr val="bg2">
                    <a:lumMod val="25000"/>
                  </a:schemeClr>
                </a:solidFill>
                <a:latin typeface="+mn-ea"/>
              </a:rPr>
              <a:t>在我们同学中间，有哪个同学的哪一件事让你觉得她</a:t>
            </a:r>
            <a:r>
              <a:rPr lang="en-US" altLang="zh-CN" sz="2800" dirty="0" smtClean="0">
                <a:solidFill>
                  <a:schemeClr val="bg2">
                    <a:lumMod val="25000"/>
                  </a:schemeClr>
                </a:solidFill>
                <a:latin typeface="+mn-ea"/>
              </a:rPr>
              <a:t>/</a:t>
            </a:r>
            <a:r>
              <a:rPr lang="zh-CN" altLang="en-US" sz="2800" dirty="0" smtClean="0">
                <a:solidFill>
                  <a:schemeClr val="bg2">
                    <a:lumMod val="25000"/>
                  </a:schemeClr>
                </a:solidFill>
                <a:latin typeface="+mn-ea"/>
              </a:rPr>
              <a:t>他是“</a:t>
            </a:r>
            <a:r>
              <a:rPr lang="zh-CN" altLang="en-US" sz="2800" dirty="0" smtClean="0">
                <a:solidFill>
                  <a:srgbClr val="FF0000"/>
                </a:solidFill>
                <a:latin typeface="+mn-ea"/>
              </a:rPr>
              <a:t>对技术精益求精</a:t>
            </a:r>
            <a:r>
              <a:rPr lang="zh-CN" altLang="en-US" sz="2800" dirty="0" smtClean="0">
                <a:solidFill>
                  <a:schemeClr val="bg2">
                    <a:lumMod val="25000"/>
                  </a:schemeClr>
                </a:solidFill>
                <a:latin typeface="+mn-ea"/>
              </a:rPr>
              <a:t>”的呢？</a:t>
            </a:r>
            <a:endParaRPr lang="en-US" altLang="zh-CN" sz="2800" dirty="0">
              <a:solidFill>
                <a:schemeClr val="bg2">
                  <a:lumMod val="25000"/>
                </a:schemeClr>
              </a:solidFill>
              <a:latin typeface="+mn-ea"/>
            </a:endParaRPr>
          </a:p>
        </p:txBody>
      </p:sp>
      <p:sp>
        <p:nvSpPr>
          <p:cNvPr id="14" name="矩形 13"/>
          <p:cNvSpPr/>
          <p:nvPr/>
        </p:nvSpPr>
        <p:spPr>
          <a:xfrm rot="10800000">
            <a:off x="5281542" y="592253"/>
            <a:ext cx="5440408" cy="3752849"/>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timg.jpg"/>
          <p:cNvPicPr>
            <a:picLocks noChangeAspect="1"/>
          </p:cNvPicPr>
          <p:nvPr/>
        </p:nvPicPr>
        <p:blipFill>
          <a:blip r:embed="rId3" cstate="print"/>
          <a:srcRect r="248" b="7264"/>
          <a:stretch>
            <a:fillRect/>
          </a:stretch>
        </p:blipFill>
        <p:spPr>
          <a:xfrm>
            <a:off x="0" y="0"/>
            <a:ext cx="3998794" cy="6858000"/>
          </a:xfrm>
          <a:prstGeom prst="rect">
            <a:avLst/>
          </a:prstGeom>
        </p:spPr>
      </p:pic>
      <p:sp>
        <p:nvSpPr>
          <p:cNvPr id="9" name="矩形 8"/>
          <p:cNvSpPr/>
          <p:nvPr/>
        </p:nvSpPr>
        <p:spPr>
          <a:xfrm>
            <a:off x="3226313" y="776351"/>
            <a:ext cx="1954381" cy="4516621"/>
          </a:xfrm>
          <a:prstGeom prst="rect">
            <a:avLst/>
          </a:prstGeom>
        </p:spPr>
        <p:txBody>
          <a:bodyPr vert="eaVert" wrap="none">
            <a:spAutoFit/>
          </a:bodyPr>
          <a:lstStyle/>
          <a:p>
            <a:r>
              <a:rPr lang="zh-CN" altLang="en-US" sz="11500" b="1" dirty="0" smtClean="0">
                <a:solidFill>
                  <a:schemeClr val="bg1"/>
                </a:solidFill>
                <a:latin typeface="+mn-ea"/>
              </a:rPr>
              <a:t>身边人</a:t>
            </a:r>
            <a:endParaRPr lang="zh-CN" altLang="en-US" sz="11500" b="1" dirty="0">
              <a:solidFill>
                <a:schemeClr val="bg1"/>
              </a:solidFill>
              <a:latin typeface="+mn-ea"/>
            </a:endParaRPr>
          </a:p>
        </p:txBody>
      </p:sp>
    </p:spTree>
    <p:extLst>
      <p:ext uri="{BB962C8B-B14F-4D97-AF65-F5344CB8AC3E}">
        <p14:creationId xmlns:p14="http://schemas.microsoft.com/office/powerpoint/2010/main" val="13289280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animBg="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24" name="图片 23" descr="untitled.png"/>
          <p:cNvPicPr>
            <a:picLocks noChangeAspect="1"/>
          </p:cNvPicPr>
          <p:nvPr/>
        </p:nvPicPr>
        <p:blipFill>
          <a:blip r:embed="rId3" cstate="print"/>
          <a:stretch>
            <a:fillRect/>
          </a:stretch>
        </p:blipFill>
        <p:spPr>
          <a:xfrm>
            <a:off x="7768543" y="450209"/>
            <a:ext cx="3480179" cy="5122823"/>
          </a:xfrm>
          <a:prstGeom prst="rect">
            <a:avLst/>
          </a:prstGeom>
          <a:ln w="228600" cap="sq" cmpd="thickThin">
            <a:solidFill>
              <a:srgbClr val="000000"/>
            </a:solidFill>
            <a:prstDash val="solid"/>
            <a:miter lim="800000"/>
          </a:ln>
          <a:effectLst>
            <a:innerShdw blurRad="76200">
              <a:srgbClr val="000000"/>
            </a:innerShdw>
          </a:effectLst>
        </p:spPr>
      </p:pic>
      <p:sp>
        <p:nvSpPr>
          <p:cNvPr id="2" name="矩形 1"/>
          <p:cNvSpPr/>
          <p:nvPr/>
        </p:nvSpPr>
        <p:spPr>
          <a:xfrm>
            <a:off x="304799" y="164689"/>
            <a:ext cx="6612835" cy="5940088"/>
          </a:xfrm>
          <a:prstGeom prst="rect">
            <a:avLst/>
          </a:prstGeom>
        </p:spPr>
        <p:txBody>
          <a:bodyPr wrap="square">
            <a:spAutoFit/>
          </a:bodyPr>
          <a:lstStyle/>
          <a:p>
            <a:pPr>
              <a:lnSpc>
                <a:spcPts val="3800"/>
              </a:lnSpc>
            </a:pPr>
            <a:r>
              <a:rPr lang="zh-CN" altLang="en-US" sz="2800" dirty="0" smtClean="0"/>
              <a:t>     我</a:t>
            </a:r>
            <a:r>
              <a:rPr lang="zh-CN" altLang="en-US" sz="2800" dirty="0"/>
              <a:t>和白求恩同志只见过一面。后来他给我来过许多信。可是因为忙，仅回过他一封信，还不知他收到没有。对于他的死，我是很悲痛的。现在大家纪念他，可见他的精神感人之深。我们大家要学习他毫无自私自利之心的精神。从这点出发，就可以变为大有利于人民的人。一个人能力有大小，但只要有这点精神，就是一个高尚的人，一个纯粹的人，一个有道德的人，一个脱离了低级趣味的人，一个有益于人民的人。</a:t>
            </a:r>
            <a:br>
              <a:rPr lang="zh-CN" altLang="en-US" sz="2800" dirty="0"/>
            </a:br>
            <a:endParaRPr lang="zh-CN" altLang="en-US" sz="2800" dirty="0"/>
          </a:p>
        </p:txBody>
      </p:sp>
      <p:sp>
        <p:nvSpPr>
          <p:cNvPr id="3" name="TextBox 2"/>
          <p:cNvSpPr txBox="1"/>
          <p:nvPr/>
        </p:nvSpPr>
        <p:spPr>
          <a:xfrm>
            <a:off x="106640" y="6025849"/>
            <a:ext cx="12085360" cy="584775"/>
          </a:xfrm>
          <a:prstGeom prst="rect">
            <a:avLst/>
          </a:prstGeom>
          <a:solidFill>
            <a:schemeClr val="bg2"/>
          </a:solidFill>
        </p:spPr>
        <p:txBody>
          <a:bodyPr wrap="none" rtlCol="0">
            <a:spAutoFit/>
          </a:bodyPr>
          <a:lstStyle/>
          <a:p>
            <a:r>
              <a:rPr lang="zh-CN" altLang="en-US" sz="3200" dirty="0" smtClean="0"/>
              <a:t>将这一段话分为两个层次，并说说这两个层次之间是如何过渡的。</a:t>
            </a:r>
            <a:endParaRPr lang="zh-CN" altLang="en-US" sz="3200" dirty="0"/>
          </a:p>
        </p:txBody>
      </p:sp>
      <p:sp>
        <p:nvSpPr>
          <p:cNvPr id="4" name="斜纹 3"/>
          <p:cNvSpPr/>
          <p:nvPr/>
        </p:nvSpPr>
        <p:spPr>
          <a:xfrm>
            <a:off x="3322978" y="1759225"/>
            <a:ext cx="288238" cy="457200"/>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67370415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untitled.png"/>
          <p:cNvPicPr>
            <a:picLocks noChangeAspect="1"/>
          </p:cNvPicPr>
          <p:nvPr/>
        </p:nvPicPr>
        <p:blipFill>
          <a:blip r:embed="rId3" cstate="print"/>
          <a:stretch>
            <a:fillRect/>
          </a:stretch>
        </p:blipFill>
        <p:spPr>
          <a:xfrm>
            <a:off x="159026" y="675860"/>
            <a:ext cx="5348178" cy="5593571"/>
          </a:xfrm>
          <a:prstGeom prst="rect">
            <a:avLst/>
          </a:prstGeom>
        </p:spPr>
      </p:pic>
      <p:sp>
        <p:nvSpPr>
          <p:cNvPr id="2" name="矩形 1"/>
          <p:cNvSpPr/>
          <p:nvPr/>
        </p:nvSpPr>
        <p:spPr>
          <a:xfrm>
            <a:off x="6096000" y="1628507"/>
            <a:ext cx="6096000" cy="3046988"/>
          </a:xfrm>
          <a:prstGeom prst="rect">
            <a:avLst/>
          </a:prstGeom>
        </p:spPr>
        <p:txBody>
          <a:bodyPr>
            <a:spAutoFit/>
          </a:bodyPr>
          <a:lstStyle/>
          <a:p>
            <a:r>
              <a:rPr lang="zh-CN" altLang="en-US" sz="3200" dirty="0" smtClean="0"/>
              <a:t>    一个人</a:t>
            </a:r>
            <a:r>
              <a:rPr lang="zh-CN" altLang="en-US" sz="3200" dirty="0"/>
              <a:t>能力有大小，但只要有这点精神，就是一个</a:t>
            </a:r>
            <a:r>
              <a:rPr lang="zh-CN" altLang="en-US" sz="3200" dirty="0">
                <a:solidFill>
                  <a:srgbClr val="FF0000"/>
                </a:solidFill>
              </a:rPr>
              <a:t>高尚</a:t>
            </a:r>
            <a:r>
              <a:rPr lang="zh-CN" altLang="en-US" sz="3200" dirty="0"/>
              <a:t>的人，一个</a:t>
            </a:r>
            <a:r>
              <a:rPr lang="zh-CN" altLang="en-US" sz="3200" dirty="0">
                <a:solidFill>
                  <a:srgbClr val="FF0000"/>
                </a:solidFill>
              </a:rPr>
              <a:t>纯粹</a:t>
            </a:r>
            <a:r>
              <a:rPr lang="zh-CN" altLang="en-US" sz="3200" dirty="0"/>
              <a:t>的人，一个</a:t>
            </a:r>
            <a:r>
              <a:rPr lang="zh-CN" altLang="en-US" sz="3200" dirty="0">
                <a:solidFill>
                  <a:srgbClr val="FF0000"/>
                </a:solidFill>
              </a:rPr>
              <a:t>有道德</a:t>
            </a:r>
            <a:r>
              <a:rPr lang="zh-CN" altLang="en-US" sz="3200" dirty="0"/>
              <a:t>的人，一个</a:t>
            </a:r>
            <a:r>
              <a:rPr lang="zh-CN" altLang="en-US" sz="3200" dirty="0">
                <a:solidFill>
                  <a:srgbClr val="FF0000"/>
                </a:solidFill>
              </a:rPr>
              <a:t>脱离了低级趣味</a:t>
            </a:r>
            <a:r>
              <a:rPr lang="zh-CN" altLang="en-US" sz="3200" dirty="0"/>
              <a:t>的人，一个</a:t>
            </a:r>
            <a:r>
              <a:rPr lang="zh-CN" altLang="en-US" sz="3200" dirty="0">
                <a:solidFill>
                  <a:srgbClr val="FF0000"/>
                </a:solidFill>
              </a:rPr>
              <a:t>有益于人民</a:t>
            </a:r>
            <a:r>
              <a:rPr lang="zh-CN" altLang="en-US" sz="3200" dirty="0"/>
              <a:t>的人。</a:t>
            </a:r>
            <a:br>
              <a:rPr lang="zh-CN" altLang="en-US" sz="3200" dirty="0"/>
            </a:br>
            <a:endParaRPr lang="zh-CN" altLang="en-US" sz="3200" dirty="0"/>
          </a:p>
        </p:txBody>
      </p:sp>
    </p:spTree>
    <p:extLst>
      <p:ext uri="{BB962C8B-B14F-4D97-AF65-F5344CB8AC3E}">
        <p14:creationId xmlns:p14="http://schemas.microsoft.com/office/powerpoint/2010/main" val="2969848861"/>
      </p:ext>
    </p:extLst>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a:spLocks noChangeArrowheads="1"/>
          </p:cNvSpPr>
          <p:nvPr/>
        </p:nvSpPr>
        <p:spPr bwMode="auto">
          <a:xfrm>
            <a:off x="1308991" y="2169437"/>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国际主义的精神、共产主义的精神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6" name="文本框 4"/>
          <p:cNvSpPr>
            <a:spLocks noChangeArrowheads="1"/>
          </p:cNvSpPr>
          <p:nvPr/>
        </p:nvSpPr>
        <p:spPr bwMode="auto">
          <a:xfrm>
            <a:off x="1308991" y="2670014"/>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毫不利己专门利人的精神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7" name="文本框 4"/>
          <p:cNvSpPr>
            <a:spLocks noChangeArrowheads="1"/>
          </p:cNvSpPr>
          <p:nvPr/>
        </p:nvSpPr>
        <p:spPr bwMode="auto">
          <a:xfrm>
            <a:off x="1308991" y="3205220"/>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对技术精益求精的专业精神</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8" name="矩形 7"/>
          <p:cNvSpPr/>
          <p:nvPr/>
        </p:nvSpPr>
        <p:spPr>
          <a:xfrm>
            <a:off x="1308991" y="4533397"/>
            <a:ext cx="9242158" cy="623248"/>
          </a:xfrm>
          <a:prstGeom prst="rect">
            <a:avLst/>
          </a:prstGeom>
        </p:spPr>
        <p:txBody>
          <a:bodyPr wrap="square">
            <a:spAutoFit/>
          </a:bodyPr>
          <a:lstStyle/>
          <a:p>
            <a:pPr marL="285750" indent="-285750">
              <a:lnSpc>
                <a:spcPct val="125000"/>
              </a:lnSpc>
            </a:pPr>
            <a:r>
              <a:rPr lang="zh-CN" altLang="en-US" sz="3200" b="1" dirty="0" smtClean="0">
                <a:latin typeface="楷体" pitchFamily="49" charset="-122"/>
                <a:ea typeface="楷体" pitchFamily="49" charset="-122"/>
              </a:rPr>
              <a:t>毫无自私自利之心的精神</a:t>
            </a:r>
            <a:endParaRPr lang="zh-CN" altLang="en-US" sz="3200" b="1" dirty="0">
              <a:latin typeface="楷体" pitchFamily="49" charset="-122"/>
              <a:ea typeface="楷体" pitchFamily="49" charset="-122"/>
            </a:endParaRPr>
          </a:p>
        </p:txBody>
      </p:sp>
      <p:sp>
        <p:nvSpPr>
          <p:cNvPr id="2" name="TextBox 1"/>
          <p:cNvSpPr txBox="1"/>
          <p:nvPr/>
        </p:nvSpPr>
        <p:spPr>
          <a:xfrm>
            <a:off x="8415131" y="1223197"/>
            <a:ext cx="923330" cy="4063184"/>
          </a:xfrm>
          <a:prstGeom prst="rect">
            <a:avLst/>
          </a:prstGeom>
          <a:noFill/>
        </p:spPr>
        <p:txBody>
          <a:bodyPr vert="eaVert" wrap="square" rtlCol="0">
            <a:spAutoFit/>
          </a:bodyPr>
          <a:lstStyle/>
          <a:p>
            <a:r>
              <a:rPr lang="zh-CN" altLang="en-US" sz="4800" b="1" dirty="0" smtClean="0"/>
              <a:t>总   分   总</a:t>
            </a:r>
            <a:endParaRPr lang="zh-CN" altLang="en-US" sz="4800" b="1" dirty="0"/>
          </a:p>
        </p:txBody>
      </p:sp>
      <p:sp>
        <p:nvSpPr>
          <p:cNvPr id="3" name="下箭头 2"/>
          <p:cNvSpPr/>
          <p:nvPr/>
        </p:nvSpPr>
        <p:spPr>
          <a:xfrm>
            <a:off x="8683023" y="1980024"/>
            <a:ext cx="381464" cy="774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下箭头 8"/>
          <p:cNvSpPr/>
          <p:nvPr/>
        </p:nvSpPr>
        <p:spPr>
          <a:xfrm>
            <a:off x="8686064" y="3497607"/>
            <a:ext cx="381464" cy="774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38555" y="1252330"/>
            <a:ext cx="8125932" cy="521361"/>
          </a:xfrm>
          <a:prstGeom prst="rect">
            <a:avLst/>
          </a:prstGeom>
        </p:spPr>
        <p:txBody>
          <a:bodyPr wrap="square">
            <a:spAutoFit/>
          </a:bodyPr>
          <a:lstStyle/>
          <a:p>
            <a:pPr>
              <a:lnSpc>
                <a:spcPct val="114000"/>
              </a:lnSpc>
            </a:pPr>
            <a:r>
              <a:rPr lang="zh-CN" altLang="en-US" sz="2800" b="1" dirty="0" smtClean="0">
                <a:latin typeface="楷体" pitchFamily="49" charset="-122"/>
                <a:ea typeface="楷体" pitchFamily="49" charset="-122"/>
                <a:cs typeface="Arial" panose="020B0604020202020204" pitchFamily="34" charset="0"/>
              </a:rPr>
              <a:t>不远万里，来到中国；帮助抗战，以身殉职。</a:t>
            </a:r>
            <a:endParaRPr lang="en-US" altLang="zh-CN" sz="2800" b="1" dirty="0">
              <a:latin typeface="楷体" pitchFamily="49" charset="-122"/>
              <a:ea typeface="楷体" pitchFamily="49" charset="-122"/>
              <a:cs typeface="Arial" panose="020B0604020202020204" pitchFamily="34" charset="0"/>
            </a:endParaRPr>
          </a:p>
        </p:txBody>
      </p:sp>
      <p:sp>
        <p:nvSpPr>
          <p:cNvPr id="4" name="矩形 3"/>
          <p:cNvSpPr/>
          <p:nvPr/>
        </p:nvSpPr>
        <p:spPr>
          <a:xfrm>
            <a:off x="9571869" y="20418"/>
            <a:ext cx="2271776" cy="923330"/>
          </a:xfrm>
          <a:prstGeom prst="rect">
            <a:avLst/>
          </a:prstGeom>
          <a:noFill/>
        </p:spPr>
        <p:txBody>
          <a:bodyPr wrap="non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结构？</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2741265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810418" y="2049369"/>
            <a:ext cx="8971313"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1</a:t>
            </a:r>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zh-CN" altLang="en-US" sz="7200" b="1" dirty="0" smtClean="0">
                <a:latin typeface="微软雅黑" panose="020B0503020204020204" pitchFamily="34" charset="-122"/>
                <a:ea typeface="微软雅黑" panose="020B0503020204020204" pitchFamily="34" charset="-122"/>
              </a:rPr>
              <a:t>夹叙夹议</a:t>
            </a: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205995" y="1722984"/>
            <a:ext cx="119860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第一自然段中，哪一部分是叙事，哪一部分是议论？</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876872"/>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4" name="矩形 63"/>
          <p:cNvSpPr/>
          <p:nvPr/>
        </p:nvSpPr>
        <p:spPr>
          <a:xfrm>
            <a:off x="1528182" y="3775669"/>
            <a:ext cx="4670814" cy="1429366"/>
          </a:xfrm>
          <a:prstGeom prst="rect">
            <a:avLst/>
          </a:prstGeom>
        </p:spPr>
        <p:txBody>
          <a:bodyPr wrap="square">
            <a:spAutoFit/>
          </a:bodyPr>
          <a:lstStyle/>
          <a:p>
            <a:pPr>
              <a:lnSpc>
                <a:spcPct val="114000"/>
              </a:lnSpc>
            </a:pP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生平</a:t>
            </a:r>
            <a:r>
              <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rPr>
              <a:t>——</a:t>
            </a: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叙事</a:t>
            </a:r>
            <a:endPar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endParaRPr>
          </a:p>
          <a:p>
            <a:pPr>
              <a:lnSpc>
                <a:spcPct val="114000"/>
              </a:lnSpc>
            </a:pP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倡议学习</a:t>
            </a:r>
            <a:r>
              <a:rPr lang="en-US" altLang="zh-CN" sz="4000" dirty="0" smtClean="0">
                <a:solidFill>
                  <a:schemeClr val="tx1">
                    <a:lumMod val="65000"/>
                    <a:lumOff val="35000"/>
                  </a:schemeClr>
                </a:solidFill>
                <a:latin typeface="Century Gothic" panose="020B0502020202020204" pitchFamily="34" charset="0"/>
                <a:cs typeface="Arial" panose="020B0604020202020204" pitchFamily="34" charset="0"/>
              </a:rPr>
              <a:t>——</a:t>
            </a:r>
            <a:r>
              <a:rPr lang="zh-CN" altLang="en-US" sz="4000" dirty="0" smtClean="0">
                <a:solidFill>
                  <a:schemeClr val="tx1">
                    <a:lumMod val="65000"/>
                    <a:lumOff val="35000"/>
                  </a:schemeClr>
                </a:solidFill>
                <a:latin typeface="Century Gothic" panose="020B0502020202020204" pitchFamily="34" charset="0"/>
                <a:cs typeface="Arial" panose="020B0604020202020204" pitchFamily="34" charset="0"/>
              </a:rPr>
              <a:t>议论</a:t>
            </a:r>
            <a:endParaRPr lang="en-US" altLang="zh-CN" sz="4000" dirty="0">
              <a:solidFill>
                <a:schemeClr val="tx1">
                  <a:lumMod val="65000"/>
                  <a:lumOff val="35000"/>
                </a:schemeClr>
              </a:solidFill>
              <a:latin typeface="Century Gothic" panose="020B0502020202020204" pitchFamily="34" charset="0"/>
              <a:cs typeface="Arial" panose="020B0604020202020204" pitchFamily="34" charset="0"/>
            </a:endParaRPr>
          </a:p>
        </p:txBody>
      </p:sp>
      <p:sp>
        <p:nvSpPr>
          <p:cNvPr id="15" name="矩形 14"/>
          <p:cNvSpPr/>
          <p:nvPr/>
        </p:nvSpPr>
        <p:spPr>
          <a:xfrm>
            <a:off x="0" y="0"/>
            <a:ext cx="2964273" cy="793487"/>
          </a:xfrm>
          <a:prstGeom prst="rect">
            <a:avLst/>
          </a:prstGeom>
        </p:spPr>
        <p:txBody>
          <a:bodyPr wrap="none">
            <a:spAutoFit/>
          </a:bodyPr>
          <a:lstStyle/>
          <a:p>
            <a:pPr>
              <a:lnSpc>
                <a:spcPct val="150000"/>
              </a:lnSpc>
            </a:pPr>
            <a:r>
              <a:rPr lang="en-US" altLang="zh-CN" sz="3600" b="1" dirty="0" smtClean="0">
                <a:latin typeface="楷体" pitchFamily="49" charset="-122"/>
                <a:ea typeface="楷体" pitchFamily="49" charset="-122"/>
                <a:sym typeface="微软雅黑" panose="020B0503020204020204" pitchFamily="34" charset="-122"/>
              </a:rPr>
              <a:t>【</a:t>
            </a:r>
            <a:r>
              <a:rPr lang="zh-CN" altLang="en-US" sz="3600" b="1" dirty="0" smtClean="0">
                <a:latin typeface="楷体" pitchFamily="49" charset="-122"/>
                <a:ea typeface="楷体" pitchFamily="49" charset="-122"/>
                <a:sym typeface="微软雅黑" panose="020B0503020204020204" pitchFamily="34" charset="-122"/>
              </a:rPr>
              <a:t>夹叙夹议</a:t>
            </a:r>
            <a:r>
              <a:rPr lang="en-US" altLang="zh-CN" sz="3600" b="1" dirty="0" smtClean="0">
                <a:latin typeface="楷体" pitchFamily="49" charset="-122"/>
                <a:ea typeface="楷体" pitchFamily="49" charset="-122"/>
                <a:sym typeface="微软雅黑" panose="020B0503020204020204" pitchFamily="34" charset="-122"/>
              </a:rPr>
              <a:t>】</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500" fill="hold"/>
                                        <p:tgtEl>
                                          <p:spTgt spid="64"/>
                                        </p:tgtEl>
                                        <p:attrNameLst>
                                          <p:attrName>ppt_w</p:attrName>
                                        </p:attrNameLst>
                                      </p:cBhvr>
                                      <p:tavLst>
                                        <p:tav tm="0">
                                          <p:val>
                                            <p:strVal val="#ppt_w*0.05"/>
                                          </p:val>
                                        </p:tav>
                                        <p:tav tm="100000">
                                          <p:val>
                                            <p:strVal val="#ppt_w"/>
                                          </p:val>
                                        </p:tav>
                                      </p:tavLst>
                                    </p:anim>
                                    <p:anim calcmode="lin" valueType="num">
                                      <p:cBhvr>
                                        <p:cTn id="8" dur="500" fill="hold"/>
                                        <p:tgtEl>
                                          <p:spTgt spid="64"/>
                                        </p:tgtEl>
                                        <p:attrNameLst>
                                          <p:attrName>ppt_h</p:attrName>
                                        </p:attrNameLst>
                                      </p:cBhvr>
                                      <p:tavLst>
                                        <p:tav tm="0">
                                          <p:val>
                                            <p:strVal val="#ppt_h"/>
                                          </p:val>
                                        </p:tav>
                                        <p:tav tm="100000">
                                          <p:val>
                                            <p:strVal val="#ppt_h"/>
                                          </p:val>
                                        </p:tav>
                                      </p:tavLst>
                                    </p:anim>
                                    <p:anim calcmode="lin" valueType="num">
                                      <p:cBhvr>
                                        <p:cTn id="9" dur="500" fill="hold"/>
                                        <p:tgtEl>
                                          <p:spTgt spid="64"/>
                                        </p:tgtEl>
                                        <p:attrNameLst>
                                          <p:attrName>ppt_x</p:attrName>
                                        </p:attrNameLst>
                                      </p:cBhvr>
                                      <p:tavLst>
                                        <p:tav tm="0">
                                          <p:val>
                                            <p:strVal val="#ppt_x-.2"/>
                                          </p:val>
                                        </p:tav>
                                        <p:tav tm="100000">
                                          <p:val>
                                            <p:strVal val="#ppt_x"/>
                                          </p:val>
                                        </p:tav>
                                      </p:tavLst>
                                    </p:anim>
                                    <p:anim calcmode="lin" valueType="num">
                                      <p:cBhvr>
                                        <p:cTn id="10" dur="500" fill="hold"/>
                                        <p:tgtEl>
                                          <p:spTgt spid="64"/>
                                        </p:tgtEl>
                                        <p:attrNameLst>
                                          <p:attrName>ppt_y</p:attrName>
                                        </p:attrNameLst>
                                      </p:cBhvr>
                                      <p:tavLst>
                                        <p:tav tm="0">
                                          <p:val>
                                            <p:strVal val="#ppt_y"/>
                                          </p:val>
                                        </p:tav>
                                        <p:tav tm="100000">
                                          <p:val>
                                            <p:strVal val="#ppt_y"/>
                                          </p:val>
                                        </p:tav>
                                      </p:tavLst>
                                    </p:anim>
                                    <p:animEffect transition="in" filter="fade">
                                      <p:cBhvr>
                                        <p:cTn id="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876872"/>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文本框 4"/>
          <p:cNvSpPr>
            <a:spLocks noChangeArrowheads="1"/>
          </p:cNvSpPr>
          <p:nvPr/>
        </p:nvSpPr>
        <p:spPr bwMode="auto">
          <a:xfrm>
            <a:off x="708684" y="2600151"/>
            <a:ext cx="119860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第二自然段：</a:t>
            </a:r>
            <a:endParaRPr lang="en-US"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①</a:t>
            </a:r>
            <a:r>
              <a:rPr lang="zh-CN" altLang="en-US" sz="3200" b="1" dirty="0" smtClean="0">
                <a:solidFill>
                  <a:srgbClr val="FF0000"/>
                </a:solidFill>
                <a:latin typeface="楷体" pitchFamily="49" charset="-122"/>
                <a:ea typeface="楷体" pitchFamily="49" charset="-122"/>
                <a:cs typeface="Arial Unicode MS" panose="020B0604020202020204" pitchFamily="34" charset="-122"/>
                <a:sym typeface="Arial Unicode MS" panose="020B0604020202020204" pitchFamily="34" charset="-122"/>
              </a:rPr>
              <a:t> </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② ③ ④ ⑤ ⑥ ⑦ ⑧ ⑨ ⑩</a:t>
            </a:r>
            <a:endParaRPr lang="en-US"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15" name="矩形 14"/>
          <p:cNvSpPr/>
          <p:nvPr/>
        </p:nvSpPr>
        <p:spPr>
          <a:xfrm>
            <a:off x="0" y="0"/>
            <a:ext cx="2964273" cy="793487"/>
          </a:xfrm>
          <a:prstGeom prst="rect">
            <a:avLst/>
          </a:prstGeom>
        </p:spPr>
        <p:txBody>
          <a:bodyPr wrap="none">
            <a:spAutoFit/>
          </a:bodyPr>
          <a:lstStyle/>
          <a:p>
            <a:pPr>
              <a:lnSpc>
                <a:spcPct val="150000"/>
              </a:lnSpc>
            </a:pPr>
            <a:r>
              <a:rPr lang="en-US" altLang="zh-CN" sz="3600" b="1" dirty="0" smtClean="0">
                <a:latin typeface="楷体" pitchFamily="49" charset="-122"/>
                <a:ea typeface="楷体" pitchFamily="49" charset="-122"/>
                <a:sym typeface="微软雅黑" panose="020B0503020204020204" pitchFamily="34" charset="-122"/>
              </a:rPr>
              <a:t>【</a:t>
            </a:r>
            <a:r>
              <a:rPr lang="zh-CN" altLang="en-US" sz="3600" b="1" dirty="0" smtClean="0">
                <a:latin typeface="楷体" pitchFamily="49" charset="-122"/>
                <a:ea typeface="楷体" pitchFamily="49" charset="-122"/>
                <a:sym typeface="微软雅黑" panose="020B0503020204020204" pitchFamily="34" charset="-122"/>
              </a:rPr>
              <a:t>夹叙夹议</a:t>
            </a:r>
            <a:r>
              <a:rPr lang="en-US" altLang="zh-CN" sz="3600" b="1" dirty="0" smtClean="0">
                <a:latin typeface="楷体" pitchFamily="49" charset="-122"/>
                <a:ea typeface="楷体" pitchFamily="49" charset="-122"/>
                <a:sym typeface="微软雅黑" panose="020B0503020204020204" pitchFamily="34" charset="-122"/>
              </a:rPr>
              <a:t>】</a:t>
            </a:r>
          </a:p>
        </p:txBody>
      </p:sp>
      <p:cxnSp>
        <p:nvCxnSpPr>
          <p:cNvPr id="17" name="直接连接符 16"/>
          <p:cNvCxnSpPr/>
          <p:nvPr/>
        </p:nvCxnSpPr>
        <p:spPr>
          <a:xfrm rot="5400000">
            <a:off x="1644556" y="3418762"/>
            <a:ext cx="53226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4676684" y="3421034"/>
            <a:ext cx="53226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1048"/>
          <p:cNvSpPr>
            <a:spLocks noChangeArrowheads="1"/>
          </p:cNvSpPr>
          <p:nvPr/>
        </p:nvSpPr>
        <p:spPr bwMode="auto">
          <a:xfrm>
            <a:off x="1118960" y="3798085"/>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0" name="Rectangle 1049"/>
          <p:cNvSpPr>
            <a:spLocks noChangeArrowheads="1"/>
          </p:cNvSpPr>
          <p:nvPr/>
        </p:nvSpPr>
        <p:spPr bwMode="auto">
          <a:xfrm>
            <a:off x="6241894" y="3798084"/>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1" name="Rectangle 1050"/>
          <p:cNvSpPr>
            <a:spLocks noChangeArrowheads="1"/>
          </p:cNvSpPr>
          <p:nvPr/>
        </p:nvSpPr>
        <p:spPr bwMode="auto">
          <a:xfrm>
            <a:off x="4331366" y="3815547"/>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议</a:t>
            </a:r>
          </a:p>
        </p:txBody>
      </p:sp>
      <p:sp>
        <p:nvSpPr>
          <p:cNvPr id="12" name="Rectangle 1051"/>
          <p:cNvSpPr>
            <a:spLocks noChangeArrowheads="1"/>
          </p:cNvSpPr>
          <p:nvPr/>
        </p:nvSpPr>
        <p:spPr bwMode="auto">
          <a:xfrm>
            <a:off x="5404044" y="3798084"/>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3" name="Rectangle 1052"/>
          <p:cNvSpPr>
            <a:spLocks noChangeArrowheads="1"/>
          </p:cNvSpPr>
          <p:nvPr/>
        </p:nvSpPr>
        <p:spPr bwMode="auto">
          <a:xfrm>
            <a:off x="311783" y="3770790"/>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6" name="Rectangle 1053"/>
          <p:cNvSpPr>
            <a:spLocks noChangeArrowheads="1"/>
          </p:cNvSpPr>
          <p:nvPr/>
        </p:nvSpPr>
        <p:spPr bwMode="auto">
          <a:xfrm>
            <a:off x="2822252" y="3784437"/>
            <a:ext cx="81703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b="1" dirty="0">
                <a:solidFill>
                  <a:srgbClr val="FF0000"/>
                </a:solidFill>
                <a:latin typeface="楷体_GB2312" pitchFamily="49" charset="-122"/>
                <a:ea typeface="楷体_GB2312" pitchFamily="49" charset="-122"/>
              </a:rPr>
              <a:t>叙</a:t>
            </a:r>
          </a:p>
        </p:txBody>
      </p:sp>
      <p:sp>
        <p:nvSpPr>
          <p:cNvPr id="19" name="AutoShape 1034"/>
          <p:cNvSpPr>
            <a:spLocks/>
          </p:cNvSpPr>
          <p:nvPr/>
        </p:nvSpPr>
        <p:spPr bwMode="auto">
          <a:xfrm rot="-5354396">
            <a:off x="3026482" y="2640617"/>
            <a:ext cx="230187" cy="2133600"/>
          </a:xfrm>
          <a:prstGeom prst="leftBrace">
            <a:avLst>
              <a:gd name="adj1" fmla="val 57931"/>
              <a:gd name="adj2" fmla="val 47324"/>
            </a:avLst>
          </a:prstGeom>
          <a:noFill/>
          <a:ln w="28575">
            <a:solidFill>
              <a:srgbClr val="FF0000"/>
            </a:solidFill>
            <a:miter lim="800000"/>
            <a:headEnd/>
            <a:tailEnd/>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zh-CN" altLang="en-US"/>
          </a:p>
        </p:txBody>
      </p:sp>
      <p:sp>
        <p:nvSpPr>
          <p:cNvPr id="20" name="AutoShape 1035"/>
          <p:cNvSpPr>
            <a:spLocks/>
          </p:cNvSpPr>
          <p:nvPr/>
        </p:nvSpPr>
        <p:spPr bwMode="auto">
          <a:xfrm rot="-26981611">
            <a:off x="5522726" y="3223091"/>
            <a:ext cx="152400" cy="1016000"/>
          </a:xfrm>
          <a:prstGeom prst="leftBrace">
            <a:avLst>
              <a:gd name="adj1" fmla="val 41667"/>
              <a:gd name="adj2" fmla="val 50000"/>
            </a:avLst>
          </a:prstGeom>
          <a:noFill/>
          <a:ln w="28575">
            <a:solidFill>
              <a:srgbClr val="FF0000"/>
            </a:solidFill>
            <a:miter lim="800000"/>
            <a:headEnd/>
            <a:tailEnd/>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zh-CN" altLang="en-US"/>
          </a:p>
        </p:txBody>
      </p:sp>
      <p:sp>
        <p:nvSpPr>
          <p:cNvPr id="23" name="矩形 22"/>
          <p:cNvSpPr/>
          <p:nvPr/>
        </p:nvSpPr>
        <p:spPr>
          <a:xfrm>
            <a:off x="1097280" y="4465040"/>
            <a:ext cx="9945858" cy="2160591"/>
          </a:xfrm>
          <a:prstGeom prst="rect">
            <a:avLst/>
          </a:prstGeom>
          <a:ln w="38100">
            <a:solidFill>
              <a:schemeClr val="bg1"/>
            </a:solidFill>
          </a:ln>
        </p:spPr>
        <p:txBody>
          <a:bodyPr wrap="square">
            <a:spAutoFit/>
          </a:bodyPr>
          <a:lstStyle/>
          <a:p>
            <a:pPr>
              <a:lnSpc>
                <a:spcPct val="120000"/>
              </a:lnSpc>
            </a:pPr>
            <a:r>
              <a:rPr lang="zh-CN" altLang="en-US" sz="2800" b="1" dirty="0" smtClean="0">
                <a:solidFill>
                  <a:schemeClr val="bg1"/>
                </a:solidFill>
                <a:latin typeface="楷体_GB2312" pitchFamily="49" charset="-122"/>
                <a:ea typeface="楷体_GB2312" pitchFamily="49" charset="-122"/>
              </a:rPr>
              <a:t>    议论文，以</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为主，</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u="sng" dirty="0" smtClean="0">
                <a:solidFill>
                  <a:schemeClr val="bg1"/>
                </a:solidFill>
                <a:latin typeface="楷体_GB2312" pitchFamily="49" charset="-122"/>
                <a:ea typeface="楷体_GB2312" pitchFamily="49" charset="-122"/>
              </a:rPr>
              <a:t>是为证明论点提出事实根据</a:t>
            </a:r>
            <a:r>
              <a:rPr lang="zh-CN" altLang="en-US" sz="2800" b="1" dirty="0" smtClean="0">
                <a:solidFill>
                  <a:schemeClr val="bg1"/>
                </a:solidFill>
                <a:latin typeface="楷体_GB2312" pitchFamily="49" charset="-122"/>
                <a:ea typeface="楷体_GB2312" pitchFamily="49" charset="-122"/>
              </a:rPr>
              <a:t>，</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要扣住论点，</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得简明、概括。</a:t>
            </a:r>
          </a:p>
          <a:p>
            <a:pPr>
              <a:lnSpc>
                <a:spcPct val="120000"/>
              </a:lnSpc>
            </a:pPr>
            <a:r>
              <a:rPr lang="zh-CN" altLang="en-US" sz="2800" b="1" dirty="0" smtClean="0">
                <a:solidFill>
                  <a:schemeClr val="bg1"/>
                </a:solidFill>
                <a:latin typeface="楷体_GB2312" pitchFamily="49" charset="-122"/>
                <a:ea typeface="楷体_GB2312" pitchFamily="49" charset="-122"/>
              </a:rPr>
              <a:t>    记叙文也</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和</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，记叙文以</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叙</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为主，</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议</a:t>
            </a:r>
            <a:r>
              <a:rPr lang="zh-CN" altLang="en-US" sz="2800" b="1" dirty="0" smtClean="0">
                <a:solidFill>
                  <a:schemeClr val="bg1"/>
                </a:solidFill>
                <a:latin typeface="Times New Roman"/>
                <a:ea typeface="楷体_GB2312" pitchFamily="49" charset="-122"/>
              </a:rPr>
              <a:t>”</a:t>
            </a:r>
            <a:r>
              <a:rPr lang="zh-CN" altLang="en-US" sz="2800" b="1" dirty="0" smtClean="0">
                <a:solidFill>
                  <a:schemeClr val="bg1"/>
                </a:solidFill>
                <a:latin typeface="楷体_GB2312" pitchFamily="49" charset="-122"/>
                <a:ea typeface="楷体_GB2312" pitchFamily="49" charset="-122"/>
              </a:rPr>
              <a:t>是</a:t>
            </a:r>
            <a:r>
              <a:rPr lang="zh-CN" altLang="en-US" sz="2800" b="1" u="sng" dirty="0" smtClean="0">
                <a:solidFill>
                  <a:schemeClr val="bg1"/>
                </a:solidFill>
                <a:latin typeface="楷体_GB2312" pitchFamily="49" charset="-122"/>
                <a:ea typeface="楷体_GB2312" pitchFamily="49" charset="-122"/>
              </a:rPr>
              <a:t>用于揭示事物的本质和意义，起画龙点睛，突出中心的作用。</a:t>
            </a:r>
            <a:endParaRPr lang="zh-CN" altLang="en-US" sz="2800" b="1" u="sng" dirty="0">
              <a:solidFill>
                <a:schemeClr val="bg1"/>
              </a:solidFill>
              <a:latin typeface="楷体_GB2312" pitchFamily="49" charset="-122"/>
              <a:ea typeface="楷体_GB2312" pitchFamily="49" charset="-122"/>
            </a:endParaRPr>
          </a:p>
        </p:txBody>
      </p:sp>
    </p:spTree>
    <p:extLst>
      <p:ext uri="{BB962C8B-B14F-4D97-AF65-F5344CB8AC3E}">
        <p14:creationId xmlns:p14="http://schemas.microsoft.com/office/powerpoint/2010/main" val="169117560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strVal val="#ppt_w*0.05"/>
                                          </p:val>
                                        </p:tav>
                                        <p:tav tm="100000">
                                          <p:val>
                                            <p:strVal val="#ppt_w"/>
                                          </p:val>
                                        </p:tav>
                                      </p:tavLst>
                                    </p:anim>
                                    <p:anim calcmode="lin" valueType="num">
                                      <p:cBhvr>
                                        <p:cTn id="8" dur="500" fill="hold"/>
                                        <p:tgtEl>
                                          <p:spTgt spid="14"/>
                                        </p:tgtEl>
                                        <p:attrNameLst>
                                          <p:attrName>ppt_h</p:attrName>
                                        </p:attrNameLst>
                                      </p:cBhvr>
                                      <p:tavLst>
                                        <p:tav tm="0">
                                          <p:val>
                                            <p:strVal val="#ppt_h"/>
                                          </p:val>
                                        </p:tav>
                                        <p:tav tm="100000">
                                          <p:val>
                                            <p:strVal val="#ppt_h"/>
                                          </p:val>
                                        </p:tav>
                                      </p:tavLst>
                                    </p:anim>
                                    <p:anim calcmode="lin" valueType="num">
                                      <p:cBhvr>
                                        <p:cTn id="9" dur="500" fill="hold"/>
                                        <p:tgtEl>
                                          <p:spTgt spid="14"/>
                                        </p:tgtEl>
                                        <p:attrNameLst>
                                          <p:attrName>ppt_x</p:attrName>
                                        </p:attrNameLst>
                                      </p:cBhvr>
                                      <p:tavLst>
                                        <p:tav tm="0">
                                          <p:val>
                                            <p:strVal val="#ppt_x-.2"/>
                                          </p:val>
                                        </p:tav>
                                        <p:tav tm="100000">
                                          <p:val>
                                            <p:strVal val="#ppt_x"/>
                                          </p:val>
                                        </p:tav>
                                      </p:tavLst>
                                    </p:anim>
                                    <p:anim calcmode="lin" valueType="num">
                                      <p:cBhvr>
                                        <p:cTn id="10" dur="500" fill="hold"/>
                                        <p:tgtEl>
                                          <p:spTgt spid="14"/>
                                        </p:tgtEl>
                                        <p:attrNameLst>
                                          <p:attrName>ppt_y</p:attrName>
                                        </p:attrNameLst>
                                      </p:cBhvr>
                                      <p:tavLst>
                                        <p:tav tm="0">
                                          <p:val>
                                            <p:strVal val="#ppt_y"/>
                                          </p:val>
                                        </p:tav>
                                        <p:tav tm="100000">
                                          <p:val>
                                            <p:strVal val="#ppt_y"/>
                                          </p:val>
                                        </p:tav>
                                      </p:tavLst>
                                    </p:anim>
                                    <p:animEffect transition="in" filter="fade">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5"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1000" fill="hold"/>
                                        <p:tgtEl>
                                          <p:spTgt spid="17"/>
                                        </p:tgtEl>
                                        <p:attrNameLst>
                                          <p:attrName>ppt_w</p:attrName>
                                        </p:attrNameLst>
                                      </p:cBhvr>
                                      <p:tavLst>
                                        <p:tav tm="0">
                                          <p:val>
                                            <p:fltVal val="0"/>
                                          </p:val>
                                        </p:tav>
                                        <p:tav tm="100000">
                                          <p:val>
                                            <p:strVal val="#ppt_w"/>
                                          </p:val>
                                        </p:tav>
                                      </p:tavLst>
                                    </p:anim>
                                    <p:anim calcmode="lin" valueType="num">
                                      <p:cBhvr>
                                        <p:cTn id="17" dur="1000" fill="hold"/>
                                        <p:tgtEl>
                                          <p:spTgt spid="17"/>
                                        </p:tgtEl>
                                        <p:attrNameLst>
                                          <p:attrName>ppt_h</p:attrName>
                                        </p:attrNameLst>
                                      </p:cBhvr>
                                      <p:tavLst>
                                        <p:tav tm="0">
                                          <p:val>
                                            <p:fltVal val="0"/>
                                          </p:val>
                                        </p:tav>
                                        <p:tav tm="100000">
                                          <p:val>
                                            <p:strVal val="#ppt_h"/>
                                          </p:val>
                                        </p:tav>
                                      </p:tavLst>
                                    </p:anim>
                                    <p:anim calcmode="lin" valueType="num">
                                      <p:cBhvr>
                                        <p:cTn id="18"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7"/>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anim calcmode="lin" valueType="num">
                                      <p:cBhvr>
                                        <p:cTn id="2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dissolv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dissolv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slide(fromTop)">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dissolve">
                                      <p:cBhvr>
                                        <p:cTn id="45" dur="5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dissolve">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slide(fromTop)">
                                      <p:cBhvr>
                                        <p:cTn id="55" dur="5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ssolve">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dissolve">
                                      <p:cBhvr>
                                        <p:cTn id="65" dur="500"/>
                                        <p:tgtEl>
                                          <p:spTgt spid="10"/>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6"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barn(inHorizontal)">
                                      <p:cBhvr>
                                        <p:cTn id="7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autoUpdateAnimBg="0"/>
      <p:bldP spid="10" grpId="0" autoUpdateAnimBg="0"/>
      <p:bldP spid="11" grpId="0" autoUpdateAnimBg="0"/>
      <p:bldP spid="12" grpId="0" autoUpdateAnimBg="0"/>
      <p:bldP spid="13" grpId="0" autoUpdateAnimBg="0"/>
      <p:bldP spid="16" grpId="0" autoUpdateAnimBg="0"/>
      <p:bldP spid="19" grpId="0" animBg="1"/>
      <p:bldP spid="20" grpId="0" animBg="1"/>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77079" y="874643"/>
            <a:ext cx="11151704" cy="5302320"/>
          </a:xfrm>
        </p:spPr>
        <p:txBody>
          <a:bodyPr>
            <a:noAutofit/>
          </a:bodyPr>
          <a:lstStyle/>
          <a:p>
            <a:r>
              <a:rPr lang="en-US" altLang="zh-CN" sz="3200" dirty="0" smtClean="0"/>
              <a:t>1.</a:t>
            </a:r>
            <a:r>
              <a:rPr lang="zh-CN" altLang="en-US" sz="3200" dirty="0" smtClean="0"/>
              <a:t>（</a:t>
            </a:r>
            <a:r>
              <a:rPr lang="zh-CN" altLang="en-US" sz="3200" dirty="0" smtClean="0">
                <a:solidFill>
                  <a:srgbClr val="FF0000"/>
                </a:solidFill>
              </a:rPr>
              <a:t>叙</a:t>
            </a:r>
            <a:r>
              <a:rPr lang="zh-CN" altLang="en-US" sz="3200" dirty="0" smtClean="0"/>
              <a:t>）</a:t>
            </a:r>
            <a:r>
              <a:rPr lang="zh-CN" altLang="en-US" sz="3200" dirty="0" smtClean="0">
                <a:solidFill>
                  <a:srgbClr val="FF0000"/>
                </a:solidFill>
              </a:rPr>
              <a:t>白求恩</a:t>
            </a:r>
            <a:r>
              <a:rPr lang="zh-CN" altLang="en-US" sz="3200" dirty="0">
                <a:solidFill>
                  <a:srgbClr val="FF0000"/>
                </a:solidFill>
              </a:rPr>
              <a:t>同志毫不利己专门利人的精神，表现在他对工作的极端的负责任，对同志对人民的极端的热忱</a:t>
            </a:r>
            <a:r>
              <a:rPr lang="zh-CN" altLang="en-US" sz="3200" dirty="0" smtClean="0">
                <a:solidFill>
                  <a:srgbClr val="FF0000"/>
                </a:solidFill>
              </a:rPr>
              <a:t>。</a:t>
            </a:r>
            <a:r>
              <a:rPr lang="en-US" altLang="zh-CN" sz="3200" dirty="0" smtClean="0"/>
              <a:t>2.</a:t>
            </a:r>
            <a:r>
              <a:rPr lang="zh-CN" altLang="en-US" sz="3200" dirty="0" smtClean="0"/>
              <a:t>（</a:t>
            </a:r>
            <a:r>
              <a:rPr lang="zh-CN" altLang="en-US" sz="3200" dirty="0" smtClean="0">
                <a:solidFill>
                  <a:srgbClr val="00B0F0"/>
                </a:solidFill>
              </a:rPr>
              <a:t>议）每个</a:t>
            </a:r>
            <a:r>
              <a:rPr lang="zh-CN" altLang="en-US" sz="3200" dirty="0">
                <a:solidFill>
                  <a:srgbClr val="00B0F0"/>
                </a:solidFill>
              </a:rPr>
              <a:t>共产党员都要学习他</a:t>
            </a:r>
            <a:r>
              <a:rPr lang="zh-CN" altLang="en-US" sz="3200" dirty="0" smtClean="0">
                <a:solidFill>
                  <a:srgbClr val="00B0F0"/>
                </a:solidFill>
              </a:rPr>
              <a:t>。</a:t>
            </a:r>
            <a:r>
              <a:rPr lang="en-US" altLang="zh-CN" sz="3200" dirty="0" smtClean="0"/>
              <a:t>3</a:t>
            </a:r>
            <a:r>
              <a:rPr lang="en-US" altLang="zh-CN" sz="3200" dirty="0" smtClean="0">
                <a:solidFill>
                  <a:srgbClr val="FF0000"/>
                </a:solidFill>
              </a:rPr>
              <a:t>.</a:t>
            </a:r>
            <a:r>
              <a:rPr lang="zh-CN" altLang="en-US" sz="3200" dirty="0" smtClean="0">
                <a:solidFill>
                  <a:srgbClr val="FF0000"/>
                </a:solidFill>
              </a:rPr>
              <a:t>（叙）不少</a:t>
            </a:r>
            <a:r>
              <a:rPr lang="zh-CN" altLang="en-US" sz="3200" dirty="0">
                <a:solidFill>
                  <a:srgbClr val="FF0000"/>
                </a:solidFill>
              </a:rPr>
              <a:t>的人对工作不负责任，拈轻怕重，把重担子推给人家，自己挑轻的</a:t>
            </a:r>
            <a:r>
              <a:rPr lang="zh-CN" altLang="en-US" sz="3200" dirty="0" smtClean="0">
                <a:solidFill>
                  <a:srgbClr val="FF0000"/>
                </a:solidFill>
              </a:rPr>
              <a:t>。</a:t>
            </a:r>
            <a:r>
              <a:rPr lang="en-US" altLang="zh-CN" sz="3200" dirty="0" smtClean="0">
                <a:solidFill>
                  <a:srgbClr val="FF0000"/>
                </a:solidFill>
              </a:rPr>
              <a:t>4.</a:t>
            </a:r>
            <a:r>
              <a:rPr lang="zh-CN" altLang="en-US" sz="3200" dirty="0" smtClean="0">
                <a:solidFill>
                  <a:srgbClr val="FF0000"/>
                </a:solidFill>
              </a:rPr>
              <a:t>一</a:t>
            </a:r>
            <a:r>
              <a:rPr lang="zh-CN" altLang="en-US" sz="3200" dirty="0">
                <a:solidFill>
                  <a:srgbClr val="FF0000"/>
                </a:solidFill>
              </a:rPr>
              <a:t>事当前，先替自己打算，然后再替别人打算</a:t>
            </a:r>
            <a:r>
              <a:rPr lang="zh-CN" altLang="en-US" sz="3200" dirty="0" smtClean="0">
                <a:solidFill>
                  <a:srgbClr val="FF0000"/>
                </a:solidFill>
              </a:rPr>
              <a:t>。</a:t>
            </a:r>
            <a:r>
              <a:rPr lang="en-US" altLang="zh-CN" sz="3200" dirty="0" smtClean="0">
                <a:solidFill>
                  <a:srgbClr val="FF0000"/>
                </a:solidFill>
              </a:rPr>
              <a:t>5.</a:t>
            </a:r>
            <a:r>
              <a:rPr lang="zh-CN" altLang="en-US" sz="3200" dirty="0" smtClean="0">
                <a:solidFill>
                  <a:srgbClr val="FF0000"/>
                </a:solidFill>
              </a:rPr>
              <a:t>出</a:t>
            </a:r>
            <a:r>
              <a:rPr lang="zh-CN" altLang="en-US" sz="3200" dirty="0">
                <a:solidFill>
                  <a:srgbClr val="FF0000"/>
                </a:solidFill>
              </a:rPr>
              <a:t>了一点力就觉得了不起，喜欢自吹，生怕人家不知道</a:t>
            </a:r>
            <a:r>
              <a:rPr lang="zh-CN" altLang="en-US" sz="3200" dirty="0" smtClean="0">
                <a:solidFill>
                  <a:srgbClr val="FF0000"/>
                </a:solidFill>
              </a:rPr>
              <a:t>。</a:t>
            </a:r>
            <a:r>
              <a:rPr lang="en-US" altLang="zh-CN" sz="3200" dirty="0" smtClean="0">
                <a:solidFill>
                  <a:srgbClr val="FF0000"/>
                </a:solidFill>
              </a:rPr>
              <a:t>6.</a:t>
            </a:r>
            <a:r>
              <a:rPr lang="zh-CN" altLang="en-US" sz="3200" dirty="0" smtClean="0">
                <a:solidFill>
                  <a:srgbClr val="FF0000"/>
                </a:solidFill>
              </a:rPr>
              <a:t>对</a:t>
            </a:r>
            <a:r>
              <a:rPr lang="zh-CN" altLang="en-US" sz="3200" dirty="0">
                <a:solidFill>
                  <a:srgbClr val="FF0000"/>
                </a:solidFill>
              </a:rPr>
              <a:t>同志对人民不是满腔热忱，而是冷冷清清，漠不关心，麻木不仁</a:t>
            </a:r>
            <a:r>
              <a:rPr lang="zh-CN" altLang="en-US" sz="3200" dirty="0" smtClean="0">
                <a:solidFill>
                  <a:srgbClr val="FF0000"/>
                </a:solidFill>
              </a:rPr>
              <a:t>。</a:t>
            </a:r>
            <a:r>
              <a:rPr lang="en-US" altLang="zh-CN" sz="3200" dirty="0" smtClean="0">
                <a:solidFill>
                  <a:srgbClr val="00B0F0"/>
                </a:solidFill>
              </a:rPr>
              <a:t>7.</a:t>
            </a:r>
            <a:r>
              <a:rPr lang="zh-CN" altLang="en-US" sz="3200" dirty="0" smtClean="0">
                <a:solidFill>
                  <a:srgbClr val="00B0F0"/>
                </a:solidFill>
              </a:rPr>
              <a:t>（议）这种</a:t>
            </a:r>
            <a:r>
              <a:rPr lang="zh-CN" altLang="en-US" sz="3200" dirty="0">
                <a:solidFill>
                  <a:srgbClr val="00B0F0"/>
                </a:solidFill>
              </a:rPr>
              <a:t>人其实不是共产党员，至少不能算一个纯粹的共产党员</a:t>
            </a:r>
            <a:r>
              <a:rPr lang="zh-CN" altLang="en-US" sz="3200" dirty="0" smtClean="0">
                <a:solidFill>
                  <a:srgbClr val="00B0F0"/>
                </a:solidFill>
              </a:rPr>
              <a:t>。</a:t>
            </a:r>
            <a:r>
              <a:rPr lang="en-US" altLang="zh-CN" sz="3200" dirty="0" smtClean="0">
                <a:solidFill>
                  <a:srgbClr val="FF0000"/>
                </a:solidFill>
              </a:rPr>
              <a:t>8.</a:t>
            </a:r>
            <a:r>
              <a:rPr lang="zh-CN" altLang="en-US" sz="3200" dirty="0" smtClean="0">
                <a:solidFill>
                  <a:srgbClr val="FF0000"/>
                </a:solidFill>
              </a:rPr>
              <a:t>（叙）从</a:t>
            </a:r>
            <a:r>
              <a:rPr lang="zh-CN" altLang="en-US" sz="3200" dirty="0">
                <a:solidFill>
                  <a:srgbClr val="FF0000"/>
                </a:solidFill>
              </a:rPr>
              <a:t>前线回来的人说到白求恩，没有一个不佩服，没有一个不为他的精神所</a:t>
            </a:r>
            <a:r>
              <a:rPr lang="zh-CN" altLang="en-US" sz="3200" dirty="0" smtClean="0">
                <a:solidFill>
                  <a:srgbClr val="FF0000"/>
                </a:solidFill>
              </a:rPr>
              <a:t>感动。</a:t>
            </a:r>
            <a:r>
              <a:rPr lang="en-US" altLang="zh-CN" sz="3200" dirty="0" smtClean="0">
                <a:solidFill>
                  <a:srgbClr val="FF0000"/>
                </a:solidFill>
              </a:rPr>
              <a:t>9.</a:t>
            </a:r>
            <a:r>
              <a:rPr lang="zh-CN" altLang="en-US" sz="3200" dirty="0" smtClean="0">
                <a:solidFill>
                  <a:srgbClr val="FF0000"/>
                </a:solidFill>
              </a:rPr>
              <a:t>晋察冀</a:t>
            </a:r>
            <a:r>
              <a:rPr lang="zh-CN" altLang="en-US" sz="3200" dirty="0">
                <a:solidFill>
                  <a:srgbClr val="FF0000"/>
                </a:solidFill>
              </a:rPr>
              <a:t>边区的军民，凡亲身受过白求恩医生的治疗和亲眼看过白求恩医生的工作的，无不为之感动</a:t>
            </a:r>
            <a:r>
              <a:rPr lang="zh-CN" altLang="en-US" sz="3200" dirty="0" smtClean="0">
                <a:solidFill>
                  <a:srgbClr val="FF0000"/>
                </a:solidFill>
              </a:rPr>
              <a:t>。</a:t>
            </a:r>
            <a:r>
              <a:rPr lang="en-US" altLang="zh-CN" sz="3200" dirty="0" smtClean="0">
                <a:solidFill>
                  <a:schemeClr val="accent1"/>
                </a:solidFill>
              </a:rPr>
              <a:t>10.</a:t>
            </a:r>
            <a:r>
              <a:rPr lang="zh-CN" altLang="en-US" sz="3200" dirty="0" smtClean="0">
                <a:solidFill>
                  <a:schemeClr val="accent1"/>
                </a:solidFill>
              </a:rPr>
              <a:t>（议）每</a:t>
            </a:r>
            <a:r>
              <a:rPr lang="zh-CN" altLang="en-US" sz="3200" dirty="0">
                <a:solidFill>
                  <a:schemeClr val="accent1"/>
                </a:solidFill>
              </a:rPr>
              <a:t>一个共产党员，一定要学习白求恩同志的这种真正共产主义者的精神。</a:t>
            </a:r>
          </a:p>
        </p:txBody>
      </p:sp>
    </p:spTree>
    <p:extLst>
      <p:ext uri="{BB962C8B-B14F-4D97-AF65-F5344CB8AC3E}">
        <p14:creationId xmlns:p14="http://schemas.microsoft.com/office/powerpoint/2010/main" val="1022613504"/>
      </p:ext>
    </p:extLst>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endParaRPr lang="zh-CN" altLang="en-US" dirty="0"/>
          </a:p>
        </p:txBody>
      </p:sp>
      <p:sp>
        <p:nvSpPr>
          <p:cNvPr id="4" name="矩形 3"/>
          <p:cNvSpPr/>
          <p:nvPr/>
        </p:nvSpPr>
        <p:spPr>
          <a:xfrm>
            <a:off x="341907" y="2795266"/>
            <a:ext cx="9945858" cy="3559436"/>
          </a:xfrm>
          <a:prstGeom prst="rect">
            <a:avLst/>
          </a:prstGeom>
          <a:ln w="38100">
            <a:solidFill>
              <a:schemeClr val="bg1"/>
            </a:solidFill>
          </a:ln>
        </p:spPr>
        <p:txBody>
          <a:bodyPr wrap="square">
            <a:spAutoFit/>
          </a:bodyPr>
          <a:lstStyle/>
          <a:p>
            <a:pPr>
              <a:lnSpc>
                <a:spcPct val="120000"/>
              </a:lnSpc>
            </a:pPr>
            <a:r>
              <a:rPr lang="zh-CN" altLang="en-US" sz="3200" b="1" dirty="0" smtClean="0">
                <a:latin typeface="楷体_GB2312" pitchFamily="49" charset="-122"/>
                <a:ea typeface="楷体_GB2312" pitchFamily="49" charset="-122"/>
              </a:rPr>
              <a:t>    议论文，以</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为主，</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u="sng" dirty="0" smtClean="0">
                <a:latin typeface="楷体_GB2312" pitchFamily="49" charset="-122"/>
                <a:ea typeface="楷体_GB2312" pitchFamily="49" charset="-122"/>
              </a:rPr>
              <a:t>是为证明论点提出事实根据</a:t>
            </a:r>
            <a:r>
              <a:rPr lang="zh-CN" altLang="en-US" sz="3200" b="1" dirty="0" smtClean="0">
                <a:latin typeface="楷体_GB2312" pitchFamily="49" charset="-122"/>
                <a:ea typeface="楷体_GB2312" pitchFamily="49" charset="-122"/>
              </a:rPr>
              <a:t>，</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要扣住论点，</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得简明、概括。</a:t>
            </a:r>
          </a:p>
          <a:p>
            <a:pPr>
              <a:lnSpc>
                <a:spcPct val="120000"/>
              </a:lnSpc>
            </a:pPr>
            <a:r>
              <a:rPr lang="zh-CN" altLang="en-US" sz="3200" b="1" dirty="0" smtClean="0">
                <a:latin typeface="楷体_GB2312" pitchFamily="49" charset="-122"/>
                <a:ea typeface="楷体_GB2312" pitchFamily="49" charset="-122"/>
              </a:rPr>
              <a:t>    记叙文也</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和</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，记叙文以</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叙</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为主，</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议</a:t>
            </a:r>
            <a:r>
              <a:rPr lang="zh-CN" altLang="en-US" sz="3200" b="1" dirty="0" smtClean="0">
                <a:latin typeface="Times New Roman"/>
                <a:ea typeface="楷体_GB2312" pitchFamily="49" charset="-122"/>
              </a:rPr>
              <a:t>”</a:t>
            </a:r>
            <a:r>
              <a:rPr lang="zh-CN" altLang="en-US" sz="3200" b="1" dirty="0" smtClean="0">
                <a:latin typeface="楷体_GB2312" pitchFamily="49" charset="-122"/>
                <a:ea typeface="楷体_GB2312" pitchFamily="49" charset="-122"/>
              </a:rPr>
              <a:t>是</a:t>
            </a:r>
            <a:r>
              <a:rPr lang="zh-CN" altLang="en-US" sz="3200" b="1" u="sng" dirty="0" smtClean="0">
                <a:latin typeface="楷体_GB2312" pitchFamily="49" charset="-122"/>
                <a:ea typeface="楷体_GB2312" pitchFamily="49" charset="-122"/>
              </a:rPr>
              <a:t>用于揭示事物的本质和意义，起画龙点睛，突出中心</a:t>
            </a:r>
            <a:r>
              <a:rPr lang="zh-CN" altLang="en-US" sz="3200" b="1" u="sng" dirty="0" smtClean="0">
                <a:solidFill>
                  <a:schemeClr val="bg1"/>
                </a:solidFill>
                <a:latin typeface="楷体_GB2312" pitchFamily="49" charset="-122"/>
                <a:ea typeface="楷体_GB2312" pitchFamily="49" charset="-122"/>
              </a:rPr>
              <a:t>的</a:t>
            </a:r>
            <a:r>
              <a:rPr lang="zh-CN" altLang="en-US" sz="2800" b="1" u="sng" dirty="0" smtClean="0">
                <a:solidFill>
                  <a:schemeClr val="bg1"/>
                </a:solidFill>
                <a:latin typeface="楷体_GB2312" pitchFamily="49" charset="-122"/>
                <a:ea typeface="楷体_GB2312" pitchFamily="49" charset="-122"/>
              </a:rPr>
              <a:t>作用。</a:t>
            </a:r>
            <a:endParaRPr lang="zh-CN" altLang="en-US" sz="2800" b="1" u="sng" dirty="0">
              <a:solidFill>
                <a:schemeClr val="bg1"/>
              </a:solidFill>
              <a:latin typeface="楷体_GB2312" pitchFamily="49" charset="-122"/>
              <a:ea typeface="楷体_GB2312" pitchFamily="49" charset="-122"/>
            </a:endParaRPr>
          </a:p>
        </p:txBody>
      </p:sp>
      <p:sp>
        <p:nvSpPr>
          <p:cNvPr id="5" name="TextBox 4"/>
          <p:cNvSpPr txBox="1"/>
          <p:nvPr/>
        </p:nvSpPr>
        <p:spPr>
          <a:xfrm>
            <a:off x="591427" y="636104"/>
            <a:ext cx="9446817" cy="707886"/>
          </a:xfrm>
          <a:prstGeom prst="rect">
            <a:avLst/>
          </a:prstGeom>
          <a:noFill/>
        </p:spPr>
        <p:txBody>
          <a:bodyPr wrap="none" rtlCol="0">
            <a:spAutoFit/>
          </a:bodyPr>
          <a:lstStyle/>
          <a:p>
            <a:r>
              <a:rPr lang="zh-CN" altLang="en-US" sz="4000" b="1" dirty="0" smtClean="0"/>
              <a:t>记叙文和议论文中“叙”与“议”的区别</a:t>
            </a:r>
            <a:endParaRPr lang="zh-CN" altLang="en-US" sz="4000" b="1" dirty="0"/>
          </a:p>
        </p:txBody>
      </p:sp>
    </p:spTree>
    <p:extLst>
      <p:ext uri="{BB962C8B-B14F-4D97-AF65-F5344CB8AC3E}">
        <p14:creationId xmlns:p14="http://schemas.microsoft.com/office/powerpoint/2010/main" val="22886960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810418" y="2049369"/>
            <a:ext cx="8971313"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2</a:t>
            </a:r>
            <a:r>
              <a:rPr lang="zh-CN" altLang="en-US" sz="7200" b="1" dirty="0" smtClean="0">
                <a:latin typeface="微软雅黑" panose="020B0503020204020204" pitchFamily="34" charset="-122"/>
                <a:ea typeface="微软雅黑" panose="020B0503020204020204" pitchFamily="34" charset="-122"/>
                <a:sym typeface="Wingdings" pitchFamily="2" charset="2"/>
              </a:rPr>
              <a:t>）对比手法</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文本框 4"/>
          <p:cNvSpPr>
            <a:spLocks noChangeArrowheads="1"/>
          </p:cNvSpPr>
          <p:nvPr/>
        </p:nvSpPr>
        <p:spPr bwMode="auto">
          <a:xfrm>
            <a:off x="692765" y="783252"/>
            <a:ext cx="6335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本文是如何运用对比手法的？</a:t>
            </a:r>
            <a:endPar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endParaRPr>
          </a:p>
        </p:txBody>
      </p:sp>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aphicFrame>
        <p:nvGraphicFramePr>
          <p:cNvPr id="26" name="表格 25"/>
          <p:cNvGraphicFramePr>
            <a:graphicFrameLocks noGrp="1"/>
          </p:cNvGraphicFramePr>
          <p:nvPr/>
        </p:nvGraphicFramePr>
        <p:xfrm>
          <a:off x="1827284" y="1485901"/>
          <a:ext cx="9888466" cy="5124448"/>
        </p:xfrm>
        <a:graphic>
          <a:graphicData uri="http://schemas.openxmlformats.org/drawingml/2006/table">
            <a:tbl>
              <a:tblPr firstRow="1" bandRow="1">
                <a:tableStyleId>{5C22544A-7EE6-4342-B048-85BDC9FD1C3A}</a:tableStyleId>
              </a:tblPr>
              <a:tblGrid>
                <a:gridCol w="2718995"/>
                <a:gridCol w="3257099"/>
                <a:gridCol w="3912372"/>
              </a:tblGrid>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r>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r>
              <a:tr h="1205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r>
              <a:tr h="15093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600" b="0" i="0" u="none" strike="noStrike" cap="none" normalizeH="0" baseline="0" dirty="0" smtClean="0">
                        <a:ln>
                          <a:noFill/>
                        </a:ln>
                        <a:solidFill>
                          <a:srgbClr val="FF0000"/>
                        </a:solidFill>
                        <a:effectLst/>
                        <a:latin typeface="Arial" pitchFamily="34" charset="0"/>
                        <a:ea typeface="楷体_GB2312" pitchFamily="49" charset="-122"/>
                      </a:endParaRPr>
                    </a:p>
                  </a:txBody>
                  <a:tcPr anchor="ctr" horzOverflow="overflow"/>
                </a:tc>
              </a:tr>
            </a:tbl>
          </a:graphicData>
        </a:graphic>
      </p:graphicFrame>
      <p:sp>
        <p:nvSpPr>
          <p:cNvPr id="27" name="Rectangle 108"/>
          <p:cNvSpPr>
            <a:spLocks noChangeArrowheads="1"/>
          </p:cNvSpPr>
          <p:nvPr/>
        </p:nvSpPr>
        <p:spPr bwMode="auto">
          <a:xfrm>
            <a:off x="5644828" y="18367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spcBef>
                <a:spcPct val="20000"/>
              </a:spcBef>
              <a:buClr>
                <a:schemeClr val="folHlink"/>
              </a:buClr>
              <a:buSzPct val="75000"/>
              <a:buFont typeface="Wingdings" pitchFamily="2" charset="2"/>
              <a:buNone/>
            </a:pPr>
            <a:r>
              <a:rPr lang="zh-CN" altLang="en-US" sz="2800" dirty="0">
                <a:latin typeface="黑体" pitchFamily="49" charset="-122"/>
                <a:ea typeface="黑体" pitchFamily="49" charset="-122"/>
              </a:rPr>
              <a:t>白求恩</a:t>
            </a:r>
          </a:p>
        </p:txBody>
      </p:sp>
      <p:sp>
        <p:nvSpPr>
          <p:cNvPr id="28" name="Rectangle 109"/>
          <p:cNvSpPr>
            <a:spLocks noChangeArrowheads="1"/>
          </p:cNvSpPr>
          <p:nvPr/>
        </p:nvSpPr>
        <p:spPr bwMode="auto">
          <a:xfrm>
            <a:off x="7911778" y="181768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dirty="0">
                <a:latin typeface="黑体" pitchFamily="49" charset="-122"/>
                <a:ea typeface="黑体" pitchFamily="49" charset="-122"/>
              </a:rPr>
              <a:t>不少</a:t>
            </a:r>
            <a:r>
              <a:rPr lang="zh-CN" altLang="en-US" sz="2800" dirty="0" smtClean="0">
                <a:latin typeface="黑体" pitchFamily="49" charset="-122"/>
                <a:ea typeface="黑体" pitchFamily="49" charset="-122"/>
              </a:rPr>
              <a:t>人</a:t>
            </a:r>
            <a:endParaRPr lang="zh-CN" altLang="en-US" sz="2800" dirty="0">
              <a:latin typeface="黑体" pitchFamily="49" charset="-122"/>
              <a:ea typeface="黑体" pitchFamily="49" charset="-122"/>
            </a:endParaRPr>
          </a:p>
        </p:txBody>
      </p:sp>
      <p:sp>
        <p:nvSpPr>
          <p:cNvPr id="29" name="Rectangle 112"/>
          <p:cNvSpPr>
            <a:spLocks noChangeArrowheads="1"/>
          </p:cNvSpPr>
          <p:nvPr/>
        </p:nvSpPr>
        <p:spPr bwMode="auto">
          <a:xfrm>
            <a:off x="2596828" y="27511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spcBef>
                <a:spcPct val="20000"/>
              </a:spcBef>
              <a:buClr>
                <a:schemeClr val="folHlink"/>
              </a:buClr>
              <a:buSzPct val="75000"/>
              <a:buFont typeface="Wingdings" pitchFamily="2" charset="2"/>
              <a:buNone/>
            </a:pPr>
            <a:r>
              <a:rPr lang="zh-CN" altLang="en-US" sz="2800">
                <a:latin typeface="黑体" pitchFamily="49" charset="-122"/>
                <a:ea typeface="黑体" pitchFamily="49" charset="-122"/>
              </a:rPr>
              <a:t>对工作</a:t>
            </a:r>
          </a:p>
        </p:txBody>
      </p:sp>
      <p:sp>
        <p:nvSpPr>
          <p:cNvPr id="30" name="Rectangle 113"/>
          <p:cNvSpPr>
            <a:spLocks noChangeArrowheads="1"/>
          </p:cNvSpPr>
          <p:nvPr/>
        </p:nvSpPr>
        <p:spPr bwMode="auto">
          <a:xfrm>
            <a:off x="2596828" y="42751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a:latin typeface="黑体" pitchFamily="49" charset="-122"/>
                <a:ea typeface="黑体" pitchFamily="49" charset="-122"/>
              </a:rPr>
              <a:t>对人民</a:t>
            </a:r>
          </a:p>
        </p:txBody>
      </p:sp>
      <p:sp>
        <p:nvSpPr>
          <p:cNvPr id="31" name="Rectangle 114"/>
          <p:cNvSpPr>
            <a:spLocks noChangeArrowheads="1"/>
          </p:cNvSpPr>
          <p:nvPr/>
        </p:nvSpPr>
        <p:spPr bwMode="auto">
          <a:xfrm>
            <a:off x="2620670" y="5570538"/>
            <a:ext cx="1261884" cy="52322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CN" altLang="en-US" sz="2800" dirty="0">
                <a:latin typeface="黑体" pitchFamily="49" charset="-122"/>
                <a:ea typeface="黑体" pitchFamily="49" charset="-122"/>
              </a:rPr>
              <a:t>对技术</a:t>
            </a:r>
          </a:p>
        </p:txBody>
      </p:sp>
      <p:sp>
        <p:nvSpPr>
          <p:cNvPr id="32" name="Rectangle 148"/>
          <p:cNvSpPr>
            <a:spLocks noChangeArrowheads="1"/>
          </p:cNvSpPr>
          <p:nvPr/>
        </p:nvSpPr>
        <p:spPr bwMode="auto">
          <a:xfrm>
            <a:off x="5182895" y="5446713"/>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精益求精</a:t>
            </a:r>
          </a:p>
        </p:txBody>
      </p:sp>
      <p:sp>
        <p:nvSpPr>
          <p:cNvPr id="33" name="Rectangle 152"/>
          <p:cNvSpPr>
            <a:spLocks noChangeArrowheads="1"/>
          </p:cNvSpPr>
          <p:nvPr/>
        </p:nvSpPr>
        <p:spPr bwMode="auto">
          <a:xfrm>
            <a:off x="8165808" y="5218113"/>
            <a:ext cx="326419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dirty="0">
                <a:solidFill>
                  <a:schemeClr val="tx1"/>
                </a:solidFill>
                <a:latin typeface="黑体" pitchFamily="49" charset="-122"/>
                <a:ea typeface="黑体" pitchFamily="49" charset="-122"/>
              </a:rPr>
              <a:t>鄙薄技术工作以为不足道，以为无出路，见异思迁</a:t>
            </a:r>
          </a:p>
        </p:txBody>
      </p:sp>
      <p:sp>
        <p:nvSpPr>
          <p:cNvPr id="34" name="Rectangle 153"/>
          <p:cNvSpPr>
            <a:spLocks noChangeArrowheads="1"/>
          </p:cNvSpPr>
          <p:nvPr/>
        </p:nvSpPr>
        <p:spPr bwMode="auto">
          <a:xfrm>
            <a:off x="5205120" y="4084638"/>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极端的热忱</a:t>
            </a:r>
          </a:p>
        </p:txBody>
      </p:sp>
      <p:sp>
        <p:nvSpPr>
          <p:cNvPr id="35" name="Rectangle 154"/>
          <p:cNvSpPr>
            <a:spLocks noChangeArrowheads="1"/>
          </p:cNvSpPr>
          <p:nvPr/>
        </p:nvSpPr>
        <p:spPr bwMode="auto">
          <a:xfrm>
            <a:off x="5333678" y="2840038"/>
            <a:ext cx="2519363"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en-US" sz="2800" dirty="0">
                <a:solidFill>
                  <a:schemeClr val="tx1"/>
                </a:solidFill>
                <a:latin typeface="黑体" pitchFamily="49" charset="-122"/>
                <a:ea typeface="黑体" pitchFamily="49" charset="-122"/>
              </a:rPr>
              <a:t>极端负责任</a:t>
            </a:r>
          </a:p>
        </p:txBody>
      </p:sp>
      <p:sp>
        <p:nvSpPr>
          <p:cNvPr id="36" name="Rectangle 155"/>
          <p:cNvSpPr>
            <a:spLocks noChangeArrowheads="1"/>
          </p:cNvSpPr>
          <p:nvPr/>
        </p:nvSpPr>
        <p:spPr bwMode="auto">
          <a:xfrm>
            <a:off x="8389616" y="2867025"/>
            <a:ext cx="29451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dirty="0">
                <a:solidFill>
                  <a:schemeClr val="tx1"/>
                </a:solidFill>
                <a:latin typeface="黑体" pitchFamily="49" charset="-122"/>
                <a:ea typeface="黑体" pitchFamily="49" charset="-122"/>
              </a:rPr>
              <a:t>不负责任，拈轻怕重，喜欢自吹</a:t>
            </a:r>
          </a:p>
        </p:txBody>
      </p:sp>
      <p:sp>
        <p:nvSpPr>
          <p:cNvPr id="37" name="Rectangle 156"/>
          <p:cNvSpPr>
            <a:spLocks noChangeArrowheads="1"/>
          </p:cNvSpPr>
          <p:nvPr/>
        </p:nvSpPr>
        <p:spPr bwMode="auto">
          <a:xfrm>
            <a:off x="8208671" y="4017963"/>
            <a:ext cx="324038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buClr>
                <a:schemeClr val="folHlink"/>
              </a:buClr>
              <a:buSzPct val="75000"/>
              <a:buFont typeface="Wingdings" pitchFamily="2" charset="2"/>
              <a:buNone/>
            </a:pPr>
            <a:r>
              <a:rPr lang="zh-CN" altLang="en-US" sz="2800" dirty="0">
                <a:solidFill>
                  <a:schemeClr val="tx1"/>
                </a:solidFill>
                <a:latin typeface="黑体" pitchFamily="49" charset="-122"/>
                <a:ea typeface="黑体" pitchFamily="49" charset="-122"/>
              </a:rPr>
              <a:t>冷冷清清，漠不关心，麻木不仁</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300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par>
                          <p:cTn id="8" fill="hold">
                            <p:stCondLst>
                              <p:cond delay="3500"/>
                            </p:stCondLst>
                            <p:childTnLst>
                              <p:par>
                                <p:cTn id="9" presetID="9"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dissolve">
                                      <p:cBhvr>
                                        <p:cTn id="11" dur="500"/>
                                        <p:tgtEl>
                                          <p:spTgt spid="28"/>
                                        </p:tgtEl>
                                      </p:cBhvr>
                                    </p:animEffect>
                                  </p:childTnLst>
                                </p:cTn>
                              </p:par>
                            </p:childTnLst>
                          </p:cTn>
                        </p:par>
                        <p:par>
                          <p:cTn id="12" fill="hold">
                            <p:stCondLst>
                              <p:cond delay="4000"/>
                            </p:stCondLst>
                            <p:childTnLst>
                              <p:par>
                                <p:cTn id="13" presetID="9" presetClass="entr" presetSubtype="0" fill="hold" grpId="0" nodeType="afterEffect">
                                  <p:stCondLst>
                                    <p:cond delay="30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7500"/>
                            </p:stCondLst>
                            <p:childTnLst>
                              <p:par>
                                <p:cTn id="17" presetID="9"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childTnLst>
                          </p:cTn>
                        </p:par>
                        <p:par>
                          <p:cTn id="20" fill="hold">
                            <p:stCondLst>
                              <p:cond delay="8000"/>
                            </p:stCondLst>
                            <p:childTnLst>
                              <p:par>
                                <p:cTn id="21" presetID="9" presetClass="entr" presetSubtype="0"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dissolv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dissolve">
                                      <p:cBhvr>
                                        <p:cTn id="28" dur="500"/>
                                        <p:tgtEl>
                                          <p:spTgt spid="35"/>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dissolve">
                                      <p:cBhvr>
                                        <p:cTn id="33" dur="500"/>
                                        <p:tgtEl>
                                          <p:spTgt spid="36"/>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dissolve">
                                      <p:cBhvr>
                                        <p:cTn id="38" dur="50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dissolve">
                                      <p:cBhvr>
                                        <p:cTn id="43" dur="500"/>
                                        <p:tgtEl>
                                          <p:spTgt spid="37"/>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dissolve">
                                      <p:cBhvr>
                                        <p:cTn id="48" dur="500"/>
                                        <p:tgtEl>
                                          <p:spTgt spid="32"/>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dissolve">
                                      <p:cBhvr>
                                        <p:cTn id="5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P spid="37"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487606" y="2049369"/>
            <a:ext cx="9294125" cy="2308324"/>
          </a:xfrm>
          <a:prstGeom prst="rect">
            <a:avLst/>
          </a:prstGeom>
          <a:noFill/>
        </p:spPr>
        <p:txBody>
          <a:bodyPr wrap="square" rtlCol="0">
            <a:spAutoFit/>
          </a:bodyPr>
          <a:lstStyle/>
          <a:p>
            <a:r>
              <a:rPr lang="zh-CN" altLang="en-US" sz="7200" b="1" dirty="0" smtClean="0">
                <a:latin typeface="微软雅黑" panose="020B0503020204020204" pitchFamily="34" charset="-122"/>
                <a:ea typeface="微软雅黑" panose="020B0503020204020204" pitchFamily="34" charset="-122"/>
              </a:rPr>
              <a:t>写作手法</a:t>
            </a:r>
            <a:r>
              <a:rPr lang="zh-CN" altLang="en-US" sz="7200" b="1" dirty="0" smtClean="0">
                <a:latin typeface="微软雅黑" panose="020B0503020204020204" pitchFamily="34" charset="-122"/>
                <a:ea typeface="微软雅黑" panose="020B0503020204020204" pitchFamily="34" charset="-122"/>
                <a:sym typeface="Wingdings" pitchFamily="2" charset="2"/>
              </a:rPr>
              <a:t>：</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a:p>
            <a:r>
              <a:rPr lang="zh-CN" altLang="en-US" sz="7200" b="1" dirty="0" smtClean="0">
                <a:latin typeface="微软雅黑" panose="020B0503020204020204" pitchFamily="34" charset="-122"/>
                <a:ea typeface="微软雅黑" panose="020B0503020204020204" pitchFamily="34" charset="-122"/>
                <a:sym typeface="Wingdings" pitchFamily="2" charset="2"/>
              </a:rPr>
              <a:t>（</a:t>
            </a:r>
            <a:r>
              <a:rPr lang="en-US" altLang="zh-CN" sz="7200" b="1" dirty="0" smtClean="0">
                <a:latin typeface="微软雅黑" panose="020B0503020204020204" pitchFamily="34" charset="-122"/>
                <a:ea typeface="微软雅黑" panose="020B0503020204020204" pitchFamily="34" charset="-122"/>
                <a:sym typeface="Wingdings" pitchFamily="2" charset="2"/>
              </a:rPr>
              <a:t>3</a:t>
            </a:r>
            <a:r>
              <a:rPr lang="zh-CN" altLang="en-US" sz="7200" b="1" dirty="0" smtClean="0">
                <a:latin typeface="微软雅黑" panose="020B0503020204020204" pitchFamily="34" charset="-122"/>
                <a:ea typeface="微软雅黑" panose="020B0503020204020204" pitchFamily="34" charset="-122"/>
                <a:sym typeface="Wingdings" pitchFamily="2" charset="2"/>
              </a:rPr>
              <a:t>）正面、侧面描写</a:t>
            </a:r>
            <a:endParaRPr lang="en-US" altLang="zh-CN" sz="7200" b="1" dirty="0" smtClean="0">
              <a:latin typeface="微软雅黑" panose="020B0503020204020204" pitchFamily="34" charset="-122"/>
              <a:ea typeface="微软雅黑" panose="020B0503020204020204" pitchFamily="34" charset="-122"/>
              <a:sym typeface="Wingdings" pitchFamily="2" charset="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9141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5" name="直接连接符 5"/>
          <p:cNvSpPr>
            <a:spLocks noChangeShapeType="1"/>
          </p:cNvSpPr>
          <p:nvPr/>
        </p:nvSpPr>
        <p:spPr bwMode="auto">
          <a:xfrm flipH="1">
            <a:off x="576263" y="685800"/>
            <a:ext cx="100012" cy="258763"/>
          </a:xfrm>
          <a:prstGeom prst="line">
            <a:avLst/>
          </a:prstGeom>
          <a:noFill/>
          <a:ln w="34925"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Rectangle 2"/>
          <p:cNvSpPr>
            <a:spLocks noChangeArrowheads="1"/>
          </p:cNvSpPr>
          <p:nvPr/>
        </p:nvSpPr>
        <p:spPr bwMode="auto">
          <a:xfrm>
            <a:off x="1162050" y="676275"/>
            <a:ext cx="84963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dirty="0">
                <a:solidFill>
                  <a:schemeClr val="tx1"/>
                </a:solidFill>
                <a:latin typeface="华文中宋" pitchFamily="2" charset="-122"/>
                <a:ea typeface="华文中宋" pitchFamily="2" charset="-122"/>
              </a:rPr>
              <a:t>    </a:t>
            </a:r>
            <a:r>
              <a:rPr lang="zh-CN" altLang="zh-CN"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第二段中哪</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些</a:t>
            </a:r>
            <a:r>
              <a:rPr lang="zh-CN" altLang="en-US" sz="3200" b="1" dirty="0" smtClean="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话正</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面介绍白求恩</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哪些话是侧面介绍</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r>
              <a:rPr lang="zh-CN" altLang="en-US"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侧面介绍有什么作用</a:t>
            </a:r>
            <a:r>
              <a:rPr lang="en-US" altLang="zh-CN" sz="3200" b="1" dirty="0">
                <a:solidFill>
                  <a:schemeClr val="bg2">
                    <a:lumMod val="25000"/>
                  </a:schemeClr>
                </a:solidFill>
                <a:latin typeface="楷体" pitchFamily="49" charset="-122"/>
                <a:ea typeface="楷体" pitchFamily="49" charset="-122"/>
                <a:cs typeface="Arial Unicode MS" panose="020B0604020202020204" pitchFamily="34" charset="-122"/>
                <a:sym typeface="Arial Unicode MS" panose="020B0604020202020204" pitchFamily="34" charset="-122"/>
              </a:rPr>
              <a:t>?</a:t>
            </a:r>
          </a:p>
        </p:txBody>
      </p:sp>
      <p:sp>
        <p:nvSpPr>
          <p:cNvPr id="17" name="Rectangle 7"/>
          <p:cNvSpPr>
            <a:spLocks noChangeArrowheads="1"/>
          </p:cNvSpPr>
          <p:nvPr/>
        </p:nvSpPr>
        <p:spPr bwMode="auto">
          <a:xfrm>
            <a:off x="1217613" y="1876425"/>
            <a:ext cx="8229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lang="en-US" altLang="zh-CN" sz="3200" b="1" dirty="0">
                <a:solidFill>
                  <a:srgbClr val="C00000"/>
                </a:solidFill>
                <a:latin typeface="楷体_GB2312" pitchFamily="49" charset="-122"/>
                <a:ea typeface="楷体_GB2312" pitchFamily="49" charset="-122"/>
              </a:rPr>
              <a:t>   </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白求恩毫不利己专门利人的精神</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极端的热忱</a:t>
            </a:r>
            <a:r>
              <a:rPr lang="zh-CN" altLang="en-US" sz="3200" b="1" dirty="0" smtClean="0">
                <a:solidFill>
                  <a:srgbClr val="C00000"/>
                </a:solidFill>
                <a:latin typeface="Times New Roman"/>
                <a:ea typeface="楷体_GB2312" pitchFamily="49" charset="-122"/>
              </a:rPr>
              <a:t>”</a:t>
            </a:r>
            <a:r>
              <a:rPr lang="zh-CN" altLang="en-US" sz="3200" b="1" dirty="0" smtClean="0">
                <a:solidFill>
                  <a:srgbClr val="C00000"/>
                </a:solidFill>
                <a:latin typeface="楷体_GB2312" pitchFamily="49" charset="-122"/>
                <a:ea typeface="楷体_GB2312" pitchFamily="49" charset="-122"/>
              </a:rPr>
              <a:t>是</a:t>
            </a:r>
            <a:r>
              <a:rPr lang="zh-CN" altLang="en-US" sz="3200" b="1" dirty="0">
                <a:solidFill>
                  <a:srgbClr val="C00000"/>
                </a:solidFill>
                <a:latin typeface="楷体_GB2312" pitchFamily="49" charset="-122"/>
                <a:ea typeface="楷体_GB2312" pitchFamily="49" charset="-122"/>
              </a:rPr>
              <a:t>正面介绍；</a:t>
            </a:r>
          </a:p>
        </p:txBody>
      </p:sp>
      <p:sp>
        <p:nvSpPr>
          <p:cNvPr id="18" name="Rectangle 8"/>
          <p:cNvSpPr>
            <a:spLocks noChangeArrowheads="1"/>
          </p:cNvSpPr>
          <p:nvPr/>
        </p:nvSpPr>
        <p:spPr bwMode="auto">
          <a:xfrm>
            <a:off x="1370013" y="3119438"/>
            <a:ext cx="7920037" cy="1238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CN" sz="3200" b="1" dirty="0">
                <a:solidFill>
                  <a:srgbClr val="C00000"/>
                </a:solidFill>
                <a:latin typeface="楷体_GB2312" pitchFamily="49" charset="-122"/>
                <a:ea typeface="楷体_GB2312" pitchFamily="49" charset="-122"/>
              </a:rPr>
              <a:t>    </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从前线回来的人</a:t>
            </a:r>
            <a:r>
              <a:rPr lang="en-US" altLang="zh-CN"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无不为之感动</a:t>
            </a:r>
            <a:r>
              <a:rPr lang="zh-CN" altLang="en-US" sz="3200" b="1" dirty="0">
                <a:solidFill>
                  <a:srgbClr val="C00000"/>
                </a:solidFill>
                <a:latin typeface="Times New Roman"/>
                <a:ea typeface="楷体_GB2312" pitchFamily="49" charset="-122"/>
              </a:rPr>
              <a:t>”</a:t>
            </a:r>
            <a:r>
              <a:rPr lang="zh-CN" altLang="en-US" sz="3200" b="1" dirty="0">
                <a:solidFill>
                  <a:srgbClr val="C00000"/>
                </a:solidFill>
                <a:latin typeface="楷体_GB2312" pitchFamily="49" charset="-122"/>
                <a:ea typeface="楷体_GB2312" pitchFamily="49" charset="-122"/>
              </a:rPr>
              <a:t>是侧面介绍。</a:t>
            </a:r>
          </a:p>
        </p:txBody>
      </p:sp>
    </p:spTree>
    <p:extLst>
      <p:ext uri="{BB962C8B-B14F-4D97-AF65-F5344CB8AC3E}">
        <p14:creationId xmlns:p14="http://schemas.microsoft.com/office/powerpoint/2010/main" val="36318027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utoUpdateAnimBg="0"/>
      <p:bldP spid="18"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侧面描写</a:t>
            </a:r>
            <a:endParaRPr lang="zh-CN" altLang="en-US" dirty="0"/>
          </a:p>
        </p:txBody>
      </p:sp>
      <p:sp>
        <p:nvSpPr>
          <p:cNvPr id="3" name="内容占位符 2"/>
          <p:cNvSpPr>
            <a:spLocks noGrp="1"/>
          </p:cNvSpPr>
          <p:nvPr>
            <p:ph idx="1"/>
          </p:nvPr>
        </p:nvSpPr>
        <p:spPr>
          <a:xfrm>
            <a:off x="500270" y="2223190"/>
            <a:ext cx="10515600" cy="4351338"/>
          </a:xfrm>
        </p:spPr>
        <p:txBody>
          <a:bodyPr/>
          <a:lstStyle/>
          <a:p>
            <a:r>
              <a:rPr lang="zh-CN" altLang="en-US" dirty="0" smtClean="0"/>
              <a:t>     </a:t>
            </a:r>
            <a:r>
              <a:rPr lang="zh-CN" altLang="en-US" sz="3200" dirty="0" smtClean="0"/>
              <a:t>从</a:t>
            </a:r>
            <a:r>
              <a:rPr lang="zh-CN" altLang="en-US" sz="3200" dirty="0"/>
              <a:t>前线回来的人说到白求恩，</a:t>
            </a:r>
            <a:r>
              <a:rPr lang="zh-CN" altLang="en-US" sz="3200" dirty="0">
                <a:solidFill>
                  <a:srgbClr val="FF0000"/>
                </a:solidFill>
              </a:rPr>
              <a:t>没有一个不</a:t>
            </a:r>
            <a:r>
              <a:rPr lang="zh-CN" altLang="en-US" sz="3200" dirty="0"/>
              <a:t>佩服</a:t>
            </a:r>
            <a:r>
              <a:rPr lang="zh-CN" altLang="en-US" sz="3200" dirty="0" smtClean="0"/>
              <a:t>，</a:t>
            </a:r>
            <a:endParaRPr lang="en-US" altLang="zh-CN" sz="3200" dirty="0" smtClean="0"/>
          </a:p>
          <a:p>
            <a:endParaRPr lang="en-US" altLang="zh-CN" sz="3200" dirty="0" smtClean="0"/>
          </a:p>
          <a:p>
            <a:r>
              <a:rPr lang="zh-CN" altLang="en-US" sz="3200" dirty="0" smtClean="0">
                <a:solidFill>
                  <a:srgbClr val="FF0000"/>
                </a:solidFill>
              </a:rPr>
              <a:t>没有</a:t>
            </a:r>
            <a:r>
              <a:rPr lang="zh-CN" altLang="en-US" sz="3200" dirty="0">
                <a:solidFill>
                  <a:srgbClr val="FF0000"/>
                </a:solidFill>
              </a:rPr>
              <a:t>一个不</a:t>
            </a:r>
            <a:r>
              <a:rPr lang="zh-CN" altLang="en-US" sz="3200" dirty="0"/>
              <a:t>为他的精神所感动。</a:t>
            </a:r>
          </a:p>
        </p:txBody>
      </p:sp>
    </p:spTree>
    <p:extLst>
      <p:ext uri="{BB962C8B-B14F-4D97-AF65-F5344CB8AC3E}">
        <p14:creationId xmlns:p14="http://schemas.microsoft.com/office/powerpoint/2010/main" val="4262940417"/>
      </p:ext>
    </p:extLst>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文本框 63"/>
          <p:cNvSpPr txBox="1"/>
          <p:nvPr/>
        </p:nvSpPr>
        <p:spPr>
          <a:xfrm>
            <a:off x="1543667" y="1612733"/>
            <a:ext cx="8971313" cy="5632311"/>
          </a:xfrm>
          <a:prstGeom prst="rect">
            <a:avLst/>
          </a:prstGeom>
          <a:noFill/>
        </p:spPr>
        <p:txBody>
          <a:bodyPr wrap="square" rtlCol="0">
            <a:spAutoFit/>
          </a:bodyPr>
          <a:lstStyle/>
          <a:p>
            <a:r>
              <a:rPr lang="zh-CN" altLang="en-US" sz="5400" b="1" dirty="0" smtClean="0">
                <a:latin typeface="微软雅黑" panose="020B0503020204020204" pitchFamily="34" charset="-122"/>
                <a:ea typeface="微软雅黑" panose="020B0503020204020204" pitchFamily="34" charset="-122"/>
              </a:rPr>
              <a:t>写作手法</a:t>
            </a:r>
            <a:r>
              <a:rPr lang="zh-CN" altLang="en-US" sz="5400" b="1" dirty="0" smtClean="0">
                <a:latin typeface="微软雅黑" panose="020B0503020204020204" pitchFamily="34" charset="-122"/>
                <a:ea typeface="微软雅黑" panose="020B0503020204020204" pitchFamily="34" charset="-122"/>
                <a:sym typeface="Wingdings" pitchFamily="2" charset="2"/>
              </a:rPr>
              <a:t>：</a:t>
            </a:r>
            <a:endParaRPr lang="en-US" altLang="zh-CN" sz="5400" b="1" dirty="0" smtClean="0">
              <a:latin typeface="微软雅黑" panose="020B0503020204020204" pitchFamily="34" charset="-122"/>
              <a:ea typeface="微软雅黑" panose="020B0503020204020204" pitchFamily="34" charset="-122"/>
              <a:sym typeface="Wingdings" pitchFamily="2" charset="2"/>
            </a:endParaRPr>
          </a:p>
          <a:p>
            <a:r>
              <a:rPr lang="zh-CN" altLang="en-US" sz="5400" b="1" dirty="0" smtClean="0">
                <a:latin typeface="微软雅黑" panose="020B0503020204020204" pitchFamily="34" charset="-122"/>
                <a:ea typeface="微软雅黑" panose="020B0503020204020204" pitchFamily="34" charset="-122"/>
                <a:sym typeface="Wingdings" pitchFamily="2" charset="2"/>
              </a:rPr>
              <a:t>（</a:t>
            </a:r>
            <a:r>
              <a:rPr lang="en-US" altLang="zh-CN" sz="5400" b="1" dirty="0" smtClean="0">
                <a:latin typeface="微软雅黑" panose="020B0503020204020204" pitchFamily="34" charset="-122"/>
                <a:ea typeface="微软雅黑" panose="020B0503020204020204" pitchFamily="34" charset="-122"/>
                <a:sym typeface="Wingdings" pitchFamily="2" charset="2"/>
              </a:rPr>
              <a:t>1</a:t>
            </a:r>
            <a:r>
              <a:rPr lang="zh-CN" altLang="en-US" sz="5400" b="1" dirty="0" smtClean="0">
                <a:latin typeface="微软雅黑" panose="020B0503020204020204" pitchFamily="34" charset="-122"/>
                <a:ea typeface="微软雅黑" panose="020B0503020204020204" pitchFamily="34" charset="-122"/>
                <a:sym typeface="Wingdings" pitchFamily="2" charset="2"/>
              </a:rPr>
              <a:t>）</a:t>
            </a:r>
            <a:r>
              <a:rPr lang="zh-CN" altLang="en-US" sz="5400" b="1" dirty="0" smtClean="0">
                <a:latin typeface="微软雅黑" panose="020B0503020204020204" pitchFamily="34" charset="-122"/>
                <a:ea typeface="微软雅黑" panose="020B0503020204020204" pitchFamily="34" charset="-122"/>
              </a:rPr>
              <a:t>夹叙夹议</a:t>
            </a:r>
            <a:endParaRPr lang="en-US" altLang="zh-CN" sz="5400" b="1" dirty="0" smtClean="0">
              <a:latin typeface="微软雅黑" panose="020B0503020204020204" pitchFamily="34" charset="-122"/>
              <a:ea typeface="微软雅黑" panose="020B0503020204020204" pitchFamily="34" charset="-122"/>
            </a:endParaRPr>
          </a:p>
          <a:p>
            <a:r>
              <a:rPr lang="zh-CN" altLang="en-US" sz="5400" b="1" dirty="0">
                <a:latin typeface="微软雅黑" panose="020B0503020204020204" pitchFamily="34" charset="-122"/>
                <a:ea typeface="微软雅黑" panose="020B0503020204020204" pitchFamily="34" charset="-122"/>
                <a:sym typeface="Wingdings" pitchFamily="2" charset="2"/>
              </a:rPr>
              <a:t>（</a:t>
            </a:r>
            <a:r>
              <a:rPr lang="en-US" altLang="zh-CN" sz="5400" b="1" dirty="0">
                <a:latin typeface="微软雅黑" panose="020B0503020204020204" pitchFamily="34" charset="-122"/>
                <a:ea typeface="微软雅黑" panose="020B0503020204020204" pitchFamily="34" charset="-122"/>
                <a:sym typeface="Wingdings" pitchFamily="2" charset="2"/>
              </a:rPr>
              <a:t>2</a:t>
            </a:r>
            <a:r>
              <a:rPr lang="zh-CN" altLang="en-US" sz="5400" b="1" dirty="0">
                <a:latin typeface="微软雅黑" panose="020B0503020204020204" pitchFamily="34" charset="-122"/>
                <a:ea typeface="微软雅黑" panose="020B0503020204020204" pitchFamily="34" charset="-122"/>
                <a:sym typeface="Wingdings" pitchFamily="2" charset="2"/>
              </a:rPr>
              <a:t>）对比</a:t>
            </a:r>
            <a:r>
              <a:rPr lang="zh-CN" altLang="en-US" sz="5400" b="1" dirty="0" smtClean="0">
                <a:latin typeface="微软雅黑" panose="020B0503020204020204" pitchFamily="34" charset="-122"/>
                <a:ea typeface="微软雅黑" panose="020B0503020204020204" pitchFamily="34" charset="-122"/>
                <a:sym typeface="Wingdings" pitchFamily="2" charset="2"/>
              </a:rPr>
              <a:t>手法</a:t>
            </a:r>
            <a:endParaRPr lang="en-US" altLang="zh-CN" sz="5400" b="1" dirty="0" smtClean="0">
              <a:latin typeface="微软雅黑" panose="020B0503020204020204" pitchFamily="34" charset="-122"/>
              <a:ea typeface="微软雅黑" panose="020B0503020204020204" pitchFamily="34" charset="-122"/>
              <a:sym typeface="Wingdings" pitchFamily="2" charset="2"/>
            </a:endParaRPr>
          </a:p>
          <a:p>
            <a:r>
              <a:rPr lang="zh-CN" altLang="en-US" sz="5400" b="1" dirty="0">
                <a:latin typeface="微软雅黑" panose="020B0503020204020204" pitchFamily="34" charset="-122"/>
                <a:ea typeface="微软雅黑" panose="020B0503020204020204" pitchFamily="34" charset="-122"/>
                <a:sym typeface="Wingdings" pitchFamily="2" charset="2"/>
              </a:rPr>
              <a:t>（</a:t>
            </a:r>
            <a:r>
              <a:rPr lang="en-US" altLang="zh-CN" sz="5400" b="1" dirty="0">
                <a:latin typeface="微软雅黑" panose="020B0503020204020204" pitchFamily="34" charset="-122"/>
                <a:ea typeface="微软雅黑" panose="020B0503020204020204" pitchFamily="34" charset="-122"/>
                <a:sym typeface="Wingdings" pitchFamily="2" charset="2"/>
              </a:rPr>
              <a:t>3</a:t>
            </a:r>
            <a:r>
              <a:rPr lang="zh-CN" altLang="en-US" sz="5400" b="1" dirty="0">
                <a:latin typeface="微软雅黑" panose="020B0503020204020204" pitchFamily="34" charset="-122"/>
                <a:ea typeface="微软雅黑" panose="020B0503020204020204" pitchFamily="34" charset="-122"/>
                <a:sym typeface="Wingdings" pitchFamily="2" charset="2"/>
              </a:rPr>
              <a:t>）正面、侧面描写</a:t>
            </a:r>
            <a:endParaRPr lang="en-US" altLang="zh-CN" sz="5400" b="1" dirty="0">
              <a:latin typeface="微软雅黑" panose="020B0503020204020204" pitchFamily="34" charset="-122"/>
              <a:ea typeface="微软雅黑" panose="020B0503020204020204" pitchFamily="34" charset="-122"/>
              <a:sym typeface="Wingdings" pitchFamily="2" charset="2"/>
            </a:endParaRPr>
          </a:p>
          <a:p>
            <a:endParaRPr lang="en-US" altLang="zh-CN" sz="7200" b="1" dirty="0">
              <a:latin typeface="微软雅黑" panose="020B0503020204020204" pitchFamily="34" charset="-122"/>
              <a:ea typeface="微软雅黑" panose="020B0503020204020204" pitchFamily="34" charset="-122"/>
              <a:sym typeface="Wingdings" pitchFamily="2" charset="2"/>
            </a:endParaRPr>
          </a:p>
          <a:p>
            <a:endParaRPr lang="zh-CN" altLang="en-US" sz="7200" b="1" dirty="0" smtClean="0">
              <a:latin typeface="微软雅黑" panose="020B0503020204020204" pitchFamily="34" charset="-122"/>
              <a:ea typeface="微软雅黑" panose="020B0503020204020204" pitchFamily="34" charset="-122"/>
            </a:endParaRPr>
          </a:p>
        </p:txBody>
      </p:sp>
      <p:sp>
        <p:nvSpPr>
          <p:cNvPr id="66" name="图文框 65"/>
          <p:cNvSpPr/>
          <p:nvPr/>
        </p:nvSpPr>
        <p:spPr>
          <a:xfrm rot="10800000">
            <a:off x="381000" y="390527"/>
            <a:ext cx="11296650" cy="6076948"/>
          </a:xfrm>
          <a:prstGeom prst="fram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6508102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风欧美简约时尚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1873</TotalTime>
  <Words>2776</Words>
  <Application>Microsoft Office PowerPoint</Application>
  <PresentationFormat>自定义</PresentationFormat>
  <Paragraphs>174</Paragraphs>
  <Slides>47</Slides>
  <Notes>25</Notes>
  <HiddenSlides>3</HiddenSlides>
  <MMClips>0</MMClips>
  <ScaleCrop>false</ScaleCrop>
  <HeadingPairs>
    <vt:vector size="4" baseType="variant">
      <vt:variant>
        <vt:lpstr>主题</vt:lpstr>
      </vt:variant>
      <vt:variant>
        <vt:i4>1</vt:i4>
      </vt:variant>
      <vt:variant>
        <vt:lpstr>幻灯片标题</vt:lpstr>
      </vt:variant>
      <vt:variant>
        <vt:i4>47</vt:i4>
      </vt:variant>
    </vt:vector>
  </HeadingPairs>
  <TitlesOfParts>
    <vt:vector size="48"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白求恩大夫冒着酷暑，为培训八路军医务人员编写教材</vt:lpstr>
      <vt:lpstr>   白求恩大夫为伤病员检查身体</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侧面描写</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复古风欧美简约时尚PPT模板</dc:title>
  <dc:creator>FIVE</dc:creator>
  <cp:lastModifiedBy>CL-pc</cp:lastModifiedBy>
  <cp:revision>191</cp:revision>
  <dcterms:created xsi:type="dcterms:W3CDTF">2017-07-11T23:55:17Z</dcterms:created>
  <dcterms:modified xsi:type="dcterms:W3CDTF">2017-11-21T01:36:43Z</dcterms:modified>
</cp:coreProperties>
</file>