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6" r:id="rId1"/>
  </p:sldMasterIdLst>
  <p:notesMasterIdLst>
    <p:notesMasterId r:id="rId22"/>
  </p:notesMasterIdLst>
  <p:handoutMasterIdLst>
    <p:handoutMasterId r:id="rId23"/>
  </p:handoutMasterIdLst>
  <p:sldIdLst>
    <p:sldId id="261" r:id="rId2"/>
    <p:sldId id="256" r:id="rId3"/>
    <p:sldId id="262" r:id="rId4"/>
    <p:sldId id="282" r:id="rId5"/>
    <p:sldId id="296" r:id="rId6"/>
    <p:sldId id="313" r:id="rId7"/>
    <p:sldId id="317" r:id="rId8"/>
    <p:sldId id="318" r:id="rId9"/>
    <p:sldId id="310" r:id="rId10"/>
    <p:sldId id="311" r:id="rId11"/>
    <p:sldId id="300" r:id="rId12"/>
    <p:sldId id="302" r:id="rId13"/>
    <p:sldId id="267" r:id="rId14"/>
    <p:sldId id="298" r:id="rId15"/>
    <p:sldId id="268" r:id="rId16"/>
    <p:sldId id="322" r:id="rId17"/>
    <p:sldId id="323" r:id="rId18"/>
    <p:sldId id="324" r:id="rId19"/>
    <p:sldId id="325" r:id="rId20"/>
    <p:sldId id="293" r:id="rId21"/>
  </p:sldIdLst>
  <p:sldSz cx="9144000" cy="5143500" type="screen16x9"/>
  <p:notesSz cx="9144000" cy="6858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F0E4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80" autoAdjust="0"/>
    <p:restoredTop sz="94660"/>
  </p:normalViewPr>
  <p:slideViewPr>
    <p:cSldViewPr>
      <p:cViewPr>
        <p:scale>
          <a:sx n="80" d="100"/>
          <a:sy n="80" d="100"/>
        </p:scale>
        <p:origin x="-834" y="-48"/>
      </p:cViewPr>
      <p:guideLst>
        <p:guide orient="horz" pos="395"/>
        <p:guide orient="horz" pos="2935"/>
        <p:guide pos="295"/>
        <p:guide pos="415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052" y="-90"/>
      </p:cViewPr>
      <p:guideLst>
        <p:guide orient="horz" pos="935"/>
        <p:guide orient="horz" pos="3385"/>
        <p:guide pos="295"/>
        <p:guide pos="419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Relationship Id="rId9" Type="http://schemas.openxmlformats.org/officeDocument/2006/relationships/image" Target="../media/image31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image" Target="../media/image37.wmf"/><Relationship Id="rId7" Type="http://schemas.openxmlformats.org/officeDocument/2006/relationships/image" Target="../media/image41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10" Type="http://schemas.openxmlformats.org/officeDocument/2006/relationships/image" Target="../media/image44.wmf"/><Relationship Id="rId4" Type="http://schemas.openxmlformats.org/officeDocument/2006/relationships/image" Target="../media/image38.wmf"/><Relationship Id="rId9" Type="http://schemas.openxmlformats.org/officeDocument/2006/relationships/image" Target="../media/image43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6" Type="http://schemas.openxmlformats.org/officeDocument/2006/relationships/image" Target="../media/image32.wmf"/><Relationship Id="rId5" Type="http://schemas.openxmlformats.org/officeDocument/2006/relationships/image" Target="../media/image49.wmf"/><Relationship Id="rId4" Type="http://schemas.openxmlformats.org/officeDocument/2006/relationships/image" Target="../media/image48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Relationship Id="rId4" Type="http://schemas.openxmlformats.org/officeDocument/2006/relationships/image" Target="../media/image53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Relationship Id="rId5" Type="http://schemas.openxmlformats.org/officeDocument/2006/relationships/image" Target="../media/image58.wmf"/><Relationship Id="rId4" Type="http://schemas.openxmlformats.org/officeDocument/2006/relationships/image" Target="../media/image5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9ED3B6C-6D5C-45C4-8E69-C26F1C3088BE}" type="datetimeFigureOut">
              <a:rPr lang="zh-CN" altLang="en-US"/>
              <a:pPr>
                <a:defRPr/>
              </a:pPr>
              <a:t>2016/6/3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1ECA95D-E8F0-42A5-9361-85C8CBF42F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1ECA95D-E8F0-42A5-9361-85C8CBF42F9D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BE01EE-9B06-4FC0-86BC-8F92A502E1BD}" type="datetimeFigureOut">
              <a:rPr lang="zh-CN" altLang="en-US" smtClean="0"/>
              <a:pPr>
                <a:defRPr/>
              </a:pPr>
              <a:t>2016/6/3</a:t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pPr>
              <a:defRPr/>
            </a:pPr>
            <a:fld id="{87BF9C79-86D7-4467-9DB7-1DCADA75045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54DA03-CB3C-4B1A-A658-E89DA059247D}" type="datetimeFigureOut">
              <a:rPr lang="zh-CN" altLang="en-US" smtClean="0"/>
              <a:pPr>
                <a:defRPr/>
              </a:pPr>
              <a:t>2016/6/3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6694"/>
          </a:xfr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pPr>
              <a:defRPr/>
            </a:pPr>
            <a:fld id="{255971E0-DC7B-4F56-BC93-7EF1646DDC3C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5F9992-53D4-4D06-8C0C-32682F466E31}" type="datetimeFigureOut">
              <a:rPr lang="zh-CN" altLang="en-US" smtClean="0"/>
              <a:pPr>
                <a:defRPr/>
              </a:pPr>
              <a:t>2016/6/3</a:t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31E55A-E527-4951-B019-1079E07B9319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236A1D-A379-4EEE-BB36-CFE161A741BA}" type="datetimeFigureOut">
              <a:rPr lang="zh-CN" altLang="en-US" smtClean="0"/>
              <a:pPr>
                <a:defRPr/>
              </a:pPr>
              <a:t>2016/6/3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BB794-2CD9-47B0-874C-88547163351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8BED6-32A3-4795-BE8C-AC7A873CCBA5}" type="datetimeFigureOut">
              <a:rPr lang="zh-CN" altLang="en-US" smtClean="0"/>
              <a:pPr>
                <a:defRPr/>
              </a:pPr>
              <a:t>2016/6/3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pPr>
              <a:defRPr/>
            </a:pPr>
            <a:fld id="{285D78A2-4E36-4508-9402-E763DD71FAE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C3D940-2F48-4B6C-9FC2-D239D06F4EE7}" type="datetimeFigureOut">
              <a:rPr lang="zh-CN" altLang="en-US" smtClean="0"/>
              <a:pPr>
                <a:defRPr/>
              </a:pPr>
              <a:t>2016/6/3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09F4C3-D947-4CF6-AA3D-A20038DEBB3B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7F565C-8894-4D67-8522-A24BE7555848}" type="datetimeFigureOut">
              <a:rPr lang="zh-CN" altLang="en-US" smtClean="0"/>
              <a:pPr>
                <a:defRPr/>
              </a:pPr>
              <a:t>2016/6/3</a:t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830EB2-27E2-4936-9B62-8757EE80065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309701-0C0C-47C4-B82F-9E0AFBD1DF6A}" type="datetimeFigureOut">
              <a:rPr lang="zh-CN" altLang="en-US" smtClean="0"/>
              <a:pPr>
                <a:defRPr/>
              </a:pPr>
              <a:t>2016/6/3</a:t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03B1E2-4679-4C8B-81B5-0E0AA21B75DB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F73E4D-5D43-4AB6-B3D6-977E809FBB0A}" type="datetimeFigureOut">
              <a:rPr lang="zh-CN" altLang="en-US" smtClean="0"/>
              <a:pPr>
                <a:defRPr/>
              </a:pPr>
              <a:t>2016/6/3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5C06E4-9644-4675-997C-C6B2B668690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1F9C94-AB82-41A4-AAD3-A8051D226D95}" type="datetimeFigureOut">
              <a:rPr lang="zh-CN" altLang="en-US" smtClean="0"/>
              <a:pPr>
                <a:defRPr/>
              </a:pPr>
              <a:t>2016/6/3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372DF2-D42B-4019-A12A-EA4ECA20EB48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891060-BBE0-41EC-9C16-F0DE0D1F6ECA}" type="datetimeFigureOut">
              <a:rPr lang="zh-CN" altLang="en-US" smtClean="0"/>
              <a:pPr>
                <a:defRPr/>
              </a:pPr>
              <a:t>2016/6/3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0F7FF-00A0-4E96-B136-E4F7C1E3C331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11AA182-CCAC-41D0-949A-239231B50DF5}" type="datetimeFigureOut">
              <a:rPr lang="zh-CN" altLang="en-US" smtClean="0"/>
              <a:pPr>
                <a:defRPr/>
              </a:pPr>
              <a:t>2016/6/3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4857751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B8057B2-11F6-4CDF-8812-3A1C60F65E22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4.png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14.bin"/><Relationship Id="rId4" Type="http://schemas.openxmlformats.org/officeDocument/2006/relationships/oleObject" Target="../embeddings/oleObject13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17.bin"/><Relationship Id="rId4" Type="http://schemas.openxmlformats.org/officeDocument/2006/relationships/oleObject" Target="../embeddings/oleObject16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19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23.bin"/><Relationship Id="rId12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2.bin"/><Relationship Id="rId11" Type="http://schemas.openxmlformats.org/officeDocument/2006/relationships/oleObject" Target="../embeddings/oleObject27.bin"/><Relationship Id="rId5" Type="http://schemas.openxmlformats.org/officeDocument/2006/relationships/oleObject" Target="../embeddings/oleObject21.bin"/><Relationship Id="rId10" Type="http://schemas.openxmlformats.org/officeDocument/2006/relationships/oleObject" Target="../embeddings/oleObject26.bin"/><Relationship Id="rId4" Type="http://schemas.openxmlformats.org/officeDocument/2006/relationships/oleObject" Target="../embeddings/oleObject20.bin"/><Relationship Id="rId9" Type="http://schemas.openxmlformats.org/officeDocument/2006/relationships/oleObject" Target="../embeddings/oleObject2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31.bin"/><Relationship Id="rId4" Type="http://schemas.openxmlformats.org/officeDocument/2006/relationships/oleObject" Target="../embeddings/oleObject30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7.bin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6.bin"/><Relationship Id="rId12" Type="http://schemas.openxmlformats.org/officeDocument/2006/relationships/oleObject" Target="../embeddings/oleObject4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5.bin"/><Relationship Id="rId11" Type="http://schemas.openxmlformats.org/officeDocument/2006/relationships/oleObject" Target="../embeddings/oleObject40.bin"/><Relationship Id="rId5" Type="http://schemas.openxmlformats.org/officeDocument/2006/relationships/oleObject" Target="../embeddings/oleObject34.bin"/><Relationship Id="rId10" Type="http://schemas.openxmlformats.org/officeDocument/2006/relationships/oleObject" Target="../embeddings/oleObject39.bin"/><Relationship Id="rId4" Type="http://schemas.openxmlformats.org/officeDocument/2006/relationships/oleObject" Target="../embeddings/oleObject33.bin"/><Relationship Id="rId9" Type="http://schemas.openxmlformats.org/officeDocument/2006/relationships/oleObject" Target="../embeddings/oleObject38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45.bin"/><Relationship Id="rId5" Type="http://schemas.openxmlformats.org/officeDocument/2006/relationships/oleObject" Target="../embeddings/oleObject44.bin"/><Relationship Id="rId4" Type="http://schemas.openxmlformats.org/officeDocument/2006/relationships/oleObject" Target="../embeddings/oleObject4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51.bin"/><Relationship Id="rId5" Type="http://schemas.openxmlformats.org/officeDocument/2006/relationships/oleObject" Target="../embeddings/oleObject50.bin"/><Relationship Id="rId4" Type="http://schemas.openxmlformats.org/officeDocument/2006/relationships/oleObject" Target="../embeddings/oleObject49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7" Type="http://schemas.openxmlformats.org/officeDocument/2006/relationships/oleObject" Target="../embeddings/oleObject5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55.bin"/><Relationship Id="rId5" Type="http://schemas.openxmlformats.org/officeDocument/2006/relationships/oleObject" Target="../embeddings/oleObject54.bin"/><Relationship Id="rId4" Type="http://schemas.openxmlformats.org/officeDocument/2006/relationships/oleObject" Target="../embeddings/oleObject53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3"/>
          <p:cNvSpPr txBox="1">
            <a:spLocks noChangeArrowheads="1"/>
          </p:cNvSpPr>
          <p:nvPr/>
        </p:nvSpPr>
        <p:spPr bwMode="auto">
          <a:xfrm>
            <a:off x="251520" y="1271538"/>
            <a:ext cx="6985347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 smtClean="0">
                <a:latin typeface="楷体"/>
                <a:ea typeface="楷体"/>
                <a:cs typeface="楷体"/>
              </a:rPr>
              <a:t>第十一讲</a:t>
            </a:r>
            <a:endParaRPr lang="en-US" altLang="zh-CN" sz="4800" b="1" dirty="0">
              <a:latin typeface="楷体"/>
              <a:ea typeface="楷体"/>
              <a:cs typeface="楷体"/>
            </a:endParaRPr>
          </a:p>
          <a:p>
            <a:r>
              <a:rPr lang="zh-CN" altLang="en-US" sz="4800" b="1" dirty="0" smtClean="0">
                <a:latin typeface="楷体"/>
                <a:ea typeface="楷体"/>
                <a:cs typeface="楷体"/>
              </a:rPr>
              <a:t>期末复习</a:t>
            </a:r>
            <a:r>
              <a:rPr lang="en-US" altLang="zh-CN" sz="4800" b="1" dirty="0" smtClean="0">
                <a:latin typeface="楷体"/>
                <a:ea typeface="楷体"/>
                <a:cs typeface="楷体"/>
              </a:rPr>
              <a:t>——</a:t>
            </a:r>
          </a:p>
          <a:p>
            <a:pPr algn="ctr"/>
            <a:r>
              <a:rPr lang="en-US" altLang="zh-CN" sz="4800" b="1" dirty="0" smtClean="0">
                <a:latin typeface="楷体"/>
                <a:ea typeface="楷体"/>
                <a:cs typeface="楷体"/>
              </a:rPr>
              <a:t>   </a:t>
            </a:r>
            <a:r>
              <a:rPr lang="zh-CN" altLang="en-US" sz="4800" b="1" dirty="0" smtClean="0">
                <a:latin typeface="楷体"/>
                <a:ea typeface="楷体"/>
                <a:cs typeface="楷体"/>
              </a:rPr>
              <a:t>不等式与数列  </a:t>
            </a:r>
            <a:endParaRPr lang="zh-CN" altLang="en-US" sz="4800" b="1" dirty="0">
              <a:latin typeface="楷体"/>
              <a:ea typeface="楷体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306773" y="1419622"/>
            <a:ext cx="43620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数列与不等式复习及综合运用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78781" y="771550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一、学习目标</a:t>
            </a:r>
            <a:endParaRPr lang="en-US" altLang="zh-CN" sz="3200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78781" y="2058983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二、重点难点</a:t>
            </a:r>
            <a:endParaRPr lang="en-US" altLang="zh-CN" sz="3200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5496" y="2787774"/>
            <a:ext cx="68407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/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1、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数列及应用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.</a:t>
            </a:r>
          </a:p>
          <a:p>
            <a:pPr lvl="0" indent="266700"/>
            <a:endParaRPr lang="en-US" altLang="zh-CN" sz="8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 indent="268288" eaLnBrk="0" hangingPunct="0"/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2、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不等式及与数列的综合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.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592837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三、知识构架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18437" name="Object 5"/>
          <p:cNvGraphicFramePr>
            <a:graphicFrameLocks noChangeAspect="1"/>
          </p:cNvGraphicFramePr>
          <p:nvPr/>
        </p:nvGraphicFramePr>
        <p:xfrm>
          <a:off x="323528" y="1059582"/>
          <a:ext cx="5184576" cy="3888432"/>
        </p:xfrm>
        <a:graphic>
          <a:graphicData uri="http://schemas.openxmlformats.org/presentationml/2006/ole">
            <p:oleObj spid="_x0000_s18437" name="Microsoft Equation 3.0" r:id="rId3" imgW="3288960" imgH="246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496" y="987574"/>
            <a:ext cx="63367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（一）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不等式主要包括以下几个方面的内容：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627534"/>
            <a:ext cx="4824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</a:rPr>
              <a:t>四、思想方法剖析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79512" y="1412071"/>
            <a:ext cx="633670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不等式的性质：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 同加性、同乘性、倒数性、正的纯小数的性质、绝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对值不等式的性质、糖水不等式、基本不等式，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9512" y="2708215"/>
            <a:ext cx="633670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不等式的解法：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 包括所学的初等不等式，特别注重一元二次不等式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及一元二次方程根的分布问题，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580112" y="2499742"/>
            <a:ext cx="1584176" cy="504825"/>
            <a:chOff x="6228184" y="2571750"/>
            <a:chExt cx="1584176" cy="504825"/>
          </a:xfrm>
        </p:grpSpPr>
        <p:sp>
          <p:nvSpPr>
            <p:cNvPr id="7" name="矩形标注 6"/>
            <p:cNvSpPr/>
            <p:nvPr/>
          </p:nvSpPr>
          <p:spPr>
            <a:xfrm>
              <a:off x="6228184" y="2571750"/>
              <a:ext cx="1584176" cy="504056"/>
            </a:xfrm>
            <a:prstGeom prst="wedgeRectCallout">
              <a:avLst>
                <a:gd name="adj1" fmla="val -169258"/>
                <a:gd name="adj2" fmla="val -29382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aphicFrame>
          <p:nvGraphicFramePr>
            <p:cNvPr id="105473" name="Object 1"/>
            <p:cNvGraphicFramePr>
              <a:graphicFrameLocks noChangeAspect="1"/>
            </p:cNvGraphicFramePr>
            <p:nvPr/>
          </p:nvGraphicFramePr>
          <p:xfrm>
            <a:off x="6243340" y="2571750"/>
            <a:ext cx="1497012" cy="504825"/>
          </p:xfrm>
          <a:graphic>
            <a:graphicData uri="http://schemas.openxmlformats.org/presentationml/2006/ole">
              <p:oleObj spid="_x0000_s105473" name="Microsoft Equation 3.0" r:id="rId3" imgW="1168200" imgH="39348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5496" y="1635646"/>
            <a:ext cx="63367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（二）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数列主要包括以下主要内容：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79512" y="2139702"/>
            <a:ext cx="633670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数列的定义及性质：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 数列的通项及从函数角度看通项、数列的前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项和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及与通项的关系，数列的单调性等，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79512" y="3520048"/>
            <a:ext cx="63367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两种基本数列：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等差、等比数列及相关公式与性质，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9512" y="771550"/>
            <a:ext cx="63367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3、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不等式的证明方法：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 常用的有比较法（比差或比商）、分析法、综合法，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79512" y="555526"/>
            <a:ext cx="63367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3、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递推数列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重点掌握，特别是前三种：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103425" name="Object 1"/>
          <p:cNvGraphicFramePr>
            <a:graphicFrameLocks noChangeAspect="1"/>
          </p:cNvGraphicFramePr>
          <p:nvPr/>
        </p:nvGraphicFramePr>
        <p:xfrm>
          <a:off x="251520" y="981075"/>
          <a:ext cx="4241800" cy="438150"/>
        </p:xfrm>
        <a:graphic>
          <a:graphicData uri="http://schemas.openxmlformats.org/presentationml/2006/ole">
            <p:oleObj spid="_x0000_s103425" name="Microsoft Equation 3.0" r:id="rId3" imgW="2209680" imgH="228600" progId="Equation.3">
              <p:embed/>
            </p:oleObj>
          </a:graphicData>
        </a:graphic>
      </p:graphicFrame>
      <p:graphicFrame>
        <p:nvGraphicFramePr>
          <p:cNvPr id="103426" name="Object 2"/>
          <p:cNvGraphicFramePr>
            <a:graphicFrameLocks noChangeAspect="1"/>
          </p:cNvGraphicFramePr>
          <p:nvPr/>
        </p:nvGraphicFramePr>
        <p:xfrm>
          <a:off x="210319" y="1327150"/>
          <a:ext cx="3857625" cy="884238"/>
        </p:xfrm>
        <a:graphic>
          <a:graphicData uri="http://schemas.openxmlformats.org/presentationml/2006/ole">
            <p:oleObj spid="_x0000_s103426" name="Microsoft Equation 3.0" r:id="rId4" imgW="1879560" imgH="431640" progId="Equation.3">
              <p:embed/>
            </p:oleObj>
          </a:graphicData>
        </a:graphic>
      </p:graphicFrame>
      <p:graphicFrame>
        <p:nvGraphicFramePr>
          <p:cNvPr id="103427" name="Object 3"/>
          <p:cNvGraphicFramePr>
            <a:graphicFrameLocks noChangeAspect="1"/>
          </p:cNvGraphicFramePr>
          <p:nvPr/>
        </p:nvGraphicFramePr>
        <p:xfrm>
          <a:off x="215156" y="2067694"/>
          <a:ext cx="3060700" cy="946150"/>
        </p:xfrm>
        <a:graphic>
          <a:graphicData uri="http://schemas.openxmlformats.org/presentationml/2006/ole">
            <p:oleObj spid="_x0000_s103427" name="Microsoft Equation 3.0" r:id="rId5" imgW="1473120" imgH="457200" progId="Equation.3">
              <p:embed/>
            </p:oleObj>
          </a:graphicData>
        </a:graphic>
      </p:graphicFrame>
      <p:graphicFrame>
        <p:nvGraphicFramePr>
          <p:cNvPr id="103428" name="Object 4"/>
          <p:cNvGraphicFramePr>
            <a:graphicFrameLocks noChangeAspect="1"/>
          </p:cNvGraphicFramePr>
          <p:nvPr/>
        </p:nvGraphicFramePr>
        <p:xfrm>
          <a:off x="253901" y="3004616"/>
          <a:ext cx="2301875" cy="503238"/>
        </p:xfrm>
        <a:graphic>
          <a:graphicData uri="http://schemas.openxmlformats.org/presentationml/2006/ole">
            <p:oleObj spid="_x0000_s103428" name="Microsoft Equation 3.0" r:id="rId6" imgW="1066680" imgH="241200" progId="Equation.3">
              <p:embed/>
            </p:oleObj>
          </a:graphicData>
        </a:graphic>
      </p:graphicFrame>
      <p:graphicFrame>
        <p:nvGraphicFramePr>
          <p:cNvPr id="103429" name="Object 5"/>
          <p:cNvGraphicFramePr>
            <a:graphicFrameLocks noChangeAspect="1"/>
          </p:cNvGraphicFramePr>
          <p:nvPr/>
        </p:nvGraphicFramePr>
        <p:xfrm>
          <a:off x="266229" y="3435846"/>
          <a:ext cx="1641475" cy="512762"/>
        </p:xfrm>
        <a:graphic>
          <a:graphicData uri="http://schemas.openxmlformats.org/presentationml/2006/ole">
            <p:oleObj spid="_x0000_s103429" name="Microsoft Equation 3.0" r:id="rId7" imgW="825480" imgH="253800" progId="Equation.3">
              <p:embed/>
            </p:oleObj>
          </a:graphicData>
        </a:graphic>
      </p:graphicFrame>
      <p:sp>
        <p:nvSpPr>
          <p:cNvPr id="12" name="矩形 11"/>
          <p:cNvSpPr/>
          <p:nvPr/>
        </p:nvSpPr>
        <p:spPr>
          <a:xfrm>
            <a:off x="35496" y="4011910"/>
            <a:ext cx="63367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其他常见的简单的分式型递推关系，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499992" y="987574"/>
            <a:ext cx="7200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累加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99992" y="1523568"/>
            <a:ext cx="7200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累乘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499992" y="2571750"/>
            <a:ext cx="17281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待定系数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499992" y="3035736"/>
            <a:ext cx="24482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同除以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q</a:t>
            </a:r>
            <a:r>
              <a:rPr lang="en-US" altLang="zh-CN" sz="2000" b="1" baseline="42000" dirty="0" smtClean="0">
                <a:latin typeface="楷体" pitchFamily="49" charset="-122"/>
                <a:ea typeface="楷体" pitchFamily="49" charset="-122"/>
              </a:rPr>
              <a:t>n+1</a:t>
            </a:r>
            <a:endParaRPr lang="zh-CN" altLang="en-US" sz="2000" b="1" baseline="420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99992" y="3539792"/>
            <a:ext cx="37444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取同底的对数（如自然对数）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499992" y="4011910"/>
            <a:ext cx="37444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不完全归纳并猜想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9" grpId="0"/>
      <p:bldP spid="10" grpId="0"/>
      <p:bldP spid="11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79512" y="1060743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五、分析探求，揭示本质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44462" y="1408207"/>
            <a:ext cx="6371753" cy="1091535"/>
            <a:chOff x="144462" y="1408207"/>
            <a:chExt cx="6371753" cy="1091535"/>
          </a:xfrm>
        </p:grpSpPr>
        <p:sp>
          <p:nvSpPr>
            <p:cNvPr id="5" name="矩形 36"/>
            <p:cNvSpPr>
              <a:spLocks noChangeArrowheads="1"/>
            </p:cNvSpPr>
            <p:nvPr/>
          </p:nvSpPr>
          <p:spPr bwMode="auto">
            <a:xfrm>
              <a:off x="144462" y="1668745"/>
              <a:ext cx="6371753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★</a:t>
              </a:r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探</a:t>
              </a:r>
              <a:r>
                <a:rPr lang="zh-CN" altLang="en-US" sz="20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究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1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.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数列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{a</a:t>
              </a:r>
              <a:r>
                <a:rPr lang="en-US" altLang="zh-CN" sz="2000" b="1" baseline="-25000" dirty="0" smtClean="0">
                  <a:latin typeface="楷体" pitchFamily="49" charset="-122"/>
                  <a:ea typeface="楷体" pitchFamily="49" charset="-122"/>
                  <a:cs typeface="楷体"/>
                </a:rPr>
                <a:t>n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}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满足                 试求此数列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endParaRPr lang="en-US" altLang="zh-CN" sz="8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中的最大项及最小项，</a:t>
              </a:r>
              <a:endParaRPr lang="en-US" altLang="zh-CN" sz="2000" b="1" dirty="0">
                <a:latin typeface="楷体" pitchFamily="49" charset="-122"/>
                <a:ea typeface="楷体" pitchFamily="49" charset="-122"/>
                <a:cs typeface="楷体"/>
              </a:endParaRPr>
            </a:p>
          </p:txBody>
        </p:sp>
        <p:graphicFrame>
          <p:nvGraphicFramePr>
            <p:cNvPr id="106498" name="Object 2"/>
            <p:cNvGraphicFramePr>
              <a:graphicFrameLocks noChangeAspect="1"/>
            </p:cNvGraphicFramePr>
            <p:nvPr/>
          </p:nvGraphicFramePr>
          <p:xfrm>
            <a:off x="2838816" y="1408207"/>
            <a:ext cx="2021216" cy="876672"/>
          </p:xfrm>
          <a:graphic>
            <a:graphicData uri="http://schemas.openxmlformats.org/presentationml/2006/ole">
              <p:oleObj spid="_x0000_s106498" name="Microsoft Equation 3.0" r:id="rId3" imgW="1054080" imgH="457200" progId="Equation.3">
                <p:embed/>
              </p:oleObj>
            </a:graphicData>
          </a:graphic>
        </p:graphicFrame>
      </p:grpSp>
      <p:sp>
        <p:nvSpPr>
          <p:cNvPr id="7" name="矩形 36"/>
          <p:cNvSpPr>
            <a:spLocks noChangeArrowheads="1"/>
          </p:cNvSpPr>
          <p:nvPr/>
        </p:nvSpPr>
        <p:spPr bwMode="auto">
          <a:xfrm>
            <a:off x="144463" y="2604849"/>
            <a:ext cx="637175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究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.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可以利用公式的拆分原则及反比例函数，结合图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像处理，问题将会变得很直观，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7522" name="Object 2"/>
          <p:cNvGraphicFramePr>
            <a:graphicFrameLocks noChangeAspect="1"/>
          </p:cNvGraphicFramePr>
          <p:nvPr/>
        </p:nvGraphicFramePr>
        <p:xfrm>
          <a:off x="275523" y="1635646"/>
          <a:ext cx="2640293" cy="864096"/>
        </p:xfrm>
        <a:graphic>
          <a:graphicData uri="http://schemas.openxmlformats.org/presentationml/2006/ole">
            <p:oleObj spid="_x0000_s107522" name="Microsoft Equation 3.0" r:id="rId3" imgW="1396800" imgH="457200" progId="Equation.3">
              <p:embed/>
            </p:oleObj>
          </a:graphicData>
        </a:graphic>
      </p:graphicFrame>
      <p:sp>
        <p:nvSpPr>
          <p:cNvPr id="5" name="矩形 36"/>
          <p:cNvSpPr>
            <a:spLocks noChangeArrowheads="1"/>
          </p:cNvSpPr>
          <p:nvPr/>
        </p:nvSpPr>
        <p:spPr bwMode="auto">
          <a:xfrm>
            <a:off x="144463" y="898153"/>
            <a:ext cx="6371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解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.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∵        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989013" y="699542"/>
          <a:ext cx="5521135" cy="864096"/>
        </p:xfrm>
        <a:graphic>
          <a:graphicData uri="http://schemas.openxmlformats.org/presentationml/2006/ole">
            <p:oleObj spid="_x0000_s107523" name="Microsoft Equation 3.0" r:id="rId4" imgW="2920680" imgH="457200" progId="Equation.3">
              <p:embed/>
            </p:oleObj>
          </a:graphicData>
        </a:graphic>
      </p:graphicFrame>
      <p:grpSp>
        <p:nvGrpSpPr>
          <p:cNvPr id="10" name="组合 9"/>
          <p:cNvGrpSpPr/>
          <p:nvPr/>
        </p:nvGrpSpPr>
        <p:grpSpPr>
          <a:xfrm>
            <a:off x="144463" y="2355726"/>
            <a:ext cx="6371753" cy="865188"/>
            <a:chOff x="144463" y="2355726"/>
            <a:chExt cx="6371753" cy="865188"/>
          </a:xfrm>
        </p:grpSpPr>
        <p:sp>
          <p:nvSpPr>
            <p:cNvPr id="7" name="矩形 36"/>
            <p:cNvSpPr>
              <a:spLocks noChangeArrowheads="1"/>
            </p:cNvSpPr>
            <p:nvPr/>
          </p:nvSpPr>
          <p:spPr bwMode="auto">
            <a:xfrm>
              <a:off x="144463" y="2614141"/>
              <a:ext cx="637175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作出函数        </a:t>
              </a:r>
              <a:endParaRPr lang="en-US" altLang="zh-CN" sz="2000" b="1" dirty="0">
                <a:latin typeface="楷体" pitchFamily="49" charset="-122"/>
                <a:ea typeface="楷体" pitchFamily="49" charset="-122"/>
                <a:cs typeface="楷体"/>
              </a:endParaRPr>
            </a:p>
          </p:txBody>
        </p:sp>
        <p:graphicFrame>
          <p:nvGraphicFramePr>
            <p:cNvPr id="107524" name="Object 4"/>
            <p:cNvGraphicFramePr>
              <a:graphicFrameLocks noChangeAspect="1"/>
            </p:cNvGraphicFramePr>
            <p:nvPr/>
          </p:nvGraphicFramePr>
          <p:xfrm>
            <a:off x="1236092" y="2355726"/>
            <a:ext cx="3263900" cy="865188"/>
          </p:xfrm>
          <a:graphic>
            <a:graphicData uri="http://schemas.openxmlformats.org/presentationml/2006/ole">
              <p:oleObj spid="_x0000_s107524" name="Microsoft Equation 3.0" r:id="rId5" imgW="1726920" imgH="457200" progId="Equation.3">
                <p:embed/>
              </p:oleObj>
            </a:graphicData>
          </a:graphic>
        </p:graphicFrame>
      </p:grpSp>
      <p:pic>
        <p:nvPicPr>
          <p:cNvPr id="10752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95589" y="1564754"/>
            <a:ext cx="2352675" cy="2015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矩形 36"/>
          <p:cNvSpPr>
            <a:spLocks noChangeArrowheads="1"/>
          </p:cNvSpPr>
          <p:nvPr/>
        </p:nvSpPr>
        <p:spPr bwMode="auto">
          <a:xfrm>
            <a:off x="144463" y="3219822"/>
            <a:ext cx="637175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从图中可知，当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n=45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时最大，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当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n=44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时最小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,</a:t>
            </a:r>
            <a:endParaRPr lang="en-US" altLang="zh-CN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12" name="矩形 36"/>
          <p:cNvSpPr>
            <a:spLocks noChangeArrowheads="1"/>
          </p:cNvSpPr>
          <p:nvPr/>
        </p:nvSpPr>
        <p:spPr bwMode="auto">
          <a:xfrm>
            <a:off x="1872655" y="3651870"/>
            <a:ext cx="385147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∴最大项为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a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  <a:cs typeface="楷体"/>
              </a:rPr>
              <a:t>45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，最小项为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a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  <a:cs typeface="楷体"/>
              </a:rPr>
              <a:t>44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，</a:t>
            </a:r>
            <a:endParaRPr lang="en-US" altLang="zh-CN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44462" y="1101973"/>
            <a:ext cx="6371753" cy="1253629"/>
            <a:chOff x="144462" y="1101973"/>
            <a:chExt cx="6371753" cy="1253629"/>
          </a:xfrm>
        </p:grpSpPr>
        <p:sp>
          <p:nvSpPr>
            <p:cNvPr id="5" name="矩形 36"/>
            <p:cNvSpPr>
              <a:spLocks noChangeArrowheads="1"/>
            </p:cNvSpPr>
            <p:nvPr/>
          </p:nvSpPr>
          <p:spPr bwMode="auto">
            <a:xfrm>
              <a:off x="144462" y="1101973"/>
              <a:ext cx="6371753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★★</a:t>
              </a:r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探</a:t>
              </a:r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究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2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.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等差数列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{a</a:t>
              </a:r>
              <a:r>
                <a:rPr lang="en-US" altLang="zh-CN" sz="2000" b="1" baseline="-25000" dirty="0" smtClean="0">
                  <a:latin typeface="楷体" pitchFamily="49" charset="-122"/>
                  <a:ea typeface="楷体" pitchFamily="49" charset="-122"/>
                  <a:cs typeface="楷体"/>
                </a:rPr>
                <a:t>n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}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、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{b</a:t>
              </a:r>
              <a:r>
                <a:rPr lang="en-US" altLang="zh-CN" sz="2000" b="1" baseline="-25000" dirty="0" smtClean="0">
                  <a:latin typeface="楷体" pitchFamily="49" charset="-122"/>
                  <a:ea typeface="楷体" pitchFamily="49" charset="-122"/>
                  <a:cs typeface="楷体"/>
                </a:rPr>
                <a:t>n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}，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其前项和分别为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S</a:t>
              </a:r>
              <a:r>
                <a:rPr lang="en-US" altLang="zh-CN" sz="2000" b="1" baseline="-32000" dirty="0" smtClean="0">
                  <a:latin typeface="楷体" pitchFamily="49" charset="-122"/>
                  <a:ea typeface="楷体" pitchFamily="49" charset="-122"/>
                  <a:cs typeface="楷体"/>
                </a:rPr>
                <a:t>n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,T</a:t>
              </a:r>
              <a:r>
                <a:rPr lang="en-US" altLang="zh-CN" sz="2000" b="1" baseline="-32000" dirty="0" smtClean="0">
                  <a:latin typeface="楷体" pitchFamily="49" charset="-122"/>
                  <a:ea typeface="楷体" pitchFamily="49" charset="-122"/>
                  <a:cs typeface="楷体"/>
                </a:rPr>
                <a:t>n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endPara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且有          ，求               的值，</a:t>
              </a:r>
              <a:endParaRPr lang="en-US" altLang="zh-CN" sz="2000" b="1" dirty="0">
                <a:latin typeface="楷体" pitchFamily="49" charset="-122"/>
                <a:ea typeface="楷体" pitchFamily="49" charset="-122"/>
                <a:cs typeface="楷体"/>
              </a:endParaRPr>
            </a:p>
          </p:txBody>
        </p:sp>
        <p:graphicFrame>
          <p:nvGraphicFramePr>
            <p:cNvPr id="96259" name="Object 3"/>
            <p:cNvGraphicFramePr>
              <a:graphicFrameLocks noChangeAspect="1"/>
            </p:cNvGraphicFramePr>
            <p:nvPr/>
          </p:nvGraphicFramePr>
          <p:xfrm>
            <a:off x="755576" y="1563638"/>
            <a:ext cx="1270730" cy="720080"/>
          </p:xfrm>
          <a:graphic>
            <a:graphicData uri="http://schemas.openxmlformats.org/presentationml/2006/ole">
              <p:oleObj spid="_x0000_s96259" name="Microsoft Equation 3.0" r:id="rId3" imgW="761760" imgH="431640" progId="Equation.3">
                <p:embed/>
              </p:oleObj>
            </a:graphicData>
          </a:graphic>
        </p:graphicFrame>
        <p:graphicFrame>
          <p:nvGraphicFramePr>
            <p:cNvPr id="96260" name="Object 4"/>
            <p:cNvGraphicFramePr>
              <a:graphicFrameLocks noChangeAspect="1"/>
            </p:cNvGraphicFramePr>
            <p:nvPr/>
          </p:nvGraphicFramePr>
          <p:xfrm>
            <a:off x="2492528" y="1491630"/>
            <a:ext cx="2007464" cy="863972"/>
          </p:xfrm>
          <a:graphic>
            <a:graphicData uri="http://schemas.openxmlformats.org/presentationml/2006/ole">
              <p:oleObj spid="_x0000_s96260" name="Microsoft Equation 3.0" r:id="rId4" imgW="1002960" imgH="431640" progId="Equation.3">
                <p:embed/>
              </p:oleObj>
            </a:graphicData>
          </a:graphic>
        </p:graphicFrame>
      </p:grpSp>
      <p:grpSp>
        <p:nvGrpSpPr>
          <p:cNvPr id="11" name="组合 10"/>
          <p:cNvGrpSpPr/>
          <p:nvPr/>
        </p:nvGrpSpPr>
        <p:grpSpPr>
          <a:xfrm>
            <a:off x="144463" y="2283842"/>
            <a:ext cx="6371753" cy="791964"/>
            <a:chOff x="144463" y="2139702"/>
            <a:chExt cx="6371753" cy="791964"/>
          </a:xfrm>
        </p:grpSpPr>
        <p:sp>
          <p:nvSpPr>
            <p:cNvPr id="7" name="矩形 36"/>
            <p:cNvSpPr>
              <a:spLocks noChangeArrowheads="1"/>
            </p:cNvSpPr>
            <p:nvPr/>
          </p:nvSpPr>
          <p:spPr bwMode="auto">
            <a:xfrm>
              <a:off x="144463" y="2337723"/>
              <a:ext cx="637175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探</a:t>
              </a:r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究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.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由等差数列的性质及经验公式         可以处理，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</p:txBody>
        </p:sp>
        <p:graphicFrame>
          <p:nvGraphicFramePr>
            <p:cNvPr id="96261" name="Object 5"/>
            <p:cNvGraphicFramePr>
              <a:graphicFrameLocks noChangeAspect="1"/>
            </p:cNvGraphicFramePr>
            <p:nvPr/>
          </p:nvGraphicFramePr>
          <p:xfrm>
            <a:off x="4139952" y="2139702"/>
            <a:ext cx="1234533" cy="791964"/>
          </p:xfrm>
          <a:graphic>
            <a:graphicData uri="http://schemas.openxmlformats.org/presentationml/2006/ole">
              <p:oleObj spid="_x0000_s96261" name="Microsoft Equation 3.0" r:id="rId5" imgW="672840" imgH="431640" progId="Equation.3">
                <p:embed/>
              </p:oleObj>
            </a:graphicData>
          </a:graphic>
        </p:graphicFrame>
      </p:grpSp>
      <p:sp>
        <p:nvSpPr>
          <p:cNvPr id="12" name="矩形 36"/>
          <p:cNvSpPr>
            <a:spLocks noChangeArrowheads="1"/>
          </p:cNvSpPr>
          <p:nvPr/>
        </p:nvSpPr>
        <p:spPr bwMode="auto">
          <a:xfrm>
            <a:off x="107504" y="3107744"/>
            <a:ext cx="637175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注意，此经验公式使用的前提是：两个等差数列， 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36"/>
          <p:cNvSpPr>
            <a:spLocks noChangeArrowheads="1"/>
          </p:cNvSpPr>
          <p:nvPr/>
        </p:nvSpPr>
        <p:spPr bwMode="auto">
          <a:xfrm>
            <a:off x="179512" y="771550"/>
            <a:ext cx="6371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解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.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∵        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97288" name="Object 8"/>
          <p:cNvGraphicFramePr>
            <a:graphicFrameLocks noChangeAspect="1"/>
          </p:cNvGraphicFramePr>
          <p:nvPr/>
        </p:nvGraphicFramePr>
        <p:xfrm>
          <a:off x="1089637" y="627534"/>
          <a:ext cx="4346459" cy="864096"/>
        </p:xfrm>
        <a:graphic>
          <a:graphicData uri="http://schemas.openxmlformats.org/presentationml/2006/ole">
            <p:oleObj spid="_x0000_s97288" name="Microsoft Equation 3.0" r:id="rId3" imgW="2171520" imgH="431640" progId="Equation.3">
              <p:embed/>
            </p:oleObj>
          </a:graphicData>
        </a:graphic>
      </p:graphicFrame>
      <p:graphicFrame>
        <p:nvGraphicFramePr>
          <p:cNvPr id="97289" name="Object 9"/>
          <p:cNvGraphicFramePr>
            <a:graphicFrameLocks noChangeAspect="1"/>
          </p:cNvGraphicFramePr>
          <p:nvPr/>
        </p:nvGraphicFramePr>
        <p:xfrm>
          <a:off x="618157" y="1563688"/>
          <a:ext cx="5033963" cy="863600"/>
        </p:xfrm>
        <a:graphic>
          <a:graphicData uri="http://schemas.openxmlformats.org/presentationml/2006/ole">
            <p:oleObj spid="_x0000_s97289" name="Microsoft Equation 3.0" r:id="rId4" imgW="2514600" imgH="431640" progId="Equation.3">
              <p:embed/>
            </p:oleObj>
          </a:graphicData>
        </a:graphic>
      </p:graphicFrame>
      <p:sp>
        <p:nvSpPr>
          <p:cNvPr id="14" name="矩形 36"/>
          <p:cNvSpPr>
            <a:spLocks noChangeArrowheads="1"/>
          </p:cNvSpPr>
          <p:nvPr/>
        </p:nvSpPr>
        <p:spPr bwMode="auto">
          <a:xfrm>
            <a:off x="144463" y="1707455"/>
            <a:ext cx="6371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又        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97290" name="Object 10"/>
          <p:cNvGraphicFramePr>
            <a:graphicFrameLocks noChangeAspect="1"/>
          </p:cNvGraphicFramePr>
          <p:nvPr/>
        </p:nvGraphicFramePr>
        <p:xfrm>
          <a:off x="279797" y="2336651"/>
          <a:ext cx="3140075" cy="1819275"/>
        </p:xfrm>
        <a:graphic>
          <a:graphicData uri="http://schemas.openxmlformats.org/presentationml/2006/ole">
            <p:oleObj spid="_x0000_s97290" name="Microsoft Equation 3.0" r:id="rId5" imgW="1447560" imgH="8380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35496" y="2271142"/>
            <a:ext cx="7128792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    探究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  <a:sym typeface="Wingdings" pitchFamily="2" charset="2"/>
              </a:rPr>
              <a:t>：</a:t>
            </a:r>
            <a:r>
              <a:rPr lang="zh-CN" altLang="en-US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利用</a:t>
            </a:r>
            <a:r>
              <a:rPr lang="en-US" altLang="zh-CN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b</a:t>
            </a:r>
            <a:r>
              <a:rPr lang="en-US" altLang="zh-CN" sz="2000" b="1" baseline="-32000" dirty="0" smtClean="0">
                <a:latin typeface="楷体"/>
                <a:ea typeface="楷体"/>
                <a:cs typeface="楷体"/>
                <a:sym typeface="Wingdings" pitchFamily="2" charset="2"/>
              </a:rPr>
              <a:t>n</a:t>
            </a:r>
            <a:r>
              <a:rPr lang="zh-CN" altLang="en-US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与</a:t>
            </a:r>
            <a:r>
              <a:rPr lang="en-US" altLang="zh-CN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a</a:t>
            </a:r>
            <a:r>
              <a:rPr lang="en-US" altLang="zh-CN" sz="2000" b="1" baseline="-32000" dirty="0" smtClean="0">
                <a:latin typeface="楷体"/>
                <a:ea typeface="楷体"/>
                <a:cs typeface="楷体"/>
                <a:sym typeface="Wingdings" pitchFamily="2" charset="2"/>
              </a:rPr>
              <a:t>n</a:t>
            </a:r>
            <a:r>
              <a:rPr lang="zh-CN" altLang="en-US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的关系及首项，将</a:t>
            </a:r>
            <a:r>
              <a:rPr lang="en-US" altLang="zh-CN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a</a:t>
            </a:r>
            <a:r>
              <a:rPr lang="en-US" altLang="zh-CN" sz="2000" b="1" baseline="-32000" dirty="0" smtClean="0">
                <a:latin typeface="楷体"/>
                <a:ea typeface="楷体"/>
                <a:cs typeface="楷体"/>
                <a:sym typeface="Wingdings" pitchFamily="2" charset="2"/>
              </a:rPr>
              <a:t>2</a:t>
            </a:r>
            <a:r>
              <a:rPr lang="en-US" altLang="zh-CN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,a</a:t>
            </a:r>
            <a:r>
              <a:rPr lang="en-US" altLang="zh-CN" sz="2000" b="1" baseline="-32000" dirty="0" smtClean="0">
                <a:latin typeface="楷体"/>
                <a:ea typeface="楷体"/>
                <a:cs typeface="楷体"/>
                <a:sym typeface="Wingdings" pitchFamily="2" charset="2"/>
              </a:rPr>
              <a:t>3</a:t>
            </a:r>
            <a:r>
              <a:rPr lang="en-US" altLang="zh-CN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,a</a:t>
            </a:r>
            <a:r>
              <a:rPr lang="en-US" altLang="zh-CN" sz="2000" b="1" baseline="-32000" dirty="0" smtClean="0">
                <a:latin typeface="楷体"/>
                <a:ea typeface="楷体"/>
                <a:cs typeface="楷体"/>
                <a:sym typeface="Wingdings" pitchFamily="2" charset="2"/>
              </a:rPr>
              <a:t>4</a:t>
            </a:r>
            <a:r>
              <a:rPr lang="zh-CN" altLang="en-US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用</a:t>
            </a:r>
            <a:r>
              <a:rPr lang="en-US" altLang="zh-CN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b</a:t>
            </a:r>
            <a:r>
              <a:rPr lang="en-US" altLang="zh-CN" sz="2000" b="1" baseline="-32000" dirty="0" smtClean="0">
                <a:latin typeface="楷体"/>
                <a:ea typeface="楷体"/>
                <a:cs typeface="楷体"/>
                <a:sym typeface="Wingdings" pitchFamily="2" charset="2"/>
              </a:rPr>
              <a:t>n</a:t>
            </a:r>
            <a:r>
              <a:rPr lang="zh-CN" altLang="en-US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中</a:t>
            </a:r>
            <a:endParaRPr lang="en-US" altLang="zh-CN" sz="2000" b="1" dirty="0" smtClean="0">
              <a:latin typeface="楷体"/>
              <a:ea typeface="楷体"/>
              <a:cs typeface="楷体"/>
              <a:sym typeface="Wingdings" pitchFamily="2" charset="2"/>
            </a:endParaRPr>
          </a:p>
          <a:p>
            <a:endParaRPr lang="en-US" altLang="zh-CN" sz="800" b="1" dirty="0" smtClean="0">
              <a:latin typeface="楷体"/>
              <a:ea typeface="楷体"/>
              <a:cs typeface="楷体"/>
              <a:sym typeface="Wingdings" pitchFamily="2" charset="2"/>
            </a:endParaRPr>
          </a:p>
          <a:p>
            <a:r>
              <a:rPr lang="zh-CN" altLang="en-US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的项表示，进而猜想出</a:t>
            </a:r>
            <a:r>
              <a:rPr lang="en-US" altLang="zh-CN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a</a:t>
            </a:r>
            <a:r>
              <a:rPr lang="en-US" altLang="zh-CN" sz="2000" b="1" baseline="-32000" dirty="0" smtClean="0">
                <a:latin typeface="楷体"/>
                <a:ea typeface="楷体"/>
                <a:cs typeface="楷体"/>
                <a:sym typeface="Wingdings" pitchFamily="2" charset="2"/>
              </a:rPr>
              <a:t>n</a:t>
            </a:r>
            <a:r>
              <a:rPr lang="en-US" altLang="zh-CN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,</a:t>
            </a:r>
            <a:r>
              <a:rPr lang="zh-CN" altLang="en-US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从而得出</a:t>
            </a:r>
            <a:r>
              <a:rPr lang="en-US" altLang="zh-CN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a</a:t>
            </a:r>
            <a:r>
              <a:rPr lang="en-US" altLang="zh-CN" sz="2000" b="1" baseline="-32000" dirty="0" smtClean="0">
                <a:latin typeface="楷体"/>
                <a:ea typeface="楷体"/>
                <a:cs typeface="楷体"/>
                <a:sym typeface="Wingdings" pitchFamily="2" charset="2"/>
              </a:rPr>
              <a:t>21</a:t>
            </a:r>
            <a:r>
              <a:rPr lang="zh-CN" altLang="en-US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，再利用等比数列</a:t>
            </a:r>
            <a:endParaRPr lang="en-US" altLang="zh-CN" sz="2000" b="1" dirty="0" smtClean="0">
              <a:latin typeface="楷体"/>
              <a:ea typeface="楷体"/>
              <a:cs typeface="楷体"/>
              <a:sym typeface="Wingdings" pitchFamily="2" charset="2"/>
            </a:endParaRPr>
          </a:p>
          <a:p>
            <a:endParaRPr lang="en-US" altLang="zh-CN" sz="800" b="1" dirty="0" smtClean="0">
              <a:latin typeface="楷体"/>
              <a:ea typeface="楷体"/>
              <a:cs typeface="楷体"/>
              <a:sym typeface="Wingdings" pitchFamily="2" charset="2"/>
            </a:endParaRPr>
          </a:p>
          <a:p>
            <a:r>
              <a:rPr lang="en-US" altLang="zh-CN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{b</a:t>
            </a:r>
            <a:r>
              <a:rPr lang="en-US" altLang="zh-CN" sz="2000" b="1" baseline="-32000" dirty="0" smtClean="0">
                <a:latin typeface="楷体"/>
                <a:ea typeface="楷体"/>
                <a:cs typeface="楷体"/>
                <a:sym typeface="Wingdings" pitchFamily="2" charset="2"/>
              </a:rPr>
              <a:t>n</a:t>
            </a:r>
            <a:r>
              <a:rPr lang="en-US" altLang="zh-CN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}</a:t>
            </a:r>
            <a:r>
              <a:rPr lang="zh-CN" altLang="en-US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的性质求得，</a:t>
            </a:r>
            <a:endParaRPr lang="en-US" altLang="zh-CN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85001" name="Object 9"/>
          <p:cNvGraphicFramePr>
            <a:graphicFrameLocks noChangeAspect="1"/>
          </p:cNvGraphicFramePr>
          <p:nvPr/>
        </p:nvGraphicFramePr>
        <p:xfrm>
          <a:off x="4987925" y="2300288"/>
          <a:ext cx="211138" cy="398462"/>
        </p:xfrm>
        <a:graphic>
          <a:graphicData uri="http://schemas.openxmlformats.org/presentationml/2006/ole">
            <p:oleObj spid="_x0000_s85001" name="Microsoft Equation 3.0" r:id="rId3" imgW="114120" imgH="215640" progId="Equation.3">
              <p:embed/>
            </p:oleObj>
          </a:graphicData>
        </a:graphic>
      </p:graphicFrame>
      <p:grpSp>
        <p:nvGrpSpPr>
          <p:cNvPr id="6" name="组合 5"/>
          <p:cNvGrpSpPr/>
          <p:nvPr/>
        </p:nvGrpSpPr>
        <p:grpSpPr>
          <a:xfrm>
            <a:off x="107504" y="987574"/>
            <a:ext cx="6912768" cy="1296144"/>
            <a:chOff x="107504" y="987574"/>
            <a:chExt cx="6912768" cy="1296144"/>
          </a:xfrm>
        </p:grpSpPr>
        <p:sp>
          <p:nvSpPr>
            <p:cNvPr id="5" name="矩形 36"/>
            <p:cNvSpPr>
              <a:spLocks noChangeArrowheads="1"/>
            </p:cNvSpPr>
            <p:nvPr/>
          </p:nvSpPr>
          <p:spPr bwMode="auto">
            <a:xfrm>
              <a:off x="107504" y="987574"/>
              <a:ext cx="6912768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★★</a:t>
              </a:r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探究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3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.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数列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{a</a:t>
              </a:r>
              <a:r>
                <a:rPr lang="en-US" altLang="zh-CN" sz="2000" b="1" baseline="-32000" dirty="0" smtClean="0">
                  <a:latin typeface="楷体" pitchFamily="49" charset="-122"/>
                  <a:ea typeface="楷体" pitchFamily="49" charset="-122"/>
                  <a:cs typeface="楷体"/>
                </a:rPr>
                <a:t>n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}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的首项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a</a:t>
              </a:r>
              <a:r>
                <a:rPr lang="en-US" altLang="zh-CN" sz="2000" b="1" baseline="-32000" dirty="0" smtClean="0">
                  <a:latin typeface="楷体" pitchFamily="49" charset="-122"/>
                  <a:ea typeface="楷体" pitchFamily="49" charset="-122"/>
                  <a:cs typeface="楷体"/>
                </a:rPr>
                <a:t>1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=1,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数列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{b</a:t>
              </a:r>
              <a:r>
                <a:rPr lang="en-US" altLang="zh-CN" sz="2000" b="1" baseline="-25000" dirty="0" smtClean="0">
                  <a:latin typeface="楷体" pitchFamily="49" charset="-122"/>
                  <a:ea typeface="楷体" pitchFamily="49" charset="-122"/>
                  <a:cs typeface="楷体"/>
                </a:rPr>
                <a:t>n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}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为等比数列，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endPara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且                         求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a</a:t>
              </a:r>
              <a:r>
                <a:rPr lang="en-US" altLang="zh-CN" sz="2000" b="1" baseline="-32000" dirty="0" smtClean="0">
                  <a:latin typeface="楷体" pitchFamily="49" charset="-122"/>
                  <a:ea typeface="楷体" pitchFamily="49" charset="-122"/>
                  <a:cs typeface="楷体"/>
                </a:rPr>
                <a:t>21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.</a:t>
              </a:r>
              <a:endParaRPr lang="en-US" altLang="zh-CN" sz="2000" b="1" dirty="0">
                <a:latin typeface="楷体" pitchFamily="49" charset="-122"/>
                <a:ea typeface="楷体" pitchFamily="49" charset="-122"/>
                <a:cs typeface="楷体"/>
              </a:endParaRPr>
            </a:p>
          </p:txBody>
        </p:sp>
        <p:graphicFrame>
          <p:nvGraphicFramePr>
            <p:cNvPr id="85002" name="Object 10"/>
            <p:cNvGraphicFramePr>
              <a:graphicFrameLocks noChangeAspect="1"/>
            </p:cNvGraphicFramePr>
            <p:nvPr/>
          </p:nvGraphicFramePr>
          <p:xfrm>
            <a:off x="539552" y="1419622"/>
            <a:ext cx="2976330" cy="864096"/>
          </p:xfrm>
          <a:graphic>
            <a:graphicData uri="http://schemas.openxmlformats.org/presentationml/2006/ole">
              <p:oleObj spid="_x0000_s85002" name="Microsoft Equation 3.0" r:id="rId4" imgW="1574640" imgH="45720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7056" name="Object 16"/>
          <p:cNvGraphicFramePr>
            <a:graphicFrameLocks noChangeAspect="1"/>
          </p:cNvGraphicFramePr>
          <p:nvPr/>
        </p:nvGraphicFramePr>
        <p:xfrm>
          <a:off x="179511" y="1563638"/>
          <a:ext cx="2492277" cy="504056"/>
        </p:xfrm>
        <a:graphic>
          <a:graphicData uri="http://schemas.openxmlformats.org/presentationml/2006/ole">
            <p:oleObj spid="_x0000_s87056" name="Microsoft Equation 3.0" r:id="rId4" imgW="1130040" imgH="228600" progId="Equation.3">
              <p:embed/>
            </p:oleObj>
          </a:graphicData>
        </a:graphic>
      </p:graphicFrame>
      <p:graphicFrame>
        <p:nvGraphicFramePr>
          <p:cNvPr id="87057" name="Object 17"/>
          <p:cNvGraphicFramePr>
            <a:graphicFrameLocks noChangeAspect="1"/>
          </p:cNvGraphicFramePr>
          <p:nvPr/>
        </p:nvGraphicFramePr>
        <p:xfrm>
          <a:off x="2699792" y="1419622"/>
          <a:ext cx="3401319" cy="792088"/>
        </p:xfrm>
        <a:graphic>
          <a:graphicData uri="http://schemas.openxmlformats.org/presentationml/2006/ole">
            <p:oleObj spid="_x0000_s87057" name="Microsoft Equation 3.0" r:id="rId5" imgW="1854000" imgH="431640" progId="Equation.3">
              <p:embed/>
            </p:oleObj>
          </a:graphicData>
        </a:graphic>
      </p:graphicFrame>
      <p:graphicFrame>
        <p:nvGraphicFramePr>
          <p:cNvPr id="87059" name="Object 19"/>
          <p:cNvGraphicFramePr>
            <a:graphicFrameLocks noChangeAspect="1"/>
          </p:cNvGraphicFramePr>
          <p:nvPr/>
        </p:nvGraphicFramePr>
        <p:xfrm>
          <a:off x="3235774" y="2144954"/>
          <a:ext cx="2272330" cy="498804"/>
        </p:xfrm>
        <a:graphic>
          <a:graphicData uri="http://schemas.openxmlformats.org/presentationml/2006/ole">
            <p:oleObj spid="_x0000_s87059" name="Microsoft Equation 3.0" r:id="rId6" imgW="1041120" imgH="228600" progId="Equation.3">
              <p:embed/>
            </p:oleObj>
          </a:graphicData>
        </a:graphic>
      </p:graphicFrame>
      <p:grpSp>
        <p:nvGrpSpPr>
          <p:cNvPr id="37" name="组合 36"/>
          <p:cNvGrpSpPr/>
          <p:nvPr/>
        </p:nvGrpSpPr>
        <p:grpSpPr>
          <a:xfrm>
            <a:off x="35496" y="2705536"/>
            <a:ext cx="8640514" cy="916494"/>
            <a:chOff x="35496" y="2747704"/>
            <a:chExt cx="8640514" cy="916494"/>
          </a:xfrm>
        </p:grpSpPr>
        <p:sp>
          <p:nvSpPr>
            <p:cNvPr id="31" name="矩形 30"/>
            <p:cNvSpPr>
              <a:spLocks noChangeArrowheads="1"/>
            </p:cNvSpPr>
            <p:nvPr/>
          </p:nvSpPr>
          <p:spPr bwMode="auto">
            <a:xfrm>
              <a:off x="35496" y="2747704"/>
              <a:ext cx="8640514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    而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{b</a:t>
              </a:r>
              <a:r>
                <a:rPr lang="en-US" altLang="zh-CN" sz="2000" b="1" baseline="-32000" dirty="0" smtClean="0">
                  <a:latin typeface="楷体"/>
                  <a:ea typeface="楷体"/>
                  <a:cs typeface="楷体"/>
                </a:rPr>
                <a:t>n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}</a:t>
              </a:r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为等比数列，由等比数列的性质有：</a:t>
              </a:r>
              <a:endParaRPr lang="en-US" altLang="zh-CN" sz="2000" b="1" dirty="0" smtClean="0">
                <a:latin typeface="楷体"/>
                <a:ea typeface="楷体"/>
                <a:cs typeface="楷体"/>
              </a:endParaRPr>
            </a:p>
          </p:txBody>
        </p:sp>
        <p:graphicFrame>
          <p:nvGraphicFramePr>
            <p:cNvPr id="87060" name="Object 20"/>
            <p:cNvGraphicFramePr>
              <a:graphicFrameLocks noChangeAspect="1"/>
            </p:cNvGraphicFramePr>
            <p:nvPr/>
          </p:nvGraphicFramePr>
          <p:xfrm>
            <a:off x="110844" y="3189982"/>
            <a:ext cx="4821196" cy="474216"/>
          </p:xfrm>
          <a:graphic>
            <a:graphicData uri="http://schemas.openxmlformats.org/presentationml/2006/ole">
              <p:oleObj spid="_x0000_s87060" name="Microsoft Equation 3.0" r:id="rId7" imgW="2323800" imgH="228600" progId="Equation.3">
                <p:embed/>
              </p:oleObj>
            </a:graphicData>
          </a:graphic>
        </p:graphicFrame>
      </p:grpSp>
      <p:graphicFrame>
        <p:nvGraphicFramePr>
          <p:cNvPr id="87061" name="Object 21"/>
          <p:cNvGraphicFramePr>
            <a:graphicFrameLocks noChangeAspect="1"/>
          </p:cNvGraphicFramePr>
          <p:nvPr/>
        </p:nvGraphicFramePr>
        <p:xfrm>
          <a:off x="542322" y="3579862"/>
          <a:ext cx="2517510" cy="648072"/>
        </p:xfrm>
        <a:graphic>
          <a:graphicData uri="http://schemas.openxmlformats.org/presentationml/2006/ole">
            <p:oleObj spid="_x0000_s87061" name="Microsoft Equation 3.0" r:id="rId8" imgW="1282680" imgH="330120" progId="Equation.3">
              <p:embed/>
            </p:oleObj>
          </a:graphicData>
        </a:graphic>
      </p:graphicFrame>
      <p:grpSp>
        <p:nvGrpSpPr>
          <p:cNvPr id="36" name="组合 35"/>
          <p:cNvGrpSpPr/>
          <p:nvPr/>
        </p:nvGrpSpPr>
        <p:grpSpPr>
          <a:xfrm>
            <a:off x="35496" y="2186800"/>
            <a:ext cx="3240360" cy="449262"/>
            <a:chOff x="35496" y="2211388"/>
            <a:chExt cx="3240360" cy="449262"/>
          </a:xfrm>
        </p:grpSpPr>
        <p:graphicFrame>
          <p:nvGraphicFramePr>
            <p:cNvPr id="87058" name="Object 18"/>
            <p:cNvGraphicFramePr>
              <a:graphicFrameLocks noChangeAspect="1"/>
            </p:cNvGraphicFramePr>
            <p:nvPr/>
          </p:nvGraphicFramePr>
          <p:xfrm>
            <a:off x="1231156" y="2211388"/>
            <a:ext cx="2044700" cy="449262"/>
          </p:xfrm>
          <a:graphic>
            <a:graphicData uri="http://schemas.openxmlformats.org/presentationml/2006/ole">
              <p:oleObj spid="_x0000_s87058" name="Microsoft Equation 3.0" r:id="rId9" imgW="1041120" imgH="228600" progId="Equation.3">
                <p:embed/>
              </p:oleObj>
            </a:graphicData>
          </a:graphic>
        </p:graphicFrame>
        <p:sp>
          <p:nvSpPr>
            <p:cNvPr id="34" name="矩形 33"/>
            <p:cNvSpPr/>
            <p:nvPr/>
          </p:nvSpPr>
          <p:spPr>
            <a:xfrm>
              <a:off x="35496" y="2211710"/>
              <a:ext cx="122020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    同理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07950" y="627534"/>
            <a:ext cx="8640514" cy="902364"/>
            <a:chOff x="107950" y="627534"/>
            <a:chExt cx="8640514" cy="902364"/>
          </a:xfrm>
        </p:grpSpPr>
        <p:grpSp>
          <p:nvGrpSpPr>
            <p:cNvPr id="35" name="组合 34"/>
            <p:cNvGrpSpPr/>
            <p:nvPr/>
          </p:nvGrpSpPr>
          <p:grpSpPr>
            <a:xfrm>
              <a:off x="107950" y="699542"/>
              <a:ext cx="8640514" cy="830356"/>
              <a:chOff x="107950" y="699542"/>
              <a:chExt cx="8640514" cy="830356"/>
            </a:xfrm>
          </p:grpSpPr>
          <p:sp>
            <p:nvSpPr>
              <p:cNvPr id="4" name="矩形 3"/>
              <p:cNvSpPr>
                <a:spLocks noChangeArrowheads="1"/>
              </p:cNvSpPr>
              <p:nvPr/>
            </p:nvSpPr>
            <p:spPr bwMode="auto">
              <a:xfrm>
                <a:off x="107950" y="813941"/>
                <a:ext cx="8640514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r>
                  <a:rPr lang="zh-CN" altLang="en-US" sz="2000" b="1" dirty="0" smtClean="0">
                    <a:solidFill>
                      <a:srgbClr val="FF0000"/>
                    </a:solidFill>
                    <a:latin typeface="楷体"/>
                    <a:ea typeface="楷体"/>
                    <a:cs typeface="楷体"/>
                    <a:sym typeface="Wingdings" pitchFamily="2" charset="2"/>
                  </a:rPr>
                  <a:t>解：</a:t>
                </a:r>
                <a:r>
                  <a:rPr lang="zh-CN" altLang="en-US" sz="2000" b="1" dirty="0" smtClean="0">
                    <a:latin typeface="楷体"/>
                    <a:ea typeface="楷体"/>
                    <a:cs typeface="楷体"/>
                  </a:rPr>
                  <a:t>由已知         有</a:t>
                </a:r>
                <a:endParaRPr lang="en-US" altLang="zh-CN" sz="2000" b="1" dirty="0" smtClean="0">
                  <a:latin typeface="楷体"/>
                  <a:ea typeface="楷体"/>
                  <a:cs typeface="楷体"/>
                </a:endParaRPr>
              </a:p>
            </p:txBody>
          </p:sp>
          <p:graphicFrame>
            <p:nvGraphicFramePr>
              <p:cNvPr id="87054" name="Object 14"/>
              <p:cNvGraphicFramePr>
                <a:graphicFrameLocks noChangeAspect="1"/>
              </p:cNvGraphicFramePr>
              <p:nvPr/>
            </p:nvGraphicFramePr>
            <p:xfrm>
              <a:off x="2888284" y="699542"/>
              <a:ext cx="1467692" cy="792088"/>
            </p:xfrm>
            <a:graphic>
              <a:graphicData uri="http://schemas.openxmlformats.org/presentationml/2006/ole">
                <p:oleObj spid="_x0000_s87054" name="Microsoft Equation 3.0" r:id="rId10" imgW="799920" imgH="431640" progId="Equation.3">
                  <p:embed/>
                </p:oleObj>
              </a:graphicData>
            </a:graphic>
          </p:graphicFrame>
          <p:graphicFrame>
            <p:nvGraphicFramePr>
              <p:cNvPr id="87055" name="Object 15"/>
              <p:cNvGraphicFramePr>
                <a:graphicFrameLocks noChangeAspect="1"/>
              </p:cNvGraphicFramePr>
              <p:nvPr/>
            </p:nvGraphicFramePr>
            <p:xfrm>
              <a:off x="4385940" y="699542"/>
              <a:ext cx="1050156" cy="830356"/>
            </p:xfrm>
            <a:graphic>
              <a:graphicData uri="http://schemas.openxmlformats.org/presentationml/2006/ole">
                <p:oleObj spid="_x0000_s87055" name="Microsoft Equation 3.0" r:id="rId11" imgW="545760" imgH="431640" progId="Equation.3">
                  <p:embed/>
                </p:oleObj>
              </a:graphicData>
            </a:graphic>
          </p:graphicFrame>
        </p:grpSp>
        <p:graphicFrame>
          <p:nvGraphicFramePr>
            <p:cNvPr id="17" name="Object 10"/>
            <p:cNvGraphicFramePr>
              <a:graphicFrameLocks noChangeAspect="1"/>
            </p:cNvGraphicFramePr>
            <p:nvPr/>
          </p:nvGraphicFramePr>
          <p:xfrm>
            <a:off x="1547664" y="627534"/>
            <a:ext cx="1104900" cy="815975"/>
          </p:xfrm>
          <a:graphic>
            <a:graphicData uri="http://schemas.openxmlformats.org/presentationml/2006/ole">
              <p:oleObj spid="_x0000_s87063" name="Microsoft Equation 3.0" r:id="rId12" imgW="583920" imgH="43164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矩形 39"/>
          <p:cNvSpPr>
            <a:spLocks noChangeArrowheads="1"/>
          </p:cNvSpPr>
          <p:nvPr/>
        </p:nvSpPr>
        <p:spPr bwMode="auto">
          <a:xfrm>
            <a:off x="107504" y="3003798"/>
            <a:ext cx="680382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  <a:sym typeface="Wingdings" pitchFamily="2" charset="2"/>
              </a:rPr>
              <a:t>:</a:t>
            </a:r>
            <a:r>
              <a:rPr lang="en-US" altLang="zh-CN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(1)</a:t>
            </a:r>
            <a:r>
              <a:rPr lang="zh-CN" altLang="en-US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对于函数中的抽象公式，要善于赋值，</a:t>
            </a:r>
            <a:endParaRPr lang="en-US" altLang="zh-CN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35496" y="3448040"/>
            <a:ext cx="6371778" cy="846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（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2）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利用所给的抽象公式及函数的单调性，控制自变</a:t>
            </a:r>
            <a:endParaRPr lang="en-US" altLang="zh-CN" sz="2000" b="1" dirty="0" smtClean="0">
              <a:latin typeface="楷体"/>
              <a:ea typeface="楷体"/>
              <a:cs typeface="楷体"/>
            </a:endParaRPr>
          </a:p>
          <a:p>
            <a:endParaRPr lang="en-US" altLang="zh-CN" sz="900" b="1" dirty="0" smtClean="0">
              <a:latin typeface="楷体"/>
              <a:ea typeface="楷体"/>
              <a:cs typeface="楷体"/>
            </a:endParaRPr>
          </a:p>
          <a:p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量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x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的范围，进而去掉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“f”,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得到一个关于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x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的不等式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.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179512" y="699542"/>
            <a:ext cx="6336704" cy="2285241"/>
            <a:chOff x="179512" y="699542"/>
            <a:chExt cx="6336704" cy="2285241"/>
          </a:xfrm>
        </p:grpSpPr>
        <p:sp>
          <p:nvSpPr>
            <p:cNvPr id="7" name="矩形 6"/>
            <p:cNvSpPr>
              <a:spLocks noChangeArrowheads="1"/>
            </p:cNvSpPr>
            <p:nvPr/>
          </p:nvSpPr>
          <p:spPr bwMode="auto">
            <a:xfrm>
              <a:off x="179512" y="699542"/>
              <a:ext cx="6336704" cy="22852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★★</a:t>
              </a:r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探究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4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.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定义在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(0,+∞)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上的函数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f(x)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，对于任意正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endParaRPr lang="en-US" altLang="zh-CN" sz="12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整数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m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、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n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，都有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f(</a:t>
              </a:r>
              <a:r>
                <a:rPr lang="en-US" altLang="zh-CN" sz="2000" b="1" dirty="0" err="1" smtClean="0">
                  <a:latin typeface="楷体" pitchFamily="49" charset="-122"/>
                  <a:ea typeface="楷体" pitchFamily="49" charset="-122"/>
                  <a:cs typeface="楷体"/>
                </a:rPr>
                <a:t>m</a:t>
              </a:r>
              <a:r>
                <a:rPr lang="en-US" altLang="zh-CN" sz="2000" b="1" dirty="0" err="1" smtClean="0">
                  <a:latin typeface="楷体"/>
                  <a:ea typeface="楷体"/>
                  <a:cs typeface="楷体"/>
                </a:rPr>
                <a:t>˙</a:t>
              </a:r>
              <a:r>
                <a:rPr lang="en-US" altLang="zh-CN" sz="2000" b="1" dirty="0" err="1" smtClean="0">
                  <a:latin typeface="楷体" pitchFamily="49" charset="-122"/>
                  <a:ea typeface="楷体" pitchFamily="49" charset="-122"/>
                  <a:cs typeface="楷体"/>
                </a:rPr>
                <a:t>n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)= f( m )+f( n )-   ,</a:t>
              </a:r>
            </a:p>
            <a:p>
              <a:endParaRPr lang="en-US" altLang="zh-CN" sz="105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当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x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＞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1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时，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f(x)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＞  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,</a:t>
              </a:r>
            </a:p>
            <a:p>
              <a:endParaRPr lang="en-US" altLang="zh-CN" sz="10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（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1）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求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f(2)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的值，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endParaRPr lang="en-US" altLang="zh-CN" sz="10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（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2）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解关于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x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的不等式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f(x)+f(x+3)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＞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2.</a:t>
              </a:r>
              <a:endParaRPr lang="en-US" altLang="zh-CN" sz="2000" b="1" dirty="0">
                <a:latin typeface="楷体" pitchFamily="49" charset="-122"/>
                <a:ea typeface="楷体" pitchFamily="49" charset="-122"/>
                <a:cs typeface="楷体"/>
              </a:endParaRPr>
            </a:p>
          </p:txBody>
        </p:sp>
        <p:graphicFrame>
          <p:nvGraphicFramePr>
            <p:cNvPr id="39939" name="Object 3"/>
            <p:cNvGraphicFramePr>
              <a:graphicFrameLocks noChangeAspect="1"/>
            </p:cNvGraphicFramePr>
            <p:nvPr/>
          </p:nvGraphicFramePr>
          <p:xfrm>
            <a:off x="5076056" y="1035580"/>
            <a:ext cx="288032" cy="744082"/>
          </p:xfrm>
          <a:graphic>
            <a:graphicData uri="http://schemas.openxmlformats.org/presentationml/2006/ole">
              <p:oleObj spid="_x0000_s39939" name="Microsoft Equation 3.0" r:id="rId3" imgW="152280" imgH="393480" progId="Equation.3">
                <p:embed/>
              </p:oleObj>
            </a:graphicData>
          </a:graphic>
        </p:graphicFrame>
        <p:graphicFrame>
          <p:nvGraphicFramePr>
            <p:cNvPr id="39940" name="Object 4"/>
            <p:cNvGraphicFramePr>
              <a:graphicFrameLocks noChangeAspect="1"/>
            </p:cNvGraphicFramePr>
            <p:nvPr/>
          </p:nvGraphicFramePr>
          <p:xfrm>
            <a:off x="2339752" y="1563638"/>
            <a:ext cx="292224" cy="648072"/>
          </p:xfrm>
          <a:graphic>
            <a:graphicData uri="http://schemas.openxmlformats.org/presentationml/2006/ole">
              <p:oleObj spid="_x0000_s39940" name="Microsoft Equation 3.0" r:id="rId4" imgW="152280" imgH="393480" progId="Equation.3">
                <p:embed/>
              </p:oleObj>
            </a:graphicData>
          </a:graphic>
        </p:graphicFrame>
        <p:graphicFrame>
          <p:nvGraphicFramePr>
            <p:cNvPr id="39941" name="Object 5"/>
            <p:cNvGraphicFramePr>
              <a:graphicFrameLocks noChangeAspect="1"/>
            </p:cNvGraphicFramePr>
            <p:nvPr/>
          </p:nvGraphicFramePr>
          <p:xfrm>
            <a:off x="2771800" y="1491630"/>
            <a:ext cx="1152128" cy="728898"/>
          </p:xfrm>
          <a:graphic>
            <a:graphicData uri="http://schemas.openxmlformats.org/presentationml/2006/ole">
              <p:oleObj spid="_x0000_s39941" name="Microsoft Equation 3.0" r:id="rId5" imgW="622080" imgH="39348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6"/>
          <p:cNvSpPr>
            <a:spLocks noChangeArrowheads="1"/>
          </p:cNvSpPr>
          <p:nvPr/>
        </p:nvSpPr>
        <p:spPr bwMode="auto">
          <a:xfrm>
            <a:off x="35496" y="627534"/>
            <a:ext cx="637175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解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:(1)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令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m=n=1:</a:t>
            </a:r>
            <a:endParaRPr lang="en-US" altLang="zh-CN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78859" name="Object 11"/>
          <p:cNvGraphicFramePr>
            <a:graphicFrameLocks noChangeAspect="1"/>
          </p:cNvGraphicFramePr>
          <p:nvPr/>
        </p:nvGraphicFramePr>
        <p:xfrm>
          <a:off x="1963453" y="483518"/>
          <a:ext cx="2320515" cy="648072"/>
        </p:xfrm>
        <a:graphic>
          <a:graphicData uri="http://schemas.openxmlformats.org/presentationml/2006/ole">
            <p:oleObj spid="_x0000_s78859" name="Microsoft Equation 3.0" r:id="rId3" imgW="1409400" imgH="393480" progId="Equation.3">
              <p:embed/>
            </p:oleObj>
          </a:graphicData>
        </a:graphic>
      </p:graphicFrame>
      <p:graphicFrame>
        <p:nvGraphicFramePr>
          <p:cNvPr id="78860" name="Object 12"/>
          <p:cNvGraphicFramePr>
            <a:graphicFrameLocks noChangeAspect="1"/>
          </p:cNvGraphicFramePr>
          <p:nvPr/>
        </p:nvGraphicFramePr>
        <p:xfrm>
          <a:off x="4283968" y="438823"/>
          <a:ext cx="1296144" cy="692767"/>
        </p:xfrm>
        <a:graphic>
          <a:graphicData uri="http://schemas.openxmlformats.org/presentationml/2006/ole">
            <p:oleObj spid="_x0000_s78860" name="Microsoft Equation 3.0" r:id="rId4" imgW="736560" imgH="393480" progId="Equation.3">
              <p:embed/>
            </p:oleObj>
          </a:graphicData>
        </a:graphic>
      </p:graphicFrame>
      <p:graphicFrame>
        <p:nvGraphicFramePr>
          <p:cNvPr id="78861" name="Object 13"/>
          <p:cNvGraphicFramePr>
            <a:graphicFrameLocks noChangeAspect="1"/>
          </p:cNvGraphicFramePr>
          <p:nvPr/>
        </p:nvGraphicFramePr>
        <p:xfrm>
          <a:off x="2339752" y="1094414"/>
          <a:ext cx="2781300" cy="647700"/>
        </p:xfrm>
        <a:graphic>
          <a:graphicData uri="http://schemas.openxmlformats.org/presentationml/2006/ole">
            <p:oleObj spid="_x0000_s78861" name="Microsoft Equation 3.0" r:id="rId5" imgW="1688760" imgH="393480" progId="Equation.3">
              <p:embed/>
            </p:oleObj>
          </a:graphicData>
        </a:graphic>
      </p:graphicFrame>
      <p:graphicFrame>
        <p:nvGraphicFramePr>
          <p:cNvPr id="78862" name="Object 14"/>
          <p:cNvGraphicFramePr>
            <a:graphicFrameLocks noChangeAspect="1"/>
          </p:cNvGraphicFramePr>
          <p:nvPr/>
        </p:nvGraphicFramePr>
        <p:xfrm>
          <a:off x="5220072" y="1203598"/>
          <a:ext cx="1368152" cy="398008"/>
        </p:xfrm>
        <a:graphic>
          <a:graphicData uri="http://schemas.openxmlformats.org/presentationml/2006/ole">
            <p:oleObj spid="_x0000_s78862" name="Microsoft Equation 3.0" r:id="rId6" imgW="698400" imgH="203040" progId="Equation.3">
              <p:embed/>
            </p:oleObj>
          </a:graphicData>
        </a:graphic>
      </p:graphicFrame>
      <p:grpSp>
        <p:nvGrpSpPr>
          <p:cNvPr id="16" name="组合 15"/>
          <p:cNvGrpSpPr/>
          <p:nvPr/>
        </p:nvGrpSpPr>
        <p:grpSpPr>
          <a:xfrm>
            <a:off x="35496" y="1059582"/>
            <a:ext cx="6371753" cy="754912"/>
            <a:chOff x="35496" y="1059582"/>
            <a:chExt cx="6371753" cy="754912"/>
          </a:xfrm>
        </p:grpSpPr>
        <p:sp>
          <p:nvSpPr>
            <p:cNvPr id="20" name="矩形 36"/>
            <p:cNvSpPr>
              <a:spLocks noChangeArrowheads="1"/>
            </p:cNvSpPr>
            <p:nvPr/>
          </p:nvSpPr>
          <p:spPr bwMode="auto">
            <a:xfrm>
              <a:off x="35496" y="1238430"/>
              <a:ext cx="637175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  <a:sym typeface="Wingdings" pitchFamily="2" charset="2"/>
                </a:rPr>
                <a:t>      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  <a:sym typeface="Wingdings" pitchFamily="2" charset="2"/>
                </a:rPr>
                <a:t>令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  <a:sym typeface="Wingdings" pitchFamily="2" charset="2"/>
                </a:rPr>
                <a:t>m=2,n=  :</a:t>
              </a:r>
              <a:endParaRPr lang="en-US" altLang="zh-CN" sz="2000" b="1" dirty="0">
                <a:latin typeface="楷体" pitchFamily="49" charset="-122"/>
                <a:ea typeface="楷体" pitchFamily="49" charset="-122"/>
                <a:cs typeface="楷体"/>
              </a:endParaRPr>
            </a:p>
          </p:txBody>
        </p:sp>
        <p:graphicFrame>
          <p:nvGraphicFramePr>
            <p:cNvPr id="78863" name="Object 15"/>
            <p:cNvGraphicFramePr>
              <a:graphicFrameLocks noChangeAspect="1"/>
            </p:cNvGraphicFramePr>
            <p:nvPr/>
          </p:nvGraphicFramePr>
          <p:xfrm>
            <a:off x="1907704" y="1059582"/>
            <a:ext cx="292224" cy="754912"/>
          </p:xfrm>
          <a:graphic>
            <a:graphicData uri="http://schemas.openxmlformats.org/presentationml/2006/ole">
              <p:oleObj spid="_x0000_s78863" name="Microsoft Equation 3.0" r:id="rId7" imgW="152280" imgH="393480" progId="Equation.3">
                <p:embed/>
              </p:oleObj>
            </a:graphicData>
          </a:graphic>
        </p:graphicFrame>
      </p:grpSp>
      <p:sp>
        <p:nvSpPr>
          <p:cNvPr id="22" name="矩形 36"/>
          <p:cNvSpPr>
            <a:spLocks noChangeArrowheads="1"/>
          </p:cNvSpPr>
          <p:nvPr/>
        </p:nvSpPr>
        <p:spPr bwMode="auto">
          <a:xfrm>
            <a:off x="35496" y="1779662"/>
            <a:ext cx="637175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  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(2)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任取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x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1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,x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2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∈(0,+∞), x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1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＜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x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2</a:t>
            </a:r>
            <a:endParaRPr lang="en-US" altLang="zh-CN" sz="2000" b="1" baseline="-32000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78864" name="Object 16"/>
          <p:cNvGraphicFramePr>
            <a:graphicFrameLocks noChangeAspect="1"/>
          </p:cNvGraphicFramePr>
          <p:nvPr/>
        </p:nvGraphicFramePr>
        <p:xfrm>
          <a:off x="107504" y="2139702"/>
          <a:ext cx="4426375" cy="792088"/>
        </p:xfrm>
        <a:graphic>
          <a:graphicData uri="http://schemas.openxmlformats.org/presentationml/2006/ole">
            <p:oleObj spid="_x0000_s78864" name="Microsoft Equation 3.0" r:id="rId8" imgW="2412720" imgH="431640" progId="Equation.3">
              <p:embed/>
            </p:oleObj>
          </a:graphicData>
        </a:graphic>
      </p:graphicFrame>
      <p:graphicFrame>
        <p:nvGraphicFramePr>
          <p:cNvPr id="78865" name="Object 17"/>
          <p:cNvGraphicFramePr>
            <a:graphicFrameLocks noChangeAspect="1"/>
          </p:cNvGraphicFramePr>
          <p:nvPr/>
        </p:nvGraphicFramePr>
        <p:xfrm>
          <a:off x="35496" y="2859782"/>
          <a:ext cx="3308133" cy="792088"/>
        </p:xfrm>
        <a:graphic>
          <a:graphicData uri="http://schemas.openxmlformats.org/presentationml/2006/ole">
            <p:oleObj spid="_x0000_s78865" name="Microsoft Equation 3.0" r:id="rId9" imgW="1803240" imgH="431640" progId="Equation.3">
              <p:embed/>
            </p:oleObj>
          </a:graphicData>
        </a:graphic>
      </p:graphicFrame>
      <p:graphicFrame>
        <p:nvGraphicFramePr>
          <p:cNvPr id="78866" name="Object 18"/>
          <p:cNvGraphicFramePr>
            <a:graphicFrameLocks noChangeAspect="1"/>
          </p:cNvGraphicFramePr>
          <p:nvPr/>
        </p:nvGraphicFramePr>
        <p:xfrm>
          <a:off x="3419872" y="2787774"/>
          <a:ext cx="2312728" cy="864096"/>
        </p:xfrm>
        <a:graphic>
          <a:graphicData uri="http://schemas.openxmlformats.org/presentationml/2006/ole">
            <p:oleObj spid="_x0000_s78866" name="Microsoft Equation 3.0" r:id="rId10" imgW="1155600" imgH="431640" progId="Equation.3">
              <p:embed/>
            </p:oleObj>
          </a:graphicData>
        </a:graphic>
      </p:graphicFrame>
      <p:grpSp>
        <p:nvGrpSpPr>
          <p:cNvPr id="17" name="组合 16"/>
          <p:cNvGrpSpPr/>
          <p:nvPr/>
        </p:nvGrpSpPr>
        <p:grpSpPr>
          <a:xfrm>
            <a:off x="36121" y="3579862"/>
            <a:ext cx="3562194" cy="568891"/>
            <a:chOff x="36121" y="3579862"/>
            <a:chExt cx="3562194" cy="568891"/>
          </a:xfrm>
        </p:grpSpPr>
        <p:sp>
          <p:nvSpPr>
            <p:cNvPr id="27" name="矩形 26"/>
            <p:cNvSpPr/>
            <p:nvPr/>
          </p:nvSpPr>
          <p:spPr>
            <a:xfrm>
              <a:off x="36121" y="3714586"/>
              <a:ext cx="35621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 smtClean="0">
                  <a:latin typeface="楷体" pitchFamily="49" charset="-122"/>
                  <a:ea typeface="楷体" pitchFamily="49" charset="-122"/>
                  <a:cs typeface="楷体"/>
                </a:rPr>
                <a:t>由已知，当</a:t>
              </a:r>
              <a:r>
                <a:rPr lang="en-US" altLang="zh-CN" b="1" dirty="0" smtClean="0">
                  <a:latin typeface="楷体" pitchFamily="49" charset="-122"/>
                  <a:ea typeface="楷体" pitchFamily="49" charset="-122"/>
                  <a:cs typeface="楷体"/>
                </a:rPr>
                <a:t>x</a:t>
              </a:r>
              <a:r>
                <a:rPr lang="zh-CN" altLang="en-US" b="1" dirty="0" smtClean="0">
                  <a:latin typeface="楷体" pitchFamily="49" charset="-122"/>
                  <a:ea typeface="楷体" pitchFamily="49" charset="-122"/>
                  <a:cs typeface="楷体"/>
                </a:rPr>
                <a:t>＞</a:t>
              </a:r>
              <a:r>
                <a:rPr lang="en-US" altLang="zh-CN" b="1" dirty="0" smtClean="0">
                  <a:latin typeface="楷体" pitchFamily="49" charset="-122"/>
                  <a:ea typeface="楷体" pitchFamily="49" charset="-122"/>
                  <a:cs typeface="楷体"/>
                </a:rPr>
                <a:t>1</a:t>
              </a:r>
              <a:r>
                <a:rPr lang="zh-CN" altLang="en-US" b="1" dirty="0" smtClean="0">
                  <a:latin typeface="楷体" pitchFamily="49" charset="-122"/>
                  <a:ea typeface="楷体" pitchFamily="49" charset="-122"/>
                  <a:cs typeface="楷体"/>
                </a:rPr>
                <a:t>时，</a:t>
              </a:r>
              <a:r>
                <a:rPr lang="en-US" altLang="zh-CN" b="1" dirty="0" smtClean="0">
                  <a:latin typeface="楷体" pitchFamily="49" charset="-122"/>
                  <a:ea typeface="楷体" pitchFamily="49" charset="-122"/>
                  <a:cs typeface="楷体"/>
                </a:rPr>
                <a:t>f(x)</a:t>
              </a:r>
              <a:r>
                <a:rPr lang="zh-CN" altLang="en-US" b="1" dirty="0" smtClean="0">
                  <a:latin typeface="楷体" pitchFamily="49" charset="-122"/>
                  <a:ea typeface="楷体" pitchFamily="49" charset="-122"/>
                  <a:cs typeface="楷体"/>
                </a:rPr>
                <a:t>＞  ， </a:t>
              </a:r>
              <a:endParaRPr lang="zh-CN" altLang="en-US" dirty="0"/>
            </a:p>
          </p:txBody>
        </p:sp>
        <p:graphicFrame>
          <p:nvGraphicFramePr>
            <p:cNvPr id="78867" name="Object 19"/>
            <p:cNvGraphicFramePr>
              <a:graphicFrameLocks noChangeAspect="1"/>
            </p:cNvGraphicFramePr>
            <p:nvPr/>
          </p:nvGraphicFramePr>
          <p:xfrm>
            <a:off x="2915816" y="3579862"/>
            <a:ext cx="220216" cy="568891"/>
          </p:xfrm>
          <a:graphic>
            <a:graphicData uri="http://schemas.openxmlformats.org/presentationml/2006/ole">
              <p:oleObj spid="_x0000_s78867" name="Microsoft Equation 3.0" r:id="rId11" imgW="152280" imgH="393480" progId="Equation.3">
                <p:embed/>
              </p:oleObj>
            </a:graphicData>
          </a:graphic>
        </p:graphicFrame>
      </p:grpSp>
      <p:graphicFrame>
        <p:nvGraphicFramePr>
          <p:cNvPr id="78868" name="Object 20"/>
          <p:cNvGraphicFramePr>
            <a:graphicFrameLocks noChangeAspect="1"/>
          </p:cNvGraphicFramePr>
          <p:nvPr/>
        </p:nvGraphicFramePr>
        <p:xfrm>
          <a:off x="3347864" y="3579862"/>
          <a:ext cx="1418982" cy="720080"/>
        </p:xfrm>
        <a:graphic>
          <a:graphicData uri="http://schemas.openxmlformats.org/presentationml/2006/ole">
            <p:oleObj spid="_x0000_s78868" name="Microsoft Equation 3.0" r:id="rId12" imgW="85068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935" name="Object 23"/>
          <p:cNvGraphicFramePr>
            <a:graphicFrameLocks noChangeAspect="1"/>
          </p:cNvGraphicFramePr>
          <p:nvPr/>
        </p:nvGraphicFramePr>
        <p:xfrm>
          <a:off x="104427" y="483766"/>
          <a:ext cx="3366273" cy="719832"/>
        </p:xfrm>
        <a:graphic>
          <a:graphicData uri="http://schemas.openxmlformats.org/presentationml/2006/ole">
            <p:oleObj spid="_x0000_s38935" name="Microsoft Equation 3.0" r:id="rId3" imgW="2019240" imgH="431640" progId="Equation.3">
              <p:embed/>
            </p:oleObj>
          </a:graphicData>
        </a:graphic>
      </p:graphicFrame>
      <p:sp>
        <p:nvSpPr>
          <p:cNvPr id="12" name="矩形 36"/>
          <p:cNvSpPr>
            <a:spLocks noChangeArrowheads="1"/>
          </p:cNvSpPr>
          <p:nvPr/>
        </p:nvSpPr>
        <p:spPr bwMode="auto">
          <a:xfrm>
            <a:off x="3419872" y="587464"/>
            <a:ext cx="475252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x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2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＞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x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1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,∴f(x)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在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(0,+∞)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上为增函数，</a:t>
            </a:r>
            <a:endParaRPr lang="en-US" altLang="zh-CN" sz="2000" b="1" baseline="-32000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38936" name="Object 24"/>
          <p:cNvGraphicFramePr>
            <a:graphicFrameLocks noChangeAspect="1"/>
          </p:cNvGraphicFramePr>
          <p:nvPr/>
        </p:nvGraphicFramePr>
        <p:xfrm>
          <a:off x="107950" y="1131888"/>
          <a:ext cx="3073400" cy="647700"/>
        </p:xfrm>
        <a:graphic>
          <a:graphicData uri="http://schemas.openxmlformats.org/presentationml/2006/ole">
            <p:oleObj spid="_x0000_s38936" name="Microsoft Equation 3.0" r:id="rId4" imgW="1866600" imgH="393480" progId="Equation.3">
              <p:embed/>
            </p:oleObj>
          </a:graphicData>
        </a:graphic>
      </p:graphicFrame>
      <p:graphicFrame>
        <p:nvGraphicFramePr>
          <p:cNvPr id="38937" name="Object 25"/>
          <p:cNvGraphicFramePr>
            <a:graphicFrameLocks noChangeAspect="1"/>
          </p:cNvGraphicFramePr>
          <p:nvPr/>
        </p:nvGraphicFramePr>
        <p:xfrm>
          <a:off x="107504" y="1708596"/>
          <a:ext cx="4365625" cy="719138"/>
        </p:xfrm>
        <a:graphic>
          <a:graphicData uri="http://schemas.openxmlformats.org/presentationml/2006/ole">
            <p:oleObj spid="_x0000_s38937" name="Microsoft Equation 3.0" r:id="rId5" imgW="2387520" imgH="393480" progId="Equation.3">
              <p:embed/>
            </p:oleObj>
          </a:graphicData>
        </a:graphic>
      </p:graphicFrame>
      <p:graphicFrame>
        <p:nvGraphicFramePr>
          <p:cNvPr id="38938" name="Object 26"/>
          <p:cNvGraphicFramePr>
            <a:graphicFrameLocks noChangeAspect="1"/>
          </p:cNvGraphicFramePr>
          <p:nvPr/>
        </p:nvGraphicFramePr>
        <p:xfrm>
          <a:off x="157163" y="2427288"/>
          <a:ext cx="2759075" cy="701675"/>
        </p:xfrm>
        <a:graphic>
          <a:graphicData uri="http://schemas.openxmlformats.org/presentationml/2006/ole">
            <p:oleObj spid="_x0000_s38938" name="Microsoft Equation 3.0" r:id="rId6" imgW="1549080" imgH="393480" progId="Equation.3">
              <p:embed/>
            </p:oleObj>
          </a:graphicData>
        </a:graphic>
      </p:graphicFrame>
      <p:graphicFrame>
        <p:nvGraphicFramePr>
          <p:cNvPr id="38939" name="Object 27"/>
          <p:cNvGraphicFramePr>
            <a:graphicFrameLocks noChangeAspect="1"/>
          </p:cNvGraphicFramePr>
          <p:nvPr/>
        </p:nvGraphicFramePr>
        <p:xfrm>
          <a:off x="183109" y="3148558"/>
          <a:ext cx="1652587" cy="1295400"/>
        </p:xfrm>
        <a:graphic>
          <a:graphicData uri="http://schemas.openxmlformats.org/presentationml/2006/ole">
            <p:oleObj spid="_x0000_s38939" name="Microsoft Equation 3.0" r:id="rId7" imgW="939600" imgH="736560" progId="Equation.3">
              <p:embed/>
            </p:oleObj>
          </a:graphicData>
        </a:graphic>
      </p:graphicFrame>
      <p:sp>
        <p:nvSpPr>
          <p:cNvPr id="18" name="矩形 36"/>
          <p:cNvSpPr>
            <a:spLocks noChangeArrowheads="1"/>
          </p:cNvSpPr>
          <p:nvPr/>
        </p:nvSpPr>
        <p:spPr bwMode="auto">
          <a:xfrm>
            <a:off x="1835696" y="3579862"/>
            <a:ext cx="19442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∴x∈(1,+∞).</a:t>
            </a:r>
            <a:endParaRPr lang="en-US" altLang="zh-CN" sz="2000" b="1" baseline="-32000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131840" y="1035580"/>
            <a:ext cx="2880320" cy="744082"/>
            <a:chOff x="3419872" y="2211710"/>
            <a:chExt cx="2880320" cy="744082"/>
          </a:xfrm>
        </p:grpSpPr>
        <p:sp>
          <p:nvSpPr>
            <p:cNvPr id="9" name="矩形 8"/>
            <p:cNvSpPr/>
            <p:nvPr/>
          </p:nvSpPr>
          <p:spPr>
            <a:xfrm>
              <a:off x="3419872" y="2427734"/>
              <a:ext cx="277992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∵ f(</a:t>
              </a:r>
              <a:r>
                <a:rPr lang="en-US" altLang="zh-CN" sz="2000" b="1" dirty="0" err="1" smtClean="0">
                  <a:latin typeface="楷体" pitchFamily="49" charset="-122"/>
                  <a:ea typeface="楷体" pitchFamily="49" charset="-122"/>
                  <a:cs typeface="楷体"/>
                </a:rPr>
                <a:t>mn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)=f(m)+f(n)- </a:t>
              </a:r>
              <a:endParaRPr lang="zh-CN" altLang="en-US" sz="2000" dirty="0"/>
            </a:p>
          </p:txBody>
        </p:sp>
        <p:graphicFrame>
          <p:nvGraphicFramePr>
            <p:cNvPr id="10" name="Object 3"/>
            <p:cNvGraphicFramePr>
              <a:graphicFrameLocks noChangeAspect="1"/>
            </p:cNvGraphicFramePr>
            <p:nvPr/>
          </p:nvGraphicFramePr>
          <p:xfrm>
            <a:off x="6012160" y="2211710"/>
            <a:ext cx="288032" cy="744082"/>
          </p:xfrm>
          <a:graphic>
            <a:graphicData uri="http://schemas.openxmlformats.org/presentationml/2006/ole">
              <p:oleObj spid="_x0000_s38940" name="Microsoft Equation 3.0" r:id="rId8" imgW="152280" imgH="39348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107528" y="627534"/>
            <a:ext cx="6826207" cy="700906"/>
            <a:chOff x="107528" y="627534"/>
            <a:chExt cx="6826207" cy="700906"/>
          </a:xfrm>
        </p:grpSpPr>
        <p:sp>
          <p:nvSpPr>
            <p:cNvPr id="4" name="矩形 36"/>
            <p:cNvSpPr>
              <a:spLocks noChangeArrowheads="1"/>
            </p:cNvSpPr>
            <p:nvPr/>
          </p:nvSpPr>
          <p:spPr bwMode="auto">
            <a:xfrm>
              <a:off x="107528" y="741933"/>
              <a:ext cx="637175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★★★</a:t>
              </a:r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探</a:t>
              </a:r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究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5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.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求证：</a:t>
              </a:r>
              <a:endParaRPr lang="en-US" altLang="zh-CN" sz="2000" b="1" dirty="0">
                <a:latin typeface="楷体" pitchFamily="49" charset="-122"/>
                <a:ea typeface="楷体" pitchFamily="49" charset="-122"/>
                <a:cs typeface="楷体"/>
              </a:endParaRPr>
            </a:p>
          </p:txBody>
        </p:sp>
        <p:graphicFrame>
          <p:nvGraphicFramePr>
            <p:cNvPr id="113666" name="Object 2"/>
            <p:cNvGraphicFramePr>
              <a:graphicFrameLocks noChangeAspect="1"/>
            </p:cNvGraphicFramePr>
            <p:nvPr/>
          </p:nvGraphicFramePr>
          <p:xfrm>
            <a:off x="2411760" y="627534"/>
            <a:ext cx="4521975" cy="700906"/>
          </p:xfrm>
          <a:graphic>
            <a:graphicData uri="http://schemas.openxmlformats.org/presentationml/2006/ole">
              <p:oleObj spid="_x0000_s113666" name="Microsoft Equation 3.0" r:id="rId3" imgW="2539800" imgH="393480" progId="Equation.3">
                <p:embed/>
              </p:oleObj>
            </a:graphicData>
          </a:graphic>
        </p:graphicFrame>
      </p:grpSp>
      <p:sp>
        <p:nvSpPr>
          <p:cNvPr id="6" name="矩形 36"/>
          <p:cNvSpPr>
            <a:spLocks noChangeArrowheads="1"/>
          </p:cNvSpPr>
          <p:nvPr/>
        </p:nvSpPr>
        <p:spPr bwMode="auto">
          <a:xfrm>
            <a:off x="72455" y="2211710"/>
            <a:ext cx="637175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构造数列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{a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  <a:cs typeface="楷体"/>
              </a:rPr>
              <a:t>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},</a:t>
            </a:r>
            <a:endParaRPr lang="en-US" altLang="zh-CN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113667" name="Object 3"/>
          <p:cNvGraphicFramePr>
            <a:graphicFrameLocks noChangeAspect="1"/>
          </p:cNvGraphicFramePr>
          <p:nvPr/>
        </p:nvGraphicFramePr>
        <p:xfrm>
          <a:off x="1847502" y="2067694"/>
          <a:ext cx="4884738" cy="747713"/>
        </p:xfrm>
        <a:graphic>
          <a:graphicData uri="http://schemas.openxmlformats.org/presentationml/2006/ole">
            <p:oleObj spid="_x0000_s113667" name="Microsoft Equation 3.0" r:id="rId4" imgW="2743200" imgH="419040" progId="Equation.3">
              <p:embed/>
            </p:oleObj>
          </a:graphicData>
        </a:graphic>
      </p:graphicFrame>
      <p:sp>
        <p:nvSpPr>
          <p:cNvPr id="9" name="矩形 36"/>
          <p:cNvSpPr>
            <a:spLocks noChangeArrowheads="1"/>
          </p:cNvSpPr>
          <p:nvPr/>
        </p:nvSpPr>
        <p:spPr bwMode="auto">
          <a:xfrm>
            <a:off x="35496" y="1451560"/>
            <a:ext cx="637175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证明：即证：</a:t>
            </a:r>
            <a:endParaRPr lang="en-US" altLang="zh-CN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113669" name="Object 5"/>
          <p:cNvGraphicFramePr>
            <a:graphicFrameLocks noChangeAspect="1"/>
          </p:cNvGraphicFramePr>
          <p:nvPr/>
        </p:nvGraphicFramePr>
        <p:xfrm>
          <a:off x="1574205" y="1319981"/>
          <a:ext cx="4725987" cy="747713"/>
        </p:xfrm>
        <a:graphic>
          <a:graphicData uri="http://schemas.openxmlformats.org/presentationml/2006/ole">
            <p:oleObj spid="_x0000_s113669" name="Microsoft Equation 3.0" r:id="rId5" imgW="2654280" imgH="419040" progId="Equation.3">
              <p:embed/>
            </p:oleObj>
          </a:graphicData>
        </a:graphic>
      </p:graphicFrame>
      <p:sp>
        <p:nvSpPr>
          <p:cNvPr id="11" name="矩形 36"/>
          <p:cNvSpPr>
            <a:spLocks noChangeArrowheads="1"/>
          </p:cNvSpPr>
          <p:nvPr/>
        </p:nvSpPr>
        <p:spPr bwMode="auto">
          <a:xfrm>
            <a:off x="72455" y="3291830"/>
            <a:ext cx="637175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则</a:t>
            </a:r>
            <a:endParaRPr lang="en-US" altLang="zh-CN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113670" name="Object 6"/>
          <p:cNvGraphicFramePr>
            <a:graphicFrameLocks noChangeAspect="1"/>
          </p:cNvGraphicFramePr>
          <p:nvPr/>
        </p:nvGraphicFramePr>
        <p:xfrm>
          <a:off x="467544" y="2787774"/>
          <a:ext cx="5836024" cy="1512168"/>
        </p:xfrm>
        <a:graphic>
          <a:graphicData uri="http://schemas.openxmlformats.org/presentationml/2006/ole">
            <p:oleObj spid="_x0000_s113670" name="Microsoft Equation 3.0" r:id="rId6" imgW="3136680" imgH="8125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4690" name="Object 2"/>
          <p:cNvGraphicFramePr>
            <a:graphicFrameLocks noChangeAspect="1"/>
          </p:cNvGraphicFramePr>
          <p:nvPr/>
        </p:nvGraphicFramePr>
        <p:xfrm>
          <a:off x="107504" y="627534"/>
          <a:ext cx="4452938" cy="936625"/>
        </p:xfrm>
        <a:graphic>
          <a:graphicData uri="http://schemas.openxmlformats.org/presentationml/2006/ole">
            <p:oleObj spid="_x0000_s114690" name="Microsoft Equation 3.0" r:id="rId3" imgW="2234880" imgH="469800" progId="Equation.3">
              <p:embed/>
            </p:oleObj>
          </a:graphicData>
        </a:graphic>
      </p:graphicFrame>
      <p:graphicFrame>
        <p:nvGraphicFramePr>
          <p:cNvPr id="114691" name="Object 3"/>
          <p:cNvGraphicFramePr>
            <a:graphicFrameLocks noChangeAspect="1"/>
          </p:cNvGraphicFramePr>
          <p:nvPr/>
        </p:nvGraphicFramePr>
        <p:xfrm>
          <a:off x="4583092" y="627534"/>
          <a:ext cx="1717100" cy="844922"/>
        </p:xfrm>
        <a:graphic>
          <a:graphicData uri="http://schemas.openxmlformats.org/presentationml/2006/ole">
            <p:oleObj spid="_x0000_s114691" name="Microsoft Equation 3.0" r:id="rId4" imgW="799920" imgH="393480" progId="Equation.3">
              <p:embed/>
            </p:oleObj>
          </a:graphicData>
        </a:graphic>
      </p:graphicFrame>
      <p:sp>
        <p:nvSpPr>
          <p:cNvPr id="6" name="矩形 36"/>
          <p:cNvSpPr>
            <a:spLocks noChangeArrowheads="1"/>
          </p:cNvSpPr>
          <p:nvPr/>
        </p:nvSpPr>
        <p:spPr bwMode="auto">
          <a:xfrm>
            <a:off x="72455" y="1567422"/>
            <a:ext cx="637175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∴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a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  <a:cs typeface="楷体"/>
              </a:rPr>
              <a:t>n+1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＞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a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  <a:cs typeface="楷体"/>
              </a:rPr>
              <a:t>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,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即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{a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  <a:cs typeface="楷体"/>
              </a:rPr>
              <a:t>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}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为单调递增数列，</a:t>
            </a:r>
            <a:endParaRPr lang="en-US" altLang="zh-CN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114692" name="Object 4"/>
          <p:cNvGraphicFramePr>
            <a:graphicFrameLocks noChangeAspect="1"/>
          </p:cNvGraphicFramePr>
          <p:nvPr/>
        </p:nvGraphicFramePr>
        <p:xfrm>
          <a:off x="192603" y="1923678"/>
          <a:ext cx="4556141" cy="864096"/>
        </p:xfrm>
        <a:graphic>
          <a:graphicData uri="http://schemas.openxmlformats.org/presentationml/2006/ole">
            <p:oleObj spid="_x0000_s114692" name="Microsoft Equation 3.0" r:id="rId5" imgW="2209680" imgH="419040" progId="Equation.3">
              <p:embed/>
            </p:oleObj>
          </a:graphicData>
        </a:graphic>
      </p:graphicFrame>
      <p:graphicFrame>
        <p:nvGraphicFramePr>
          <p:cNvPr id="114693" name="Object 5"/>
          <p:cNvGraphicFramePr>
            <a:graphicFrameLocks noChangeAspect="1"/>
          </p:cNvGraphicFramePr>
          <p:nvPr/>
        </p:nvGraphicFramePr>
        <p:xfrm>
          <a:off x="179512" y="2760141"/>
          <a:ext cx="5495926" cy="747713"/>
        </p:xfrm>
        <a:graphic>
          <a:graphicData uri="http://schemas.openxmlformats.org/presentationml/2006/ole">
            <p:oleObj spid="_x0000_s114693" name="Microsoft Equation 3.0" r:id="rId6" imgW="3085920" imgH="419040" progId="Equation.3">
              <p:embed/>
            </p:oleObj>
          </a:graphicData>
        </a:graphic>
      </p:graphicFrame>
      <p:graphicFrame>
        <p:nvGraphicFramePr>
          <p:cNvPr id="114694" name="Object 6"/>
          <p:cNvGraphicFramePr>
            <a:graphicFrameLocks noChangeAspect="1"/>
          </p:cNvGraphicFramePr>
          <p:nvPr/>
        </p:nvGraphicFramePr>
        <p:xfrm>
          <a:off x="183827" y="3507854"/>
          <a:ext cx="4748213" cy="701675"/>
        </p:xfrm>
        <a:graphic>
          <a:graphicData uri="http://schemas.openxmlformats.org/presentationml/2006/ole">
            <p:oleObj spid="_x0000_s114694" name="Microsoft Equation 3.0" r:id="rId7" imgW="266688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540425"/>
            <a:ext cx="67687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</a:rPr>
              <a:t>★★★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变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等差数列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{a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的前项和为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S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且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</a:rPr>
              <a:t>3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=12,S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</a:rPr>
              <a:t>12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＞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0,S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</a:rPr>
              <a:t>13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0,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求公差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的取值范围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求数列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{S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的最大项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3）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求数列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{|a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|}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的前项和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T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</a:rPr>
              <a:t>n</a:t>
            </a:r>
            <a:endParaRPr lang="en-US" altLang="zh-CN" sz="2000" b="1" baseline="-32000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7504" y="540425"/>
            <a:ext cx="67687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</a:rPr>
              <a:t>★★★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变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等差数列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{a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的前项和为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S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且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</a:rPr>
              <a:t>3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=12,S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</a:rPr>
              <a:t>12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＞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0,S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</a:rPr>
              <a:t>13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0,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求公差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d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的取值范围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求数列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{S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的最大项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3）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求数列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{|a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|}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的前项和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T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</a:rPr>
              <a:t>n</a:t>
            </a:r>
            <a:endParaRPr lang="en-US" altLang="zh-CN" sz="2000" b="1" baseline="-32000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79512" y="627534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六</a:t>
            </a:r>
            <a:r>
              <a:rPr lang="zh-CN" altLang="en-US" sz="2000" b="1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、课堂回顾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5536" y="1163528"/>
            <a:ext cx="19928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数列及性质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6" name="矩形 5"/>
          <p:cNvSpPr/>
          <p:nvPr/>
        </p:nvSpPr>
        <p:spPr>
          <a:xfrm>
            <a:off x="395536" y="1563638"/>
            <a:ext cx="32832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等差、等比数列及性质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7" name="矩形 6"/>
          <p:cNvSpPr/>
          <p:nvPr/>
        </p:nvSpPr>
        <p:spPr>
          <a:xfrm>
            <a:off x="395536" y="1955616"/>
            <a:ext cx="30251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3、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数列求和的基本方法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8" name="矩形 7"/>
          <p:cNvSpPr/>
          <p:nvPr/>
        </p:nvSpPr>
        <p:spPr>
          <a:xfrm>
            <a:off x="395536" y="2387664"/>
            <a:ext cx="250902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4、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递推数列的处理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9" name="矩形 8"/>
          <p:cNvSpPr/>
          <p:nvPr/>
        </p:nvSpPr>
        <p:spPr>
          <a:xfrm>
            <a:off x="107504" y="2812742"/>
            <a:ext cx="2520280" cy="407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</a:t>
            </a:r>
            <a:r>
              <a:rPr lang="en-US" altLang="zh-CN" sz="2000" b="1" smtClean="0">
                <a:latin typeface="楷体" pitchFamily="49" charset="-122"/>
                <a:ea typeface="楷体" pitchFamily="49" charset="-122"/>
              </a:rPr>
              <a:t>5、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不等式及性质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10" name="矩形 9"/>
          <p:cNvSpPr/>
          <p:nvPr/>
        </p:nvSpPr>
        <p:spPr>
          <a:xfrm>
            <a:off x="107504" y="3291830"/>
            <a:ext cx="40324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6、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不等式的解法及证明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11" name="矩形 10"/>
          <p:cNvSpPr/>
          <p:nvPr/>
        </p:nvSpPr>
        <p:spPr>
          <a:xfrm>
            <a:off x="107504" y="3748846"/>
            <a:ext cx="6120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7、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不等式与数列的综合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数列型不等式的处理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5215</TotalTime>
  <Words>1202</Words>
  <Application>Microsoft Office PowerPoint</Application>
  <PresentationFormat>全屏显示(16:9)</PresentationFormat>
  <Paragraphs>117</Paragraphs>
  <Slides>20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2" baseType="lpstr">
      <vt:lpstr>跋涉</vt:lpstr>
      <vt:lpstr>Microsoft Equation 3.0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Windows User</dc:creator>
  <cp:lastModifiedBy>Administrator</cp:lastModifiedBy>
  <cp:revision>454</cp:revision>
  <dcterms:created xsi:type="dcterms:W3CDTF">2016-03-07T00:49:06Z</dcterms:created>
  <dcterms:modified xsi:type="dcterms:W3CDTF">2016-06-03T01:50:43Z</dcterms:modified>
</cp:coreProperties>
</file>