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326" r:id="rId6"/>
    <p:sldId id="325" r:id="rId7"/>
    <p:sldId id="261" r:id="rId8"/>
    <p:sldId id="262" r:id="rId9"/>
    <p:sldId id="296" r:id="rId10"/>
    <p:sldId id="260" r:id="rId11"/>
    <p:sldId id="264" r:id="rId12"/>
    <p:sldId id="263" r:id="rId13"/>
    <p:sldId id="333" r:id="rId14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D5"/>
    <a:srgbClr val="E4A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442" autoAdjust="0"/>
    <p:restoredTop sz="94660"/>
  </p:normalViewPr>
  <p:slideViewPr>
    <p:cSldViewPr snapToGrid="0">
      <p:cViewPr>
        <p:scale>
          <a:sx n="75" d="100"/>
          <a:sy n="75" d="100"/>
        </p:scale>
        <p:origin x="624" y="846"/>
      </p:cViewPr>
      <p:guideLst>
        <p:guide orient="horz" pos="2160"/>
        <p:guide pos="387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gs" Target="tags/tag5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5D4FEA-3614-4988-84C9-CF60FD681AA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BF21C3-EDD0-4E1F-8C22-4EBBD8A3E47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BF21C3-EDD0-4E1F-8C22-4EBBD8A3E4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BF21C3-EDD0-4E1F-8C22-4EBBD8A3E4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1D1AF8-6D7B-4C2B-A388-981F0C6D541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BF21C3-EDD0-4E1F-8C22-4EBBD8A3E4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294E-4FC3-4437-8494-5ACA9BDA0F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9EFFE-BE5D-43BD-BE16-23F9CE707D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294E-4FC3-4437-8494-5ACA9BDA0F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9EFFE-BE5D-43BD-BE16-23F9CE707D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等腰三角形 22"/>
          <p:cNvSpPr/>
          <p:nvPr userDrawn="1"/>
        </p:nvSpPr>
        <p:spPr>
          <a:xfrm>
            <a:off x="-2" y="5515429"/>
            <a:ext cx="12089955" cy="1342571"/>
          </a:xfrm>
          <a:prstGeom prst="triangle">
            <a:avLst>
              <a:gd name="adj" fmla="val 31214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 userDrawn="1"/>
        </p:nvSpPr>
        <p:spPr>
          <a:xfrm flipV="1">
            <a:off x="-1" y="-1901"/>
            <a:ext cx="12089955" cy="1588989"/>
          </a:xfrm>
          <a:prstGeom prst="triangle">
            <a:avLst>
              <a:gd name="adj" fmla="val 31214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8"/>
          <p:cNvSpPr/>
          <p:nvPr userDrawn="1"/>
        </p:nvSpPr>
        <p:spPr bwMode="auto">
          <a:xfrm>
            <a:off x="2017313" y="1798235"/>
            <a:ext cx="3566468" cy="3562626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noFill/>
          <a:ln w="0">
            <a:solidFill>
              <a:schemeClr val="accent5"/>
            </a:solidFill>
            <a:prstDash val="solid"/>
            <a:round/>
          </a:ln>
        </p:spPr>
        <p:txBody>
          <a:bodyPr vert="horz" wrap="square" lIns="128559" tIns="64280" rIns="128559" bIns="64280" numCol="1" anchor="t" anchorCtr="0" compatLnSpc="1"/>
          <a:lstStyle/>
          <a:p>
            <a:endParaRPr lang="zh-CN" altLang="en-US" sz="2000"/>
          </a:p>
        </p:txBody>
      </p:sp>
      <p:cxnSp>
        <p:nvCxnSpPr>
          <p:cNvPr id="9" name="直接连接符 8"/>
          <p:cNvCxnSpPr/>
          <p:nvPr userDrawn="1">
            <p:custDataLst>
              <p:tags r:id="rId2"/>
            </p:custDataLst>
          </p:nvPr>
        </p:nvCxnSpPr>
        <p:spPr>
          <a:xfrm>
            <a:off x="6205350" y="3616325"/>
            <a:ext cx="4142874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11"/>
          <p:cNvSpPr txBox="1">
            <a:spLocks noChangeArrowheads="1"/>
          </p:cNvSpPr>
          <p:nvPr userDrawn="1">
            <p:custDataLst>
              <p:tags r:id="rId3"/>
            </p:custDataLst>
          </p:nvPr>
        </p:nvSpPr>
        <p:spPr bwMode="auto">
          <a:xfrm>
            <a:off x="2067477" y="3868611"/>
            <a:ext cx="3466145" cy="43088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7" name="文本占位符 16"/>
          <p:cNvSpPr>
            <a:spLocks noGrp="1"/>
          </p:cNvSpPr>
          <p:nvPr>
            <p:ph type="body" sz="quarter" idx="10" hasCustomPrompt="1"/>
          </p:nvPr>
        </p:nvSpPr>
        <p:spPr>
          <a:xfrm>
            <a:off x="2608232" y="2271713"/>
            <a:ext cx="2384630" cy="1596898"/>
          </a:xfrm>
        </p:spPr>
        <p:txBody>
          <a:bodyPr anchor="ctr">
            <a:noAutofit/>
          </a:bodyPr>
          <a:lstStyle>
            <a:lvl1pPr marL="0" indent="0" algn="ctr">
              <a:buNone/>
              <a:defRPr sz="9600">
                <a:solidFill>
                  <a:schemeClr val="tx1"/>
                </a:solidFill>
                <a:latin typeface="Impact" panose="020B0806030902050204" pitchFamily="34" charset="0"/>
              </a:defRPr>
            </a:lvl1pPr>
          </a:lstStyle>
          <a:p>
            <a:pPr lvl="0"/>
            <a:r>
              <a:rPr lang="en-US" altLang="zh-CN"/>
              <a:t>01</a:t>
            </a:r>
            <a:endParaRPr lang="zh-CN" altLang="en-US"/>
          </a:p>
        </p:txBody>
      </p:sp>
      <p:sp>
        <p:nvSpPr>
          <p:cNvPr id="18" name="文本占位符 16"/>
          <p:cNvSpPr>
            <a:spLocks noGrp="1"/>
          </p:cNvSpPr>
          <p:nvPr>
            <p:ph type="body" sz="quarter" idx="11" hasCustomPrompt="1"/>
          </p:nvPr>
        </p:nvSpPr>
        <p:spPr>
          <a:xfrm>
            <a:off x="6205349" y="2743199"/>
            <a:ext cx="4142875" cy="873125"/>
          </a:xfrm>
        </p:spPr>
        <p:txBody>
          <a:bodyPr anchor="ctr">
            <a:noAutofit/>
          </a:bodyPr>
          <a:lstStyle>
            <a:lvl1pPr marL="0" indent="0" algn="ctr">
              <a:buNone/>
              <a:defRPr sz="40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/>
              <a:t>输入章节标题</a:t>
            </a:r>
            <a:endParaRPr lang="zh-CN" altLang="en-US"/>
          </a:p>
        </p:txBody>
      </p:sp>
      <p:sp>
        <p:nvSpPr>
          <p:cNvPr id="19" name="文本占位符 16"/>
          <p:cNvSpPr>
            <a:spLocks noGrp="1"/>
          </p:cNvSpPr>
          <p:nvPr>
            <p:ph type="body" sz="quarter" idx="12" hasCustomPrompt="1"/>
          </p:nvPr>
        </p:nvSpPr>
        <p:spPr>
          <a:xfrm>
            <a:off x="6205349" y="3720796"/>
            <a:ext cx="4142875" cy="1574892"/>
          </a:xfrm>
        </p:spPr>
        <p:txBody>
          <a:bodyPr anchor="t">
            <a:noAutofit/>
          </a:bodyPr>
          <a:lstStyle>
            <a:lvl1pPr marL="0" indent="0" algn="l">
              <a:lnSpc>
                <a:spcPct val="150000"/>
              </a:lnSpc>
              <a:buNone/>
              <a:defRPr sz="2000" b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/>
              <a:t>点击输入描述性语言</a:t>
            </a:r>
            <a:endParaRPr lang="zh-CN" altLang="en-US"/>
          </a:p>
        </p:txBody>
      </p:sp>
      <p:sp>
        <p:nvSpPr>
          <p:cNvPr id="20" name="等腰三角形 19"/>
          <p:cNvSpPr/>
          <p:nvPr userDrawn="1"/>
        </p:nvSpPr>
        <p:spPr>
          <a:xfrm>
            <a:off x="0" y="5704122"/>
            <a:ext cx="12089955" cy="1153878"/>
          </a:xfrm>
          <a:prstGeom prst="triangle">
            <a:avLst>
              <a:gd name="adj" fmla="val 31214"/>
            </a:avLst>
          </a:prstGeom>
          <a:gradFill>
            <a:gsLst>
              <a:gs pos="0">
                <a:schemeClr val="accent5"/>
              </a:gs>
              <a:gs pos="100000">
                <a:srgbClr val="0070C0"/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 userDrawn="1"/>
        </p:nvSpPr>
        <p:spPr>
          <a:xfrm flipV="1">
            <a:off x="-1" y="-1900"/>
            <a:ext cx="12089955" cy="1369247"/>
          </a:xfrm>
          <a:prstGeom prst="triangle">
            <a:avLst>
              <a:gd name="adj" fmla="val 31214"/>
            </a:avLst>
          </a:prstGeom>
          <a:gradFill>
            <a:gsLst>
              <a:gs pos="0">
                <a:schemeClr val="accent5"/>
              </a:gs>
              <a:gs pos="100000">
                <a:srgbClr val="0070C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accel="4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2" grpId="0" animBg="1"/>
      <p:bldP spid="7" grpId="0" animBg="1"/>
      <p:bldP spid="10" grpId="0"/>
      <p:bldP spid="17" grpId="0">
        <p:tmplLst>
          <p:tmpl lvl="0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>
        <p:tmplLst>
          <p:tmpl lvl="0">
            <p:tnLst>
              <p:par>
                <p:cTn presetID="23" presetClass="entr" presetSubtype="3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4*#ppt_w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4*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14" presetClass="entr" presetSubtype="1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animBg="1"/>
      <p:bldP spid="21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直角三角形 12"/>
          <p:cNvSpPr/>
          <p:nvPr userDrawn="1"/>
        </p:nvSpPr>
        <p:spPr>
          <a:xfrm flipH="1">
            <a:off x="0" y="6587836"/>
            <a:ext cx="12192000" cy="270164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 userDrawn="1"/>
        </p:nvSpPr>
        <p:spPr>
          <a:xfrm rot="5400000">
            <a:off x="-306100" y="306100"/>
            <a:ext cx="1059875" cy="447675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 userDrawn="1"/>
        </p:nvSpPr>
        <p:spPr>
          <a:xfrm rot="5400000">
            <a:off x="-342900" y="342902"/>
            <a:ext cx="1059873" cy="374073"/>
          </a:xfrm>
          <a:prstGeom prst="triangle">
            <a:avLst/>
          </a:prstGeom>
          <a:gradFill>
            <a:gsLst>
              <a:gs pos="0">
                <a:schemeClr val="accent5"/>
              </a:gs>
              <a:gs pos="100000">
                <a:srgbClr val="0070C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0" hasCustomPrompt="1"/>
          </p:nvPr>
        </p:nvSpPr>
        <p:spPr>
          <a:xfrm>
            <a:off x="555047" y="219292"/>
            <a:ext cx="3962400" cy="55245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/>
              <a:t>点击输入章节标题</a:t>
            </a:r>
            <a:endParaRPr lang="zh-CN" altLang="en-US"/>
          </a:p>
        </p:txBody>
      </p:sp>
      <p:sp>
        <p:nvSpPr>
          <p:cNvPr id="12" name="直角三角形 11"/>
          <p:cNvSpPr/>
          <p:nvPr userDrawn="1"/>
        </p:nvSpPr>
        <p:spPr>
          <a:xfrm>
            <a:off x="0" y="6356424"/>
            <a:ext cx="12192000" cy="501576"/>
          </a:xfrm>
          <a:prstGeom prst="rtTriangle">
            <a:avLst/>
          </a:prstGeom>
          <a:gradFill>
            <a:gsLst>
              <a:gs pos="0">
                <a:schemeClr val="accent5"/>
              </a:gs>
              <a:gs pos="100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294E-4FC3-4437-8494-5ACA9BDA0F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9EFFE-BE5D-43BD-BE16-23F9CE707D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294E-4FC3-4437-8494-5ACA9BDA0F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9EFFE-BE5D-43BD-BE16-23F9CE707D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294E-4FC3-4437-8494-5ACA9BDA0F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9EFFE-BE5D-43BD-BE16-23F9CE707D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294E-4FC3-4437-8494-5ACA9BDA0F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9EFFE-BE5D-43BD-BE16-23F9CE707D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294E-4FC3-4437-8494-5ACA9BDA0F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9EFFE-BE5D-43BD-BE16-23F9CE707D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294E-4FC3-4437-8494-5ACA9BDA0F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9EFFE-BE5D-43BD-BE16-23F9CE707D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1294E-4FC3-4437-8494-5ACA9BDA0F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9EFFE-BE5D-43BD-BE16-23F9CE707D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24517-4787-4ED6-A48F-C647B4A683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5458C-C61C-47A0-9A82-6A556D39C057}" type="slidenum">
              <a:rPr lang="zh-CN" altLang="en-US" smtClean="0"/>
            </a:fld>
            <a:endParaRPr lang="zh-CN" altLang="en-US"/>
          </a:p>
        </p:txBody>
      </p:sp>
      <p:sp>
        <p:nvSpPr>
          <p:cNvPr id="6" name="Freeform 1"/>
          <p:cNvSpPr/>
          <p:nvPr userDrawn="1"/>
        </p:nvSpPr>
        <p:spPr bwMode="auto">
          <a:xfrm>
            <a:off x="28346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F4F4F4"/>
              </a:gs>
              <a:gs pos="45000">
                <a:srgbClr val="FC2C1C"/>
              </a:gs>
              <a:gs pos="100000">
                <a:srgbClr val="FF0000"/>
              </a:gs>
            </a:gsLst>
            <a:lin ang="13500000" scaled="1"/>
          </a:gradFill>
          <a:ln w="25400">
            <a:solidFill>
              <a:srgbClr val="FF0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7" name="Freeform 1"/>
          <p:cNvSpPr/>
          <p:nvPr userDrawn="1"/>
        </p:nvSpPr>
        <p:spPr bwMode="auto">
          <a:xfrm>
            <a:off x="23038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2000">
                <a:srgbClr val="FFFF00"/>
              </a:gs>
              <a:gs pos="100000">
                <a:srgbClr val="FFC000"/>
              </a:gs>
            </a:gsLst>
            <a:lin ang="13500000" scaled="1"/>
          </a:gradFill>
          <a:ln w="25400">
            <a:solidFill>
              <a:srgbClr val="FFC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8" name="Freeform 1"/>
          <p:cNvSpPr/>
          <p:nvPr userDrawn="1"/>
        </p:nvSpPr>
        <p:spPr bwMode="auto">
          <a:xfrm>
            <a:off x="17730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BF67DB"/>
              </a:gs>
              <a:gs pos="45000">
                <a:srgbClr val="BA26E2"/>
              </a:gs>
              <a:gs pos="100000">
                <a:srgbClr val="7030A0"/>
              </a:gs>
            </a:gsLst>
            <a:lin ang="13500000" scaled="1"/>
          </a:gradFill>
          <a:ln w="25400">
            <a:solidFill>
              <a:srgbClr val="7030A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9" name="Freeform 1"/>
          <p:cNvSpPr/>
          <p:nvPr userDrawn="1"/>
        </p:nvSpPr>
        <p:spPr bwMode="auto">
          <a:xfrm>
            <a:off x="12422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92D050"/>
              </a:gs>
              <a:gs pos="45000">
                <a:srgbClr val="00B050"/>
              </a:gs>
              <a:gs pos="100000">
                <a:schemeClr val="accent6">
                  <a:lumMod val="50000"/>
                </a:schemeClr>
              </a:gs>
            </a:gsLst>
            <a:lin ang="13500000" scaled="1"/>
          </a:gradFill>
          <a:ln w="25400">
            <a:solidFill>
              <a:srgbClr val="00B05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3" hasCustomPrompt="1"/>
          </p:nvPr>
        </p:nvSpPr>
        <p:spPr>
          <a:xfrm>
            <a:off x="4647979" y="277362"/>
            <a:ext cx="2658940" cy="535085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点击输入标题</a:t>
            </a:r>
            <a:endParaRPr lang="zh-CN" altLang="en-US"/>
          </a:p>
        </p:txBody>
      </p:sp>
      <p:sp>
        <p:nvSpPr>
          <p:cNvPr id="17" name="Freeform 1"/>
          <p:cNvSpPr/>
          <p:nvPr userDrawn="1"/>
        </p:nvSpPr>
        <p:spPr bwMode="auto">
          <a:xfrm>
            <a:off x="33654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8" name="Freeform 1"/>
          <p:cNvSpPr/>
          <p:nvPr userDrawn="1"/>
        </p:nvSpPr>
        <p:spPr bwMode="auto">
          <a:xfrm>
            <a:off x="98748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F4F4F4"/>
              </a:gs>
              <a:gs pos="45000">
                <a:srgbClr val="FC2C1C"/>
              </a:gs>
              <a:gs pos="100000">
                <a:srgbClr val="FF0000"/>
              </a:gs>
            </a:gsLst>
            <a:lin ang="13500000" scaled="1"/>
          </a:gradFill>
          <a:ln w="25400">
            <a:solidFill>
              <a:srgbClr val="FF0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9" name="Freeform 1"/>
          <p:cNvSpPr/>
          <p:nvPr userDrawn="1"/>
        </p:nvSpPr>
        <p:spPr bwMode="auto">
          <a:xfrm>
            <a:off x="93440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2000">
                <a:srgbClr val="FFFF00"/>
              </a:gs>
              <a:gs pos="100000">
                <a:srgbClr val="FFC000"/>
              </a:gs>
            </a:gsLst>
            <a:lin ang="13500000" scaled="1"/>
          </a:gradFill>
          <a:ln w="25400">
            <a:solidFill>
              <a:srgbClr val="FFC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0" name="Freeform 1"/>
          <p:cNvSpPr/>
          <p:nvPr userDrawn="1"/>
        </p:nvSpPr>
        <p:spPr bwMode="auto">
          <a:xfrm>
            <a:off x="88132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BF67DB"/>
              </a:gs>
              <a:gs pos="45000">
                <a:srgbClr val="BA26E2"/>
              </a:gs>
              <a:gs pos="100000">
                <a:srgbClr val="7030A0"/>
              </a:gs>
            </a:gsLst>
            <a:lin ang="13500000" scaled="1"/>
          </a:gradFill>
          <a:ln w="25400">
            <a:solidFill>
              <a:srgbClr val="7030A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1" name="Freeform 1"/>
          <p:cNvSpPr/>
          <p:nvPr userDrawn="1"/>
        </p:nvSpPr>
        <p:spPr bwMode="auto">
          <a:xfrm>
            <a:off x="82824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92D050"/>
              </a:gs>
              <a:gs pos="45000">
                <a:srgbClr val="00B050"/>
              </a:gs>
              <a:gs pos="100000">
                <a:schemeClr val="accent6">
                  <a:lumMod val="50000"/>
                </a:schemeClr>
              </a:gs>
            </a:gsLst>
            <a:lin ang="13500000" scaled="1"/>
          </a:gradFill>
          <a:ln w="25400">
            <a:solidFill>
              <a:srgbClr val="00B05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2" name="Freeform 1"/>
          <p:cNvSpPr/>
          <p:nvPr userDrawn="1"/>
        </p:nvSpPr>
        <p:spPr bwMode="auto">
          <a:xfrm>
            <a:off x="10405598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24517-4787-4ED6-A48F-C647B4A683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5458C-C61C-47A0-9A82-6A556D39C057}" type="slidenum">
              <a:rPr lang="zh-CN" altLang="en-US" smtClean="0"/>
            </a:fld>
            <a:endParaRPr lang="zh-CN" altLang="en-US"/>
          </a:p>
        </p:txBody>
      </p:sp>
      <p:sp>
        <p:nvSpPr>
          <p:cNvPr id="6" name="Freeform 1"/>
          <p:cNvSpPr/>
          <p:nvPr userDrawn="1"/>
        </p:nvSpPr>
        <p:spPr bwMode="auto">
          <a:xfrm>
            <a:off x="28346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F4F4F4"/>
              </a:gs>
              <a:gs pos="45000">
                <a:srgbClr val="FC2C1C"/>
              </a:gs>
              <a:gs pos="100000">
                <a:srgbClr val="FF0000"/>
              </a:gs>
            </a:gsLst>
            <a:lin ang="13500000" scaled="1"/>
          </a:gradFill>
          <a:ln w="25400">
            <a:solidFill>
              <a:srgbClr val="FF0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7" name="Freeform 1"/>
          <p:cNvSpPr/>
          <p:nvPr userDrawn="1"/>
        </p:nvSpPr>
        <p:spPr bwMode="auto">
          <a:xfrm>
            <a:off x="23038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2000">
                <a:srgbClr val="FFFF00"/>
              </a:gs>
              <a:gs pos="100000">
                <a:srgbClr val="FFC000"/>
              </a:gs>
            </a:gsLst>
            <a:lin ang="13500000" scaled="1"/>
          </a:gradFill>
          <a:ln w="25400">
            <a:solidFill>
              <a:srgbClr val="FFC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8" name="Freeform 1"/>
          <p:cNvSpPr/>
          <p:nvPr userDrawn="1"/>
        </p:nvSpPr>
        <p:spPr bwMode="auto">
          <a:xfrm>
            <a:off x="17730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BF67DB"/>
              </a:gs>
              <a:gs pos="45000">
                <a:srgbClr val="BA26E2"/>
              </a:gs>
              <a:gs pos="100000">
                <a:srgbClr val="7030A0"/>
              </a:gs>
            </a:gsLst>
            <a:lin ang="13500000" scaled="1"/>
          </a:gradFill>
          <a:ln w="25400">
            <a:solidFill>
              <a:srgbClr val="7030A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9" name="Freeform 1"/>
          <p:cNvSpPr/>
          <p:nvPr userDrawn="1"/>
        </p:nvSpPr>
        <p:spPr bwMode="auto">
          <a:xfrm>
            <a:off x="12422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92D050"/>
              </a:gs>
              <a:gs pos="45000">
                <a:srgbClr val="00B050"/>
              </a:gs>
              <a:gs pos="100000">
                <a:schemeClr val="accent6">
                  <a:lumMod val="50000"/>
                </a:schemeClr>
              </a:gs>
            </a:gsLst>
            <a:lin ang="13500000" scaled="1"/>
          </a:gradFill>
          <a:ln w="25400">
            <a:solidFill>
              <a:srgbClr val="00B05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3" hasCustomPrompt="1"/>
          </p:nvPr>
        </p:nvSpPr>
        <p:spPr>
          <a:xfrm>
            <a:off x="4647979" y="277362"/>
            <a:ext cx="2658940" cy="535085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点击输入标题</a:t>
            </a:r>
            <a:endParaRPr lang="zh-CN" altLang="en-US"/>
          </a:p>
        </p:txBody>
      </p:sp>
      <p:sp>
        <p:nvSpPr>
          <p:cNvPr id="17" name="Freeform 1"/>
          <p:cNvSpPr/>
          <p:nvPr userDrawn="1"/>
        </p:nvSpPr>
        <p:spPr bwMode="auto">
          <a:xfrm>
            <a:off x="33654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8" name="Freeform 1"/>
          <p:cNvSpPr/>
          <p:nvPr userDrawn="1"/>
        </p:nvSpPr>
        <p:spPr bwMode="auto">
          <a:xfrm>
            <a:off x="98748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F4F4F4"/>
              </a:gs>
              <a:gs pos="45000">
                <a:srgbClr val="FC2C1C"/>
              </a:gs>
              <a:gs pos="100000">
                <a:srgbClr val="FF0000"/>
              </a:gs>
            </a:gsLst>
            <a:lin ang="13500000" scaled="1"/>
          </a:gradFill>
          <a:ln w="25400">
            <a:solidFill>
              <a:srgbClr val="FF0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9" name="Freeform 1"/>
          <p:cNvSpPr/>
          <p:nvPr userDrawn="1"/>
        </p:nvSpPr>
        <p:spPr bwMode="auto">
          <a:xfrm>
            <a:off x="93440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2000">
                <a:srgbClr val="FFFF00"/>
              </a:gs>
              <a:gs pos="100000">
                <a:srgbClr val="FFC000"/>
              </a:gs>
            </a:gsLst>
            <a:lin ang="13500000" scaled="1"/>
          </a:gradFill>
          <a:ln w="25400">
            <a:solidFill>
              <a:srgbClr val="FFC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0" name="Freeform 1"/>
          <p:cNvSpPr/>
          <p:nvPr userDrawn="1"/>
        </p:nvSpPr>
        <p:spPr bwMode="auto">
          <a:xfrm>
            <a:off x="88132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BF67DB"/>
              </a:gs>
              <a:gs pos="45000">
                <a:srgbClr val="BA26E2"/>
              </a:gs>
              <a:gs pos="100000">
                <a:srgbClr val="7030A0"/>
              </a:gs>
            </a:gsLst>
            <a:lin ang="13500000" scaled="1"/>
          </a:gradFill>
          <a:ln w="25400">
            <a:solidFill>
              <a:srgbClr val="7030A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1" name="Freeform 1"/>
          <p:cNvSpPr/>
          <p:nvPr userDrawn="1"/>
        </p:nvSpPr>
        <p:spPr bwMode="auto">
          <a:xfrm>
            <a:off x="82824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92D050"/>
              </a:gs>
              <a:gs pos="45000">
                <a:srgbClr val="00B050"/>
              </a:gs>
              <a:gs pos="100000">
                <a:schemeClr val="accent6">
                  <a:lumMod val="50000"/>
                </a:schemeClr>
              </a:gs>
            </a:gsLst>
            <a:lin ang="13500000" scaled="1"/>
          </a:gradFill>
          <a:ln w="25400">
            <a:solidFill>
              <a:srgbClr val="00B05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2" name="Freeform 1"/>
          <p:cNvSpPr/>
          <p:nvPr userDrawn="1"/>
        </p:nvSpPr>
        <p:spPr bwMode="auto">
          <a:xfrm>
            <a:off x="10405598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24517-4787-4ED6-A48F-C647B4A683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5458C-C61C-47A0-9A82-6A556D39C057}" type="slidenum">
              <a:rPr lang="zh-CN" altLang="en-US" smtClean="0"/>
            </a:fld>
            <a:endParaRPr lang="zh-CN" altLang="en-US"/>
          </a:p>
        </p:txBody>
      </p:sp>
      <p:sp>
        <p:nvSpPr>
          <p:cNvPr id="6" name="Freeform 1"/>
          <p:cNvSpPr/>
          <p:nvPr userDrawn="1"/>
        </p:nvSpPr>
        <p:spPr bwMode="auto">
          <a:xfrm>
            <a:off x="28346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F4F4F4"/>
              </a:gs>
              <a:gs pos="45000">
                <a:srgbClr val="FC2C1C"/>
              </a:gs>
              <a:gs pos="100000">
                <a:srgbClr val="FF0000"/>
              </a:gs>
            </a:gsLst>
            <a:lin ang="13500000" scaled="1"/>
          </a:gradFill>
          <a:ln w="25400">
            <a:solidFill>
              <a:srgbClr val="FF0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7" name="Freeform 1"/>
          <p:cNvSpPr/>
          <p:nvPr userDrawn="1"/>
        </p:nvSpPr>
        <p:spPr bwMode="auto">
          <a:xfrm>
            <a:off x="23038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2000">
                <a:srgbClr val="FFFF00"/>
              </a:gs>
              <a:gs pos="100000">
                <a:srgbClr val="FFC000"/>
              </a:gs>
            </a:gsLst>
            <a:lin ang="13500000" scaled="1"/>
          </a:gradFill>
          <a:ln w="25400">
            <a:solidFill>
              <a:srgbClr val="FFC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8" name="Freeform 1"/>
          <p:cNvSpPr/>
          <p:nvPr userDrawn="1"/>
        </p:nvSpPr>
        <p:spPr bwMode="auto">
          <a:xfrm>
            <a:off x="17730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BF67DB"/>
              </a:gs>
              <a:gs pos="45000">
                <a:srgbClr val="BA26E2"/>
              </a:gs>
              <a:gs pos="100000">
                <a:srgbClr val="7030A0"/>
              </a:gs>
            </a:gsLst>
            <a:lin ang="13500000" scaled="1"/>
          </a:gradFill>
          <a:ln w="25400">
            <a:solidFill>
              <a:srgbClr val="7030A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9" name="Freeform 1"/>
          <p:cNvSpPr/>
          <p:nvPr userDrawn="1"/>
        </p:nvSpPr>
        <p:spPr bwMode="auto">
          <a:xfrm>
            <a:off x="12422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92D050"/>
              </a:gs>
              <a:gs pos="45000">
                <a:srgbClr val="00B050"/>
              </a:gs>
              <a:gs pos="100000">
                <a:schemeClr val="accent6">
                  <a:lumMod val="50000"/>
                </a:schemeClr>
              </a:gs>
            </a:gsLst>
            <a:lin ang="13500000" scaled="1"/>
          </a:gradFill>
          <a:ln w="25400">
            <a:solidFill>
              <a:srgbClr val="00B05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3" hasCustomPrompt="1"/>
          </p:nvPr>
        </p:nvSpPr>
        <p:spPr>
          <a:xfrm>
            <a:off x="4647979" y="277362"/>
            <a:ext cx="2658940" cy="535085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点击输入标题</a:t>
            </a:r>
            <a:endParaRPr lang="zh-CN" altLang="en-US"/>
          </a:p>
        </p:txBody>
      </p:sp>
      <p:sp>
        <p:nvSpPr>
          <p:cNvPr id="17" name="Freeform 1"/>
          <p:cNvSpPr/>
          <p:nvPr userDrawn="1"/>
        </p:nvSpPr>
        <p:spPr bwMode="auto">
          <a:xfrm>
            <a:off x="33654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8" name="Freeform 1"/>
          <p:cNvSpPr/>
          <p:nvPr userDrawn="1"/>
        </p:nvSpPr>
        <p:spPr bwMode="auto">
          <a:xfrm>
            <a:off x="98748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F4F4F4"/>
              </a:gs>
              <a:gs pos="45000">
                <a:srgbClr val="FC2C1C"/>
              </a:gs>
              <a:gs pos="100000">
                <a:srgbClr val="FF0000"/>
              </a:gs>
            </a:gsLst>
            <a:lin ang="13500000" scaled="1"/>
          </a:gradFill>
          <a:ln w="25400">
            <a:solidFill>
              <a:srgbClr val="FF0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9" name="Freeform 1"/>
          <p:cNvSpPr/>
          <p:nvPr userDrawn="1"/>
        </p:nvSpPr>
        <p:spPr bwMode="auto">
          <a:xfrm>
            <a:off x="93440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2000">
                <a:srgbClr val="FFFF00"/>
              </a:gs>
              <a:gs pos="100000">
                <a:srgbClr val="FFC000"/>
              </a:gs>
            </a:gsLst>
            <a:lin ang="13500000" scaled="1"/>
          </a:gradFill>
          <a:ln w="25400">
            <a:solidFill>
              <a:srgbClr val="FFC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0" name="Freeform 1"/>
          <p:cNvSpPr/>
          <p:nvPr userDrawn="1"/>
        </p:nvSpPr>
        <p:spPr bwMode="auto">
          <a:xfrm>
            <a:off x="88132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BF67DB"/>
              </a:gs>
              <a:gs pos="45000">
                <a:srgbClr val="BA26E2"/>
              </a:gs>
              <a:gs pos="100000">
                <a:srgbClr val="7030A0"/>
              </a:gs>
            </a:gsLst>
            <a:lin ang="13500000" scaled="1"/>
          </a:gradFill>
          <a:ln w="25400">
            <a:solidFill>
              <a:srgbClr val="7030A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1" name="Freeform 1"/>
          <p:cNvSpPr/>
          <p:nvPr userDrawn="1"/>
        </p:nvSpPr>
        <p:spPr bwMode="auto">
          <a:xfrm>
            <a:off x="82824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92D050"/>
              </a:gs>
              <a:gs pos="45000">
                <a:srgbClr val="00B050"/>
              </a:gs>
              <a:gs pos="100000">
                <a:schemeClr val="accent6">
                  <a:lumMod val="50000"/>
                </a:schemeClr>
              </a:gs>
            </a:gsLst>
            <a:lin ang="13500000" scaled="1"/>
          </a:gradFill>
          <a:ln w="25400">
            <a:solidFill>
              <a:srgbClr val="00B05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2" name="Freeform 1"/>
          <p:cNvSpPr/>
          <p:nvPr userDrawn="1"/>
        </p:nvSpPr>
        <p:spPr bwMode="auto">
          <a:xfrm>
            <a:off x="10405598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24517-4787-4ED6-A48F-C647B4A683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5458C-C61C-47A0-9A82-6A556D39C057}" type="slidenum">
              <a:rPr lang="zh-CN" altLang="en-US" smtClean="0"/>
            </a:fld>
            <a:endParaRPr lang="zh-CN" altLang="en-US"/>
          </a:p>
        </p:txBody>
      </p:sp>
      <p:sp>
        <p:nvSpPr>
          <p:cNvPr id="6" name="Freeform 1"/>
          <p:cNvSpPr/>
          <p:nvPr userDrawn="1"/>
        </p:nvSpPr>
        <p:spPr bwMode="auto">
          <a:xfrm>
            <a:off x="28346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F4F4F4"/>
              </a:gs>
              <a:gs pos="45000">
                <a:srgbClr val="FC2C1C"/>
              </a:gs>
              <a:gs pos="100000">
                <a:srgbClr val="FF0000"/>
              </a:gs>
            </a:gsLst>
            <a:lin ang="13500000" scaled="1"/>
          </a:gradFill>
          <a:ln w="25400">
            <a:solidFill>
              <a:srgbClr val="FF0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7" name="Freeform 1"/>
          <p:cNvSpPr/>
          <p:nvPr userDrawn="1"/>
        </p:nvSpPr>
        <p:spPr bwMode="auto">
          <a:xfrm>
            <a:off x="23038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2000">
                <a:srgbClr val="FFFF00"/>
              </a:gs>
              <a:gs pos="100000">
                <a:srgbClr val="FFC000"/>
              </a:gs>
            </a:gsLst>
            <a:lin ang="13500000" scaled="1"/>
          </a:gradFill>
          <a:ln w="25400">
            <a:solidFill>
              <a:srgbClr val="FFC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8" name="Freeform 1"/>
          <p:cNvSpPr/>
          <p:nvPr userDrawn="1"/>
        </p:nvSpPr>
        <p:spPr bwMode="auto">
          <a:xfrm>
            <a:off x="17730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BF67DB"/>
              </a:gs>
              <a:gs pos="45000">
                <a:srgbClr val="BA26E2"/>
              </a:gs>
              <a:gs pos="100000">
                <a:srgbClr val="7030A0"/>
              </a:gs>
            </a:gsLst>
            <a:lin ang="13500000" scaled="1"/>
          </a:gradFill>
          <a:ln w="25400">
            <a:solidFill>
              <a:srgbClr val="7030A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9" name="Freeform 1"/>
          <p:cNvSpPr/>
          <p:nvPr userDrawn="1"/>
        </p:nvSpPr>
        <p:spPr bwMode="auto">
          <a:xfrm>
            <a:off x="1242202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92D050"/>
              </a:gs>
              <a:gs pos="45000">
                <a:srgbClr val="00B050"/>
              </a:gs>
              <a:gs pos="100000">
                <a:schemeClr val="accent6">
                  <a:lumMod val="50000"/>
                </a:schemeClr>
              </a:gs>
            </a:gsLst>
            <a:lin ang="13500000" scaled="1"/>
          </a:gradFill>
          <a:ln w="25400">
            <a:solidFill>
              <a:srgbClr val="00B05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3" hasCustomPrompt="1"/>
          </p:nvPr>
        </p:nvSpPr>
        <p:spPr>
          <a:xfrm>
            <a:off x="4647979" y="277362"/>
            <a:ext cx="2658940" cy="535085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点击输入标题</a:t>
            </a:r>
            <a:endParaRPr lang="zh-CN" altLang="en-US"/>
          </a:p>
        </p:txBody>
      </p:sp>
      <p:sp>
        <p:nvSpPr>
          <p:cNvPr id="17" name="Freeform 1"/>
          <p:cNvSpPr/>
          <p:nvPr userDrawn="1"/>
        </p:nvSpPr>
        <p:spPr bwMode="auto">
          <a:xfrm>
            <a:off x="33654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8" name="Freeform 1"/>
          <p:cNvSpPr/>
          <p:nvPr userDrawn="1"/>
        </p:nvSpPr>
        <p:spPr bwMode="auto">
          <a:xfrm>
            <a:off x="98748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F4F4F4"/>
              </a:gs>
              <a:gs pos="45000">
                <a:srgbClr val="FC2C1C"/>
              </a:gs>
              <a:gs pos="100000">
                <a:srgbClr val="FF0000"/>
              </a:gs>
            </a:gsLst>
            <a:lin ang="13500000" scaled="1"/>
          </a:gradFill>
          <a:ln w="25400">
            <a:solidFill>
              <a:srgbClr val="FF0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9" name="Freeform 1"/>
          <p:cNvSpPr/>
          <p:nvPr userDrawn="1"/>
        </p:nvSpPr>
        <p:spPr bwMode="auto">
          <a:xfrm>
            <a:off x="93440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2000">
                <a:srgbClr val="FFFF00"/>
              </a:gs>
              <a:gs pos="100000">
                <a:srgbClr val="FFC000"/>
              </a:gs>
            </a:gsLst>
            <a:lin ang="13500000" scaled="1"/>
          </a:gradFill>
          <a:ln w="25400">
            <a:solidFill>
              <a:srgbClr val="FFC00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0" name="Freeform 1"/>
          <p:cNvSpPr/>
          <p:nvPr userDrawn="1"/>
        </p:nvSpPr>
        <p:spPr bwMode="auto">
          <a:xfrm>
            <a:off x="88132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BF67DB"/>
              </a:gs>
              <a:gs pos="45000">
                <a:srgbClr val="BA26E2"/>
              </a:gs>
              <a:gs pos="100000">
                <a:srgbClr val="7030A0"/>
              </a:gs>
            </a:gsLst>
            <a:lin ang="13500000" scaled="1"/>
          </a:gradFill>
          <a:ln w="25400">
            <a:solidFill>
              <a:srgbClr val="7030A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1" name="Freeform 1"/>
          <p:cNvSpPr/>
          <p:nvPr userDrawn="1"/>
        </p:nvSpPr>
        <p:spPr bwMode="auto">
          <a:xfrm>
            <a:off x="8282400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92D050"/>
              </a:gs>
              <a:gs pos="45000">
                <a:srgbClr val="00B050"/>
              </a:gs>
              <a:gs pos="100000">
                <a:schemeClr val="accent6">
                  <a:lumMod val="50000"/>
                </a:schemeClr>
              </a:gs>
            </a:gsLst>
            <a:lin ang="13500000" scaled="1"/>
          </a:gradFill>
          <a:ln w="25400">
            <a:solidFill>
              <a:srgbClr val="00B050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2" name="Freeform 1"/>
          <p:cNvSpPr/>
          <p:nvPr userDrawn="1"/>
        </p:nvSpPr>
        <p:spPr bwMode="auto">
          <a:xfrm>
            <a:off x="10405598" y="277362"/>
            <a:ext cx="432000" cy="432000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>
              <a:solidFill>
                <a:prstClr val="white"/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wd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81294E-4FC3-4437-8494-5ACA9BDA0F6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9EFFE-BE5D-43BD-BE16-23F9CE707DC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.xml"/><Relationship Id="rId7" Type="http://schemas.openxmlformats.org/officeDocument/2006/relationships/slideLayout" Target="../slideLayouts/slideLayout4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3.png"/><Relationship Id="rId1" Type="http://schemas.openxmlformats.org/officeDocument/2006/relationships/tags" Target="../tags/tag3.xml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4.xml"/><Relationship Id="rId4" Type="http://schemas.openxmlformats.org/officeDocument/2006/relationships/image" Target="../media/image15.png"/><Relationship Id="rId3" Type="http://schemas.openxmlformats.org/officeDocument/2006/relationships/image" Target="../media/image14.png"/><Relationship Id="rId2" Type="http://schemas.openxmlformats.org/officeDocument/2006/relationships/tags" Target="../tags/tag4.xml"/><Relationship Id="rId1" Type="http://schemas.openxmlformats.org/officeDocument/2006/relationships/hyperlink" Target="https://baike.baidu.com/item/EDVAC/8438215?fr=aladdin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>
            <a:off x="0" y="4997002"/>
            <a:ext cx="12192000" cy="1860997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直角三角形 5"/>
          <p:cNvSpPr/>
          <p:nvPr/>
        </p:nvSpPr>
        <p:spPr>
          <a:xfrm rot="10800000">
            <a:off x="0" y="0"/>
            <a:ext cx="12192000" cy="2228045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>
            <a:off x="0" y="5215944"/>
            <a:ext cx="12192000" cy="1642056"/>
          </a:xfrm>
          <a:prstGeom prst="rtTriangle">
            <a:avLst/>
          </a:prstGeom>
          <a:gradFill>
            <a:gsLst>
              <a:gs pos="0">
                <a:schemeClr val="accent5"/>
              </a:gs>
              <a:gs pos="100000">
                <a:srgbClr val="0070C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直角三角形 4"/>
          <p:cNvSpPr/>
          <p:nvPr/>
        </p:nvSpPr>
        <p:spPr>
          <a:xfrm rot="10800000">
            <a:off x="0" y="0"/>
            <a:ext cx="12192000" cy="2009104"/>
          </a:xfrm>
          <a:prstGeom prst="rtTriangle">
            <a:avLst/>
          </a:prstGeom>
          <a:gradFill>
            <a:gsLst>
              <a:gs pos="0">
                <a:schemeClr val="accent5"/>
              </a:gs>
              <a:gs pos="100000">
                <a:srgbClr val="0070C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617855" y="2359660"/>
            <a:ext cx="10956290" cy="1107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7200" b="1">
                <a:cs typeface="Arial" panose="020B0604020202020204" pitchFamily="34" charset="0"/>
              </a:rPr>
              <a:t>计算机的基本工作原理</a:t>
            </a:r>
            <a:endParaRPr lang="zh-CN" altLang="en-US" sz="7200" b="1"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7536180" y="4714240"/>
            <a:ext cx="3094990" cy="624840"/>
          </a:xfrm>
          <a:prstGeom prst="rect">
            <a:avLst/>
          </a:prstGeom>
          <a:noFill/>
          <a:ln w="9525">
            <a:solidFill>
              <a:schemeClr val="tx1">
                <a:lumMod val="50000"/>
                <a:lumOff val="50000"/>
              </a:schemeClr>
            </a:solidFill>
            <a:miter lim="800000"/>
          </a:ln>
          <a:effectLst/>
        </p:spPr>
        <p:txBody>
          <a:bodyPr wrap="square" lIns="36000" tIns="36000" rIns="36000" bIns="3600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zh-CN" altLang="en-US" sz="360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授课：廖里山</a:t>
            </a:r>
            <a:endParaRPr lang="zh-CN" altLang="en-US" sz="3600" dirty="0"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5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95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4" grpId="0" animBg="1"/>
      <p:bldP spid="5" grpId="0" animBg="1"/>
      <p:bldP spid="8" grpId="0"/>
      <p:bldP spid="8" grpId="1"/>
      <p:bldP spid="10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等腰三角形 8"/>
          <p:cNvSpPr/>
          <p:nvPr/>
        </p:nvSpPr>
        <p:spPr>
          <a:xfrm>
            <a:off x="476250" y="4933950"/>
            <a:ext cx="1390650" cy="1924050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10800000">
            <a:off x="476250" y="0"/>
            <a:ext cx="1390650" cy="1924050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742950" y="4933950"/>
            <a:ext cx="1390650" cy="1924050"/>
          </a:xfrm>
          <a:prstGeom prst="triangle">
            <a:avLst/>
          </a:prstGeom>
          <a:gradFill>
            <a:gsLst>
              <a:gs pos="0">
                <a:schemeClr val="accent5"/>
              </a:gs>
              <a:gs pos="100000">
                <a:srgbClr val="0070C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10800000">
            <a:off x="742950" y="0"/>
            <a:ext cx="1390650" cy="1924050"/>
          </a:xfrm>
          <a:prstGeom prst="triangle">
            <a:avLst/>
          </a:prstGeom>
          <a:gradFill>
            <a:gsLst>
              <a:gs pos="0">
                <a:schemeClr val="accent5"/>
              </a:gs>
              <a:gs pos="100000">
                <a:srgbClr val="0070C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834191" y="2582507"/>
            <a:ext cx="859790" cy="154178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4400" b="1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</a:t>
            </a:r>
            <a:r>
              <a:rPr lang="en-US" altLang="zh-CN" sz="4400" b="1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4400" b="1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</a:t>
            </a:r>
            <a:endParaRPr lang="zh-CN" altLang="en-US" sz="4400" b="1">
              <a:solidFill>
                <a:schemeClr val="accent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731135" y="418465"/>
            <a:ext cx="7118350" cy="13779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00000"/>
              </a:lnSpc>
            </a:pPr>
            <a:r>
              <a:rPr sz="5400" b="1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计算机是如何工作</a:t>
            </a:r>
            <a:r>
              <a:rPr lang="zh-CN" sz="5400" b="1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的？</a:t>
            </a:r>
            <a:endParaRPr lang="zh-CN" sz="5400" b="1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0" name="图片 99"/>
          <p:cNvPicPr/>
          <p:nvPr/>
        </p:nvPicPr>
        <p:blipFill>
          <a:blip r:embed="rId1"/>
          <a:srcRect l="4311" t="29102" r="27727" b="4880"/>
          <a:stretch>
            <a:fillRect/>
          </a:stretch>
        </p:blipFill>
        <p:spPr>
          <a:xfrm>
            <a:off x="7757795" y="1932305"/>
            <a:ext cx="4434205" cy="492569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" name="图片 101"/>
          <p:cNvPicPr/>
          <p:nvPr/>
        </p:nvPicPr>
        <p:blipFill>
          <a:blip r:embed="rId2"/>
          <a:srcRect l="12931"/>
          <a:stretch>
            <a:fillRect/>
          </a:stretch>
        </p:blipFill>
        <p:spPr>
          <a:xfrm>
            <a:off x="2019935" y="1932305"/>
            <a:ext cx="5737860" cy="494284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desktop\66234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202922" y="1690902"/>
            <a:ext cx="7013486" cy="4042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5888355" y="2136140"/>
            <a:ext cx="5843270" cy="2726690"/>
          </a:xfrm>
          <a:prstGeom prst="rect">
            <a:avLst/>
          </a:prstGeom>
          <a:solidFill>
            <a:srgbClr val="FFC000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4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计算机的运行，是一场浩荡的数据迁徙。</a:t>
            </a:r>
            <a:endParaRPr lang="zh-CN" altLang="en-US" sz="4400" b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占位符 14"/>
          <p:cNvSpPr>
            <a:spLocks noGrp="1"/>
          </p:cNvSpPr>
          <p:nvPr>
            <p:ph type="body" sz="quarter" idx="10"/>
          </p:nvPr>
        </p:nvSpPr>
        <p:spPr>
          <a:xfrm>
            <a:off x="-102235" y="1948180"/>
            <a:ext cx="5059680" cy="3328035"/>
          </a:xfrm>
          <a:solidFill>
            <a:schemeClr val="bg1"/>
          </a:solidFill>
        </p:spPr>
        <p:txBody>
          <a:bodyPr>
            <a:noAutofit/>
          </a:bodyPr>
          <a:p>
            <a:pPr algn="ctr"/>
            <a:r>
              <a:rPr lang="en-US" sz="4800">
                <a:solidFill>
                  <a:srgbClr val="FF0000"/>
                </a:solidFill>
              </a:rPr>
              <a:t>1+2 </a:t>
            </a:r>
            <a:r>
              <a:rPr lang="zh-CN" altLang="en-US" sz="4800">
                <a:solidFill>
                  <a:srgbClr val="FF0000"/>
                </a:solidFill>
              </a:rPr>
              <a:t>的数据之旅</a:t>
            </a:r>
            <a:endParaRPr lang="zh-CN" altLang="en-US" sz="480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14:gallery dir="l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>
            <a:spLocks noChangeArrowheads="1"/>
          </p:cNvSpPr>
          <p:nvPr/>
        </p:nvSpPr>
        <p:spPr bwMode="auto">
          <a:xfrm>
            <a:off x="560117" y="1577974"/>
            <a:ext cx="3236987" cy="3943931"/>
          </a:xfrm>
          <a:custGeom>
            <a:avLst/>
            <a:gdLst>
              <a:gd name="connsiteX0" fmla="*/ 591995 w 3236987"/>
              <a:gd name="connsiteY0" fmla="*/ 0 h 3943930"/>
              <a:gd name="connsiteX1" fmla="*/ 664004 w 3236987"/>
              <a:gd name="connsiteY1" fmla="*/ 0 h 3943930"/>
              <a:gd name="connsiteX2" fmla="*/ 664004 w 3236987"/>
              <a:gd name="connsiteY2" fmla="*/ 1496908 h 3943930"/>
              <a:gd name="connsiteX3" fmla="*/ 3236987 w 3236987"/>
              <a:gd name="connsiteY3" fmla="*/ 2433397 h 3943930"/>
              <a:gd name="connsiteX4" fmla="*/ 2687198 w 3236987"/>
              <a:gd name="connsiteY4" fmla="*/ 3943930 h 3943930"/>
              <a:gd name="connsiteX5" fmla="*/ 206442 w 3236987"/>
              <a:gd name="connsiteY5" fmla="*/ 3041008 h 3943930"/>
              <a:gd name="connsiteX6" fmla="*/ 205512 w 3236987"/>
              <a:gd name="connsiteY6" fmla="*/ 3043564 h 3943930"/>
              <a:gd name="connsiteX7" fmla="*/ 0 w 3236987"/>
              <a:gd name="connsiteY7" fmla="*/ 2968764 h 3943930"/>
              <a:gd name="connsiteX8" fmla="*/ 392060 w 3236987"/>
              <a:gd name="connsiteY8" fmla="*/ 1891588 h 3943930"/>
              <a:gd name="connsiteX9" fmla="*/ 81377 w 3236987"/>
              <a:gd name="connsiteY9" fmla="*/ 1778508 h 3943930"/>
              <a:gd name="connsiteX10" fmla="*/ 143321 w 3236987"/>
              <a:gd name="connsiteY10" fmla="*/ 1608318 h 3943930"/>
              <a:gd name="connsiteX11" fmla="*/ 556383 w 3236987"/>
              <a:gd name="connsiteY11" fmla="*/ 1529099 h 3943930"/>
              <a:gd name="connsiteX12" fmla="*/ 589187 w 3236987"/>
              <a:gd name="connsiteY12" fmla="*/ 1469676 h 3943930"/>
              <a:gd name="connsiteX13" fmla="*/ 591995 w 3236987"/>
              <a:gd name="connsiteY13" fmla="*/ 1470699 h 3943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236987" h="3943930">
                <a:moveTo>
                  <a:pt x="591995" y="0"/>
                </a:moveTo>
                <a:lnTo>
                  <a:pt x="664004" y="0"/>
                </a:lnTo>
                <a:lnTo>
                  <a:pt x="664004" y="1496908"/>
                </a:lnTo>
                <a:lnTo>
                  <a:pt x="3236987" y="2433397"/>
                </a:lnTo>
                <a:lnTo>
                  <a:pt x="2687198" y="3943930"/>
                </a:lnTo>
                <a:lnTo>
                  <a:pt x="206442" y="3041008"/>
                </a:lnTo>
                <a:lnTo>
                  <a:pt x="205512" y="3043564"/>
                </a:lnTo>
                <a:lnTo>
                  <a:pt x="0" y="2968764"/>
                </a:lnTo>
                <a:lnTo>
                  <a:pt x="392060" y="1891588"/>
                </a:lnTo>
                <a:lnTo>
                  <a:pt x="81377" y="1778508"/>
                </a:lnTo>
                <a:lnTo>
                  <a:pt x="143321" y="1608318"/>
                </a:lnTo>
                <a:cubicBezTo>
                  <a:pt x="330879" y="1686708"/>
                  <a:pt x="468565" y="1660302"/>
                  <a:pt x="556383" y="1529099"/>
                </a:cubicBezTo>
                <a:lnTo>
                  <a:pt x="589187" y="1469676"/>
                </a:lnTo>
                <a:lnTo>
                  <a:pt x="591995" y="1470699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wrap="square" anchor="ctr">
            <a:noAutofit/>
          </a:bodyPr>
          <a:lstStyle/>
          <a:p>
            <a:pPr algn="ctr"/>
            <a:endParaRPr lang="zh-CN" altLang="zh-CN" sz="24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" name="任意多边形 7"/>
          <p:cNvSpPr>
            <a:spLocks noChangeArrowheads="1"/>
          </p:cNvSpPr>
          <p:nvPr/>
        </p:nvSpPr>
        <p:spPr bwMode="auto">
          <a:xfrm rot="1200000">
            <a:off x="4514533" y="2049794"/>
            <a:ext cx="3419641" cy="2979443"/>
          </a:xfrm>
          <a:custGeom>
            <a:avLst/>
            <a:gdLst>
              <a:gd name="connsiteX0" fmla="*/ 0 w 3419641"/>
              <a:gd name="connsiteY0" fmla="*/ 24617 h 2979442"/>
              <a:gd name="connsiteX1" fmla="*/ 67633 w 3419641"/>
              <a:gd name="connsiteY1" fmla="*/ 0 h 2979442"/>
              <a:gd name="connsiteX2" fmla="*/ 569576 w 3419641"/>
              <a:gd name="connsiteY2" fmla="*/ 1379077 h 2979442"/>
              <a:gd name="connsiteX3" fmla="*/ 574552 w 3419641"/>
              <a:gd name="connsiteY3" fmla="*/ 1377622 h 2979442"/>
              <a:gd name="connsiteX4" fmla="*/ 670243 w 3419641"/>
              <a:gd name="connsiteY4" fmla="*/ 1369246 h 2979442"/>
              <a:gd name="connsiteX5" fmla="*/ 687571 w 3419641"/>
              <a:gd name="connsiteY5" fmla="*/ 1371195 h 2979442"/>
              <a:gd name="connsiteX6" fmla="*/ 3419641 w 3419641"/>
              <a:gd name="connsiteY6" fmla="*/ 1371195 h 2979442"/>
              <a:gd name="connsiteX7" fmla="*/ 3419641 w 3419641"/>
              <a:gd name="connsiteY7" fmla="*/ 2979442 h 2979442"/>
              <a:gd name="connsiteX8" fmla="*/ 231941 w 3419641"/>
              <a:gd name="connsiteY8" fmla="*/ 2979442 h 2979442"/>
              <a:gd name="connsiteX9" fmla="*/ 239110 w 3419641"/>
              <a:gd name="connsiteY9" fmla="*/ 2864053 h 2979442"/>
              <a:gd name="connsiteX10" fmla="*/ 297916 w 3419641"/>
              <a:gd name="connsiteY10" fmla="*/ 2614212 h 2979442"/>
              <a:gd name="connsiteX11" fmla="*/ 417359 w 3419641"/>
              <a:gd name="connsiteY11" fmla="*/ 2453626 h 2979442"/>
              <a:gd name="connsiteX12" fmla="*/ 721488 w 3419641"/>
              <a:gd name="connsiteY12" fmla="*/ 2160064 h 2979442"/>
              <a:gd name="connsiteX13" fmla="*/ 876634 w 3419641"/>
              <a:gd name="connsiteY13" fmla="*/ 1819877 h 2979442"/>
              <a:gd name="connsiteX14" fmla="*/ 667674 w 3419641"/>
              <a:gd name="connsiteY14" fmla="*/ 1566170 h 2979442"/>
              <a:gd name="connsiteX15" fmla="*/ 466677 w 3419641"/>
              <a:gd name="connsiteY15" fmla="*/ 1942173 h 2979442"/>
              <a:gd name="connsiteX16" fmla="*/ 248084 w 3419641"/>
              <a:gd name="connsiteY16" fmla="*/ 1942173 h 2979442"/>
              <a:gd name="connsiteX17" fmla="*/ 248084 w 3419641"/>
              <a:gd name="connsiteY17" fmla="*/ 1828343 h 2979442"/>
              <a:gd name="connsiteX18" fmla="*/ 345951 w 3419641"/>
              <a:gd name="connsiteY18" fmla="*/ 1503263 h 2979442"/>
              <a:gd name="connsiteX19" fmla="*/ 488606 w 3419641"/>
              <a:gd name="connsiteY19" fmla="*/ 1402751 h 2979442"/>
              <a:gd name="connsiteX20" fmla="*/ 500350 w 3419641"/>
              <a:gd name="connsiteY20" fmla="*/ 1399317 h 2979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419641" h="2979442">
                <a:moveTo>
                  <a:pt x="0" y="24617"/>
                </a:moveTo>
                <a:lnTo>
                  <a:pt x="67633" y="0"/>
                </a:lnTo>
                <a:lnTo>
                  <a:pt x="569576" y="1379077"/>
                </a:lnTo>
                <a:lnTo>
                  <a:pt x="574552" y="1377622"/>
                </a:lnTo>
                <a:cubicBezTo>
                  <a:pt x="604825" y="1372038"/>
                  <a:pt x="636722" y="1369246"/>
                  <a:pt x="670243" y="1369246"/>
                </a:cubicBezTo>
                <a:lnTo>
                  <a:pt x="687571" y="1371195"/>
                </a:lnTo>
                <a:lnTo>
                  <a:pt x="3419641" y="1371195"/>
                </a:lnTo>
                <a:lnTo>
                  <a:pt x="3419641" y="2979442"/>
                </a:lnTo>
                <a:lnTo>
                  <a:pt x="231941" y="2979442"/>
                </a:lnTo>
                <a:lnTo>
                  <a:pt x="239110" y="2864053"/>
                </a:lnTo>
                <a:cubicBezTo>
                  <a:pt x="249417" y="2756232"/>
                  <a:pt x="269019" y="2672951"/>
                  <a:pt x="297916" y="2614212"/>
                </a:cubicBezTo>
                <a:cubicBezTo>
                  <a:pt x="314270" y="2570104"/>
                  <a:pt x="354084" y="2516576"/>
                  <a:pt x="417359" y="2453626"/>
                </a:cubicBezTo>
                <a:lnTo>
                  <a:pt x="721488" y="2160064"/>
                </a:lnTo>
                <a:cubicBezTo>
                  <a:pt x="830312" y="2070894"/>
                  <a:pt x="882028" y="1957498"/>
                  <a:pt x="876634" y="1819877"/>
                </a:cubicBezTo>
                <a:cubicBezTo>
                  <a:pt x="871839" y="1655687"/>
                  <a:pt x="802186" y="1571118"/>
                  <a:pt x="667674" y="1566170"/>
                </a:cubicBezTo>
                <a:cubicBezTo>
                  <a:pt x="522888" y="1566170"/>
                  <a:pt x="455889" y="1691504"/>
                  <a:pt x="466677" y="1942173"/>
                </a:cubicBezTo>
                <a:lnTo>
                  <a:pt x="248084" y="1942173"/>
                </a:lnTo>
                <a:lnTo>
                  <a:pt x="248084" y="1828343"/>
                </a:lnTo>
                <a:cubicBezTo>
                  <a:pt x="242690" y="1694369"/>
                  <a:pt x="275312" y="1586009"/>
                  <a:pt x="345951" y="1503263"/>
                </a:cubicBezTo>
                <a:cubicBezTo>
                  <a:pt x="387006" y="1458591"/>
                  <a:pt x="434558" y="1425087"/>
                  <a:pt x="488606" y="1402751"/>
                </a:cubicBezTo>
                <a:lnTo>
                  <a:pt x="500350" y="1399317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wrap="square">
            <a:noAutofit/>
          </a:bodyPr>
          <a:lstStyle/>
          <a:p>
            <a:endParaRPr lang="zh-CN" altLang="zh-CN" sz="13800" b="1">
              <a:solidFill>
                <a:srgbClr val="595959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10" name="任意多边形 9"/>
          <p:cNvSpPr>
            <a:spLocks noChangeArrowheads="1"/>
          </p:cNvSpPr>
          <p:nvPr/>
        </p:nvSpPr>
        <p:spPr bwMode="auto">
          <a:xfrm rot="1200000">
            <a:off x="8475680" y="2040360"/>
            <a:ext cx="3367931" cy="2998733"/>
          </a:xfrm>
          <a:custGeom>
            <a:avLst/>
            <a:gdLst>
              <a:gd name="connsiteX0" fmla="*/ 576329 w 3367931"/>
              <a:gd name="connsiteY0" fmla="*/ 1397539 h 2998733"/>
              <a:gd name="connsiteX1" fmla="*/ 576654 w 3367931"/>
              <a:gd name="connsiteY1" fmla="*/ 1398433 h 2998733"/>
              <a:gd name="connsiteX2" fmla="*/ 580005 w 3367931"/>
              <a:gd name="connsiteY2" fmla="*/ 1398031 h 2998733"/>
              <a:gd name="connsiteX3" fmla="*/ 0 w 3367931"/>
              <a:gd name="connsiteY3" fmla="*/ 24628 h 2998733"/>
              <a:gd name="connsiteX4" fmla="*/ 67666 w 3367931"/>
              <a:gd name="connsiteY4" fmla="*/ 0 h 2998733"/>
              <a:gd name="connsiteX5" fmla="*/ 575621 w 3367931"/>
              <a:gd name="connsiteY5" fmla="*/ 1395595 h 2998733"/>
              <a:gd name="connsiteX6" fmla="*/ 600306 w 3367931"/>
              <a:gd name="connsiteY6" fmla="*/ 1395595 h 2998733"/>
              <a:gd name="connsiteX7" fmla="*/ 614982 w 3367931"/>
              <a:gd name="connsiteY7" fmla="*/ 1393834 h 2998733"/>
              <a:gd name="connsiteX8" fmla="*/ 628299 w 3367931"/>
              <a:gd name="connsiteY8" fmla="*/ 1395595 h 2998733"/>
              <a:gd name="connsiteX9" fmla="*/ 3367931 w 3367931"/>
              <a:gd name="connsiteY9" fmla="*/ 1395595 h 2998733"/>
              <a:gd name="connsiteX10" fmla="*/ 3367931 w 3367931"/>
              <a:gd name="connsiteY10" fmla="*/ 2997515 h 2998733"/>
              <a:gd name="connsiteX11" fmla="*/ 681065 w 3367931"/>
              <a:gd name="connsiteY11" fmla="*/ 2997515 h 2998733"/>
              <a:gd name="connsiteX12" fmla="*/ 737525 w 3367931"/>
              <a:gd name="connsiteY12" fmla="*/ 2982210 h 2998733"/>
              <a:gd name="connsiteX13" fmla="*/ 737526 w 3367931"/>
              <a:gd name="connsiteY13" fmla="*/ 2982209 h 2998733"/>
              <a:gd name="connsiteX14" fmla="*/ 711812 w 3367931"/>
              <a:gd name="connsiteY14" fmla="*/ 2989102 h 2998733"/>
              <a:gd name="connsiteX15" fmla="*/ 605731 w 3367931"/>
              <a:gd name="connsiteY15" fmla="*/ 2998733 h 2998733"/>
              <a:gd name="connsiteX16" fmla="*/ 179250 w 3367931"/>
              <a:gd name="connsiteY16" fmla="*/ 2490104 h 2998733"/>
              <a:gd name="connsiteX17" fmla="*/ 397309 w 3367931"/>
              <a:gd name="connsiteY17" fmla="*/ 2490104 h 2998733"/>
              <a:gd name="connsiteX18" fmla="*/ 622692 w 3367931"/>
              <a:gd name="connsiteY18" fmla="*/ 2820668 h 2998733"/>
              <a:gd name="connsiteX19" fmla="*/ 847946 w 3367931"/>
              <a:gd name="connsiteY19" fmla="*/ 2554341 h 2998733"/>
              <a:gd name="connsiteX20" fmla="*/ 485071 w 3367931"/>
              <a:gd name="connsiteY20" fmla="*/ 2265146 h 2998733"/>
              <a:gd name="connsiteX21" fmla="*/ 485072 w 3367931"/>
              <a:gd name="connsiteY21" fmla="*/ 2062799 h 2998733"/>
              <a:gd name="connsiteX22" fmla="*/ 557159 w 3367931"/>
              <a:gd name="connsiteY22" fmla="*/ 2062799 h 2998733"/>
              <a:gd name="connsiteX23" fmla="*/ 807599 w 3367931"/>
              <a:gd name="connsiteY23" fmla="*/ 1821268 h 2998733"/>
              <a:gd name="connsiteX24" fmla="*/ 614597 w 3367931"/>
              <a:gd name="connsiteY24" fmla="*/ 1587958 h 2998733"/>
              <a:gd name="connsiteX25" fmla="*/ 421595 w 3367931"/>
              <a:gd name="connsiteY25" fmla="*/ 1894370 h 2998733"/>
              <a:gd name="connsiteX26" fmla="*/ 202893 w 3367931"/>
              <a:gd name="connsiteY26" fmla="*/ 1894370 h 2998733"/>
              <a:gd name="connsiteX27" fmla="*/ 444453 w 3367931"/>
              <a:gd name="connsiteY27" fmla="*/ 1427508 h 2998733"/>
              <a:gd name="connsiteX28" fmla="*/ 504120 w 3367931"/>
              <a:gd name="connsiteY28" fmla="*/ 1409686 h 2998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3367931" h="2998733">
                <a:moveTo>
                  <a:pt x="576329" y="1397539"/>
                </a:moveTo>
                <a:lnTo>
                  <a:pt x="576654" y="1398433"/>
                </a:lnTo>
                <a:lnTo>
                  <a:pt x="580005" y="1398031"/>
                </a:lnTo>
                <a:close/>
                <a:moveTo>
                  <a:pt x="0" y="24628"/>
                </a:moveTo>
                <a:lnTo>
                  <a:pt x="67666" y="0"/>
                </a:lnTo>
                <a:lnTo>
                  <a:pt x="575621" y="1395595"/>
                </a:lnTo>
                <a:lnTo>
                  <a:pt x="600306" y="1395595"/>
                </a:lnTo>
                <a:lnTo>
                  <a:pt x="614982" y="1393834"/>
                </a:lnTo>
                <a:lnTo>
                  <a:pt x="628299" y="1395595"/>
                </a:lnTo>
                <a:lnTo>
                  <a:pt x="3367931" y="1395595"/>
                </a:lnTo>
                <a:lnTo>
                  <a:pt x="3367931" y="2997515"/>
                </a:lnTo>
                <a:lnTo>
                  <a:pt x="681065" y="2997515"/>
                </a:lnTo>
                <a:lnTo>
                  <a:pt x="737525" y="2982210"/>
                </a:lnTo>
                <a:lnTo>
                  <a:pt x="737526" y="2982209"/>
                </a:lnTo>
                <a:lnTo>
                  <a:pt x="711812" y="2989102"/>
                </a:lnTo>
                <a:cubicBezTo>
                  <a:pt x="678762" y="2994827"/>
                  <a:pt x="643402" y="2998037"/>
                  <a:pt x="605731" y="2998733"/>
                </a:cubicBezTo>
                <a:cubicBezTo>
                  <a:pt x="310274" y="2993080"/>
                  <a:pt x="168114" y="2823538"/>
                  <a:pt x="179250" y="2490104"/>
                </a:cubicBezTo>
                <a:lnTo>
                  <a:pt x="397309" y="2490104"/>
                </a:lnTo>
                <a:cubicBezTo>
                  <a:pt x="381204" y="2710480"/>
                  <a:pt x="456332" y="2820668"/>
                  <a:pt x="622692" y="2820668"/>
                </a:cubicBezTo>
                <a:cubicBezTo>
                  <a:pt x="762667" y="2820668"/>
                  <a:pt x="837753" y="2731892"/>
                  <a:pt x="847946" y="2554341"/>
                </a:cubicBezTo>
                <a:cubicBezTo>
                  <a:pt x="858655" y="2340047"/>
                  <a:pt x="737697" y="2243648"/>
                  <a:pt x="485071" y="2265146"/>
                </a:cubicBezTo>
                <a:lnTo>
                  <a:pt x="485072" y="2062799"/>
                </a:lnTo>
                <a:cubicBezTo>
                  <a:pt x="506916" y="2062799"/>
                  <a:pt x="530945" y="2062799"/>
                  <a:pt x="557159" y="2062799"/>
                </a:cubicBezTo>
                <a:cubicBezTo>
                  <a:pt x="729515" y="2073420"/>
                  <a:pt x="812996" y="1992909"/>
                  <a:pt x="807599" y="1821268"/>
                </a:cubicBezTo>
                <a:cubicBezTo>
                  <a:pt x="807599" y="1665728"/>
                  <a:pt x="743266" y="1587958"/>
                  <a:pt x="614597" y="1587958"/>
                </a:cubicBezTo>
                <a:cubicBezTo>
                  <a:pt x="475135" y="1587958"/>
                  <a:pt x="410801" y="1690096"/>
                  <a:pt x="421595" y="1894370"/>
                </a:cubicBezTo>
                <a:lnTo>
                  <a:pt x="202893" y="1894370"/>
                </a:lnTo>
                <a:cubicBezTo>
                  <a:pt x="202894" y="1647675"/>
                  <a:pt x="283412" y="1492055"/>
                  <a:pt x="444453" y="1427508"/>
                </a:cubicBezTo>
                <a:lnTo>
                  <a:pt x="504120" y="1409686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wrap="square">
            <a:noAutofit/>
          </a:bodyPr>
          <a:lstStyle/>
          <a:p>
            <a:endParaRPr lang="zh-CN" altLang="zh-CN" sz="13800" b="1">
              <a:solidFill>
                <a:srgbClr val="595959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pic>
        <p:nvPicPr>
          <p:cNvPr id="13" name="图片 21"/>
          <p:cNvPicPr>
            <a:picLocks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775"/>
          <a:stretch>
            <a:fillRect/>
          </a:stretch>
        </p:blipFill>
        <p:spPr bwMode="auto">
          <a:xfrm flipH="1">
            <a:off x="4562475" y="1579564"/>
            <a:ext cx="1189039" cy="8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图片 22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775"/>
          <a:stretch>
            <a:fillRect/>
          </a:stretch>
        </p:blipFill>
        <p:spPr bwMode="auto">
          <a:xfrm flipH="1">
            <a:off x="8520114" y="1573215"/>
            <a:ext cx="1189037" cy="9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图片 23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775"/>
          <a:stretch>
            <a:fillRect/>
          </a:stretch>
        </p:blipFill>
        <p:spPr bwMode="auto">
          <a:xfrm flipH="1">
            <a:off x="598488" y="1573215"/>
            <a:ext cx="1189037" cy="9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文本框 42"/>
          <p:cNvSpPr>
            <a:spLocks noChangeArrowheads="1"/>
          </p:cNvSpPr>
          <p:nvPr/>
        </p:nvSpPr>
        <p:spPr bwMode="auto">
          <a:xfrm rot="1200000">
            <a:off x="1091565" y="3884930"/>
            <a:ext cx="2309495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/>
            <a:r>
              <a:rPr lang="zh-CN" altLang="en-US" sz="40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输入数据</a:t>
            </a:r>
            <a:endParaRPr lang="zh-CN" altLang="en-US" sz="40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0"/>
          </p:nvPr>
        </p:nvSpPr>
        <p:spPr>
          <a:xfrm>
            <a:off x="544195" y="300355"/>
            <a:ext cx="6166485" cy="552450"/>
          </a:xfrm>
        </p:spPr>
        <p:txBody>
          <a:bodyPr>
            <a:noAutofit/>
          </a:bodyPr>
          <a:p>
            <a:r>
              <a:rPr lang="zh-CN" sz="3600">
                <a:solidFill>
                  <a:srgbClr val="7030A0"/>
                </a:solidFill>
              </a:rPr>
              <a:t>计算机处理信息的一般过程</a:t>
            </a:r>
            <a:endParaRPr lang="zh-CN" sz="3600">
              <a:solidFill>
                <a:srgbClr val="7030A0"/>
              </a:solidFill>
            </a:endParaRPr>
          </a:p>
        </p:txBody>
      </p:sp>
      <p:sp>
        <p:nvSpPr>
          <p:cNvPr id="4" name="文本框 42"/>
          <p:cNvSpPr>
            <a:spLocks noChangeArrowheads="1"/>
          </p:cNvSpPr>
          <p:nvPr/>
        </p:nvSpPr>
        <p:spPr bwMode="auto">
          <a:xfrm rot="1200000">
            <a:off x="5248910" y="3655695"/>
            <a:ext cx="2309495" cy="1322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p>
            <a:pPr lvl="0"/>
            <a:r>
              <a:rPr lang="zh-CN" altLang="en-US" sz="40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存储、</a:t>
            </a:r>
            <a:endParaRPr lang="zh-CN" altLang="en-US" sz="40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zh-CN" altLang="en-US" sz="40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加工数据</a:t>
            </a:r>
            <a:endParaRPr lang="zh-CN" altLang="en-US" sz="40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文本框 42"/>
          <p:cNvSpPr>
            <a:spLocks noChangeArrowheads="1"/>
          </p:cNvSpPr>
          <p:nvPr/>
        </p:nvSpPr>
        <p:spPr bwMode="auto">
          <a:xfrm rot="1200000">
            <a:off x="9154160" y="3963035"/>
            <a:ext cx="2309495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/>
            <a:r>
              <a:rPr lang="zh-CN" altLang="en-US" sz="40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输出数据</a:t>
            </a:r>
            <a:endParaRPr lang="zh-CN" altLang="en-US" sz="40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wipe/>
      </p:transition>
    </mc:Choice>
    <mc:Fallback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35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15"/>
          <p:cNvSpPr txBox="1"/>
          <p:nvPr/>
        </p:nvSpPr>
        <p:spPr>
          <a:xfrm>
            <a:off x="2490470" y="1749425"/>
            <a:ext cx="119316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内存</a:t>
            </a:r>
            <a:endParaRPr lang="zh-CN" altLang="en-US" sz="2400" b="1" dirty="0">
              <a:solidFill>
                <a:srgbClr val="333333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lang="zh-CN" altLang="en-US" sz="2400" b="1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主存</a:t>
            </a:r>
            <a:endParaRPr lang="zh-CN" altLang="en-US" sz="2400" b="1" dirty="0">
              <a:solidFill>
                <a:srgbClr val="333333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lang="zh-CN" altLang="en-US" sz="2400" b="1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储器</a:t>
            </a:r>
            <a:endParaRPr lang="zh-CN" altLang="en-US" sz="2400" b="1" dirty="0">
              <a:solidFill>
                <a:srgbClr val="333333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619" name="Text Box 19"/>
          <p:cNvSpPr txBox="1"/>
          <p:nvPr/>
        </p:nvSpPr>
        <p:spPr>
          <a:xfrm>
            <a:off x="3971290" y="2626995"/>
            <a:ext cx="1716088" cy="8223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/>
            <a:r>
              <a:rPr lang="zh-CN" altLang="en-US" sz="2400" b="1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只读存储器</a:t>
            </a:r>
            <a:endParaRPr lang="zh-CN" altLang="en-US" sz="2400" b="1" dirty="0">
              <a:solidFill>
                <a:srgbClr val="333333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lang="zh-CN" altLang="en-US" sz="2400" b="1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400" b="1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ROM</a:t>
            </a:r>
            <a:r>
              <a:rPr lang="zh-CN" altLang="en-US" sz="2400" b="1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solidFill>
                <a:srgbClr val="333333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620" name="Text Box 20"/>
          <p:cNvSpPr txBox="1"/>
          <p:nvPr/>
        </p:nvSpPr>
        <p:spPr>
          <a:xfrm>
            <a:off x="3922395" y="1231900"/>
            <a:ext cx="171894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2400" b="1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随机存储器</a:t>
            </a:r>
            <a:endParaRPr lang="zh-CN" altLang="en-US" sz="2400" b="1" dirty="0">
              <a:solidFill>
                <a:srgbClr val="333333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lang="zh-CN" altLang="en-US" sz="2400" b="1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400" b="1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RAM</a:t>
            </a:r>
            <a:r>
              <a:rPr lang="zh-CN" altLang="en-US" sz="2400" b="1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solidFill>
                <a:srgbClr val="333333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621" name="AutoShape 21"/>
          <p:cNvSpPr/>
          <p:nvPr/>
        </p:nvSpPr>
        <p:spPr>
          <a:xfrm>
            <a:off x="3683953" y="1558608"/>
            <a:ext cx="215900" cy="1512887"/>
          </a:xfrm>
          <a:prstGeom prst="leftBrace">
            <a:avLst>
              <a:gd name="adj1" fmla="val 58297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2" name="Text Box 23"/>
          <p:cNvSpPr txBox="1"/>
          <p:nvPr/>
        </p:nvSpPr>
        <p:spPr>
          <a:xfrm>
            <a:off x="2614295" y="3796030"/>
            <a:ext cx="1887220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l"/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外存</a:t>
            </a:r>
            <a:endParaRPr lang="zh-CN" altLang="en-US" sz="2400" b="1" dirty="0">
              <a:solidFill>
                <a:srgbClr val="333333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/>
            <a:r>
              <a:rPr lang="zh-CN" altLang="en-US" sz="2400" b="1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辅助存储器</a:t>
            </a:r>
            <a:endParaRPr lang="zh-CN" altLang="en-US" sz="2400" b="1" dirty="0">
              <a:solidFill>
                <a:srgbClr val="333333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223" name="Text Box 26"/>
          <p:cNvSpPr txBox="1"/>
          <p:nvPr/>
        </p:nvSpPr>
        <p:spPr>
          <a:xfrm>
            <a:off x="552450" y="2911475"/>
            <a:ext cx="15093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存储器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224" name="AutoShape 27"/>
          <p:cNvSpPr/>
          <p:nvPr/>
        </p:nvSpPr>
        <p:spPr>
          <a:xfrm>
            <a:off x="2132330" y="2061845"/>
            <a:ext cx="287655" cy="2393315"/>
          </a:xfrm>
          <a:prstGeom prst="leftBrace">
            <a:avLst>
              <a:gd name="adj1" fmla="val 45871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28" name="Text Box 28"/>
          <p:cNvSpPr txBox="1"/>
          <p:nvPr/>
        </p:nvSpPr>
        <p:spPr>
          <a:xfrm>
            <a:off x="5925820" y="2452370"/>
            <a:ext cx="4799965" cy="4603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只能读出信息，不能写入信息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629" name="Text Box 29"/>
          <p:cNvSpPr txBox="1"/>
          <p:nvPr/>
        </p:nvSpPr>
        <p:spPr>
          <a:xfrm>
            <a:off x="5925820" y="2904490"/>
            <a:ext cx="4773930" cy="4603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特点：停电后其中的信息不会丢失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630" name="Text Box 30"/>
          <p:cNvSpPr txBox="1"/>
          <p:nvPr/>
        </p:nvSpPr>
        <p:spPr>
          <a:xfrm>
            <a:off x="5903595" y="802640"/>
            <a:ext cx="5104130" cy="4603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既可读出信息，也能写入信息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631" name="Text Box 31"/>
          <p:cNvSpPr txBox="1"/>
          <p:nvPr/>
        </p:nvSpPr>
        <p:spPr>
          <a:xfrm>
            <a:off x="5925503" y="1293495"/>
            <a:ext cx="5080000" cy="4603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特点：停电后其中的信息将全部丢失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632" name="Text Box 32"/>
          <p:cNvSpPr txBox="1"/>
          <p:nvPr/>
        </p:nvSpPr>
        <p:spPr>
          <a:xfrm>
            <a:off x="4501515" y="4144645"/>
            <a:ext cx="4009390" cy="460375"/>
          </a:xfrm>
          <a:prstGeom prst="rect">
            <a:avLst/>
          </a:prstGeom>
          <a:solidFill>
            <a:srgbClr val="FF66FF"/>
          </a:solidFill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如：硬盘、光盘、软盘、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U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盘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633" name="Text Box 33"/>
          <p:cNvSpPr txBox="1"/>
          <p:nvPr/>
        </p:nvSpPr>
        <p:spPr>
          <a:xfrm>
            <a:off x="5925820" y="3365500"/>
            <a:ext cx="4600575" cy="460375"/>
          </a:xfrm>
          <a:prstGeom prst="rect">
            <a:avLst/>
          </a:prstGeom>
          <a:solidFill>
            <a:srgbClr val="FF66FF"/>
          </a:solidFill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如：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如计算机启动用的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BIOS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芯片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634" name="Text Box 34"/>
          <p:cNvSpPr txBox="1"/>
          <p:nvPr/>
        </p:nvSpPr>
        <p:spPr>
          <a:xfrm>
            <a:off x="5925503" y="1784033"/>
            <a:ext cx="1713230" cy="460375"/>
          </a:xfrm>
          <a:prstGeom prst="rect">
            <a:avLst/>
          </a:prstGeom>
          <a:solidFill>
            <a:srgbClr val="FF66FF"/>
          </a:solidFill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如：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内存条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9" name="WordArt 35"/>
          <p:cNvSpPr>
            <a:spLocks noTextEdit="1"/>
          </p:cNvSpPr>
          <p:nvPr/>
        </p:nvSpPr>
        <p:spPr>
          <a:xfrm>
            <a:off x="1652905" y="4962525"/>
            <a:ext cx="9222105" cy="101790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b="1" spc="-360" normalizeH="1">
                <a:ln w="12700" cap="flat" cmpd="sng">
                  <a:solidFill>
                    <a:srgbClr val="EAEAEA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存储器存储空间的大小</a:t>
            </a:r>
            <a:r>
              <a:rPr lang="zh-CN" altLang="en-US" sz="3600" b="1" spc="-360" normalizeH="1">
                <a:ln w="12700" cap="flat" cmpd="sng">
                  <a:solidFill>
                    <a:srgbClr val="EAEAEA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如何去衡量呢</a:t>
            </a:r>
            <a:r>
              <a:rPr lang="zh-CN" altLang="en-US" sz="3600" b="1" spc="-360" normalizeH="1">
                <a:ln w="12700" cap="flat" cmpd="sng">
                  <a:solidFill>
                    <a:srgbClr val="EAEAEA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？</a:t>
            </a:r>
            <a:endParaRPr lang="zh-CN" altLang="en-US" sz="3600" b="1" spc="-360" normalizeH="1">
              <a:ln w="12700" cap="flat" cmpd="sng">
                <a:solidFill>
                  <a:srgbClr val="EAEAEA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25636" name="Picture 36"/>
          <p:cNvPicPr>
            <a:picLocks noChangeAspect="1"/>
          </p:cNvPicPr>
          <p:nvPr/>
        </p:nvPicPr>
        <p:blipFill>
          <a:blip r:embed="rId1"/>
          <a:srcRect t="17081" b="14398"/>
          <a:stretch>
            <a:fillRect/>
          </a:stretch>
        </p:blipFill>
        <p:spPr>
          <a:xfrm>
            <a:off x="6078220" y="3923665"/>
            <a:ext cx="4295775" cy="22059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37" name="Picture 37" descr="QQ截图20140926160756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25461">
            <a:off x="5225415" y="3227388"/>
            <a:ext cx="5559425" cy="37290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544252" y="300572"/>
            <a:ext cx="3962400" cy="552450"/>
          </a:xfrm>
        </p:spPr>
        <p:txBody>
          <a:bodyPr>
            <a:noAutofit/>
          </a:bodyPr>
          <a:p>
            <a:r>
              <a:rPr lang="zh-CN" altLang="en-US" sz="3600">
                <a:solidFill>
                  <a:srgbClr val="7030A0"/>
                </a:solidFill>
              </a:rPr>
              <a:t>存</a:t>
            </a:r>
            <a:r>
              <a:rPr lang="en-US" altLang="zh-CN" sz="3600">
                <a:solidFill>
                  <a:srgbClr val="7030A0"/>
                </a:solidFill>
              </a:rPr>
              <a:t> </a:t>
            </a:r>
            <a:r>
              <a:rPr lang="zh-CN" altLang="en-US" sz="3600">
                <a:solidFill>
                  <a:srgbClr val="7030A0"/>
                </a:solidFill>
              </a:rPr>
              <a:t>储</a:t>
            </a:r>
            <a:r>
              <a:rPr lang="en-US" altLang="zh-CN" sz="3600">
                <a:solidFill>
                  <a:srgbClr val="7030A0"/>
                </a:solidFill>
              </a:rPr>
              <a:t> </a:t>
            </a:r>
            <a:r>
              <a:rPr lang="zh-CN" altLang="en-US" sz="3600">
                <a:solidFill>
                  <a:srgbClr val="7030A0"/>
                </a:solidFill>
              </a:rPr>
              <a:t>器</a:t>
            </a:r>
            <a:endParaRPr lang="zh-CN" altLang="en-US" sz="3600">
              <a:solidFill>
                <a:srgbClr val="7030A0"/>
              </a:solidFill>
            </a:endParaRPr>
          </a:p>
        </p:txBody>
      </p:sp>
      <p:pic>
        <p:nvPicPr>
          <p:cNvPr id="2" name="Picture 36" descr="D:\1lsliao\初一\1-1-3\硬盘内部结构.jpg硬盘内部结构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4749800"/>
            <a:ext cx="2930525" cy="210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Picture 36" descr="E:\祈福教资\初一\上\1-1-2\设备判断\光盘.jpg光盘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922270" y="4766310"/>
            <a:ext cx="2874645" cy="20904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Picture 36" descr="D:\1lsliao\初一\1-1-3\软盘.jpg软盘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5788660" y="4765675"/>
            <a:ext cx="4312285" cy="20910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Picture 36" descr="E:\祈福教资\初一\上\1-1-2\设备判断\U盘的集成电路.jpgU盘的集成电路"/>
          <p:cNvPicPr>
            <a:picLocks noChangeAspect="1"/>
          </p:cNvPicPr>
          <p:nvPr/>
        </p:nvPicPr>
        <p:blipFill>
          <a:blip r:embed="rId6"/>
          <a:srcRect l="7695" r="6539"/>
          <a:stretch>
            <a:fillRect/>
          </a:stretch>
        </p:blipFill>
        <p:spPr>
          <a:xfrm>
            <a:off x="8185785" y="4766310"/>
            <a:ext cx="4006215" cy="20783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5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5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25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25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25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5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5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25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25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500"/>
                                        <p:tgtEl>
                                          <p:spTgt spid="25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5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4" dur="500"/>
                                        <p:tgtEl>
                                          <p:spTgt spid="25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9" grpId="0"/>
      <p:bldP spid="25620" grpId="0"/>
      <p:bldP spid="25621" grpId="0" bldLvl="0" animBg="1"/>
      <p:bldP spid="25628" grpId="0" bldLvl="0" animBg="1"/>
      <p:bldP spid="25629" grpId="0" bldLvl="0" animBg="1"/>
      <p:bldP spid="25630" grpId="0" bldLvl="0" animBg="1"/>
      <p:bldP spid="25631" grpId="0" bldLvl="0" animBg="1"/>
      <p:bldP spid="25632" grpId="0" bldLvl="0" animBg="1"/>
      <p:bldP spid="25633" grpId="0" bldLvl="0" animBg="1"/>
      <p:bldP spid="25634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544195" y="300355"/>
            <a:ext cx="5600065" cy="552450"/>
          </a:xfrm>
        </p:spPr>
        <p:txBody>
          <a:bodyPr>
            <a:noAutofit/>
          </a:bodyPr>
          <a:p>
            <a:pPr>
              <a:lnSpc>
                <a:spcPct val="100000"/>
              </a:lnSpc>
            </a:pPr>
            <a:r>
              <a:rPr lang="zh-CN" altLang="en-US" sz="3600" dirty="0">
                <a:solidFill>
                  <a:srgbClr val="FF00D5"/>
                </a:solidFill>
                <a:cs typeface="微软雅黑" panose="020B0503020204020204" pitchFamily="34" charset="-122"/>
                <a:sym typeface="+mn-ea"/>
              </a:rPr>
              <a:t>试一试、看一看</a:t>
            </a:r>
            <a:endParaRPr lang="zh-CN" altLang="en-US" sz="3600" dirty="0">
              <a:solidFill>
                <a:srgbClr val="FF00D5"/>
              </a:solidFill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12290" name="Rectangle 3"/>
          <p:cNvSpPr>
            <a:spLocks noGrp="1"/>
          </p:cNvSpPr>
          <p:nvPr/>
        </p:nvSpPr>
        <p:spPr>
          <a:xfrm>
            <a:off x="311150" y="1165860"/>
            <a:ext cx="11428095" cy="452628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u"/>
              <a:defRPr sz="16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4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  <a:buNone/>
            </a:pPr>
            <a:r>
              <a:rPr 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  <a:r>
              <a:rPr 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观察桌面的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英文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.txt”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中文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.txt”</a:t>
            </a:r>
            <a:r>
              <a:rPr 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文件大小</a:t>
            </a:r>
            <a:endParaRPr lang="zh-CN" sz="32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  <a:buNone/>
            </a:pPr>
            <a:r>
              <a:rPr 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）打开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英文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.txt”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文件，</a:t>
            </a:r>
            <a:r>
              <a:rPr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输入“computer”</a:t>
            </a:r>
            <a:r>
              <a:rPr 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后</a:t>
            </a:r>
            <a:r>
              <a:rPr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保存</a:t>
            </a:r>
            <a:r>
              <a:rPr 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观察文件的大小</a:t>
            </a:r>
            <a:endParaRPr sz="32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  <a:buNone/>
            </a:pPr>
            <a:r>
              <a:rPr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  <a:r>
              <a:rPr 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打开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中文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.txt”</a:t>
            </a:r>
            <a:r>
              <a:rPr 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文件，</a:t>
            </a:r>
            <a:r>
              <a:rPr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输入“信息技术”</a:t>
            </a:r>
            <a:r>
              <a:rPr 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后</a:t>
            </a:r>
            <a:r>
              <a:rPr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保存，观察文件的大小。</a:t>
            </a:r>
            <a:endParaRPr sz="32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5271770"/>
            <a:ext cx="12192000" cy="70675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en-US" altLang="zh-CN" sz="4000" b="1" u="sng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____</a:t>
            </a:r>
            <a:r>
              <a:rPr lang="zh-CN" altLang="en-US" sz="4000" b="1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字节可存放一个英文，</a:t>
            </a:r>
            <a:r>
              <a:rPr lang="en-US" altLang="zh-CN" sz="4000" b="1" u="sng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____</a:t>
            </a:r>
            <a:r>
              <a:rPr lang="zh-CN" altLang="en-US" sz="4000" b="1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字节可存放一个汉字</a:t>
            </a:r>
            <a:endParaRPr lang="zh-CN" altLang="en-US" sz="4000" b="1">
              <a:ln w="13462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4195" y="5271770"/>
            <a:ext cx="512445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rtlCol="0" anchor="t">
            <a:spAutoFit/>
          </a:bodyPr>
          <a:p>
            <a:pPr algn="ctr"/>
            <a:r>
              <a:rPr lang="en-US" sz="4000" b="1" u="sng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D5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endParaRPr lang="en-US" sz="4000" b="1" u="sng">
              <a:ln w="13462">
                <a:solidFill>
                  <a:schemeClr val="bg1"/>
                </a:solidFill>
                <a:prstDash val="solid"/>
              </a:ln>
              <a:solidFill>
                <a:srgbClr val="FF00D5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556375" y="5271770"/>
            <a:ext cx="512445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rtlCol="0" anchor="t">
            <a:spAutoFit/>
          </a:bodyPr>
          <a:p>
            <a:pPr algn="ctr"/>
            <a:r>
              <a:rPr lang="en-US" sz="4000" b="1" u="sng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D5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endParaRPr lang="en-US" sz="4000" b="1" u="sng">
              <a:ln w="13462">
                <a:solidFill>
                  <a:schemeClr val="bg1"/>
                </a:solidFill>
                <a:prstDash val="solid"/>
              </a:ln>
              <a:solidFill>
                <a:srgbClr val="FF00D5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  <p:bldP spid="4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544195" y="300355"/>
            <a:ext cx="6347460" cy="552450"/>
          </a:xfrm>
        </p:spPr>
        <p:txBody>
          <a:bodyPr>
            <a:noAutofit/>
          </a:bodyPr>
          <a:p>
            <a:r>
              <a:rPr lang="zh-CN" altLang="en-US" sz="3600">
                <a:solidFill>
                  <a:srgbClr val="7030A0"/>
                </a:solidFill>
              </a:rPr>
              <a:t>存储器容量单位换算（重难点）</a:t>
            </a:r>
            <a:endParaRPr lang="zh-CN" altLang="en-US" sz="3600">
              <a:solidFill>
                <a:srgbClr val="7030A0"/>
              </a:solidFill>
            </a:endParaRPr>
          </a:p>
        </p:txBody>
      </p:sp>
      <p:sp>
        <p:nvSpPr>
          <p:cNvPr id="12290" name="Rectangle 3"/>
          <p:cNvSpPr>
            <a:spLocks noGrp="1"/>
          </p:cNvSpPr>
          <p:nvPr/>
        </p:nvSpPr>
        <p:spPr>
          <a:xfrm>
            <a:off x="832485" y="1074420"/>
            <a:ext cx="10892155" cy="452628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u"/>
              <a:defRPr sz="16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4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812800">
              <a:lnSpc>
                <a:spcPct val="170000"/>
              </a:lnSpc>
              <a:spcBef>
                <a:spcPts val="0"/>
              </a:spcBef>
              <a:buNone/>
              <a:extLst>
                <a:ext uri="{35155182-B16C-46BC-9424-99874614C6A1}">
                  <wpsdc:indentchars xmlns:wpsdc="http://www.wps.cn/officeDocument/2017/drawingmlCustomData" val="200" checksum="3877492575"/>
                  <wpsdc:marlchars xmlns:wpsdc="http://www.wps.cn/officeDocument/2017/drawingmlCustomData" val="0" checksum="0"/>
                </a:ext>
              </a:extLst>
            </a:pPr>
            <a:r>
              <a:rPr lang="zh-CN" altLang="en-US" sz="3200" b="1" dirty="0">
                <a:solidFill>
                  <a:srgbClr val="CC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计算机存储器容量的大小以字节（byte，B）为单位，通常8位（</a:t>
            </a:r>
            <a:r>
              <a:rPr lang="en-US" altLang="zh-CN" sz="3200" b="1" dirty="0">
                <a:solidFill>
                  <a:srgbClr val="CC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bit</a:t>
            </a:r>
            <a:r>
              <a:rPr lang="zh-CN" altLang="en-US" sz="3200" b="1" dirty="0">
                <a:solidFill>
                  <a:srgbClr val="CC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）二进制代码为一个字节。</a:t>
            </a:r>
            <a:endParaRPr lang="en-US" altLang="zh-CN" sz="3200" b="1" dirty="0">
              <a:solidFill>
                <a:srgbClr val="CC00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609600">
              <a:lnSpc>
                <a:spcPct val="170000"/>
              </a:lnSpc>
              <a:spcBef>
                <a:spcPts val="0"/>
              </a:spcBef>
              <a:buNone/>
              <a:extLst>
                <a:ext uri="{35155182-B16C-46BC-9424-99874614C6A1}">
                  <wpsdc:indentchars xmlns:wpsdc="http://www.wps.cn/officeDocument/2017/drawingmlCustomData" val="200" checksum="4158780845"/>
                </a:ext>
              </a:extLst>
            </a:pPr>
            <a:r>
              <a:rPr lang="en-US" altLang="zh-CN" sz="2400" b="1" dirty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 KB </a:t>
            </a:r>
            <a:r>
              <a:rPr lang="en-US" altLang="zh-CN" sz="24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</a:t>
            </a:r>
            <a:r>
              <a:rPr lang="zh-CN" altLang="en-US" sz="24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千字节</a:t>
            </a:r>
            <a:r>
              <a:rPr lang="en-US" altLang="zh-CN" sz="24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)</a:t>
            </a:r>
            <a:r>
              <a:rPr lang="en-US" altLang="zh-CN" sz="2400" b="1" dirty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= 1024 B</a:t>
            </a:r>
            <a:endParaRPr lang="en-US" altLang="zh-CN" sz="2400" b="1" dirty="0">
              <a:solidFill>
                <a:srgbClr val="FF006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609600">
              <a:lnSpc>
                <a:spcPct val="170000"/>
              </a:lnSpc>
              <a:spcBef>
                <a:spcPts val="0"/>
              </a:spcBef>
              <a:buNone/>
              <a:extLst>
                <a:ext uri="{35155182-B16C-46BC-9424-99874614C6A1}">
                  <wpsdc:indentchars xmlns:wpsdc="http://www.wps.cn/officeDocument/2017/drawingmlCustomData" val="200" checksum="4158780845"/>
                </a:ext>
              </a:extLst>
            </a:pPr>
            <a:r>
              <a:rPr lang="en-US" altLang="zh-CN" sz="2400" b="1" dirty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 MB </a:t>
            </a:r>
            <a:r>
              <a:rPr lang="en-US" altLang="zh-CN" sz="24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</a:t>
            </a:r>
            <a:r>
              <a:rPr lang="zh-CN" altLang="en-US" sz="24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兆字节</a:t>
            </a:r>
            <a:r>
              <a:rPr lang="en-US" altLang="zh-CN" sz="24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)</a:t>
            </a:r>
            <a:r>
              <a:rPr lang="en-US" altLang="zh-CN" sz="2400" b="1" dirty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= 1024 KB</a:t>
            </a:r>
            <a:endParaRPr lang="en-US" altLang="zh-CN" sz="2400" b="1" dirty="0">
              <a:solidFill>
                <a:srgbClr val="FF006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609600">
              <a:lnSpc>
                <a:spcPct val="170000"/>
              </a:lnSpc>
              <a:spcBef>
                <a:spcPts val="0"/>
              </a:spcBef>
              <a:buNone/>
              <a:extLst>
                <a:ext uri="{35155182-B16C-46BC-9424-99874614C6A1}">
                  <wpsdc:indentchars xmlns:wpsdc="http://www.wps.cn/officeDocument/2017/drawingmlCustomData" val="200" checksum="4158780845"/>
                </a:ext>
              </a:extLst>
            </a:pPr>
            <a:r>
              <a:rPr lang="en-US" altLang="zh-CN" sz="2400" b="1" dirty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 GB </a:t>
            </a:r>
            <a:r>
              <a:rPr lang="en-US" altLang="zh-CN" sz="24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</a:t>
            </a:r>
            <a:r>
              <a:rPr lang="zh-CN" altLang="en-US" sz="24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千兆字节</a:t>
            </a:r>
            <a:r>
              <a:rPr lang="en-US" altLang="zh-CN" sz="24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)</a:t>
            </a:r>
            <a:r>
              <a:rPr lang="en-US" altLang="zh-CN" sz="2400" b="1" dirty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= 1024 MB</a:t>
            </a:r>
            <a:endParaRPr lang="en-US" altLang="zh-CN" sz="2400" b="1" dirty="0">
              <a:solidFill>
                <a:srgbClr val="FF006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609600">
              <a:lnSpc>
                <a:spcPct val="170000"/>
              </a:lnSpc>
              <a:spcBef>
                <a:spcPts val="0"/>
              </a:spcBef>
              <a:buNone/>
              <a:extLst>
                <a:ext uri="{35155182-B16C-46BC-9424-99874614C6A1}">
                  <wpsdc:indentchars xmlns:wpsdc="http://www.wps.cn/officeDocument/2017/drawingmlCustomData" val="200" checksum="4158780845"/>
                </a:ext>
              </a:extLst>
            </a:pPr>
            <a:r>
              <a:rPr lang="en-US" altLang="zh-CN" sz="2400" b="1" dirty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 TB </a:t>
            </a:r>
            <a:r>
              <a:rPr lang="en-US" altLang="zh-CN" sz="24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</a:t>
            </a:r>
            <a:r>
              <a:rPr lang="zh-CN" altLang="en-US" sz="24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太字节</a:t>
            </a:r>
            <a:r>
              <a:rPr lang="en-US" altLang="zh-CN" sz="24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)</a:t>
            </a:r>
            <a:r>
              <a:rPr lang="en-US" altLang="zh-CN" sz="2400" b="1" dirty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= 1024 GB</a:t>
            </a:r>
            <a:endParaRPr lang="en-US" altLang="zh-CN" sz="2400" b="1" dirty="0">
              <a:solidFill>
                <a:srgbClr val="FF006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2" name="图片 34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838200" y="5368290"/>
            <a:ext cx="10516235" cy="843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707765" y="3345815"/>
            <a:ext cx="3680460" cy="2760980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0"/>
          </p:nvPr>
        </p:nvSpPr>
        <p:spPr>
          <a:xfrm>
            <a:off x="544195" y="300355"/>
            <a:ext cx="5567680" cy="552450"/>
          </a:xfrm>
        </p:spPr>
        <p:txBody>
          <a:bodyPr>
            <a:noAutofit/>
          </a:bodyPr>
          <a:lstStyle/>
          <a:p>
            <a:r>
              <a:rPr lang="zh-CN" altLang="en-US" sz="3600">
                <a:solidFill>
                  <a:srgbClr val="FF00D5"/>
                </a:solidFill>
              </a:rPr>
              <a:t>计算机各功能部件的关系</a:t>
            </a:r>
            <a:endParaRPr lang="zh-CN" altLang="en-US" sz="3600">
              <a:solidFill>
                <a:srgbClr val="FF00D5"/>
              </a:solidFill>
            </a:endParaRPr>
          </a:p>
        </p:txBody>
      </p:sp>
      <p:sp>
        <p:nvSpPr>
          <p:cNvPr id="14343" name="文本框 7"/>
          <p:cNvSpPr txBox="1"/>
          <p:nvPr/>
        </p:nvSpPr>
        <p:spPr>
          <a:xfrm>
            <a:off x="7529830" y="1953895"/>
            <a:ext cx="2184400" cy="64516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输出设备</a:t>
            </a:r>
            <a:endParaRPr lang="zh-CN" altLang="en-US" sz="3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" name="直接箭头连接符 1"/>
          <p:cNvCxnSpPr/>
          <p:nvPr/>
        </p:nvCxnSpPr>
        <p:spPr>
          <a:xfrm>
            <a:off x="831215" y="2281555"/>
            <a:ext cx="844550" cy="11113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箭头连接符 3"/>
          <p:cNvCxnSpPr/>
          <p:nvPr/>
        </p:nvCxnSpPr>
        <p:spPr>
          <a:xfrm flipV="1">
            <a:off x="6924675" y="2292985"/>
            <a:ext cx="379413" cy="3175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箭头连接符 28"/>
          <p:cNvCxnSpPr/>
          <p:nvPr/>
        </p:nvCxnSpPr>
        <p:spPr>
          <a:xfrm flipV="1">
            <a:off x="4264343" y="2290763"/>
            <a:ext cx="379413" cy="1588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箭头连接符 29"/>
          <p:cNvCxnSpPr/>
          <p:nvPr/>
        </p:nvCxnSpPr>
        <p:spPr>
          <a:xfrm>
            <a:off x="5397818" y="2680018"/>
            <a:ext cx="12700" cy="1052195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箭头连接符 30"/>
          <p:cNvCxnSpPr/>
          <p:nvPr/>
        </p:nvCxnSpPr>
        <p:spPr>
          <a:xfrm flipH="1" flipV="1">
            <a:off x="5074285" y="2680018"/>
            <a:ext cx="24130" cy="987425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/>
          <p:nvPr/>
        </p:nvCxnSpPr>
        <p:spPr>
          <a:xfrm>
            <a:off x="6094413" y="2680335"/>
            <a:ext cx="16510" cy="2431415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/>
          <p:nvPr/>
        </p:nvCxnSpPr>
        <p:spPr>
          <a:xfrm flipH="1" flipV="1">
            <a:off x="6421438" y="2620645"/>
            <a:ext cx="13335" cy="2555875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箭头连接符 33"/>
          <p:cNvCxnSpPr/>
          <p:nvPr/>
        </p:nvCxnSpPr>
        <p:spPr>
          <a:xfrm flipH="1" flipV="1">
            <a:off x="5544821" y="4517390"/>
            <a:ext cx="6350" cy="648335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箭头连接符 38"/>
          <p:cNvCxnSpPr/>
          <p:nvPr/>
        </p:nvCxnSpPr>
        <p:spPr>
          <a:xfrm flipV="1">
            <a:off x="9980295" y="2265998"/>
            <a:ext cx="1208405" cy="5080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59" name="文本框 27"/>
          <p:cNvSpPr txBox="1"/>
          <p:nvPr/>
        </p:nvSpPr>
        <p:spPr>
          <a:xfrm>
            <a:off x="863600" y="1677035"/>
            <a:ext cx="792480" cy="460375"/>
          </a:xfrm>
          <a:prstGeom prst="rect">
            <a:avLst/>
          </a:prstGeom>
          <a:noFill/>
          <a:ln w="38100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程序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60" name="文本框 28"/>
          <p:cNvSpPr txBox="1"/>
          <p:nvPr/>
        </p:nvSpPr>
        <p:spPr>
          <a:xfrm>
            <a:off x="827088" y="2437130"/>
            <a:ext cx="792480" cy="460375"/>
          </a:xfrm>
          <a:prstGeom prst="rect">
            <a:avLst/>
          </a:prstGeom>
          <a:noFill/>
          <a:ln w="38100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数据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61" name="文本框 29"/>
          <p:cNvSpPr txBox="1"/>
          <p:nvPr/>
        </p:nvSpPr>
        <p:spPr>
          <a:xfrm>
            <a:off x="9888855" y="1677035"/>
            <a:ext cx="1402080" cy="460375"/>
          </a:xfrm>
          <a:prstGeom prst="rect">
            <a:avLst/>
          </a:prstGeom>
          <a:noFill/>
          <a:ln w="38100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处理结果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0" name="直接箭头连接符 39"/>
          <p:cNvCxnSpPr/>
          <p:nvPr/>
        </p:nvCxnSpPr>
        <p:spPr>
          <a:xfrm flipV="1">
            <a:off x="10514965" y="4846638"/>
            <a:ext cx="744220" cy="1016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63" name="文本框 31"/>
          <p:cNvSpPr txBox="1"/>
          <p:nvPr/>
        </p:nvSpPr>
        <p:spPr>
          <a:xfrm>
            <a:off x="10038080" y="4983798"/>
            <a:ext cx="17068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数据的流向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1" name="直接箭头连接符 40"/>
          <p:cNvCxnSpPr/>
          <p:nvPr/>
        </p:nvCxnSpPr>
        <p:spPr>
          <a:xfrm flipV="1">
            <a:off x="10514965" y="5742941"/>
            <a:ext cx="770890" cy="19050"/>
          </a:xfrm>
          <a:prstGeom prst="straightConnector1">
            <a:avLst/>
          </a:prstGeom>
          <a:ln w="38100"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65" name="文本框 33"/>
          <p:cNvSpPr txBox="1"/>
          <p:nvPr/>
        </p:nvSpPr>
        <p:spPr>
          <a:xfrm>
            <a:off x="9714230" y="5897880"/>
            <a:ext cx="23164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控制信号的流向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5"/>
          <p:cNvSpPr txBox="1"/>
          <p:nvPr/>
        </p:nvSpPr>
        <p:spPr>
          <a:xfrm>
            <a:off x="1898650" y="1953895"/>
            <a:ext cx="2188210" cy="64516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输入设备</a:t>
            </a:r>
            <a:endParaRPr lang="zh-CN" altLang="en-US" sz="3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6"/>
          <p:cNvSpPr txBox="1"/>
          <p:nvPr/>
        </p:nvSpPr>
        <p:spPr>
          <a:xfrm>
            <a:off x="4821555" y="1964690"/>
            <a:ext cx="1870710" cy="64516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存储器</a:t>
            </a:r>
            <a:endParaRPr lang="zh-CN" altLang="en-US" sz="3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8"/>
          <p:cNvSpPr txBox="1"/>
          <p:nvPr/>
        </p:nvSpPr>
        <p:spPr>
          <a:xfrm>
            <a:off x="3960495" y="3781425"/>
            <a:ext cx="1753235" cy="64516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运算器</a:t>
            </a:r>
            <a:endParaRPr lang="zh-CN" altLang="en-US" sz="3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9"/>
          <p:cNvSpPr txBox="1"/>
          <p:nvPr/>
        </p:nvSpPr>
        <p:spPr>
          <a:xfrm>
            <a:off x="5267960" y="5192395"/>
            <a:ext cx="1753235" cy="64516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控制器</a:t>
            </a:r>
            <a:endParaRPr lang="zh-CN" altLang="en-US" sz="3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7" name="肘形连接符 46"/>
          <p:cNvCxnSpPr>
            <a:stCxn id="46" idx="3"/>
            <a:endCxn id="14343" idx="2"/>
          </p:cNvCxnSpPr>
          <p:nvPr/>
        </p:nvCxnSpPr>
        <p:spPr>
          <a:xfrm flipV="1">
            <a:off x="7021195" y="2599055"/>
            <a:ext cx="1600835" cy="2915920"/>
          </a:xfrm>
          <a:prstGeom prst="bentConnector2">
            <a:avLst/>
          </a:prstGeom>
          <a:ln w="38100"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肘形连接符 47"/>
          <p:cNvCxnSpPr>
            <a:stCxn id="46" idx="1"/>
            <a:endCxn id="43" idx="2"/>
          </p:cNvCxnSpPr>
          <p:nvPr/>
        </p:nvCxnSpPr>
        <p:spPr>
          <a:xfrm rot="10800000">
            <a:off x="2992120" y="2599055"/>
            <a:ext cx="2275205" cy="2915920"/>
          </a:xfrm>
          <a:prstGeom prst="bentConnector2">
            <a:avLst/>
          </a:prstGeom>
          <a:ln w="38100"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7392035" y="5171440"/>
            <a:ext cx="1641475" cy="954405"/>
          </a:xfrm>
          <a:prstGeom prst="rect">
            <a:avLst/>
          </a:prstGeom>
          <a:solidFill>
            <a:srgbClr val="7030A0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>
              <a:lnSpc>
                <a:spcPct val="100000"/>
              </a:lnSpc>
            </a:pPr>
            <a:r>
              <a:rPr lang="en-US" altLang="zh-CN" sz="4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CPU</a:t>
            </a:r>
            <a:endParaRPr lang="en-US" altLang="zh-CN" sz="44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线形标注 2(带强调线) 6"/>
          <p:cNvSpPr/>
          <p:nvPr/>
        </p:nvSpPr>
        <p:spPr>
          <a:xfrm flipH="1">
            <a:off x="552450" y="3471545"/>
            <a:ext cx="2653665" cy="814070"/>
          </a:xfrm>
          <a:prstGeom prst="accentCallout2">
            <a:avLst>
              <a:gd name="adj1" fmla="val 18725"/>
              <a:gd name="adj2" fmla="val -3876"/>
              <a:gd name="adj3" fmla="val 18750"/>
              <a:gd name="adj4" fmla="val -16667"/>
              <a:gd name="adj5" fmla="val 69111"/>
              <a:gd name="adj6" fmla="val -27973"/>
            </a:avLst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120000"/>
              </a:lnSpc>
            </a:pPr>
            <a:r>
              <a:rPr lang="zh-CN" altLang="en-US" sz="20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计算机中进行算术运算和逻辑运算的部件</a:t>
            </a:r>
            <a:endParaRPr lang="zh-CN" altLang="en-US" sz="2000" b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线形标注 2(带强调线) 7"/>
          <p:cNvSpPr/>
          <p:nvPr/>
        </p:nvSpPr>
        <p:spPr>
          <a:xfrm flipH="1">
            <a:off x="1860550" y="4843780"/>
            <a:ext cx="2653665" cy="814070"/>
          </a:xfrm>
          <a:prstGeom prst="accentCallout2">
            <a:avLst>
              <a:gd name="adj1" fmla="val 18725"/>
              <a:gd name="adj2" fmla="val -3876"/>
              <a:gd name="adj3" fmla="val 18750"/>
              <a:gd name="adj4" fmla="val -16667"/>
              <a:gd name="adj5" fmla="val 69111"/>
              <a:gd name="adj6" fmla="val -27973"/>
            </a:avLst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120000"/>
              </a:lnSpc>
            </a:pPr>
            <a:r>
              <a:rPr lang="zh-CN" altLang="en-US" sz="20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负责指挥、控制</a:t>
            </a:r>
            <a:endParaRPr lang="zh-CN" altLang="en-US" sz="2000" b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20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计算机工作的部件</a:t>
            </a:r>
            <a:endParaRPr lang="zh-CN" altLang="en-US" sz="2000" b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5" grpId="0" animBg="1"/>
      <p:bldP spid="45" grpId="0" animBg="1"/>
      <p:bldP spid="46" grpId="0" animBg="1"/>
      <p:bldP spid="7" grpId="0" animBg="1"/>
      <p:bldP spid="8" grpId="0" bldLvl="0" animBg="1"/>
      <p:bldP spid="7" grpId="1" animBg="1"/>
      <p:bldP spid="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211705" y="2124710"/>
            <a:ext cx="7604125" cy="394144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2" name="文本占位符 11"/>
          <p:cNvSpPr>
            <a:spLocks noGrp="1"/>
          </p:cNvSpPr>
          <p:nvPr>
            <p:ph type="body" sz="quarter" idx="10"/>
          </p:nvPr>
        </p:nvSpPr>
        <p:spPr>
          <a:xfrm>
            <a:off x="544195" y="300355"/>
            <a:ext cx="8882380" cy="552450"/>
          </a:xfrm>
        </p:spPr>
        <p:txBody>
          <a:bodyPr>
            <a:noAutofit/>
          </a:bodyPr>
          <a:p>
            <a:r>
              <a:rPr lang="zh-CN" altLang="en-US" sz="3600">
                <a:solidFill>
                  <a:srgbClr val="FF00D5"/>
                </a:solidFill>
              </a:rPr>
              <a:t>如何查看计算机处理器、内存的相关信息</a:t>
            </a:r>
            <a:endParaRPr lang="zh-CN" altLang="en-US" sz="3600">
              <a:solidFill>
                <a:srgbClr val="FF00D5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51535" y="1184910"/>
            <a:ext cx="10480675" cy="730250"/>
          </a:xfrm>
          <a:prstGeom prst="rect">
            <a:avLst/>
          </a:prstGeom>
          <a:solidFill>
            <a:srgbClr val="FFC000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l">
              <a:lnSpc>
                <a:spcPct val="100000"/>
              </a:lnSpc>
            </a:pPr>
            <a:r>
              <a:rPr lang="zh-CN" altLang="en-US" sz="44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桌面</a:t>
            </a:r>
            <a:r>
              <a:rPr lang="en-US" altLang="zh-CN" sz="44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“</a:t>
            </a:r>
            <a:r>
              <a:rPr lang="zh-CN" altLang="en-US" sz="44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计算机</a:t>
            </a:r>
            <a:r>
              <a:rPr lang="en-US" altLang="zh-CN" sz="44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”</a:t>
            </a:r>
            <a:r>
              <a:rPr lang="en-US" altLang="zh-CN" sz="44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lt"/>
              </a:rPr>
              <a:t>→</a:t>
            </a:r>
            <a:r>
              <a:rPr lang="zh-CN" altLang="en-US" sz="44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鼠标右键单击</a:t>
            </a:r>
            <a:r>
              <a:rPr lang="en-US" altLang="zh-CN" sz="44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lt"/>
              </a:rPr>
              <a:t>→</a:t>
            </a:r>
            <a:r>
              <a:rPr lang="en-US" altLang="zh-CN" sz="44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“</a:t>
            </a:r>
            <a:r>
              <a:rPr lang="zh-CN" altLang="en-US" sz="44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属性</a:t>
            </a:r>
            <a:r>
              <a:rPr lang="en-US" altLang="zh-CN" sz="44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”</a:t>
            </a:r>
            <a:endParaRPr lang="en-US" altLang="zh-CN" sz="4400" b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38015" y="1323975"/>
            <a:ext cx="6948170" cy="3969385"/>
          </a:xfrm>
          <a:prstGeom prst="rect">
            <a:avLst/>
          </a:prstGeom>
          <a:solidFill>
            <a:srgbClr val="F3F0C5"/>
          </a:solidFill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     </a:t>
            </a:r>
            <a:r>
              <a:rPr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19</a:t>
            </a:r>
            <a:r>
              <a:rPr 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45</a:t>
            </a:r>
            <a:r>
              <a:rPr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年</a:t>
            </a:r>
            <a:r>
              <a:rPr 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，美国籍数学家冯</a:t>
            </a:r>
            <a:r>
              <a:rPr lang="en-US" alt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·</a:t>
            </a:r>
            <a:r>
              <a:rPr lang="zh-CN" alt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诺伊曼提出了</a:t>
            </a:r>
            <a:r>
              <a:rPr lang="en-US" alt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“</a:t>
            </a:r>
            <a:r>
              <a:rPr lang="zh-CN" alt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二</a:t>
            </a:r>
            <a:r>
              <a:rPr lang="en-US" alt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进制</a:t>
            </a:r>
            <a:r>
              <a:rPr lang="zh-CN" alt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编码、利用存储</a:t>
            </a:r>
            <a:r>
              <a:rPr lang="en-US" alt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程序</a:t>
            </a:r>
            <a:r>
              <a:rPr lang="zh-CN" alt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运行计算机</a:t>
            </a:r>
            <a:r>
              <a:rPr lang="en-US" alt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”</a:t>
            </a:r>
            <a:r>
              <a:rPr lang="zh-CN" alt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，设计出第一台具有存储程序功能的计算机</a:t>
            </a:r>
            <a:r>
              <a:rPr lang="en-US" alt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EDVAC</a:t>
            </a:r>
            <a:r>
              <a:rPr lang="zh-CN" alt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，冯诺伊曼体系结构概括了计算的基本工作原理，为现代计算机的发展奠定了基础，</a:t>
            </a:r>
            <a:r>
              <a:rPr lang="zh-CN" alt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被誉为“计算机之父”。</a:t>
            </a:r>
            <a:endParaRPr lang="zh-CN" altLang="en-US" sz="2800" b="1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pic>
        <p:nvPicPr>
          <p:cNvPr id="4" name="图片 3">
            <a:hlinkClick r:id="rId1" action="ppaction://hlinkfile"/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97280" y="1323975"/>
            <a:ext cx="2660015" cy="3465195"/>
          </a:xfrm>
          <a:prstGeom prst="rect">
            <a:avLst/>
          </a:prstGeom>
        </p:spPr>
      </p:pic>
      <p:sp>
        <p:nvSpPr>
          <p:cNvPr id="9" name="文本占位符 8"/>
          <p:cNvSpPr>
            <a:spLocks noGrp="1"/>
          </p:cNvSpPr>
          <p:nvPr>
            <p:ph type="body" sz="quarter" idx="10"/>
          </p:nvPr>
        </p:nvSpPr>
        <p:spPr>
          <a:xfrm>
            <a:off x="544195" y="300355"/>
            <a:ext cx="5567680" cy="552450"/>
          </a:xfrm>
        </p:spPr>
        <p:txBody>
          <a:bodyPr>
            <a:noAutofit/>
          </a:bodyPr>
          <a:p>
            <a:r>
              <a:rPr lang="zh-CN" altLang="en-US" sz="3600">
                <a:solidFill>
                  <a:srgbClr val="FF00D5"/>
                </a:solidFill>
              </a:rPr>
              <a:t>知</a:t>
            </a:r>
            <a:r>
              <a:rPr lang="en-US" altLang="zh-CN" sz="3600">
                <a:solidFill>
                  <a:srgbClr val="FF00D5"/>
                </a:solidFill>
              </a:rPr>
              <a:t> </a:t>
            </a:r>
            <a:r>
              <a:rPr lang="zh-CN" altLang="en-US" sz="3600">
                <a:solidFill>
                  <a:srgbClr val="FF00D5"/>
                </a:solidFill>
              </a:rPr>
              <a:t>识</a:t>
            </a:r>
            <a:r>
              <a:rPr lang="en-US" altLang="zh-CN" sz="3600">
                <a:solidFill>
                  <a:srgbClr val="FF00D5"/>
                </a:solidFill>
              </a:rPr>
              <a:t> </a:t>
            </a:r>
            <a:r>
              <a:rPr lang="zh-CN" altLang="en-US" sz="3600">
                <a:solidFill>
                  <a:srgbClr val="FF00D5"/>
                </a:solidFill>
              </a:rPr>
              <a:t>拓</a:t>
            </a:r>
            <a:r>
              <a:rPr lang="en-US" altLang="zh-CN" sz="3600">
                <a:solidFill>
                  <a:srgbClr val="FF00D5"/>
                </a:solidFill>
              </a:rPr>
              <a:t> </a:t>
            </a:r>
            <a:r>
              <a:rPr lang="zh-CN" altLang="en-US" sz="3600">
                <a:solidFill>
                  <a:srgbClr val="FF00D5"/>
                </a:solidFill>
              </a:rPr>
              <a:t>展</a:t>
            </a:r>
            <a:endParaRPr lang="zh-CN" altLang="en-US" sz="3600">
              <a:solidFill>
                <a:srgbClr val="FF00D5"/>
              </a:solidFill>
            </a:endParaRPr>
          </a:p>
        </p:txBody>
      </p:sp>
      <p:pic>
        <p:nvPicPr>
          <p:cNvPr id="3" name="图片 -21474826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195" y="4789170"/>
            <a:ext cx="3492500" cy="15589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707765" y="3345815"/>
            <a:ext cx="3680460" cy="2760980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0"/>
          </p:nvPr>
        </p:nvSpPr>
        <p:spPr>
          <a:xfrm>
            <a:off x="544195" y="300355"/>
            <a:ext cx="5567680" cy="552450"/>
          </a:xfrm>
        </p:spPr>
        <p:txBody>
          <a:bodyPr>
            <a:noAutofit/>
          </a:bodyPr>
          <a:lstStyle/>
          <a:p>
            <a:r>
              <a:rPr lang="zh-CN" altLang="en-US" sz="3600">
                <a:solidFill>
                  <a:srgbClr val="FF00D5"/>
                </a:solidFill>
              </a:rPr>
              <a:t>计算机各功能部件的关系</a:t>
            </a:r>
            <a:endParaRPr lang="zh-CN" altLang="en-US" sz="3600">
              <a:solidFill>
                <a:srgbClr val="FF00D5"/>
              </a:solidFill>
            </a:endParaRPr>
          </a:p>
        </p:txBody>
      </p:sp>
      <p:sp>
        <p:nvSpPr>
          <p:cNvPr id="14343" name="文本框 7"/>
          <p:cNvSpPr txBox="1"/>
          <p:nvPr/>
        </p:nvSpPr>
        <p:spPr>
          <a:xfrm>
            <a:off x="7529830" y="1953895"/>
            <a:ext cx="2184400" cy="64516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输出设备</a:t>
            </a:r>
            <a:endParaRPr lang="zh-CN" altLang="en-US" sz="3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" name="直接箭头连接符 1"/>
          <p:cNvCxnSpPr/>
          <p:nvPr/>
        </p:nvCxnSpPr>
        <p:spPr>
          <a:xfrm>
            <a:off x="831215" y="2281555"/>
            <a:ext cx="844550" cy="11113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箭头连接符 3"/>
          <p:cNvCxnSpPr/>
          <p:nvPr/>
        </p:nvCxnSpPr>
        <p:spPr>
          <a:xfrm flipV="1">
            <a:off x="6924675" y="2292985"/>
            <a:ext cx="379413" cy="3175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箭头连接符 28"/>
          <p:cNvCxnSpPr/>
          <p:nvPr/>
        </p:nvCxnSpPr>
        <p:spPr>
          <a:xfrm flipV="1">
            <a:off x="4264343" y="2290763"/>
            <a:ext cx="379413" cy="1588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箭头连接符 29"/>
          <p:cNvCxnSpPr/>
          <p:nvPr/>
        </p:nvCxnSpPr>
        <p:spPr>
          <a:xfrm>
            <a:off x="5397818" y="2680018"/>
            <a:ext cx="12700" cy="1052195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箭头连接符 30"/>
          <p:cNvCxnSpPr/>
          <p:nvPr/>
        </p:nvCxnSpPr>
        <p:spPr>
          <a:xfrm flipH="1" flipV="1">
            <a:off x="5074285" y="2680018"/>
            <a:ext cx="24130" cy="987425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/>
          <p:nvPr/>
        </p:nvCxnSpPr>
        <p:spPr>
          <a:xfrm>
            <a:off x="6094413" y="2680335"/>
            <a:ext cx="16510" cy="2431415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/>
          <p:nvPr/>
        </p:nvCxnSpPr>
        <p:spPr>
          <a:xfrm flipH="1" flipV="1">
            <a:off x="6421438" y="2620645"/>
            <a:ext cx="13335" cy="2555875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箭头连接符 33"/>
          <p:cNvCxnSpPr/>
          <p:nvPr/>
        </p:nvCxnSpPr>
        <p:spPr>
          <a:xfrm flipH="1" flipV="1">
            <a:off x="5544821" y="4517390"/>
            <a:ext cx="6350" cy="648335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箭头连接符 38"/>
          <p:cNvCxnSpPr/>
          <p:nvPr/>
        </p:nvCxnSpPr>
        <p:spPr>
          <a:xfrm flipV="1">
            <a:off x="9980295" y="2265998"/>
            <a:ext cx="1208405" cy="5080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59" name="文本框 27"/>
          <p:cNvSpPr txBox="1"/>
          <p:nvPr/>
        </p:nvSpPr>
        <p:spPr>
          <a:xfrm>
            <a:off x="863600" y="1677035"/>
            <a:ext cx="792480" cy="460375"/>
          </a:xfrm>
          <a:prstGeom prst="rect">
            <a:avLst/>
          </a:prstGeom>
          <a:noFill/>
          <a:ln w="38100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程序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60" name="文本框 28"/>
          <p:cNvSpPr txBox="1"/>
          <p:nvPr/>
        </p:nvSpPr>
        <p:spPr>
          <a:xfrm>
            <a:off x="827088" y="2437130"/>
            <a:ext cx="792480" cy="460375"/>
          </a:xfrm>
          <a:prstGeom prst="rect">
            <a:avLst/>
          </a:prstGeom>
          <a:noFill/>
          <a:ln w="38100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数据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61" name="文本框 29"/>
          <p:cNvSpPr txBox="1"/>
          <p:nvPr/>
        </p:nvSpPr>
        <p:spPr>
          <a:xfrm>
            <a:off x="9888855" y="1677035"/>
            <a:ext cx="1402080" cy="460375"/>
          </a:xfrm>
          <a:prstGeom prst="rect">
            <a:avLst/>
          </a:prstGeom>
          <a:noFill/>
          <a:ln w="38100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处理结果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0" name="直接箭头连接符 39"/>
          <p:cNvCxnSpPr/>
          <p:nvPr/>
        </p:nvCxnSpPr>
        <p:spPr>
          <a:xfrm flipV="1">
            <a:off x="10514965" y="4846638"/>
            <a:ext cx="744220" cy="1016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63" name="文本框 31"/>
          <p:cNvSpPr txBox="1"/>
          <p:nvPr/>
        </p:nvSpPr>
        <p:spPr>
          <a:xfrm>
            <a:off x="10038080" y="4983798"/>
            <a:ext cx="17068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数据的流向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1" name="直接箭头连接符 40"/>
          <p:cNvCxnSpPr/>
          <p:nvPr/>
        </p:nvCxnSpPr>
        <p:spPr>
          <a:xfrm flipV="1">
            <a:off x="10514965" y="5742941"/>
            <a:ext cx="770890" cy="19050"/>
          </a:xfrm>
          <a:prstGeom prst="straightConnector1">
            <a:avLst/>
          </a:prstGeom>
          <a:ln w="38100"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65" name="文本框 33"/>
          <p:cNvSpPr txBox="1"/>
          <p:nvPr/>
        </p:nvSpPr>
        <p:spPr>
          <a:xfrm>
            <a:off x="9714230" y="5897880"/>
            <a:ext cx="23164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控制信号的流向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5"/>
          <p:cNvSpPr txBox="1"/>
          <p:nvPr/>
        </p:nvSpPr>
        <p:spPr>
          <a:xfrm>
            <a:off x="1898650" y="1953895"/>
            <a:ext cx="2188210" cy="64516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输入设备</a:t>
            </a:r>
            <a:endParaRPr lang="zh-CN" altLang="en-US" sz="3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6"/>
          <p:cNvSpPr txBox="1"/>
          <p:nvPr/>
        </p:nvSpPr>
        <p:spPr>
          <a:xfrm>
            <a:off x="4821555" y="1964690"/>
            <a:ext cx="1870710" cy="64516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存储器</a:t>
            </a:r>
            <a:endParaRPr lang="zh-CN" altLang="en-US" sz="3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8"/>
          <p:cNvSpPr txBox="1"/>
          <p:nvPr/>
        </p:nvSpPr>
        <p:spPr>
          <a:xfrm>
            <a:off x="3960495" y="3781425"/>
            <a:ext cx="1753235" cy="64516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运算器</a:t>
            </a:r>
            <a:endParaRPr lang="zh-CN" altLang="en-US" sz="3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9"/>
          <p:cNvSpPr txBox="1"/>
          <p:nvPr/>
        </p:nvSpPr>
        <p:spPr>
          <a:xfrm>
            <a:off x="5267960" y="5192395"/>
            <a:ext cx="1753235" cy="64516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控制器</a:t>
            </a:r>
            <a:endParaRPr lang="zh-CN" altLang="en-US" sz="3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7" name="肘形连接符 46"/>
          <p:cNvCxnSpPr>
            <a:stCxn id="46" idx="3"/>
            <a:endCxn id="14343" idx="2"/>
          </p:cNvCxnSpPr>
          <p:nvPr/>
        </p:nvCxnSpPr>
        <p:spPr>
          <a:xfrm flipV="1">
            <a:off x="7021195" y="2599055"/>
            <a:ext cx="1600835" cy="2915920"/>
          </a:xfrm>
          <a:prstGeom prst="bentConnector2">
            <a:avLst/>
          </a:prstGeom>
          <a:ln w="38100"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肘形连接符 47"/>
          <p:cNvCxnSpPr>
            <a:stCxn id="46" idx="1"/>
            <a:endCxn id="43" idx="2"/>
          </p:cNvCxnSpPr>
          <p:nvPr/>
        </p:nvCxnSpPr>
        <p:spPr>
          <a:xfrm rot="10800000">
            <a:off x="2992120" y="2599055"/>
            <a:ext cx="2275205" cy="2915920"/>
          </a:xfrm>
          <a:prstGeom prst="bentConnector2">
            <a:avLst/>
          </a:prstGeom>
          <a:ln w="38100"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7392035" y="5171440"/>
            <a:ext cx="1641475" cy="954405"/>
          </a:xfrm>
          <a:prstGeom prst="rect">
            <a:avLst/>
          </a:prstGeom>
          <a:solidFill>
            <a:srgbClr val="7030A0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>
              <a:lnSpc>
                <a:spcPct val="100000"/>
              </a:lnSpc>
            </a:pPr>
            <a:r>
              <a:rPr lang="en-US" altLang="zh-CN" sz="4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CPU</a:t>
            </a:r>
            <a:endParaRPr lang="en-US" altLang="zh-CN" sz="44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983105" y="2016125"/>
            <a:ext cx="1929765" cy="4959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5041900" y="2016125"/>
            <a:ext cx="1423035" cy="4959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4138930" y="3844925"/>
            <a:ext cx="1423035" cy="4959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384165" y="5256530"/>
            <a:ext cx="1508760" cy="4959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7688580" y="2046605"/>
            <a:ext cx="1896110" cy="4959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5" grpId="0" bldLvl="0" animBg="1"/>
      <p:bldP spid="9" grpId="0" animBg="1"/>
      <p:bldP spid="10" grpId="0" bldLvl="0" animBg="1"/>
      <p:bldP spid="11" grpId="0" bldLvl="0" animBg="1"/>
      <p:bldP spid="12" grpId="0" bldLvl="0" animBg="1"/>
      <p:bldP spid="13" grpId="0" bldLvl="0" animBg="1"/>
    </p:bldLst>
  </p:timing>
</p:sld>
</file>

<file path=ppt/tags/tag1.xml><?xml version="1.0" encoding="utf-8"?>
<p:tagLst xmlns:p="http://schemas.openxmlformats.org/presentationml/2006/main">
  <p:tag name="MH" val="20161022204031"/>
  <p:tag name="MH_LIBRARY" val="GRAPHIC"/>
  <p:tag name="MH_ORDER" val="Straight Connector 6"/>
</p:tagLst>
</file>

<file path=ppt/tags/tag2.xml><?xml version="1.0" encoding="utf-8"?>
<p:tagLst xmlns:p="http://schemas.openxmlformats.org/presentationml/2006/main">
  <p:tag name="MH" val="20161022204031"/>
  <p:tag name="MH_LIBRARY" val="GRAPHIC"/>
  <p:tag name="MH_ORDER" val="文本框 11"/>
</p:tagLst>
</file>

<file path=ppt/tags/tag3.xml><?xml version="1.0" encoding="utf-8"?>
<p:tagLst xmlns:p="http://schemas.openxmlformats.org/presentationml/2006/main">
  <p:tag name="KSO_WM_UNIT_PLACING_PICTURE_USER_VIEWPORT" val="{&quot;height&quot;:4050,&quot;width&quot;:7815}"/>
</p:tagLst>
</file>

<file path=ppt/tags/tag4.xml><?xml version="1.0" encoding="utf-8"?>
<p:tagLst xmlns:p="http://schemas.openxmlformats.org/presentationml/2006/main">
  <p:tag name="KSO_WM_UNIT_PLACING_PICTURE_USER_VIEWPORT" val="{&quot;height&quot;:5457,&quot;width&quot;:4189}"/>
</p:tagLst>
</file>

<file path=ppt/tags/tag5.xml><?xml version="1.0" encoding="utf-8"?>
<p:tagLst xmlns:p="http://schemas.openxmlformats.org/presentationml/2006/main">
  <p:tag name="AS_NET" val="2.0.50727.5485"/>
  <p:tag name="AS_OS" val="Microsoft Windows NT 6.1.7601 Service Pack 1"/>
  <p:tag name="AS_RELEASE_DATE" val="2018.04.09"/>
  <p:tag name="AS_TITLE" val="Aspose.Slides for .NET 2.0"/>
  <p:tag name="AS_VERSION" val="18.4"/>
  <p:tag name="ISPRING_PRESENTATION_TITLE" val="PowerPoint 演示文稿"/>
  <p:tag name="COMMONDATA" val="eyJoZGlkIjoiMTMwZWEwMGE1YTI2ZGU0YTFjYWYwNmY3Y2QxY2ZkNjY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808</Words>
  <Application>WPS 演示</Application>
  <PresentationFormat>自定义</PresentationFormat>
  <Paragraphs>135</Paragraphs>
  <Slides>11</Slides>
  <Notes>34</Notes>
  <HiddenSlides>0</HiddenSlides>
  <MMClips>1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5" baseType="lpstr">
      <vt:lpstr>Arial</vt:lpstr>
      <vt:lpstr>宋体</vt:lpstr>
      <vt:lpstr>Wingdings</vt:lpstr>
      <vt:lpstr>Calibri</vt:lpstr>
      <vt:lpstr>微软雅黑</vt:lpstr>
      <vt:lpstr>Times New Roman</vt:lpstr>
      <vt:lpstr>Impact</vt:lpstr>
      <vt:lpstr>方正姚体</vt:lpstr>
      <vt:lpstr>黑体</vt:lpstr>
      <vt:lpstr>华文新魏</vt:lpstr>
      <vt:lpstr>华文中宋</vt:lpstr>
      <vt:lpstr>Arial Unicode MS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上海剑姬网络科技有限公司</Company>
  <LinksUpToDate>false</LinksUpToDate>
  <SharedDoc>false</SharedDoc>
  <HyperlinksChanged>false</HyperlinksChanged>
  <AppVersion>14.0000</AppVersion>
  <Manager>风云办公</Manager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风云办公PPT模板</dc:title>
  <dc:creator>风云办公</dc:creator>
  <cp:keywords>风云办公</cp:keywords>
  <dc:description>风云办公 http://www.ppt118.com</dc:description>
  <cp:lastModifiedBy>里山</cp:lastModifiedBy>
  <cp:revision>71</cp:revision>
  <dcterms:created xsi:type="dcterms:W3CDTF">2017-04-30T15:45:00Z</dcterms:created>
  <dcterms:modified xsi:type="dcterms:W3CDTF">2022-09-28T15:07:38Z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DEEED439A98542AD8B02D4213B461662</vt:lpwstr>
  </property>
  <property fmtid="{D5CDD505-2E9C-101B-9397-08002B2CF9AE}" pid="3" name="KSOProductBuildVer">
    <vt:lpwstr>2052-11.1.0.12313</vt:lpwstr>
  </property>
</Properties>
</file>