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  <p:sldMasterId id="2147483659" r:id="rId3"/>
  </p:sldMasterIdLst>
  <p:notesMasterIdLst>
    <p:notesMasterId r:id="rId6"/>
  </p:notesMasterIdLst>
  <p:sldIdLst>
    <p:sldId id="258" r:id="rId4"/>
    <p:sldId id="259" r:id="rId5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1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沛pèi  谯qiáo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极言人的寿命有限。</a:t>
            </a:r>
            <a:endParaRPr lang="zh-CN" altLang="en-US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神龟和螣蛇这样的神物都不能不受自然规律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的限制，更何况人呢？即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要求自己利用这短暂</a:t>
            </a:r>
            <a:endParaRPr lang="zh-CN" altLang="en-US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的生命建功立业，不要虚度一生。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表达诗人</a:t>
            </a:r>
            <a:r>
              <a:rPr lang="zh-CN" altLang="en-US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老当益壮，自强不息（锐意进取）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的情怀。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这里可见诗人对“天命”持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否定态度，而</a:t>
            </a:r>
            <a:r>
              <a:rPr lang="zh-CN" altLang="en-US" b="1" dirty="0">
                <a:solidFill>
                  <a:srgbClr val="00CC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对事在人为抱有信心</a:t>
            </a:r>
            <a:endParaRPr lang="zh-CN" altLang="en-US" b="1" dirty="0">
              <a:solidFill>
                <a:srgbClr val="00CC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00CC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和乐观精神。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lnSpc>
                <a:spcPct val="120000"/>
              </a:lnSpc>
            </a:pPr>
            <a:r>
              <a:rPr lang="zh-CN" altLang="en-US">
                <a:sym typeface="+mn-ea"/>
              </a:rPr>
              <a:t>八方的气候各不相同，千里之内的风雨形态不一。</a:t>
            </a:r>
            <a:endParaRPr lang="zh-CN" altLang="en-US"/>
          </a:p>
          <a:p>
            <a:pPr>
              <a:lnSpc>
                <a:spcPct val="120000"/>
              </a:lnSpc>
            </a:pPr>
            <a:r>
              <a:rPr lang="zh-CN" altLang="en-US">
                <a:sym typeface="+mn-ea"/>
              </a:rPr>
              <a:t>海边的贫民多么艰苦啊，破旧的草屋是他们的栖身之地。</a:t>
            </a:r>
            <a:endParaRPr lang="zh-CN" altLang="en-US"/>
          </a:p>
          <a:p>
            <a:pPr>
              <a:lnSpc>
                <a:spcPct val="120000"/>
              </a:lnSpc>
            </a:pPr>
            <a:r>
              <a:rPr lang="zh-CN" altLang="en-US">
                <a:sym typeface="+mn-ea"/>
              </a:rPr>
              <a:t>妻子和儿女像禽兽一样生活，盘桓在险阻的山林里。</a:t>
            </a:r>
            <a:endParaRPr lang="zh-CN" altLang="en-US"/>
          </a:p>
          <a:p>
            <a:pPr>
              <a:lnSpc>
                <a:spcPct val="120000"/>
              </a:lnSpc>
            </a:pPr>
            <a:r>
              <a:rPr lang="zh-CN" altLang="en-US">
                <a:sym typeface="+mn-ea"/>
              </a:rPr>
              <a:t>简陋的柴门如此冷清，狐兔在周围自由穿梭毫无顾忌。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篡</a:t>
            </a:r>
            <a:r>
              <a:rPr lang="zh-CN" altLang="en-US"/>
              <a:t>cuàn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30"/>
          <p:cNvSpPr/>
          <p:nvPr/>
        </p:nvSpPr>
        <p:spPr bwMode="auto">
          <a:xfrm>
            <a:off x="11085083" y="1200063"/>
            <a:ext cx="565943" cy="551113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8" name="圆角矩形 37"/>
          <p:cNvSpPr/>
          <p:nvPr/>
        </p:nvSpPr>
        <p:spPr bwMode="auto">
          <a:xfrm>
            <a:off x="10772903" y="1873418"/>
            <a:ext cx="413110" cy="394236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/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0" dist="1143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9" name="圆角矩形 39"/>
          <p:cNvSpPr/>
          <p:nvPr/>
        </p:nvSpPr>
        <p:spPr bwMode="auto">
          <a:xfrm>
            <a:off x="10823878" y="938858"/>
            <a:ext cx="435341" cy="435341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4">
                  <a:lumMod val="85000"/>
                </a:schemeClr>
              </a:gs>
              <a:gs pos="100000">
                <a:schemeClr val="accent4"/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" name="六边形 9"/>
          <p:cNvSpPr/>
          <p:nvPr/>
        </p:nvSpPr>
        <p:spPr>
          <a:xfrm flipH="1">
            <a:off x="1174026" y="5767533"/>
            <a:ext cx="777250" cy="667519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11" name="六边形 10"/>
          <p:cNvSpPr/>
          <p:nvPr/>
        </p:nvSpPr>
        <p:spPr>
          <a:xfrm flipH="1">
            <a:off x="637265" y="4540768"/>
            <a:ext cx="434499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grpSp>
        <p:nvGrpSpPr>
          <p:cNvPr id="12" name="组合 11"/>
          <p:cNvGrpSpPr/>
          <p:nvPr/>
        </p:nvGrpSpPr>
        <p:grpSpPr>
          <a:xfrm flipH="1">
            <a:off x="2362413" y="6193145"/>
            <a:ext cx="334777" cy="292879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3" name="同心圆 56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4" name="椭圆 57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5" name="组合 14"/>
          <p:cNvGrpSpPr/>
          <p:nvPr/>
        </p:nvGrpSpPr>
        <p:grpSpPr>
          <a:xfrm flipH="1">
            <a:off x="2095356" y="5305487"/>
            <a:ext cx="436581" cy="383686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6" name="同心圆 59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7" name="椭圆 60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8" name="组合 17"/>
          <p:cNvGrpSpPr/>
          <p:nvPr/>
        </p:nvGrpSpPr>
        <p:grpSpPr>
          <a:xfrm flipH="1">
            <a:off x="438731" y="5169064"/>
            <a:ext cx="647158" cy="544211"/>
            <a:chOff x="304800" y="673100"/>
            <a:chExt cx="4000500" cy="4000500"/>
          </a:xfrm>
          <a:solidFill>
            <a:schemeClr val="accent6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62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20" name="椭圆 63"/>
            <p:cNvSpPr/>
            <p:nvPr/>
          </p:nvSpPr>
          <p:spPr>
            <a:xfrm>
              <a:off x="392113" y="760413"/>
              <a:ext cx="3825874" cy="3825874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sp>
        <p:nvSpPr>
          <p:cNvPr id="21" name="六边形 20"/>
          <p:cNvSpPr/>
          <p:nvPr/>
        </p:nvSpPr>
        <p:spPr>
          <a:xfrm flipH="1">
            <a:off x="3027710" y="6119850"/>
            <a:ext cx="418626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2" name="六边形 21"/>
          <p:cNvSpPr/>
          <p:nvPr/>
        </p:nvSpPr>
        <p:spPr>
          <a:xfrm flipH="1">
            <a:off x="566738" y="6488403"/>
            <a:ext cx="220852" cy="183088"/>
          </a:xfrm>
          <a:prstGeom prst="hexagon">
            <a:avLst/>
          </a:prstGeom>
          <a:solidFill>
            <a:schemeClr val="accent6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799770" y="2135462"/>
            <a:ext cx="8868229" cy="1200329"/>
          </a:xfrm>
        </p:spPr>
        <p:txBody>
          <a:bodyPr anchor="b">
            <a:normAutofit/>
          </a:bodyPr>
          <a:lstStyle>
            <a:lvl1pPr algn="r">
              <a:defRPr sz="60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99770" y="3485922"/>
            <a:ext cx="8868229" cy="535531"/>
          </a:xfrm>
        </p:spPr>
        <p:txBody>
          <a:bodyPr wrap="square">
            <a:normAutofit/>
          </a:bodyPr>
          <a:lstStyle>
            <a:lvl1pPr marL="0" indent="0" algn="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9" grpId="0" bldLvl="0" animBg="1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圆角矩形 100"/>
          <p:cNvSpPr/>
          <p:nvPr/>
        </p:nvSpPr>
        <p:spPr bwMode="auto">
          <a:xfrm>
            <a:off x="10653120" y="4130403"/>
            <a:ext cx="642793" cy="642793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1" name="圆角矩形 101"/>
          <p:cNvSpPr/>
          <p:nvPr/>
        </p:nvSpPr>
        <p:spPr bwMode="auto">
          <a:xfrm>
            <a:off x="10199984" y="1616163"/>
            <a:ext cx="857058" cy="857058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50000">
                  <a:schemeClr val="accent6">
                    <a:lumMod val="60000"/>
                    <a:lumOff val="40000"/>
                  </a:schemeClr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2" name="圆角矩形 102"/>
          <p:cNvSpPr/>
          <p:nvPr/>
        </p:nvSpPr>
        <p:spPr bwMode="auto">
          <a:xfrm>
            <a:off x="7789036" y="1905119"/>
            <a:ext cx="714215" cy="714215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100000">
                <a:schemeClr val="accent5"/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68300" dist="101600" dir="90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3" name="圆角矩形 103"/>
          <p:cNvSpPr/>
          <p:nvPr/>
        </p:nvSpPr>
        <p:spPr bwMode="auto">
          <a:xfrm>
            <a:off x="8857053" y="1022443"/>
            <a:ext cx="642793" cy="642793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4" name="对角圆角矩形 104"/>
          <p:cNvSpPr/>
          <p:nvPr/>
        </p:nvSpPr>
        <p:spPr bwMode="auto">
          <a:xfrm>
            <a:off x="8914398" y="2000970"/>
            <a:ext cx="1785537" cy="1785537"/>
          </a:xfrm>
          <a:prstGeom prst="round2DiagRect">
            <a:avLst/>
          </a:prstGeom>
          <a:gradFill flip="none" rotWithShape="1">
            <a:gsLst>
              <a:gs pos="0">
                <a:schemeClr val="accent4">
                  <a:lumMod val="85000"/>
                </a:schemeClr>
              </a:gs>
              <a:gs pos="42000">
                <a:schemeClr val="accent4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accent4">
                    <a:lumMod val="85000"/>
                  </a:schemeClr>
                </a:gs>
                <a:gs pos="50000">
                  <a:schemeClr val="accent4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42900" dist="762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6600" b="1" dirty="0">
              <a:solidFill>
                <a:srgbClr val="C00000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圆角矩形 105"/>
          <p:cNvSpPr/>
          <p:nvPr/>
        </p:nvSpPr>
        <p:spPr bwMode="auto">
          <a:xfrm>
            <a:off x="8414232" y="1463781"/>
            <a:ext cx="499950" cy="499950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4">
                  <a:lumMod val="85000"/>
                </a:schemeClr>
              </a:gs>
              <a:gs pos="100000">
                <a:schemeClr val="accent4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accent4">
                    <a:lumMod val="85000"/>
                  </a:schemeClr>
                </a:gs>
                <a:gs pos="50000">
                  <a:schemeClr val="accent4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42900" dist="762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6" name="圆角矩形 106"/>
          <p:cNvSpPr/>
          <p:nvPr/>
        </p:nvSpPr>
        <p:spPr bwMode="auto">
          <a:xfrm>
            <a:off x="10974516" y="3271257"/>
            <a:ext cx="357107" cy="357107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4">
                  <a:lumMod val="85000"/>
                </a:schemeClr>
              </a:gs>
              <a:gs pos="100000">
                <a:schemeClr val="accent4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accent4">
                    <a:lumMod val="85000"/>
                  </a:schemeClr>
                </a:gs>
                <a:gs pos="50000">
                  <a:schemeClr val="accent4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7" name="圆角矩形 107"/>
          <p:cNvSpPr/>
          <p:nvPr/>
        </p:nvSpPr>
        <p:spPr bwMode="auto">
          <a:xfrm>
            <a:off x="9750038" y="4036482"/>
            <a:ext cx="428529" cy="428529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/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0" dist="1143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8" name="圆角矩形 108"/>
          <p:cNvSpPr/>
          <p:nvPr/>
        </p:nvSpPr>
        <p:spPr bwMode="auto">
          <a:xfrm>
            <a:off x="8153400" y="3369228"/>
            <a:ext cx="928479" cy="928479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4">
                  <a:lumMod val="85000"/>
                </a:schemeClr>
              </a:gs>
              <a:gs pos="100000">
                <a:schemeClr val="accent4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accent4">
                    <a:lumMod val="85000"/>
                  </a:schemeClr>
                </a:gs>
                <a:gs pos="50000">
                  <a:schemeClr val="accent4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342900" dist="762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9" name="圆角矩形 109"/>
          <p:cNvSpPr/>
          <p:nvPr/>
        </p:nvSpPr>
        <p:spPr bwMode="auto">
          <a:xfrm>
            <a:off x="10005442" y="4237269"/>
            <a:ext cx="357107" cy="357107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4">
                  <a:lumMod val="85000"/>
                </a:schemeClr>
              </a:gs>
              <a:gs pos="100000">
                <a:schemeClr val="accent4"/>
              </a:gs>
            </a:gsLst>
            <a:lin ang="8100000" scaled="1"/>
            <a:tileRect/>
          </a:gradFill>
          <a:ln w="9525" cap="flat" cmpd="sng" algn="ctr">
            <a:gradFill flip="none" rotWithShape="1">
              <a:gsLst>
                <a:gs pos="0">
                  <a:schemeClr val="accent4">
                    <a:lumMod val="85000"/>
                  </a:schemeClr>
                </a:gs>
                <a:gs pos="50000">
                  <a:schemeClr val="accent4"/>
                </a:gs>
              </a:gsLst>
              <a:lin ang="189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六边形 6"/>
          <p:cNvSpPr/>
          <p:nvPr/>
        </p:nvSpPr>
        <p:spPr>
          <a:xfrm flipH="1">
            <a:off x="1174026" y="5767533"/>
            <a:ext cx="777250" cy="667519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8" name="六边形 7"/>
          <p:cNvSpPr/>
          <p:nvPr/>
        </p:nvSpPr>
        <p:spPr>
          <a:xfrm flipH="1">
            <a:off x="637265" y="4540768"/>
            <a:ext cx="434499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grpSp>
        <p:nvGrpSpPr>
          <p:cNvPr id="9" name="组合 8"/>
          <p:cNvGrpSpPr/>
          <p:nvPr/>
        </p:nvGrpSpPr>
        <p:grpSpPr>
          <a:xfrm flipH="1">
            <a:off x="2362413" y="6193145"/>
            <a:ext cx="334777" cy="292879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" name="同心圆 56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1" name="椭圆 57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2" name="组合 11"/>
          <p:cNvGrpSpPr/>
          <p:nvPr/>
        </p:nvGrpSpPr>
        <p:grpSpPr>
          <a:xfrm flipH="1">
            <a:off x="2095356" y="5305487"/>
            <a:ext cx="436581" cy="383686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3" name="同心圆 59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4" name="椭圆 60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5" name="组合 14"/>
          <p:cNvGrpSpPr/>
          <p:nvPr/>
        </p:nvGrpSpPr>
        <p:grpSpPr>
          <a:xfrm flipH="1">
            <a:off x="438731" y="5169064"/>
            <a:ext cx="647158" cy="544211"/>
            <a:chOff x="304800" y="673100"/>
            <a:chExt cx="4000500" cy="4000500"/>
          </a:xfrm>
          <a:solidFill>
            <a:schemeClr val="accent6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62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7" name="椭圆 63"/>
            <p:cNvSpPr/>
            <p:nvPr/>
          </p:nvSpPr>
          <p:spPr>
            <a:xfrm>
              <a:off x="392113" y="760413"/>
              <a:ext cx="3825874" cy="3825874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sp>
        <p:nvSpPr>
          <p:cNvPr id="18" name="六边形 17"/>
          <p:cNvSpPr/>
          <p:nvPr/>
        </p:nvSpPr>
        <p:spPr>
          <a:xfrm flipH="1">
            <a:off x="3027710" y="6119850"/>
            <a:ext cx="418626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19" name="六边形 18"/>
          <p:cNvSpPr/>
          <p:nvPr/>
        </p:nvSpPr>
        <p:spPr>
          <a:xfrm flipH="1">
            <a:off x="566738" y="6488403"/>
            <a:ext cx="220852" cy="183088"/>
          </a:xfrm>
          <a:prstGeom prst="hexagon">
            <a:avLst/>
          </a:prstGeom>
          <a:solidFill>
            <a:schemeClr val="accent6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8731" y="2197297"/>
            <a:ext cx="6993198" cy="978729"/>
          </a:xfrm>
        </p:spPr>
        <p:txBody>
          <a:bodyPr anchor="b">
            <a:normAutofit/>
          </a:bodyPr>
          <a:lstStyle>
            <a:lvl1pPr algn="r">
              <a:defRPr sz="48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38731" y="3203014"/>
            <a:ext cx="6993198" cy="535531"/>
          </a:xfrm>
        </p:spPr>
        <p:txBody>
          <a:bodyPr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7" grpId="0" bldLvl="0" animBg="1"/>
      <p:bldP spid="28" grpId="0" bldLvl="0" animBg="1"/>
      <p:bldP spid="29" grpId="0" bldLvl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63627" y="643818"/>
            <a:ext cx="755523" cy="669614"/>
            <a:chOff x="330327" y="179541"/>
            <a:chExt cx="1150400" cy="1019591"/>
          </a:xfrm>
        </p:grpSpPr>
        <p:sp>
          <p:nvSpPr>
            <p:cNvPr id="11" name="Freeform 5"/>
            <p:cNvSpPr/>
            <p:nvPr/>
          </p:nvSpPr>
          <p:spPr bwMode="auto">
            <a:xfrm>
              <a:off x="330327" y="179541"/>
              <a:ext cx="1150400" cy="101959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85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chemeClr val="accent4">
                      <a:lumMod val="75000"/>
                    </a:schemeClr>
                  </a:gs>
                  <a:gs pos="0">
                    <a:schemeClr val="accent4"/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855" tIns="60927" rIns="121855" bIns="60927" numCol="1" anchor="t" anchorCtr="0" compatLnSpc="1"/>
            <a:lstStyle/>
            <a:p>
              <a:endParaRPr lang="zh-CN" altLang="en-US" sz="1865">
                <a:solidFill>
                  <a:prstClr val="black"/>
                </a:solidFill>
              </a:endParaRPr>
            </a:p>
          </p:txBody>
        </p:sp>
        <p:sp>
          <p:nvSpPr>
            <p:cNvPr id="12" name="Freeform 5"/>
            <p:cNvSpPr/>
            <p:nvPr/>
          </p:nvSpPr>
          <p:spPr bwMode="auto">
            <a:xfrm>
              <a:off x="486355" y="317826"/>
              <a:ext cx="838346" cy="743020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accent6"/>
            </a:solidFill>
            <a:ln w="15875">
              <a:gradFill flip="none" rotWithShape="1">
                <a:gsLst>
                  <a:gs pos="0">
                    <a:schemeClr val="accent4">
                      <a:lumMod val="65000"/>
                    </a:schemeClr>
                  </a:gs>
                  <a:gs pos="100000">
                    <a:schemeClr val="accent4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121855" tIns="60927" rIns="121855" bIns="60927" numCol="1" anchor="t" anchorCtr="0" compatLnSpc="1"/>
            <a:lstStyle/>
            <a:p>
              <a:endParaRPr lang="zh-CN" altLang="en-US" sz="1865">
                <a:solidFill>
                  <a:prstClr val="black"/>
                </a:solidFill>
              </a:endParaRPr>
            </a:p>
          </p:txBody>
        </p:sp>
        <p:grpSp>
          <p:nvGrpSpPr>
            <p:cNvPr id="13" name="Group 17"/>
            <p:cNvGrpSpPr>
              <a:grpSpLocks noChangeAspect="1"/>
            </p:cNvGrpSpPr>
            <p:nvPr/>
          </p:nvGrpSpPr>
          <p:grpSpPr bwMode="auto">
            <a:xfrm>
              <a:off x="732726" y="510582"/>
              <a:ext cx="345602" cy="370983"/>
              <a:chOff x="231" y="1205"/>
              <a:chExt cx="640" cy="687"/>
            </a:xfrm>
            <a:solidFill>
              <a:schemeClr val="accent4"/>
            </a:solidFill>
            <a:effectLst/>
          </p:grpSpPr>
          <p:sp>
            <p:nvSpPr>
              <p:cNvPr id="14" name="Freeform 18"/>
              <p:cNvSpPr/>
              <p:nvPr/>
            </p:nvSpPr>
            <p:spPr bwMode="auto">
              <a:xfrm>
                <a:off x="231" y="1205"/>
                <a:ext cx="499" cy="687"/>
              </a:xfrm>
              <a:custGeom>
                <a:avLst/>
                <a:gdLst>
                  <a:gd name="T0" fmla="*/ 442 w 499"/>
                  <a:gd name="T1" fmla="*/ 629 h 687"/>
                  <a:gd name="T2" fmla="*/ 57 w 499"/>
                  <a:gd name="T3" fmla="*/ 629 h 687"/>
                  <a:gd name="T4" fmla="*/ 57 w 499"/>
                  <a:gd name="T5" fmla="*/ 200 h 687"/>
                  <a:gd name="T6" fmla="*/ 200 w 499"/>
                  <a:gd name="T7" fmla="*/ 200 h 687"/>
                  <a:gd name="T8" fmla="*/ 200 w 499"/>
                  <a:gd name="T9" fmla="*/ 57 h 687"/>
                  <a:gd name="T10" fmla="*/ 442 w 499"/>
                  <a:gd name="T11" fmla="*/ 57 h 687"/>
                  <a:gd name="T12" fmla="*/ 442 w 499"/>
                  <a:gd name="T13" fmla="*/ 116 h 687"/>
                  <a:gd name="T14" fmla="*/ 494 w 499"/>
                  <a:gd name="T15" fmla="*/ 64 h 687"/>
                  <a:gd name="T16" fmla="*/ 499 w 499"/>
                  <a:gd name="T17" fmla="*/ 59 h 687"/>
                  <a:gd name="T18" fmla="*/ 499 w 499"/>
                  <a:gd name="T19" fmla="*/ 0 h 687"/>
                  <a:gd name="T20" fmla="*/ 143 w 499"/>
                  <a:gd name="T21" fmla="*/ 0 h 687"/>
                  <a:gd name="T22" fmla="*/ 143 w 499"/>
                  <a:gd name="T23" fmla="*/ 0 h 687"/>
                  <a:gd name="T24" fmla="*/ 0 w 499"/>
                  <a:gd name="T25" fmla="*/ 143 h 687"/>
                  <a:gd name="T26" fmla="*/ 0 w 499"/>
                  <a:gd name="T27" fmla="*/ 687 h 687"/>
                  <a:gd name="T28" fmla="*/ 499 w 499"/>
                  <a:gd name="T29" fmla="*/ 687 h 687"/>
                  <a:gd name="T30" fmla="*/ 499 w 499"/>
                  <a:gd name="T31" fmla="*/ 429 h 687"/>
                  <a:gd name="T32" fmla="*/ 442 w 499"/>
                  <a:gd name="T33" fmla="*/ 486 h 687"/>
                  <a:gd name="T34" fmla="*/ 442 w 499"/>
                  <a:gd name="T35" fmla="*/ 629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9" h="687">
                    <a:moveTo>
                      <a:pt x="442" y="629"/>
                    </a:moveTo>
                    <a:lnTo>
                      <a:pt x="57" y="629"/>
                    </a:lnTo>
                    <a:lnTo>
                      <a:pt x="57" y="200"/>
                    </a:lnTo>
                    <a:lnTo>
                      <a:pt x="200" y="200"/>
                    </a:lnTo>
                    <a:lnTo>
                      <a:pt x="200" y="57"/>
                    </a:lnTo>
                    <a:lnTo>
                      <a:pt x="442" y="57"/>
                    </a:lnTo>
                    <a:lnTo>
                      <a:pt x="442" y="116"/>
                    </a:lnTo>
                    <a:lnTo>
                      <a:pt x="494" y="64"/>
                    </a:lnTo>
                    <a:lnTo>
                      <a:pt x="499" y="59"/>
                    </a:lnTo>
                    <a:lnTo>
                      <a:pt x="499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0" y="143"/>
                    </a:lnTo>
                    <a:lnTo>
                      <a:pt x="0" y="687"/>
                    </a:lnTo>
                    <a:lnTo>
                      <a:pt x="499" y="687"/>
                    </a:lnTo>
                    <a:lnTo>
                      <a:pt x="499" y="429"/>
                    </a:lnTo>
                    <a:lnTo>
                      <a:pt x="442" y="486"/>
                    </a:lnTo>
                    <a:lnTo>
                      <a:pt x="442" y="6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5" tIns="60927" rIns="121855" bIns="60927" numCol="1" anchor="t" anchorCtr="0" compatLnSpc="1"/>
              <a:lstStyle/>
              <a:p>
                <a:endParaRPr lang="zh-CN" altLang="en-US" sz="1865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Freeform 19"/>
              <p:cNvSpPr>
                <a:spLocks noEditPoints="1"/>
              </p:cNvSpPr>
              <p:nvPr/>
            </p:nvSpPr>
            <p:spPr bwMode="auto">
              <a:xfrm>
                <a:off x="436" y="1310"/>
                <a:ext cx="435" cy="431"/>
              </a:xfrm>
              <a:custGeom>
                <a:avLst/>
                <a:gdLst>
                  <a:gd name="T0" fmla="*/ 50 w 435"/>
                  <a:gd name="T1" fmla="*/ 279 h 431"/>
                  <a:gd name="T2" fmla="*/ 50 w 435"/>
                  <a:gd name="T3" fmla="*/ 279 h 431"/>
                  <a:gd name="T4" fmla="*/ 50 w 435"/>
                  <a:gd name="T5" fmla="*/ 279 h 431"/>
                  <a:gd name="T6" fmla="*/ 50 w 435"/>
                  <a:gd name="T7" fmla="*/ 279 h 431"/>
                  <a:gd name="T8" fmla="*/ 0 w 435"/>
                  <a:gd name="T9" fmla="*/ 431 h 431"/>
                  <a:gd name="T10" fmla="*/ 155 w 435"/>
                  <a:gd name="T11" fmla="*/ 381 h 431"/>
                  <a:gd name="T12" fmla="*/ 155 w 435"/>
                  <a:gd name="T13" fmla="*/ 381 h 431"/>
                  <a:gd name="T14" fmla="*/ 155 w 435"/>
                  <a:gd name="T15" fmla="*/ 381 h 431"/>
                  <a:gd name="T16" fmla="*/ 155 w 435"/>
                  <a:gd name="T17" fmla="*/ 381 h 431"/>
                  <a:gd name="T18" fmla="*/ 435 w 435"/>
                  <a:gd name="T19" fmla="*/ 102 h 431"/>
                  <a:gd name="T20" fmla="*/ 330 w 435"/>
                  <a:gd name="T21" fmla="*/ 0 h 431"/>
                  <a:gd name="T22" fmla="*/ 50 w 435"/>
                  <a:gd name="T23" fmla="*/ 279 h 431"/>
                  <a:gd name="T24" fmla="*/ 50 w 435"/>
                  <a:gd name="T25" fmla="*/ 279 h 431"/>
                  <a:gd name="T26" fmla="*/ 141 w 435"/>
                  <a:gd name="T27" fmla="*/ 360 h 431"/>
                  <a:gd name="T28" fmla="*/ 38 w 435"/>
                  <a:gd name="T29" fmla="*/ 396 h 431"/>
                  <a:gd name="T30" fmla="*/ 72 w 435"/>
                  <a:gd name="T31" fmla="*/ 291 h 431"/>
                  <a:gd name="T32" fmla="*/ 141 w 435"/>
                  <a:gd name="T33" fmla="*/ 36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5" h="431">
                    <a:moveTo>
                      <a:pt x="50" y="279"/>
                    </a:moveTo>
                    <a:lnTo>
                      <a:pt x="50" y="279"/>
                    </a:lnTo>
                    <a:lnTo>
                      <a:pt x="50" y="279"/>
                    </a:lnTo>
                    <a:lnTo>
                      <a:pt x="50" y="279"/>
                    </a:lnTo>
                    <a:lnTo>
                      <a:pt x="0" y="43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435" y="102"/>
                    </a:lnTo>
                    <a:lnTo>
                      <a:pt x="330" y="0"/>
                    </a:lnTo>
                    <a:lnTo>
                      <a:pt x="50" y="279"/>
                    </a:lnTo>
                    <a:lnTo>
                      <a:pt x="50" y="279"/>
                    </a:lnTo>
                    <a:close/>
                    <a:moveTo>
                      <a:pt x="141" y="360"/>
                    </a:moveTo>
                    <a:lnTo>
                      <a:pt x="38" y="396"/>
                    </a:lnTo>
                    <a:lnTo>
                      <a:pt x="72" y="291"/>
                    </a:lnTo>
                    <a:lnTo>
                      <a:pt x="141" y="3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5" tIns="60927" rIns="121855" bIns="60927" numCol="1" anchor="t" anchorCtr="0" compatLnSpc="1"/>
              <a:lstStyle/>
              <a:p>
                <a:endParaRPr lang="zh-CN" altLang="en-US" sz="1865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143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30"/>
          <p:cNvSpPr/>
          <p:nvPr/>
        </p:nvSpPr>
        <p:spPr bwMode="auto">
          <a:xfrm>
            <a:off x="11085083" y="1200063"/>
            <a:ext cx="565943" cy="551113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圆角矩形 37"/>
          <p:cNvSpPr/>
          <p:nvPr/>
        </p:nvSpPr>
        <p:spPr bwMode="auto">
          <a:xfrm>
            <a:off x="10772903" y="1873418"/>
            <a:ext cx="413110" cy="394236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/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0" dist="1143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8" name="圆角矩形 39"/>
          <p:cNvSpPr/>
          <p:nvPr/>
        </p:nvSpPr>
        <p:spPr bwMode="auto">
          <a:xfrm>
            <a:off x="10823878" y="938858"/>
            <a:ext cx="435341" cy="435341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4">
                  <a:lumMod val="85000"/>
                </a:schemeClr>
              </a:gs>
              <a:gs pos="100000">
                <a:schemeClr val="accent4"/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9" name="六边形 8"/>
          <p:cNvSpPr/>
          <p:nvPr/>
        </p:nvSpPr>
        <p:spPr>
          <a:xfrm flipH="1">
            <a:off x="1174026" y="5767533"/>
            <a:ext cx="777250" cy="667519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10" name="六边形 9"/>
          <p:cNvSpPr/>
          <p:nvPr/>
        </p:nvSpPr>
        <p:spPr>
          <a:xfrm flipH="1">
            <a:off x="637265" y="4540768"/>
            <a:ext cx="434499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grpSp>
        <p:nvGrpSpPr>
          <p:cNvPr id="11" name="组合 10"/>
          <p:cNvGrpSpPr/>
          <p:nvPr/>
        </p:nvGrpSpPr>
        <p:grpSpPr>
          <a:xfrm flipH="1">
            <a:off x="2362413" y="6193145"/>
            <a:ext cx="334777" cy="292879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2" name="同心圆 56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3" name="椭圆 57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4" name="组合 13"/>
          <p:cNvGrpSpPr/>
          <p:nvPr/>
        </p:nvGrpSpPr>
        <p:grpSpPr>
          <a:xfrm flipH="1">
            <a:off x="2095356" y="5305487"/>
            <a:ext cx="436581" cy="383686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" name="同心圆 59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6" name="椭圆 60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7" name="组合 16"/>
          <p:cNvGrpSpPr/>
          <p:nvPr/>
        </p:nvGrpSpPr>
        <p:grpSpPr>
          <a:xfrm flipH="1">
            <a:off x="438731" y="5169064"/>
            <a:ext cx="647158" cy="544211"/>
            <a:chOff x="304800" y="673100"/>
            <a:chExt cx="4000500" cy="4000500"/>
          </a:xfrm>
          <a:solidFill>
            <a:schemeClr val="accent6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62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9" name="椭圆 63"/>
            <p:cNvSpPr/>
            <p:nvPr/>
          </p:nvSpPr>
          <p:spPr>
            <a:xfrm>
              <a:off x="392113" y="760413"/>
              <a:ext cx="3825874" cy="3825874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sp>
        <p:nvSpPr>
          <p:cNvPr id="20" name="六边形 19"/>
          <p:cNvSpPr/>
          <p:nvPr/>
        </p:nvSpPr>
        <p:spPr>
          <a:xfrm flipH="1">
            <a:off x="3027710" y="6119850"/>
            <a:ext cx="418626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1" name="六边形 20"/>
          <p:cNvSpPr/>
          <p:nvPr/>
        </p:nvSpPr>
        <p:spPr>
          <a:xfrm flipH="1">
            <a:off x="566738" y="6488403"/>
            <a:ext cx="220852" cy="183088"/>
          </a:xfrm>
          <a:prstGeom prst="hexagon">
            <a:avLst/>
          </a:prstGeom>
          <a:solidFill>
            <a:schemeClr val="accent6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377026" y="2173838"/>
            <a:ext cx="8176674" cy="1313309"/>
          </a:xfrm>
        </p:spPr>
        <p:txBody>
          <a:bodyPr wrap="square" anchor="b" anchorCtr="0">
            <a:normAutofit/>
          </a:bodyPr>
          <a:lstStyle>
            <a:lvl1pPr algn="r">
              <a:defRPr sz="66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</a:fld>
            <a:endParaRPr lang="zh-CN" altLang="en-US"/>
          </a:p>
        </p:txBody>
      </p:sp>
      <p:sp>
        <p:nvSpPr>
          <p:cNvPr id="23" name="内容占位符 22"/>
          <p:cNvSpPr>
            <a:spLocks noGrp="1"/>
          </p:cNvSpPr>
          <p:nvPr>
            <p:ph sz="quarter" idx="13"/>
          </p:nvPr>
        </p:nvSpPr>
        <p:spPr>
          <a:xfrm>
            <a:off x="2377026" y="3594100"/>
            <a:ext cx="8176674" cy="611579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tx2"/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89027" y="561268"/>
            <a:ext cx="642037" cy="569032"/>
            <a:chOff x="330327" y="179541"/>
            <a:chExt cx="1150400" cy="1019591"/>
          </a:xfrm>
        </p:grpSpPr>
        <p:sp>
          <p:nvSpPr>
            <p:cNvPr id="9" name="Freeform 5"/>
            <p:cNvSpPr/>
            <p:nvPr/>
          </p:nvSpPr>
          <p:spPr bwMode="auto">
            <a:xfrm>
              <a:off x="330327" y="179541"/>
              <a:ext cx="1150400" cy="101959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85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chemeClr val="accent4">
                      <a:lumMod val="75000"/>
                    </a:schemeClr>
                  </a:gs>
                  <a:gs pos="0">
                    <a:schemeClr val="accent4"/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855" tIns="60927" rIns="121855" bIns="60927" numCol="1" anchor="t" anchorCtr="0" compatLnSpc="1"/>
            <a:lstStyle/>
            <a:p>
              <a:endParaRPr lang="zh-CN" altLang="en-US" sz="1865">
                <a:solidFill>
                  <a:prstClr val="black"/>
                </a:solidFill>
              </a:endParaRPr>
            </a:p>
          </p:txBody>
        </p:sp>
        <p:sp>
          <p:nvSpPr>
            <p:cNvPr id="10" name="Freeform 5"/>
            <p:cNvSpPr/>
            <p:nvPr/>
          </p:nvSpPr>
          <p:spPr bwMode="auto">
            <a:xfrm>
              <a:off x="486355" y="317826"/>
              <a:ext cx="838346" cy="743020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accent6"/>
            </a:solidFill>
            <a:ln w="15875">
              <a:gradFill flip="none" rotWithShape="1">
                <a:gsLst>
                  <a:gs pos="0">
                    <a:schemeClr val="accent4">
                      <a:lumMod val="65000"/>
                    </a:schemeClr>
                  </a:gs>
                  <a:gs pos="100000">
                    <a:schemeClr val="accent4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121855" tIns="60927" rIns="121855" bIns="60927" numCol="1" anchor="t" anchorCtr="0" compatLnSpc="1"/>
            <a:lstStyle/>
            <a:p>
              <a:endParaRPr lang="zh-CN" altLang="en-US" sz="1865">
                <a:solidFill>
                  <a:prstClr val="black"/>
                </a:solidFill>
              </a:endParaRPr>
            </a:p>
          </p:txBody>
        </p:sp>
        <p:grpSp>
          <p:nvGrpSpPr>
            <p:cNvPr id="11" name="Group 17"/>
            <p:cNvGrpSpPr>
              <a:grpSpLocks noChangeAspect="1"/>
            </p:cNvGrpSpPr>
            <p:nvPr/>
          </p:nvGrpSpPr>
          <p:grpSpPr bwMode="auto">
            <a:xfrm>
              <a:off x="732726" y="510582"/>
              <a:ext cx="345602" cy="370983"/>
              <a:chOff x="231" y="1205"/>
              <a:chExt cx="640" cy="687"/>
            </a:xfrm>
            <a:solidFill>
              <a:schemeClr val="accent4"/>
            </a:solidFill>
            <a:effectLst/>
          </p:grpSpPr>
          <p:sp>
            <p:nvSpPr>
              <p:cNvPr id="12" name="Freeform 18"/>
              <p:cNvSpPr/>
              <p:nvPr/>
            </p:nvSpPr>
            <p:spPr bwMode="auto">
              <a:xfrm>
                <a:off x="231" y="1205"/>
                <a:ext cx="499" cy="687"/>
              </a:xfrm>
              <a:custGeom>
                <a:avLst/>
                <a:gdLst>
                  <a:gd name="T0" fmla="*/ 442 w 499"/>
                  <a:gd name="T1" fmla="*/ 629 h 687"/>
                  <a:gd name="T2" fmla="*/ 57 w 499"/>
                  <a:gd name="T3" fmla="*/ 629 h 687"/>
                  <a:gd name="T4" fmla="*/ 57 w 499"/>
                  <a:gd name="T5" fmla="*/ 200 h 687"/>
                  <a:gd name="T6" fmla="*/ 200 w 499"/>
                  <a:gd name="T7" fmla="*/ 200 h 687"/>
                  <a:gd name="T8" fmla="*/ 200 w 499"/>
                  <a:gd name="T9" fmla="*/ 57 h 687"/>
                  <a:gd name="T10" fmla="*/ 442 w 499"/>
                  <a:gd name="T11" fmla="*/ 57 h 687"/>
                  <a:gd name="T12" fmla="*/ 442 w 499"/>
                  <a:gd name="T13" fmla="*/ 116 h 687"/>
                  <a:gd name="T14" fmla="*/ 494 w 499"/>
                  <a:gd name="T15" fmla="*/ 64 h 687"/>
                  <a:gd name="T16" fmla="*/ 499 w 499"/>
                  <a:gd name="T17" fmla="*/ 59 h 687"/>
                  <a:gd name="T18" fmla="*/ 499 w 499"/>
                  <a:gd name="T19" fmla="*/ 0 h 687"/>
                  <a:gd name="T20" fmla="*/ 143 w 499"/>
                  <a:gd name="T21" fmla="*/ 0 h 687"/>
                  <a:gd name="T22" fmla="*/ 143 w 499"/>
                  <a:gd name="T23" fmla="*/ 0 h 687"/>
                  <a:gd name="T24" fmla="*/ 0 w 499"/>
                  <a:gd name="T25" fmla="*/ 143 h 687"/>
                  <a:gd name="T26" fmla="*/ 0 w 499"/>
                  <a:gd name="T27" fmla="*/ 687 h 687"/>
                  <a:gd name="T28" fmla="*/ 499 w 499"/>
                  <a:gd name="T29" fmla="*/ 687 h 687"/>
                  <a:gd name="T30" fmla="*/ 499 w 499"/>
                  <a:gd name="T31" fmla="*/ 429 h 687"/>
                  <a:gd name="T32" fmla="*/ 442 w 499"/>
                  <a:gd name="T33" fmla="*/ 486 h 687"/>
                  <a:gd name="T34" fmla="*/ 442 w 499"/>
                  <a:gd name="T35" fmla="*/ 629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9" h="687">
                    <a:moveTo>
                      <a:pt x="442" y="629"/>
                    </a:moveTo>
                    <a:lnTo>
                      <a:pt x="57" y="629"/>
                    </a:lnTo>
                    <a:lnTo>
                      <a:pt x="57" y="200"/>
                    </a:lnTo>
                    <a:lnTo>
                      <a:pt x="200" y="200"/>
                    </a:lnTo>
                    <a:lnTo>
                      <a:pt x="200" y="57"/>
                    </a:lnTo>
                    <a:lnTo>
                      <a:pt x="442" y="57"/>
                    </a:lnTo>
                    <a:lnTo>
                      <a:pt x="442" y="116"/>
                    </a:lnTo>
                    <a:lnTo>
                      <a:pt x="494" y="64"/>
                    </a:lnTo>
                    <a:lnTo>
                      <a:pt x="499" y="59"/>
                    </a:lnTo>
                    <a:lnTo>
                      <a:pt x="499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0" y="143"/>
                    </a:lnTo>
                    <a:lnTo>
                      <a:pt x="0" y="687"/>
                    </a:lnTo>
                    <a:lnTo>
                      <a:pt x="499" y="687"/>
                    </a:lnTo>
                    <a:lnTo>
                      <a:pt x="499" y="429"/>
                    </a:lnTo>
                    <a:lnTo>
                      <a:pt x="442" y="486"/>
                    </a:lnTo>
                    <a:lnTo>
                      <a:pt x="442" y="6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5" tIns="60927" rIns="121855" bIns="60927" numCol="1" anchor="t" anchorCtr="0" compatLnSpc="1"/>
              <a:lstStyle/>
              <a:p>
                <a:endParaRPr lang="zh-CN" altLang="en-US" sz="1865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19"/>
              <p:cNvSpPr>
                <a:spLocks noEditPoints="1"/>
              </p:cNvSpPr>
              <p:nvPr/>
            </p:nvSpPr>
            <p:spPr bwMode="auto">
              <a:xfrm>
                <a:off x="436" y="1310"/>
                <a:ext cx="435" cy="431"/>
              </a:xfrm>
              <a:custGeom>
                <a:avLst/>
                <a:gdLst>
                  <a:gd name="T0" fmla="*/ 50 w 435"/>
                  <a:gd name="T1" fmla="*/ 279 h 431"/>
                  <a:gd name="T2" fmla="*/ 50 w 435"/>
                  <a:gd name="T3" fmla="*/ 279 h 431"/>
                  <a:gd name="T4" fmla="*/ 50 w 435"/>
                  <a:gd name="T5" fmla="*/ 279 h 431"/>
                  <a:gd name="T6" fmla="*/ 50 w 435"/>
                  <a:gd name="T7" fmla="*/ 279 h 431"/>
                  <a:gd name="T8" fmla="*/ 0 w 435"/>
                  <a:gd name="T9" fmla="*/ 431 h 431"/>
                  <a:gd name="T10" fmla="*/ 155 w 435"/>
                  <a:gd name="T11" fmla="*/ 381 h 431"/>
                  <a:gd name="T12" fmla="*/ 155 w 435"/>
                  <a:gd name="T13" fmla="*/ 381 h 431"/>
                  <a:gd name="T14" fmla="*/ 155 w 435"/>
                  <a:gd name="T15" fmla="*/ 381 h 431"/>
                  <a:gd name="T16" fmla="*/ 155 w 435"/>
                  <a:gd name="T17" fmla="*/ 381 h 431"/>
                  <a:gd name="T18" fmla="*/ 435 w 435"/>
                  <a:gd name="T19" fmla="*/ 102 h 431"/>
                  <a:gd name="T20" fmla="*/ 330 w 435"/>
                  <a:gd name="T21" fmla="*/ 0 h 431"/>
                  <a:gd name="T22" fmla="*/ 50 w 435"/>
                  <a:gd name="T23" fmla="*/ 279 h 431"/>
                  <a:gd name="T24" fmla="*/ 50 w 435"/>
                  <a:gd name="T25" fmla="*/ 279 h 431"/>
                  <a:gd name="T26" fmla="*/ 141 w 435"/>
                  <a:gd name="T27" fmla="*/ 360 h 431"/>
                  <a:gd name="T28" fmla="*/ 38 w 435"/>
                  <a:gd name="T29" fmla="*/ 396 h 431"/>
                  <a:gd name="T30" fmla="*/ 72 w 435"/>
                  <a:gd name="T31" fmla="*/ 291 h 431"/>
                  <a:gd name="T32" fmla="*/ 141 w 435"/>
                  <a:gd name="T33" fmla="*/ 36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5" h="431">
                    <a:moveTo>
                      <a:pt x="50" y="279"/>
                    </a:moveTo>
                    <a:lnTo>
                      <a:pt x="50" y="279"/>
                    </a:lnTo>
                    <a:lnTo>
                      <a:pt x="50" y="279"/>
                    </a:lnTo>
                    <a:lnTo>
                      <a:pt x="50" y="279"/>
                    </a:lnTo>
                    <a:lnTo>
                      <a:pt x="0" y="43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435" y="102"/>
                    </a:lnTo>
                    <a:lnTo>
                      <a:pt x="330" y="0"/>
                    </a:lnTo>
                    <a:lnTo>
                      <a:pt x="50" y="279"/>
                    </a:lnTo>
                    <a:lnTo>
                      <a:pt x="50" y="279"/>
                    </a:lnTo>
                    <a:close/>
                    <a:moveTo>
                      <a:pt x="141" y="360"/>
                    </a:moveTo>
                    <a:lnTo>
                      <a:pt x="38" y="396"/>
                    </a:lnTo>
                    <a:lnTo>
                      <a:pt x="72" y="291"/>
                    </a:lnTo>
                    <a:lnTo>
                      <a:pt x="141" y="3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5" tIns="60927" rIns="121855" bIns="60927" numCol="1" anchor="t" anchorCtr="0" compatLnSpc="1"/>
              <a:lstStyle/>
              <a:p>
                <a:endParaRPr lang="zh-CN" altLang="en-US" sz="1865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236200" y="365125"/>
            <a:ext cx="1117600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9283700" cy="5811838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78867" y="521062"/>
            <a:ext cx="691983" cy="613299"/>
            <a:chOff x="330327" y="179541"/>
            <a:chExt cx="1150400" cy="1019591"/>
          </a:xfrm>
        </p:grpSpPr>
        <p:sp>
          <p:nvSpPr>
            <p:cNvPr id="8" name="Freeform 5"/>
            <p:cNvSpPr/>
            <p:nvPr/>
          </p:nvSpPr>
          <p:spPr bwMode="auto">
            <a:xfrm>
              <a:off x="330327" y="179541"/>
              <a:ext cx="1150400" cy="101959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85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chemeClr val="accent4">
                      <a:lumMod val="75000"/>
                    </a:schemeClr>
                  </a:gs>
                  <a:gs pos="0">
                    <a:schemeClr val="accent4"/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855" tIns="60927" rIns="121855" bIns="60927" numCol="1" anchor="t" anchorCtr="0" compatLnSpc="1"/>
            <a:lstStyle/>
            <a:p>
              <a:endParaRPr lang="zh-CN" altLang="en-US" sz="1865">
                <a:solidFill>
                  <a:prstClr val="black"/>
                </a:solidFill>
              </a:endParaRPr>
            </a:p>
          </p:txBody>
        </p:sp>
        <p:sp>
          <p:nvSpPr>
            <p:cNvPr id="9" name="Freeform 5"/>
            <p:cNvSpPr/>
            <p:nvPr/>
          </p:nvSpPr>
          <p:spPr bwMode="auto">
            <a:xfrm>
              <a:off x="486355" y="317826"/>
              <a:ext cx="838346" cy="743020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accent6"/>
            </a:solidFill>
            <a:ln w="15875">
              <a:gradFill flip="none" rotWithShape="1">
                <a:gsLst>
                  <a:gs pos="0">
                    <a:schemeClr val="accent4">
                      <a:lumMod val="65000"/>
                    </a:schemeClr>
                  </a:gs>
                  <a:gs pos="100000">
                    <a:schemeClr val="accent4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121855" tIns="60927" rIns="121855" bIns="60927" numCol="1" anchor="t" anchorCtr="0" compatLnSpc="1"/>
            <a:lstStyle/>
            <a:p>
              <a:endParaRPr lang="zh-CN" altLang="en-US" sz="1865">
                <a:solidFill>
                  <a:prstClr val="black"/>
                </a:solidFill>
              </a:endParaRPr>
            </a:p>
          </p:txBody>
        </p:sp>
        <p:grpSp>
          <p:nvGrpSpPr>
            <p:cNvPr id="10" name="Group 17"/>
            <p:cNvGrpSpPr>
              <a:grpSpLocks noChangeAspect="1"/>
            </p:cNvGrpSpPr>
            <p:nvPr/>
          </p:nvGrpSpPr>
          <p:grpSpPr bwMode="auto">
            <a:xfrm>
              <a:off x="732726" y="510582"/>
              <a:ext cx="345602" cy="370983"/>
              <a:chOff x="231" y="1205"/>
              <a:chExt cx="640" cy="687"/>
            </a:xfrm>
            <a:solidFill>
              <a:schemeClr val="accent4"/>
            </a:solidFill>
            <a:effectLst/>
          </p:grpSpPr>
          <p:sp>
            <p:nvSpPr>
              <p:cNvPr id="11" name="Freeform 18"/>
              <p:cNvSpPr/>
              <p:nvPr/>
            </p:nvSpPr>
            <p:spPr bwMode="auto">
              <a:xfrm>
                <a:off x="231" y="1205"/>
                <a:ext cx="499" cy="687"/>
              </a:xfrm>
              <a:custGeom>
                <a:avLst/>
                <a:gdLst>
                  <a:gd name="T0" fmla="*/ 442 w 499"/>
                  <a:gd name="T1" fmla="*/ 629 h 687"/>
                  <a:gd name="T2" fmla="*/ 57 w 499"/>
                  <a:gd name="T3" fmla="*/ 629 h 687"/>
                  <a:gd name="T4" fmla="*/ 57 w 499"/>
                  <a:gd name="T5" fmla="*/ 200 h 687"/>
                  <a:gd name="T6" fmla="*/ 200 w 499"/>
                  <a:gd name="T7" fmla="*/ 200 h 687"/>
                  <a:gd name="T8" fmla="*/ 200 w 499"/>
                  <a:gd name="T9" fmla="*/ 57 h 687"/>
                  <a:gd name="T10" fmla="*/ 442 w 499"/>
                  <a:gd name="T11" fmla="*/ 57 h 687"/>
                  <a:gd name="T12" fmla="*/ 442 w 499"/>
                  <a:gd name="T13" fmla="*/ 116 h 687"/>
                  <a:gd name="T14" fmla="*/ 494 w 499"/>
                  <a:gd name="T15" fmla="*/ 64 h 687"/>
                  <a:gd name="T16" fmla="*/ 499 w 499"/>
                  <a:gd name="T17" fmla="*/ 59 h 687"/>
                  <a:gd name="T18" fmla="*/ 499 w 499"/>
                  <a:gd name="T19" fmla="*/ 0 h 687"/>
                  <a:gd name="T20" fmla="*/ 143 w 499"/>
                  <a:gd name="T21" fmla="*/ 0 h 687"/>
                  <a:gd name="T22" fmla="*/ 143 w 499"/>
                  <a:gd name="T23" fmla="*/ 0 h 687"/>
                  <a:gd name="T24" fmla="*/ 0 w 499"/>
                  <a:gd name="T25" fmla="*/ 143 h 687"/>
                  <a:gd name="T26" fmla="*/ 0 w 499"/>
                  <a:gd name="T27" fmla="*/ 687 h 687"/>
                  <a:gd name="T28" fmla="*/ 499 w 499"/>
                  <a:gd name="T29" fmla="*/ 687 h 687"/>
                  <a:gd name="T30" fmla="*/ 499 w 499"/>
                  <a:gd name="T31" fmla="*/ 429 h 687"/>
                  <a:gd name="T32" fmla="*/ 442 w 499"/>
                  <a:gd name="T33" fmla="*/ 486 h 687"/>
                  <a:gd name="T34" fmla="*/ 442 w 499"/>
                  <a:gd name="T35" fmla="*/ 629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9" h="687">
                    <a:moveTo>
                      <a:pt x="442" y="629"/>
                    </a:moveTo>
                    <a:lnTo>
                      <a:pt x="57" y="629"/>
                    </a:lnTo>
                    <a:lnTo>
                      <a:pt x="57" y="200"/>
                    </a:lnTo>
                    <a:lnTo>
                      <a:pt x="200" y="200"/>
                    </a:lnTo>
                    <a:lnTo>
                      <a:pt x="200" y="57"/>
                    </a:lnTo>
                    <a:lnTo>
                      <a:pt x="442" y="57"/>
                    </a:lnTo>
                    <a:lnTo>
                      <a:pt x="442" y="116"/>
                    </a:lnTo>
                    <a:lnTo>
                      <a:pt x="494" y="64"/>
                    </a:lnTo>
                    <a:lnTo>
                      <a:pt x="499" y="59"/>
                    </a:lnTo>
                    <a:lnTo>
                      <a:pt x="499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0" y="143"/>
                    </a:lnTo>
                    <a:lnTo>
                      <a:pt x="0" y="687"/>
                    </a:lnTo>
                    <a:lnTo>
                      <a:pt x="499" y="687"/>
                    </a:lnTo>
                    <a:lnTo>
                      <a:pt x="499" y="429"/>
                    </a:lnTo>
                    <a:lnTo>
                      <a:pt x="442" y="486"/>
                    </a:lnTo>
                    <a:lnTo>
                      <a:pt x="442" y="6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5" tIns="60927" rIns="121855" bIns="60927" numCol="1" anchor="t" anchorCtr="0" compatLnSpc="1"/>
              <a:lstStyle/>
              <a:p>
                <a:endParaRPr lang="zh-CN" altLang="en-US" sz="1865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19"/>
              <p:cNvSpPr>
                <a:spLocks noEditPoints="1"/>
              </p:cNvSpPr>
              <p:nvPr/>
            </p:nvSpPr>
            <p:spPr bwMode="auto">
              <a:xfrm>
                <a:off x="436" y="1310"/>
                <a:ext cx="435" cy="431"/>
              </a:xfrm>
              <a:custGeom>
                <a:avLst/>
                <a:gdLst>
                  <a:gd name="T0" fmla="*/ 50 w 435"/>
                  <a:gd name="T1" fmla="*/ 279 h 431"/>
                  <a:gd name="T2" fmla="*/ 50 w 435"/>
                  <a:gd name="T3" fmla="*/ 279 h 431"/>
                  <a:gd name="T4" fmla="*/ 50 w 435"/>
                  <a:gd name="T5" fmla="*/ 279 h 431"/>
                  <a:gd name="T6" fmla="*/ 50 w 435"/>
                  <a:gd name="T7" fmla="*/ 279 h 431"/>
                  <a:gd name="T8" fmla="*/ 0 w 435"/>
                  <a:gd name="T9" fmla="*/ 431 h 431"/>
                  <a:gd name="T10" fmla="*/ 155 w 435"/>
                  <a:gd name="T11" fmla="*/ 381 h 431"/>
                  <a:gd name="T12" fmla="*/ 155 w 435"/>
                  <a:gd name="T13" fmla="*/ 381 h 431"/>
                  <a:gd name="T14" fmla="*/ 155 w 435"/>
                  <a:gd name="T15" fmla="*/ 381 h 431"/>
                  <a:gd name="T16" fmla="*/ 155 w 435"/>
                  <a:gd name="T17" fmla="*/ 381 h 431"/>
                  <a:gd name="T18" fmla="*/ 435 w 435"/>
                  <a:gd name="T19" fmla="*/ 102 h 431"/>
                  <a:gd name="T20" fmla="*/ 330 w 435"/>
                  <a:gd name="T21" fmla="*/ 0 h 431"/>
                  <a:gd name="T22" fmla="*/ 50 w 435"/>
                  <a:gd name="T23" fmla="*/ 279 h 431"/>
                  <a:gd name="T24" fmla="*/ 50 w 435"/>
                  <a:gd name="T25" fmla="*/ 279 h 431"/>
                  <a:gd name="T26" fmla="*/ 141 w 435"/>
                  <a:gd name="T27" fmla="*/ 360 h 431"/>
                  <a:gd name="T28" fmla="*/ 38 w 435"/>
                  <a:gd name="T29" fmla="*/ 396 h 431"/>
                  <a:gd name="T30" fmla="*/ 72 w 435"/>
                  <a:gd name="T31" fmla="*/ 291 h 431"/>
                  <a:gd name="T32" fmla="*/ 141 w 435"/>
                  <a:gd name="T33" fmla="*/ 36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5" h="431">
                    <a:moveTo>
                      <a:pt x="50" y="279"/>
                    </a:moveTo>
                    <a:lnTo>
                      <a:pt x="50" y="279"/>
                    </a:lnTo>
                    <a:lnTo>
                      <a:pt x="50" y="279"/>
                    </a:lnTo>
                    <a:lnTo>
                      <a:pt x="50" y="279"/>
                    </a:lnTo>
                    <a:lnTo>
                      <a:pt x="0" y="43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435" y="102"/>
                    </a:lnTo>
                    <a:lnTo>
                      <a:pt x="330" y="0"/>
                    </a:lnTo>
                    <a:lnTo>
                      <a:pt x="50" y="279"/>
                    </a:lnTo>
                    <a:lnTo>
                      <a:pt x="50" y="279"/>
                    </a:lnTo>
                    <a:close/>
                    <a:moveTo>
                      <a:pt x="141" y="360"/>
                    </a:moveTo>
                    <a:lnTo>
                      <a:pt x="38" y="396"/>
                    </a:lnTo>
                    <a:lnTo>
                      <a:pt x="72" y="291"/>
                    </a:lnTo>
                    <a:lnTo>
                      <a:pt x="141" y="3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5" tIns="60927" rIns="121855" bIns="60927" numCol="1" anchor="t" anchorCtr="0" compatLnSpc="1"/>
              <a:lstStyle/>
              <a:p>
                <a:endParaRPr lang="zh-CN" altLang="en-US" sz="1865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4" Type="http://schemas.openxmlformats.org/officeDocument/2006/relationships/theme" Target="../theme/theme2.xml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3627" y="700968"/>
            <a:ext cx="755523" cy="669614"/>
            <a:chOff x="330327" y="179541"/>
            <a:chExt cx="1150400" cy="1019591"/>
          </a:xfrm>
        </p:grpSpPr>
        <p:sp>
          <p:nvSpPr>
            <p:cNvPr id="8" name="Freeform 5"/>
            <p:cNvSpPr/>
            <p:nvPr/>
          </p:nvSpPr>
          <p:spPr bwMode="auto">
            <a:xfrm>
              <a:off x="330327" y="179541"/>
              <a:ext cx="1150400" cy="101959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85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chemeClr val="accent4">
                      <a:lumMod val="75000"/>
                    </a:schemeClr>
                  </a:gs>
                  <a:gs pos="0">
                    <a:schemeClr val="accent4"/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855" tIns="60927" rIns="121855" bIns="60927" numCol="1" anchor="t" anchorCtr="0" compatLnSpc="1"/>
            <a:lstStyle/>
            <a:p>
              <a:endParaRPr lang="zh-CN" altLang="en-US" sz="1865">
                <a:solidFill>
                  <a:prstClr val="black"/>
                </a:solidFill>
              </a:endParaRPr>
            </a:p>
          </p:txBody>
        </p:sp>
        <p:sp>
          <p:nvSpPr>
            <p:cNvPr id="9" name="Freeform 5"/>
            <p:cNvSpPr/>
            <p:nvPr/>
          </p:nvSpPr>
          <p:spPr bwMode="auto">
            <a:xfrm>
              <a:off x="486355" y="317826"/>
              <a:ext cx="838346" cy="743020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accent6"/>
            </a:solidFill>
            <a:ln w="15875">
              <a:gradFill flip="none" rotWithShape="1">
                <a:gsLst>
                  <a:gs pos="0">
                    <a:schemeClr val="accent4">
                      <a:lumMod val="65000"/>
                    </a:schemeClr>
                  </a:gs>
                  <a:gs pos="100000">
                    <a:schemeClr val="accent4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121855" tIns="60927" rIns="121855" bIns="60927" numCol="1" anchor="t" anchorCtr="0" compatLnSpc="1"/>
            <a:lstStyle/>
            <a:p>
              <a:endParaRPr lang="zh-CN" altLang="en-US" sz="1865">
                <a:solidFill>
                  <a:prstClr val="black"/>
                </a:solidFill>
              </a:endParaRPr>
            </a:p>
          </p:txBody>
        </p:sp>
        <p:grpSp>
          <p:nvGrpSpPr>
            <p:cNvPr id="10" name="Group 17"/>
            <p:cNvGrpSpPr>
              <a:grpSpLocks noChangeAspect="1"/>
            </p:cNvGrpSpPr>
            <p:nvPr/>
          </p:nvGrpSpPr>
          <p:grpSpPr bwMode="auto">
            <a:xfrm>
              <a:off x="732726" y="510582"/>
              <a:ext cx="345602" cy="370983"/>
              <a:chOff x="231" y="1205"/>
              <a:chExt cx="640" cy="687"/>
            </a:xfrm>
            <a:solidFill>
              <a:schemeClr val="accent4"/>
            </a:solidFill>
            <a:effectLst/>
          </p:grpSpPr>
          <p:sp>
            <p:nvSpPr>
              <p:cNvPr id="11" name="Freeform 18"/>
              <p:cNvSpPr/>
              <p:nvPr/>
            </p:nvSpPr>
            <p:spPr bwMode="auto">
              <a:xfrm>
                <a:off x="231" y="1205"/>
                <a:ext cx="499" cy="687"/>
              </a:xfrm>
              <a:custGeom>
                <a:avLst/>
                <a:gdLst>
                  <a:gd name="T0" fmla="*/ 442 w 499"/>
                  <a:gd name="T1" fmla="*/ 629 h 687"/>
                  <a:gd name="T2" fmla="*/ 57 w 499"/>
                  <a:gd name="T3" fmla="*/ 629 h 687"/>
                  <a:gd name="T4" fmla="*/ 57 w 499"/>
                  <a:gd name="T5" fmla="*/ 200 h 687"/>
                  <a:gd name="T6" fmla="*/ 200 w 499"/>
                  <a:gd name="T7" fmla="*/ 200 h 687"/>
                  <a:gd name="T8" fmla="*/ 200 w 499"/>
                  <a:gd name="T9" fmla="*/ 57 h 687"/>
                  <a:gd name="T10" fmla="*/ 442 w 499"/>
                  <a:gd name="T11" fmla="*/ 57 h 687"/>
                  <a:gd name="T12" fmla="*/ 442 w 499"/>
                  <a:gd name="T13" fmla="*/ 116 h 687"/>
                  <a:gd name="T14" fmla="*/ 494 w 499"/>
                  <a:gd name="T15" fmla="*/ 64 h 687"/>
                  <a:gd name="T16" fmla="*/ 499 w 499"/>
                  <a:gd name="T17" fmla="*/ 59 h 687"/>
                  <a:gd name="T18" fmla="*/ 499 w 499"/>
                  <a:gd name="T19" fmla="*/ 0 h 687"/>
                  <a:gd name="T20" fmla="*/ 143 w 499"/>
                  <a:gd name="T21" fmla="*/ 0 h 687"/>
                  <a:gd name="T22" fmla="*/ 143 w 499"/>
                  <a:gd name="T23" fmla="*/ 0 h 687"/>
                  <a:gd name="T24" fmla="*/ 0 w 499"/>
                  <a:gd name="T25" fmla="*/ 143 h 687"/>
                  <a:gd name="T26" fmla="*/ 0 w 499"/>
                  <a:gd name="T27" fmla="*/ 687 h 687"/>
                  <a:gd name="T28" fmla="*/ 499 w 499"/>
                  <a:gd name="T29" fmla="*/ 687 h 687"/>
                  <a:gd name="T30" fmla="*/ 499 w 499"/>
                  <a:gd name="T31" fmla="*/ 429 h 687"/>
                  <a:gd name="T32" fmla="*/ 442 w 499"/>
                  <a:gd name="T33" fmla="*/ 486 h 687"/>
                  <a:gd name="T34" fmla="*/ 442 w 499"/>
                  <a:gd name="T35" fmla="*/ 629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9" h="687">
                    <a:moveTo>
                      <a:pt x="442" y="629"/>
                    </a:moveTo>
                    <a:lnTo>
                      <a:pt x="57" y="629"/>
                    </a:lnTo>
                    <a:lnTo>
                      <a:pt x="57" y="200"/>
                    </a:lnTo>
                    <a:lnTo>
                      <a:pt x="200" y="200"/>
                    </a:lnTo>
                    <a:lnTo>
                      <a:pt x="200" y="57"/>
                    </a:lnTo>
                    <a:lnTo>
                      <a:pt x="442" y="57"/>
                    </a:lnTo>
                    <a:lnTo>
                      <a:pt x="442" y="116"/>
                    </a:lnTo>
                    <a:lnTo>
                      <a:pt x="494" y="64"/>
                    </a:lnTo>
                    <a:lnTo>
                      <a:pt x="499" y="59"/>
                    </a:lnTo>
                    <a:lnTo>
                      <a:pt x="499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0" y="143"/>
                    </a:lnTo>
                    <a:lnTo>
                      <a:pt x="0" y="687"/>
                    </a:lnTo>
                    <a:lnTo>
                      <a:pt x="499" y="687"/>
                    </a:lnTo>
                    <a:lnTo>
                      <a:pt x="499" y="429"/>
                    </a:lnTo>
                    <a:lnTo>
                      <a:pt x="442" y="486"/>
                    </a:lnTo>
                    <a:lnTo>
                      <a:pt x="442" y="6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5" tIns="60927" rIns="121855" bIns="60927" numCol="1" anchor="t" anchorCtr="0" compatLnSpc="1"/>
              <a:lstStyle/>
              <a:p>
                <a:endParaRPr lang="zh-CN" altLang="en-US" sz="1865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19"/>
              <p:cNvSpPr>
                <a:spLocks noEditPoints="1"/>
              </p:cNvSpPr>
              <p:nvPr/>
            </p:nvSpPr>
            <p:spPr bwMode="auto">
              <a:xfrm>
                <a:off x="436" y="1310"/>
                <a:ext cx="435" cy="431"/>
              </a:xfrm>
              <a:custGeom>
                <a:avLst/>
                <a:gdLst>
                  <a:gd name="T0" fmla="*/ 50 w 435"/>
                  <a:gd name="T1" fmla="*/ 279 h 431"/>
                  <a:gd name="T2" fmla="*/ 50 w 435"/>
                  <a:gd name="T3" fmla="*/ 279 h 431"/>
                  <a:gd name="T4" fmla="*/ 50 w 435"/>
                  <a:gd name="T5" fmla="*/ 279 h 431"/>
                  <a:gd name="T6" fmla="*/ 50 w 435"/>
                  <a:gd name="T7" fmla="*/ 279 h 431"/>
                  <a:gd name="T8" fmla="*/ 0 w 435"/>
                  <a:gd name="T9" fmla="*/ 431 h 431"/>
                  <a:gd name="T10" fmla="*/ 155 w 435"/>
                  <a:gd name="T11" fmla="*/ 381 h 431"/>
                  <a:gd name="T12" fmla="*/ 155 w 435"/>
                  <a:gd name="T13" fmla="*/ 381 h 431"/>
                  <a:gd name="T14" fmla="*/ 155 w 435"/>
                  <a:gd name="T15" fmla="*/ 381 h 431"/>
                  <a:gd name="T16" fmla="*/ 155 w 435"/>
                  <a:gd name="T17" fmla="*/ 381 h 431"/>
                  <a:gd name="T18" fmla="*/ 435 w 435"/>
                  <a:gd name="T19" fmla="*/ 102 h 431"/>
                  <a:gd name="T20" fmla="*/ 330 w 435"/>
                  <a:gd name="T21" fmla="*/ 0 h 431"/>
                  <a:gd name="T22" fmla="*/ 50 w 435"/>
                  <a:gd name="T23" fmla="*/ 279 h 431"/>
                  <a:gd name="T24" fmla="*/ 50 w 435"/>
                  <a:gd name="T25" fmla="*/ 279 h 431"/>
                  <a:gd name="T26" fmla="*/ 141 w 435"/>
                  <a:gd name="T27" fmla="*/ 360 h 431"/>
                  <a:gd name="T28" fmla="*/ 38 w 435"/>
                  <a:gd name="T29" fmla="*/ 396 h 431"/>
                  <a:gd name="T30" fmla="*/ 72 w 435"/>
                  <a:gd name="T31" fmla="*/ 291 h 431"/>
                  <a:gd name="T32" fmla="*/ 141 w 435"/>
                  <a:gd name="T33" fmla="*/ 36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5" h="431">
                    <a:moveTo>
                      <a:pt x="50" y="279"/>
                    </a:moveTo>
                    <a:lnTo>
                      <a:pt x="50" y="279"/>
                    </a:lnTo>
                    <a:lnTo>
                      <a:pt x="50" y="279"/>
                    </a:lnTo>
                    <a:lnTo>
                      <a:pt x="50" y="279"/>
                    </a:lnTo>
                    <a:lnTo>
                      <a:pt x="0" y="43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435" y="102"/>
                    </a:lnTo>
                    <a:lnTo>
                      <a:pt x="330" y="0"/>
                    </a:lnTo>
                    <a:lnTo>
                      <a:pt x="50" y="279"/>
                    </a:lnTo>
                    <a:lnTo>
                      <a:pt x="50" y="279"/>
                    </a:lnTo>
                    <a:close/>
                    <a:moveTo>
                      <a:pt x="141" y="360"/>
                    </a:moveTo>
                    <a:lnTo>
                      <a:pt x="38" y="396"/>
                    </a:lnTo>
                    <a:lnTo>
                      <a:pt x="72" y="291"/>
                    </a:lnTo>
                    <a:lnTo>
                      <a:pt x="141" y="3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5" tIns="60927" rIns="121855" bIns="60927" numCol="1" anchor="t" anchorCtr="0" compatLnSpc="1"/>
              <a:lstStyle/>
              <a:p>
                <a:endParaRPr lang="zh-CN" altLang="en-US" sz="1865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2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7CC61D39-A8C9-4781-B9D6-206B39F33DF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DA2A0A55-C997-42FB-9405-5BC3351C656C}" type="slidenum">
              <a:rPr lang="zh-CN" altLang="en-US" smtClean="0"/>
            </a:fld>
            <a:endParaRPr lang="zh-CN" altLang="en-US"/>
          </a:p>
        </p:txBody>
      </p:sp>
      <p:sp>
        <p:nvSpPr>
          <p:cNvPr id="13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7.xml"/><Relationship Id="rId3" Type="http://schemas.openxmlformats.org/officeDocument/2006/relationships/audio" Target="../media/audio2.wav"/><Relationship Id="rId2" Type="http://schemas.openxmlformats.org/officeDocument/2006/relationships/tags" Target="../tags/tag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7.xml"/><Relationship Id="rId2" Type="http://schemas.openxmlformats.org/officeDocument/2006/relationships/audio" Target="../media/audio2.wav"/><Relationship Id="rId1" Type="http://schemas.openxmlformats.org/officeDocument/2006/relationships/tags" Target="../tags/tag8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7.xml"/><Relationship Id="rId2" Type="http://schemas.openxmlformats.org/officeDocument/2006/relationships/audio" Target="../media/audio2.wav"/><Relationship Id="rId1" Type="http://schemas.openxmlformats.org/officeDocument/2006/relationships/tags" Target="../tags/tag9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7.xml"/><Relationship Id="rId2" Type="http://schemas.openxmlformats.org/officeDocument/2006/relationships/audio" Target="../media/audio2.wav"/><Relationship Id="rId1" Type="http://schemas.openxmlformats.org/officeDocument/2006/relationships/tags" Target="../tags/tag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1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7.xml"/><Relationship Id="rId4" Type="http://schemas.openxmlformats.org/officeDocument/2006/relationships/audio" Target="../media/audio3.wav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tags" Target="../tags/tag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tags" Target="../tags/tag14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3" name="Rectangle 5"/>
          <p:cNvSpPr/>
          <p:nvPr/>
        </p:nvSpPr>
        <p:spPr>
          <a:xfrm>
            <a:off x="2133600" y="838200"/>
            <a:ext cx="8077200" cy="2895600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074" name="Picture 3" descr="横幅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90800" y="1066800"/>
            <a:ext cx="7162800" cy="2438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Rectangle 6"/>
          <p:cNvSpPr/>
          <p:nvPr/>
        </p:nvSpPr>
        <p:spPr>
          <a:xfrm>
            <a:off x="1828800" y="685800"/>
            <a:ext cx="304800" cy="3200400"/>
          </a:xfrm>
          <a:prstGeom prst="rect">
            <a:avLst/>
          </a:prstGeom>
          <a:gradFill rotWithShape="0">
            <a:gsLst>
              <a:gs pos="0">
                <a:srgbClr val="76765E"/>
              </a:gs>
              <a:gs pos="50000">
                <a:srgbClr val="FFFFCC"/>
              </a:gs>
              <a:gs pos="100000">
                <a:srgbClr val="76765E"/>
              </a:gs>
            </a:gsLst>
            <a:lin ang="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6" name="Rectangle 7"/>
          <p:cNvSpPr/>
          <p:nvPr/>
        </p:nvSpPr>
        <p:spPr>
          <a:xfrm>
            <a:off x="10134600" y="685800"/>
            <a:ext cx="304800" cy="3200400"/>
          </a:xfrm>
          <a:prstGeom prst="rect">
            <a:avLst/>
          </a:prstGeom>
          <a:gradFill rotWithShape="0">
            <a:gsLst>
              <a:gs pos="0">
                <a:srgbClr val="76765E"/>
              </a:gs>
              <a:gs pos="50000">
                <a:srgbClr val="FFFFCC"/>
              </a:gs>
              <a:gs pos="100000">
                <a:srgbClr val="76765E"/>
              </a:gs>
            </a:gsLst>
            <a:lin ang="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8" name="WordArt 8"/>
          <p:cNvSpPr>
            <a:spLocks noTextEdit="1"/>
          </p:cNvSpPr>
          <p:nvPr/>
        </p:nvSpPr>
        <p:spPr>
          <a:xfrm>
            <a:off x="3429000" y="1828800"/>
            <a:ext cx="5181600" cy="1019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/>
            <a:r>
              <a:rPr lang="zh-CN" altLang="en-US" sz="8000" b="1">
                <a:solidFill>
                  <a:srgbClr val="FF0000"/>
                </a:solidFill>
                <a:effectLst>
                  <a:outerShdw dist="35921" dir="2699999" algn="ctr" rotWithShape="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龟虽寿</a:t>
            </a:r>
            <a:endParaRPr lang="zh-CN" altLang="en-US" sz="8000" b="1">
              <a:solidFill>
                <a:srgbClr val="FF0000"/>
              </a:solidFill>
              <a:effectLst>
                <a:outerShdw dist="35921" dir="2699999" algn="ctr" rotWithShape="0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079" name="WordArt 10"/>
          <p:cNvSpPr>
            <a:spLocks noTextEdit="1"/>
          </p:cNvSpPr>
          <p:nvPr/>
        </p:nvSpPr>
        <p:spPr>
          <a:xfrm>
            <a:off x="5334000" y="3886200"/>
            <a:ext cx="154305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/>
            <a:r>
              <a:rPr lang="zh-CN" altLang="en-US" sz="60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曹操</a:t>
            </a:r>
            <a:endParaRPr lang="zh-CN" altLang="en-US" sz="60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按钮音效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Picture 5" descr="曹操"/>
          <p:cNvPicPr>
            <a:picLocks noChangeAspect="1"/>
          </p:cNvPicPr>
          <p:nvPr/>
        </p:nvPicPr>
        <p:blipFill>
          <a:blip r:embed="rId1">
            <a:lum contrast="12000"/>
          </a:blip>
          <a:stretch>
            <a:fillRect/>
          </a:stretch>
        </p:blipFill>
        <p:spPr>
          <a:xfrm>
            <a:off x="1981200" y="533400"/>
            <a:ext cx="2971800" cy="3657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8" name="Text Box 6"/>
          <p:cNvSpPr txBox="1"/>
          <p:nvPr/>
        </p:nvSpPr>
        <p:spPr>
          <a:xfrm>
            <a:off x="2566988" y="1268413"/>
            <a:ext cx="11023600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     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作者曹操，字孟德，沛国谯县人。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       东汉末政治家、军事家、诗人。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0" name="Text Box 8"/>
          <p:cNvSpPr txBox="1"/>
          <p:nvPr/>
        </p:nvSpPr>
        <p:spPr>
          <a:xfrm>
            <a:off x="3276600" y="3352800"/>
            <a:ext cx="152400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400" b="1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曹操</a:t>
            </a:r>
            <a:endParaRPr lang="zh-CN" altLang="en-US" sz="4400" b="1" dirty="0">
              <a:solidFill>
                <a:schemeClr val="bg1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081" name="Text Box 9"/>
          <p:cNvSpPr txBox="1"/>
          <p:nvPr/>
        </p:nvSpPr>
        <p:spPr>
          <a:xfrm>
            <a:off x="1949450" y="4210050"/>
            <a:ext cx="8752840" cy="26765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建安元年（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196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）迎献帝迁都许昌，受封为大将军兼丞相，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开始掌握中央大权。用了整整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11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年时间，逐步消灭了吕布、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袁绍等割据势力，基本上统一了北方。</a:t>
            </a:r>
            <a:b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建安十二年（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207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），曹操率领大军征伐当时东北方的大患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乌桓。这是曹操统一北方大业中的一次重要战争。远征途中，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他写下了乐府歌辞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步出夏门行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。本是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步出夏门行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中最后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一章。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  <p:bldP spid="3081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Text Box 2"/>
          <p:cNvSpPr txBox="1"/>
          <p:nvPr/>
        </p:nvSpPr>
        <p:spPr>
          <a:xfrm>
            <a:off x="3044825" y="228600"/>
            <a:ext cx="7011988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800" b="1" dirty="0">
                <a:solidFill>
                  <a:srgbClr val="FF7C8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神龟虽寿，犹有竟时；</a:t>
            </a:r>
            <a:endParaRPr lang="zh-CN" altLang="en-US" sz="4800" b="1" dirty="0">
              <a:solidFill>
                <a:srgbClr val="FF7C8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r>
              <a:rPr lang="zh-CN" altLang="en-US" sz="4800" b="1" dirty="0">
                <a:solidFill>
                  <a:srgbClr val="FF7C8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腾蛇乘雾，终为土灰。</a:t>
            </a:r>
            <a:endParaRPr lang="zh-CN" altLang="en-US" sz="4800" b="1" dirty="0">
              <a:solidFill>
                <a:srgbClr val="FF7C8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122" name="Text Box 3"/>
          <p:cNvSpPr txBox="1"/>
          <p:nvPr/>
        </p:nvSpPr>
        <p:spPr>
          <a:xfrm>
            <a:off x="2667000" y="2362200"/>
            <a:ext cx="3098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zh-CN" sz="3600" b="1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2" name="Text Box 4"/>
          <p:cNvSpPr txBox="1"/>
          <p:nvPr/>
        </p:nvSpPr>
        <p:spPr>
          <a:xfrm>
            <a:off x="2346960" y="1961515"/>
            <a:ext cx="8187055" cy="12604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以神龟和腾蛇为喻的作用是什么？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这四句话的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言外之意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是什么？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4" name="Text Box 6"/>
          <p:cNvSpPr txBox="1"/>
          <p:nvPr/>
        </p:nvSpPr>
        <p:spPr>
          <a:xfrm>
            <a:off x="2197100" y="3587115"/>
            <a:ext cx="8486775" cy="255333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极言人的寿命有限。</a:t>
            </a:r>
            <a:endParaRPr lang="zh-CN" altLang="en-US" sz="3200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神龟和腾蛇这样的神物都不能不受自然规律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的限制，更何况人呢？即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要求自己利用这短暂</a:t>
            </a:r>
            <a:endParaRPr lang="zh-CN" altLang="en-US" sz="3200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的生命建功立业，不要虚度一生。</a:t>
            </a:r>
            <a:endParaRPr lang="zh-CN" altLang="en-US" sz="3200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sz="3200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 animBg="1"/>
      <p:bldP spid="12294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Text Box 2"/>
          <p:cNvSpPr txBox="1"/>
          <p:nvPr/>
        </p:nvSpPr>
        <p:spPr>
          <a:xfrm>
            <a:off x="2511425" y="0"/>
            <a:ext cx="7688263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5400" b="1" dirty="0">
                <a:solidFill>
                  <a:srgbClr val="FF99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老骥伏枥，志在千里；</a:t>
            </a:r>
            <a:endParaRPr lang="zh-CN" altLang="en-US" sz="5400" b="1" dirty="0">
              <a:solidFill>
                <a:srgbClr val="FF99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r>
              <a:rPr lang="zh-CN" altLang="en-US" sz="5400" b="1" dirty="0">
                <a:solidFill>
                  <a:srgbClr val="FF99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烈士暮年，壮心不已。</a:t>
            </a:r>
            <a:endParaRPr lang="zh-CN" altLang="en-US" sz="5400" b="1" dirty="0">
              <a:solidFill>
                <a:srgbClr val="FF99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123" name="Text Box 3"/>
          <p:cNvSpPr txBox="1"/>
          <p:nvPr/>
        </p:nvSpPr>
        <p:spPr>
          <a:xfrm>
            <a:off x="1981200" y="1952625"/>
            <a:ext cx="8002588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如何理解这两句诗？诗人的志是什么？表现了诗人怎样的情怀？</a:t>
            </a:r>
            <a:endParaRPr lang="zh-CN" altLang="en-US" sz="36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25" name="Text Box 5"/>
          <p:cNvSpPr txBox="1"/>
          <p:nvPr/>
        </p:nvSpPr>
        <p:spPr>
          <a:xfrm>
            <a:off x="1484948" y="3256598"/>
            <a:ext cx="9740900" cy="13836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诗人写此诗时已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53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岁，故以“老骥”自况，又称暮年，但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他还要继续奋斗，所以又说“志在千里”“壮心不已”。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他的“志”就是要统一全国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。决心为此奋斗终生。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6" name="Text Box 6"/>
          <p:cNvSpPr txBox="1"/>
          <p:nvPr/>
        </p:nvSpPr>
        <p:spPr>
          <a:xfrm>
            <a:off x="1578293" y="5008563"/>
            <a:ext cx="957389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表达诗人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老当益壮，自强不息（锐意进取）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的情怀。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5" grpId="0" bldLvl="0" animBg="1"/>
      <p:bldP spid="512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Text Box 2"/>
          <p:cNvSpPr txBox="1"/>
          <p:nvPr/>
        </p:nvSpPr>
        <p:spPr>
          <a:xfrm>
            <a:off x="2422525" y="314325"/>
            <a:ext cx="7418388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5400" b="1" dirty="0">
                <a:solidFill>
                  <a:srgbClr val="FF99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盈缩之期，不但在天；</a:t>
            </a:r>
            <a:endParaRPr lang="zh-CN" altLang="en-US" sz="5400" b="1" dirty="0">
              <a:solidFill>
                <a:srgbClr val="FF9966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r>
              <a:rPr lang="zh-CN" altLang="en-US" sz="5400" b="1" dirty="0">
                <a:solidFill>
                  <a:srgbClr val="FF99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养怡之福，可得永年。</a:t>
            </a:r>
            <a:endParaRPr lang="zh-CN" altLang="en-US" sz="5400" b="1" dirty="0">
              <a:solidFill>
                <a:srgbClr val="FF9966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6147" name="Text Box 3"/>
          <p:cNvSpPr txBox="1"/>
          <p:nvPr/>
        </p:nvSpPr>
        <p:spPr>
          <a:xfrm>
            <a:off x="2057400" y="2438400"/>
            <a:ext cx="8351520" cy="316928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人的寿命的长短，不完全决定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于天。只要保持身心健康，就能延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年益寿。这里可见诗人对“天命”持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否定态度，而</a:t>
            </a:r>
            <a:r>
              <a:rPr lang="zh-CN" altLang="en-US" sz="4000" b="1" dirty="0">
                <a:solidFill>
                  <a:srgbClr val="00CC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对事在人为抱有信心</a:t>
            </a:r>
            <a:endParaRPr lang="zh-CN" altLang="en-US" sz="4000" b="1" dirty="0">
              <a:solidFill>
                <a:srgbClr val="00CC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solidFill>
                  <a:srgbClr val="00CC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和乐观精神。</a:t>
            </a:r>
            <a:endParaRPr lang="zh-CN" altLang="en-US" sz="4000" b="1" dirty="0">
              <a:solidFill>
                <a:srgbClr val="00CC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48" name="Rectangle 4"/>
          <p:cNvSpPr/>
          <p:nvPr/>
        </p:nvSpPr>
        <p:spPr>
          <a:xfrm>
            <a:off x="1828800" y="2133600"/>
            <a:ext cx="8534400" cy="3962400"/>
          </a:xfrm>
          <a:prstGeom prst="rect">
            <a:avLst/>
          </a:prstGeom>
          <a:noFill/>
          <a:ln w="76200" cap="flat" cmpd="tri">
            <a:solidFill>
              <a:srgbClr val="FF33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zh-CN" sz="2400" dirty="0">
              <a:solidFill>
                <a:srgbClr val="FF99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ldLvl="0" animBg="1"/>
      <p:bldP spid="6148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Text Box 2"/>
          <p:cNvSpPr txBox="1"/>
          <p:nvPr/>
        </p:nvSpPr>
        <p:spPr>
          <a:xfrm>
            <a:off x="2362200" y="990600"/>
            <a:ext cx="8305800" cy="1014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6000" b="1" dirty="0">
                <a:solidFill>
                  <a:srgbClr val="FF99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幸甚至哉，歌以咏志。</a:t>
            </a:r>
            <a:endParaRPr lang="zh-CN" altLang="en-US" sz="6000" b="1" dirty="0">
              <a:solidFill>
                <a:srgbClr val="FF9966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194" name="Text Box 3"/>
          <p:cNvSpPr txBox="1"/>
          <p:nvPr/>
        </p:nvSpPr>
        <p:spPr>
          <a:xfrm>
            <a:off x="3032125" y="2655888"/>
            <a:ext cx="6376988" cy="768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r>
              <a:rPr lang="zh-CN" altLang="en-US" sz="4400" b="1" dirty="0">
                <a:solidFill>
                  <a:srgbClr val="00CC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这是配乐时加上去的。</a:t>
            </a:r>
            <a:endParaRPr lang="zh-CN" altLang="en-US" sz="4400" b="1" dirty="0">
              <a:solidFill>
                <a:srgbClr val="00CC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/>
          <p:nvPr/>
        </p:nvSpPr>
        <p:spPr>
          <a:xfrm>
            <a:off x="2667000" y="1219200"/>
            <a:ext cx="2590800" cy="914400"/>
          </a:xfrm>
          <a:prstGeom prst="rect">
            <a:avLst/>
          </a:prstGeom>
          <a:noFill/>
          <a:ln w="57150" cap="flat" cmpd="thinThick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神龟、腾蛇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72" name="Rectangle 4"/>
          <p:cNvSpPr/>
          <p:nvPr/>
        </p:nvSpPr>
        <p:spPr>
          <a:xfrm>
            <a:off x="7086600" y="1219200"/>
            <a:ext cx="2825750" cy="914400"/>
          </a:xfrm>
          <a:prstGeom prst="rect">
            <a:avLst/>
          </a:prstGeom>
          <a:noFill/>
          <a:ln w="57150" cap="flat" cmpd="thinThick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寿命有限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73" name="Rectangle 5"/>
          <p:cNvSpPr/>
          <p:nvPr/>
        </p:nvSpPr>
        <p:spPr>
          <a:xfrm>
            <a:off x="2667000" y="2514600"/>
            <a:ext cx="2590800" cy="914400"/>
          </a:xfrm>
          <a:prstGeom prst="rect">
            <a:avLst/>
          </a:prstGeom>
          <a:noFill/>
          <a:ln w="57150" cap="flat" cmpd="thinThick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老骥、烈士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74" name="Rectangle 6"/>
          <p:cNvSpPr/>
          <p:nvPr/>
        </p:nvSpPr>
        <p:spPr>
          <a:xfrm>
            <a:off x="7086600" y="2514600"/>
            <a:ext cx="2825750" cy="914400"/>
          </a:xfrm>
          <a:prstGeom prst="rect">
            <a:avLst/>
          </a:prstGeom>
          <a:noFill/>
          <a:ln w="57150" cap="flat" cmpd="thinThick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继续奋斗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75" name="Rectangle 7"/>
          <p:cNvSpPr/>
          <p:nvPr/>
        </p:nvSpPr>
        <p:spPr>
          <a:xfrm>
            <a:off x="2590800" y="3810000"/>
            <a:ext cx="2590800" cy="914400"/>
          </a:xfrm>
          <a:prstGeom prst="rect">
            <a:avLst/>
          </a:prstGeom>
          <a:noFill/>
          <a:ln w="57150" cap="flat" cmpd="thinThick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性命在天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76" name="Rectangle 8"/>
          <p:cNvSpPr/>
          <p:nvPr/>
        </p:nvSpPr>
        <p:spPr>
          <a:xfrm>
            <a:off x="7086600" y="3810000"/>
            <a:ext cx="2754313" cy="914400"/>
          </a:xfrm>
          <a:prstGeom prst="rect">
            <a:avLst/>
          </a:prstGeom>
          <a:noFill/>
          <a:ln w="57150" cap="flat" cmpd="thinThick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事在人为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23" name="Text Box 10"/>
          <p:cNvSpPr txBox="1"/>
          <p:nvPr/>
        </p:nvSpPr>
        <p:spPr>
          <a:xfrm>
            <a:off x="2971800" y="1371600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80" name="AutoShape 12"/>
          <p:cNvSpPr/>
          <p:nvPr/>
        </p:nvSpPr>
        <p:spPr>
          <a:xfrm>
            <a:off x="5410200" y="1905000"/>
            <a:ext cx="1600200" cy="304800"/>
          </a:xfrm>
          <a:prstGeom prst="rightArrow">
            <a:avLst>
              <a:gd name="adj1" fmla="val 50000"/>
              <a:gd name="adj2" fmla="val 13125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1" name="AutoShape 13"/>
          <p:cNvSpPr/>
          <p:nvPr/>
        </p:nvSpPr>
        <p:spPr>
          <a:xfrm>
            <a:off x="5410200" y="3200400"/>
            <a:ext cx="1600200" cy="304800"/>
          </a:xfrm>
          <a:prstGeom prst="rightArrow">
            <a:avLst>
              <a:gd name="adj1" fmla="val 50000"/>
              <a:gd name="adj2" fmla="val 13125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2" name="AutoShape 14"/>
          <p:cNvSpPr/>
          <p:nvPr/>
        </p:nvSpPr>
        <p:spPr>
          <a:xfrm>
            <a:off x="5334000" y="4495800"/>
            <a:ext cx="1600200" cy="304800"/>
          </a:xfrm>
          <a:prstGeom prst="rightArrow">
            <a:avLst>
              <a:gd name="adj1" fmla="val 50000"/>
              <a:gd name="adj2" fmla="val 13125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3" name="Text Box 15"/>
          <p:cNvSpPr txBox="1"/>
          <p:nvPr/>
        </p:nvSpPr>
        <p:spPr>
          <a:xfrm>
            <a:off x="5470525" y="1258888"/>
            <a:ext cx="1417638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为喻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86" name="Text Box 18"/>
          <p:cNvSpPr txBox="1"/>
          <p:nvPr/>
        </p:nvSpPr>
        <p:spPr>
          <a:xfrm>
            <a:off x="5470525" y="2574925"/>
            <a:ext cx="1417638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自况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90" name="Text Box 22"/>
          <p:cNvSpPr txBox="1"/>
          <p:nvPr/>
        </p:nvSpPr>
        <p:spPr>
          <a:xfrm>
            <a:off x="5470525" y="3886200"/>
            <a:ext cx="1417638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否定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92" name="Line 24"/>
          <p:cNvSpPr/>
          <p:nvPr/>
        </p:nvSpPr>
        <p:spPr>
          <a:xfrm>
            <a:off x="9677400" y="4267200"/>
            <a:ext cx="457200" cy="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3" name="Line 25"/>
          <p:cNvSpPr/>
          <p:nvPr/>
        </p:nvSpPr>
        <p:spPr>
          <a:xfrm>
            <a:off x="10134600" y="1828800"/>
            <a:ext cx="0" cy="243840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4" name="Line 26"/>
          <p:cNvSpPr/>
          <p:nvPr/>
        </p:nvSpPr>
        <p:spPr>
          <a:xfrm>
            <a:off x="9677400" y="1828800"/>
            <a:ext cx="457200" cy="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5" name="Text Box 27"/>
          <p:cNvSpPr txBox="1"/>
          <p:nvPr/>
        </p:nvSpPr>
        <p:spPr>
          <a:xfrm>
            <a:off x="9601200" y="2084388"/>
            <a:ext cx="944880" cy="1938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6000" dirty="0">
                <a:solidFill>
                  <a:srgbClr val="FF33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呼</a:t>
            </a:r>
            <a:endParaRPr lang="zh-CN" altLang="en-US" sz="6000" dirty="0">
              <a:solidFill>
                <a:srgbClr val="FF3399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r>
              <a:rPr lang="zh-CN" altLang="en-US" sz="6000" dirty="0">
                <a:solidFill>
                  <a:srgbClr val="FF33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应</a:t>
            </a:r>
            <a:endParaRPr lang="zh-CN" altLang="en-US" sz="6000" dirty="0">
              <a:solidFill>
                <a:srgbClr val="FF3399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7196" name="Line 28"/>
          <p:cNvSpPr/>
          <p:nvPr/>
        </p:nvSpPr>
        <p:spPr>
          <a:xfrm>
            <a:off x="2362200" y="1828800"/>
            <a:ext cx="304800" cy="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7" name="Line 29"/>
          <p:cNvSpPr/>
          <p:nvPr/>
        </p:nvSpPr>
        <p:spPr>
          <a:xfrm>
            <a:off x="2362200" y="1828800"/>
            <a:ext cx="0" cy="106680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8" name="Line 30"/>
          <p:cNvSpPr/>
          <p:nvPr/>
        </p:nvSpPr>
        <p:spPr>
          <a:xfrm>
            <a:off x="2362200" y="2895600"/>
            <a:ext cx="304800" cy="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9" name="Line 31"/>
          <p:cNvSpPr/>
          <p:nvPr/>
        </p:nvSpPr>
        <p:spPr>
          <a:xfrm>
            <a:off x="1981200" y="2514600"/>
            <a:ext cx="381000" cy="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0" name="Line 32"/>
          <p:cNvSpPr/>
          <p:nvPr/>
        </p:nvSpPr>
        <p:spPr>
          <a:xfrm>
            <a:off x="1981200" y="2514600"/>
            <a:ext cx="0" cy="388620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1" name="Line 33"/>
          <p:cNvSpPr/>
          <p:nvPr/>
        </p:nvSpPr>
        <p:spPr>
          <a:xfrm>
            <a:off x="1981200" y="6400800"/>
            <a:ext cx="7010400" cy="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2" name="Line 34"/>
          <p:cNvSpPr/>
          <p:nvPr/>
        </p:nvSpPr>
        <p:spPr>
          <a:xfrm>
            <a:off x="8991600" y="4724400"/>
            <a:ext cx="0" cy="167640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3" name="Line 35"/>
          <p:cNvSpPr/>
          <p:nvPr/>
        </p:nvSpPr>
        <p:spPr>
          <a:xfrm>
            <a:off x="8991600" y="3429000"/>
            <a:ext cx="0" cy="38100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4" name="Line 36"/>
          <p:cNvSpPr/>
          <p:nvPr/>
        </p:nvSpPr>
        <p:spPr>
          <a:xfrm>
            <a:off x="8991600" y="2133600"/>
            <a:ext cx="0" cy="38100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5" name="Text Box 37"/>
          <p:cNvSpPr txBox="1"/>
          <p:nvPr/>
        </p:nvSpPr>
        <p:spPr>
          <a:xfrm>
            <a:off x="3048000" y="5029200"/>
            <a:ext cx="5640388" cy="13220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幼圆" panose="02010509060101010101" pitchFamily="49" charset="-122"/>
              </a:rPr>
              <a:t>千里之志，建筑在积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幼圆" panose="02010509060101010101" pitchFamily="49" charset="-122"/>
            </a:endParaRPr>
          </a:p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幼圆" panose="02010509060101010101" pitchFamily="49" charset="-122"/>
              </a:rPr>
              <a:t>极进取的人生态度上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  <p:sp>
        <p:nvSpPr>
          <p:cNvPr id="9244" name="WordArt 38"/>
          <p:cNvSpPr>
            <a:spLocks noTextEdit="1"/>
          </p:cNvSpPr>
          <p:nvPr/>
        </p:nvSpPr>
        <p:spPr>
          <a:xfrm>
            <a:off x="4724400" y="304800"/>
            <a:ext cx="27813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40000"/>
          </a:bodyPr>
          <a:p>
            <a:pPr algn="ctr"/>
            <a:r>
              <a:rPr lang="zh-CN" altLang="en-US" sz="72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龟虽寿</a:t>
            </a:r>
            <a:endParaRPr lang="zh-CN" altLang="en-US" sz="72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按钮音效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按钮音效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3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按钮音效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4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9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4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9" dur="500"/>
                                        <p:tgtEl>
                                          <p:spTgt spid="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4" dur="5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9" dur="5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0" dur="5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5" dur="5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0" dur="500"/>
                                        <p:tgtEl>
                                          <p:spTgt spid="7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5" dur="500"/>
                                        <p:tgtEl>
                                          <p:spTgt spid="7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0" dur="500"/>
                                        <p:tgtEl>
                                          <p:spTgt spid="7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5" dur="500"/>
                                        <p:tgtEl>
                                          <p:spTgt spid="7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0" dur="500"/>
                                        <p:tgtEl>
                                          <p:spTgt spid="7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5" dur="5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0" dur="500"/>
                                        <p:tgtEl>
                                          <p:spTgt spid="7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ldLvl="0" animBg="1"/>
      <p:bldP spid="7172" grpId="0" bldLvl="0" animBg="1"/>
      <p:bldP spid="7173" grpId="0" bldLvl="0" animBg="1"/>
      <p:bldP spid="7174" grpId="0" bldLvl="0" animBg="1"/>
      <p:bldP spid="7175" grpId="0" bldLvl="0" animBg="1"/>
      <p:bldP spid="7176" grpId="0" bldLvl="0" animBg="1"/>
      <p:bldP spid="7180" grpId="0" bldLvl="0" animBg="1"/>
      <p:bldP spid="7181" grpId="0" bldLvl="0" animBg="1"/>
      <p:bldP spid="7182" grpId="0" bldLvl="0" animBg="1"/>
      <p:bldP spid="7183" grpId="0"/>
      <p:bldP spid="7186" grpId="0"/>
      <p:bldP spid="7190" grpId="0"/>
      <p:bldP spid="7195" grpId="0"/>
      <p:bldP spid="720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zh-CN" altLang="en-US"/>
              <a:t>梁 甫 行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p>
            <a:pPr algn="ctr"/>
            <a:r>
              <a:rPr lang="zh-CN" altLang="en-US"/>
              <a:t>曹  植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4275455" y="540385"/>
            <a:ext cx="7424420" cy="57772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曹植(192-232)，字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子建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，沛国谯人，出生于东阳武，是曹操与武宣卞皇后所生第三子，生前曾为陈王，去世后谥号"思"，因此又称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陈思王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。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 曹植是三国时期曹魏著名文学家，建安文学的代表人物。其代表作有《洛神赋》、《白马篇》《七步诗》等。后人因其文学上的造诣而将他与曹操、曹丕合称为"三曹"。 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 南朝宋文学家谢灵运有“天下才有一石，曹子建独占八斗”的评价。王士祯尝论汉魏以来二千年间诗家堪称“仙才”者，曹植、李白、苏轼三人耳。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1340" y="855980"/>
            <a:ext cx="3499485" cy="514604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6685" y="1209040"/>
            <a:ext cx="7426325" cy="48926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4000"/>
              <a:t>梁 甫 行</a:t>
            </a:r>
            <a:endParaRPr lang="zh-CN" altLang="en-US" sz="4000"/>
          </a:p>
          <a:p>
            <a:pPr algn="ctr">
              <a:lnSpc>
                <a:spcPct val="130000"/>
              </a:lnSpc>
            </a:pPr>
            <a:r>
              <a:rPr lang="zh-CN" altLang="en-US" sz="4000"/>
              <a:t>三国</a:t>
            </a:r>
            <a:r>
              <a:rPr lang="en-US" altLang="zh-CN" sz="4000"/>
              <a:t>·</a:t>
            </a:r>
            <a:r>
              <a:rPr lang="zh-CN" altLang="en-US" sz="4000"/>
              <a:t>魏  曹植</a:t>
            </a:r>
            <a:endParaRPr lang="zh-CN" altLang="en-US" sz="4000"/>
          </a:p>
          <a:p>
            <a:pPr algn="ctr">
              <a:lnSpc>
                <a:spcPct val="130000"/>
              </a:lnSpc>
            </a:pPr>
            <a:r>
              <a:rPr lang="zh-CN" altLang="en-US" sz="4000"/>
              <a:t>八方各</a:t>
            </a:r>
            <a:r>
              <a:rPr lang="zh-CN" altLang="en-US" sz="4000">
                <a:solidFill>
                  <a:srgbClr val="FF0000"/>
                </a:solidFill>
              </a:rPr>
              <a:t>异气</a:t>
            </a:r>
            <a:r>
              <a:rPr lang="zh-CN" altLang="en-US" sz="4000"/>
              <a:t>，千里</a:t>
            </a:r>
            <a:r>
              <a:rPr lang="zh-CN" altLang="en-US" sz="4000">
                <a:solidFill>
                  <a:srgbClr val="FF0000"/>
                </a:solidFill>
              </a:rPr>
              <a:t>殊</a:t>
            </a:r>
            <a:r>
              <a:rPr lang="zh-CN" altLang="en-US" sz="4000"/>
              <a:t>风雨。</a:t>
            </a:r>
            <a:endParaRPr lang="zh-CN" altLang="en-US" sz="4000"/>
          </a:p>
          <a:p>
            <a:pPr algn="ctr">
              <a:lnSpc>
                <a:spcPct val="130000"/>
              </a:lnSpc>
            </a:pPr>
            <a:r>
              <a:rPr lang="zh-CN" altLang="en-US" sz="4000">
                <a:solidFill>
                  <a:srgbClr val="FF0000"/>
                </a:solidFill>
              </a:rPr>
              <a:t>剧</a:t>
            </a:r>
            <a:r>
              <a:rPr lang="zh-CN" altLang="en-US" sz="4000"/>
              <a:t>哉边海民，寄身于草野。</a:t>
            </a:r>
            <a:endParaRPr lang="zh-CN" altLang="en-US" sz="4000"/>
          </a:p>
          <a:p>
            <a:pPr algn="ctr">
              <a:lnSpc>
                <a:spcPct val="130000"/>
              </a:lnSpc>
            </a:pPr>
            <a:r>
              <a:rPr lang="zh-CN" altLang="en-US" sz="4000">
                <a:solidFill>
                  <a:srgbClr val="FF0000"/>
                </a:solidFill>
              </a:rPr>
              <a:t>妻子</a:t>
            </a:r>
            <a:r>
              <a:rPr lang="zh-CN" altLang="en-US" sz="4000"/>
              <a:t>象禽兽，行止依</a:t>
            </a:r>
            <a:r>
              <a:rPr lang="zh-CN" altLang="en-US" sz="4000">
                <a:solidFill>
                  <a:srgbClr val="FF0000"/>
                </a:solidFill>
              </a:rPr>
              <a:t>林阻</a:t>
            </a:r>
            <a:r>
              <a:rPr lang="zh-CN" altLang="en-US" sz="4000"/>
              <a:t>。</a:t>
            </a:r>
            <a:endParaRPr lang="zh-CN" altLang="en-US" sz="4000"/>
          </a:p>
          <a:p>
            <a:pPr algn="ctr">
              <a:lnSpc>
                <a:spcPct val="130000"/>
              </a:lnSpc>
            </a:pPr>
            <a:r>
              <a:rPr lang="zh-CN" altLang="en-US" sz="4000"/>
              <a:t>柴门何萧条，狐兔</a:t>
            </a:r>
            <a:r>
              <a:rPr lang="zh-CN" altLang="en-US" sz="4000">
                <a:solidFill>
                  <a:srgbClr val="FF0000"/>
                </a:solidFill>
              </a:rPr>
              <a:t>翔</a:t>
            </a:r>
            <a:r>
              <a:rPr lang="zh-CN" altLang="en-US" sz="4000"/>
              <a:t>我</a:t>
            </a:r>
            <a:r>
              <a:rPr lang="zh-CN" altLang="en-US" sz="4000">
                <a:solidFill>
                  <a:srgbClr val="FF0000"/>
                </a:solidFill>
              </a:rPr>
              <a:t>宇</a:t>
            </a:r>
            <a:r>
              <a:rPr lang="zh-CN" altLang="en-US" sz="4000"/>
              <a:t>。</a:t>
            </a:r>
            <a:endParaRPr lang="zh-CN" altLang="en-US" sz="4000"/>
          </a:p>
        </p:txBody>
      </p:sp>
      <p:sp>
        <p:nvSpPr>
          <p:cNvPr id="3" name="矩形 2"/>
          <p:cNvSpPr/>
          <p:nvPr/>
        </p:nvSpPr>
        <p:spPr>
          <a:xfrm>
            <a:off x="868680" y="210820"/>
            <a:ext cx="242824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4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读懂诗意</a:t>
            </a:r>
            <a:endParaRPr lang="zh-CN" altLang="en-US" sz="44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16750" y="1982470"/>
            <a:ext cx="4928235" cy="42259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/>
              <a:t>八方的</a:t>
            </a:r>
            <a:r>
              <a:rPr lang="zh-CN" altLang="en-US" sz="2800">
                <a:solidFill>
                  <a:srgbClr val="0070C0"/>
                </a:solidFill>
              </a:rPr>
              <a:t>气候各不相同</a:t>
            </a:r>
            <a:r>
              <a:rPr lang="zh-CN" altLang="en-US" sz="2800"/>
              <a:t>，千里之内的风雨形态不一。</a:t>
            </a:r>
            <a:endParaRPr lang="zh-CN" altLang="en-US" sz="2800"/>
          </a:p>
          <a:p>
            <a:pPr>
              <a:lnSpc>
                <a:spcPct val="120000"/>
              </a:lnSpc>
            </a:pPr>
            <a:r>
              <a:rPr lang="zh-CN" altLang="en-US" sz="2800"/>
              <a:t>海边的贫民多么</a:t>
            </a:r>
            <a:r>
              <a:rPr lang="zh-CN" altLang="en-US" sz="2800">
                <a:solidFill>
                  <a:srgbClr val="0070C0"/>
                </a:solidFill>
              </a:rPr>
              <a:t>艰苦</a:t>
            </a:r>
            <a:r>
              <a:rPr lang="zh-CN" altLang="en-US" sz="2800"/>
              <a:t>啊，破旧的草屋是他们的栖身之地。</a:t>
            </a:r>
            <a:endParaRPr lang="zh-CN" altLang="en-US" sz="2800"/>
          </a:p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70C0"/>
                </a:solidFill>
              </a:rPr>
              <a:t>妻子和儿女</a:t>
            </a:r>
            <a:r>
              <a:rPr lang="zh-CN" altLang="en-US" sz="2800"/>
              <a:t>像禽兽一样生活，盘桓在</a:t>
            </a:r>
            <a:r>
              <a:rPr lang="zh-CN" altLang="en-US" sz="2800">
                <a:solidFill>
                  <a:srgbClr val="0070C0"/>
                </a:solidFill>
              </a:rPr>
              <a:t>险阻的山林</a:t>
            </a:r>
            <a:r>
              <a:rPr lang="zh-CN" altLang="en-US" sz="2800"/>
              <a:t>里。</a:t>
            </a:r>
            <a:endParaRPr lang="zh-CN" altLang="en-US" sz="2800"/>
          </a:p>
          <a:p>
            <a:pPr>
              <a:lnSpc>
                <a:spcPct val="120000"/>
              </a:lnSpc>
            </a:pPr>
            <a:r>
              <a:rPr lang="zh-CN" altLang="en-US" sz="2800"/>
              <a:t>简陋的柴门如此冷清，狐兔在房屋里</a:t>
            </a:r>
            <a:r>
              <a:rPr lang="zh-CN" altLang="en-US" sz="2800">
                <a:solidFill>
                  <a:srgbClr val="0070C0"/>
                </a:solidFill>
              </a:rPr>
              <a:t>自由穿梭</a:t>
            </a:r>
            <a:r>
              <a:rPr lang="zh-CN" altLang="en-US" sz="2800"/>
              <a:t>毫无顾忌。</a:t>
            </a:r>
            <a:endParaRPr lang="zh-CN" altLang="en-US" sz="280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6685" y="1209040"/>
            <a:ext cx="6277610" cy="4411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梁 甫 行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三国</a:t>
            </a:r>
            <a:r>
              <a:rPr lang="en-US" altLang="zh-CN" sz="3600">
                <a:solidFill>
                  <a:schemeClr val="tx1"/>
                </a:solidFill>
              </a:rPr>
              <a:t>·</a:t>
            </a:r>
            <a:r>
              <a:rPr lang="zh-CN" altLang="en-US" sz="3600">
                <a:solidFill>
                  <a:schemeClr val="tx1"/>
                </a:solidFill>
              </a:rPr>
              <a:t>魏  曹植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八方各异气，千里殊风雨。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剧哉边海民，寄身于草野。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妻子象禽兽，行止依林阻。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柴门何萧条，狐兔翔我宇。</a:t>
            </a:r>
            <a:endParaRPr lang="zh-CN" altLang="en-US" sz="3600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868680" y="210820"/>
            <a:ext cx="242824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4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读懂诗情</a:t>
            </a:r>
            <a:endParaRPr lang="zh-CN" altLang="en-US" sz="44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57595" y="2770505"/>
            <a:ext cx="232791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气候环境恶劣</a:t>
            </a:r>
            <a:endParaRPr lang="zh-CN" altLang="en-US" sz="2800" b="1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30290" y="3433445"/>
            <a:ext cx="232791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居住条件极差</a:t>
            </a:r>
            <a:endParaRPr lang="zh-CN" altLang="en-US" sz="2800" b="1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65850" y="4170045"/>
            <a:ext cx="232791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人们衣不蔽体</a:t>
            </a:r>
            <a:endParaRPr lang="zh-CN" altLang="en-US" sz="2800" b="1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140450" y="4906645"/>
            <a:ext cx="232791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家园荒芜破败</a:t>
            </a:r>
            <a:endParaRPr lang="zh-CN" altLang="en-US" sz="2800" b="1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538335" y="3338195"/>
            <a:ext cx="1043940" cy="15684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48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白描</a:t>
            </a:r>
            <a:endParaRPr lang="zh-CN" altLang="en-US" sz="48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582275" y="2968625"/>
            <a:ext cx="887730" cy="19380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6000" b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</a:rPr>
              <a:t>悲哀</a:t>
            </a:r>
            <a:endParaRPr lang="zh-CN" altLang="en-US" sz="6000" b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24510" y="5621020"/>
            <a:ext cx="10945495" cy="9531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800">
                <a:latin typeface="华文行楷" panose="02010800040101010101" charset="-122"/>
                <a:ea typeface="华文行楷" panose="02010800040101010101" charset="-122"/>
              </a:rPr>
              <a:t>本文以白描的手法，言简意赅地全方位展现了边海人们的痛苦生活，反映了边海农村的残破荒凉景象，表现了对下层人民的深切同情。</a:t>
            </a:r>
            <a:endParaRPr lang="zh-CN" altLang="en-US" sz="2800"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48065" y="4906645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/>
              <a:t>环境烘托</a:t>
            </a:r>
            <a:endParaRPr lang="zh-CN" altLang="en-US" sz="2800" b="1"/>
          </a:p>
        </p:txBody>
      </p:sp>
      <p:sp>
        <p:nvSpPr>
          <p:cNvPr id="12" name="文本框 11"/>
          <p:cNvSpPr txBox="1"/>
          <p:nvPr/>
        </p:nvSpPr>
        <p:spPr>
          <a:xfrm>
            <a:off x="8648065" y="2968625"/>
            <a:ext cx="675005" cy="15043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3200" b="1"/>
              <a:t>正    面</a:t>
            </a:r>
            <a:endParaRPr lang="zh-CN" altLang="en-US" sz="32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/>
      <p:bldP spid="9" grpId="0"/>
      <p:bldP spid="12" grpId="0"/>
      <p:bldP spid="11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6685" y="1209040"/>
            <a:ext cx="6277610" cy="4411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梁 甫 行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三国</a:t>
            </a:r>
            <a:r>
              <a:rPr lang="en-US" altLang="zh-CN" sz="3600">
                <a:solidFill>
                  <a:schemeClr val="tx1"/>
                </a:solidFill>
              </a:rPr>
              <a:t>·</a:t>
            </a:r>
            <a:r>
              <a:rPr lang="zh-CN" altLang="en-US" sz="3600">
                <a:solidFill>
                  <a:schemeClr val="tx1"/>
                </a:solidFill>
              </a:rPr>
              <a:t>魏  曹植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八方各异气，千里殊风雨。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剧哉边海民，寄身于草野。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妻子象禽兽，行止依林阻。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柴门何萧条，狐兔翔我宇。</a:t>
            </a:r>
            <a:endParaRPr lang="zh-CN" altLang="en-US" sz="3600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868680" y="210820"/>
            <a:ext cx="242824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4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读出诗外</a:t>
            </a:r>
            <a:endParaRPr lang="zh-CN" altLang="en-US" sz="44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119495" y="626745"/>
            <a:ext cx="592772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457200" fontAlgn="auto"/>
            <a:r>
              <a:rPr lang="zh-CN" altLang="en-US" sz="24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根据诗歌推测曹植生活的社会是怎样的？诗人写此诗的目的是什么？</a:t>
            </a:r>
            <a:endParaRPr lang="zh-CN" altLang="en-US" sz="2400" b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indent="457200" fontAlgn="auto"/>
            <a:r>
              <a:rPr lang="zh-CN" altLang="en-US" sz="24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曹植作为一个王孙公子，为何会发出如此感慨？</a:t>
            </a:r>
            <a:endParaRPr lang="zh-CN" altLang="en-US" sz="2400" b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43040" y="2466975"/>
            <a:ext cx="5111115" cy="3538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3200">
                <a:solidFill>
                  <a:srgbClr val="002060"/>
                </a:solidFill>
                <a:latin typeface="华文行楷" panose="02010800040101010101" charset="-122"/>
                <a:ea typeface="华文行楷" panose="02010800040101010101" charset="-122"/>
              </a:rPr>
              <a:t>　曹植自曹丕夺位后，诗人被贬到贫困的海边，在自己生存的艰难不幸的环境中，看到下层人民的困苦生活，逐渐体会到下层人民的痛苦，有感而发，写下这首慷慨激愤之作。</a:t>
            </a:r>
            <a:endParaRPr lang="zh-CN" altLang="en-US" sz="3200">
              <a:solidFill>
                <a:srgbClr val="002060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4574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4574"/>
</p:tagLst>
</file>

<file path=ppt/tags/tag6.xml><?xml version="1.0" encoding="utf-8"?>
<p:tagLst xmlns:p="http://schemas.openxmlformats.org/presentationml/2006/main">
  <p:tag name="KSO_WM_TEMPLATE_CATEGORY" val="custom"/>
  <p:tag name="KSO_WM_TEMPLATE_INDEX" val="20184574"/>
  <p:tag name="KSO_WM_TAG_VERSION" val="1.0"/>
  <p:tag name="KSO_WM_TEMPLATE_THUMBS_INDEX" val="1、9、12、16、19、22"/>
  <p:tag name="KSO_WM_BEAUTIFY_FLAG" val="#wm#"/>
</p:tagLst>
</file>

<file path=ppt/tags/tag7.xml><?xml version="1.0" encoding="utf-8"?>
<p:tagLst xmlns:p="http://schemas.openxmlformats.org/presentationml/2006/main">
  <p:tag name="KSO_WM_TEMPLATE_CATEGORY" val="custom"/>
  <p:tag name="KSO_WM_TEMPLATE_INDEX" val="20184574"/>
</p:tagLst>
</file>

<file path=ppt/tags/tag8.xml><?xml version="1.0" encoding="utf-8"?>
<p:tagLst xmlns:p="http://schemas.openxmlformats.org/presentationml/2006/main">
  <p:tag name="KSO_WM_TEMPLATE_CATEGORY" val="custom"/>
  <p:tag name="KSO_WM_TEMPLATE_INDEX" val="20184574"/>
</p:tagLst>
</file>

<file path=ppt/tags/tag9.xml><?xml version="1.0" encoding="utf-8"?>
<p:tagLst xmlns:p="http://schemas.openxmlformats.org/presentationml/2006/main">
  <p:tag name="KSO_WM_TEMPLATE_CATEGORY" val="custom"/>
  <p:tag name="KSO_WM_TEMPLATE_INDEX" val="20184574"/>
</p:tagLst>
</file>

<file path=ppt/tags/tag10.xml><?xml version="1.0" encoding="utf-8"?>
<p:tagLst xmlns:p="http://schemas.openxmlformats.org/presentationml/2006/main">
  <p:tag name="KSO_WM_TEMPLATE_CATEGORY" val="custom"/>
  <p:tag name="KSO_WM_TEMPLATE_INDEX" val="20184574"/>
</p:tagLst>
</file>

<file path=ppt/tags/tag11.xml><?xml version="1.0" encoding="utf-8"?>
<p:tagLst xmlns:p="http://schemas.openxmlformats.org/presentationml/2006/main">
  <p:tag name="KSO_WM_TEMPLATE_CATEGORY" val="custom"/>
  <p:tag name="KSO_WM_TEMPLATE_INDEX" val="20184574"/>
</p:tagLst>
</file>

<file path=ppt/tags/tag12.xml><?xml version="1.0" encoding="utf-8"?>
<p:tagLst xmlns:p="http://schemas.openxmlformats.org/presentationml/2006/main">
  <p:tag name="KSO_WM_TEMPLATE_CATEGORY" val="custom"/>
  <p:tag name="KSO_WM_TEMPLATE_INDEX" val="20184574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74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74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74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74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74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74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自定义 200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16D65"/>
      </a:accent1>
      <a:accent2>
        <a:srgbClr val="ED7D31"/>
      </a:accent2>
      <a:accent3>
        <a:srgbClr val="A5A5A5"/>
      </a:accent3>
      <a:accent4>
        <a:srgbClr val="FFFFFF"/>
      </a:accent4>
      <a:accent5>
        <a:srgbClr val="00A9EA"/>
      </a:accent5>
      <a:accent6>
        <a:srgbClr val="95BD7B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1451</Words>
  <Application>WPS 演示</Application>
  <PresentationFormat>宽屏</PresentationFormat>
  <Paragraphs>141</Paragraphs>
  <Slides>13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27" baseType="lpstr">
      <vt:lpstr>Arial</vt:lpstr>
      <vt:lpstr>宋体</vt:lpstr>
      <vt:lpstr>Wingdings</vt:lpstr>
      <vt:lpstr>黑体</vt:lpstr>
      <vt:lpstr>微软雅黑</vt:lpstr>
      <vt:lpstr>隶书</vt:lpstr>
      <vt:lpstr>Times New Roman</vt:lpstr>
      <vt:lpstr>幼圆</vt:lpstr>
      <vt:lpstr>华文行楷</vt:lpstr>
      <vt:lpstr>仿宋</vt:lpstr>
      <vt:lpstr>Arial Unicode MS</vt:lpstr>
      <vt:lpstr>Calibri</vt:lpstr>
      <vt:lpstr>Office 主题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梁 甫 行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577570579</cp:lastModifiedBy>
  <cp:revision>6</cp:revision>
  <dcterms:created xsi:type="dcterms:W3CDTF">2018-03-01T02:03:00Z</dcterms:created>
  <dcterms:modified xsi:type="dcterms:W3CDTF">2018-09-17T08:49:21Z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2052-10.1.0.7401</vt:lpwstr>
  </property>
</Properties>
</file>