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1" r:id="rId1"/>
  </p:sldMasterIdLst>
  <p:notesMasterIdLst>
    <p:notesMasterId r:id="rId16"/>
  </p:notesMasterIdLst>
  <p:sldIdLst>
    <p:sldId id="257" r:id="rId2"/>
    <p:sldId id="341" r:id="rId3"/>
    <p:sldId id="302" r:id="rId4"/>
    <p:sldId id="350" r:id="rId5"/>
    <p:sldId id="351" r:id="rId6"/>
    <p:sldId id="352" r:id="rId7"/>
    <p:sldId id="346" r:id="rId8"/>
    <p:sldId id="353" r:id="rId9"/>
    <p:sldId id="354" r:id="rId10"/>
    <p:sldId id="355" r:id="rId11"/>
    <p:sldId id="356" r:id="rId12"/>
    <p:sldId id="357" r:id="rId13"/>
    <p:sldId id="358" r:id="rId14"/>
    <p:sldId id="359" r:id="rId15"/>
  </p:sldIdLst>
  <p:sldSz cx="9144000" cy="6858000" type="screen4x3"/>
  <p:notesSz cx="6858000" cy="9144000"/>
  <p:custDataLst>
    <p:tags r:id="rId1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37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78EA9"/>
    <a:srgbClr val="067C94"/>
    <a:srgbClr val="006699"/>
    <a:srgbClr val="7BA9CA"/>
    <a:srgbClr val="466E8C"/>
    <a:srgbClr val="62C5DC"/>
    <a:srgbClr val="F2F2F2"/>
    <a:srgbClr val="508EFF"/>
    <a:srgbClr val="BB9F7A"/>
    <a:srgbClr val="6497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11" autoAdjust="0"/>
    <p:restoredTop sz="96318" autoAdjust="0"/>
  </p:normalViewPr>
  <p:slideViewPr>
    <p:cSldViewPr snapToGrid="0" showGuides="1">
      <p:cViewPr>
        <p:scale>
          <a:sx n="100" d="100"/>
          <a:sy n="100" d="100"/>
        </p:scale>
        <p:origin x="-1944" y="-306"/>
      </p:cViewPr>
      <p:guideLst>
        <p:guide orient="horz" pos="2137"/>
        <p:guide orient="horz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713160-C854-4C5D-BE71-81B558B8483F}" type="datetimeFigureOut">
              <a:rPr lang="zh-CN" altLang="en-US" smtClean="0"/>
              <a:pPr/>
              <a:t>2021/6/16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BA2FEA-6412-488D-BE65-011F74FA7F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712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2021/6/16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8106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2021/6/16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99386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2021/6/16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5880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2021/6/16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08053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2021/6/16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2600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2021/6/16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965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2021/6/16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5" name="图片 4" descr="图片5 - 副本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813550" y="4735195"/>
            <a:ext cx="2674620" cy="2512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594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2021/6/16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45398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2021/6/16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67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2021/6/16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8746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2021/6/16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68749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-66675" y="2562225"/>
            <a:ext cx="9334500" cy="1704975"/>
          </a:xfrm>
          <a:prstGeom prst="rect">
            <a:avLst/>
          </a:prstGeom>
          <a:solidFill>
            <a:srgbClr val="62C5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110C6A-1790-43CC-A551-D863ABA54688}" type="datetimeFigureOut">
              <a:rPr lang="zh-CN" altLang="en-US" smtClean="0"/>
              <a:pPr/>
              <a:t>2021/6/16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4894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0" y="3060769"/>
            <a:ext cx="9143999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 b="1" kern="0">
                <a:solidFill>
                  <a:srgbClr val="8D3D4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/>
                <a:cs typeface="+mj-cs"/>
              </a:defRPr>
            </a:lvl1pPr>
          </a:lstStyle>
          <a:p>
            <a:pPr algn="ctr"/>
            <a:r>
              <a:rPr lang="en-US" altLang="zh-CN" dirty="0" smtClean="0">
                <a:solidFill>
                  <a:schemeClr val="bg1"/>
                </a:solidFill>
                <a:effectLst/>
                <a:latin typeface="微软雅黑" pitchFamily="34" charset="-122"/>
                <a:ea typeface="微软雅黑" pitchFamily="34" charset="-122"/>
                <a:sym typeface="+mn-lt"/>
              </a:rPr>
              <a:t>3.1</a:t>
            </a:r>
            <a:r>
              <a:rPr lang="zh-CN" altLang="en-US" dirty="0" smtClean="0">
                <a:solidFill>
                  <a:schemeClr val="bg1"/>
                </a:solidFill>
                <a:effectLst/>
                <a:latin typeface="微软雅黑" pitchFamily="34" charset="-122"/>
                <a:ea typeface="微软雅黑" pitchFamily="34" charset="-122"/>
                <a:sym typeface="+mn-lt"/>
              </a:rPr>
              <a:t>　</a:t>
            </a:r>
            <a:r>
              <a:rPr lang="zh-CN" altLang="en-US" dirty="0" smtClean="0">
                <a:solidFill>
                  <a:schemeClr val="bg1"/>
                </a:solidFill>
                <a:effectLst/>
                <a:latin typeface="微软雅黑" pitchFamily="34" charset="-122"/>
                <a:ea typeface="微软雅黑" pitchFamily="34" charset="-122"/>
                <a:sym typeface="+mn-lt"/>
              </a:rPr>
              <a:t>数据编码</a:t>
            </a:r>
            <a:endParaRPr lang="zh-CN" altLang="en-US" dirty="0" smtClean="0">
              <a:solidFill>
                <a:schemeClr val="bg1"/>
              </a:solidFill>
              <a:effectLst/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33400" y="826175"/>
            <a:ext cx="8267699" cy="383592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常见</a:t>
            </a:r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的数据的表现形式</a:t>
            </a:r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：</a:t>
            </a:r>
            <a:endParaRPr lang="en-US" altLang="zh-CN" sz="2800" dirty="0" smtClean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en-US" altLang="zh-CN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</a:t>
            </a:r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</a:t>
            </a:r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数值</a:t>
            </a:r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、文本、图像、声音、视频</a:t>
            </a:r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等</a:t>
            </a:r>
            <a:endParaRPr lang="en-US" altLang="zh-CN" sz="2800" dirty="0" smtClean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endParaRPr lang="en-US" altLang="zh-CN" sz="280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编码：将数据变成存储在计算机里的</a:t>
            </a:r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数值</a:t>
            </a:r>
            <a:endParaRPr lang="en-US" altLang="zh-CN" sz="2800" dirty="0" smtClean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       </a:t>
            </a:r>
            <a:r>
              <a:rPr lang="zh-CN" altLang="en-US" sz="28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文本编码</a:t>
            </a:r>
            <a:endParaRPr lang="en-US" altLang="zh-CN" sz="2800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zh-CN" altLang="en-US" sz="28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       声音数字化</a:t>
            </a:r>
            <a:endParaRPr lang="en-US" altLang="zh-CN" sz="2800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88198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549950"/>
            <a:ext cx="8267699" cy="344914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32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声音的</a:t>
            </a:r>
            <a:r>
              <a:rPr lang="zh-CN" altLang="en-US" sz="32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数字化</a:t>
            </a:r>
            <a:endParaRPr lang="en-US" altLang="zh-CN" sz="3200" dirty="0" smtClean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zh-CN" altLang="en-US" sz="1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模拟信号：用传感器获得的信号，如声音、温度、压强等，随时间连续</a:t>
            </a:r>
            <a:r>
              <a:rPr lang="zh-CN" altLang="en-US" sz="1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变化</a:t>
            </a:r>
          </a:p>
          <a:p>
            <a:r>
              <a:rPr lang="zh-CN" altLang="en-US" sz="1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数字信号：随时间的变化是非连续的</a:t>
            </a:r>
            <a:endParaRPr lang="en-US" altLang="zh-CN" b="0" dirty="0" smtClean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en-US" altLang="zh-CN" sz="66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 </a:t>
            </a:r>
          </a:p>
          <a:p>
            <a:endParaRPr lang="en-US" altLang="zh-CN" b="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pic>
        <p:nvPicPr>
          <p:cNvPr id="1026" name="Picture 2" descr="0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2362200"/>
            <a:ext cx="4564062" cy="178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2181" y="4324350"/>
            <a:ext cx="4675187" cy="209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8782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549950"/>
            <a:ext cx="8267699" cy="330141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声音的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数字化</a:t>
            </a:r>
            <a:endParaRPr lang="en-US" altLang="zh-CN" sz="2400" dirty="0" smtClean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en-US" altLang="zh-CN" sz="1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</a:t>
            </a:r>
            <a:r>
              <a:rPr lang="zh-CN" altLang="en-US" sz="1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</a:t>
            </a:r>
            <a:r>
              <a:rPr lang="zh-CN" altLang="en-US" sz="1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采样：在</a:t>
            </a:r>
            <a:r>
              <a:rPr lang="zh-CN" altLang="en-US" sz="1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连续的时间上按一定的时间间隔从信号中取一个瞬时值的</a:t>
            </a:r>
            <a:r>
              <a:rPr lang="zh-CN" altLang="en-US" sz="1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过程</a:t>
            </a:r>
            <a:endParaRPr lang="en-US" altLang="zh-CN" sz="1800" dirty="0" smtClean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en-US" altLang="zh-CN" sz="1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</a:t>
            </a:r>
            <a:r>
              <a:rPr lang="en-US" altLang="zh-CN" sz="1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 </a:t>
            </a:r>
            <a:r>
              <a:rPr lang="zh-CN" altLang="en-US" sz="18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在</a:t>
            </a:r>
            <a:r>
              <a:rPr lang="en-US" altLang="zh-CN" sz="18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</a:t>
            </a:r>
            <a:r>
              <a:rPr lang="zh-CN" altLang="en-US" sz="18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秒内对声音信号的采样次数称采样频率，</a:t>
            </a:r>
            <a:r>
              <a:rPr lang="en-US" altLang="zh-CN" sz="18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CD</a:t>
            </a:r>
            <a:r>
              <a:rPr lang="zh-CN" altLang="en-US" sz="18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音质的采样频率</a:t>
            </a:r>
            <a:r>
              <a:rPr lang="en-US" altLang="zh-CN" sz="18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44.1kHZ</a:t>
            </a:r>
          </a:p>
          <a:p>
            <a:r>
              <a:rPr lang="en-US" altLang="zh-CN" sz="66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 </a:t>
            </a:r>
          </a:p>
          <a:p>
            <a:endParaRPr lang="en-US" altLang="zh-CN" b="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pic>
        <p:nvPicPr>
          <p:cNvPr id="2050" name="Picture 2" descr="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249" y="2200658"/>
            <a:ext cx="3975100" cy="203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249" y="4307271"/>
            <a:ext cx="4111625" cy="198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66141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549950"/>
            <a:ext cx="8267699" cy="363381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声音的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数字化</a:t>
            </a:r>
            <a:endParaRPr lang="en-US" altLang="zh-CN" sz="2400" dirty="0" smtClean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en-US" altLang="zh-CN" sz="1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2</a:t>
            </a:r>
            <a:r>
              <a:rPr lang="zh-CN" altLang="en-US" sz="1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</a:t>
            </a:r>
            <a:r>
              <a:rPr lang="zh-CN" altLang="en-US" sz="1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量化：将</a:t>
            </a:r>
            <a:r>
              <a:rPr lang="zh-CN" altLang="en-US" sz="1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信号波形的纵轴划分为若干区间，将采样点按四舍五入取整选值的过程，叫</a:t>
            </a:r>
            <a:r>
              <a:rPr lang="zh-CN" altLang="en-US" sz="1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量化。</a:t>
            </a:r>
            <a:endParaRPr lang="zh-CN" altLang="en-US" sz="180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en-US" altLang="zh-CN" sz="1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 </a:t>
            </a:r>
            <a:r>
              <a:rPr lang="en-US" altLang="zh-CN" sz="18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CD</a:t>
            </a:r>
            <a:r>
              <a:rPr lang="zh-CN" altLang="en-US" sz="18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音质的量化是</a:t>
            </a:r>
            <a:r>
              <a:rPr lang="en-US" altLang="zh-CN" sz="18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16</a:t>
            </a:r>
            <a:r>
              <a:rPr lang="zh-CN" altLang="en-US" sz="18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位量化，即</a:t>
            </a:r>
            <a:r>
              <a:rPr lang="en-US" altLang="zh-CN" sz="18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2</a:t>
            </a:r>
            <a:r>
              <a:rPr lang="zh-CN" altLang="en-US" sz="18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的</a:t>
            </a:r>
            <a:r>
              <a:rPr lang="en-US" altLang="zh-CN" sz="18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16</a:t>
            </a:r>
            <a:r>
              <a:rPr lang="zh-CN" altLang="en-US" sz="18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次方（</a:t>
            </a:r>
            <a:r>
              <a:rPr lang="en-US" altLang="zh-CN" sz="18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65536</a:t>
            </a:r>
            <a:r>
              <a:rPr lang="zh-CN" altLang="en-US" sz="18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）</a:t>
            </a:r>
          </a:p>
          <a:p>
            <a:r>
              <a:rPr lang="en-US" altLang="zh-CN" sz="66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 </a:t>
            </a:r>
          </a:p>
          <a:p>
            <a:endParaRPr lang="en-US" altLang="zh-CN" b="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pic>
        <p:nvPicPr>
          <p:cNvPr id="3074" name="Picture 2" descr="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187" y="2589213"/>
            <a:ext cx="5608637" cy="3140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1545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549950"/>
            <a:ext cx="8267699" cy="284077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声音的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数字化</a:t>
            </a:r>
            <a:endParaRPr lang="en-US" altLang="zh-CN" sz="2400" dirty="0" smtClean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en-US" altLang="zh-CN" sz="1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3</a:t>
            </a:r>
            <a:r>
              <a:rPr lang="zh-CN" altLang="en-US" sz="1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</a:t>
            </a:r>
            <a:r>
              <a:rPr lang="zh-CN" altLang="en-US" sz="1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编码：将</a:t>
            </a:r>
            <a:r>
              <a:rPr lang="zh-CN" altLang="en-US" sz="1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量化的数据用计算机能够存储和处理的二进制数值</a:t>
            </a:r>
            <a:r>
              <a:rPr lang="zh-CN" altLang="en-US" sz="1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表示</a:t>
            </a:r>
            <a:endParaRPr lang="en-US" altLang="zh-CN" sz="1800" dirty="0" smtClean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en-US" altLang="zh-CN" sz="1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</a:t>
            </a:r>
            <a:r>
              <a:rPr lang="en-US" altLang="zh-CN" sz="1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 </a:t>
            </a:r>
            <a:r>
              <a:rPr lang="en-US" altLang="zh-CN" sz="6600" b="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    </a:t>
            </a:r>
          </a:p>
          <a:p>
            <a:endParaRPr lang="en-US" altLang="zh-CN" b="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95325" y="1895476"/>
            <a:ext cx="70104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dirty="0">
                <a:latin typeface="Adobe 黑体 Std R" pitchFamily="34" charset="-122"/>
                <a:ea typeface="Adobe 黑体 Std R" pitchFamily="34" charset="-122"/>
              </a:rPr>
              <a:t>从模拟数据到数字数据，要经过</a:t>
            </a:r>
            <a:r>
              <a:rPr lang="zh-CN" altLang="en-US" sz="3200" dirty="0">
                <a:solidFill>
                  <a:srgbClr val="FF0000"/>
                </a:solidFill>
                <a:latin typeface="Adobe 黑体 Std R" pitchFamily="34" charset="-122"/>
                <a:ea typeface="Adobe 黑体 Std R" pitchFamily="34" charset="-122"/>
              </a:rPr>
              <a:t>采样、量化、编码</a:t>
            </a:r>
            <a:r>
              <a:rPr lang="zh-CN" altLang="en-US" sz="3200" dirty="0">
                <a:latin typeface="Adobe 黑体 Std R" pitchFamily="34" charset="-122"/>
                <a:ea typeface="Adobe 黑体 Std R" pitchFamily="34" charset="-122"/>
              </a:rPr>
              <a:t>三个</a:t>
            </a:r>
            <a:r>
              <a:rPr lang="zh-CN" altLang="en-US" sz="3200" dirty="0" smtClean="0">
                <a:latin typeface="Adobe 黑体 Std R" pitchFamily="34" charset="-122"/>
                <a:ea typeface="Adobe 黑体 Std R" pitchFamily="34" charset="-122"/>
              </a:rPr>
              <a:t>过程</a:t>
            </a:r>
            <a:endParaRPr lang="en-US" altLang="zh-CN" sz="3200" dirty="0" smtClean="0">
              <a:latin typeface="Adobe 黑体 Std R" pitchFamily="34" charset="-122"/>
              <a:ea typeface="Adobe 黑体 Std R" pitchFamily="34" charset="-122"/>
            </a:endParaRPr>
          </a:p>
          <a:p>
            <a:endParaRPr lang="zh-CN" altLang="en-US" sz="3200" dirty="0">
              <a:latin typeface="Adobe 黑体 Std R" pitchFamily="34" charset="-122"/>
              <a:ea typeface="Adobe 黑体 Std R" pitchFamily="34" charset="-122"/>
            </a:endParaRPr>
          </a:p>
          <a:p>
            <a:r>
              <a:rPr lang="zh-CN" altLang="en-US" sz="3200" dirty="0">
                <a:latin typeface="Adobe 黑体 Std R" pitchFamily="34" charset="-122"/>
                <a:ea typeface="Adobe 黑体 Std R" pitchFamily="34" charset="-122"/>
              </a:rPr>
              <a:t>采样是时间的离散化</a:t>
            </a:r>
            <a:r>
              <a:rPr lang="zh-CN" altLang="en-US" sz="3200" dirty="0" smtClean="0">
                <a:latin typeface="Adobe 黑体 Std R" pitchFamily="34" charset="-122"/>
                <a:ea typeface="Adobe 黑体 Std R" pitchFamily="34" charset="-122"/>
              </a:rPr>
              <a:t>数字化</a:t>
            </a:r>
            <a:endParaRPr lang="en-US" altLang="zh-CN" sz="3200" dirty="0" smtClean="0">
              <a:latin typeface="Adobe 黑体 Std R" pitchFamily="34" charset="-122"/>
              <a:ea typeface="Adobe 黑体 Std R" pitchFamily="34" charset="-122"/>
            </a:endParaRPr>
          </a:p>
          <a:p>
            <a:r>
              <a:rPr lang="zh-CN" altLang="en-US" sz="3200" dirty="0" smtClean="0">
                <a:latin typeface="Adobe 黑体 Std R" pitchFamily="34" charset="-122"/>
                <a:ea typeface="Adobe 黑体 Std R" pitchFamily="34" charset="-122"/>
              </a:rPr>
              <a:t>量化</a:t>
            </a:r>
            <a:r>
              <a:rPr lang="zh-CN" altLang="en-US" sz="3200" dirty="0">
                <a:latin typeface="Adobe 黑体 Std R" pitchFamily="34" charset="-122"/>
                <a:ea typeface="Adobe 黑体 Std R" pitchFamily="34" charset="-122"/>
              </a:rPr>
              <a:t>是幅值的离散化</a:t>
            </a:r>
            <a:r>
              <a:rPr lang="zh-CN" altLang="en-US" sz="3200" dirty="0" smtClean="0">
                <a:latin typeface="Adobe 黑体 Std R" pitchFamily="34" charset="-122"/>
                <a:ea typeface="Adobe 黑体 Std R" pitchFamily="34" charset="-122"/>
              </a:rPr>
              <a:t>数字化</a:t>
            </a:r>
            <a:endParaRPr lang="en-US" altLang="zh-CN" sz="3200" dirty="0" smtClean="0">
              <a:latin typeface="Adobe 黑体 Std R" pitchFamily="34" charset="-122"/>
              <a:ea typeface="Adobe 黑体 Std R" pitchFamily="34" charset="-122"/>
            </a:endParaRPr>
          </a:p>
          <a:p>
            <a:r>
              <a:rPr lang="zh-CN" altLang="en-US" sz="3200" dirty="0" smtClean="0">
                <a:latin typeface="Adobe 黑体 Std R" pitchFamily="34" charset="-122"/>
                <a:ea typeface="Adobe 黑体 Std R" pitchFamily="34" charset="-122"/>
              </a:rPr>
              <a:t>编码</a:t>
            </a:r>
            <a:r>
              <a:rPr lang="zh-CN" altLang="en-US" sz="3200" dirty="0">
                <a:latin typeface="Adobe 黑体 Std R" pitchFamily="34" charset="-122"/>
                <a:ea typeface="Adobe 黑体 Std R" pitchFamily="34" charset="-122"/>
              </a:rPr>
              <a:t>是数据的格式化与文件化</a:t>
            </a:r>
          </a:p>
        </p:txBody>
      </p:sp>
    </p:spTree>
    <p:extLst>
      <p:ext uri="{BB962C8B-B14F-4D97-AF65-F5344CB8AC3E}">
        <p14:creationId xmlns:p14="http://schemas.microsoft.com/office/powerpoint/2010/main" val="1802381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549950"/>
            <a:ext cx="8267699" cy="499829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32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练习：</a:t>
            </a:r>
          </a:p>
          <a:p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（</a:t>
            </a: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）一段时长为</a:t>
            </a: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分钟的双声道的无压缩的采样频率为</a:t>
            </a: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44.1KHz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、量化位数为</a:t>
            </a: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16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位，其占用的存储空间是多少</a:t>
            </a: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MB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？（精确到</a:t>
            </a: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0.1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）</a:t>
            </a:r>
          </a:p>
          <a:p>
            <a:r>
              <a:rPr lang="en-US" altLang="zh-CN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60*44.1*1000*16*2=84672000</a:t>
            </a:r>
            <a:r>
              <a:rPr lang="zh-CN" altLang="en-US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（位，比特）</a:t>
            </a:r>
            <a:r>
              <a:rPr lang="en-US" altLang="zh-CN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=10584000</a:t>
            </a:r>
            <a:r>
              <a:rPr lang="zh-CN" altLang="en-US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（</a:t>
            </a:r>
            <a:r>
              <a:rPr lang="en-US" altLang="zh-CN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B</a:t>
            </a:r>
            <a:r>
              <a:rPr lang="zh-CN" altLang="en-US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，字节） 约</a:t>
            </a:r>
            <a:r>
              <a:rPr lang="en-US" altLang="zh-CN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10.1MB</a:t>
            </a:r>
          </a:p>
          <a:p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（</a:t>
            </a: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2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）一张</a:t>
            </a: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CD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光盘容量约</a:t>
            </a: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700MB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，能容纳多长时间的采样频率为</a:t>
            </a: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44.1kHz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</a:t>
            </a: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16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位量化的无压缩双声道立体声</a:t>
            </a: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CD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音频？</a:t>
            </a:r>
          </a:p>
          <a:p>
            <a:r>
              <a:rPr lang="en-US" altLang="zh-CN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700/10.1 </a:t>
            </a:r>
            <a:r>
              <a:rPr lang="zh-CN" altLang="en-US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约</a:t>
            </a:r>
            <a:r>
              <a:rPr lang="en-US" altLang="zh-CN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69.3</a:t>
            </a:r>
            <a:r>
              <a:rPr lang="zh-CN" altLang="en-US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分钟</a:t>
            </a:r>
          </a:p>
          <a:p>
            <a:endParaRPr lang="en-US" altLang="zh-CN" sz="3200" b="0" dirty="0" smtClean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endParaRPr lang="en-US" altLang="zh-CN" b="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63507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549950"/>
            <a:ext cx="8267699" cy="328397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文本数据的</a:t>
            </a:r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编码：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en-US" altLang="zh-CN" sz="24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ASCII 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码，美国信息交换标准码</a:t>
            </a:r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，</a:t>
            </a:r>
            <a:r>
              <a:rPr lang="en-US" altLang="zh-CN" sz="24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8</a:t>
            </a:r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位二进制表示一个字符，最高位</a:t>
            </a:r>
            <a:r>
              <a:rPr lang="en-US" altLang="zh-CN" sz="24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0</a:t>
            </a:r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，大小写英文字母、标点符号、数字、控制字符（不可见），共</a:t>
            </a:r>
            <a:r>
              <a:rPr lang="en-US" altLang="zh-CN" sz="24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128</a:t>
            </a:r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个</a:t>
            </a:r>
          </a:p>
          <a:p>
            <a:endParaRPr lang="en-US" altLang="zh-CN" sz="3200" b="0" dirty="0" smtClean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endParaRPr lang="en-US" altLang="zh-CN" b="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pic>
        <p:nvPicPr>
          <p:cNvPr id="4098" name="Picture 2" descr="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363" y="2860675"/>
            <a:ext cx="6584032" cy="317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8548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549950"/>
            <a:ext cx="8267699" cy="341221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文本数据的</a:t>
            </a:r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编码：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en-US" altLang="zh-CN" sz="24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Unicode</a:t>
            </a:r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码</a:t>
            </a:r>
          </a:p>
          <a:p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双字节（</a:t>
            </a:r>
            <a:r>
              <a:rPr lang="en-US" altLang="zh-CN" sz="24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16</a:t>
            </a:r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位二进制），该字符集是全球共享的编码字符集，涵盖了世界上主要的文字字符，兼容</a:t>
            </a:r>
            <a:r>
              <a:rPr lang="en-US" altLang="zh-CN" sz="24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ASCII</a:t>
            </a:r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码（前加</a:t>
            </a:r>
            <a:r>
              <a:rPr lang="en-US" altLang="zh-CN" sz="24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8</a:t>
            </a:r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个</a:t>
            </a:r>
            <a:r>
              <a:rPr lang="en-US" altLang="zh-CN" sz="24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0</a:t>
            </a:r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）</a:t>
            </a:r>
          </a:p>
          <a:p>
            <a:endParaRPr lang="en-US" altLang="zh-CN" sz="3200" b="0" dirty="0" smtClean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endParaRPr lang="en-US" altLang="zh-CN" b="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97467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549950"/>
            <a:ext cx="8267699" cy="569591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二进制与数制转换</a:t>
            </a:r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：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二进制位： </a:t>
            </a: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位二进制为</a:t>
            </a: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比特、</a:t>
            </a: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8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位二进制位为</a:t>
            </a: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字节（</a:t>
            </a: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8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比特）</a:t>
            </a:r>
          </a:p>
          <a:p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	比特：计算机数据的最小单位，</a:t>
            </a: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bit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，</a:t>
            </a: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b</a:t>
            </a:r>
          </a:p>
          <a:p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	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字节：计算机存储数据的基本单位，</a:t>
            </a: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Byte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，</a:t>
            </a: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B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，</a:t>
            </a: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1B=8b</a:t>
            </a:r>
          </a:p>
          <a:p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	KB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</a:t>
            </a: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MB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</a:t>
            </a: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GB      1024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</a:t>
            </a: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2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的</a:t>
            </a: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10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次方、</a:t>
            </a: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10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月</a:t>
            </a: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24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日程序员节</a:t>
            </a:r>
          </a:p>
          <a:p>
            <a:endParaRPr lang="zh-CN" altLang="en-US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能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表达的变化数？</a:t>
            </a:r>
          </a:p>
          <a:p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比特能表示</a:t>
            </a: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2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的</a:t>
            </a: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次方种变化，即</a:t>
            </a: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2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个变化，</a:t>
            </a: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0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</a:t>
            </a: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</a:t>
            </a:r>
          </a:p>
          <a:p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N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比特能表示</a:t>
            </a: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2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的</a:t>
            </a: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N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次变化，如：</a:t>
            </a: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2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比特为</a:t>
            </a: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4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，</a:t>
            </a: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00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</a:t>
            </a: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01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</a:t>
            </a: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10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</a:t>
            </a: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11</a:t>
            </a:r>
          </a:p>
          <a:p>
            <a:endParaRPr lang="en-US" altLang="zh-CN" sz="2800" b="0" dirty="0" smtClean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endParaRPr lang="en-US" altLang="zh-CN" sz="1800" b="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72459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549950"/>
            <a:ext cx="8267699" cy="236064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二进制转</a:t>
            </a:r>
            <a:r>
              <a:rPr lang="en-US" altLang="zh-CN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10</a:t>
            </a:r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进制：按权展开求和</a:t>
            </a:r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法</a:t>
            </a:r>
            <a:endParaRPr lang="en-US" altLang="zh-CN" sz="2800" dirty="0" smtClean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（</a:t>
            </a:r>
            <a:r>
              <a:rPr lang="en-US" altLang="zh-CN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n</a:t>
            </a:r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进制转</a:t>
            </a:r>
            <a:r>
              <a:rPr lang="en-US" altLang="zh-CN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10</a:t>
            </a:r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进制</a:t>
            </a:r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）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endParaRPr lang="en-US" altLang="zh-CN" sz="2800" b="0" dirty="0" smtClean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endParaRPr lang="en-US" altLang="zh-CN" sz="1800" b="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pic>
        <p:nvPicPr>
          <p:cNvPr id="5122" name="Picture 2" descr="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8088" y="4252450"/>
            <a:ext cx="6051296" cy="209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 descr="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8088" y="2052638"/>
            <a:ext cx="6087811" cy="2018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0950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549950"/>
            <a:ext cx="8267699" cy="107003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十进制转二进制：短除法（除二取余）</a:t>
            </a:r>
            <a:endParaRPr lang="en-US" altLang="zh-CN" sz="2800" b="0" dirty="0" smtClean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endParaRPr lang="en-US" altLang="zh-CN" sz="1800" b="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pic>
        <p:nvPicPr>
          <p:cNvPr id="6146" name="Picture 2" descr="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14451"/>
            <a:ext cx="5381625" cy="2858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571500" y="431551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zh-CN" b="1" dirty="0">
                <a:latin typeface="Adobe 黑体 Std R" pitchFamily="34" charset="-122"/>
                <a:ea typeface="Adobe 黑体 Std R" pitchFamily="34" charset="-122"/>
              </a:rPr>
              <a:t>方法二：凑</a:t>
            </a:r>
            <a:r>
              <a:rPr lang="en-US" altLang="zh-CN" b="1" dirty="0">
                <a:latin typeface="Adobe 黑体 Std R" pitchFamily="34" charset="-122"/>
                <a:ea typeface="Adobe 黑体 Std R" pitchFamily="34" charset="-122"/>
              </a:rPr>
              <a:t>1</a:t>
            </a:r>
            <a:r>
              <a:rPr lang="zh-CN" altLang="zh-CN" b="1" dirty="0">
                <a:latin typeface="Adobe 黑体 Std R" pitchFamily="34" charset="-122"/>
                <a:ea typeface="Adobe 黑体 Std R" pitchFamily="34" charset="-122"/>
              </a:rPr>
              <a:t>、</a:t>
            </a:r>
            <a:r>
              <a:rPr lang="en-US" altLang="zh-CN" b="1" dirty="0">
                <a:latin typeface="Adobe 黑体 Std R" pitchFamily="34" charset="-122"/>
                <a:ea typeface="Adobe 黑体 Std R" pitchFamily="34" charset="-122"/>
              </a:rPr>
              <a:t>2</a:t>
            </a:r>
            <a:r>
              <a:rPr lang="zh-CN" altLang="zh-CN" b="1" dirty="0">
                <a:latin typeface="Adobe 黑体 Std R" pitchFamily="34" charset="-122"/>
                <a:ea typeface="Adobe 黑体 Std R" pitchFamily="34" charset="-122"/>
              </a:rPr>
              <a:t>、</a:t>
            </a:r>
            <a:r>
              <a:rPr lang="en-US" altLang="zh-CN" b="1" dirty="0">
                <a:latin typeface="Adobe 黑体 Std R" pitchFamily="34" charset="-122"/>
                <a:ea typeface="Adobe 黑体 Std R" pitchFamily="34" charset="-122"/>
              </a:rPr>
              <a:t>4</a:t>
            </a:r>
            <a:r>
              <a:rPr lang="zh-CN" altLang="zh-CN" b="1" dirty="0">
                <a:latin typeface="Adobe 黑体 Std R" pitchFamily="34" charset="-122"/>
                <a:ea typeface="Adobe 黑体 Std R" pitchFamily="34" charset="-122"/>
              </a:rPr>
              <a:t>、</a:t>
            </a:r>
            <a:r>
              <a:rPr lang="en-US" altLang="zh-CN" b="1" dirty="0">
                <a:latin typeface="Adobe 黑体 Std R" pitchFamily="34" charset="-122"/>
                <a:ea typeface="Adobe 黑体 Std R" pitchFamily="34" charset="-122"/>
              </a:rPr>
              <a:t>8</a:t>
            </a:r>
            <a:r>
              <a:rPr lang="zh-CN" altLang="zh-CN" b="1" dirty="0">
                <a:latin typeface="Adobe 黑体 Std R" pitchFamily="34" charset="-122"/>
                <a:ea typeface="Adobe 黑体 Std R" pitchFamily="34" charset="-122"/>
              </a:rPr>
              <a:t>、</a:t>
            </a:r>
            <a:r>
              <a:rPr lang="en-US" altLang="zh-CN" b="1" dirty="0">
                <a:latin typeface="Adobe 黑体 Std R" pitchFamily="34" charset="-122"/>
                <a:ea typeface="Adobe 黑体 Std R" pitchFamily="34" charset="-122"/>
              </a:rPr>
              <a:t>16</a:t>
            </a:r>
            <a:endParaRPr lang="zh-CN" altLang="zh-CN" b="1" dirty="0">
              <a:latin typeface="Adobe 黑体 Std R" pitchFamily="34" charset="-122"/>
              <a:ea typeface="Adobe 黑体 Std R" pitchFamily="34" charset="-122"/>
            </a:endParaRPr>
          </a:p>
          <a:p>
            <a:r>
              <a:rPr lang="en-US" altLang="zh-CN" dirty="0"/>
              <a:t> </a:t>
            </a:r>
            <a:endParaRPr lang="zh-CN" altLang="zh-CN" dirty="0"/>
          </a:p>
        </p:txBody>
      </p:sp>
      <p:sp>
        <p:nvSpPr>
          <p:cNvPr id="4" name="矩形 3"/>
          <p:cNvSpPr/>
          <p:nvPr/>
        </p:nvSpPr>
        <p:spPr>
          <a:xfrm>
            <a:off x="962024" y="4876711"/>
            <a:ext cx="67341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dirty="0">
                <a:solidFill>
                  <a:srgbClr val="FF0000"/>
                </a:solidFill>
              </a:rPr>
              <a:t>十进制非负整数转</a:t>
            </a:r>
            <a:r>
              <a:rPr lang="en-US" altLang="zh-CN" dirty="0">
                <a:solidFill>
                  <a:srgbClr val="FF0000"/>
                </a:solidFill>
              </a:rPr>
              <a:t>R</a:t>
            </a:r>
            <a:r>
              <a:rPr lang="zh-CN" altLang="zh-CN" dirty="0">
                <a:solidFill>
                  <a:srgbClr val="FF0000"/>
                </a:solidFill>
              </a:rPr>
              <a:t>进制（</a:t>
            </a:r>
            <a:r>
              <a:rPr lang="en-US" altLang="zh-CN" dirty="0">
                <a:solidFill>
                  <a:srgbClr val="FF0000"/>
                </a:solidFill>
              </a:rPr>
              <a:t>R</a:t>
            </a:r>
            <a:r>
              <a:rPr lang="zh-CN" altLang="zh-CN" dirty="0">
                <a:solidFill>
                  <a:srgbClr val="FF0000"/>
                </a:solidFill>
              </a:rPr>
              <a:t>大于等于</a:t>
            </a:r>
            <a:r>
              <a:rPr lang="en-US" altLang="zh-CN" dirty="0">
                <a:solidFill>
                  <a:srgbClr val="FF0000"/>
                </a:solidFill>
              </a:rPr>
              <a:t>2</a:t>
            </a:r>
            <a:r>
              <a:rPr lang="zh-CN" altLang="zh-CN" dirty="0">
                <a:solidFill>
                  <a:srgbClr val="FF0000"/>
                </a:solidFill>
              </a:rPr>
              <a:t>），采用“除</a:t>
            </a:r>
            <a:r>
              <a:rPr lang="en-US" altLang="zh-CN" dirty="0">
                <a:solidFill>
                  <a:srgbClr val="FF0000"/>
                </a:solidFill>
              </a:rPr>
              <a:t>R</a:t>
            </a:r>
            <a:r>
              <a:rPr lang="zh-CN" altLang="zh-CN" dirty="0">
                <a:solidFill>
                  <a:srgbClr val="FF0000"/>
                </a:solidFill>
              </a:rPr>
              <a:t>取余法”</a:t>
            </a:r>
          </a:p>
          <a:p>
            <a:r>
              <a:rPr lang="en-US" altLang="zh-CN" dirty="0">
                <a:solidFill>
                  <a:srgbClr val="FF0000"/>
                </a:solidFill>
              </a:rPr>
              <a:t>R</a:t>
            </a:r>
            <a:r>
              <a:rPr lang="zh-CN" altLang="zh-CN" dirty="0">
                <a:solidFill>
                  <a:srgbClr val="FF0000"/>
                </a:solidFill>
              </a:rPr>
              <a:t>进制非负整数转十进制采用“按权展开求和法”</a:t>
            </a:r>
          </a:p>
        </p:txBody>
      </p:sp>
    </p:spTree>
    <p:extLst>
      <p:ext uri="{BB962C8B-B14F-4D97-AF65-F5344CB8AC3E}">
        <p14:creationId xmlns:p14="http://schemas.microsoft.com/office/powerpoint/2010/main" val="1171673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1188125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十六进制：</a:t>
            </a:r>
            <a:r>
              <a:rPr lang="en-US" altLang="zh-CN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0,1,2,3,4,5,6,7,8,9</a:t>
            </a:r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，</a:t>
            </a:r>
            <a:r>
              <a:rPr lang="en-US" altLang="zh-CN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A,B,C,D,E,F</a:t>
            </a:r>
            <a:endParaRPr lang="en-US" altLang="zh-CN" sz="1800" b="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79618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485775" y="622521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练习：</a:t>
            </a:r>
            <a:endParaRPr lang="en-US" altLang="zh-CN" sz="1800" b="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pic>
        <p:nvPicPr>
          <p:cNvPr id="7170" name="图片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454" y="1381124"/>
            <a:ext cx="7640189" cy="279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1211793" y="4825484"/>
            <a:ext cx="44534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/>
              <a:t>1</a:t>
            </a:r>
            <a:r>
              <a:rPr lang="zh-CN" altLang="zh-CN" dirty="0"/>
              <a:t>：</a:t>
            </a:r>
            <a:r>
              <a:rPr lang="en-US" altLang="zh-CN" dirty="0"/>
              <a:t>180, 61</a:t>
            </a:r>
            <a:r>
              <a:rPr lang="zh-CN" altLang="zh-CN" dirty="0"/>
              <a:t>，</a:t>
            </a:r>
            <a:r>
              <a:rPr lang="en-US" altLang="zh-CN" dirty="0"/>
              <a:t>FF</a:t>
            </a:r>
            <a:r>
              <a:rPr lang="zh-CN" altLang="zh-CN" dirty="0"/>
              <a:t>，</a:t>
            </a:r>
            <a:r>
              <a:rPr lang="en-US" altLang="zh-CN" dirty="0"/>
              <a:t>1100100</a:t>
            </a:r>
            <a:r>
              <a:rPr lang="zh-CN" altLang="zh-CN" dirty="0"/>
              <a:t>， </a:t>
            </a:r>
            <a:r>
              <a:rPr lang="en-US" altLang="zh-CN" dirty="0"/>
              <a:t>11100010</a:t>
            </a:r>
            <a:r>
              <a:rPr lang="zh-CN" altLang="zh-CN" dirty="0"/>
              <a:t>，</a:t>
            </a:r>
            <a:r>
              <a:rPr lang="en-US" altLang="zh-CN" dirty="0"/>
              <a:t> E5</a:t>
            </a:r>
            <a:endParaRPr lang="zh-CN" altLang="zh-CN" dirty="0"/>
          </a:p>
        </p:txBody>
      </p:sp>
    </p:spTree>
    <p:extLst>
      <p:ext uri="{BB962C8B-B14F-4D97-AF65-F5344CB8AC3E}">
        <p14:creationId xmlns:p14="http://schemas.microsoft.com/office/powerpoint/2010/main" val="2284020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OC_GUID" val="{3ad4e25c-9d03-467f-9d80-52e4b3dbebcb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1825</TotalTime>
  <Words>527</Words>
  <Application>Microsoft Office PowerPoint</Application>
  <PresentationFormat>全屏显示(4:3)</PresentationFormat>
  <Paragraphs>69</Paragraphs>
  <Slides>14</Slides>
  <Notes>13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5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hammer Hsu</dc:creator>
  <cp:lastModifiedBy>lenovo</cp:lastModifiedBy>
  <cp:revision>199</cp:revision>
  <dcterms:created xsi:type="dcterms:W3CDTF">2019-04-15T01:46:00Z</dcterms:created>
  <dcterms:modified xsi:type="dcterms:W3CDTF">2021-06-16T01:52:11Z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2052-11.1.0.8696</vt:lpwstr>
  </property>
</Properties>
</file>