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ags/tag119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122.xml" ContentType="application/vnd.openxmlformats-officedocument.presentationml.tags+xml"/>
  <Override PartName="/ppt/notesSlides/notesSlide3.xml" ContentType="application/vnd.openxmlformats-officedocument.presentationml.notesSlide+xml"/>
  <Override PartName="/ppt/tags/tag123.xml" ContentType="application/vnd.openxmlformats-officedocument.presentationml.tags+xml"/>
  <Override PartName="/ppt/notesSlides/notesSlide4.xml" ContentType="application/vnd.openxmlformats-officedocument.presentationml.notesSlide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7" r:id="rId2"/>
  </p:sldMasterIdLst>
  <p:notesMasterIdLst>
    <p:notesMasterId r:id="rId38"/>
  </p:notesMasterIdLst>
  <p:handoutMasterIdLst>
    <p:handoutMasterId r:id="rId39"/>
  </p:handoutMasterIdLst>
  <p:sldIdLst>
    <p:sldId id="362" r:id="rId3"/>
    <p:sldId id="379" r:id="rId4"/>
    <p:sldId id="430" r:id="rId5"/>
    <p:sldId id="277" r:id="rId6"/>
    <p:sldId id="367" r:id="rId7"/>
    <p:sldId id="368" r:id="rId8"/>
    <p:sldId id="417" r:id="rId9"/>
    <p:sldId id="418" r:id="rId10"/>
    <p:sldId id="419" r:id="rId11"/>
    <p:sldId id="422" r:id="rId12"/>
    <p:sldId id="423" r:id="rId13"/>
    <p:sldId id="375" r:id="rId14"/>
    <p:sldId id="377" r:id="rId15"/>
    <p:sldId id="382" r:id="rId16"/>
    <p:sldId id="380" r:id="rId17"/>
    <p:sldId id="381" r:id="rId18"/>
    <p:sldId id="385" r:id="rId19"/>
    <p:sldId id="386" r:id="rId20"/>
    <p:sldId id="388" r:id="rId21"/>
    <p:sldId id="424" r:id="rId22"/>
    <p:sldId id="425" r:id="rId23"/>
    <p:sldId id="426" r:id="rId24"/>
    <p:sldId id="427" r:id="rId25"/>
    <p:sldId id="428" r:id="rId26"/>
    <p:sldId id="396" r:id="rId27"/>
    <p:sldId id="392" r:id="rId28"/>
    <p:sldId id="397" r:id="rId29"/>
    <p:sldId id="394" r:id="rId30"/>
    <p:sldId id="463" r:id="rId31"/>
    <p:sldId id="408" r:id="rId32"/>
    <p:sldId id="411" r:id="rId33"/>
    <p:sldId id="429" r:id="rId34"/>
    <p:sldId id="414" r:id="rId35"/>
    <p:sldId id="415" r:id="rId36"/>
    <p:sldId id="464" r:id="rId37"/>
  </p:sldIdLst>
  <p:sldSz cx="12192000" cy="6858000"/>
  <p:notesSz cx="10021888" cy="6888163"/>
  <p:defaultTextStyle>
    <a:defPPr>
      <a:defRPr lang="zh-CN"/>
    </a:defPPr>
    <a:lvl1pPr marL="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13">
          <p15:clr>
            <a:srgbClr val="A4A3A4"/>
          </p15:clr>
        </p15:guide>
        <p15:guide id="2" pos="3839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170">
          <p15:clr>
            <a:srgbClr val="A4A3A4"/>
          </p15:clr>
        </p15:guide>
        <p15:guide id="2" pos="3157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作者" initials="A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D41D5"/>
    <a:srgbClr val="CCFFFF"/>
    <a:srgbClr val="CCECFF"/>
    <a:srgbClr val="EFFB8F"/>
    <a:srgbClr val="DDEBDE"/>
    <a:srgbClr val="E9F3EB"/>
    <a:srgbClr val="E9EDF0"/>
    <a:srgbClr val="BFC4D7"/>
    <a:srgbClr val="EEE4E2"/>
    <a:srgbClr val="D6AFA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777" autoAdjust="0"/>
    <p:restoredTop sz="99443" autoAdjust="0"/>
  </p:normalViewPr>
  <p:slideViewPr>
    <p:cSldViewPr snapToGrid="0">
      <p:cViewPr varScale="1">
        <p:scale>
          <a:sx n="69" d="100"/>
          <a:sy n="69" d="100"/>
        </p:scale>
        <p:origin x="58" y="139"/>
      </p:cViewPr>
      <p:guideLst>
        <p:guide orient="horz" pos="2113"/>
        <p:guide pos="3839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53" d="100"/>
          <a:sy n="53" d="100"/>
        </p:scale>
        <p:origin x="-2952" y="-102"/>
      </p:cViewPr>
      <p:guideLst>
        <p:guide orient="horz" pos="2170"/>
        <p:guide pos="3157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handoutMaster" Target="handoutMasters/handoutMaster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commentAuthors" Target="commentAuthor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heme" Target="theme/theme1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4" y="1"/>
            <a:ext cx="4342819" cy="345604"/>
          </a:xfrm>
          <a:prstGeom prst="rect">
            <a:avLst/>
          </a:prstGeom>
        </p:spPr>
        <p:txBody>
          <a:bodyPr vert="horz" lIns="96625" tIns="48312" rIns="96625" bIns="48312" rtlCol="0"/>
          <a:lstStyle>
            <a:lvl1pPr algn="l">
              <a:defRPr sz="1300"/>
            </a:lvl1pPr>
          </a:lstStyle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5676754" y="1"/>
            <a:ext cx="4342819" cy="345604"/>
          </a:xfrm>
          <a:prstGeom prst="rect">
            <a:avLst/>
          </a:prstGeom>
        </p:spPr>
        <p:txBody>
          <a:bodyPr vert="horz" lIns="96625" tIns="48312" rIns="96625" bIns="48312" rtlCol="0"/>
          <a:lstStyle>
            <a:lvl1pPr algn="r">
              <a:defRPr sz="1300"/>
            </a:lvl1pPr>
          </a:lstStyle>
          <a:p>
            <a:fld id="{0F9B84EA-7D68-4D60-9CB1-D50884785D1C}" type="datetimeFigureOut">
              <a:rPr lang="zh-CN" altLang="en-US" smtClean="0">
                <a:latin typeface="微软雅黑" panose="020B0503020204020204" charset="-122"/>
                <a:ea typeface="微软雅黑" panose="020B0503020204020204" charset="-122"/>
              </a:rPr>
              <a:t>2022/10/19</a:t>
            </a:fld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4" y="6542560"/>
            <a:ext cx="4342819" cy="345604"/>
          </a:xfrm>
          <a:prstGeom prst="rect">
            <a:avLst/>
          </a:prstGeom>
        </p:spPr>
        <p:txBody>
          <a:bodyPr vert="horz" lIns="96625" tIns="48312" rIns="96625" bIns="48312" rtlCol="0" anchor="b"/>
          <a:lstStyle>
            <a:lvl1pPr algn="l">
              <a:defRPr sz="1300"/>
            </a:lvl1pPr>
          </a:lstStyle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5676754" y="6542560"/>
            <a:ext cx="4342819" cy="345604"/>
          </a:xfrm>
          <a:prstGeom prst="rect">
            <a:avLst/>
          </a:prstGeom>
        </p:spPr>
        <p:txBody>
          <a:bodyPr vert="horz" lIns="96625" tIns="48312" rIns="96625" bIns="48312" rtlCol="0" anchor="b"/>
          <a:lstStyle>
            <a:lvl1pPr algn="r">
              <a:defRPr sz="1300"/>
            </a:lvl1pPr>
          </a:lstStyle>
          <a:p>
            <a:fld id="{8D4E0FC9-F1F8-4FAE-9988-3BA365CFD46F}" type="slidenum">
              <a:rPr lang="zh-CN" altLang="en-US" smtClean="0">
                <a:latin typeface="微软雅黑" panose="020B0503020204020204" charset="-122"/>
                <a:ea typeface="微软雅黑" panose="020B0503020204020204" charset="-122"/>
              </a:rPr>
              <a:t>‹#›</a:t>
            </a:fld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4" y="1"/>
            <a:ext cx="4342819" cy="345604"/>
          </a:xfrm>
          <a:prstGeom prst="rect">
            <a:avLst/>
          </a:prstGeom>
        </p:spPr>
        <p:txBody>
          <a:bodyPr vert="horz" lIns="96625" tIns="48312" rIns="96625" bIns="48312" rtlCol="0"/>
          <a:lstStyle>
            <a:lvl1pPr algn="l">
              <a:defRPr sz="13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5676754" y="1"/>
            <a:ext cx="4342819" cy="345604"/>
          </a:xfrm>
          <a:prstGeom prst="rect">
            <a:avLst/>
          </a:prstGeom>
        </p:spPr>
        <p:txBody>
          <a:bodyPr vert="horz" lIns="96625" tIns="48312" rIns="96625" bIns="48312" rtlCol="0"/>
          <a:lstStyle>
            <a:lvl1pPr algn="r">
              <a:defRPr sz="13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1AC49D05-6128-4D0D-A32A-06A5E73B386C}" type="datetimeFigureOut">
              <a:rPr lang="zh-CN" altLang="en-US" smtClean="0"/>
              <a:t>2022/10/19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2943225" y="860425"/>
            <a:ext cx="4135438" cy="23256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25" tIns="48312" rIns="96625" bIns="48312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1002190" y="3314934"/>
            <a:ext cx="8017510" cy="2712214"/>
          </a:xfrm>
          <a:prstGeom prst="rect">
            <a:avLst/>
          </a:prstGeom>
        </p:spPr>
        <p:txBody>
          <a:bodyPr vert="horz" lIns="96625" tIns="48312" rIns="96625" bIns="48312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4" y="6542560"/>
            <a:ext cx="4342819" cy="345604"/>
          </a:xfrm>
          <a:prstGeom prst="rect">
            <a:avLst/>
          </a:prstGeom>
        </p:spPr>
        <p:txBody>
          <a:bodyPr vert="horz" lIns="96625" tIns="48312" rIns="96625" bIns="48312" rtlCol="0" anchor="b"/>
          <a:lstStyle>
            <a:lvl1pPr algn="l">
              <a:defRPr sz="13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5676754" y="6542560"/>
            <a:ext cx="4342819" cy="345604"/>
          </a:xfrm>
          <a:prstGeom prst="rect">
            <a:avLst/>
          </a:prstGeom>
        </p:spPr>
        <p:txBody>
          <a:bodyPr vert="horz" lIns="96625" tIns="48312" rIns="96625" bIns="48312" rtlCol="0" anchor="b"/>
          <a:lstStyle>
            <a:lvl1pPr algn="r">
              <a:defRPr sz="13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5849F42C-2DAE-424C-A4B8-3140182C3E9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6858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1pPr>
    <a:lvl2pPr marL="342900" algn="l" defTabSz="685800" rtl="0" eaLnBrk="1" latinLnBrk="0" hangingPunct="1">
      <a:defRPr sz="9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2pPr>
    <a:lvl3pPr marL="685800" algn="l" defTabSz="685800" rtl="0" eaLnBrk="1" latinLnBrk="0" hangingPunct="1">
      <a:defRPr sz="9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3pPr>
    <a:lvl4pPr marL="1028700" algn="l" defTabSz="685800" rtl="0" eaLnBrk="1" latinLnBrk="0" hangingPunct="1">
      <a:defRPr sz="9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4pPr>
    <a:lvl5pPr marL="1371600" algn="l" defTabSz="685800" rtl="0" eaLnBrk="1" latinLnBrk="0" hangingPunct="1">
      <a:defRPr sz="9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5pPr>
    <a:lvl6pPr marL="17145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2943225" y="860425"/>
            <a:ext cx="4135438" cy="2325688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421D011-EC35-498F-ADE3-3197FF1A64D5}" type="slidenum">
              <a:rPr lang="zh-CN" altLang="en-US" smtClean="0"/>
              <a:t>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49F42C-2DAE-424C-A4B8-3140182C3E9F}" type="slidenum">
              <a:rPr lang="zh-CN" altLang="en-US" smtClean="0"/>
              <a:t>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>
          <a:xfrm>
            <a:off x="2943225" y="860425"/>
            <a:ext cx="4135438" cy="2325688"/>
          </a:xfrm>
        </p:spPr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/>
              <a:t>自富阳至桐庐一百多里，风景美不胜收，写不胜写，如何着笔？吴均只选取他泛舟顺流而下时所见所感之最深者，似乎漫不经心地随便写去，而章法井然，笔意空灵飞动，文字凝练清丽，很富裕是的情趣。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>
          <a:xfrm>
            <a:off x="2943225" y="860425"/>
            <a:ext cx="4135438" cy="2325688"/>
          </a:xfrm>
        </p:spPr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/>
              <a:t>自富阳至桐庐一百多里，风景美不胜收，写不胜写，如何着笔？吴均只选取他泛舟顺流而下时所见所感之最深者，似乎漫不经心地随便写去，而章法井然，笔意空灵飞动，文字凝练清丽，很富裕是的情趣。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2943225" y="860425"/>
            <a:ext cx="4135438" cy="2325688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421D011-EC35-498F-ADE3-3197FF1A64D5}" type="slidenum">
              <a:rPr lang="zh-CN" altLang="en-US" smtClean="0"/>
              <a:t>16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tags" Target="../tags/tag9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8.xml"/><Relationship Id="rId1" Type="http://schemas.openxmlformats.org/officeDocument/2006/relationships/tags" Target="../tags/tag7.xml"/><Relationship Id="rId6" Type="http://schemas.openxmlformats.org/officeDocument/2006/relationships/tags" Target="../tags/tag12.xml"/><Relationship Id="rId5" Type="http://schemas.openxmlformats.org/officeDocument/2006/relationships/tags" Target="../tags/tag11.xml"/><Relationship Id="rId4" Type="http://schemas.openxmlformats.org/officeDocument/2006/relationships/tags" Target="../tags/tag10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tags" Target="../tags/tag15.xml"/><Relationship Id="rId2" Type="http://schemas.openxmlformats.org/officeDocument/2006/relationships/tags" Target="../tags/tag14.xml"/><Relationship Id="rId1" Type="http://schemas.openxmlformats.org/officeDocument/2006/relationships/tags" Target="../tags/tag13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17.xml"/><Relationship Id="rId4" Type="http://schemas.openxmlformats.org/officeDocument/2006/relationships/tags" Target="../tags/tag16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tags" Target="../tags/tag20.xml"/><Relationship Id="rId2" Type="http://schemas.openxmlformats.org/officeDocument/2006/relationships/tags" Target="../tags/tag19.xml"/><Relationship Id="rId1" Type="http://schemas.openxmlformats.org/officeDocument/2006/relationships/tags" Target="../tags/tag18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22.xml"/><Relationship Id="rId4" Type="http://schemas.openxmlformats.org/officeDocument/2006/relationships/tags" Target="../tags/tag2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tags" Target="../tags/tag25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24.xml"/><Relationship Id="rId1" Type="http://schemas.openxmlformats.org/officeDocument/2006/relationships/tags" Target="../tags/tag23.xml"/><Relationship Id="rId6" Type="http://schemas.openxmlformats.org/officeDocument/2006/relationships/tags" Target="../tags/tag28.xml"/><Relationship Id="rId5" Type="http://schemas.openxmlformats.org/officeDocument/2006/relationships/tags" Target="../tags/tag27.xml"/><Relationship Id="rId4" Type="http://schemas.openxmlformats.org/officeDocument/2006/relationships/tags" Target="../tags/tag26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tags" Target="../tags/tag36.xml"/><Relationship Id="rId3" Type="http://schemas.openxmlformats.org/officeDocument/2006/relationships/tags" Target="../tags/tag31.xml"/><Relationship Id="rId7" Type="http://schemas.openxmlformats.org/officeDocument/2006/relationships/tags" Target="../tags/tag35.xml"/><Relationship Id="rId2" Type="http://schemas.openxmlformats.org/officeDocument/2006/relationships/tags" Target="../tags/tag30.xml"/><Relationship Id="rId1" Type="http://schemas.openxmlformats.org/officeDocument/2006/relationships/tags" Target="../tags/tag29.xml"/><Relationship Id="rId6" Type="http://schemas.openxmlformats.org/officeDocument/2006/relationships/tags" Target="../tags/tag34.xml"/><Relationship Id="rId5" Type="http://schemas.openxmlformats.org/officeDocument/2006/relationships/tags" Target="../tags/tag33.xml"/><Relationship Id="rId4" Type="http://schemas.openxmlformats.org/officeDocument/2006/relationships/tags" Target="../tags/tag32.xml"/><Relationship Id="rId9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tags" Target="../tags/tag39.xml"/><Relationship Id="rId2" Type="http://schemas.openxmlformats.org/officeDocument/2006/relationships/tags" Target="../tags/tag38.xml"/><Relationship Id="rId1" Type="http://schemas.openxmlformats.org/officeDocument/2006/relationships/tags" Target="../tags/tag37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40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tags" Target="../tags/tag43.xml"/><Relationship Id="rId2" Type="http://schemas.openxmlformats.org/officeDocument/2006/relationships/tags" Target="../tags/tag42.xml"/><Relationship Id="rId1" Type="http://schemas.openxmlformats.org/officeDocument/2006/relationships/tags" Target="../tags/tag41.xml"/><Relationship Id="rId4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tags" Target="../tags/tag46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45.xml"/><Relationship Id="rId1" Type="http://schemas.openxmlformats.org/officeDocument/2006/relationships/tags" Target="../tags/tag44.xml"/><Relationship Id="rId6" Type="http://schemas.openxmlformats.org/officeDocument/2006/relationships/tags" Target="../tags/tag49.xml"/><Relationship Id="rId5" Type="http://schemas.openxmlformats.org/officeDocument/2006/relationships/tags" Target="../tags/tag48.xml"/><Relationship Id="rId4" Type="http://schemas.openxmlformats.org/officeDocument/2006/relationships/tags" Target="../tags/tag47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tags" Target="../tags/tag52.xml"/><Relationship Id="rId2" Type="http://schemas.openxmlformats.org/officeDocument/2006/relationships/tags" Target="../tags/tag51.xml"/><Relationship Id="rId1" Type="http://schemas.openxmlformats.org/officeDocument/2006/relationships/tags" Target="../tags/tag50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54.xml"/><Relationship Id="rId4" Type="http://schemas.openxmlformats.org/officeDocument/2006/relationships/tags" Target="../tags/tag53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tags" Target="../tags/tag57.xml"/><Relationship Id="rId2" Type="http://schemas.openxmlformats.org/officeDocument/2006/relationships/tags" Target="../tags/tag56.xml"/><Relationship Id="rId1" Type="http://schemas.openxmlformats.org/officeDocument/2006/relationships/tags" Target="../tags/tag55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58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tags" Target="../tags/tag61.xml"/><Relationship Id="rId2" Type="http://schemas.openxmlformats.org/officeDocument/2006/relationships/tags" Target="../tags/tag60.xml"/><Relationship Id="rId1" Type="http://schemas.openxmlformats.org/officeDocument/2006/relationships/tags" Target="../tags/tag59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63.xml"/><Relationship Id="rId4" Type="http://schemas.openxmlformats.org/officeDocument/2006/relationships/tags" Target="../tags/tag62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tags" Target="../tags/tag66.xml"/><Relationship Id="rId7" Type="http://schemas.openxmlformats.org/officeDocument/2006/relationships/image" Target="../media/image2.png"/><Relationship Id="rId2" Type="http://schemas.openxmlformats.org/officeDocument/2006/relationships/tags" Target="../tags/tag65.xml"/><Relationship Id="rId1" Type="http://schemas.openxmlformats.org/officeDocument/2006/relationships/tags" Target="../tags/tag64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68.xml"/><Relationship Id="rId4" Type="http://schemas.openxmlformats.org/officeDocument/2006/relationships/tags" Target="../tags/tag67.xml"/></Relationships>
</file>

<file path=ppt/slideLayouts/_rels/slideLayout13.xml.rels><?xml version="1.0" encoding="UTF-8" standalone="yes"?>
<Relationships xmlns="http://schemas.openxmlformats.org/package/2006/relationships"><Relationship Id="rId8" Type="http://schemas.openxmlformats.org/officeDocument/2006/relationships/tags" Target="../tags/tag76.xml"/><Relationship Id="rId3" Type="http://schemas.openxmlformats.org/officeDocument/2006/relationships/tags" Target="../tags/tag71.xml"/><Relationship Id="rId7" Type="http://schemas.openxmlformats.org/officeDocument/2006/relationships/tags" Target="../tags/tag75.xml"/><Relationship Id="rId2" Type="http://schemas.openxmlformats.org/officeDocument/2006/relationships/tags" Target="../tags/tag70.xml"/><Relationship Id="rId1" Type="http://schemas.openxmlformats.org/officeDocument/2006/relationships/tags" Target="../tags/tag69.xml"/><Relationship Id="rId6" Type="http://schemas.openxmlformats.org/officeDocument/2006/relationships/tags" Target="../tags/tag74.xml"/><Relationship Id="rId11" Type="http://schemas.openxmlformats.org/officeDocument/2006/relationships/image" Target="../media/image3.png"/><Relationship Id="rId5" Type="http://schemas.openxmlformats.org/officeDocument/2006/relationships/tags" Target="../tags/tag73.xml"/><Relationship Id="rId10" Type="http://schemas.openxmlformats.org/officeDocument/2006/relationships/image" Target="../media/image2.png"/><Relationship Id="rId4" Type="http://schemas.openxmlformats.org/officeDocument/2006/relationships/tags" Target="../tags/tag72.xml"/><Relationship Id="rId9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8" Type="http://schemas.openxmlformats.org/officeDocument/2006/relationships/tags" Target="../tags/tag84.xml"/><Relationship Id="rId3" Type="http://schemas.openxmlformats.org/officeDocument/2006/relationships/tags" Target="../tags/tag79.xml"/><Relationship Id="rId7" Type="http://schemas.openxmlformats.org/officeDocument/2006/relationships/tags" Target="../tags/tag83.xml"/><Relationship Id="rId2" Type="http://schemas.openxmlformats.org/officeDocument/2006/relationships/tags" Target="../tags/tag78.xml"/><Relationship Id="rId1" Type="http://schemas.openxmlformats.org/officeDocument/2006/relationships/tags" Target="../tags/tag77.xml"/><Relationship Id="rId6" Type="http://schemas.openxmlformats.org/officeDocument/2006/relationships/tags" Target="../tags/tag82.xml"/><Relationship Id="rId5" Type="http://schemas.openxmlformats.org/officeDocument/2006/relationships/tags" Target="../tags/tag81.xml"/><Relationship Id="rId10" Type="http://schemas.openxmlformats.org/officeDocument/2006/relationships/image" Target="../media/image3.png"/><Relationship Id="rId4" Type="http://schemas.openxmlformats.org/officeDocument/2006/relationships/tags" Target="../tags/tag80.xml"/><Relationship Id="rId9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8" Type="http://schemas.openxmlformats.org/officeDocument/2006/relationships/tags" Target="../tags/tag92.xml"/><Relationship Id="rId3" Type="http://schemas.openxmlformats.org/officeDocument/2006/relationships/tags" Target="../tags/tag87.xml"/><Relationship Id="rId7" Type="http://schemas.openxmlformats.org/officeDocument/2006/relationships/tags" Target="../tags/tag91.xml"/><Relationship Id="rId2" Type="http://schemas.openxmlformats.org/officeDocument/2006/relationships/tags" Target="../tags/tag86.xml"/><Relationship Id="rId1" Type="http://schemas.openxmlformats.org/officeDocument/2006/relationships/tags" Target="../tags/tag85.xml"/><Relationship Id="rId6" Type="http://schemas.openxmlformats.org/officeDocument/2006/relationships/tags" Target="../tags/tag90.xml"/><Relationship Id="rId5" Type="http://schemas.openxmlformats.org/officeDocument/2006/relationships/tags" Target="../tags/tag89.xml"/><Relationship Id="rId10" Type="http://schemas.openxmlformats.org/officeDocument/2006/relationships/image" Target="../media/image3.png"/><Relationship Id="rId4" Type="http://schemas.openxmlformats.org/officeDocument/2006/relationships/tags" Target="../tags/tag88.xml"/><Relationship Id="rId9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8" Type="http://schemas.openxmlformats.org/officeDocument/2006/relationships/tags" Target="../tags/tag100.xml"/><Relationship Id="rId3" Type="http://schemas.openxmlformats.org/officeDocument/2006/relationships/tags" Target="../tags/tag95.xml"/><Relationship Id="rId7" Type="http://schemas.openxmlformats.org/officeDocument/2006/relationships/tags" Target="../tags/tag99.xml"/><Relationship Id="rId2" Type="http://schemas.openxmlformats.org/officeDocument/2006/relationships/tags" Target="../tags/tag94.xml"/><Relationship Id="rId1" Type="http://schemas.openxmlformats.org/officeDocument/2006/relationships/tags" Target="../tags/tag93.xml"/><Relationship Id="rId6" Type="http://schemas.openxmlformats.org/officeDocument/2006/relationships/tags" Target="../tags/tag98.xml"/><Relationship Id="rId5" Type="http://schemas.openxmlformats.org/officeDocument/2006/relationships/tags" Target="../tags/tag97.xml"/><Relationship Id="rId10" Type="http://schemas.openxmlformats.org/officeDocument/2006/relationships/image" Target="../media/image4.png"/><Relationship Id="rId4" Type="http://schemas.openxmlformats.org/officeDocument/2006/relationships/tags" Target="../tags/tag96.xml"/><Relationship Id="rId9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8" Type="http://schemas.openxmlformats.org/officeDocument/2006/relationships/tags" Target="../tags/tag108.xml"/><Relationship Id="rId3" Type="http://schemas.openxmlformats.org/officeDocument/2006/relationships/tags" Target="../tags/tag103.xml"/><Relationship Id="rId7" Type="http://schemas.openxmlformats.org/officeDocument/2006/relationships/tags" Target="../tags/tag107.xml"/><Relationship Id="rId12" Type="http://schemas.openxmlformats.org/officeDocument/2006/relationships/image" Target="../media/image2.png"/><Relationship Id="rId2" Type="http://schemas.openxmlformats.org/officeDocument/2006/relationships/tags" Target="../tags/tag102.xml"/><Relationship Id="rId1" Type="http://schemas.openxmlformats.org/officeDocument/2006/relationships/tags" Target="../tags/tag101.xml"/><Relationship Id="rId6" Type="http://schemas.openxmlformats.org/officeDocument/2006/relationships/tags" Target="../tags/tag106.xml"/><Relationship Id="rId11" Type="http://schemas.openxmlformats.org/officeDocument/2006/relationships/slideMaster" Target="../slideMasters/slideMaster1.xml"/><Relationship Id="rId5" Type="http://schemas.openxmlformats.org/officeDocument/2006/relationships/tags" Target="../tags/tag105.xml"/><Relationship Id="rId10" Type="http://schemas.openxmlformats.org/officeDocument/2006/relationships/tags" Target="../tags/tag110.xml"/><Relationship Id="rId4" Type="http://schemas.openxmlformats.org/officeDocument/2006/relationships/tags" Target="../tags/tag104.xml"/><Relationship Id="rId9" Type="http://schemas.openxmlformats.org/officeDocument/2006/relationships/tags" Target="../tags/tag109.xml"/></Relationships>
</file>

<file path=ppt/slideLayouts/_rels/slideLayout18.xml.rels><?xml version="1.0" encoding="UTF-8" standalone="yes"?>
<Relationships xmlns="http://schemas.openxmlformats.org/package/2006/relationships"><Relationship Id="rId8" Type="http://schemas.openxmlformats.org/officeDocument/2006/relationships/tags" Target="../tags/tag118.xml"/><Relationship Id="rId3" Type="http://schemas.openxmlformats.org/officeDocument/2006/relationships/tags" Target="../tags/tag113.xml"/><Relationship Id="rId7" Type="http://schemas.openxmlformats.org/officeDocument/2006/relationships/tags" Target="../tags/tag117.xml"/><Relationship Id="rId2" Type="http://schemas.openxmlformats.org/officeDocument/2006/relationships/tags" Target="../tags/tag112.xml"/><Relationship Id="rId1" Type="http://schemas.openxmlformats.org/officeDocument/2006/relationships/tags" Target="../tags/tag111.xml"/><Relationship Id="rId6" Type="http://schemas.openxmlformats.org/officeDocument/2006/relationships/tags" Target="../tags/tag116.xml"/><Relationship Id="rId11" Type="http://schemas.openxmlformats.org/officeDocument/2006/relationships/image" Target="../media/image6.png"/><Relationship Id="rId5" Type="http://schemas.openxmlformats.org/officeDocument/2006/relationships/tags" Target="../tags/tag115.xml"/><Relationship Id="rId10" Type="http://schemas.openxmlformats.org/officeDocument/2006/relationships/image" Target="../media/image5.png"/><Relationship Id="rId4" Type="http://schemas.openxmlformats.org/officeDocument/2006/relationships/tags" Target="../tags/tag114.xml"/><Relationship Id="rId9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图片1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8" cstate="print"/>
          <a:stretch>
            <a:fillRect/>
          </a:stretch>
        </p:blipFill>
        <p:spPr>
          <a:xfrm>
            <a:off x="3811" y="-13335"/>
            <a:ext cx="12174855" cy="6856095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2"/>
            </p:custDataLst>
          </p:nvPr>
        </p:nvSpPr>
        <p:spPr>
          <a:xfrm>
            <a:off x="2612500" y="2404111"/>
            <a:ext cx="6967001" cy="1249344"/>
          </a:xfrm>
        </p:spPr>
        <p:txBody>
          <a:bodyPr lIns="67628" tIns="35243" rIns="67628" bIns="35243" anchor="b" anchorCtr="0">
            <a:normAutofit/>
          </a:bodyPr>
          <a:lstStyle>
            <a:lvl1pPr algn="ctr">
              <a:defRPr sz="7200" b="0" spc="450" baseline="0">
                <a:solidFill>
                  <a:schemeClr val="tx1">
                    <a:lumMod val="85000"/>
                    <a:lumOff val="15000"/>
                  </a:schemeClr>
                </a:solidFill>
                <a:ea typeface="汉仪尚巍手书W" panose="00020600040101010101" pitchFamily="18" charset="-122"/>
              </a:defRPr>
            </a:lvl1pPr>
          </a:lstStyle>
          <a:p>
            <a:r>
              <a:rPr lang="zh-CN" altLang="en-US" dirty="0"/>
              <a:t>编辑标题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3"/>
            </p:custDataLst>
          </p:nvPr>
        </p:nvSpPr>
        <p:spPr>
          <a:xfrm>
            <a:off x="2612500" y="3732167"/>
            <a:ext cx="6967001" cy="950984"/>
          </a:xfrm>
        </p:spPr>
        <p:txBody>
          <a:bodyPr lIns="67628" tIns="35243" rIns="67628" bIns="35243">
            <a:normAutofit/>
          </a:bodyPr>
          <a:lstStyle>
            <a:lvl1pPr marL="0" indent="0" algn="ctr" eaLnBrk="1" fontAlgn="auto" latinLnBrk="0" hangingPunct="1">
              <a:lnSpc>
                <a:spcPct val="100000"/>
              </a:lnSpc>
              <a:buNone/>
              <a:defRPr sz="2400" u="none" strike="noStrike" kern="1200" cap="none" spc="15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65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单击此处编辑副标题</a:t>
            </a:r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2022/10/19</a:t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883" y="443235"/>
            <a:ext cx="10852237" cy="441964"/>
          </a:xfrm>
        </p:spPr>
        <p:txBody>
          <a:bodyPr vert="horz" lIns="76200" tIns="28575" rIns="57150" bIns="28575" rtlCol="0" anchor="t" anchorCtr="0">
            <a:noAutofit/>
          </a:bodyPr>
          <a:lstStyle>
            <a:lvl1pPr marL="0" marR="0" algn="l" defTabSz="6858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669883" y="952509"/>
            <a:ext cx="10852237" cy="5388907"/>
          </a:xfrm>
        </p:spPr>
        <p:txBody>
          <a:bodyPr vert="horz" lIns="76200" tIns="0" rIns="61913" bIns="0" rtlCol="0">
            <a:noAutofit/>
          </a:bodyPr>
          <a:lstStyle>
            <a:lvl1pPr marL="228600" marR="0" lvl="0" indent="-22860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75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13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1pPr>
            <a:lvl2pPr marL="685800" marR="0" lvl="1" indent="-22860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750"/>
              </a:spcAft>
              <a:buFont typeface="Arial" panose="020B0604020202020204" pitchFamily="34" charset="0"/>
              <a:buChar char="•"/>
              <a:tabLst>
                <a:tab pos="1207135" algn="l"/>
              </a:tabLst>
              <a:defRPr kumimoji="0" lang="zh-CN" altLang="en-US" sz="1600" b="0" i="0" u="none" strike="noStrike" kern="1200" cap="none" spc="113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2pPr>
            <a:lvl3pPr marL="1143000" marR="0" lvl="2" indent="-22860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75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13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3pPr>
            <a:lvl4pPr marL="1600200" marR="0" lvl="3" indent="-22860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75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13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4pPr>
            <a:lvl5pPr marL="2057400" marR="0" lvl="4" indent="-22860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75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13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</a:p>
          <a:p>
            <a:pPr lvl="1"/>
            <a:r>
              <a:rPr dirty="0">
                <a:sym typeface="+mn-ea"/>
              </a:rPr>
              <a:t>第二级</a:t>
            </a:r>
          </a:p>
          <a:p>
            <a:pPr lvl="2"/>
            <a:r>
              <a:rPr dirty="0">
                <a:sym typeface="+mn-ea"/>
              </a:rPr>
              <a:t>第三级</a:t>
            </a:r>
          </a:p>
          <a:p>
            <a:pPr lvl="3"/>
            <a:r>
              <a:rPr dirty="0">
                <a:sym typeface="+mn-ea"/>
              </a:rPr>
              <a:t>第四级</a:t>
            </a:r>
          </a:p>
          <a:p>
            <a:pPr lvl="4"/>
            <a:r>
              <a:rPr dirty="0">
                <a:sym typeface="+mn-ea"/>
              </a:rPr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2022/10/19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"/>
            </p:custDataLst>
          </p:nvPr>
        </p:nvSpPr>
        <p:spPr>
          <a:xfrm>
            <a:off x="2493283" y="4174945"/>
            <a:ext cx="7205436" cy="1077985"/>
          </a:xfrm>
        </p:spPr>
        <p:txBody>
          <a:bodyPr lIns="67500" tIns="0" rIns="67500" bIns="35100">
            <a:normAutofit/>
          </a:bodyPr>
          <a:lstStyle>
            <a:lvl1pPr marL="0" indent="0" algn="ctr" eaLnBrk="1" fontAlgn="auto" latinLnBrk="0" hangingPunct="1">
              <a:lnSpc>
                <a:spcPct val="100000"/>
              </a:lnSpc>
              <a:buNone/>
              <a:defRPr kumimoji="0" lang="zh-CN" altLang="en-US" sz="2400" b="0" i="0" u="none" strike="noStrike" kern="1200" cap="none" spc="113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65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2022/10/19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2493283" y="3066080"/>
            <a:ext cx="7205436" cy="1077985"/>
          </a:xfrm>
        </p:spPr>
        <p:txBody>
          <a:bodyPr lIns="67500" tIns="35100" rIns="67500" bIns="35100" anchor="b" anchorCtr="0">
            <a:normAutofit/>
          </a:bodyPr>
          <a:lstStyle>
            <a:lvl1pPr algn="ctr">
              <a:defRPr sz="4800" b="0" u="none" strike="noStrike" kern="1200" cap="none" spc="225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汉仪尚巍手书W" panose="00020600040101010101" pitchFamily="18" charset="-122"/>
              </a:defRPr>
            </a:lvl1pPr>
          </a:lstStyle>
          <a:p>
            <a:r>
              <a:rPr lang="zh-CN" altLang="en-US" dirty="0"/>
              <a:t>单击此处编辑标题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883" y="443235"/>
            <a:ext cx="10852237" cy="441964"/>
          </a:xfrm>
        </p:spPr>
        <p:txBody>
          <a:bodyPr vert="horz" lIns="76200" tIns="28575" rIns="57150" bIns="28575" rtlCol="0" anchor="t" anchorCtr="0">
            <a:noAutofit/>
          </a:bodyPr>
          <a:lstStyle>
            <a:lvl1pPr marL="0" marR="0" lvl="0" algn="l" defTabSz="6858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2"/>
            </p:custDataLst>
          </p:nvPr>
        </p:nvSpPr>
        <p:spPr>
          <a:xfrm>
            <a:off x="669929" y="952509"/>
            <a:ext cx="5283243" cy="5388907"/>
          </a:xfrm>
        </p:spPr>
        <p:txBody>
          <a:bodyPr vert="horz" lIns="76200" tIns="0" rIns="61913" bIns="0" rtlCol="0">
            <a:noAutofit/>
          </a:bodyPr>
          <a:lstStyle>
            <a:lvl1pPr marL="228600" marR="0" lvl="0" indent="-22860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75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13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1pPr>
            <a:lvl2pPr marL="685800" marR="0" lvl="1" indent="-22860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750"/>
              </a:spcAft>
              <a:buFont typeface="Arial" panose="020B0604020202020204" pitchFamily="34" charset="0"/>
              <a:buChar char="•"/>
              <a:tabLst>
                <a:tab pos="1207135" algn="l"/>
              </a:tabLst>
              <a:defRPr kumimoji="0" lang="zh-CN" altLang="en-US" sz="1600" b="0" i="0" u="none" strike="noStrike" kern="1200" cap="none" spc="113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2pPr>
            <a:lvl3pPr marL="1143000" marR="0" lvl="2" indent="-22860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75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13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3pPr>
            <a:lvl4pPr marL="1600200" marR="0" lvl="3" indent="-22860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75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13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4pPr>
            <a:lvl5pPr marL="2057400" marR="0" lvl="4" indent="-22860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75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13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238877" y="952509"/>
            <a:ext cx="5283243" cy="5388907"/>
          </a:xfrm>
        </p:spPr>
        <p:txBody>
          <a:bodyPr>
            <a:noAutofit/>
          </a:bodyPr>
          <a:lstStyle>
            <a:lvl1pPr>
              <a:defRPr sz="16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>
              <a:defRPr sz="16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>
              <a:defRPr sz="16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>
              <a:defRPr sz="16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>
              <a:defRPr sz="16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2022/10/19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883" y="443235"/>
            <a:ext cx="10852237" cy="441964"/>
          </a:xfrm>
        </p:spPr>
        <p:txBody>
          <a:bodyPr vert="horz" lIns="76200" tIns="28575" rIns="57150" bIns="28575" rtlCol="0" anchor="t" anchorCtr="0">
            <a:noAutofit/>
          </a:bodyPr>
          <a:lstStyle>
            <a:lvl1pPr marL="0" marR="0" lvl="0" algn="l" defTabSz="6858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669929" y="952509"/>
            <a:ext cx="5283243" cy="381003"/>
          </a:xfrm>
        </p:spPr>
        <p:txBody>
          <a:bodyPr lIns="76200" tIns="28575" rIns="57150" bIns="28575" anchor="t" anchorCtr="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2000" b="0" u="none" strike="noStrike" kern="1200" cap="none" spc="15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65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69925" y="1406525"/>
            <a:ext cx="5283200" cy="4934752"/>
          </a:xfrm>
        </p:spPr>
        <p:txBody>
          <a:bodyPr vert="horz" lIns="76200" tIns="0" rIns="61913" bIns="0" rtlCol="0">
            <a:noAutofit/>
          </a:bodyPr>
          <a:lstStyle>
            <a:lvl1pPr marL="228600" marR="0" lvl="0" indent="-22860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75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13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1pPr>
            <a:lvl2pPr marL="685800" marR="0" lvl="1" indent="-22860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750"/>
              </a:spcAft>
              <a:buFont typeface="Arial" panose="020B0604020202020204" pitchFamily="34" charset="0"/>
              <a:buChar char="•"/>
              <a:tabLst>
                <a:tab pos="1207135" algn="l"/>
              </a:tabLst>
              <a:defRPr kumimoji="0" lang="zh-CN" altLang="en-US" sz="1600" b="0" i="0" u="none" strike="noStrike" kern="1200" cap="none" spc="113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2pPr>
            <a:lvl3pPr marL="1143000" marR="0" lvl="2" indent="-22860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75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13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3pPr>
            <a:lvl4pPr marL="1600200" marR="0" lvl="3" indent="-22860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75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13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4pPr>
            <a:lvl5pPr marL="2057400" marR="0" lvl="4" indent="-22860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75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13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</a:p>
          <a:p>
            <a:pPr lvl="1"/>
            <a:r>
              <a:rPr dirty="0">
                <a:sym typeface="+mn-ea"/>
              </a:rPr>
              <a:t>第二级</a:t>
            </a:r>
          </a:p>
          <a:p>
            <a:pPr lvl="2"/>
            <a:r>
              <a:rPr dirty="0">
                <a:sym typeface="+mn-ea"/>
              </a:rPr>
              <a:t>第三级</a:t>
            </a:r>
          </a:p>
          <a:p>
            <a:pPr lvl="3"/>
            <a:r>
              <a:rPr dirty="0">
                <a:sym typeface="+mn-ea"/>
              </a:rPr>
              <a:t>第四级</a:t>
            </a:r>
          </a:p>
          <a:p>
            <a:pPr lvl="4"/>
            <a:r>
              <a:rPr dirty="0">
                <a:sym typeface="+mn-ea"/>
              </a:rPr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4"/>
            </p:custDataLst>
          </p:nvPr>
        </p:nvSpPr>
        <p:spPr>
          <a:xfrm>
            <a:off x="6235749" y="952509"/>
            <a:ext cx="5283243" cy="381003"/>
          </a:xfrm>
        </p:spPr>
        <p:txBody>
          <a:bodyPr vert="horz" lIns="76200" tIns="28575" rIns="57150" bIns="28575" rtlCol="0" anchor="t" anchorCtr="0">
            <a:noAutofit/>
          </a:bodyPr>
          <a:lstStyle>
            <a:lvl1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20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65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5"/>
            </p:custDataLst>
          </p:nvPr>
        </p:nvSpPr>
        <p:spPr>
          <a:xfrm>
            <a:off x="6235749" y="1406525"/>
            <a:ext cx="5283243" cy="4934752"/>
          </a:xfrm>
        </p:spPr>
        <p:txBody>
          <a:bodyPr vert="horz" lIns="76200" tIns="0" rIns="61913" bIns="0" rtlCol="0">
            <a:noAutofit/>
          </a:bodyPr>
          <a:lstStyle>
            <a:lvl1pPr marL="228600" marR="0" lvl="0" indent="-22860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75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13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1pPr>
            <a:lvl2pPr marL="685800" marR="0" lvl="1" indent="-22860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750"/>
              </a:spcAft>
              <a:buFont typeface="Arial" panose="020B0604020202020204" pitchFamily="34" charset="0"/>
              <a:buChar char="•"/>
              <a:tabLst>
                <a:tab pos="1207135" algn="l"/>
              </a:tabLst>
              <a:defRPr kumimoji="0" lang="zh-CN" altLang="en-US" sz="1600" b="0" i="0" u="none" strike="noStrike" kern="1200" cap="none" spc="113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2pPr>
            <a:lvl3pPr marL="1143000" marR="0" lvl="2" indent="-22860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75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13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3pPr>
            <a:lvl4pPr marL="1600200" marR="0" lvl="3" indent="-22860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75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13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4pPr>
            <a:lvl5pPr marL="2057400" marR="0" lvl="4" indent="-22860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75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13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</a:p>
          <a:p>
            <a:pPr lvl="1"/>
            <a:r>
              <a:rPr dirty="0">
                <a:sym typeface="+mn-ea"/>
              </a:rPr>
              <a:t>第二级</a:t>
            </a:r>
          </a:p>
          <a:p>
            <a:pPr lvl="2"/>
            <a:r>
              <a:rPr dirty="0">
                <a:sym typeface="+mn-ea"/>
              </a:rPr>
              <a:t>第三级</a:t>
            </a:r>
          </a:p>
          <a:p>
            <a:pPr lvl="3"/>
            <a:r>
              <a:rPr dirty="0">
                <a:sym typeface="+mn-ea"/>
              </a:rPr>
              <a:t>第四级</a:t>
            </a:r>
          </a:p>
          <a:p>
            <a:pPr lvl="4"/>
            <a:r>
              <a:rPr dirty="0">
                <a:sym typeface="+mn-ea"/>
              </a:rPr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2022/10/19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 vert="horz" lIns="67628" tIns="35243" rIns="67628" bIns="35243" rtlCol="0" anchor="t" anchorCtr="0">
            <a:normAutofit/>
          </a:bodyPr>
          <a:lstStyle>
            <a:lvl1pPr marL="0" marR="0" lvl="0" algn="l" defTabSz="6858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2022/10/19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2022/10/19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931" y="443235"/>
            <a:ext cx="10852237" cy="441964"/>
          </a:xfrm>
        </p:spPr>
        <p:txBody>
          <a:bodyPr vert="horz" lIns="76200" tIns="28575" rIns="57150" bIns="28575" rtlCol="0" anchor="t" anchorCtr="0">
            <a:noAutofit/>
          </a:bodyPr>
          <a:lstStyle>
            <a:lvl1pPr marL="0" marR="0" lvl="0" algn="l" defTabSz="6858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669929" y="952509"/>
            <a:ext cx="5283243" cy="5388907"/>
          </a:xfrm>
        </p:spPr>
        <p:txBody>
          <a:bodyPr vert="horz" lIns="76200" tIns="0" rIns="61913" bIns="0" rtlCol="0">
            <a:noAutofit/>
          </a:bodyPr>
          <a:lstStyle>
            <a:lvl1pPr marL="0" marR="0" lvl="0" indent="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75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13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1pPr>
            <a:lvl2pPr marL="685800" marR="0" lvl="1" indent="-22860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750"/>
              </a:spcAft>
              <a:buFont typeface="Arial" panose="020B0604020202020204" pitchFamily="34" charset="0"/>
              <a:buChar char="•"/>
              <a:tabLst>
                <a:tab pos="1207135" algn="l"/>
              </a:tabLst>
              <a:defRPr kumimoji="0" lang="zh-CN" altLang="en-US" sz="1600" b="0" i="0" u="none" strike="noStrike" kern="1200" cap="none" spc="113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75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13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75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13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75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13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6238925" y="952509"/>
            <a:ext cx="5283243" cy="5388907"/>
          </a:xfrm>
        </p:spPr>
        <p:txBody>
          <a:bodyPr vert="horz" lIns="76200" tIns="0" rIns="61913" bIns="0" rtlCol="0">
            <a:normAutofit/>
          </a:bodyPr>
          <a:lstStyle>
            <a:lvl1pPr marL="228600" marR="0" lvl="0" indent="-22860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75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13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  <a:t>2022/10/19</a:t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1"/>
            </p:custDataLst>
          </p:nvPr>
        </p:nvSpPr>
        <p:spPr>
          <a:xfrm>
            <a:off x="10571135" y="952509"/>
            <a:ext cx="950984" cy="5388907"/>
          </a:xfrm>
        </p:spPr>
        <p:txBody>
          <a:bodyPr vert="eaVert" lIns="76200" tIns="28575" rIns="57150" bIns="28575" rtlCol="0" anchor="ctr" anchorCtr="0">
            <a:noAutofit/>
          </a:bodyPr>
          <a:lstStyle>
            <a:lvl1pPr marL="0" marR="0" lvl="0" algn="l" defTabSz="6858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2400" b="1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2"/>
            </p:custDataLst>
          </p:nvPr>
        </p:nvSpPr>
        <p:spPr>
          <a:xfrm>
            <a:off x="669925" y="952501"/>
            <a:ext cx="9828101" cy="5388907"/>
          </a:xfrm>
        </p:spPr>
        <p:txBody>
          <a:bodyPr vert="eaVert"/>
          <a:lstStyle>
            <a:lvl1pPr indent="0" eaLnBrk="1" fontAlgn="auto" latinLnBrk="0" hangingPunct="1"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 indent="0" eaLnBrk="1" fontAlgn="auto" latinLnBrk="0" hangingPunct="1"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 indent="0" eaLnBrk="1" fontAlgn="auto" latinLnBrk="0" hangingPunct="1"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 indent="0" eaLnBrk="1" fontAlgn="auto" latinLnBrk="0" hangingPunct="1"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 indent="0" eaLnBrk="1" fontAlgn="auto" latinLnBrk="0" hangingPunct="1"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2022/10/19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2022/10/19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4"/>
            </p:custDataLst>
          </p:nvPr>
        </p:nvSpPr>
        <p:spPr>
          <a:xfrm>
            <a:off x="669931" y="952509"/>
            <a:ext cx="10852237" cy="5388907"/>
          </a:xfrm>
        </p:spPr>
        <p:txBody>
          <a:bodyPr/>
          <a:lstStyle>
            <a:lvl1pPr>
              <a:defRPr baseline="0"/>
            </a:lvl1pPr>
            <a:lvl2pPr>
              <a:defRPr baseline="0"/>
            </a:lvl2pPr>
            <a:lvl3pPr>
              <a:defRPr baseline="0"/>
            </a:lvl3pPr>
            <a:lvl4pPr>
              <a:defRPr baseline="0"/>
            </a:lvl4pPr>
            <a:lvl5pPr>
              <a:defRPr baseline="0"/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1"/>
            </p:custDataLst>
          </p:nvPr>
        </p:nvSpPr>
        <p:spPr>
          <a:xfrm>
            <a:off x="2109471" y="2179955"/>
            <a:ext cx="7792720" cy="1568451"/>
          </a:xfrm>
        </p:spPr>
        <p:txBody>
          <a:bodyPr vert="horz" lIns="67500" tIns="35100" rIns="67500" bIns="35100" rtlCol="0" anchor="b" anchorCtr="0">
            <a:normAutofit/>
          </a:bodyPr>
          <a:lstStyle>
            <a:lvl1pPr marL="0" marR="0" algn="ctr" defTabSz="685800" rtl="0" eaLnBrk="1" fontAlgn="auto" latinLnBrk="0" hangingPunct="1">
              <a:lnSpc>
                <a:spcPct val="100000"/>
              </a:lnSpc>
              <a:buNone/>
              <a:defRPr kumimoji="0" lang="zh-CN" altLang="en-US" sz="8000" b="0" i="0" u="none" strike="noStrike" kern="1200" cap="none" spc="4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汉仪尚巍手书W" panose="00020600040101010101" pitchFamily="18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编辑标题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2022/10/19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0" name="文本占位符 9"/>
          <p:cNvSpPr>
            <a:spLocks noGrp="1"/>
          </p:cNvSpPr>
          <p:nvPr>
            <p:ph type="body" sz="quarter" idx="13" hasCustomPrompt="1"/>
            <p:custDataLst>
              <p:tags r:id="rId5"/>
            </p:custDataLst>
          </p:nvPr>
        </p:nvSpPr>
        <p:spPr>
          <a:xfrm>
            <a:off x="2109471" y="3785235"/>
            <a:ext cx="7792720" cy="1045211"/>
          </a:xfrm>
        </p:spPr>
        <p:txBody>
          <a:bodyPr lIns="67500" tIns="35100" rIns="67500" bIns="35100">
            <a:normAutofit/>
          </a:bodyPr>
          <a:lstStyle>
            <a:lvl1pPr marL="0" indent="0" algn="ctr">
              <a:buNone/>
              <a:defRPr sz="2400"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lvl="0"/>
            <a:r>
              <a:rPr lang="zh-CN" altLang="en-US" dirty="0"/>
              <a:t>单击此处编辑文本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通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>
            <p:custDataLst>
              <p:tags r:id="rId1"/>
            </p:custDataLst>
          </p:nvPr>
        </p:nvPicPr>
        <p:blipFill rotWithShape="1">
          <a:blip r:embed="rId7" cstate="print"/>
          <a:srcRect/>
          <a:stretch>
            <a:fillRect/>
          </a:stretch>
        </p:blipFill>
        <p:spPr>
          <a:xfrm>
            <a:off x="10071100" y="5712875"/>
            <a:ext cx="2120900" cy="1145124"/>
          </a:xfrm>
          <a:prstGeom prst="rect">
            <a:avLst/>
          </a:prstGeom>
        </p:spPr>
      </p:pic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2022/10/19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5"/>
            </p:custDataLst>
          </p:nvPr>
        </p:nvSpPr>
        <p:spPr/>
        <p:txBody>
          <a:bodyPr>
            <a:normAutofit/>
          </a:bodyPr>
          <a:lstStyle>
            <a:lvl1pPr>
              <a:defRPr baseline="0"/>
            </a:lvl1pPr>
          </a:lstStyle>
          <a:p>
            <a:r>
              <a:rPr lang="zh-CN" altLang="en-US"/>
              <a:t>单击此处编辑母版标题样式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相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>
            <p:custDataLst>
              <p:tags r:id="rId1"/>
            </p:custDataLst>
          </p:nvPr>
        </p:nvSpPr>
        <p:spPr>
          <a:xfrm>
            <a:off x="288291" y="273051"/>
            <a:ext cx="11616055" cy="6311900"/>
          </a:xfrm>
          <a:prstGeom prst="rect">
            <a:avLst/>
          </a:prstGeom>
          <a:solidFill>
            <a:schemeClr val="bg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68580" tIns="34290" rIns="68580" bIns="34290" rtlCol="0" anchor="ctr">
            <a:noAutofit/>
          </a:bodyPr>
          <a:lstStyle/>
          <a:p>
            <a:pPr lvl="0" algn="ctr"/>
            <a:endParaRPr lang="en-US" altLang="zh-CN" dirty="0">
              <a:sym typeface="+mn-ea"/>
            </a:endParaRPr>
          </a:p>
        </p:txBody>
      </p:sp>
      <p:pic>
        <p:nvPicPr>
          <p:cNvPr id="8" name="图片 7"/>
          <p:cNvPicPr>
            <a:picLocks noChangeAspect="1"/>
          </p:cNvPicPr>
          <p:nvPr>
            <p:custDataLst>
              <p:tags r:id="rId2"/>
            </p:custDataLst>
          </p:nvPr>
        </p:nvPicPr>
        <p:blipFill rotWithShape="1">
          <a:blip r:embed="rId10" cstate="print"/>
          <a:srcRect/>
          <a:stretch>
            <a:fillRect/>
          </a:stretch>
        </p:blipFill>
        <p:spPr>
          <a:xfrm>
            <a:off x="10071100" y="5713096"/>
            <a:ext cx="2120900" cy="1144905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>
            <p:custDataLst>
              <p:tags r:id="rId3"/>
            </p:custDataLst>
          </p:nvPr>
        </p:nvPicPr>
        <p:blipFill rotWithShape="1">
          <a:blip r:embed="rId11" cstate="print"/>
          <a:srcRect/>
          <a:stretch>
            <a:fillRect/>
          </a:stretch>
        </p:blipFill>
        <p:spPr>
          <a:xfrm>
            <a:off x="0" y="-191135"/>
            <a:ext cx="1281431" cy="2082165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4"/>
            </p:custDataLst>
          </p:nvPr>
        </p:nvSpPr>
        <p:spPr>
          <a:xfrm>
            <a:off x="1281600" y="1249200"/>
            <a:ext cx="9626400" cy="723600"/>
          </a:xfrm>
        </p:spPr>
        <p:txBody>
          <a:bodyPr anchor="ctr">
            <a:normAutofit/>
          </a:bodyPr>
          <a:lstStyle>
            <a:lvl1pPr>
              <a:defRPr sz="3200"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1281113" y="2163600"/>
            <a:ext cx="9626600" cy="3445200"/>
          </a:xfrm>
        </p:spPr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2022/10/19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左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>
            <p:custDataLst>
              <p:tags r:id="rId1"/>
            </p:custDataLst>
          </p:nvPr>
        </p:nvSpPr>
        <p:spPr>
          <a:xfrm>
            <a:off x="13971" y="-4444"/>
            <a:ext cx="5086985" cy="6866255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68580" tIns="34290" rIns="68580" bIns="34290" rtlCol="0" anchor="ctr">
            <a:noAutofit/>
          </a:bodyPr>
          <a:lstStyle/>
          <a:p>
            <a:pPr lvl="0" algn="ctr"/>
            <a:endParaRPr lang="en-US" altLang="zh-CN" dirty="0"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583200" y="770400"/>
            <a:ext cx="3960000" cy="882000"/>
          </a:xfrm>
        </p:spPr>
        <p:txBody>
          <a:bodyPr anchor="ctr">
            <a:normAutofit/>
          </a:bodyPr>
          <a:lstStyle>
            <a:lvl1pPr>
              <a:defRPr sz="3600"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r>
              <a:rPr lang="zh-CN" altLang="en-US" dirty="0"/>
              <a:t>单击编辑标题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2022/10/19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6"/>
            </p:custDataLst>
          </p:nvPr>
        </p:nvSpPr>
        <p:spPr>
          <a:xfrm>
            <a:off x="586800" y="1764000"/>
            <a:ext cx="3956400" cy="4093200"/>
          </a:xfrm>
        </p:spPr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7"/>
            </p:custDataLst>
          </p:nvPr>
        </p:nvSpPr>
        <p:spPr>
          <a:xfrm>
            <a:off x="5101200" y="769939"/>
            <a:ext cx="6480000" cy="5087937"/>
          </a:xfrm>
        </p:spPr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pic>
        <p:nvPicPr>
          <p:cNvPr id="10" name="图片 9"/>
          <p:cNvPicPr>
            <a:picLocks noChangeAspect="1"/>
          </p:cNvPicPr>
          <p:nvPr>
            <p:custDataLst>
              <p:tags r:id="rId8"/>
            </p:custDataLst>
          </p:nvPr>
        </p:nvPicPr>
        <p:blipFill rotWithShape="1">
          <a:blip r:embed="rId10" cstate="print"/>
          <a:srcRect/>
          <a:stretch>
            <a:fillRect/>
          </a:stretch>
        </p:blipFill>
        <p:spPr>
          <a:xfrm>
            <a:off x="0" y="-191365"/>
            <a:ext cx="1281113" cy="2081917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上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>
            <p:custDataLst>
              <p:tags r:id="rId1"/>
            </p:custDataLst>
          </p:nvPr>
        </p:nvSpPr>
        <p:spPr>
          <a:xfrm>
            <a:off x="0" y="0"/>
            <a:ext cx="12192000" cy="2664000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68580" tIns="34290" rIns="68580" bIns="34290" rtlCol="0" anchor="ctr">
            <a:noAutofit/>
          </a:bodyPr>
          <a:lstStyle/>
          <a:p>
            <a:pPr lvl="0" algn="ctr"/>
            <a:endParaRPr lang="en-US" altLang="zh-CN"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12000" y="781200"/>
            <a:ext cx="10976400" cy="626400"/>
          </a:xfrm>
        </p:spPr>
        <p:txBody>
          <a:bodyPr anchor="ctr">
            <a:normAutofit/>
          </a:bodyPr>
          <a:lstStyle>
            <a:lvl1pPr algn="ctr">
              <a:defRPr sz="3600"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2022/10/19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6"/>
            </p:custDataLst>
          </p:nvPr>
        </p:nvSpPr>
        <p:spPr>
          <a:xfrm>
            <a:off x="612000" y="1659600"/>
            <a:ext cx="10975975" cy="828000"/>
          </a:xfrm>
        </p:spPr>
        <p:txBody>
          <a:bodyPr>
            <a:normAutofit/>
          </a:bodyPr>
          <a:lstStyle>
            <a:lvl1pPr algn="ctr"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7"/>
            </p:custDataLst>
          </p:nvPr>
        </p:nvSpPr>
        <p:spPr>
          <a:xfrm>
            <a:off x="612775" y="2808000"/>
            <a:ext cx="10965600" cy="3430800"/>
          </a:xfrm>
        </p:spPr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pic>
        <p:nvPicPr>
          <p:cNvPr id="11" name="图片 10"/>
          <p:cNvPicPr>
            <a:picLocks noChangeAspect="1"/>
          </p:cNvPicPr>
          <p:nvPr>
            <p:custDataLst>
              <p:tags r:id="rId8"/>
            </p:custDataLst>
          </p:nvPr>
        </p:nvPicPr>
        <p:blipFill rotWithShape="1">
          <a:blip r:embed="rId10" cstate="print"/>
          <a:srcRect/>
          <a:stretch>
            <a:fillRect/>
          </a:stretch>
        </p:blipFill>
        <p:spPr>
          <a:xfrm flipH="1">
            <a:off x="10910888" y="-191365"/>
            <a:ext cx="1281113" cy="2081917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下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>
            <p:custDataLst>
              <p:tags r:id="rId1"/>
            </p:custDataLst>
          </p:nvPr>
        </p:nvSpPr>
        <p:spPr>
          <a:xfrm>
            <a:off x="3811" y="5020947"/>
            <a:ext cx="12192000" cy="1828799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68580" tIns="34290" rIns="68580" bIns="34290" rtlCol="0" anchor="ctr">
            <a:noAutofit/>
          </a:bodyPr>
          <a:lstStyle/>
          <a:p>
            <a:pPr lvl="0" algn="ctr"/>
            <a:endParaRPr lang="en-US" altLang="zh-CN">
              <a:sym typeface="+mn-ea"/>
            </a:endParaRPr>
          </a:p>
        </p:txBody>
      </p:sp>
      <p:pic>
        <p:nvPicPr>
          <p:cNvPr id="10" name="图片 9"/>
          <p:cNvPicPr>
            <a:picLocks noChangeAspect="1"/>
          </p:cNvPicPr>
          <p:nvPr>
            <p:custDataLst>
              <p:tags r:id="rId2"/>
            </p:custDataLst>
          </p:nvPr>
        </p:nvPicPr>
        <p:blipFill rotWithShape="1">
          <a:blip r:embed="rId10" cstate="print"/>
          <a:srcRect/>
          <a:stretch>
            <a:fillRect/>
          </a:stretch>
        </p:blipFill>
        <p:spPr>
          <a:xfrm>
            <a:off x="10579100" y="5987156"/>
            <a:ext cx="1612900" cy="870843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604800" y="669600"/>
            <a:ext cx="10976400" cy="565200"/>
          </a:xfrm>
        </p:spPr>
        <p:txBody>
          <a:bodyPr anchor="ctr">
            <a:normAutofit/>
          </a:bodyPr>
          <a:lstStyle>
            <a:lvl1pPr algn="ctr">
              <a:defRPr sz="3200"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2022/10/19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7"/>
            </p:custDataLst>
          </p:nvPr>
        </p:nvSpPr>
        <p:spPr>
          <a:xfrm>
            <a:off x="604837" y="1681200"/>
            <a:ext cx="10990800" cy="3211200"/>
          </a:xfrm>
        </p:spPr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9" name="文本占位符 8"/>
          <p:cNvSpPr>
            <a:spLocks noGrp="1"/>
          </p:cNvSpPr>
          <p:nvPr>
            <p:ph type="body" sz="quarter" idx="14"/>
            <p:custDataLst>
              <p:tags r:id="rId8"/>
            </p:custDataLst>
          </p:nvPr>
        </p:nvSpPr>
        <p:spPr>
          <a:xfrm>
            <a:off x="580031" y="5180400"/>
            <a:ext cx="11001600" cy="1011600"/>
          </a:xfrm>
        </p:spPr>
        <p:txBody>
          <a:bodyPr>
            <a:normAutofit/>
          </a:bodyPr>
          <a:lstStyle>
            <a:lvl1pPr marL="0" indent="0">
              <a:buNone/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导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图片 13"/>
          <p:cNvPicPr>
            <a:picLocks noChangeAspect="1"/>
          </p:cNvPicPr>
          <p:nvPr>
            <p:custDataLst>
              <p:tags r:id="rId1"/>
            </p:custDataLst>
          </p:nvPr>
        </p:nvPicPr>
        <p:blipFill rotWithShape="1">
          <a:blip r:embed="rId12" cstate="print"/>
          <a:srcRect/>
          <a:stretch>
            <a:fillRect/>
          </a:stretch>
        </p:blipFill>
        <p:spPr>
          <a:xfrm>
            <a:off x="10071100" y="5712875"/>
            <a:ext cx="2120900" cy="1145124"/>
          </a:xfrm>
          <a:prstGeom prst="rect">
            <a:avLst/>
          </a:prstGeom>
        </p:spPr>
      </p:pic>
      <p:sp>
        <p:nvSpPr>
          <p:cNvPr id="10" name="矩形 9"/>
          <p:cNvSpPr/>
          <p:nvPr>
            <p:custDataLst>
              <p:tags r:id="rId2"/>
            </p:custDataLst>
          </p:nvPr>
        </p:nvSpPr>
        <p:spPr>
          <a:xfrm>
            <a:off x="0" y="0"/>
            <a:ext cx="12192000" cy="914400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68580" tIns="34290" rIns="68580" bIns="34290" rtlCol="0" anchor="ctr">
            <a:noAutofit/>
          </a:bodyPr>
          <a:lstStyle/>
          <a:p>
            <a:pPr lvl="0" algn="ctr"/>
            <a:endParaRPr lang="en-US" altLang="zh-CN"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579600" y="237600"/>
            <a:ext cx="11037600" cy="441964"/>
          </a:xfrm>
        </p:spPr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2022/10/19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7"/>
            </p:custDataLst>
          </p:nvPr>
        </p:nvSpPr>
        <p:spPr>
          <a:xfrm>
            <a:off x="579600" y="1663200"/>
            <a:ext cx="5342400" cy="2894400"/>
          </a:xfrm>
        </p:spPr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8"/>
            </p:custDataLst>
          </p:nvPr>
        </p:nvSpPr>
        <p:spPr>
          <a:xfrm>
            <a:off x="6242400" y="1663200"/>
            <a:ext cx="5367600" cy="2894400"/>
          </a:xfrm>
        </p:spPr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11" name="文本占位符 10"/>
          <p:cNvSpPr>
            <a:spLocks noGrp="1"/>
          </p:cNvSpPr>
          <p:nvPr>
            <p:ph type="body" sz="quarter" idx="15"/>
            <p:custDataLst>
              <p:tags r:id="rId9"/>
            </p:custDataLst>
          </p:nvPr>
        </p:nvSpPr>
        <p:spPr>
          <a:xfrm>
            <a:off x="572400" y="4816800"/>
            <a:ext cx="5342400" cy="781200"/>
          </a:xfrm>
        </p:spPr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13" name="文本占位符 12"/>
          <p:cNvSpPr>
            <a:spLocks noGrp="1"/>
          </p:cNvSpPr>
          <p:nvPr>
            <p:ph type="body" sz="quarter" idx="16"/>
            <p:custDataLst>
              <p:tags r:id="rId10"/>
            </p:custDataLst>
          </p:nvPr>
        </p:nvSpPr>
        <p:spPr>
          <a:xfrm>
            <a:off x="6253200" y="4813200"/>
            <a:ext cx="5367600" cy="781200"/>
          </a:xfrm>
        </p:spPr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腰带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>
            <p:custDataLst>
              <p:tags r:id="rId1"/>
            </p:custDataLst>
          </p:nvPr>
        </p:nvSpPr>
        <p:spPr>
          <a:xfrm>
            <a:off x="0" y="959224"/>
            <a:ext cx="12192000" cy="4939553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68580" tIns="34290" rIns="68580" bIns="34290" rtlCol="0" anchor="ctr">
            <a:noAutofit/>
          </a:bodyPr>
          <a:lstStyle/>
          <a:p>
            <a:pPr lvl="0" algn="ctr"/>
            <a:endParaRPr lang="en-US" altLang="zh-CN">
              <a:sym typeface="+mn-ea"/>
            </a:endParaRPr>
          </a:p>
        </p:txBody>
      </p:sp>
      <p:pic>
        <p:nvPicPr>
          <p:cNvPr id="8" name="图片 7"/>
          <p:cNvPicPr>
            <a:picLocks noChangeAspect="1"/>
          </p:cNvPicPr>
          <p:nvPr>
            <p:custDataLst>
              <p:tags r:id="rId2"/>
            </p:custDataLst>
          </p:nvPr>
        </p:nvPicPr>
        <p:blipFill rotWithShape="1">
          <a:blip r:embed="rId10" cstate="print"/>
          <a:srcRect/>
          <a:stretch>
            <a:fillRect/>
          </a:stretch>
        </p:blipFill>
        <p:spPr>
          <a:xfrm>
            <a:off x="9385300" y="5342889"/>
            <a:ext cx="2806700" cy="1515111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>
            <p:custDataLst>
              <p:tags r:id="rId3"/>
            </p:custDataLst>
          </p:nvPr>
        </p:nvPicPr>
        <p:blipFill rotWithShape="1">
          <a:blip r:embed="rId11" cstate="print"/>
          <a:srcRect/>
          <a:stretch>
            <a:fillRect/>
          </a:stretch>
        </p:blipFill>
        <p:spPr>
          <a:xfrm>
            <a:off x="0" y="-344805"/>
            <a:ext cx="1904365" cy="3094991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4"/>
            </p:custDataLst>
          </p:nvPr>
        </p:nvSpPr>
        <p:spPr>
          <a:xfrm>
            <a:off x="1522800" y="1339200"/>
            <a:ext cx="9144000" cy="2386800"/>
          </a:xfrm>
        </p:spPr>
        <p:txBody>
          <a:bodyPr anchor="b">
            <a:normAutofit/>
          </a:bodyPr>
          <a:lstStyle>
            <a:lvl1pPr algn="ctr">
              <a:defRPr sz="6000"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2022/10/19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8"/>
            </p:custDataLst>
          </p:nvPr>
        </p:nvSpPr>
        <p:spPr>
          <a:xfrm>
            <a:off x="1522413" y="3862800"/>
            <a:ext cx="9144000" cy="1656000"/>
          </a:xfrm>
        </p:spPr>
        <p:txBody>
          <a:bodyPr>
            <a:normAutofit/>
          </a:bodyPr>
          <a:lstStyle>
            <a:lvl1pPr algn="ctr"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D6DA25-9209-4344-976A-7F4E6F90ABC1}" type="datetimeFigureOut">
              <a:rPr lang="zh-CN" altLang="en-US" smtClean="0"/>
              <a:t>2022/10/19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52AA79-BDE4-456F-8656-3F33B21DFBB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D6DA25-9209-4344-976A-7F4E6F90ABC1}" type="datetimeFigureOut">
              <a:rPr lang="zh-CN" altLang="en-US" smtClean="0"/>
              <a:t>2022/10/19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52AA79-BDE4-456F-8656-3F33B21DFBBC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7" name="图片 6" descr="logo2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91135" y="116205"/>
            <a:ext cx="1501140" cy="397511"/>
          </a:xfrm>
          <a:prstGeom prst="rect">
            <a:avLst/>
          </a:prstGeom>
        </p:spPr>
      </p:pic>
      <p:pic>
        <p:nvPicPr>
          <p:cNvPr id="8" name="图片 7" descr="abf26f314e9817d4f19fa34975c4525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0400029" y="6292851"/>
            <a:ext cx="1626871" cy="42481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613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65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65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65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65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65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65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65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D6DA25-9209-4344-976A-7F4E6F90ABC1}" type="datetimeFigureOut">
              <a:rPr lang="zh-CN" altLang="en-US" smtClean="0"/>
              <a:t>2022/10/19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52AA79-BDE4-456F-8656-3F33B21DFBBC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7" name="图片 6" descr="abf26f314e9817d4f19fa34975c4525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0400029" y="6292851"/>
            <a:ext cx="1626871" cy="424815"/>
          </a:xfrm>
          <a:prstGeom prst="rect">
            <a:avLst/>
          </a:prstGeom>
        </p:spPr>
      </p:pic>
      <p:pic>
        <p:nvPicPr>
          <p:cNvPr id="8" name="图片 7" descr="logo2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91135" y="116205"/>
            <a:ext cx="1501140" cy="397511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4102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65"/>
            </a:lvl4pPr>
            <a:lvl5pPr>
              <a:defRPr sz="1865"/>
            </a:lvl5pPr>
            <a:lvl6pPr>
              <a:defRPr sz="1865"/>
            </a:lvl6pPr>
            <a:lvl7pPr>
              <a:defRPr sz="1865"/>
            </a:lvl7pPr>
            <a:lvl8pPr>
              <a:defRPr sz="1865"/>
            </a:lvl8pPr>
            <a:lvl9pPr>
              <a:defRPr sz="1865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600201"/>
            <a:ext cx="54102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65"/>
            </a:lvl4pPr>
            <a:lvl5pPr>
              <a:defRPr sz="1865"/>
            </a:lvl5pPr>
            <a:lvl6pPr>
              <a:defRPr sz="1865"/>
            </a:lvl6pPr>
            <a:lvl7pPr>
              <a:defRPr sz="1865"/>
            </a:lvl7pPr>
            <a:lvl8pPr>
              <a:defRPr sz="1865"/>
            </a:lvl8pPr>
            <a:lvl9pPr>
              <a:defRPr sz="1865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D6DA25-9209-4344-976A-7F4E6F90ABC1}" type="datetimeFigureOut">
              <a:rPr lang="zh-CN" altLang="en-US" smtClean="0"/>
              <a:t>2022/10/19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52AA79-BDE4-456F-8656-3F33B21DFBBC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8" name="图片 7" descr="abf26f314e9817d4f19fa34975c4525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0400029" y="6292851"/>
            <a:ext cx="1626871" cy="424815"/>
          </a:xfrm>
          <a:prstGeom prst="rect">
            <a:avLst/>
          </a:prstGeom>
        </p:spPr>
      </p:pic>
      <p:pic>
        <p:nvPicPr>
          <p:cNvPr id="9" name="图片 8" descr="logo2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91135" y="116205"/>
            <a:ext cx="1501140" cy="397511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3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65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3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65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837" y="1535113"/>
            <a:ext cx="5389563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65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837" y="2174875"/>
            <a:ext cx="538956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65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D6DA25-9209-4344-976A-7F4E6F90ABC1}" type="datetimeFigureOut">
              <a:rPr lang="zh-CN" altLang="en-US" smtClean="0"/>
              <a:t>2022/10/19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52AA79-BDE4-456F-8656-3F33B21DFBBC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10" name="图片 9" descr="abf26f314e9817d4f19fa34975c4525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0400029" y="6292851"/>
            <a:ext cx="1626871" cy="424815"/>
          </a:xfrm>
          <a:prstGeom prst="rect">
            <a:avLst/>
          </a:prstGeom>
        </p:spPr>
      </p:pic>
      <p:pic>
        <p:nvPicPr>
          <p:cNvPr id="11" name="图片 10" descr="logo2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91135" y="116205"/>
            <a:ext cx="1501140" cy="397511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D6DA25-9209-4344-976A-7F4E6F90ABC1}" type="datetimeFigureOut">
              <a:rPr lang="zh-CN" altLang="en-US" smtClean="0"/>
              <a:t>2022/10/19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52AA79-BDE4-456F-8656-3F33B21DFBBC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6" name="图片 5" descr="logo2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91135" y="116205"/>
            <a:ext cx="1501140" cy="397511"/>
          </a:xfrm>
          <a:prstGeom prst="rect">
            <a:avLst/>
          </a:prstGeom>
        </p:spPr>
      </p:pic>
      <p:pic>
        <p:nvPicPr>
          <p:cNvPr id="7" name="图片 6" descr="abf26f314e9817d4f19fa34975c4525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0400029" y="6292851"/>
            <a:ext cx="1626871" cy="42481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D6DA25-9209-4344-976A-7F4E6F90ABC1}" type="datetimeFigureOut">
              <a:rPr lang="zh-CN" altLang="en-US" smtClean="0"/>
              <a:t>2022/10/19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52AA79-BDE4-456F-8656-3F33B21DFBBC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5" name="图片 4" descr="logo2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91135" y="116205"/>
            <a:ext cx="1501140" cy="397511"/>
          </a:xfrm>
          <a:prstGeom prst="rect">
            <a:avLst/>
          </a:prstGeom>
        </p:spPr>
      </p:pic>
      <p:pic>
        <p:nvPicPr>
          <p:cNvPr id="6" name="图片 5" descr="abf26f314e9817d4f19fa34975c4525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0400029" y="6292851"/>
            <a:ext cx="1626871" cy="42481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49"/>
            <a:ext cx="40116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264" y="273051"/>
            <a:ext cx="681513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1"/>
            <a:ext cx="4011613" cy="4691063"/>
          </a:xfrm>
        </p:spPr>
        <p:txBody>
          <a:bodyPr/>
          <a:lstStyle>
            <a:lvl1pPr marL="0" indent="0">
              <a:buNone/>
              <a:defRPr sz="1465"/>
            </a:lvl1pPr>
            <a:lvl2pPr marL="457200" indent="0">
              <a:buNone/>
              <a:defRPr sz="1200"/>
            </a:lvl2pPr>
            <a:lvl3pPr marL="914400" indent="0">
              <a:buNone/>
              <a:defRPr sz="1065"/>
            </a:lvl3pPr>
            <a:lvl4pPr marL="1371600" indent="0">
              <a:buNone/>
              <a:defRPr sz="935"/>
            </a:lvl4pPr>
            <a:lvl5pPr marL="1828800" indent="0">
              <a:buNone/>
              <a:defRPr sz="935"/>
            </a:lvl5pPr>
            <a:lvl6pPr marL="2286000" indent="0">
              <a:buNone/>
              <a:defRPr sz="935"/>
            </a:lvl6pPr>
            <a:lvl7pPr marL="2743200" indent="0">
              <a:buNone/>
              <a:defRPr sz="935"/>
            </a:lvl7pPr>
            <a:lvl8pPr marL="3200400" indent="0">
              <a:buNone/>
              <a:defRPr sz="935"/>
            </a:lvl8pPr>
            <a:lvl9pPr marL="3657600" indent="0">
              <a:buNone/>
              <a:defRPr sz="935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D6DA25-9209-4344-976A-7F4E6F90ABC1}" type="datetimeFigureOut">
              <a:rPr lang="zh-CN" altLang="en-US" smtClean="0"/>
              <a:t>2022/10/19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52AA79-BDE4-456F-8656-3F33B21DFBBC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8" name="图片 7" descr="logo2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91135" y="116205"/>
            <a:ext cx="1501140" cy="397511"/>
          </a:xfrm>
          <a:prstGeom prst="rect">
            <a:avLst/>
          </a:prstGeom>
        </p:spPr>
      </p:pic>
      <p:pic>
        <p:nvPicPr>
          <p:cNvPr id="9" name="图片 8" descr="abf26f314e9817d4f19fa34975c4525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0400029" y="6292851"/>
            <a:ext cx="1626871" cy="42481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188" y="5367337"/>
            <a:ext cx="7315200" cy="804863"/>
          </a:xfrm>
        </p:spPr>
        <p:txBody>
          <a:bodyPr/>
          <a:lstStyle>
            <a:lvl1pPr marL="0" indent="0">
              <a:buNone/>
              <a:defRPr sz="1465"/>
            </a:lvl1pPr>
            <a:lvl2pPr marL="457200" indent="0">
              <a:buNone/>
              <a:defRPr sz="1200"/>
            </a:lvl2pPr>
            <a:lvl3pPr marL="914400" indent="0">
              <a:buNone/>
              <a:defRPr sz="1065"/>
            </a:lvl3pPr>
            <a:lvl4pPr marL="1371600" indent="0">
              <a:buNone/>
              <a:defRPr sz="935"/>
            </a:lvl4pPr>
            <a:lvl5pPr marL="1828800" indent="0">
              <a:buNone/>
              <a:defRPr sz="935"/>
            </a:lvl5pPr>
            <a:lvl6pPr marL="2286000" indent="0">
              <a:buNone/>
              <a:defRPr sz="935"/>
            </a:lvl6pPr>
            <a:lvl7pPr marL="2743200" indent="0">
              <a:buNone/>
              <a:defRPr sz="935"/>
            </a:lvl7pPr>
            <a:lvl8pPr marL="3200400" indent="0">
              <a:buNone/>
              <a:defRPr sz="935"/>
            </a:lvl8pPr>
            <a:lvl9pPr marL="3657600" indent="0">
              <a:buNone/>
              <a:defRPr sz="935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D6DA25-9209-4344-976A-7F4E6F90ABC1}" type="datetimeFigureOut">
              <a:rPr lang="zh-CN" altLang="en-US" smtClean="0"/>
              <a:t>2022/10/19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52AA79-BDE4-456F-8656-3F33B21DFBBC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8" name="图片 7" descr="logo2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91135" y="116205"/>
            <a:ext cx="1501140" cy="397511"/>
          </a:xfrm>
          <a:prstGeom prst="rect">
            <a:avLst/>
          </a:prstGeom>
        </p:spPr>
      </p:pic>
      <p:pic>
        <p:nvPicPr>
          <p:cNvPr id="9" name="图片 8" descr="abf26f314e9817d4f19fa34975c4525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0400029" y="6292851"/>
            <a:ext cx="1626871" cy="42481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D6DA25-9209-4344-976A-7F4E6F90ABC1}" type="datetimeFigureOut">
              <a:rPr lang="zh-CN" altLang="en-US" smtClean="0"/>
              <a:t>2022/10/19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52AA79-BDE4-456F-8656-3F33B21DFBBC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7" name="图片 6" descr="logo2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91135" y="116205"/>
            <a:ext cx="1501140" cy="397511"/>
          </a:xfrm>
          <a:prstGeom prst="rect">
            <a:avLst/>
          </a:prstGeom>
        </p:spPr>
      </p:pic>
      <p:pic>
        <p:nvPicPr>
          <p:cNvPr id="8" name="图片 7" descr="abf26f314e9817d4f19fa34975c4525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0400029" y="6292851"/>
            <a:ext cx="1626871" cy="42481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772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D6DA25-9209-4344-976A-7F4E6F90ABC1}" type="datetimeFigureOut">
              <a:rPr lang="zh-CN" altLang="en-US" smtClean="0"/>
              <a:t>2022/10/19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52AA79-BDE4-456F-8656-3F33B21DFBBC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7" name="图片 6" descr="logo2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91135" y="116205"/>
            <a:ext cx="1501140" cy="397511"/>
          </a:xfrm>
          <a:prstGeom prst="rect">
            <a:avLst/>
          </a:prstGeom>
        </p:spPr>
      </p:pic>
      <p:pic>
        <p:nvPicPr>
          <p:cNvPr id="8" name="图片 7" descr="abf26f314e9817d4f19fa34975c4525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0400029" y="6292851"/>
            <a:ext cx="1626871" cy="42481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2022/10/19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5" name="图片 4" descr="logo2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91135" y="116205"/>
            <a:ext cx="1501140" cy="397511"/>
          </a:xfrm>
          <a:prstGeom prst="rect">
            <a:avLst/>
          </a:prstGeom>
        </p:spPr>
      </p:pic>
      <p:pic>
        <p:nvPicPr>
          <p:cNvPr id="6" name="图片 5" descr="abf26f314e9817d4f19fa34975c4525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0400029" y="6292851"/>
            <a:ext cx="1626871" cy="42481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2022/10/19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6" name="图片 5" descr="logo2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91135" y="116205"/>
            <a:ext cx="1501140" cy="397511"/>
          </a:xfrm>
          <a:prstGeom prst="rect">
            <a:avLst/>
          </a:prstGeom>
        </p:spPr>
      </p:pic>
      <p:pic>
        <p:nvPicPr>
          <p:cNvPr id="7" name="图片 6" descr="abf26f314e9817d4f19fa34975c4525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0400029" y="6292851"/>
            <a:ext cx="1626871" cy="42481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2022/10/19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347635" y="5277037"/>
            <a:ext cx="2844800" cy="476251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6" name="图片 5" descr="logo2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91135" y="116205"/>
            <a:ext cx="1501140" cy="397511"/>
          </a:xfrm>
          <a:prstGeom prst="rect">
            <a:avLst/>
          </a:prstGeom>
        </p:spPr>
      </p:pic>
      <p:pic>
        <p:nvPicPr>
          <p:cNvPr id="7" name="图片 6" descr="abf26f314e9817d4f19fa34975c4525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0400029" y="6292851"/>
            <a:ext cx="1626871" cy="424815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tags" Target="../tags/tag2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tags" Target="../tags/tag6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ags" Target="../tags/tag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tags" Target="../tags/tag5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tags" Target="../tags/tag4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ags" Target="../tags/tag3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.xml"/><Relationship Id="rId13" Type="http://schemas.openxmlformats.org/officeDocument/2006/relationships/slideLayout" Target="../slideLayouts/slideLayout31.xml"/><Relationship Id="rId3" Type="http://schemas.openxmlformats.org/officeDocument/2006/relationships/slideLayout" Target="../slideLayouts/slideLayout21.xml"/><Relationship Id="rId7" Type="http://schemas.openxmlformats.org/officeDocument/2006/relationships/slideLayout" Target="../slideLayouts/slideLayout25.xml"/><Relationship Id="rId12" Type="http://schemas.openxmlformats.org/officeDocument/2006/relationships/slideLayout" Target="../slideLayouts/slideLayout30.xml"/><Relationship Id="rId2" Type="http://schemas.openxmlformats.org/officeDocument/2006/relationships/slideLayout" Target="../slideLayouts/slideLayout20.xml"/><Relationship Id="rId16" Type="http://schemas.openxmlformats.org/officeDocument/2006/relationships/image" Target="../media/image7.jpeg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11" Type="http://schemas.openxmlformats.org/officeDocument/2006/relationships/slideLayout" Target="../slideLayouts/slideLayout29.xml"/><Relationship Id="rId5" Type="http://schemas.openxmlformats.org/officeDocument/2006/relationships/slideLayout" Target="../slideLayouts/slideLayout23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28.xml"/><Relationship Id="rId4" Type="http://schemas.openxmlformats.org/officeDocument/2006/relationships/slideLayout" Target="../slideLayouts/slideLayout22.xml"/><Relationship Id="rId9" Type="http://schemas.openxmlformats.org/officeDocument/2006/relationships/slideLayout" Target="../slideLayouts/slideLayout27.xml"/><Relationship Id="rId14" Type="http://schemas.openxmlformats.org/officeDocument/2006/relationships/slideLayout" Target="../slideLayouts/slideLayout3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20"/>
            </p:custDataLst>
          </p:nvPr>
        </p:nvSpPr>
        <p:spPr>
          <a:xfrm>
            <a:off x="669883" y="443231"/>
            <a:ext cx="10852237" cy="441964"/>
          </a:xfrm>
          <a:prstGeom prst="rect">
            <a:avLst/>
          </a:prstGeom>
        </p:spPr>
        <p:txBody>
          <a:bodyPr vert="horz" lIns="76200" tIns="28575" rIns="57150" bIns="28575" rtlCol="0" anchor="t" anchorCtr="0">
            <a:no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1"/>
            </p:custDataLst>
          </p:nvPr>
        </p:nvSpPr>
        <p:spPr>
          <a:xfrm>
            <a:off x="669883" y="952509"/>
            <a:ext cx="10852237" cy="5388907"/>
          </a:xfrm>
          <a:prstGeom prst="rect">
            <a:avLst/>
          </a:prstGeom>
        </p:spPr>
        <p:txBody>
          <a:bodyPr vert="horz" lIns="76200" tIns="0" rIns="61913" bIns="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22"/>
            </p:custDataLst>
          </p:nvPr>
        </p:nvSpPr>
        <p:spPr>
          <a:xfrm>
            <a:off x="879743" y="6349833"/>
            <a:ext cx="2700000" cy="316800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  <a:t>2022/10/19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23"/>
            </p:custDataLst>
          </p:nvPr>
        </p:nvSpPr>
        <p:spPr>
          <a:xfrm>
            <a:off x="4116000" y="6349833"/>
            <a:ext cx="3960000" cy="316800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24"/>
            </p:custDataLst>
          </p:nvPr>
        </p:nvSpPr>
        <p:spPr>
          <a:xfrm>
            <a:off x="8610600" y="6349833"/>
            <a:ext cx="2700000" cy="316800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7" name="KSO_TEMPLATE" hidden="1"/>
          <p:cNvSpPr/>
          <p:nvPr>
            <p:custDataLst>
              <p:tags r:id="rId25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2400" b="1" u="none" strike="noStrike" kern="1200" cap="none" spc="15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隶书" panose="02010509060101010101" pitchFamily="49" charset="-122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750"/>
        </a:spcAft>
        <a:buFont typeface="Arial" panose="020B0604020202020204" pitchFamily="34" charset="0"/>
        <a:buChar char="•"/>
        <a:defRPr sz="1600" u="none" strike="noStrike" kern="1200" cap="none" spc="113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隶书" panose="02010509060101010101" pitchFamily="49" charset="-122"/>
          <a:cs typeface="+mn-cs"/>
        </a:defRPr>
      </a:lvl1pPr>
      <a:lvl2pPr marL="6858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750"/>
        </a:spcAft>
        <a:buFont typeface="Arial" panose="020B0604020202020204" pitchFamily="34" charset="0"/>
        <a:buChar char="•"/>
        <a:tabLst>
          <a:tab pos="1609725" algn="l"/>
        </a:tabLst>
        <a:defRPr sz="1600" u="none" strike="noStrike" kern="1200" cap="none" spc="113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隶书" panose="02010509060101010101" pitchFamily="49" charset="-122"/>
          <a:cs typeface="+mn-cs"/>
        </a:defRPr>
      </a:lvl2pPr>
      <a:lvl3pPr marL="11430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750"/>
        </a:spcAft>
        <a:buFont typeface="Arial" panose="020B0604020202020204" pitchFamily="34" charset="0"/>
        <a:buChar char="•"/>
        <a:defRPr sz="1600" u="none" strike="noStrike" kern="1200" cap="none" spc="113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隶书" panose="02010509060101010101" pitchFamily="49" charset="-122"/>
          <a:cs typeface="+mn-cs"/>
        </a:defRPr>
      </a:lvl3pPr>
      <a:lvl4pPr marL="16002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750"/>
        </a:spcAft>
        <a:buFont typeface="Arial" panose="020B0604020202020204" pitchFamily="34" charset="0"/>
        <a:buChar char="•"/>
        <a:defRPr sz="1600" u="none" strike="noStrike" kern="1200" cap="none" spc="113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隶书" panose="02010509060101010101" pitchFamily="49" charset="-122"/>
          <a:cs typeface="+mn-cs"/>
        </a:defRPr>
      </a:lvl4pPr>
      <a:lvl5pPr marL="20574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750"/>
        </a:spcAft>
        <a:buFont typeface="Arial" panose="020B0604020202020204" pitchFamily="34" charset="0"/>
        <a:buChar char="•"/>
        <a:defRPr sz="1600" u="none" strike="noStrike" kern="1200" cap="none" spc="113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隶书" panose="02010509060101010101" pitchFamily="49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65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65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65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6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65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65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65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65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65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65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65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65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6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descr="hgyug.jpg"/>
          <p:cNvPicPr>
            <a:picLocks noChangeAspect="1"/>
          </p:cNvPicPr>
          <p:nvPr userDrawn="1"/>
        </p:nvPicPr>
        <p:blipFill>
          <a:blip r:embed="rId16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0" cy="1143000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D6DA25-9209-4344-976A-7F4E6F90ABC1}" type="datetimeFigureOut">
              <a:rPr lang="zh-CN" altLang="en-US" smtClean="0"/>
              <a:t>2022/10/19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52AA79-BDE4-456F-8656-3F33B21DFBB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9" r:id="rId2"/>
    <p:sldLayoutId id="2147483670" r:id="rId3"/>
    <p:sldLayoutId id="2147483671" r:id="rId4"/>
    <p:sldLayoutId id="2147483672" r:id="rId5"/>
    <p:sldLayoutId id="2147483673" r:id="rId6"/>
    <p:sldLayoutId id="2147483674" r:id="rId7"/>
    <p:sldLayoutId id="2147483675" r:id="rId8"/>
    <p:sldLayoutId id="2147483676" r:id="rId9"/>
    <p:sldLayoutId id="2147483677" r:id="rId10"/>
    <p:sldLayoutId id="2147483678" r:id="rId11"/>
    <p:sldLayoutId id="2147483679" r:id="rId12"/>
    <p:sldLayoutId id="2147483680" r:id="rId13"/>
    <p:sldLayoutId id="2147483681" r:id="rId14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13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3585" indent="-286385" algn="l" defTabSz="914400" rtl="0" eaLnBrk="1" latinLnBrk="0" hangingPunct="1">
        <a:spcBef>
          <a:spcPts val="13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ts val="13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ts val="13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ts val="13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ts val="13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ts val="13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ts val="13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ts val="13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65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65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65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65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65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65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65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65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6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tags" Target="../tags/tag121.xml"/><Relationship Id="rId2" Type="http://schemas.openxmlformats.org/officeDocument/2006/relationships/tags" Target="../tags/tag120.xml"/><Relationship Id="rId1" Type="http://schemas.openxmlformats.org/officeDocument/2006/relationships/tags" Target="../tags/tag119.xml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30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0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30.xml"/><Relationship Id="rId1" Type="http://schemas.openxmlformats.org/officeDocument/2006/relationships/tags" Target="../tags/tag12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30.xml"/><Relationship Id="rId1" Type="http://schemas.openxmlformats.org/officeDocument/2006/relationships/tags" Target="../tags/tag12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24.xml"/><Relationship Id="rId1" Type="http://schemas.openxmlformats.org/officeDocument/2006/relationships/tags" Target="../tags/tag124.xml"/><Relationship Id="rId4" Type="http://schemas.openxmlformats.org/officeDocument/2006/relationships/image" Target="../media/image12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tags" Target="../tags/tag127.xml"/><Relationship Id="rId2" Type="http://schemas.openxmlformats.org/officeDocument/2006/relationships/tags" Target="../tags/tag126.xml"/><Relationship Id="rId1" Type="http://schemas.openxmlformats.org/officeDocument/2006/relationships/tags" Target="../tags/tag125.xml"/><Relationship Id="rId5" Type="http://schemas.openxmlformats.org/officeDocument/2006/relationships/notesSlide" Target="../notesSlides/notesSlide5.xml"/><Relationship Id="rId4" Type="http://schemas.openxmlformats.org/officeDocument/2006/relationships/slideLayout" Target="../slideLayouts/slideLayout30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4.xml"/><Relationship Id="rId2" Type="http://schemas.openxmlformats.org/officeDocument/2006/relationships/audio" Target="file:///C:\Users\Administrator\Desktop\&#24066;&#24405;&#35838;\&#26446;&#38182;&#24179;%20&#20462;&#25913;\&#20843;&#24180;&#32423;_&#35821;&#25991;&#12298;&#35838;&#22806;&#21476;&#35799;&#35789;&#65288;&#31532;&#20108;&#35838;&#12299;_&#26446;&#38182;&#24179;\&#20843;&#24180;&#32423;_&#35821;&#25991;_&#12298;&#26753;&#29995;&#34892;&#12299;_&#26446;&#38182;&#24179;_&#26391;&#35829;&#38899;&#39057;%20.mp3" TargetMode="External"/><Relationship Id="rId1" Type="http://schemas.microsoft.com/office/2007/relationships/media" Target="file:///C:\Users\Administrator\Desktop\&#24066;&#24405;&#35838;\&#26446;&#38182;&#24179;%20&#20462;&#25913;\&#20843;&#24180;&#32423;_&#35821;&#25991;&#12298;&#35838;&#22806;&#21476;&#35799;&#35789;&#65288;&#31532;&#20108;&#35838;&#12299;_&#26446;&#38182;&#24179;\&#20843;&#24180;&#32423;_&#35821;&#25991;_&#12298;&#26753;&#29995;&#34892;&#12299;_&#26446;&#38182;&#24179;_&#26391;&#35829;&#38899;&#39057;%20.mp3" TargetMode="External"/><Relationship Id="rId4" Type="http://schemas.openxmlformats.org/officeDocument/2006/relationships/image" Target="../media/image13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标题 1"/>
          <p:cNvSpPr>
            <a:spLocks noGrp="1"/>
          </p:cNvSpPr>
          <p:nvPr>
            <p:ph type="title"/>
          </p:nvPr>
        </p:nvSpPr>
        <p:spPr>
          <a:xfrm>
            <a:off x="983781" y="443231"/>
            <a:ext cx="10852237" cy="441964"/>
          </a:xfrm>
        </p:spPr>
        <p:txBody>
          <a:bodyPr vert="horz" lIns="68580" tIns="34290" rIns="68580" bIns="34290" anchor="ctr" anchorCtr="0">
            <a:noAutofit/>
          </a:bodyPr>
          <a:lstStyle/>
          <a:p>
            <a:pPr algn="r"/>
            <a:r>
              <a:rPr lang="zh-CN" altLang="en-US" sz="2800" b="0" dirty="0">
                <a:latin typeface="+mn-ea"/>
                <a:ea typeface="+mn-ea"/>
              </a:rPr>
              <a:t>八年级</a:t>
            </a:r>
            <a:r>
              <a:rPr lang="en-US" altLang="zh-CN" sz="2800" b="0" dirty="0">
                <a:latin typeface="+mn-ea"/>
                <a:ea typeface="+mn-ea"/>
              </a:rPr>
              <a:t>—</a:t>
            </a:r>
            <a:r>
              <a:rPr lang="zh-CN" altLang="en-US" sz="2800" b="0" dirty="0">
                <a:latin typeface="+mn-ea"/>
                <a:ea typeface="+mn-ea"/>
              </a:rPr>
              <a:t>统编版</a:t>
            </a:r>
            <a:r>
              <a:rPr lang="en-US" altLang="zh-CN" sz="2800" b="0" dirty="0">
                <a:latin typeface="+mn-ea"/>
                <a:ea typeface="+mn-ea"/>
              </a:rPr>
              <a:t>—</a:t>
            </a:r>
            <a:r>
              <a:rPr lang="zh-CN" altLang="en-US" sz="2800" b="0" dirty="0">
                <a:latin typeface="+mn-ea"/>
                <a:ea typeface="+mn-ea"/>
              </a:rPr>
              <a:t>语文</a:t>
            </a:r>
            <a:r>
              <a:rPr lang="en-US" altLang="zh-CN" sz="2800" b="0" dirty="0">
                <a:latin typeface="+mn-ea"/>
                <a:ea typeface="+mn-ea"/>
              </a:rPr>
              <a:t>—</a:t>
            </a:r>
            <a:r>
              <a:rPr lang="zh-CN" altLang="en-US" sz="2800" b="0" dirty="0">
                <a:latin typeface="+mn-ea"/>
                <a:ea typeface="+mn-ea"/>
              </a:rPr>
              <a:t>第三单元</a:t>
            </a:r>
            <a:r>
              <a:rPr lang="zh-CN" altLang="zh-CN" sz="2800" b="0" dirty="0">
                <a:latin typeface="+mn-ea"/>
                <a:ea typeface="+mn-ea"/>
              </a:rPr>
              <a:t/>
            </a:r>
            <a:br>
              <a:rPr lang="zh-CN" altLang="zh-CN" sz="2800" b="0" dirty="0">
                <a:latin typeface="+mn-ea"/>
                <a:ea typeface="+mn-ea"/>
              </a:rPr>
            </a:br>
            <a:endParaRPr lang="zh-CN" altLang="en-US" sz="2800" b="0" dirty="0">
              <a:latin typeface="+mn-ea"/>
              <a:ea typeface="+mn-ea"/>
            </a:endParaRPr>
          </a:p>
        </p:txBody>
      </p:sp>
      <p:sp>
        <p:nvSpPr>
          <p:cNvPr id="35842" name="内容占位符 2"/>
          <p:cNvSpPr>
            <a:spLocks noGrp="1"/>
          </p:cNvSpPr>
          <p:nvPr>
            <p:ph idx="4294967295"/>
          </p:nvPr>
        </p:nvSpPr>
        <p:spPr>
          <a:xfrm>
            <a:off x="1588166" y="3569080"/>
            <a:ext cx="8229600" cy="629840"/>
          </a:xfrm>
        </p:spPr>
        <p:txBody>
          <a:bodyPr vert="horz" lIns="68580" tIns="34290" rIns="68580" bIns="34290" anchor="t" anchorCtr="0"/>
          <a:lstStyle/>
          <a:p>
            <a:pPr marL="0" indent="0" algn="ctr">
              <a:buNone/>
            </a:pPr>
            <a:r>
              <a:rPr lang="en-US" altLang="zh-CN" sz="2800" dirty="0" smtClean="0">
                <a:latin typeface="黑体" panose="02010609060101010101" charset="-122"/>
                <a:ea typeface="黑体" panose="02010609060101010101" charset="-122"/>
              </a:rPr>
              <a:t>《</a:t>
            </a:r>
            <a:r>
              <a:rPr lang="zh-CN" altLang="en-US" sz="2800" dirty="0" smtClean="0">
                <a:latin typeface="黑体" panose="02010609060101010101" charset="-122"/>
                <a:ea typeface="黑体" panose="02010609060101010101" charset="-122"/>
              </a:rPr>
              <a:t>赠从弟</a:t>
            </a:r>
            <a:r>
              <a:rPr lang="en-US" altLang="zh-CN" sz="2800" dirty="0" smtClean="0">
                <a:latin typeface="黑体" panose="02010609060101010101" charset="-122"/>
                <a:ea typeface="黑体" panose="02010609060101010101" charset="-122"/>
              </a:rPr>
              <a:t>》《</a:t>
            </a:r>
            <a:r>
              <a:rPr lang="zh-CN" altLang="en-US" sz="2800" dirty="0" smtClean="0">
                <a:latin typeface="黑体" panose="02010609060101010101" charset="-122"/>
                <a:ea typeface="黑体" panose="02010609060101010101" charset="-122"/>
              </a:rPr>
              <a:t>梁甫行</a:t>
            </a:r>
            <a:r>
              <a:rPr lang="en-US" altLang="zh-CN" sz="2800" dirty="0" smtClean="0">
                <a:latin typeface="黑体" panose="02010609060101010101" charset="-122"/>
                <a:ea typeface="黑体" panose="02010609060101010101" charset="-122"/>
              </a:rPr>
              <a:t>》</a:t>
            </a:r>
            <a:endParaRPr lang="zh-CN" altLang="en-US" sz="2800" dirty="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2" name="内容占位符 2"/>
          <p:cNvSpPr>
            <a:spLocks noGrp="1"/>
          </p:cNvSpPr>
          <p:nvPr/>
        </p:nvSpPr>
        <p:spPr>
          <a:xfrm>
            <a:off x="983781" y="2463202"/>
            <a:ext cx="8229600" cy="1576317"/>
          </a:xfrm>
          <a:prstGeom prst="rect">
            <a:avLst/>
          </a:prstGeom>
          <a:noFill/>
          <a:ln w="9525">
            <a:noFill/>
          </a:ln>
        </p:spPr>
        <p:txBody>
          <a:bodyPr vert="horz" lIns="68580" tIns="34290" rIns="68580" bIns="34290" anchor="t" anchorCtr="0"/>
          <a:lstStyle>
            <a:lvl1pPr marL="342900" lvl="0" indent="-3429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3200" b="0" i="0" u="none" kern="1200" baseline="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–"/>
              <a:defRPr sz="28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1143000" lvl="2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•"/>
              <a:defRPr sz="24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600200" lvl="3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–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2057400" lvl="4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514600" lvl="5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971800" lvl="6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429000" lvl="7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886200" lvl="8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CN" altLang="en-US" sz="4100" dirty="0">
                <a:latin typeface="黑体" panose="02010609060101010101" charset="-122"/>
                <a:ea typeface="黑体" panose="02010609060101010101" charset="-122"/>
              </a:rPr>
              <a:t>    </a:t>
            </a:r>
            <a:r>
              <a:rPr lang="zh-CN" altLang="en-US" sz="5400" dirty="0">
                <a:latin typeface="黑体" panose="02010609060101010101" charset="-122"/>
                <a:ea typeface="黑体" panose="02010609060101010101" charset="-122"/>
                <a:sym typeface="+mn-ea"/>
              </a:rPr>
              <a:t>课外</a:t>
            </a:r>
            <a:r>
              <a:rPr lang="zh-CN" altLang="en-US" sz="5400" dirty="0">
                <a:latin typeface="黑体" panose="02010609060101010101" charset="-122"/>
                <a:ea typeface="黑体" panose="02010609060101010101" charset="-122"/>
              </a:rPr>
              <a:t>古</a:t>
            </a:r>
            <a:r>
              <a:rPr lang="zh-CN" altLang="en-US" sz="5400" dirty="0" smtClean="0">
                <a:latin typeface="黑体" panose="02010609060101010101" charset="-122"/>
                <a:ea typeface="黑体" panose="02010609060101010101" charset="-122"/>
              </a:rPr>
              <a:t>诗词</a:t>
            </a:r>
            <a:endParaRPr lang="en-US" altLang="zh-CN" sz="2800" spc="113" dirty="0">
              <a:solidFill>
                <a:schemeClr val="tx1">
                  <a:lumMod val="85000"/>
                  <a:lumOff val="15000"/>
                </a:schemeClr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104030" y="1851387"/>
            <a:ext cx="8229600" cy="2209675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</a:pPr>
            <a:r>
              <a:rPr lang="zh-CN" altLang="en-US" sz="5335" dirty="0">
                <a:latin typeface="黑体" panose="02010609060101010101" charset="-122"/>
                <a:ea typeface="黑体" panose="02010609060101010101" charset="-122"/>
              </a:rPr>
              <a:t>赠从弟（其二）</a:t>
            </a:r>
            <a:r>
              <a:rPr lang="en-US" altLang="zh-CN" sz="5335" dirty="0">
                <a:latin typeface="黑体" panose="02010609060101010101" charset="-122"/>
                <a:ea typeface="黑体" panose="02010609060101010101" charset="-122"/>
              </a:rPr>
              <a:t/>
            </a:r>
            <a:br>
              <a:rPr lang="en-US" altLang="zh-CN" sz="5335" dirty="0">
                <a:latin typeface="黑体" panose="02010609060101010101" charset="-122"/>
                <a:ea typeface="黑体" panose="02010609060101010101" charset="-122"/>
              </a:rPr>
            </a:br>
            <a:r>
              <a:rPr lang="zh-CN" altLang="en-US" sz="4890" dirty="0">
                <a:latin typeface="黑体" panose="02010609060101010101" charset="-122"/>
                <a:ea typeface="黑体" panose="02010609060101010101" charset="-122"/>
              </a:rPr>
              <a:t>刘  桢</a:t>
            </a:r>
            <a:r>
              <a:rPr lang="zh-CN" altLang="en-US" dirty="0">
                <a:latin typeface="黑体" panose="02010609060101010101" charset="-122"/>
                <a:ea typeface="黑体" panose="02010609060101010101" charset="-122"/>
              </a:rPr>
              <a:t> 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idx="4294967295"/>
          </p:nvPr>
        </p:nvSpPr>
        <p:spPr>
          <a:xfrm>
            <a:off x="9638662" y="3597453"/>
            <a:ext cx="4172262" cy="2506980"/>
          </a:xfrm>
        </p:spPr>
        <p:txBody>
          <a:bodyPr>
            <a:normAutofit/>
          </a:bodyPr>
          <a:lstStyle/>
          <a:p>
            <a:pPr indent="612140" algn="l"/>
            <a:r>
              <a:rPr lang="en-US" altLang="zh-CN" sz="27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/>
            </a:r>
            <a:br>
              <a:rPr lang="en-US" altLang="zh-CN" sz="27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</a:br>
            <a:r>
              <a:rPr lang="zh-CN" altLang="en-US" sz="2700" dirty="0">
                <a:solidFill>
                  <a:prstClr val="black"/>
                </a:solidFill>
                <a:latin typeface="黑体" panose="02010609060101010101" charset="-122"/>
                <a:ea typeface="黑体" panose="02010609060101010101" charset="-122"/>
              </a:rPr>
              <a:t> </a:t>
            </a:r>
            <a:r>
              <a:rPr lang="en-US" altLang="zh-CN" sz="2700" dirty="0">
                <a:solidFill>
                  <a:prstClr val="black"/>
                </a:solidFill>
                <a:latin typeface="黑体" panose="02010609060101010101" charset="-122"/>
                <a:ea typeface="黑体" panose="02010609060101010101" charset="-122"/>
              </a:rPr>
              <a:t/>
            </a:r>
            <a:br>
              <a:rPr lang="en-US" altLang="zh-CN" sz="2700" dirty="0">
                <a:solidFill>
                  <a:prstClr val="black"/>
                </a:solidFill>
                <a:latin typeface="黑体" panose="02010609060101010101" charset="-122"/>
                <a:ea typeface="黑体" panose="02010609060101010101" charset="-122"/>
              </a:rPr>
            </a:br>
            <a:r>
              <a:rPr lang="en-US" altLang="zh-CN" sz="2700" dirty="0">
                <a:latin typeface="黑体" panose="02010609060101010101" charset="-122"/>
                <a:ea typeface="黑体" panose="02010609060101010101" charset="-122"/>
              </a:rPr>
              <a:t/>
            </a:r>
            <a:br>
              <a:rPr lang="en-US" altLang="zh-CN" sz="2700" dirty="0">
                <a:latin typeface="黑体" panose="02010609060101010101" charset="-122"/>
                <a:ea typeface="黑体" panose="02010609060101010101" charset="-122"/>
              </a:rPr>
            </a:br>
            <a:r>
              <a:rPr lang="en-US" altLang="zh-CN" sz="2400" dirty="0">
                <a:latin typeface="黑体" panose="02010609060101010101" charset="-122"/>
                <a:ea typeface="黑体" panose="02010609060101010101" charset="-122"/>
              </a:rPr>
              <a:t>    </a:t>
            </a:r>
            <a:r>
              <a:rPr lang="zh-CN" altLang="zh-CN" sz="2400" dirty="0"/>
              <a:t/>
            </a:r>
            <a:br>
              <a:rPr lang="zh-CN" altLang="zh-CN" sz="2400" dirty="0"/>
            </a:br>
            <a:endParaRPr lang="zh-CN" altLang="en-US" sz="2400" dirty="0">
              <a:latin typeface="黑体" panose="02010609060101010101" charset="-122"/>
              <a:ea typeface="黑体" panose="02010609060101010101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51916" y="1409075"/>
            <a:ext cx="2338222" cy="303499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矩形 4"/>
          <p:cNvSpPr/>
          <p:nvPr/>
        </p:nvSpPr>
        <p:spPr>
          <a:xfrm>
            <a:off x="3990632" y="224853"/>
            <a:ext cx="4309513" cy="623248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pPr lvl="0"/>
            <a:r>
              <a:rPr lang="zh-CN" altLang="en-US" sz="3600" b="1" dirty="0">
                <a:solidFill>
                  <a:prstClr val="black"/>
                </a:solidFill>
                <a:latin typeface="黑体" panose="02010609060101010101" charset="-122"/>
                <a:ea typeface="黑体" panose="02010609060101010101" charset="-122"/>
              </a:rPr>
              <a:t>介绍背景  走近诗人</a:t>
            </a:r>
          </a:p>
        </p:txBody>
      </p:sp>
      <p:sp>
        <p:nvSpPr>
          <p:cNvPr id="6" name="矩形 5"/>
          <p:cNvSpPr/>
          <p:nvPr/>
        </p:nvSpPr>
        <p:spPr>
          <a:xfrm>
            <a:off x="5179713" y="2615544"/>
            <a:ext cx="45657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>
                <a:solidFill>
                  <a:prstClr val="black"/>
                </a:solidFill>
                <a:latin typeface="黑体" panose="02010609060101010101" charset="-122"/>
                <a:ea typeface="黑体" panose="02010609060101010101" charset="-122"/>
                <a:cs typeface="+mj-cs"/>
              </a:rPr>
              <a:t>刘桢</a:t>
            </a:r>
            <a:endParaRPr lang="zh-CN" altLang="en-US" sz="2800" b="1" dirty="0"/>
          </a:p>
        </p:txBody>
      </p:sp>
      <p:sp>
        <p:nvSpPr>
          <p:cNvPr id="17" name="矩形 16"/>
          <p:cNvSpPr/>
          <p:nvPr/>
        </p:nvSpPr>
        <p:spPr>
          <a:xfrm>
            <a:off x="6640627" y="4301062"/>
            <a:ext cx="478187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zh-CN" altLang="zh-CN" sz="2800" dirty="0">
                <a:solidFill>
                  <a:prstClr val="black"/>
                </a:solidFill>
                <a:latin typeface="黑体" panose="02010609060101010101" charset="-122"/>
                <a:ea typeface="黑体" panose="02010609060101010101" charset="-122"/>
              </a:rPr>
              <a:t>《赠从弟》三首</a:t>
            </a:r>
            <a:endParaRPr lang="en-US" altLang="zh-CN" sz="2800" dirty="0">
              <a:solidFill>
                <a:prstClr val="black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pPr lvl="0" algn="dist"/>
            <a:r>
              <a:rPr lang="zh-CN" altLang="en-US" sz="2800" dirty="0">
                <a:solidFill>
                  <a:prstClr val="black"/>
                </a:solidFill>
                <a:latin typeface="黑体" panose="02010609060101010101" charset="-122"/>
                <a:ea typeface="黑体" panose="02010609060101010101" charset="-122"/>
              </a:rPr>
              <a:t>“苹</a:t>
            </a:r>
            <a:r>
              <a:rPr lang="zh-CN" altLang="zh-CN" sz="2800" dirty="0">
                <a:solidFill>
                  <a:prstClr val="black"/>
                </a:solidFill>
                <a:latin typeface="黑体" panose="02010609060101010101" charset="-122"/>
                <a:ea typeface="黑体" panose="02010609060101010101" charset="-122"/>
              </a:rPr>
              <a:t>藻</a:t>
            </a:r>
            <a:r>
              <a:rPr lang="zh-CN" altLang="en-US" sz="2800" dirty="0">
                <a:solidFill>
                  <a:prstClr val="black"/>
                </a:solidFill>
                <a:latin typeface="黑体" panose="02010609060101010101" charset="-122"/>
                <a:ea typeface="黑体" panose="02010609060101010101" charset="-122"/>
              </a:rPr>
              <a:t>”“</a:t>
            </a:r>
            <a:r>
              <a:rPr lang="zh-CN" altLang="zh-CN" sz="2800" dirty="0">
                <a:solidFill>
                  <a:prstClr val="black"/>
                </a:solidFill>
                <a:latin typeface="黑体" panose="02010609060101010101" charset="-122"/>
                <a:ea typeface="黑体" panose="02010609060101010101" charset="-122"/>
              </a:rPr>
              <a:t>松柏</a:t>
            </a:r>
            <a:r>
              <a:rPr lang="zh-CN" altLang="en-US" sz="2800" dirty="0">
                <a:solidFill>
                  <a:prstClr val="black"/>
                </a:solidFill>
                <a:latin typeface="黑体" panose="02010609060101010101" charset="-122"/>
                <a:ea typeface="黑体" panose="02010609060101010101" charset="-122"/>
              </a:rPr>
              <a:t>”“</a:t>
            </a:r>
            <a:r>
              <a:rPr lang="zh-CN" altLang="zh-CN" sz="2800" dirty="0">
                <a:solidFill>
                  <a:prstClr val="black"/>
                </a:solidFill>
                <a:latin typeface="黑体" panose="02010609060101010101" charset="-122"/>
                <a:ea typeface="黑体" panose="02010609060101010101" charset="-122"/>
              </a:rPr>
              <a:t>凤凰</a:t>
            </a:r>
            <a:r>
              <a:rPr lang="zh-CN" altLang="en-US" sz="2800" dirty="0">
                <a:solidFill>
                  <a:prstClr val="black"/>
                </a:solidFill>
                <a:latin typeface="黑体" panose="02010609060101010101" charset="-122"/>
                <a:ea typeface="黑体" panose="02010609060101010101" charset="-122"/>
              </a:rPr>
              <a:t>”</a:t>
            </a:r>
            <a:endParaRPr lang="en-US" altLang="zh-CN" sz="2800" dirty="0">
              <a:solidFill>
                <a:prstClr val="black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pPr lvl="0" algn="ctr"/>
            <a:r>
              <a:rPr lang="zh-CN" altLang="en-US" sz="2800" dirty="0">
                <a:solidFill>
                  <a:prstClr val="black"/>
                </a:solidFill>
                <a:latin typeface="黑体" panose="02010609060101010101" charset="-122"/>
                <a:ea typeface="黑体" panose="02010609060101010101" charset="-122"/>
              </a:rPr>
              <a:t>“</a:t>
            </a:r>
            <a:r>
              <a:rPr lang="zh-CN" altLang="zh-CN" sz="2800" dirty="0">
                <a:solidFill>
                  <a:prstClr val="black"/>
                </a:solidFill>
                <a:latin typeface="黑体" panose="02010609060101010101" charset="-122"/>
                <a:ea typeface="黑体" panose="02010609060101010101" charset="-122"/>
              </a:rPr>
              <a:t>坚贞高洁</a:t>
            </a:r>
            <a:r>
              <a:rPr lang="zh-CN" altLang="en-US" sz="2800" dirty="0">
                <a:solidFill>
                  <a:prstClr val="black"/>
                </a:solidFill>
                <a:latin typeface="黑体" panose="02010609060101010101" charset="-122"/>
                <a:ea typeface="黑体" panose="02010609060101010101" charset="-122"/>
              </a:rPr>
              <a:t>”</a:t>
            </a:r>
            <a:endParaRPr lang="zh-CN" altLang="en-US" sz="2800" dirty="0">
              <a:solidFill>
                <a:prstClr val="black"/>
              </a:solidFill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7210268" y="1785425"/>
            <a:ext cx="348271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字公干</a:t>
            </a:r>
            <a:endParaRPr lang="en-US" altLang="zh-CN" sz="2800" dirty="0">
              <a:latin typeface="黑体" panose="02010609060101010101" charset="-122"/>
              <a:ea typeface="黑体" panose="02010609060101010101" charset="-122"/>
            </a:endParaRPr>
          </a:p>
          <a:p>
            <a:pPr lvl="0" algn="ctr"/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东汉末诗人</a:t>
            </a:r>
            <a:endParaRPr lang="en-US" altLang="zh-CN" sz="2800" dirty="0">
              <a:latin typeface="黑体" panose="02010609060101010101" charset="-122"/>
              <a:ea typeface="黑体" panose="02010609060101010101" charset="-122"/>
            </a:endParaRPr>
          </a:p>
          <a:p>
            <a:pPr lvl="0" algn="ctr"/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“建安七子”之一</a:t>
            </a:r>
            <a:endParaRPr lang="zh-CN" altLang="en-US" sz="2800" dirty="0"/>
          </a:p>
        </p:txBody>
      </p:sp>
      <p:cxnSp>
        <p:nvCxnSpPr>
          <p:cNvPr id="19" name="直接连接符 18"/>
          <p:cNvCxnSpPr/>
          <p:nvPr/>
        </p:nvCxnSpPr>
        <p:spPr>
          <a:xfrm>
            <a:off x="2027224" y="1741045"/>
            <a:ext cx="2260600" cy="0"/>
          </a:xfrm>
          <a:prstGeom prst="line">
            <a:avLst/>
          </a:prstGeom>
          <a:ln w="19050">
            <a:solidFill>
              <a:srgbClr val="00B050"/>
            </a:solidFill>
            <a:prstDash val="sysDot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/>
        </p:nvCxnSpPr>
        <p:spPr>
          <a:xfrm>
            <a:off x="4318690" y="1752159"/>
            <a:ext cx="771525" cy="517525"/>
          </a:xfrm>
          <a:prstGeom prst="line">
            <a:avLst/>
          </a:prstGeom>
          <a:ln w="19050">
            <a:solidFill>
              <a:srgbClr val="00B050"/>
            </a:solidFill>
            <a:prstDash val="sysDot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1" name="矩形 76"/>
          <p:cNvSpPr>
            <a:spLocks noChangeArrowheads="1"/>
          </p:cNvSpPr>
          <p:nvPr/>
        </p:nvSpPr>
        <p:spPr bwMode="auto">
          <a:xfrm>
            <a:off x="7967364" y="1043640"/>
            <a:ext cx="1842636" cy="58981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lIns="96433" tIns="48216" rIns="96433" bIns="48216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en-US" sz="3200" b="1" dirty="0">
                <a:solidFill>
                  <a:srgbClr val="C00000"/>
                </a:solidFill>
                <a:latin typeface="黑体" panose="02010609060101010101" charset="-122"/>
                <a:ea typeface="黑体" panose="02010609060101010101" charset="-122"/>
              </a:rPr>
              <a:t>诗人简介</a:t>
            </a:r>
          </a:p>
        </p:txBody>
      </p:sp>
      <p:sp>
        <p:nvSpPr>
          <p:cNvPr id="24" name="矩形 32"/>
          <p:cNvSpPr>
            <a:spLocks noChangeArrowheads="1"/>
          </p:cNvSpPr>
          <p:nvPr/>
        </p:nvSpPr>
        <p:spPr bwMode="auto">
          <a:xfrm>
            <a:off x="8080441" y="3644379"/>
            <a:ext cx="1842636" cy="58981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lIns="96433" tIns="48216" rIns="96433" bIns="48216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en-US" sz="3200" b="1" dirty="0">
                <a:solidFill>
                  <a:srgbClr val="C00000"/>
                </a:solidFill>
                <a:latin typeface="黑体" panose="02010609060101010101" charset="-122"/>
                <a:ea typeface="黑体" panose="02010609060101010101" charset="-122"/>
              </a:rPr>
              <a:t>代表作品</a:t>
            </a:r>
          </a:p>
        </p:txBody>
      </p:sp>
      <p:cxnSp>
        <p:nvCxnSpPr>
          <p:cNvPr id="25" name="直接连接符 24"/>
          <p:cNvCxnSpPr/>
          <p:nvPr/>
        </p:nvCxnSpPr>
        <p:spPr>
          <a:xfrm>
            <a:off x="7800935" y="1758534"/>
            <a:ext cx="2260600" cy="0"/>
          </a:xfrm>
          <a:prstGeom prst="line">
            <a:avLst/>
          </a:prstGeom>
          <a:ln w="19050">
            <a:solidFill>
              <a:srgbClr val="00B050"/>
            </a:solidFill>
            <a:prstDash val="sysDot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/>
          <p:cNvCxnSpPr/>
          <p:nvPr/>
        </p:nvCxnSpPr>
        <p:spPr>
          <a:xfrm flipH="1">
            <a:off x="7165298" y="1768839"/>
            <a:ext cx="614586" cy="434715"/>
          </a:xfrm>
          <a:prstGeom prst="line">
            <a:avLst/>
          </a:prstGeom>
          <a:ln w="19050">
            <a:solidFill>
              <a:srgbClr val="00B050"/>
            </a:solidFill>
            <a:prstDash val="sysDot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7" name="矩形 76"/>
          <p:cNvSpPr>
            <a:spLocks noChangeArrowheads="1"/>
          </p:cNvSpPr>
          <p:nvPr/>
        </p:nvSpPr>
        <p:spPr bwMode="auto">
          <a:xfrm>
            <a:off x="2308475" y="3834305"/>
            <a:ext cx="1842636" cy="58981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lIns="96433" tIns="48216" rIns="96433" bIns="48216">
            <a:spAutoFit/>
          </a:bodyPr>
          <a:lstStyle/>
          <a:p>
            <a:r>
              <a:rPr lang="zh-CN" altLang="en-US" sz="3200" b="1" dirty="0">
                <a:solidFill>
                  <a:srgbClr val="C00000"/>
                </a:solidFill>
                <a:latin typeface="黑体" panose="02010609060101010101" charset="-122"/>
                <a:ea typeface="黑体" panose="02010609060101010101" charset="-122"/>
              </a:rPr>
              <a:t>诗歌风格</a:t>
            </a:r>
          </a:p>
        </p:txBody>
      </p:sp>
      <p:cxnSp>
        <p:nvCxnSpPr>
          <p:cNvPr id="28" name="直接连接符 27"/>
          <p:cNvCxnSpPr/>
          <p:nvPr/>
        </p:nvCxnSpPr>
        <p:spPr>
          <a:xfrm>
            <a:off x="7866153" y="4217831"/>
            <a:ext cx="2189162" cy="0"/>
          </a:xfrm>
          <a:prstGeom prst="line">
            <a:avLst/>
          </a:prstGeom>
          <a:ln w="19050">
            <a:solidFill>
              <a:srgbClr val="00B050"/>
            </a:solidFill>
            <a:prstDash val="sysDot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/>
          <p:cNvCxnSpPr/>
          <p:nvPr/>
        </p:nvCxnSpPr>
        <p:spPr>
          <a:xfrm>
            <a:off x="7238936" y="3589207"/>
            <a:ext cx="615897" cy="623029"/>
          </a:xfrm>
          <a:prstGeom prst="line">
            <a:avLst/>
          </a:prstGeom>
          <a:ln w="19050">
            <a:solidFill>
              <a:srgbClr val="00B050"/>
            </a:solidFill>
            <a:prstDash val="sysDot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4" name="直接连接符 33"/>
          <p:cNvCxnSpPr/>
          <p:nvPr/>
        </p:nvCxnSpPr>
        <p:spPr>
          <a:xfrm>
            <a:off x="2143580" y="4452076"/>
            <a:ext cx="2446546" cy="19676"/>
          </a:xfrm>
          <a:prstGeom prst="line">
            <a:avLst/>
          </a:prstGeom>
          <a:ln w="19050">
            <a:solidFill>
              <a:srgbClr val="00B050"/>
            </a:solidFill>
            <a:prstDash val="sysDot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5" name="直接连接符 34"/>
          <p:cNvCxnSpPr/>
          <p:nvPr/>
        </p:nvCxnSpPr>
        <p:spPr>
          <a:xfrm flipV="1">
            <a:off x="4606002" y="3762528"/>
            <a:ext cx="610562" cy="675366"/>
          </a:xfrm>
          <a:prstGeom prst="line">
            <a:avLst/>
          </a:prstGeom>
          <a:ln w="19050">
            <a:solidFill>
              <a:srgbClr val="00B050"/>
            </a:solidFill>
            <a:prstDash val="sysDot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6" name="矩形 76"/>
          <p:cNvSpPr>
            <a:spLocks noChangeArrowheads="1"/>
          </p:cNvSpPr>
          <p:nvPr/>
        </p:nvSpPr>
        <p:spPr bwMode="auto">
          <a:xfrm>
            <a:off x="2063741" y="1136076"/>
            <a:ext cx="1842636" cy="58981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lIns="96433" tIns="48216" rIns="96433" bIns="48216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en-US" sz="3200" b="1" dirty="0">
                <a:solidFill>
                  <a:srgbClr val="C00000"/>
                </a:solidFill>
                <a:latin typeface="黑体" panose="02010609060101010101" charset="-122"/>
                <a:ea typeface="黑体" panose="02010609060101010101" charset="-122"/>
              </a:rPr>
              <a:t>背景介绍</a:t>
            </a:r>
          </a:p>
        </p:txBody>
      </p:sp>
      <p:sp>
        <p:nvSpPr>
          <p:cNvPr id="43" name="矩形 42"/>
          <p:cNvSpPr/>
          <p:nvPr/>
        </p:nvSpPr>
        <p:spPr>
          <a:xfrm>
            <a:off x="592667" y="1849845"/>
            <a:ext cx="436880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800" dirty="0">
                <a:solidFill>
                  <a:prstClr val="black"/>
                </a:solidFill>
                <a:latin typeface="黑体" panose="02010609060101010101" charset="-122"/>
                <a:ea typeface="黑体" panose="02010609060101010101" charset="-122"/>
                <a:cs typeface="+mj-cs"/>
              </a:rPr>
              <a:t>战火频繁 动乱不断</a:t>
            </a:r>
            <a:endParaRPr lang="en-US" altLang="zh-CN" sz="2800" dirty="0">
              <a:solidFill>
                <a:prstClr val="black"/>
              </a:solidFill>
              <a:latin typeface="黑体" panose="02010609060101010101" charset="-122"/>
              <a:ea typeface="黑体" panose="02010609060101010101" charset="-122"/>
              <a:cs typeface="+mj-cs"/>
            </a:endParaRPr>
          </a:p>
          <a:p>
            <a:pPr algn="ctr"/>
            <a:r>
              <a:rPr lang="zh-CN" altLang="en-US" sz="2800" dirty="0">
                <a:solidFill>
                  <a:prstClr val="black"/>
                </a:solidFill>
                <a:latin typeface="黑体" panose="02010609060101010101" charset="-122"/>
                <a:ea typeface="黑体" panose="02010609060101010101" charset="-122"/>
                <a:cs typeface="+mj-cs"/>
              </a:rPr>
              <a:t>“三曹”“七子”</a:t>
            </a:r>
            <a:endParaRPr lang="en-US" altLang="zh-CN" sz="2800" dirty="0">
              <a:solidFill>
                <a:prstClr val="black"/>
              </a:solidFill>
              <a:latin typeface="黑体" panose="02010609060101010101" charset="-122"/>
              <a:ea typeface="黑体" panose="02010609060101010101" charset="-122"/>
              <a:cs typeface="+mj-cs"/>
            </a:endParaRPr>
          </a:p>
          <a:p>
            <a:pPr algn="ctr"/>
            <a:r>
              <a:rPr lang="zh-CN" altLang="zh-CN" sz="2800" dirty="0"/>
              <a:t>“雄健深沉，慷慨悲</a:t>
            </a:r>
            <a:r>
              <a:rPr lang="zh-CN" altLang="zh-CN" sz="2800" dirty="0" smtClean="0"/>
              <a:t>凉</a:t>
            </a:r>
            <a:r>
              <a:rPr lang="zh-CN" altLang="en-US" sz="2800" dirty="0" smtClean="0"/>
              <a:t>。</a:t>
            </a:r>
            <a:r>
              <a:rPr lang="zh-CN" altLang="zh-CN" sz="2800" dirty="0" smtClean="0"/>
              <a:t>”</a:t>
            </a:r>
            <a:endParaRPr lang="en-US" altLang="zh-CN" sz="2800" dirty="0">
              <a:solidFill>
                <a:prstClr val="black"/>
              </a:solidFill>
              <a:latin typeface="黑体" panose="02010609060101010101" charset="-122"/>
              <a:ea typeface="黑体" panose="02010609060101010101" charset="-122"/>
              <a:cs typeface="+mj-cs"/>
            </a:endParaRPr>
          </a:p>
          <a:p>
            <a:pPr algn="ctr"/>
            <a:r>
              <a:rPr lang="zh-CN" altLang="en-US" sz="2800" dirty="0">
                <a:solidFill>
                  <a:prstClr val="black"/>
                </a:solidFill>
                <a:latin typeface="黑体" panose="02010609060101010101" charset="-122"/>
                <a:ea typeface="黑体" panose="02010609060101010101" charset="-122"/>
              </a:rPr>
              <a:t>“建安风骨”</a:t>
            </a:r>
            <a:endParaRPr lang="en-US" altLang="zh-CN" sz="2800" dirty="0">
              <a:solidFill>
                <a:prstClr val="black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r>
              <a:rPr lang="zh-CN" altLang="zh-CN" sz="2800" dirty="0">
                <a:latin typeface="黑体" panose="02010609060101010101" charset="-122"/>
                <a:ea typeface="黑体" panose="02010609060101010101" charset="-122"/>
                <a:cs typeface="+mj-cs"/>
              </a:rPr>
              <a:t> </a:t>
            </a:r>
            <a:endParaRPr lang="zh-CN" altLang="en-US" sz="2800" dirty="0"/>
          </a:p>
        </p:txBody>
      </p:sp>
      <p:sp>
        <p:nvSpPr>
          <p:cNvPr id="48" name="矩形 47"/>
          <p:cNvSpPr/>
          <p:nvPr/>
        </p:nvSpPr>
        <p:spPr>
          <a:xfrm>
            <a:off x="2338346" y="4575073"/>
            <a:ext cx="170898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zh-CN" altLang="zh-CN" sz="2800" dirty="0">
                <a:latin typeface="黑体" panose="02010609060101010101" charset="-122"/>
                <a:ea typeface="黑体" panose="02010609060101010101" charset="-122"/>
              </a:rPr>
              <a:t>气势激宕</a:t>
            </a:r>
            <a:endParaRPr lang="en-US" altLang="zh-CN" sz="2800" dirty="0">
              <a:latin typeface="黑体" panose="02010609060101010101" charset="-122"/>
              <a:ea typeface="黑体" panose="02010609060101010101" charset="-122"/>
            </a:endParaRPr>
          </a:p>
          <a:p>
            <a:pPr lvl="0" algn="ctr"/>
            <a:r>
              <a:rPr lang="zh-CN" altLang="zh-CN" sz="2800" dirty="0">
                <a:latin typeface="黑体" panose="02010609060101010101" charset="-122"/>
                <a:ea typeface="黑体" panose="02010609060101010101" charset="-122"/>
              </a:rPr>
              <a:t>意境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高远</a:t>
            </a:r>
            <a:r>
              <a:rPr lang="en-US" altLang="zh-CN" sz="2800" dirty="0">
                <a:latin typeface="黑体" panose="02010609060101010101" charset="-122"/>
                <a:ea typeface="黑体" panose="02010609060101010101" charset="-122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7" grpId="0"/>
      <p:bldP spid="18" grpId="0"/>
      <p:bldP spid="21" grpId="0"/>
      <p:bldP spid="24" grpId="0"/>
      <p:bldP spid="27" grpId="0"/>
      <p:bldP spid="36" grpId="0"/>
      <p:bldP spid="43" grpId="0"/>
      <p:bldP spid="4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2150709" y="1115516"/>
            <a:ext cx="8229600" cy="857250"/>
          </a:xfrm>
        </p:spPr>
        <p:txBody>
          <a:bodyPr>
            <a:noAutofit/>
          </a:bodyPr>
          <a:lstStyle/>
          <a:p>
            <a:r>
              <a:rPr lang="zh-CN" altLang="zh-CN" sz="4100" dirty="0">
                <a:latin typeface="黑体" panose="02010609060101010101" charset="-122"/>
                <a:ea typeface="黑体" panose="02010609060101010101" charset="-122"/>
              </a:rPr>
              <a:t>学习目标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quarter" idx="4294967295"/>
            <p:custDataLst>
              <p:tags r:id="rId3"/>
            </p:custDataLst>
          </p:nvPr>
        </p:nvSpPr>
        <p:spPr>
          <a:xfrm>
            <a:off x="1933732" y="2519102"/>
            <a:ext cx="9953468" cy="1654969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altLang="zh-CN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1.</a:t>
            </a:r>
            <a:r>
              <a:rPr lang="zh-CN" altLang="en-US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诵读诗歌，把握诗歌内容。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altLang="zh-CN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2.</a:t>
            </a:r>
            <a:r>
              <a:rPr lang="zh-CN" altLang="en-US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品析诗句，读懂松柏的品质，感受作者的劝勉之意。</a:t>
            </a:r>
            <a:endParaRPr lang="zh-CN" altLang="en-US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标题 1"/>
          <p:cNvSpPr>
            <a:spLocks noGrp="1"/>
          </p:cNvSpPr>
          <p:nvPr>
            <p:ph type="title"/>
          </p:nvPr>
        </p:nvSpPr>
        <p:spPr>
          <a:xfrm>
            <a:off x="3606201" y="865973"/>
            <a:ext cx="5410200" cy="1133475"/>
          </a:xfrm>
        </p:spPr>
        <p:txBody>
          <a:bodyPr>
            <a:no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3200" b="1" dirty="0">
                <a:latin typeface="黑体" panose="02010609060101010101" charset="-122"/>
                <a:ea typeface="黑体" panose="02010609060101010101" charset="-122"/>
                <a:cs typeface="Open Sans" pitchFamily="34" charset="0"/>
              </a:rPr>
              <a:t>赠从弟（其二）</a:t>
            </a:r>
            <a:r>
              <a:rPr lang="en-US" altLang="zh-CN" sz="3200" b="1" dirty="0">
                <a:latin typeface="黑体" panose="02010609060101010101" charset="-122"/>
                <a:ea typeface="黑体" panose="02010609060101010101" charset="-122"/>
                <a:cs typeface="Open Sans" pitchFamily="34" charset="0"/>
              </a:rPr>
              <a:t/>
            </a:r>
            <a:br>
              <a:rPr lang="en-US" altLang="zh-CN" sz="3200" b="1" dirty="0">
                <a:latin typeface="黑体" panose="02010609060101010101" charset="-122"/>
                <a:ea typeface="黑体" panose="02010609060101010101" charset="-122"/>
                <a:cs typeface="Open Sans" pitchFamily="34" charset="0"/>
              </a:rPr>
            </a:br>
            <a:r>
              <a:rPr lang="zh-CN" altLang="en-US" sz="3200" b="1" dirty="0">
                <a:latin typeface="黑体" panose="02010609060101010101" charset="-122"/>
                <a:ea typeface="黑体" panose="02010609060101010101" charset="-122"/>
              </a:rPr>
              <a:t>刘桢</a:t>
            </a:r>
          </a:p>
        </p:txBody>
      </p:sp>
      <p:sp>
        <p:nvSpPr>
          <p:cNvPr id="10243" name="内容占位符 2"/>
          <p:cNvSpPr>
            <a:spLocks noGrp="1"/>
          </p:cNvSpPr>
          <p:nvPr>
            <p:ph idx="1"/>
          </p:nvPr>
        </p:nvSpPr>
        <p:spPr>
          <a:xfrm>
            <a:off x="1073221" y="2350722"/>
            <a:ext cx="8010525" cy="3578472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altLang="zh-CN" b="1" dirty="0">
                <a:latin typeface="黑体" panose="02010609060101010101" charset="-122"/>
                <a:ea typeface="黑体" panose="02010609060101010101" charset="-122"/>
              </a:rPr>
              <a:t>           </a:t>
            </a:r>
            <a:r>
              <a:rPr lang="zh-CN" altLang="en-US" b="1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</a:rPr>
              <a:t>亭亭</a:t>
            </a:r>
            <a:r>
              <a:rPr lang="en-US" altLang="zh-CN" b="1" dirty="0">
                <a:latin typeface="黑体" panose="02010609060101010101" charset="-122"/>
                <a:ea typeface="黑体" panose="02010609060101010101" charset="-122"/>
              </a:rPr>
              <a:t>/</a:t>
            </a:r>
            <a:r>
              <a:rPr lang="zh-CN" altLang="en-US" b="1" dirty="0">
                <a:latin typeface="黑体" panose="02010609060101010101" charset="-122"/>
                <a:ea typeface="黑体" panose="02010609060101010101" charset="-122"/>
              </a:rPr>
              <a:t>山上</a:t>
            </a:r>
            <a:r>
              <a:rPr lang="en-US" altLang="zh-CN" b="1" dirty="0">
                <a:latin typeface="黑体" panose="02010609060101010101" charset="-122"/>
                <a:ea typeface="黑体" panose="02010609060101010101" charset="-122"/>
              </a:rPr>
              <a:t>/</a:t>
            </a:r>
            <a:r>
              <a:rPr lang="zh-CN" altLang="en-US" b="1" dirty="0">
                <a:latin typeface="黑体" panose="02010609060101010101" charset="-122"/>
                <a:ea typeface="黑体" panose="02010609060101010101" charset="-122"/>
              </a:rPr>
              <a:t>松，</a:t>
            </a:r>
            <a:r>
              <a:rPr lang="zh-CN" altLang="en-US" b="1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</a:rPr>
              <a:t>瑟瑟</a:t>
            </a:r>
            <a:r>
              <a:rPr lang="en-US" altLang="zh-CN" b="1" dirty="0">
                <a:latin typeface="黑体" panose="02010609060101010101" charset="-122"/>
                <a:ea typeface="黑体" panose="02010609060101010101" charset="-122"/>
              </a:rPr>
              <a:t>/</a:t>
            </a:r>
            <a:r>
              <a:rPr lang="zh-CN" altLang="en-US" b="1" dirty="0">
                <a:latin typeface="黑体" panose="02010609060101010101" charset="-122"/>
                <a:ea typeface="黑体" panose="02010609060101010101" charset="-122"/>
              </a:rPr>
              <a:t>谷中</a:t>
            </a:r>
            <a:r>
              <a:rPr lang="en-US" altLang="zh-CN" b="1" dirty="0">
                <a:latin typeface="黑体" panose="02010609060101010101" charset="-122"/>
                <a:ea typeface="黑体" panose="02010609060101010101" charset="-122"/>
              </a:rPr>
              <a:t>/</a:t>
            </a:r>
            <a:r>
              <a:rPr lang="zh-CN" altLang="en-US" b="1" dirty="0">
                <a:latin typeface="黑体" panose="02010609060101010101" charset="-122"/>
                <a:ea typeface="黑体" panose="02010609060101010101" charset="-122"/>
              </a:rPr>
              <a:t>风。</a:t>
            </a:r>
            <a:endParaRPr lang="en-US" altLang="zh-CN" b="1" dirty="0">
              <a:latin typeface="黑体" panose="02010609060101010101" charset="-122"/>
              <a:ea typeface="黑体" panose="02010609060101010101" charset="-122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zh-CN" b="1" dirty="0">
                <a:latin typeface="黑体" panose="02010609060101010101" charset="-122"/>
                <a:ea typeface="黑体" panose="02010609060101010101" charset="-122"/>
              </a:rPr>
              <a:t>           </a:t>
            </a:r>
            <a:r>
              <a:rPr lang="zh-CN" altLang="en-US" b="1" dirty="0">
                <a:latin typeface="黑体" panose="02010609060101010101" charset="-122"/>
                <a:ea typeface="黑体" panose="02010609060101010101" charset="-122"/>
              </a:rPr>
              <a:t>风声</a:t>
            </a:r>
            <a:r>
              <a:rPr lang="en-US" altLang="zh-CN" b="1" dirty="0">
                <a:latin typeface="黑体" panose="02010609060101010101" charset="-122"/>
                <a:ea typeface="黑体" panose="02010609060101010101" charset="-122"/>
              </a:rPr>
              <a:t>/</a:t>
            </a:r>
            <a:r>
              <a:rPr lang="zh-CN" altLang="en-US" b="1" dirty="0">
                <a:latin typeface="黑体" panose="02010609060101010101" charset="-122"/>
                <a:ea typeface="黑体" panose="02010609060101010101" charset="-122"/>
              </a:rPr>
              <a:t>一</a:t>
            </a:r>
            <a:r>
              <a:rPr lang="zh-CN" altLang="en-US" b="1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</a:rPr>
              <a:t>何</a:t>
            </a:r>
            <a:r>
              <a:rPr lang="en-US" altLang="zh-CN" b="1" dirty="0">
                <a:latin typeface="黑体" panose="02010609060101010101" charset="-122"/>
                <a:ea typeface="黑体" panose="02010609060101010101" charset="-122"/>
              </a:rPr>
              <a:t>/</a:t>
            </a:r>
            <a:r>
              <a:rPr lang="zh-CN" altLang="en-US" b="1" dirty="0">
                <a:latin typeface="黑体" panose="02010609060101010101" charset="-122"/>
                <a:ea typeface="黑体" panose="02010609060101010101" charset="-122"/>
              </a:rPr>
              <a:t>盛，松枝</a:t>
            </a:r>
            <a:r>
              <a:rPr lang="en-US" altLang="zh-CN" b="1" dirty="0">
                <a:latin typeface="黑体" panose="02010609060101010101" charset="-122"/>
                <a:ea typeface="黑体" panose="02010609060101010101" charset="-122"/>
              </a:rPr>
              <a:t>/</a:t>
            </a:r>
            <a:r>
              <a:rPr lang="zh-CN" altLang="en-US" b="1" dirty="0">
                <a:latin typeface="黑体" panose="02010609060101010101" charset="-122"/>
                <a:ea typeface="黑体" panose="02010609060101010101" charset="-122"/>
              </a:rPr>
              <a:t>一何</a:t>
            </a:r>
            <a:r>
              <a:rPr lang="en-US" altLang="zh-CN" b="1" dirty="0">
                <a:latin typeface="黑体" panose="02010609060101010101" charset="-122"/>
                <a:ea typeface="黑体" panose="02010609060101010101" charset="-122"/>
              </a:rPr>
              <a:t>/</a:t>
            </a:r>
            <a:r>
              <a:rPr lang="zh-CN" altLang="en-US" b="1" dirty="0">
                <a:latin typeface="黑体" panose="02010609060101010101" charset="-122"/>
                <a:ea typeface="黑体" panose="02010609060101010101" charset="-122"/>
              </a:rPr>
              <a:t>劲</a:t>
            </a:r>
            <a:r>
              <a:rPr lang="zh-CN" altLang="en-US" dirty="0">
                <a:latin typeface="黑体" panose="02010609060101010101" charset="-122"/>
                <a:ea typeface="黑体" panose="02010609060101010101" charset="-122"/>
              </a:rPr>
              <a:t>！</a:t>
            </a:r>
            <a:endParaRPr lang="en-US" altLang="zh-CN" b="1" dirty="0">
              <a:latin typeface="黑体" panose="02010609060101010101" charset="-122"/>
              <a:ea typeface="黑体" panose="02010609060101010101" charset="-122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zh-CN" b="1" dirty="0">
                <a:latin typeface="黑体" panose="02010609060101010101" charset="-122"/>
                <a:ea typeface="黑体" panose="02010609060101010101" charset="-122"/>
              </a:rPr>
              <a:t>           </a:t>
            </a:r>
            <a:r>
              <a:rPr lang="zh-CN" altLang="en-US" b="1" dirty="0">
                <a:latin typeface="黑体" panose="02010609060101010101" charset="-122"/>
                <a:ea typeface="黑体" panose="02010609060101010101" charset="-122"/>
              </a:rPr>
              <a:t>冰霜</a:t>
            </a:r>
            <a:r>
              <a:rPr lang="en-US" altLang="zh-CN" b="1" dirty="0">
                <a:latin typeface="黑体" panose="02010609060101010101" charset="-122"/>
                <a:ea typeface="黑体" panose="02010609060101010101" charset="-122"/>
              </a:rPr>
              <a:t>/</a:t>
            </a:r>
            <a:r>
              <a:rPr lang="zh-CN" altLang="en-US" b="1" dirty="0">
                <a:latin typeface="黑体" panose="02010609060101010101" charset="-122"/>
                <a:ea typeface="黑体" panose="02010609060101010101" charset="-122"/>
              </a:rPr>
              <a:t>正</a:t>
            </a:r>
            <a:r>
              <a:rPr lang="en-US" altLang="zh-CN" b="1" dirty="0">
                <a:latin typeface="黑体" panose="02010609060101010101" charset="-122"/>
                <a:ea typeface="黑体" panose="02010609060101010101" charset="-122"/>
              </a:rPr>
              <a:t>/</a:t>
            </a:r>
            <a:r>
              <a:rPr lang="zh-CN" altLang="en-US" b="1" dirty="0">
                <a:latin typeface="黑体" panose="02010609060101010101" charset="-122"/>
                <a:ea typeface="黑体" panose="02010609060101010101" charset="-122"/>
              </a:rPr>
              <a:t>惨凄，终岁</a:t>
            </a:r>
            <a:r>
              <a:rPr lang="en-US" altLang="zh-CN" b="1" dirty="0">
                <a:latin typeface="黑体" panose="02010609060101010101" charset="-122"/>
                <a:ea typeface="黑体" panose="02010609060101010101" charset="-122"/>
              </a:rPr>
              <a:t>/</a:t>
            </a:r>
            <a:r>
              <a:rPr lang="zh-CN" altLang="en-US" b="1" dirty="0">
                <a:latin typeface="黑体" panose="02010609060101010101" charset="-122"/>
                <a:ea typeface="黑体" panose="02010609060101010101" charset="-122"/>
              </a:rPr>
              <a:t>常</a:t>
            </a:r>
            <a:r>
              <a:rPr lang="en-US" altLang="zh-CN" b="1" dirty="0">
                <a:latin typeface="黑体" panose="02010609060101010101" charset="-122"/>
                <a:ea typeface="黑体" panose="02010609060101010101" charset="-122"/>
              </a:rPr>
              <a:t>/</a:t>
            </a:r>
            <a:r>
              <a:rPr lang="zh-CN" altLang="en-US" b="1" dirty="0">
                <a:latin typeface="黑体" panose="02010609060101010101" charset="-122"/>
                <a:ea typeface="黑体" panose="02010609060101010101" charset="-122"/>
              </a:rPr>
              <a:t>端正。</a:t>
            </a:r>
            <a:endParaRPr lang="en-US" altLang="zh-CN" b="1" dirty="0">
              <a:latin typeface="黑体" panose="02010609060101010101" charset="-122"/>
              <a:ea typeface="黑体" panose="02010609060101010101" charset="-122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zh-CN" b="1" dirty="0">
                <a:latin typeface="黑体" panose="02010609060101010101" charset="-122"/>
                <a:ea typeface="黑体" panose="02010609060101010101" charset="-122"/>
              </a:rPr>
              <a:t>           </a:t>
            </a:r>
            <a:r>
              <a:rPr lang="zh-CN" altLang="en-US" b="1" dirty="0">
                <a:latin typeface="黑体" panose="02010609060101010101" charset="-122"/>
                <a:ea typeface="黑体" panose="02010609060101010101" charset="-122"/>
              </a:rPr>
              <a:t>岂不</a:t>
            </a:r>
            <a:r>
              <a:rPr lang="en-US" altLang="zh-CN" b="1" dirty="0">
                <a:latin typeface="黑体" panose="02010609060101010101" charset="-122"/>
                <a:ea typeface="黑体" panose="02010609060101010101" charset="-122"/>
              </a:rPr>
              <a:t>/</a:t>
            </a:r>
            <a:r>
              <a:rPr lang="zh-CN" altLang="en-US" b="1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</a:rPr>
              <a:t>罹</a:t>
            </a:r>
            <a:r>
              <a:rPr lang="en-US" altLang="zh-CN" b="1" dirty="0">
                <a:latin typeface="黑体" panose="02010609060101010101" charset="-122"/>
                <a:ea typeface="黑体" panose="02010609060101010101" charset="-122"/>
              </a:rPr>
              <a:t>/</a:t>
            </a:r>
            <a:r>
              <a:rPr lang="zh-CN" altLang="en-US" b="1" dirty="0">
                <a:latin typeface="黑体" panose="02010609060101010101" charset="-122"/>
                <a:ea typeface="黑体" panose="02010609060101010101" charset="-122"/>
              </a:rPr>
              <a:t>凝寒？松柏</a:t>
            </a:r>
            <a:r>
              <a:rPr lang="en-US" altLang="zh-CN" b="1" dirty="0">
                <a:latin typeface="黑体" panose="02010609060101010101" charset="-122"/>
                <a:ea typeface="黑体" panose="02010609060101010101" charset="-122"/>
              </a:rPr>
              <a:t>/</a:t>
            </a:r>
            <a:r>
              <a:rPr lang="zh-CN" altLang="en-US" b="1" dirty="0">
                <a:latin typeface="黑体" panose="02010609060101010101" charset="-122"/>
                <a:ea typeface="黑体" panose="02010609060101010101" charset="-122"/>
              </a:rPr>
              <a:t>有</a:t>
            </a:r>
            <a:r>
              <a:rPr lang="en-US" altLang="zh-CN" b="1" dirty="0">
                <a:latin typeface="黑体" panose="02010609060101010101" charset="-122"/>
                <a:ea typeface="黑体" panose="02010609060101010101" charset="-122"/>
              </a:rPr>
              <a:t>/</a:t>
            </a:r>
            <a:r>
              <a:rPr lang="zh-CN" altLang="en-US" b="1" dirty="0">
                <a:latin typeface="黑体" panose="02010609060101010101" charset="-122"/>
                <a:ea typeface="黑体" panose="02010609060101010101" charset="-122"/>
              </a:rPr>
              <a:t>本性。</a:t>
            </a:r>
          </a:p>
        </p:txBody>
      </p:sp>
      <p:sp>
        <p:nvSpPr>
          <p:cNvPr id="9" name="矩形 8"/>
          <p:cNvSpPr/>
          <p:nvPr/>
        </p:nvSpPr>
        <p:spPr>
          <a:xfrm>
            <a:off x="6202866" y="2081682"/>
            <a:ext cx="561692" cy="561692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r>
              <a:rPr lang="en-US" altLang="zh-CN" sz="3200" dirty="0" err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Tahoma" panose="020B0604030504040204" pitchFamily="34" charset="0"/>
              </a:rPr>
              <a:t>sè</a:t>
            </a:r>
            <a:endParaRPr lang="zh-CN" altLang="en-US" sz="3200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Tahoma" panose="020B0604030504040204" pitchFamily="34" charset="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8188312" y="2905281"/>
            <a:ext cx="1268633" cy="560705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r>
              <a:rPr lang="en-US" altLang="zh-CN" sz="3200" dirty="0" err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Tahoma" panose="020B0604030504040204" pitchFamily="34" charset="0"/>
              </a:rPr>
              <a:t>jìng</a:t>
            </a:r>
            <a:r>
              <a:rPr lang="en-US" altLang="zh-CN" sz="3200" dirty="0">
                <a:latin typeface="+mn-ea"/>
                <a:cs typeface="Tahoma" panose="020B0604030504040204" pitchFamily="34" charset="0"/>
              </a:rPr>
              <a:t> </a:t>
            </a:r>
            <a:endParaRPr lang="zh-CN" altLang="en-US" sz="3200" dirty="0">
              <a:latin typeface="+mn-ea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4229711" y="4415045"/>
            <a:ext cx="848772" cy="499110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indent="228600"/>
            <a:r>
              <a:rPr lang="en-US" altLang="zh-CN" sz="2800" dirty="0" err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Tahoma" panose="020B0604030504040204" pitchFamily="34" charset="0"/>
              </a:rPr>
              <a:t>lí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标题 1"/>
          <p:cNvSpPr>
            <a:spLocks noGrp="1"/>
          </p:cNvSpPr>
          <p:nvPr>
            <p:ph type="title"/>
          </p:nvPr>
        </p:nvSpPr>
        <p:spPr>
          <a:xfrm>
            <a:off x="239843" y="864908"/>
            <a:ext cx="6656974" cy="829101"/>
          </a:xfrm>
        </p:spPr>
        <p:txBody>
          <a:bodyPr>
            <a:normAutofit/>
          </a:bodyPr>
          <a:lstStyle/>
          <a:p>
            <a:pPr algn="ctr">
              <a:lnSpc>
                <a:spcPct val="100000"/>
              </a:lnSpc>
            </a:pPr>
            <a:r>
              <a:rPr lang="zh-CN" altLang="en-US" sz="3200" b="1" dirty="0">
                <a:latin typeface="黑体" panose="02010609060101010101" charset="-122"/>
                <a:ea typeface="黑体" panose="02010609060101010101" charset="-122"/>
              </a:rPr>
              <a:t>赠 从 弟（其二）</a:t>
            </a:r>
          </a:p>
        </p:txBody>
      </p:sp>
      <p:sp>
        <p:nvSpPr>
          <p:cNvPr id="16" name="矩形 15"/>
          <p:cNvSpPr/>
          <p:nvPr/>
        </p:nvSpPr>
        <p:spPr>
          <a:xfrm>
            <a:off x="2935259" y="1801386"/>
            <a:ext cx="1184237" cy="561692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r>
              <a:rPr lang="zh-CN" altLang="en-US" sz="3200" b="1" dirty="0">
                <a:solidFill>
                  <a:srgbClr val="4D4D4D"/>
                </a:solidFill>
                <a:latin typeface="黑体" panose="02010609060101010101" charset="-122"/>
                <a:ea typeface="黑体" panose="02010609060101010101" charset="-122"/>
              </a:rPr>
              <a:t>刘桢</a:t>
            </a:r>
            <a:endParaRPr lang="zh-CN" altLang="en-US" sz="3200" dirty="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675842" y="1999688"/>
            <a:ext cx="5024765" cy="4008790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3200" b="1" dirty="0">
                <a:latin typeface="黑体" panose="02010609060101010101" charset="-122"/>
                <a:ea typeface="黑体" panose="02010609060101010101" charset="-122"/>
              </a:rPr>
              <a:t>亭亭山上松，瑟瑟谷中风。</a:t>
            </a:r>
            <a:endParaRPr lang="en-US" altLang="zh-CN" sz="3200" b="1" dirty="0">
              <a:latin typeface="黑体" panose="02010609060101010101" charset="-122"/>
              <a:ea typeface="黑体" panose="02010609060101010101" charset="-122"/>
            </a:endParaRPr>
          </a:p>
          <a:p>
            <a:pPr>
              <a:lnSpc>
                <a:spcPct val="200000"/>
              </a:lnSpc>
            </a:pPr>
            <a:r>
              <a:rPr lang="zh-CN" altLang="en-US" sz="3200" b="1" dirty="0">
                <a:latin typeface="黑体" panose="02010609060101010101" charset="-122"/>
                <a:ea typeface="黑体" panose="02010609060101010101" charset="-122"/>
              </a:rPr>
              <a:t>风声一何盛，松枝一何劲</a:t>
            </a:r>
            <a:r>
              <a:rPr lang="zh-CN" altLang="en-US" sz="3200" dirty="0">
                <a:latin typeface="黑体" panose="02010609060101010101" charset="-122"/>
                <a:ea typeface="黑体" panose="02010609060101010101" charset="-122"/>
              </a:rPr>
              <a:t>！</a:t>
            </a:r>
            <a:endParaRPr lang="en-US" altLang="zh-CN" sz="3200" b="1" dirty="0">
              <a:latin typeface="黑体" panose="02010609060101010101" charset="-122"/>
              <a:ea typeface="黑体" panose="02010609060101010101" charset="-122"/>
            </a:endParaRPr>
          </a:p>
          <a:p>
            <a:pPr>
              <a:lnSpc>
                <a:spcPct val="200000"/>
              </a:lnSpc>
            </a:pPr>
            <a:r>
              <a:rPr lang="zh-CN" altLang="en-US" sz="3200" b="1" dirty="0">
                <a:latin typeface="黑体" panose="02010609060101010101" charset="-122"/>
                <a:ea typeface="黑体" panose="02010609060101010101" charset="-122"/>
              </a:rPr>
              <a:t>冰霜正惨凄，终岁常端正。</a:t>
            </a:r>
            <a:endParaRPr lang="en-US" altLang="zh-CN" sz="3200" b="1" dirty="0">
              <a:latin typeface="黑体" panose="02010609060101010101" charset="-122"/>
              <a:ea typeface="黑体" panose="02010609060101010101" charset="-122"/>
            </a:endParaRPr>
          </a:p>
          <a:p>
            <a:pPr>
              <a:lnSpc>
                <a:spcPct val="200000"/>
              </a:lnSpc>
            </a:pPr>
            <a:r>
              <a:rPr lang="zh-CN" altLang="en-US" sz="3200" b="1" dirty="0">
                <a:latin typeface="黑体" panose="02010609060101010101" charset="-122"/>
                <a:ea typeface="黑体" panose="02010609060101010101" charset="-122"/>
              </a:rPr>
              <a:t>岂不罹凝寒？松柏有本性。</a:t>
            </a:r>
          </a:p>
        </p:txBody>
      </p:sp>
      <p:sp>
        <p:nvSpPr>
          <p:cNvPr id="8" name="圆角矩形 7"/>
          <p:cNvSpPr/>
          <p:nvPr/>
        </p:nvSpPr>
        <p:spPr>
          <a:xfrm>
            <a:off x="1445369" y="2957430"/>
            <a:ext cx="1046438" cy="355395"/>
          </a:xfrm>
          <a:prstGeom prst="roundRect">
            <a:avLst/>
          </a:prstGeom>
          <a:solidFill>
            <a:srgbClr val="E9EDF0"/>
          </a:solidFill>
          <a:ln>
            <a:solidFill>
              <a:srgbClr val="0070C0"/>
            </a:solidFill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r>
              <a:rPr lang="zh-CN" altLang="en-US" sz="28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多么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10" name="圆角矩形 9"/>
          <p:cNvSpPr/>
          <p:nvPr/>
        </p:nvSpPr>
        <p:spPr>
          <a:xfrm>
            <a:off x="3851129" y="2943419"/>
            <a:ext cx="1870517" cy="414378"/>
          </a:xfrm>
          <a:prstGeom prst="roundRect">
            <a:avLst/>
          </a:prstGeom>
          <a:solidFill>
            <a:srgbClr val="DDEBDE"/>
          </a:solidFill>
          <a:ln>
            <a:solidFill>
              <a:srgbClr val="1D41D5"/>
            </a:solidFill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r>
              <a:rPr lang="zh-CN" altLang="zh-CN" sz="28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强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而</a:t>
            </a:r>
            <a:r>
              <a:rPr lang="zh-CN" altLang="zh-CN" sz="28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有力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12" name="圆角矩形 11"/>
          <p:cNvSpPr/>
          <p:nvPr/>
        </p:nvSpPr>
        <p:spPr>
          <a:xfrm>
            <a:off x="1453556" y="4916774"/>
            <a:ext cx="1762443" cy="374754"/>
          </a:xfrm>
          <a:prstGeom prst="roundRect">
            <a:avLst/>
          </a:prstGeom>
          <a:solidFill>
            <a:srgbClr val="E9EDF0"/>
          </a:solidFill>
          <a:ln>
            <a:solidFill>
              <a:srgbClr val="1D41D5"/>
            </a:solidFill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r>
              <a:rPr lang="zh-CN" altLang="en-US" sz="28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遭受严寒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cxnSp>
        <p:nvCxnSpPr>
          <p:cNvPr id="17" name="直接连接符 16"/>
          <p:cNvCxnSpPr/>
          <p:nvPr/>
        </p:nvCxnSpPr>
        <p:spPr>
          <a:xfrm>
            <a:off x="1565936" y="3801076"/>
            <a:ext cx="727559" cy="21416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/>
        </p:nvCxnSpPr>
        <p:spPr>
          <a:xfrm flipV="1">
            <a:off x="4816638" y="3833422"/>
            <a:ext cx="512556" cy="127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3" name="直接连接符 22"/>
          <p:cNvCxnSpPr/>
          <p:nvPr/>
        </p:nvCxnSpPr>
        <p:spPr>
          <a:xfrm>
            <a:off x="1610358" y="5771135"/>
            <a:ext cx="1072881" cy="78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直接连接符 20"/>
          <p:cNvCxnSpPr/>
          <p:nvPr/>
        </p:nvCxnSpPr>
        <p:spPr>
          <a:xfrm flipV="1">
            <a:off x="795037" y="2856160"/>
            <a:ext cx="667516" cy="1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4" name="圆角矩形 23"/>
          <p:cNvSpPr/>
          <p:nvPr/>
        </p:nvSpPr>
        <p:spPr>
          <a:xfrm>
            <a:off x="239209" y="1856157"/>
            <a:ext cx="2177647" cy="377189"/>
          </a:xfrm>
          <a:prstGeom prst="roundRect">
            <a:avLst/>
          </a:prstGeom>
          <a:solidFill>
            <a:srgbClr val="E9F3EB"/>
          </a:solidFill>
          <a:ln>
            <a:solidFill>
              <a:srgbClr val="0070C0"/>
            </a:solidFill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r>
              <a:rPr lang="zh-CN" altLang="en-US" sz="28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挺拔的样子</a:t>
            </a:r>
          </a:p>
        </p:txBody>
      </p:sp>
      <p:cxnSp>
        <p:nvCxnSpPr>
          <p:cNvPr id="22" name="直接连接符 21"/>
          <p:cNvCxnSpPr/>
          <p:nvPr/>
        </p:nvCxnSpPr>
        <p:spPr>
          <a:xfrm>
            <a:off x="2566166" y="1618660"/>
            <a:ext cx="1113402" cy="7304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0" name="圆角矩形 29"/>
          <p:cNvSpPr/>
          <p:nvPr/>
        </p:nvSpPr>
        <p:spPr>
          <a:xfrm>
            <a:off x="2494874" y="594058"/>
            <a:ext cx="1342695" cy="410283"/>
          </a:xfrm>
          <a:prstGeom prst="roundRect">
            <a:avLst/>
          </a:prstGeom>
          <a:solidFill>
            <a:srgbClr val="DDEBDE"/>
          </a:solidFill>
          <a:ln>
            <a:solidFill>
              <a:srgbClr val="1D41D5"/>
            </a:solidFill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r>
              <a:rPr lang="zh-CN" altLang="en-US" sz="28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堂弟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6005326" y="1034320"/>
            <a:ext cx="5734468" cy="4550476"/>
          </a:xfrm>
          <a:prstGeom prst="rect">
            <a:avLst/>
          </a:prstGeom>
          <a:gradFill>
            <a:gsLst>
              <a:gs pos="0">
                <a:srgbClr val="E9EDF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3500000" scaled="1"/>
          </a:gradFill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lIns="68580" tIns="34290" rIns="68580" bIns="34290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28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高山上松柏挺拔耸立，</a:t>
            </a:r>
            <a:endParaRPr lang="en-US" altLang="zh-CN" sz="28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pPr lvl="0">
              <a:lnSpc>
                <a:spcPct val="130000"/>
              </a:lnSpc>
            </a:pPr>
            <a:r>
              <a:rPr lang="zh-CN" altLang="en-US" sz="28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山谷间狂风瑟瑟呼啸。</a:t>
            </a:r>
            <a:endParaRPr lang="en-US" altLang="zh-CN" sz="28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pPr lvl="0">
              <a:lnSpc>
                <a:spcPct val="130000"/>
              </a:lnSpc>
            </a:pPr>
            <a:endParaRPr lang="en-US" altLang="zh-CN" sz="28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pPr lvl="0">
              <a:lnSpc>
                <a:spcPct val="130000"/>
              </a:lnSpc>
            </a:pPr>
            <a:endParaRPr lang="en-US" altLang="zh-CN" sz="28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pPr lvl="0">
              <a:lnSpc>
                <a:spcPct val="130000"/>
              </a:lnSpc>
            </a:pPr>
            <a:endParaRPr lang="en-US" altLang="zh-CN" sz="28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pPr lvl="0">
              <a:lnSpc>
                <a:spcPct val="130000"/>
              </a:lnSpc>
            </a:pPr>
            <a:endParaRPr lang="en-US" altLang="zh-CN" sz="28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pPr lvl="0">
              <a:lnSpc>
                <a:spcPct val="130000"/>
              </a:lnSpc>
            </a:pPr>
            <a:endParaRPr lang="en-US" altLang="zh-CN" sz="28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pPr lvl="0">
              <a:lnSpc>
                <a:spcPct val="130000"/>
              </a:lnSpc>
            </a:pPr>
            <a:endParaRPr lang="en-US" altLang="zh-CN" sz="28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5978949" y="2106461"/>
            <a:ext cx="4572000" cy="121264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风声是多么的猛烈，</a:t>
            </a:r>
          </a:p>
          <a:p>
            <a:pPr>
              <a:lnSpc>
                <a:spcPct val="130000"/>
              </a:lnSpc>
            </a:pP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松枝又是多么的刚劲！</a:t>
            </a:r>
            <a:endParaRPr lang="en-US" altLang="zh-CN" sz="2800" dirty="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5926858" y="3246275"/>
            <a:ext cx="5123388" cy="1212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任它满天冰霜惨惨凄凄，</a:t>
            </a:r>
            <a:endParaRPr lang="en-US" altLang="zh-CN" sz="2800" dirty="0">
              <a:latin typeface="黑体" panose="02010609060101010101" charset="-122"/>
              <a:ea typeface="黑体" panose="02010609060101010101" charset="-122"/>
            </a:endParaRPr>
          </a:p>
          <a:p>
            <a:pPr lvl="0">
              <a:lnSpc>
                <a:spcPct val="130000"/>
              </a:lnSpc>
            </a:pP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松柏的腰杆终年端端正正。</a:t>
            </a:r>
            <a:endParaRPr lang="en-US" altLang="zh-CN" sz="2800" dirty="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5971830" y="4368931"/>
            <a:ext cx="5812936" cy="1212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难道是松柏没有遭受严寒的侵凌吗？</a:t>
            </a:r>
            <a:endParaRPr lang="en-US" altLang="zh-CN" sz="2800" dirty="0">
              <a:latin typeface="黑体" panose="02010609060101010101" charset="-122"/>
              <a:ea typeface="黑体" panose="02010609060101010101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不，是松柏天生有着耐寒的本性。</a:t>
            </a:r>
          </a:p>
        </p:txBody>
      </p:sp>
      <p:cxnSp>
        <p:nvCxnSpPr>
          <p:cNvPr id="35" name="直接连接符 34"/>
          <p:cNvCxnSpPr/>
          <p:nvPr/>
        </p:nvCxnSpPr>
        <p:spPr>
          <a:xfrm flipV="1">
            <a:off x="4040971" y="3812967"/>
            <a:ext cx="621161" cy="4763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ldLvl="0" animBg="1"/>
      <p:bldP spid="12" grpId="0" bldLvl="0" animBg="1"/>
      <p:bldP spid="30" grpId="0" bldLvl="0" animBg="1"/>
      <p:bldP spid="29" grpId="0" bldLvl="0" animBg="1"/>
      <p:bldP spid="3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577590" y="1725591"/>
            <a:ext cx="1152876" cy="561692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r>
              <a:rPr lang="zh-CN" altLang="en-US" sz="3200" b="1" dirty="0">
                <a:latin typeface="黑体" panose="02010609060101010101" charset="-122"/>
                <a:ea typeface="黑体" panose="02010609060101010101" charset="-122"/>
              </a:rPr>
              <a:t>刘桢</a:t>
            </a:r>
            <a:endParaRPr lang="zh-CN" altLang="en-US" sz="3200" dirty="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043997" y="2282421"/>
            <a:ext cx="5161932" cy="3023905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 b="1" dirty="0">
                <a:latin typeface="黑体" panose="02010609060101010101" charset="-122"/>
                <a:ea typeface="黑体" panose="02010609060101010101" charset="-122"/>
              </a:rPr>
              <a:t>亭亭山上松，瑟瑟谷中风。</a:t>
            </a:r>
            <a:endParaRPr lang="en-US" altLang="zh-CN" sz="3200" b="1" dirty="0">
              <a:latin typeface="黑体" panose="02010609060101010101" charset="-122"/>
              <a:ea typeface="黑体" panose="02010609060101010101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3200" b="1" dirty="0">
                <a:latin typeface="黑体" panose="02010609060101010101" charset="-122"/>
                <a:ea typeface="黑体" panose="02010609060101010101" charset="-122"/>
              </a:rPr>
              <a:t>风声一何盛，松枝一何劲</a:t>
            </a:r>
            <a:r>
              <a:rPr lang="zh-CN" altLang="en-US" sz="3200" dirty="0">
                <a:latin typeface="黑体" panose="02010609060101010101" charset="-122"/>
                <a:ea typeface="黑体" panose="02010609060101010101" charset="-122"/>
              </a:rPr>
              <a:t>！</a:t>
            </a:r>
            <a:endParaRPr lang="en-US" altLang="zh-CN" sz="3200" b="1" dirty="0">
              <a:latin typeface="黑体" panose="02010609060101010101" charset="-122"/>
              <a:ea typeface="黑体" panose="02010609060101010101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3200" b="1" dirty="0">
                <a:latin typeface="黑体" panose="02010609060101010101" charset="-122"/>
                <a:ea typeface="黑体" panose="02010609060101010101" charset="-122"/>
              </a:rPr>
              <a:t>冰霜正惨凄，终岁常端正。</a:t>
            </a:r>
            <a:endParaRPr lang="en-US" altLang="zh-CN" sz="3200" b="1" dirty="0">
              <a:latin typeface="黑体" panose="02010609060101010101" charset="-122"/>
              <a:ea typeface="黑体" panose="02010609060101010101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3200" b="1" dirty="0">
                <a:latin typeface="黑体" panose="02010609060101010101" charset="-122"/>
                <a:ea typeface="黑体" panose="02010609060101010101" charset="-122"/>
              </a:rPr>
              <a:t>岂不罹凝寒？松柏有本性。</a:t>
            </a:r>
          </a:p>
        </p:txBody>
      </p:sp>
      <p:sp>
        <p:nvSpPr>
          <p:cNvPr id="7" name="矩形 6"/>
          <p:cNvSpPr/>
          <p:nvPr/>
        </p:nvSpPr>
        <p:spPr>
          <a:xfrm>
            <a:off x="1777319" y="1067688"/>
            <a:ext cx="3620306" cy="561692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r>
              <a:rPr lang="zh-CN" altLang="en-US" sz="3200" b="1" dirty="0">
                <a:latin typeface="黑体" panose="02010609060101010101" charset="-122"/>
                <a:ea typeface="黑体" panose="02010609060101010101" charset="-122"/>
                <a:cs typeface="Arial" panose="020B0604020202020204"/>
              </a:rPr>
              <a:t>赠从弟（其二）</a:t>
            </a:r>
            <a:endParaRPr lang="zh-CN" altLang="en-US" sz="3200" dirty="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5110214" y="1227955"/>
            <a:ext cx="1528303" cy="623248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none" lIns="68580" tIns="34290" rIns="68580" bIns="34290">
            <a:spAutoFit/>
          </a:bodyPr>
          <a:lstStyle/>
          <a:p>
            <a:r>
              <a:rPr lang="zh-CN" altLang="en-US" sz="36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咏物诗</a:t>
            </a:r>
            <a:endParaRPr lang="zh-CN" altLang="en-US" sz="3600" dirty="0"/>
          </a:p>
        </p:txBody>
      </p:sp>
      <p:sp>
        <p:nvSpPr>
          <p:cNvPr id="18" name="Rectangle 1"/>
          <p:cNvSpPr>
            <a:spLocks noChangeArrowheads="1"/>
          </p:cNvSpPr>
          <p:nvPr/>
        </p:nvSpPr>
        <p:spPr bwMode="auto">
          <a:xfrm>
            <a:off x="7447247" y="1764249"/>
            <a:ext cx="2202180" cy="76073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none" lIns="68580" tIns="34290" rIns="68580" bIns="34290" numCol="1" anchor="ctr" anchorCtr="0" compatLnSpc="1">
            <a:spAutoFit/>
          </a:bodyPr>
          <a:lstStyle/>
          <a:p>
            <a:pPr indent="2286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咏何物？</a:t>
            </a:r>
          </a:p>
          <a:p>
            <a:pPr indent="2286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900" dirty="0">
                <a:latin typeface="仿宋" panose="02010609060101010101" pitchFamily="49" charset="-122"/>
                <a:ea typeface="仿宋" panose="02010609060101010101" pitchFamily="49" charset="-122"/>
                <a:cs typeface="宋体" panose="02010600030101010101" pitchFamily="2" charset="-122"/>
              </a:rPr>
              <a:t> 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9" name="下箭头 18"/>
          <p:cNvSpPr/>
          <p:nvPr/>
        </p:nvSpPr>
        <p:spPr>
          <a:xfrm>
            <a:off x="8537443" y="2528080"/>
            <a:ext cx="34289" cy="450376"/>
          </a:xfrm>
          <a:prstGeom prst="downArrow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>
            <a:off x="8143095" y="3104047"/>
            <a:ext cx="1055370" cy="622300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r>
              <a:rPr lang="zh-CN" altLang="zh-CN" sz="36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松柏</a:t>
            </a:r>
            <a:endParaRPr lang="zh-CN" altLang="en-US" sz="3600" b="1" dirty="0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6641871" y="4216207"/>
            <a:ext cx="4765643" cy="584775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zh-CN" altLang="zh-CN" sz="3200" b="1" dirty="0">
                <a:solidFill>
                  <a:srgbClr val="FF0000"/>
                </a:solidFill>
                <a:latin typeface="+mn-ea"/>
              </a:rPr>
              <a:t>松</a:t>
            </a:r>
            <a:r>
              <a:rPr lang="zh-CN" altLang="en-US" sz="3200" b="1" dirty="0">
                <a:solidFill>
                  <a:srgbClr val="FF0000"/>
                </a:solidFill>
                <a:latin typeface="+mn-ea"/>
              </a:rPr>
              <a:t>、</a:t>
            </a:r>
            <a:r>
              <a:rPr lang="zh-CN" altLang="zh-CN" sz="3200" b="1" dirty="0">
                <a:solidFill>
                  <a:srgbClr val="FF0000"/>
                </a:solidFill>
                <a:latin typeface="+mn-ea"/>
              </a:rPr>
              <a:t>竹、梅</a:t>
            </a:r>
            <a:r>
              <a:rPr lang="en-US" altLang="zh-CN" sz="3200" b="1" dirty="0">
                <a:solidFill>
                  <a:srgbClr val="FF0000"/>
                </a:solidFill>
                <a:latin typeface="+mn-ea"/>
              </a:rPr>
              <a:t> </a:t>
            </a:r>
            <a:r>
              <a:rPr lang="zh-CN" altLang="zh-CN" sz="3200" b="1" dirty="0">
                <a:solidFill>
                  <a:srgbClr val="FF0000"/>
                </a:solidFill>
                <a:latin typeface="+mn-ea"/>
              </a:rPr>
              <a:t>“岁寒三友”</a:t>
            </a:r>
            <a:endParaRPr lang="zh-CN" altLang="en-US" sz="3200" b="1" dirty="0">
              <a:solidFill>
                <a:srgbClr val="FF0000"/>
              </a:solidFill>
              <a:latin typeface="+mn-ea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bldLvl="0" animBg="1"/>
      <p:bldP spid="19" grpId="0" bldLvl="0" animBg="1"/>
      <p:bldP spid="20" grpId="0"/>
      <p:bldP spid="10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2527503" y="1921603"/>
            <a:ext cx="958209" cy="500137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刘桢</a:t>
            </a:r>
          </a:p>
        </p:txBody>
      </p:sp>
      <p:sp>
        <p:nvSpPr>
          <p:cNvPr id="4" name="矩形 3"/>
          <p:cNvSpPr/>
          <p:nvPr/>
        </p:nvSpPr>
        <p:spPr>
          <a:xfrm>
            <a:off x="764498" y="2451398"/>
            <a:ext cx="4346791" cy="2654573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亭亭山上松，瑟瑟谷中风。</a:t>
            </a:r>
            <a:endParaRPr lang="en-US" altLang="zh-CN" sz="2800" dirty="0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风声一何盛，松枝一何劲！</a:t>
            </a:r>
            <a:endParaRPr lang="en-US" altLang="zh-CN" sz="2800" dirty="0">
              <a:latin typeface="黑体" panose="02010609060101010101" charset="-122"/>
              <a:ea typeface="黑体" panose="02010609060101010101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冰霜正惨凄，终岁常端正。</a:t>
            </a:r>
            <a:endParaRPr lang="en-US" altLang="zh-CN" sz="2800" dirty="0">
              <a:latin typeface="黑体" panose="02010609060101010101" charset="-122"/>
              <a:ea typeface="黑体" panose="02010609060101010101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岂不罹凝寒？松柏有本性。</a:t>
            </a:r>
          </a:p>
        </p:txBody>
      </p:sp>
      <p:sp>
        <p:nvSpPr>
          <p:cNvPr id="5" name="矩形 4"/>
          <p:cNvSpPr/>
          <p:nvPr/>
        </p:nvSpPr>
        <p:spPr>
          <a:xfrm>
            <a:off x="1680041" y="1356144"/>
            <a:ext cx="2913735" cy="500137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Arial" panose="020B0604020202020204"/>
              </a:rPr>
              <a:t>赠从弟（其二）</a:t>
            </a:r>
            <a:endParaRPr lang="zh-CN" altLang="en-US" sz="2800" dirty="0">
              <a:latin typeface="黑体" panose="02010609060101010101" charset="-122"/>
              <a:ea typeface="黑体" panose="02010609060101010101" charset="-122"/>
            </a:endParaRPr>
          </a:p>
        </p:txBody>
      </p:sp>
      <p:cxnSp>
        <p:nvCxnSpPr>
          <p:cNvPr id="7" name="直接连接符 6"/>
          <p:cNvCxnSpPr/>
          <p:nvPr/>
        </p:nvCxnSpPr>
        <p:spPr>
          <a:xfrm>
            <a:off x="5448561" y="1877083"/>
            <a:ext cx="10236" cy="3173105"/>
          </a:xfrm>
          <a:prstGeom prst="line">
            <a:avLst/>
          </a:prstGeom>
          <a:ln>
            <a:solidFill>
              <a:schemeClr val="tx1"/>
            </a:solidFill>
            <a:prstDash val="sysDash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8" name="矩形 7"/>
          <p:cNvSpPr/>
          <p:nvPr/>
        </p:nvSpPr>
        <p:spPr>
          <a:xfrm>
            <a:off x="6694300" y="1288298"/>
            <a:ext cx="4255658" cy="622300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亭亭山上松，瑟瑟谷中风。</a:t>
            </a:r>
            <a:endParaRPr lang="en-US" altLang="zh-CN" sz="2800" dirty="0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6071016" y="2530508"/>
            <a:ext cx="5471410" cy="2309863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宋体" panose="02010600030101010101" pitchFamily="2" charset="-122"/>
              </a:rPr>
              <a:t>    这两句诗人运用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宋体" panose="02010600030101010101" pitchFamily="2" charset="-122"/>
              </a:rPr>
              <a:t>对比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宋体" panose="02010600030101010101" pitchFamily="2" charset="-122"/>
              </a:rPr>
              <a:t>手法，让“山上松”与“谷中风”展开较量，诗句中</a:t>
            </a:r>
            <a:r>
              <a:rPr lang="zh-CN" altLang="en-US" sz="2800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cs typeface="宋体" panose="02010600030101010101" pitchFamily="2" charset="-122"/>
              </a:rPr>
              <a:t>“亭亭”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宋体" panose="02010600030101010101" pitchFamily="2" charset="-122"/>
              </a:rPr>
              <a:t>一词形象地展示松柏的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宋体" panose="02010600030101010101" pitchFamily="2" charset="-122"/>
              </a:rPr>
              <a:t>高耸挺拔、傲岸姿态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宋体" panose="02010600030101010101" pitchFamily="2" charset="-122"/>
              </a:rPr>
              <a:t>。</a:t>
            </a:r>
            <a:endParaRPr lang="zh-CN" alt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8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2539155" y="2059807"/>
            <a:ext cx="998904" cy="500137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刘桢</a:t>
            </a:r>
          </a:p>
        </p:txBody>
      </p:sp>
      <p:sp>
        <p:nvSpPr>
          <p:cNvPr id="4" name="矩形 3"/>
          <p:cNvSpPr/>
          <p:nvPr/>
        </p:nvSpPr>
        <p:spPr>
          <a:xfrm>
            <a:off x="779489" y="2550020"/>
            <a:ext cx="4414687" cy="2654573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亭亭山上松，瑟瑟谷中风。</a:t>
            </a:r>
            <a:endParaRPr lang="en-US" altLang="zh-CN" sz="2800" dirty="0">
              <a:latin typeface="黑体" panose="02010609060101010101" charset="-122"/>
              <a:ea typeface="黑体" panose="02010609060101010101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风声一何盛，松枝一何劲！</a:t>
            </a:r>
            <a:endParaRPr lang="en-US" altLang="zh-CN" sz="2800" dirty="0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冰霜正惨凄，终岁常端正。</a:t>
            </a:r>
            <a:endParaRPr lang="en-US" altLang="zh-CN" sz="2800" dirty="0">
              <a:latin typeface="黑体" panose="02010609060101010101" charset="-122"/>
              <a:ea typeface="黑体" panose="02010609060101010101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岂不罹凝寒？松柏有本性。</a:t>
            </a:r>
          </a:p>
        </p:txBody>
      </p:sp>
      <p:sp>
        <p:nvSpPr>
          <p:cNvPr id="5" name="矩形 4"/>
          <p:cNvSpPr/>
          <p:nvPr/>
        </p:nvSpPr>
        <p:spPr>
          <a:xfrm>
            <a:off x="1641112" y="1505047"/>
            <a:ext cx="3092415" cy="500137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Arial" panose="020B0604020202020204"/>
              </a:rPr>
              <a:t>赠从弟（其二）</a:t>
            </a:r>
            <a:endParaRPr lang="zh-CN" altLang="en-US" sz="2800" dirty="0">
              <a:latin typeface="黑体" panose="02010609060101010101" charset="-122"/>
              <a:ea typeface="黑体" panose="02010609060101010101" charset="-122"/>
            </a:endParaRPr>
          </a:p>
        </p:txBody>
      </p:sp>
      <p:cxnSp>
        <p:nvCxnSpPr>
          <p:cNvPr id="7" name="直接连接符 6"/>
          <p:cNvCxnSpPr/>
          <p:nvPr/>
        </p:nvCxnSpPr>
        <p:spPr>
          <a:xfrm>
            <a:off x="5578671" y="1836852"/>
            <a:ext cx="12660" cy="3439686"/>
          </a:xfrm>
          <a:prstGeom prst="line">
            <a:avLst/>
          </a:prstGeom>
          <a:ln>
            <a:solidFill>
              <a:schemeClr val="tx1"/>
            </a:solidFill>
            <a:prstDash val="sysDash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8" name="矩形 7"/>
          <p:cNvSpPr/>
          <p:nvPr/>
        </p:nvSpPr>
        <p:spPr>
          <a:xfrm>
            <a:off x="6319547" y="1365997"/>
            <a:ext cx="5185926" cy="715581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风声一何盛，松枝一何劲！</a:t>
            </a:r>
            <a:endParaRPr lang="en-US" altLang="zh-CN" sz="2800" dirty="0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5816825" y="2683554"/>
            <a:ext cx="4475865" cy="500137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宋体" panose="02010600030101010101" pitchFamily="2" charset="-122"/>
              </a:rPr>
              <a:t>    </a:t>
            </a:r>
            <a:endParaRPr lang="zh-CN" altLang="en-US" sz="2800" dirty="0"/>
          </a:p>
        </p:txBody>
      </p:sp>
      <p:sp>
        <p:nvSpPr>
          <p:cNvPr id="10" name="矩形 9"/>
          <p:cNvSpPr/>
          <p:nvPr/>
        </p:nvSpPr>
        <p:spPr>
          <a:xfrm>
            <a:off x="5985155" y="2433525"/>
            <a:ext cx="5916143" cy="2870016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宋体" panose="02010600030101010101" pitchFamily="2" charset="-122"/>
              </a:rPr>
              <a:t>    </a:t>
            </a:r>
            <a:r>
              <a:rPr lang="zh-CN" altLang="en-US" sz="2800" dirty="0" smtClean="0">
                <a:latin typeface="黑体" panose="02010609060101010101" charset="-122"/>
                <a:ea typeface="黑体" panose="02010609060101010101" charset="-122"/>
                <a:cs typeface="宋体" panose="02010600030101010101" pitchFamily="2" charset="-122"/>
              </a:rPr>
              <a:t>连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宋体" panose="02010600030101010101" pitchFamily="2" charset="-122"/>
              </a:rPr>
              <a:t>用两个“一何”，前者突出了风之大，后者突出了松柏的挺拔，这两</a:t>
            </a:r>
            <a:r>
              <a:rPr lang="zh-CN" altLang="en-US" sz="2800" dirty="0" smtClean="0">
                <a:latin typeface="黑体" panose="02010609060101010101" charset="-122"/>
                <a:ea typeface="黑体" panose="02010609060101010101" charset="-122"/>
                <a:cs typeface="宋体" panose="02010600030101010101" pitchFamily="2" charset="-122"/>
              </a:rPr>
              <a:t>句继续运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宋体" panose="02010600030101010101" pitchFamily="2" charset="-122"/>
              </a:rPr>
              <a:t>用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宋体" panose="02010600030101010101" pitchFamily="2" charset="-122"/>
              </a:rPr>
              <a:t>对比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宋体" panose="02010600030101010101" pitchFamily="2" charset="-122"/>
              </a:rPr>
              <a:t>手法，</a:t>
            </a:r>
            <a:r>
              <a:rPr lang="zh-CN" altLang="en-US" sz="2800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cs typeface="宋体" panose="02010600030101010101" pitchFamily="2" charset="-122"/>
              </a:rPr>
              <a:t>以风之凛冽来衬托松柏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宋体" panose="02010600030101010101" pitchFamily="2" charset="-122"/>
              </a:rPr>
              <a:t>顽强刚劲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宋体" panose="02010600030101010101" pitchFamily="2" charset="-122"/>
              </a:rPr>
              <a:t>，</a:t>
            </a:r>
            <a:r>
              <a:rPr lang="zh-CN" altLang="en-US" sz="2800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cs typeface="宋体" panose="02010600030101010101" pitchFamily="2" charset="-122"/>
              </a:rPr>
              <a:t>对松柏的赞美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宋体" panose="02010600030101010101" pitchFamily="2" charset="-122"/>
              </a:rPr>
              <a:t>之情溢于言表。</a:t>
            </a:r>
            <a:endParaRPr lang="zh-CN" altLang="en-US" sz="2800" dirty="0"/>
          </a:p>
        </p:txBody>
      </p:sp>
      <p:sp>
        <p:nvSpPr>
          <p:cNvPr id="13" name="圆角矩形 12"/>
          <p:cNvSpPr/>
          <p:nvPr/>
        </p:nvSpPr>
        <p:spPr>
          <a:xfrm>
            <a:off x="7110483" y="1542198"/>
            <a:ext cx="695784" cy="405136"/>
          </a:xfrm>
          <a:prstGeom prst="roundRect">
            <a:avLst/>
          </a:prstGeom>
          <a:noFill/>
          <a:ln w="19050">
            <a:solidFill>
              <a:srgbClr val="1D41D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圆角矩形 13"/>
          <p:cNvSpPr/>
          <p:nvPr/>
        </p:nvSpPr>
        <p:spPr>
          <a:xfrm>
            <a:off x="9214513" y="1544472"/>
            <a:ext cx="709684" cy="409433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1D41D5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8" grpId="0"/>
      <p:bldP spid="13" grpId="0" animBg="1"/>
      <p:bldP spid="1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2505259" y="2161407"/>
            <a:ext cx="989360" cy="500137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刘桢</a:t>
            </a:r>
          </a:p>
        </p:txBody>
      </p:sp>
      <p:sp>
        <p:nvSpPr>
          <p:cNvPr id="4" name="矩形 3"/>
          <p:cNvSpPr/>
          <p:nvPr/>
        </p:nvSpPr>
        <p:spPr>
          <a:xfrm>
            <a:off x="614596" y="2600744"/>
            <a:ext cx="4488105" cy="2654573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亭亭山上松，瑟瑟谷中风。</a:t>
            </a:r>
            <a:endParaRPr lang="en-US" altLang="zh-CN" sz="2800" dirty="0">
              <a:latin typeface="黑体" panose="02010609060101010101" charset="-122"/>
              <a:ea typeface="黑体" panose="02010609060101010101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风声一何盛，松枝一何劲！</a:t>
            </a:r>
            <a:endParaRPr lang="en-US" altLang="zh-CN" sz="2800" dirty="0">
              <a:latin typeface="黑体" panose="02010609060101010101" charset="-122"/>
              <a:ea typeface="黑体" panose="02010609060101010101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冰霜正惨凄，终岁常端正。</a:t>
            </a:r>
            <a:endParaRPr lang="en-US" altLang="zh-CN" sz="2800" dirty="0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岂不罹凝寒？松柏有本性。</a:t>
            </a:r>
          </a:p>
        </p:txBody>
      </p:sp>
      <p:sp>
        <p:nvSpPr>
          <p:cNvPr id="5" name="矩形 4"/>
          <p:cNvSpPr/>
          <p:nvPr/>
        </p:nvSpPr>
        <p:spPr>
          <a:xfrm>
            <a:off x="1532701" y="1579655"/>
            <a:ext cx="3008460" cy="500137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Arial" panose="020B0604020202020204"/>
              </a:rPr>
              <a:t>赠从弟（其二）</a:t>
            </a:r>
            <a:endParaRPr lang="zh-CN" altLang="en-US" sz="2800" dirty="0">
              <a:latin typeface="黑体" panose="02010609060101010101" charset="-122"/>
              <a:ea typeface="黑体" panose="02010609060101010101" charset="-122"/>
            </a:endParaRPr>
          </a:p>
        </p:txBody>
      </p:sp>
      <p:cxnSp>
        <p:nvCxnSpPr>
          <p:cNvPr id="7" name="直接连接符 6"/>
          <p:cNvCxnSpPr/>
          <p:nvPr/>
        </p:nvCxnSpPr>
        <p:spPr>
          <a:xfrm>
            <a:off x="5319307" y="1912443"/>
            <a:ext cx="32181" cy="3395465"/>
          </a:xfrm>
          <a:prstGeom prst="line">
            <a:avLst/>
          </a:prstGeom>
          <a:ln>
            <a:solidFill>
              <a:schemeClr val="tx1"/>
            </a:solidFill>
            <a:prstDash val="sysDash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8" name="矩形 7"/>
          <p:cNvSpPr/>
          <p:nvPr/>
        </p:nvSpPr>
        <p:spPr>
          <a:xfrm>
            <a:off x="6442194" y="1157545"/>
            <a:ext cx="5027562" cy="715581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冰霜正惨凄，终岁常端正。</a:t>
            </a:r>
            <a:endParaRPr lang="en-US" altLang="zh-CN" sz="2800" dirty="0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5345019" y="2565023"/>
            <a:ext cx="5036242" cy="534955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宋体" panose="02010600030101010101" pitchFamily="2" charset="-122"/>
              </a:rPr>
              <a:t>    </a:t>
            </a:r>
            <a:endParaRPr lang="zh-CN" altLang="en-US" sz="2800" dirty="0"/>
          </a:p>
        </p:txBody>
      </p:sp>
      <p:sp>
        <p:nvSpPr>
          <p:cNvPr id="10" name="矩形 9"/>
          <p:cNvSpPr/>
          <p:nvPr/>
        </p:nvSpPr>
        <p:spPr>
          <a:xfrm>
            <a:off x="5726243" y="2059987"/>
            <a:ext cx="5932748" cy="1052019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2800" dirty="0">
                <a:latin typeface="黑体" panose="02010609060101010101" charset="-122"/>
                <a:ea typeface="黑体" panose="02010609060101010101" charset="-122"/>
                <a:cs typeface="宋体" panose="02010600030101010101" pitchFamily="2" charset="-122"/>
              </a:rPr>
              <a:t>    </a:t>
            </a:r>
            <a:r>
              <a:rPr lang="zh-CN" altLang="zh-CN" sz="2800" dirty="0">
                <a:latin typeface="黑体" panose="02010609060101010101" charset="-122"/>
                <a:ea typeface="黑体" panose="02010609060101010101" charset="-122"/>
                <a:cs typeface="宋体" panose="02010600030101010101" pitchFamily="2" charset="-122"/>
              </a:rPr>
              <a:t>前一个“正”字告诉人们，此刻正是滴水成冰、万木凋零的凄寒严冬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宋体" panose="02010600030101010101" pitchFamily="2" charset="-122"/>
              </a:rPr>
              <a:t>。</a:t>
            </a:r>
            <a:endParaRPr lang="zh-CN" altLang="en-US" sz="2800" dirty="0"/>
          </a:p>
        </p:txBody>
      </p:sp>
      <p:sp>
        <p:nvSpPr>
          <p:cNvPr id="13" name="矩形 12"/>
          <p:cNvSpPr/>
          <p:nvPr/>
        </p:nvSpPr>
        <p:spPr>
          <a:xfrm>
            <a:off x="5671279" y="3168780"/>
            <a:ext cx="6096000" cy="2677656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2800" dirty="0">
                <a:solidFill>
                  <a:prstClr val="black"/>
                </a:solidFill>
                <a:latin typeface="黑体" panose="02010609060101010101" charset="-122"/>
                <a:ea typeface="黑体" panose="02010609060101010101" charset="-122"/>
                <a:cs typeface="宋体" panose="02010600030101010101" pitchFamily="2" charset="-122"/>
              </a:rPr>
              <a:t>    </a:t>
            </a:r>
            <a:r>
              <a:rPr lang="zh-CN" altLang="zh-CN" sz="2800" dirty="0" smtClean="0">
                <a:solidFill>
                  <a:prstClr val="black"/>
                </a:solidFill>
                <a:latin typeface="黑体" panose="02010609060101010101" charset="-122"/>
                <a:ea typeface="黑体" panose="02010609060101010101" charset="-122"/>
                <a:cs typeface="宋体" panose="02010600030101010101" pitchFamily="2" charset="-122"/>
              </a:rPr>
              <a:t>后</a:t>
            </a:r>
            <a:r>
              <a:rPr lang="zh-CN" altLang="zh-CN" sz="2800" dirty="0">
                <a:solidFill>
                  <a:prstClr val="black"/>
                </a:solidFill>
                <a:latin typeface="黑体" panose="02010609060101010101" charset="-122"/>
                <a:ea typeface="黑体" panose="02010609060101010101" charset="-122"/>
                <a:cs typeface="宋体" panose="02010600030101010101" pitchFamily="2" charset="-122"/>
              </a:rPr>
              <a:t>一个“正”字又告诉人们，松柏</a:t>
            </a:r>
            <a:r>
              <a:rPr lang="zh-CN" altLang="en-US" sz="2800" dirty="0">
                <a:solidFill>
                  <a:prstClr val="black"/>
                </a:solidFill>
                <a:latin typeface="黑体" panose="02010609060101010101" charset="-122"/>
                <a:ea typeface="黑体" panose="02010609060101010101" charset="-122"/>
                <a:cs typeface="宋体" panose="02010600030101010101" pitchFamily="2" charset="-122"/>
              </a:rPr>
              <a:t>在冰霜的侵袭下，</a:t>
            </a:r>
            <a:r>
              <a:rPr lang="zh-CN" altLang="zh-CN" sz="2800" dirty="0">
                <a:solidFill>
                  <a:prstClr val="black"/>
                </a:solidFill>
                <a:latin typeface="黑体" panose="02010609060101010101" charset="-122"/>
                <a:ea typeface="黑体" panose="02010609060101010101" charset="-122"/>
                <a:cs typeface="宋体" panose="02010600030101010101" pitchFamily="2" charset="-122"/>
              </a:rPr>
              <a:t>却依旧</a:t>
            </a:r>
            <a:r>
              <a:rPr lang="zh-CN" altLang="zh-CN" sz="28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宋体" panose="02010600030101010101" pitchFamily="2" charset="-122"/>
              </a:rPr>
              <a:t>端然挺立、正气凛然</a:t>
            </a:r>
            <a:r>
              <a:rPr lang="zh-CN" altLang="zh-CN" sz="2800" dirty="0" smtClean="0">
                <a:solidFill>
                  <a:prstClr val="black"/>
                </a:solidFill>
                <a:latin typeface="黑体" panose="02010609060101010101" charset="-122"/>
                <a:ea typeface="黑体" panose="02010609060101010101" charset="-122"/>
                <a:cs typeface="宋体" panose="02010600030101010101" pitchFamily="2" charset="-122"/>
              </a:rPr>
              <a:t>。</a:t>
            </a:r>
            <a:endParaRPr lang="en-US" altLang="zh-CN" sz="2800" dirty="0" smtClean="0">
              <a:solidFill>
                <a:prstClr val="black"/>
              </a:solidFill>
              <a:latin typeface="黑体" panose="02010609060101010101" charset="-122"/>
              <a:ea typeface="黑体" panose="02010609060101010101" charset="-122"/>
              <a:cs typeface="宋体" panose="0201060003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2800" dirty="0" smtClean="0">
                <a:solidFill>
                  <a:prstClr val="black"/>
                </a:solidFill>
                <a:latin typeface="黑体" panose="02010609060101010101" charset="-122"/>
                <a:ea typeface="黑体" panose="02010609060101010101" charset="-122"/>
                <a:cs typeface="宋体" panose="02010600030101010101" pitchFamily="2" charset="-122"/>
              </a:rPr>
              <a:t>    </a:t>
            </a:r>
            <a:r>
              <a:rPr lang="zh-CN" altLang="en-US" sz="2800" dirty="0" smtClean="0">
                <a:solidFill>
                  <a:prstClr val="black"/>
                </a:solidFill>
                <a:latin typeface="黑体" panose="02010609060101010101" charset="-122"/>
                <a:ea typeface="黑体" panose="02010609060101010101" charset="-122"/>
                <a:cs typeface="宋体" panose="02010600030101010101" pitchFamily="2" charset="-122"/>
              </a:rPr>
              <a:t>这</a:t>
            </a:r>
            <a:r>
              <a:rPr lang="zh-CN" altLang="en-US" sz="2800" dirty="0">
                <a:solidFill>
                  <a:prstClr val="black"/>
                </a:solidFill>
                <a:latin typeface="黑体" panose="02010609060101010101" charset="-122"/>
                <a:ea typeface="黑体" panose="02010609060101010101" charset="-122"/>
                <a:cs typeface="宋体" panose="02010600030101010101" pitchFamily="2" charset="-122"/>
              </a:rPr>
              <a:t>两句</a:t>
            </a:r>
            <a:r>
              <a:rPr lang="zh-CN" altLang="en-US" sz="2800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cs typeface="宋体" panose="02010600030101010101" pitchFamily="2" charset="-122"/>
              </a:rPr>
              <a:t>以冰霜的严酷衬托松柏的“端正”。</a:t>
            </a:r>
            <a:endParaRPr lang="zh-CN" altLang="en-US" dirty="0">
              <a:solidFill>
                <a:srgbClr val="1D41D5"/>
              </a:solidFill>
            </a:endParaRPr>
          </a:p>
        </p:txBody>
      </p:sp>
      <p:sp>
        <p:nvSpPr>
          <p:cNvPr id="14" name="圆角矩形 13"/>
          <p:cNvSpPr/>
          <p:nvPr/>
        </p:nvSpPr>
        <p:spPr>
          <a:xfrm>
            <a:off x="7196667" y="1320800"/>
            <a:ext cx="403366" cy="410697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圆角矩形 14"/>
          <p:cNvSpPr/>
          <p:nvPr/>
        </p:nvSpPr>
        <p:spPr>
          <a:xfrm>
            <a:off x="10090750" y="1355931"/>
            <a:ext cx="323250" cy="371270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3" grpId="0"/>
      <p:bldP spid="14" grpId="0" animBg="1"/>
      <p:bldP spid="1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2739203" y="2021167"/>
            <a:ext cx="970083" cy="500137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r>
              <a:rPr lang="zh-CN" altLang="en-US" sz="2800" dirty="0">
                <a:latin typeface="+mn-ea"/>
              </a:rPr>
              <a:t>刘桢</a:t>
            </a:r>
          </a:p>
        </p:txBody>
      </p:sp>
      <p:sp>
        <p:nvSpPr>
          <p:cNvPr id="4" name="矩形 3"/>
          <p:cNvSpPr/>
          <p:nvPr/>
        </p:nvSpPr>
        <p:spPr>
          <a:xfrm>
            <a:off x="749508" y="2474000"/>
            <a:ext cx="4400659" cy="2654573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>
                <a:latin typeface="+mn-ea"/>
              </a:rPr>
              <a:t>亭亭山上松，瑟瑟谷中风。</a:t>
            </a:r>
            <a:endParaRPr lang="en-US" altLang="zh-CN" sz="2800" dirty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zh-CN" altLang="en-US" sz="2800" dirty="0">
                <a:latin typeface="+mn-ea"/>
              </a:rPr>
              <a:t>风声一何盛，松枝一何劲！</a:t>
            </a:r>
            <a:endParaRPr lang="en-US" altLang="zh-CN" sz="2800" dirty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zh-CN" altLang="en-US" sz="2800" dirty="0">
                <a:latin typeface="+mn-ea"/>
              </a:rPr>
              <a:t>冰霜正惨凄，终岁常端正。</a:t>
            </a:r>
            <a:endParaRPr lang="en-US" altLang="zh-CN" sz="2800" dirty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zh-CN" altLang="en-US" sz="2800" dirty="0">
                <a:solidFill>
                  <a:srgbClr val="FF0000"/>
                </a:solidFill>
                <a:latin typeface="+mn-ea"/>
              </a:rPr>
              <a:t>岂不罹凝寒？松柏有本性。</a:t>
            </a:r>
          </a:p>
        </p:txBody>
      </p:sp>
      <p:sp>
        <p:nvSpPr>
          <p:cNvPr id="5" name="矩形 4"/>
          <p:cNvSpPr/>
          <p:nvPr/>
        </p:nvSpPr>
        <p:spPr>
          <a:xfrm>
            <a:off x="1725423" y="1446087"/>
            <a:ext cx="2949844" cy="500137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r>
              <a:rPr lang="zh-CN" altLang="en-US" sz="2800" dirty="0">
                <a:latin typeface="+mn-ea"/>
                <a:cs typeface="Arial" panose="020B0604020202020204"/>
              </a:rPr>
              <a:t>赠从弟（其二）</a:t>
            </a:r>
            <a:endParaRPr lang="zh-CN" altLang="en-US" sz="2800" dirty="0">
              <a:latin typeface="+mn-ea"/>
            </a:endParaRPr>
          </a:p>
        </p:txBody>
      </p:sp>
      <p:cxnSp>
        <p:nvCxnSpPr>
          <p:cNvPr id="7" name="直接连接符 6"/>
          <p:cNvCxnSpPr/>
          <p:nvPr/>
        </p:nvCxnSpPr>
        <p:spPr>
          <a:xfrm>
            <a:off x="5546429" y="1886442"/>
            <a:ext cx="10236" cy="3173105"/>
          </a:xfrm>
          <a:prstGeom prst="line">
            <a:avLst/>
          </a:prstGeom>
          <a:ln>
            <a:solidFill>
              <a:schemeClr val="tx1"/>
            </a:solidFill>
            <a:prstDash val="sysDash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8" name="矩形 7"/>
          <p:cNvSpPr/>
          <p:nvPr/>
        </p:nvSpPr>
        <p:spPr>
          <a:xfrm>
            <a:off x="6567990" y="977252"/>
            <a:ext cx="4929605" cy="715581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>
                <a:solidFill>
                  <a:srgbClr val="FF0000"/>
                </a:solidFill>
                <a:latin typeface="+mn-ea"/>
              </a:rPr>
              <a:t>岂不罹凝寒？松柏有本性。</a:t>
            </a:r>
          </a:p>
        </p:txBody>
      </p:sp>
      <p:sp>
        <p:nvSpPr>
          <p:cNvPr id="10" name="矩形 9"/>
          <p:cNvSpPr/>
          <p:nvPr/>
        </p:nvSpPr>
        <p:spPr>
          <a:xfrm>
            <a:off x="5996065" y="2158821"/>
            <a:ext cx="5508997" cy="2870016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2800" dirty="0">
                <a:latin typeface="+mn-ea"/>
                <a:cs typeface="宋体" panose="02010600030101010101" pitchFamily="2" charset="-122"/>
              </a:rPr>
              <a:t>    </a:t>
            </a:r>
            <a:r>
              <a:rPr lang="zh-CN" altLang="zh-CN" sz="2800" dirty="0">
                <a:latin typeface="+mn-ea"/>
                <a:cs typeface="宋体" panose="02010600030101010101" pitchFamily="2" charset="-122"/>
              </a:rPr>
              <a:t>在一问一答中，将我们的眼光从“亭亭”“端正”的松</a:t>
            </a:r>
            <a:r>
              <a:rPr lang="zh-CN" altLang="en-US" sz="2800" dirty="0">
                <a:latin typeface="+mn-ea"/>
                <a:cs typeface="宋体" panose="02010600030101010101" pitchFamily="2" charset="-122"/>
              </a:rPr>
              <a:t>柏的</a:t>
            </a:r>
            <a:r>
              <a:rPr lang="zh-CN" altLang="zh-CN" sz="2800" dirty="0">
                <a:latin typeface="+mn-ea"/>
                <a:cs typeface="宋体" panose="02010600030101010101" pitchFamily="2" charset="-122"/>
              </a:rPr>
              <a:t>外</a:t>
            </a:r>
            <a:r>
              <a:rPr lang="zh-CN" altLang="en-US" sz="2800" dirty="0">
                <a:latin typeface="+mn-ea"/>
                <a:cs typeface="宋体" panose="02010600030101010101" pitchFamily="2" charset="-122"/>
              </a:rPr>
              <a:t>在形象</a:t>
            </a:r>
            <a:r>
              <a:rPr lang="zh-CN" altLang="zh-CN" sz="2800" dirty="0">
                <a:latin typeface="+mn-ea"/>
                <a:cs typeface="宋体" panose="02010600030101010101" pitchFamily="2" charset="-122"/>
              </a:rPr>
              <a:t>引入到</a:t>
            </a:r>
            <a:r>
              <a:rPr lang="zh-CN" altLang="zh-CN" sz="2800" dirty="0">
                <a:solidFill>
                  <a:srgbClr val="1D41D5"/>
                </a:solidFill>
                <a:latin typeface="+mn-ea"/>
                <a:cs typeface="宋体" panose="02010600030101010101" pitchFamily="2" charset="-122"/>
              </a:rPr>
              <a:t>松</a:t>
            </a:r>
            <a:r>
              <a:rPr lang="zh-CN" altLang="en-US" sz="2800" dirty="0">
                <a:solidFill>
                  <a:srgbClr val="1D41D5"/>
                </a:solidFill>
                <a:latin typeface="+mn-ea"/>
                <a:cs typeface="宋体" panose="02010600030101010101" pitchFamily="2" charset="-122"/>
              </a:rPr>
              <a:t>柏</a:t>
            </a:r>
            <a:r>
              <a:rPr lang="zh-CN" altLang="zh-CN" sz="2800" dirty="0">
                <a:solidFill>
                  <a:srgbClr val="1D41D5"/>
                </a:solidFill>
                <a:latin typeface="+mn-ea"/>
                <a:cs typeface="宋体" panose="02010600030101010101" pitchFamily="2" charset="-122"/>
              </a:rPr>
              <a:t>内在的本性</a:t>
            </a:r>
            <a:r>
              <a:rPr lang="zh-CN" altLang="zh-CN" sz="2800" dirty="0">
                <a:latin typeface="+mn-ea"/>
                <a:cs typeface="宋体" panose="02010600030101010101" pitchFamily="2" charset="-122"/>
              </a:rPr>
              <a:t>，松</a:t>
            </a:r>
            <a:r>
              <a:rPr lang="zh-CN" altLang="en-US" sz="2800" dirty="0">
                <a:latin typeface="+mn-ea"/>
                <a:cs typeface="宋体" panose="02010600030101010101" pitchFamily="2" charset="-122"/>
              </a:rPr>
              <a:t>柏</a:t>
            </a:r>
            <a:r>
              <a:rPr lang="zh-CN" altLang="zh-CN" sz="2800" dirty="0">
                <a:latin typeface="+mn-ea"/>
                <a:cs typeface="宋体" panose="02010600030101010101" pitchFamily="2" charset="-122"/>
              </a:rPr>
              <a:t>之所以</a:t>
            </a:r>
            <a:r>
              <a:rPr lang="zh-CN" altLang="zh-CN" sz="2800" dirty="0">
                <a:solidFill>
                  <a:srgbClr val="FF0000"/>
                </a:solidFill>
                <a:latin typeface="+mn-ea"/>
                <a:cs typeface="宋体" panose="02010600030101010101" pitchFamily="2" charset="-122"/>
              </a:rPr>
              <a:t>不畏严寒、傲雪凌霜</a:t>
            </a:r>
            <a:r>
              <a:rPr lang="zh-CN" altLang="zh-CN" sz="2800" dirty="0">
                <a:latin typeface="+mn-ea"/>
                <a:cs typeface="宋体" panose="02010600030101010101" pitchFamily="2" charset="-122"/>
              </a:rPr>
              <a:t>，是因为</a:t>
            </a:r>
            <a:r>
              <a:rPr lang="zh-CN" altLang="zh-CN" sz="2800" dirty="0">
                <a:latin typeface="+mn-ea"/>
              </a:rPr>
              <a:t>它那</a:t>
            </a:r>
            <a:r>
              <a:rPr lang="zh-CN" altLang="zh-CN" sz="2800" dirty="0">
                <a:solidFill>
                  <a:srgbClr val="FF0000"/>
                </a:solidFill>
                <a:latin typeface="+mn-ea"/>
                <a:cs typeface="宋体" panose="02010600030101010101" pitchFamily="2" charset="-122"/>
              </a:rPr>
              <a:t>坚贞不屈的美好品格</a:t>
            </a:r>
            <a:r>
              <a:rPr lang="zh-CN" altLang="zh-CN" sz="2800" dirty="0">
                <a:latin typeface="+mn-ea"/>
                <a:cs typeface="宋体" panose="02010600030101010101" pitchFamily="2" charset="-122"/>
              </a:rPr>
              <a:t>。</a:t>
            </a:r>
            <a:endParaRPr lang="zh-CN" altLang="en-US" sz="2800" dirty="0"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3008851" y="1607734"/>
            <a:ext cx="1136945" cy="561692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r>
              <a:rPr lang="zh-CN" altLang="en-US" sz="3200" dirty="0">
                <a:latin typeface="黑体" panose="02010609060101010101" charset="-122"/>
                <a:ea typeface="黑体" panose="02010609060101010101" charset="-122"/>
              </a:rPr>
              <a:t>刘桢</a:t>
            </a:r>
          </a:p>
        </p:txBody>
      </p:sp>
      <p:sp>
        <p:nvSpPr>
          <p:cNvPr id="5" name="矩形 4"/>
          <p:cNvSpPr/>
          <p:nvPr/>
        </p:nvSpPr>
        <p:spPr>
          <a:xfrm>
            <a:off x="1094286" y="2145075"/>
            <a:ext cx="5107617" cy="3023905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 dirty="0">
                <a:latin typeface="黑体" panose="02010609060101010101" charset="-122"/>
                <a:ea typeface="黑体" panose="02010609060101010101" charset="-122"/>
              </a:rPr>
              <a:t>亭亭山上松，瑟瑟谷中风。</a:t>
            </a:r>
            <a:endParaRPr lang="en-US" altLang="zh-CN" sz="3200" dirty="0">
              <a:latin typeface="黑体" panose="02010609060101010101" charset="-122"/>
              <a:ea typeface="黑体" panose="02010609060101010101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3200" dirty="0">
                <a:latin typeface="黑体" panose="02010609060101010101" charset="-122"/>
                <a:ea typeface="黑体" panose="02010609060101010101" charset="-122"/>
              </a:rPr>
              <a:t>风声一何盛，松枝一何劲！</a:t>
            </a:r>
            <a:endParaRPr lang="en-US" altLang="zh-CN" sz="3200" dirty="0">
              <a:latin typeface="黑体" panose="02010609060101010101" charset="-122"/>
              <a:ea typeface="黑体" panose="02010609060101010101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3200" dirty="0">
                <a:latin typeface="黑体" panose="02010609060101010101" charset="-122"/>
                <a:ea typeface="黑体" panose="02010609060101010101" charset="-122"/>
              </a:rPr>
              <a:t>冰霜正惨凄，终岁常端正。</a:t>
            </a:r>
            <a:endParaRPr lang="en-US" altLang="zh-CN" sz="3200" dirty="0">
              <a:latin typeface="黑体" panose="02010609060101010101" charset="-122"/>
              <a:ea typeface="黑体" panose="02010609060101010101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3200" dirty="0">
                <a:latin typeface="黑体" panose="02010609060101010101" charset="-122"/>
                <a:ea typeface="黑体" panose="02010609060101010101" charset="-122"/>
              </a:rPr>
              <a:t>岂不罹凝寒？松柏有本性。</a:t>
            </a:r>
          </a:p>
        </p:txBody>
      </p:sp>
      <p:sp>
        <p:nvSpPr>
          <p:cNvPr id="7" name="矩形 6"/>
          <p:cNvSpPr/>
          <p:nvPr/>
        </p:nvSpPr>
        <p:spPr>
          <a:xfrm>
            <a:off x="2443053" y="1009790"/>
            <a:ext cx="3568913" cy="561692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r>
              <a:rPr lang="zh-CN" altLang="en-US" sz="3200" dirty="0">
                <a:latin typeface="黑体" panose="02010609060101010101" charset="-122"/>
                <a:ea typeface="黑体" panose="02010609060101010101" charset="-122"/>
                <a:cs typeface="Arial" panose="020B0604020202020204"/>
              </a:rPr>
              <a:t>赠从弟（其二）</a:t>
            </a:r>
            <a:endParaRPr lang="zh-CN" altLang="en-US" sz="3200" dirty="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5932883" y="2261783"/>
            <a:ext cx="2117331" cy="561692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r>
              <a:rPr lang="zh-CN" altLang="zh-CN" sz="32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高耸挺拔</a:t>
            </a:r>
            <a:endParaRPr lang="zh-CN" altLang="en-US" sz="3200" dirty="0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5935207" y="2971980"/>
            <a:ext cx="2117331" cy="561692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r>
              <a:rPr lang="zh-CN" altLang="zh-CN" sz="32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顽强刚劲</a:t>
            </a:r>
            <a:endParaRPr lang="zh-CN" altLang="en-US" sz="3200" dirty="0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5933430" y="3759094"/>
            <a:ext cx="2117331" cy="561692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r>
              <a:rPr lang="zh-CN" altLang="zh-CN" sz="32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正气凛然</a:t>
            </a:r>
            <a:endParaRPr lang="zh-CN" altLang="en-US" sz="3200" dirty="0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5927479" y="4538933"/>
            <a:ext cx="2117331" cy="561692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marL="257175" indent="-257175" fontAlgn="base">
              <a:spcBef>
                <a:spcPct val="20000"/>
              </a:spcBef>
              <a:spcAft>
                <a:spcPct val="0"/>
              </a:spcAft>
              <a:buSzPct val="100000"/>
            </a:pPr>
            <a:r>
              <a:rPr lang="zh-CN" altLang="zh-CN" sz="32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不畏严寒</a:t>
            </a:r>
            <a:endParaRPr lang="zh-CN" altLang="zh-CN" sz="3200" dirty="0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8191418" y="2631909"/>
            <a:ext cx="2109731" cy="561692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lIns="68580" tIns="34290" rIns="68580" bIns="34290">
            <a:spAutoFit/>
          </a:bodyPr>
          <a:lstStyle/>
          <a:p>
            <a:pPr lvl="0" fontAlgn="base">
              <a:spcBef>
                <a:spcPct val="20000"/>
              </a:spcBef>
              <a:spcAft>
                <a:spcPct val="0"/>
              </a:spcAft>
              <a:buSzPct val="100000"/>
            </a:pPr>
            <a:r>
              <a:rPr lang="zh-CN" altLang="zh-CN" sz="3200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外在形象</a:t>
            </a:r>
            <a:endParaRPr kumimoji="1" lang="zh-CN" altLang="en-US" sz="3200" dirty="0">
              <a:solidFill>
                <a:srgbClr val="000000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8135303" y="4105380"/>
            <a:ext cx="2109731" cy="561692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lIns="68580" tIns="34290" rIns="68580" bIns="34290">
            <a:spAutoFit/>
          </a:bodyPr>
          <a:lstStyle/>
          <a:p>
            <a:r>
              <a:rPr lang="zh-CN" altLang="zh-CN" sz="3200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内在品格</a:t>
            </a:r>
            <a:endParaRPr lang="zh-CN" altLang="en-US" sz="3200" dirty="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6" name="右大括号 15"/>
          <p:cNvSpPr/>
          <p:nvPr/>
        </p:nvSpPr>
        <p:spPr>
          <a:xfrm>
            <a:off x="10452482" y="2781689"/>
            <a:ext cx="280476" cy="1700370"/>
          </a:xfrm>
          <a:prstGeom prst="rightBrace">
            <a:avLst/>
          </a:prstGeom>
          <a:ln>
            <a:solidFill>
              <a:srgbClr val="1D41D5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sz="320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10841412" y="2620281"/>
            <a:ext cx="423760" cy="2039020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lvl="0" fontAlgn="base">
              <a:spcBef>
                <a:spcPct val="20000"/>
              </a:spcBef>
              <a:spcAft>
                <a:spcPct val="0"/>
              </a:spcAft>
              <a:buSzPct val="100000"/>
            </a:pPr>
            <a:r>
              <a:rPr kumimoji="1" lang="zh-CN" altLang="en-US" sz="3200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由表及里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3" grpId="0" bldLvl="0" animBg="1"/>
      <p:bldP spid="14" grpId="0" bldLvl="0" animBg="1"/>
      <p:bldP spid="16" grpId="0" bldLvl="0" animBg="1"/>
      <p:bldP spid="1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82654" y="1877379"/>
            <a:ext cx="10238282" cy="3608476"/>
          </a:xfrm>
        </p:spPr>
        <p:txBody>
          <a:bodyPr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altLang="en-US" sz="3600" dirty="0">
                <a:latin typeface="黑体" panose="02010609060101010101" charset="-122"/>
                <a:ea typeface="黑体" panose="02010609060101010101" charset="-122"/>
              </a:rPr>
              <a:t>    全诗貌似</a:t>
            </a:r>
            <a:r>
              <a:rPr lang="zh-CN" altLang="en-US" sz="3600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</a:rPr>
              <a:t>咏物</a:t>
            </a:r>
            <a:r>
              <a:rPr lang="zh-CN" altLang="en-US" sz="3600" dirty="0">
                <a:latin typeface="黑体" panose="02010609060101010101" charset="-122"/>
                <a:ea typeface="黑体" panose="02010609060101010101" charset="-122"/>
              </a:rPr>
              <a:t>，实为</a:t>
            </a:r>
            <a:r>
              <a:rPr lang="zh-CN" altLang="en-US" sz="3600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</a:rPr>
              <a:t>言志</a:t>
            </a:r>
            <a:r>
              <a:rPr lang="zh-CN" altLang="en-US" sz="3600" dirty="0" smtClean="0">
                <a:latin typeface="黑体" panose="02010609060101010101" charset="-122"/>
                <a:ea typeface="黑体" panose="02010609060101010101" charset="-122"/>
              </a:rPr>
              <a:t>。</a:t>
            </a:r>
            <a:r>
              <a:rPr lang="en-US" altLang="zh-CN" sz="3600" dirty="0" smtClean="0">
                <a:latin typeface="黑体" panose="02010609060101010101" charset="-122"/>
                <a:ea typeface="黑体" panose="02010609060101010101" charset="-122"/>
              </a:rPr>
              <a:t/>
            </a:r>
            <a:br>
              <a:rPr lang="en-US" altLang="zh-CN" sz="3600" dirty="0" smtClean="0">
                <a:latin typeface="黑体" panose="02010609060101010101" charset="-122"/>
                <a:ea typeface="黑体" panose="02010609060101010101" charset="-122"/>
              </a:rPr>
            </a:br>
            <a:r>
              <a:rPr lang="en-US" altLang="zh-CN" sz="3600" dirty="0">
                <a:latin typeface="黑体" panose="02010609060101010101" charset="-122"/>
                <a:ea typeface="黑体" panose="02010609060101010101" charset="-122"/>
              </a:rPr>
              <a:t> </a:t>
            </a:r>
            <a:r>
              <a:rPr lang="en-US" altLang="zh-CN" sz="3600" dirty="0" smtClean="0">
                <a:latin typeface="黑体" panose="02010609060101010101" charset="-122"/>
                <a:ea typeface="黑体" panose="02010609060101010101" charset="-122"/>
              </a:rPr>
              <a:t>   </a:t>
            </a:r>
            <a:r>
              <a:rPr lang="zh-CN" altLang="zh-CN" sz="3600" dirty="0" smtClean="0">
                <a:latin typeface="黑体" panose="02010609060101010101" charset="-122"/>
                <a:ea typeface="黑体" panose="02010609060101010101" charset="-122"/>
              </a:rPr>
              <a:t>诗人</a:t>
            </a:r>
            <a:r>
              <a:rPr lang="zh-CN" altLang="en-US" sz="3600" dirty="0" smtClean="0">
                <a:latin typeface="黑体" panose="02010609060101010101" charset="-122"/>
                <a:ea typeface="黑体" panose="02010609060101010101" charset="-122"/>
              </a:rPr>
              <a:t>是</a:t>
            </a:r>
            <a:r>
              <a:rPr lang="zh-CN" altLang="zh-CN" sz="3600" dirty="0" smtClean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</a:rPr>
              <a:t>借</a:t>
            </a:r>
            <a:r>
              <a:rPr lang="zh-CN" altLang="zh-CN" sz="3600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</a:rPr>
              <a:t>松柏</a:t>
            </a:r>
            <a:r>
              <a:rPr lang="zh-CN" altLang="zh-CN" sz="3600" u="sng" dirty="0">
                <a:latin typeface="黑体" panose="02010609060101010101" charset="-122"/>
                <a:ea typeface="黑体" panose="02010609060101010101" charset="-122"/>
              </a:rPr>
              <a:t>刚正坚贞、不屈不挠</a:t>
            </a:r>
            <a:r>
              <a:rPr lang="zh-CN" altLang="zh-CN" sz="3600" dirty="0">
                <a:latin typeface="黑体" panose="02010609060101010101" charset="-122"/>
                <a:ea typeface="黑体" panose="02010609060101010101" charset="-122"/>
              </a:rPr>
              <a:t>的鲜明</a:t>
            </a:r>
            <a:r>
              <a:rPr lang="zh-CN" altLang="zh-CN" sz="3600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</a:rPr>
              <a:t>形象</a:t>
            </a:r>
            <a:r>
              <a:rPr lang="zh-CN" altLang="zh-CN" sz="3600" dirty="0">
                <a:latin typeface="黑体" panose="02010609060101010101" charset="-122"/>
                <a:ea typeface="黑体" panose="02010609060101010101" charset="-122"/>
              </a:rPr>
              <a:t>和</a:t>
            </a:r>
            <a:r>
              <a:rPr lang="zh-CN" altLang="zh-CN" sz="3600" u="sng" dirty="0">
                <a:latin typeface="黑体" panose="02010609060101010101" charset="-122"/>
                <a:ea typeface="黑体" panose="02010609060101010101" charset="-122"/>
              </a:rPr>
              <a:t>不向严寒低头，不向残暴弯腰</a:t>
            </a:r>
            <a:r>
              <a:rPr lang="zh-CN" altLang="zh-CN" sz="3600" dirty="0">
                <a:latin typeface="黑体" panose="02010609060101010101" charset="-122"/>
                <a:ea typeface="黑体" panose="02010609060101010101" charset="-122"/>
              </a:rPr>
              <a:t>的</a:t>
            </a:r>
            <a:r>
              <a:rPr lang="zh-CN" altLang="zh-CN" sz="3600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</a:rPr>
              <a:t>高贵气节</a:t>
            </a:r>
            <a:r>
              <a:rPr lang="zh-CN" altLang="zh-CN" sz="3600" dirty="0" smtClean="0">
                <a:latin typeface="黑体" panose="02010609060101010101" charset="-122"/>
                <a:ea typeface="黑体" panose="02010609060101010101" charset="-122"/>
              </a:rPr>
              <a:t>，</a:t>
            </a:r>
            <a:r>
              <a:rPr lang="en-US" altLang="zh-CN" sz="3600" dirty="0" smtClean="0">
                <a:latin typeface="黑体" panose="02010609060101010101" charset="-122"/>
                <a:ea typeface="黑体" panose="02010609060101010101" charset="-122"/>
              </a:rPr>
              <a:t/>
            </a:r>
            <a:br>
              <a:rPr lang="en-US" altLang="zh-CN" sz="3600" dirty="0" smtClean="0">
                <a:latin typeface="黑体" panose="02010609060101010101" charset="-122"/>
                <a:ea typeface="黑体" panose="02010609060101010101" charset="-122"/>
              </a:rPr>
            </a:br>
            <a:r>
              <a:rPr lang="en-US" altLang="zh-CN" sz="3600" dirty="0">
                <a:latin typeface="黑体" panose="02010609060101010101" charset="-122"/>
                <a:ea typeface="黑体" panose="02010609060101010101" charset="-122"/>
              </a:rPr>
              <a:t> </a:t>
            </a:r>
            <a:r>
              <a:rPr lang="en-US" altLang="zh-CN" sz="3600" dirty="0" smtClean="0">
                <a:latin typeface="黑体" panose="02010609060101010101" charset="-122"/>
                <a:ea typeface="黑体" panose="02010609060101010101" charset="-122"/>
              </a:rPr>
              <a:t>   </a:t>
            </a:r>
            <a:r>
              <a:rPr lang="zh-CN" altLang="zh-CN" sz="3600" dirty="0" smtClean="0">
                <a:latin typeface="黑体" panose="02010609060101010101" charset="-122"/>
                <a:ea typeface="黑体" panose="02010609060101010101" charset="-122"/>
              </a:rPr>
              <a:t>表达</a:t>
            </a:r>
            <a:r>
              <a:rPr lang="zh-CN" altLang="zh-CN" sz="36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自己志向</a:t>
            </a:r>
            <a:r>
              <a:rPr lang="zh-CN" altLang="en-US" sz="36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之坚贞</a:t>
            </a:r>
            <a:r>
              <a:rPr lang="zh-CN" altLang="zh-CN" sz="3600" dirty="0">
                <a:latin typeface="黑体" panose="02010609060101010101" charset="-122"/>
                <a:ea typeface="黑体" panose="02010609060101010101" charset="-122"/>
              </a:rPr>
              <a:t>，同时</a:t>
            </a:r>
            <a:r>
              <a:rPr lang="zh-CN" altLang="zh-CN" sz="36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勉励堂弟</a:t>
            </a:r>
            <a:r>
              <a:rPr lang="zh-CN" altLang="en-US" sz="36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也要</a:t>
            </a:r>
            <a:r>
              <a:rPr lang="zh-CN" altLang="zh-CN" sz="36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坚贞自守，不因外力压迫</a:t>
            </a:r>
            <a:r>
              <a:rPr lang="zh-CN" altLang="zh-CN" sz="3600" dirty="0">
                <a:latin typeface="黑体" panose="02010609060101010101" charset="-122"/>
                <a:ea typeface="黑体" panose="02010609060101010101" charset="-122"/>
              </a:rPr>
              <a:t>而改变本性</a:t>
            </a:r>
            <a:r>
              <a:rPr lang="zh-CN" altLang="en-US" sz="3600" dirty="0">
                <a:latin typeface="黑体" panose="02010609060101010101" charset="-122"/>
                <a:ea typeface="黑体" panose="02010609060101010101" charset="-122"/>
              </a:rPr>
              <a:t>。</a:t>
            </a:r>
            <a:endParaRPr lang="zh-CN" altLang="en-US" sz="3600" dirty="0">
              <a:solidFill>
                <a:schemeClr val="tx1"/>
              </a:solidFill>
            </a:endParaRPr>
          </a:p>
        </p:txBody>
      </p:sp>
      <p:sp>
        <p:nvSpPr>
          <p:cNvPr id="3" name="矩形 2"/>
          <p:cNvSpPr/>
          <p:nvPr/>
        </p:nvSpPr>
        <p:spPr>
          <a:xfrm>
            <a:off x="5249823" y="522191"/>
            <a:ext cx="1369606" cy="807913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r>
              <a:rPr lang="zh-CN" altLang="en-US" sz="4800" dirty="0">
                <a:latin typeface="黑体" panose="02010609060101010101" charset="-122"/>
                <a:ea typeface="黑体" panose="02010609060101010101" charset="-122"/>
                <a:cs typeface="+mj-cs"/>
              </a:rPr>
              <a:t>小结</a:t>
            </a:r>
            <a:endParaRPr lang="zh-CN" altLang="en-US" sz="4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3" cstate="print"/>
          <a:stretch>
            <a:fillRect/>
          </a:stretch>
        </p:blipFill>
        <p:spPr>
          <a:xfrm>
            <a:off x="1034321" y="1086504"/>
            <a:ext cx="2413417" cy="3144105"/>
          </a:xfrm>
          <a:prstGeom prst="rect">
            <a:avLst/>
          </a:prstGeom>
        </p:spPr>
      </p:pic>
      <p:sp>
        <p:nvSpPr>
          <p:cNvPr id="100" name="文本框 99"/>
          <p:cNvSpPr txBox="1"/>
          <p:nvPr/>
        </p:nvSpPr>
        <p:spPr>
          <a:xfrm>
            <a:off x="389750" y="4275466"/>
            <a:ext cx="3282844" cy="1361911"/>
          </a:xfrm>
          <a:prstGeom prst="rect">
            <a:avLst/>
          </a:prstGeom>
          <a:noFill/>
          <a:ln w="9525">
            <a:noFill/>
          </a:ln>
        </p:spPr>
        <p:txBody>
          <a:bodyPr wrap="square" lIns="68580" tIns="34290" rIns="68580" bIns="34290">
            <a:spAutoFit/>
          </a:bodyPr>
          <a:lstStyle/>
          <a:p>
            <a:r>
              <a:rPr lang="en-US" altLang="zh-CN" sz="2400" dirty="0">
                <a:latin typeface="黑体" panose="02010609060101010101" charset="-122"/>
                <a:ea typeface="黑体" panose="02010609060101010101" charset="-122"/>
              </a:rPr>
              <a:t>   </a:t>
            </a:r>
            <a:r>
              <a:rPr lang="en-US" altLang="zh-CN" sz="2800" dirty="0">
                <a:latin typeface="黑体" panose="02010609060101010101" charset="-122"/>
                <a:ea typeface="黑体" panose="02010609060101010101" charset="-122"/>
              </a:rPr>
              <a:t> </a:t>
            </a:r>
            <a:r>
              <a:rPr lang="zh-CN" altLang="zh-CN" sz="2800" dirty="0">
                <a:latin typeface="黑体" panose="02010609060101010101" charset="-122"/>
                <a:ea typeface="黑体" panose="02010609060101010101" charset="-122"/>
              </a:rPr>
              <a:t>曹植</a:t>
            </a:r>
            <a:r>
              <a:rPr lang="en-US" altLang="zh-CN" sz="2800" dirty="0">
                <a:latin typeface="黑体" panose="02010609060101010101" charset="-122"/>
                <a:ea typeface="黑体" panose="02010609060101010101" charset="-122"/>
              </a:rPr>
              <a:t>(192</a:t>
            </a:r>
            <a:r>
              <a:rPr lang="zh-CN" altLang="zh-CN" sz="2800" dirty="0">
                <a:latin typeface="黑体" panose="02010609060101010101" charset="-122"/>
                <a:ea typeface="黑体" panose="02010609060101010101" charset="-122"/>
              </a:rPr>
              <a:t>－</a:t>
            </a:r>
            <a:r>
              <a:rPr lang="en-US" altLang="zh-CN" sz="2800" dirty="0">
                <a:latin typeface="黑体" panose="02010609060101010101" charset="-122"/>
                <a:ea typeface="黑体" panose="02010609060101010101" charset="-122"/>
              </a:rPr>
              <a:t>232)</a:t>
            </a:r>
            <a:r>
              <a:rPr lang="zh-CN" altLang="zh-CN" sz="2800" dirty="0">
                <a:latin typeface="黑体" panose="02010609060101010101" charset="-122"/>
                <a:ea typeface="黑体" panose="02010609060101010101" charset="-122"/>
              </a:rPr>
              <a:t>，字子建，三国魏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诗人</a:t>
            </a:r>
            <a:r>
              <a:rPr lang="zh-CN" altLang="zh-CN" sz="2800" dirty="0">
                <a:latin typeface="黑体" panose="02010609060101010101" charset="-122"/>
                <a:ea typeface="黑体" panose="02010609060101010101" charset="-122"/>
              </a:rPr>
              <a:t>，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曹操之子</a:t>
            </a:r>
            <a:r>
              <a:rPr lang="zh-CN" altLang="zh-CN" sz="2800" dirty="0">
                <a:latin typeface="黑体" panose="02010609060101010101" charset="-122"/>
                <a:ea typeface="黑体" panose="02010609060101010101" charset="-122"/>
              </a:rPr>
              <a:t>。</a:t>
            </a:r>
            <a:endParaRPr lang="zh-CN" altLang="en-US" sz="2800" b="1" dirty="0">
              <a:solidFill>
                <a:srgbClr val="0000CC"/>
              </a:solidFill>
              <a:latin typeface="黑体" panose="02010609060101010101" charset="-122"/>
              <a:ea typeface="黑体" panose="02010609060101010101" charset="-122"/>
              <a:cs typeface="等线" panose="02010600030101010101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4709596" y="3178953"/>
            <a:ext cx="2874947" cy="1792798"/>
          </a:xfrm>
          <a:prstGeom prst="rect">
            <a:avLst/>
          </a:prstGeom>
          <a:noFill/>
          <a:ln w="9525">
            <a:noFill/>
          </a:ln>
        </p:spPr>
        <p:txBody>
          <a:bodyPr wrap="square" lIns="68580" tIns="34290" rIns="68580" bIns="34290">
            <a:spAutoFit/>
          </a:bodyPr>
          <a:lstStyle/>
          <a:p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楷体" panose="02010609060101010101" pitchFamily="49" charset="-122"/>
              </a:rPr>
              <a:t>代表作：</a:t>
            </a:r>
          </a:p>
          <a:p>
            <a:r>
              <a:rPr lang="en-US" altLang="zh-CN" sz="2800" dirty="0">
                <a:latin typeface="黑体" panose="02010609060101010101" charset="-122"/>
                <a:ea typeface="黑体" panose="02010609060101010101" charset="-122"/>
                <a:cs typeface="楷体" panose="02010609060101010101" pitchFamily="49" charset="-122"/>
              </a:rPr>
              <a:t>   《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楷体" panose="02010609060101010101" pitchFamily="49" charset="-122"/>
              </a:rPr>
              <a:t>洛神赋</a:t>
            </a:r>
            <a:r>
              <a:rPr lang="en-US" altLang="zh-CN" sz="2800" dirty="0">
                <a:latin typeface="黑体" panose="02010609060101010101" charset="-122"/>
                <a:ea typeface="黑体" panose="02010609060101010101" charset="-122"/>
                <a:cs typeface="楷体" panose="02010609060101010101" pitchFamily="49" charset="-122"/>
              </a:rPr>
              <a:t>》</a:t>
            </a:r>
          </a:p>
          <a:p>
            <a:r>
              <a:rPr lang="en-US" altLang="zh-CN" sz="2800" dirty="0">
                <a:latin typeface="黑体" panose="02010609060101010101" charset="-122"/>
                <a:ea typeface="黑体" panose="02010609060101010101" charset="-122"/>
                <a:cs typeface="楷体" panose="02010609060101010101" pitchFamily="49" charset="-122"/>
              </a:rPr>
              <a:t>   《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楷体" panose="02010609060101010101" pitchFamily="49" charset="-122"/>
              </a:rPr>
              <a:t>白马篇</a:t>
            </a:r>
            <a:r>
              <a:rPr lang="en-US" altLang="zh-CN" sz="2800" dirty="0">
                <a:latin typeface="黑体" panose="02010609060101010101" charset="-122"/>
                <a:ea typeface="黑体" panose="02010609060101010101" charset="-122"/>
                <a:cs typeface="楷体" panose="02010609060101010101" pitchFamily="49" charset="-122"/>
              </a:rPr>
              <a:t>》</a:t>
            </a:r>
          </a:p>
          <a:p>
            <a:r>
              <a:rPr lang="en-US" altLang="zh-CN" sz="2800" dirty="0">
                <a:latin typeface="黑体" panose="02010609060101010101" charset="-122"/>
                <a:ea typeface="黑体" panose="02010609060101010101" charset="-122"/>
                <a:cs typeface="楷体" panose="02010609060101010101" pitchFamily="49" charset="-122"/>
              </a:rPr>
              <a:t>   《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楷体" panose="02010609060101010101" pitchFamily="49" charset="-122"/>
              </a:rPr>
              <a:t>七哀诗</a:t>
            </a:r>
            <a:r>
              <a:rPr lang="en-US" altLang="zh-CN" sz="2800" dirty="0">
                <a:latin typeface="黑体" panose="02010609060101010101" charset="-122"/>
                <a:ea typeface="黑体" panose="02010609060101010101" charset="-122"/>
                <a:cs typeface="楷体" panose="02010609060101010101" pitchFamily="49" charset="-122"/>
              </a:rPr>
              <a:t>》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楷体" panose="02010609060101010101" pitchFamily="49" charset="-122"/>
              </a:rPr>
              <a:t>等</a:t>
            </a: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611623" y="2793609"/>
            <a:ext cx="4037078" cy="2568334"/>
          </a:xfrm>
          <a:prstGeom prst="rect">
            <a:avLst/>
          </a:prstGeom>
        </p:spPr>
      </p:pic>
      <p:sp>
        <p:nvSpPr>
          <p:cNvPr id="10" name="文本框 3"/>
          <p:cNvSpPr txBox="1"/>
          <p:nvPr/>
        </p:nvSpPr>
        <p:spPr>
          <a:xfrm>
            <a:off x="3732550" y="963466"/>
            <a:ext cx="7904814" cy="1284006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0" indent="0">
              <a:lnSpc>
                <a:spcPct val="150000"/>
              </a:lnSpc>
            </a:pPr>
            <a:r>
              <a:rPr lang="zh-CN" sz="2800" dirty="0">
                <a:latin typeface="黑体" panose="02010609060101010101" charset="-122"/>
                <a:ea typeface="黑体" panose="02010609060101010101" charset="-122"/>
                <a:cs typeface="楷体" panose="02010609060101010101" pitchFamily="49" charset="-122"/>
              </a:rPr>
              <a:t>“骨气奇高，词彩华茂，粲溢今古，卓尔不群。”</a:t>
            </a:r>
          </a:p>
          <a:p>
            <a:pPr marL="0" indent="0">
              <a:lnSpc>
                <a:spcPct val="150000"/>
              </a:lnSpc>
            </a:pP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楷体" panose="02010609060101010101" pitchFamily="49" charset="-122"/>
              </a:rPr>
              <a:t>                              </a:t>
            </a:r>
            <a:r>
              <a:rPr lang="en-US" altLang="zh-CN" sz="2800" dirty="0">
                <a:latin typeface="黑体" panose="02010609060101010101" charset="-122"/>
                <a:ea typeface="黑体" panose="02010609060101010101" charset="-122"/>
                <a:cs typeface="楷体" panose="02010609060101010101" pitchFamily="49" charset="-122"/>
              </a:rPr>
              <a:t>—— </a:t>
            </a:r>
            <a:r>
              <a:rPr lang="en-US" altLang="zh-CN" sz="2800" dirty="0" err="1">
                <a:latin typeface="黑体" panose="02010609060101010101" charset="-122"/>
                <a:ea typeface="黑体" panose="02010609060101010101" charset="-122"/>
                <a:cs typeface="楷体" panose="02010609060101010101" pitchFamily="49" charset="-122"/>
              </a:rPr>
              <a:t>钟嵘</a:t>
            </a:r>
            <a:endParaRPr lang="en-US" altLang="zh-CN" sz="2800" dirty="0">
              <a:latin typeface="黑体" panose="02010609060101010101" charset="-122"/>
              <a:ea typeface="黑体" panose="02010609060101010101" charset="-122"/>
              <a:cs typeface="楷体" panose="02010609060101010101" pitchFamily="49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104030" y="1851387"/>
            <a:ext cx="8229600" cy="2209675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zh-CN" altLang="en-US" sz="4800" dirty="0">
                <a:latin typeface="黑体" panose="02010609060101010101" charset="-122"/>
                <a:ea typeface="黑体" panose="02010609060101010101" charset="-122"/>
              </a:rPr>
              <a:t>梁甫行</a:t>
            </a:r>
            <a:r>
              <a:rPr lang="en-US" altLang="zh-CN" sz="4800" dirty="0">
                <a:latin typeface="黑体" panose="02010609060101010101" charset="-122"/>
                <a:ea typeface="黑体" panose="02010609060101010101" charset="-122"/>
              </a:rPr>
              <a:t/>
            </a:r>
            <a:br>
              <a:rPr lang="en-US" altLang="zh-CN" sz="4800" dirty="0">
                <a:latin typeface="黑体" panose="02010609060101010101" charset="-122"/>
                <a:ea typeface="黑体" panose="02010609060101010101" charset="-122"/>
              </a:rPr>
            </a:br>
            <a:r>
              <a:rPr lang="zh-CN" altLang="en-US" dirty="0">
                <a:latin typeface="黑体" panose="02010609060101010101" charset="-122"/>
                <a:ea typeface="黑体" panose="02010609060101010101" charset="-122"/>
              </a:rPr>
              <a:t>曹 植 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1916906" y="1580436"/>
            <a:ext cx="8229600" cy="857250"/>
          </a:xfrm>
        </p:spPr>
        <p:txBody>
          <a:bodyPr>
            <a:noAutofit/>
          </a:bodyPr>
          <a:lstStyle/>
          <a:p>
            <a:r>
              <a:rPr lang="zh-CN" altLang="zh-CN" sz="4100" dirty="0">
                <a:latin typeface="黑体" panose="02010609060101010101" charset="-122"/>
                <a:ea typeface="黑体" panose="02010609060101010101" charset="-122"/>
              </a:rPr>
              <a:t>学习目标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quarter" idx="4294967295"/>
            <p:custDataLst>
              <p:tags r:id="rId3"/>
            </p:custDataLst>
          </p:nvPr>
        </p:nvSpPr>
        <p:spPr>
          <a:xfrm>
            <a:off x="2947917" y="2789599"/>
            <a:ext cx="7720084" cy="1654969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altLang="zh-CN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1.</a:t>
            </a:r>
            <a:r>
              <a:rPr lang="zh-CN" altLang="en-US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熟读成诵，理解诗意，积累诗句。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altLang="zh-CN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2.</a:t>
            </a:r>
            <a:r>
              <a:rPr lang="zh-CN" altLang="en-US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品味诗歌语言，体会作者情感。 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标题 3"/>
          <p:cNvSpPr>
            <a:spLocks noGrp="1"/>
          </p:cNvSpPr>
          <p:nvPr>
            <p:ph type="title"/>
          </p:nvPr>
        </p:nvSpPr>
        <p:spPr>
          <a:xfrm>
            <a:off x="4621774" y="423663"/>
            <a:ext cx="2700997" cy="636341"/>
          </a:xfrm>
        </p:spPr>
        <p:txBody>
          <a:bodyPr/>
          <a:lstStyle/>
          <a:p>
            <a:r>
              <a:rPr lang="zh-CN" altLang="zh-CN" sz="3600" dirty="0">
                <a:latin typeface="黑体" panose="02010609060101010101" charset="-122"/>
                <a:ea typeface="黑体" panose="02010609060101010101" charset="-122"/>
              </a:rPr>
              <a:t>梁甫行</a:t>
            </a:r>
            <a:endParaRPr lang="en-US" altLang="zh-CN" sz="3600" dirty="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1034321" y="1480040"/>
            <a:ext cx="9983449" cy="264084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>
            <a:no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    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梁甫 </a:t>
            </a:r>
            <a:r>
              <a:rPr lang="zh-CN" altLang="en-US" sz="32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泰山下的一座小山。古代迷信，相传人死后魂魄归于泰山、梁甫。</a:t>
            </a:r>
            <a:endParaRPr lang="en-US" altLang="zh-CN" sz="32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r>
              <a:rPr lang="en-US" altLang="zh-CN" sz="3200" b="1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    </a:t>
            </a:r>
            <a:r>
              <a:rPr lang="zh-CN" altLang="en-US" sz="3200" b="1" dirty="0" smtClean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行 </a:t>
            </a:r>
            <a:r>
              <a:rPr lang="zh-CN" altLang="zh-CN" sz="32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古代诗歌体裁之一，音韵、格律比较自由，形式采用</a:t>
            </a:r>
            <a:r>
              <a:rPr lang="zh-CN" altLang="zh-CN" sz="3200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</a:rPr>
              <a:t>五言、七言、杂言</a:t>
            </a:r>
            <a:r>
              <a:rPr lang="zh-CN" altLang="zh-CN" sz="32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等，富于变化，通常用</a:t>
            </a:r>
            <a:r>
              <a:rPr lang="zh-CN" altLang="zh-CN" sz="3200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</a:rPr>
              <a:t>“歌”“行”“歌行”</a:t>
            </a:r>
            <a:r>
              <a:rPr lang="zh-CN" altLang="zh-CN" sz="32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命名，如曹操的《短歌行》、曹丕的《燕歌行》等</a:t>
            </a:r>
            <a:r>
              <a:rPr lang="zh-CN" altLang="en-US" sz="32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，这种往往被统称为</a:t>
            </a:r>
            <a:r>
              <a:rPr lang="zh-CN" altLang="en-US" sz="32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“歌行体”</a:t>
            </a:r>
            <a:r>
              <a:rPr lang="zh-CN" altLang="en-US" sz="32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。</a:t>
            </a:r>
          </a:p>
        </p:txBody>
      </p:sp>
      <p:sp>
        <p:nvSpPr>
          <p:cNvPr id="4" name="矩形 3"/>
          <p:cNvSpPr/>
          <p:nvPr/>
        </p:nvSpPr>
        <p:spPr>
          <a:xfrm>
            <a:off x="1071257" y="4364921"/>
            <a:ext cx="10216335" cy="1054135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r>
              <a:rPr lang="en-US" altLang="zh-CN" sz="3200" dirty="0">
                <a:latin typeface="黑体" panose="02010609060101010101" charset="-122"/>
                <a:ea typeface="黑体" panose="02010609060101010101" charset="-122"/>
              </a:rPr>
              <a:t>   </a:t>
            </a:r>
            <a:r>
              <a:rPr lang="zh-CN" altLang="zh-CN" sz="3200" dirty="0">
                <a:latin typeface="黑体" panose="02010609060101010101" charset="-122"/>
                <a:ea typeface="黑体" panose="02010609060101010101" charset="-122"/>
              </a:rPr>
              <a:t>《梁甫行》也叫《泰山梁甫行》用乐府旧题</a:t>
            </a:r>
            <a:r>
              <a:rPr lang="zh-CN" altLang="en-US" sz="3200" dirty="0">
                <a:latin typeface="黑体" panose="02010609060101010101" charset="-122"/>
                <a:ea typeface="黑体" panose="02010609060101010101" charset="-122"/>
              </a:rPr>
              <a:t>，</a:t>
            </a:r>
            <a:r>
              <a:rPr lang="zh-CN" altLang="zh-CN" sz="3200" dirty="0">
                <a:latin typeface="黑体" panose="02010609060101010101" charset="-122"/>
                <a:ea typeface="黑体" panose="02010609060101010101" charset="-122"/>
              </a:rPr>
              <a:t>写边远地区贫民的困苦生活。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2952252" y="1730745"/>
            <a:ext cx="7900626" cy="3393237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lnSpc>
                <a:spcPct val="150000"/>
              </a:lnSpc>
              <a:buSzPct val="100000"/>
            </a:pPr>
            <a:r>
              <a:rPr lang="zh-CN" altLang="en-US" sz="3600" b="1" dirty="0">
                <a:latin typeface="黑体" panose="02010609060101010101" charset="-122"/>
                <a:ea typeface="黑体" panose="02010609060101010101" charset="-122"/>
              </a:rPr>
              <a:t>八方</a:t>
            </a:r>
            <a:r>
              <a:rPr lang="en-US" altLang="zh-CN" sz="36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/</a:t>
            </a:r>
            <a:r>
              <a:rPr lang="zh-CN" altLang="en-US" sz="3600" b="1" dirty="0">
                <a:latin typeface="黑体" panose="02010609060101010101" charset="-122"/>
                <a:ea typeface="黑体" panose="02010609060101010101" charset="-122"/>
              </a:rPr>
              <a:t>各异气，千里</a:t>
            </a:r>
            <a:r>
              <a:rPr lang="en-US" altLang="zh-CN" sz="36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/</a:t>
            </a:r>
            <a:r>
              <a:rPr lang="zh-CN" altLang="en-US" sz="3600" b="1" dirty="0">
                <a:latin typeface="黑体" panose="02010609060101010101" charset="-122"/>
                <a:ea typeface="黑体" panose="02010609060101010101" charset="-122"/>
              </a:rPr>
              <a:t>殊风雨。</a:t>
            </a:r>
          </a:p>
          <a:p>
            <a:pPr>
              <a:lnSpc>
                <a:spcPct val="150000"/>
              </a:lnSpc>
              <a:buSzPct val="100000"/>
            </a:pPr>
            <a:r>
              <a:rPr lang="zh-CN" altLang="en-US" sz="3600" b="1" dirty="0">
                <a:latin typeface="黑体" panose="02010609060101010101" charset="-122"/>
                <a:ea typeface="黑体" panose="02010609060101010101" charset="-122"/>
              </a:rPr>
              <a:t>剧哉</a:t>
            </a:r>
            <a:r>
              <a:rPr lang="en-US" altLang="zh-CN" sz="36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/</a:t>
            </a:r>
            <a:r>
              <a:rPr lang="zh-CN" altLang="en-US" sz="3600" b="1" dirty="0">
                <a:latin typeface="黑体" panose="02010609060101010101" charset="-122"/>
                <a:ea typeface="黑体" panose="02010609060101010101" charset="-122"/>
              </a:rPr>
              <a:t>边海民，寄身</a:t>
            </a:r>
            <a:r>
              <a:rPr lang="en-US" altLang="zh-CN" sz="36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/</a:t>
            </a:r>
            <a:r>
              <a:rPr lang="zh-CN" altLang="en-US" sz="3600" b="1" dirty="0">
                <a:latin typeface="黑体" panose="02010609060101010101" charset="-122"/>
                <a:ea typeface="黑体" panose="02010609060101010101" charset="-122"/>
              </a:rPr>
              <a:t>于草野。 </a:t>
            </a:r>
          </a:p>
          <a:p>
            <a:pPr>
              <a:lnSpc>
                <a:spcPct val="150000"/>
              </a:lnSpc>
              <a:buSzPct val="100000"/>
            </a:pPr>
            <a:r>
              <a:rPr lang="zh-CN" altLang="en-US" sz="3600" b="1" dirty="0">
                <a:latin typeface="黑体" panose="02010609060101010101" charset="-122"/>
                <a:ea typeface="黑体" panose="02010609060101010101" charset="-122"/>
              </a:rPr>
              <a:t>妻子</a:t>
            </a:r>
            <a:r>
              <a:rPr lang="en-US" altLang="zh-CN" sz="36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/</a:t>
            </a:r>
            <a:r>
              <a:rPr lang="zh-CN" altLang="en-US" sz="3600" b="1" dirty="0">
                <a:latin typeface="黑体" panose="02010609060101010101" charset="-122"/>
                <a:ea typeface="黑体" panose="02010609060101010101" charset="-122"/>
              </a:rPr>
              <a:t>象禽兽，行止</a:t>
            </a:r>
            <a:r>
              <a:rPr lang="en-US" altLang="zh-CN" sz="36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/</a:t>
            </a:r>
            <a:r>
              <a:rPr lang="zh-CN" altLang="en-US" sz="3600" b="1" dirty="0">
                <a:latin typeface="黑体" panose="02010609060101010101" charset="-122"/>
                <a:ea typeface="黑体" panose="02010609060101010101" charset="-122"/>
              </a:rPr>
              <a:t>依林阻。</a:t>
            </a:r>
            <a:endParaRPr lang="en-US" altLang="zh-CN" sz="3600" b="1" dirty="0">
              <a:latin typeface="黑体" panose="02010609060101010101" charset="-122"/>
              <a:ea typeface="黑体" panose="02010609060101010101" charset="-122"/>
            </a:endParaRPr>
          </a:p>
          <a:p>
            <a:pPr>
              <a:lnSpc>
                <a:spcPct val="150000"/>
              </a:lnSpc>
              <a:buSzPct val="100000"/>
            </a:pPr>
            <a:r>
              <a:rPr lang="zh-CN" altLang="en-US" sz="3600" b="1" dirty="0">
                <a:latin typeface="黑体" panose="02010609060101010101" charset="-122"/>
                <a:ea typeface="黑体" panose="02010609060101010101" charset="-122"/>
              </a:rPr>
              <a:t>柴门</a:t>
            </a:r>
            <a:r>
              <a:rPr lang="en-US" altLang="zh-CN" sz="36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/</a:t>
            </a:r>
            <a:r>
              <a:rPr lang="zh-CN" altLang="en-US" sz="3600" b="1" dirty="0">
                <a:latin typeface="黑体" panose="02010609060101010101" charset="-122"/>
                <a:ea typeface="黑体" panose="02010609060101010101" charset="-122"/>
              </a:rPr>
              <a:t>何萧条，狐兔</a:t>
            </a:r>
            <a:r>
              <a:rPr lang="en-US" altLang="zh-CN" sz="36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/</a:t>
            </a:r>
            <a:r>
              <a:rPr lang="zh-CN" altLang="en-US" sz="3600" b="1" dirty="0">
                <a:latin typeface="黑体" panose="02010609060101010101" charset="-122"/>
                <a:ea typeface="黑体" panose="02010609060101010101" charset="-122"/>
              </a:rPr>
              <a:t>翔我宇。</a:t>
            </a:r>
          </a:p>
        </p:txBody>
      </p:sp>
      <p:sp>
        <p:nvSpPr>
          <p:cNvPr id="4" name="矩形 3"/>
          <p:cNvSpPr/>
          <p:nvPr/>
        </p:nvSpPr>
        <p:spPr>
          <a:xfrm>
            <a:off x="2357267" y="446618"/>
            <a:ext cx="6782758" cy="1398844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zh-CN" sz="3600" b="1" dirty="0">
                <a:latin typeface="黑体" panose="02010609060101010101" charset="-122"/>
                <a:ea typeface="黑体" panose="02010609060101010101" charset="-122"/>
              </a:rPr>
              <a:t>梁</a:t>
            </a:r>
            <a:r>
              <a:rPr lang="en-US" altLang="zh-CN" sz="3600" b="1" dirty="0">
                <a:latin typeface="黑体" panose="02010609060101010101" charset="-122"/>
                <a:ea typeface="黑体" panose="02010609060101010101" charset="-122"/>
              </a:rPr>
              <a:t> </a:t>
            </a:r>
            <a:r>
              <a:rPr lang="zh-CN" altLang="zh-CN" sz="3600" b="1" dirty="0">
                <a:latin typeface="黑体" panose="02010609060101010101" charset="-122"/>
                <a:ea typeface="黑体" panose="02010609060101010101" charset="-122"/>
              </a:rPr>
              <a:t>甫</a:t>
            </a:r>
            <a:r>
              <a:rPr lang="en-US" altLang="zh-CN" sz="3600" b="1" dirty="0">
                <a:latin typeface="黑体" panose="02010609060101010101" charset="-122"/>
                <a:ea typeface="黑体" panose="02010609060101010101" charset="-122"/>
              </a:rPr>
              <a:t> </a:t>
            </a:r>
            <a:r>
              <a:rPr lang="zh-CN" altLang="zh-CN" sz="3600" b="1" dirty="0">
                <a:latin typeface="黑体" panose="02010609060101010101" charset="-122"/>
                <a:ea typeface="黑体" panose="02010609060101010101" charset="-122"/>
              </a:rPr>
              <a:t>行</a:t>
            </a:r>
            <a:r>
              <a:rPr lang="en-US" altLang="zh-CN" sz="3600" b="1" dirty="0">
                <a:latin typeface="黑体" panose="02010609060101010101" charset="-122"/>
                <a:ea typeface="黑体" panose="02010609060101010101" charset="-122"/>
              </a:rPr>
              <a:t/>
            </a:r>
            <a:br>
              <a:rPr lang="en-US" altLang="zh-CN" sz="3600" b="1" dirty="0">
                <a:latin typeface="黑体" panose="02010609060101010101" charset="-122"/>
                <a:ea typeface="黑体" panose="02010609060101010101" charset="-122"/>
              </a:rPr>
            </a:br>
            <a:r>
              <a:rPr lang="zh-CN" altLang="en-US" sz="3600" b="1" dirty="0">
                <a:latin typeface="黑体" panose="02010609060101010101" charset="-122"/>
                <a:ea typeface="黑体" panose="02010609060101010101" charset="-122"/>
              </a:rPr>
              <a:t>曹植</a:t>
            </a:r>
          </a:p>
        </p:txBody>
      </p:sp>
      <p:pic>
        <p:nvPicPr>
          <p:cNvPr id="6" name="八年级_语文_《梁甫行》_李锦平_朗诵音频 .mp3">
            <a:hlinkClick r:id="" action="ppaction://media"/>
          </p:cNvPr>
          <p:cNvPicPr>
            <a:picLocks noRot="1"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10323225" y="4650975"/>
            <a:ext cx="562131" cy="562131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3489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632484" y="2146610"/>
            <a:ext cx="4823935" cy="3417859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lnSpc>
                <a:spcPct val="170000"/>
              </a:lnSpc>
              <a:buSzPct val="100000"/>
            </a:pPr>
            <a:r>
              <a:rPr lang="zh-CN" altLang="en-US" sz="3200" dirty="0">
                <a:latin typeface="黑体" panose="02010609060101010101" charset="-122"/>
                <a:ea typeface="黑体" panose="02010609060101010101" charset="-122"/>
              </a:rPr>
              <a:t>八方各异气，千里殊风雨。</a:t>
            </a:r>
          </a:p>
          <a:p>
            <a:pPr>
              <a:lnSpc>
                <a:spcPct val="170000"/>
              </a:lnSpc>
              <a:buSzPct val="100000"/>
            </a:pPr>
            <a:r>
              <a:rPr lang="zh-CN" altLang="en-US" sz="3200" dirty="0">
                <a:latin typeface="黑体" panose="02010609060101010101" charset="-122"/>
                <a:ea typeface="黑体" panose="02010609060101010101" charset="-122"/>
              </a:rPr>
              <a:t>剧哉边海民，寄身于草野。 </a:t>
            </a:r>
          </a:p>
          <a:p>
            <a:pPr>
              <a:lnSpc>
                <a:spcPct val="170000"/>
              </a:lnSpc>
              <a:buSzPct val="100000"/>
            </a:pPr>
            <a:r>
              <a:rPr lang="zh-CN" altLang="en-US" sz="3200" dirty="0">
                <a:latin typeface="黑体" panose="02010609060101010101" charset="-122"/>
                <a:ea typeface="黑体" panose="02010609060101010101" charset="-122"/>
              </a:rPr>
              <a:t>妻子</a:t>
            </a:r>
            <a:r>
              <a:rPr lang="zh-CN" altLang="en-US" sz="3200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</a:rPr>
              <a:t>象</a:t>
            </a:r>
            <a:r>
              <a:rPr lang="zh-CN" altLang="en-US" sz="3200" dirty="0">
                <a:latin typeface="黑体" panose="02010609060101010101" charset="-122"/>
                <a:ea typeface="黑体" panose="02010609060101010101" charset="-122"/>
              </a:rPr>
              <a:t>禽兽，行止依林阻。</a:t>
            </a:r>
            <a:endParaRPr lang="en-US" altLang="zh-CN" sz="3200" dirty="0">
              <a:latin typeface="黑体" panose="02010609060101010101" charset="-122"/>
              <a:ea typeface="黑体" panose="02010609060101010101" charset="-122"/>
            </a:endParaRPr>
          </a:p>
          <a:p>
            <a:pPr>
              <a:lnSpc>
                <a:spcPct val="170000"/>
              </a:lnSpc>
              <a:buSzPct val="100000"/>
            </a:pPr>
            <a:r>
              <a:rPr lang="zh-CN" altLang="en-US" sz="3200" dirty="0">
                <a:latin typeface="黑体" panose="02010609060101010101" charset="-122"/>
                <a:ea typeface="黑体" panose="02010609060101010101" charset="-122"/>
              </a:rPr>
              <a:t>柴门何</a:t>
            </a:r>
            <a:r>
              <a:rPr lang="zh-CN" altLang="en-US" sz="3200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</a:rPr>
              <a:t>萧</a:t>
            </a:r>
            <a:r>
              <a:rPr lang="zh-CN" altLang="en-US" sz="3200" dirty="0">
                <a:latin typeface="黑体" panose="02010609060101010101" charset="-122"/>
                <a:ea typeface="黑体" panose="02010609060101010101" charset="-122"/>
              </a:rPr>
              <a:t>条，狐兔翔我</a:t>
            </a:r>
            <a:r>
              <a:rPr lang="zh-CN" altLang="en-US" sz="3200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</a:rPr>
              <a:t>宇</a:t>
            </a:r>
            <a:r>
              <a:rPr lang="zh-CN" altLang="en-US" sz="3200" dirty="0">
                <a:latin typeface="黑体" panose="02010609060101010101" charset="-122"/>
                <a:ea typeface="黑体" panose="02010609060101010101" charset="-122"/>
              </a:rPr>
              <a:t>。</a:t>
            </a:r>
          </a:p>
        </p:txBody>
      </p:sp>
      <p:sp>
        <p:nvSpPr>
          <p:cNvPr id="4" name="矩形 3"/>
          <p:cNvSpPr/>
          <p:nvPr/>
        </p:nvSpPr>
        <p:spPr>
          <a:xfrm>
            <a:off x="482267" y="862510"/>
            <a:ext cx="5442077" cy="1172629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zh-CN" sz="3200" dirty="0">
                <a:latin typeface="黑体" panose="02010609060101010101" charset="-122"/>
                <a:ea typeface="黑体" panose="02010609060101010101" charset="-122"/>
              </a:rPr>
              <a:t>梁</a:t>
            </a:r>
            <a:r>
              <a:rPr lang="en-US" altLang="zh-CN" sz="3200" dirty="0">
                <a:latin typeface="黑体" panose="02010609060101010101" charset="-122"/>
                <a:ea typeface="黑体" panose="02010609060101010101" charset="-122"/>
              </a:rPr>
              <a:t> </a:t>
            </a:r>
            <a:r>
              <a:rPr lang="zh-CN" altLang="zh-CN" sz="3200" dirty="0">
                <a:latin typeface="黑体" panose="02010609060101010101" charset="-122"/>
                <a:ea typeface="黑体" panose="02010609060101010101" charset="-122"/>
              </a:rPr>
              <a:t>甫</a:t>
            </a:r>
            <a:r>
              <a:rPr lang="en-US" altLang="zh-CN" sz="3200" dirty="0">
                <a:latin typeface="黑体" panose="02010609060101010101" charset="-122"/>
                <a:ea typeface="黑体" panose="02010609060101010101" charset="-122"/>
              </a:rPr>
              <a:t> </a:t>
            </a:r>
            <a:r>
              <a:rPr lang="zh-CN" altLang="zh-CN" sz="3200" dirty="0">
                <a:latin typeface="黑体" panose="02010609060101010101" charset="-122"/>
                <a:ea typeface="黑体" panose="02010609060101010101" charset="-122"/>
              </a:rPr>
              <a:t>行</a:t>
            </a:r>
            <a:r>
              <a:rPr lang="en-US" altLang="zh-CN" sz="3200" dirty="0">
                <a:latin typeface="黑体" panose="02010609060101010101" charset="-122"/>
                <a:ea typeface="黑体" panose="02010609060101010101" charset="-122"/>
              </a:rPr>
              <a:t/>
            </a:r>
            <a:br>
              <a:rPr lang="en-US" altLang="zh-CN" sz="3200" dirty="0">
                <a:latin typeface="黑体" panose="02010609060101010101" charset="-122"/>
                <a:ea typeface="黑体" panose="02010609060101010101" charset="-122"/>
              </a:rPr>
            </a:br>
            <a:r>
              <a:rPr lang="zh-CN" altLang="en-US" sz="3200" dirty="0">
                <a:latin typeface="黑体" panose="02010609060101010101" charset="-122"/>
                <a:ea typeface="黑体" panose="02010609060101010101" charset="-122"/>
              </a:rPr>
              <a:t>曹植</a:t>
            </a:r>
          </a:p>
        </p:txBody>
      </p:sp>
      <p:sp>
        <p:nvSpPr>
          <p:cNvPr id="8" name="圆角矩形 7"/>
          <p:cNvSpPr/>
          <p:nvPr/>
        </p:nvSpPr>
        <p:spPr>
          <a:xfrm>
            <a:off x="2890402" y="3798854"/>
            <a:ext cx="2265310" cy="323818"/>
          </a:xfrm>
          <a:prstGeom prst="roundRect">
            <a:avLst/>
          </a:prstGeom>
          <a:solidFill>
            <a:srgbClr val="E9F3EB"/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68580" tIns="34290" rIns="68580" bIns="34290" rtlCol="0" anchor="ctr"/>
          <a:lstStyle/>
          <a:p>
            <a:pPr algn="ctr"/>
            <a:r>
              <a:rPr lang="zh-CN" altLang="en-US" sz="28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行动的踪迹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9" name="圆角矩形 8"/>
          <p:cNvSpPr/>
          <p:nvPr/>
        </p:nvSpPr>
        <p:spPr>
          <a:xfrm>
            <a:off x="3174290" y="4580238"/>
            <a:ext cx="2161679" cy="351525"/>
          </a:xfrm>
          <a:prstGeom prst="roundRect">
            <a:avLst/>
          </a:prstGeom>
          <a:solidFill>
            <a:srgbClr val="E9F3EB"/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68580" tIns="34290" rIns="68580" bIns="34290" rtlCol="0" anchor="ctr"/>
          <a:lstStyle/>
          <a:p>
            <a:pPr algn="ctr"/>
            <a:r>
              <a:rPr lang="zh-CN" altLang="en-US" sz="2800" dirty="0">
                <a:solidFill>
                  <a:srgbClr val="FF0000"/>
                </a:solidFill>
              </a:rPr>
              <a:t>自在地行走</a:t>
            </a:r>
          </a:p>
        </p:txBody>
      </p:sp>
      <p:sp>
        <p:nvSpPr>
          <p:cNvPr id="10" name="矩形 9"/>
          <p:cNvSpPr/>
          <p:nvPr/>
        </p:nvSpPr>
        <p:spPr>
          <a:xfrm>
            <a:off x="5932141" y="848416"/>
            <a:ext cx="5745196" cy="5138907"/>
          </a:xfrm>
          <a:prstGeom prst="rect">
            <a:avLst/>
          </a:prstGeom>
          <a:gradFill>
            <a:gsLst>
              <a:gs pos="0">
                <a:srgbClr val="E9EDF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3500000" scaled="1"/>
          </a:gradFill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lIns="68580" tIns="34290" rIns="68580" bIns="3429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    </a:t>
            </a:r>
            <a:r>
              <a:rPr lang="zh-CN" altLang="zh-CN" sz="28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八方的气候各不相同，千里之内的风雨形态不一</a:t>
            </a:r>
            <a:r>
              <a:rPr lang="zh-CN" altLang="en-US" sz="28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。</a:t>
            </a:r>
            <a:r>
              <a:rPr lang="zh-CN" altLang="zh-CN" sz="2800" dirty="0"/>
              <a:t>海边贫民的生活多么艰苦啊，他们的栖身之地只能是野外的草棚。</a:t>
            </a:r>
            <a:endParaRPr lang="en-US" altLang="zh-CN" sz="28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    </a:t>
            </a:r>
            <a:r>
              <a:rPr lang="zh-CN" altLang="zh-CN" sz="28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妻子和儿女飞禽走兽一样，</a:t>
            </a:r>
            <a:r>
              <a:rPr lang="zh-CN" altLang="en-US" sz="28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每天在这艰险的山林里生活</a:t>
            </a:r>
            <a:r>
              <a:rPr lang="zh-CN" altLang="zh-CN" sz="28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。简陋的柴门如此冷清，</a:t>
            </a:r>
            <a:r>
              <a:rPr lang="zh-CN" altLang="en-US" sz="28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狐狸野兔</a:t>
            </a:r>
            <a:r>
              <a:rPr lang="zh-CN" altLang="zh-CN" sz="28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在</a:t>
            </a:r>
            <a:r>
              <a:rPr lang="zh-CN" altLang="en-US" sz="28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屋内</a:t>
            </a:r>
            <a:r>
              <a:rPr lang="zh-CN" altLang="zh-CN" sz="28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自由穿梭</a:t>
            </a:r>
            <a:r>
              <a:rPr lang="zh-CN" altLang="en-US" sz="28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，毫无顾忌</a:t>
            </a:r>
            <a:r>
              <a:rPr lang="zh-CN" altLang="zh-CN" sz="28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。</a:t>
            </a:r>
            <a:endParaRPr lang="zh-CN" altLang="en-US" sz="28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cxnSp>
        <p:nvCxnSpPr>
          <p:cNvPr id="12" name="直接连接符 11"/>
          <p:cNvCxnSpPr/>
          <p:nvPr/>
        </p:nvCxnSpPr>
        <p:spPr>
          <a:xfrm>
            <a:off x="1903751" y="2848131"/>
            <a:ext cx="794479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直接连接符 16"/>
          <p:cNvCxnSpPr/>
          <p:nvPr/>
        </p:nvCxnSpPr>
        <p:spPr>
          <a:xfrm>
            <a:off x="3160561" y="4520949"/>
            <a:ext cx="608043" cy="17915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/>
        </p:nvCxnSpPr>
        <p:spPr>
          <a:xfrm>
            <a:off x="3942413" y="5366479"/>
            <a:ext cx="419725" cy="1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3" name="圆角矩形 22"/>
          <p:cNvSpPr/>
          <p:nvPr/>
        </p:nvSpPr>
        <p:spPr>
          <a:xfrm>
            <a:off x="344774" y="3762532"/>
            <a:ext cx="1708878" cy="389743"/>
          </a:xfrm>
          <a:prstGeom prst="roundRect">
            <a:avLst/>
          </a:prstGeom>
          <a:solidFill>
            <a:srgbClr val="E9F3EB"/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68580" tIns="34290" rIns="68580" bIns="34290" rtlCol="0" anchor="ctr"/>
          <a:lstStyle/>
          <a:p>
            <a:pPr algn="ctr"/>
            <a:r>
              <a:rPr lang="zh-CN" altLang="en-US" sz="28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妻子儿女</a:t>
            </a:r>
          </a:p>
        </p:txBody>
      </p:sp>
      <p:cxnSp>
        <p:nvCxnSpPr>
          <p:cNvPr id="24" name="直接连接符 23"/>
          <p:cNvCxnSpPr/>
          <p:nvPr/>
        </p:nvCxnSpPr>
        <p:spPr>
          <a:xfrm>
            <a:off x="640220" y="4593321"/>
            <a:ext cx="697416" cy="12989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1" name="圆角矩形 20"/>
          <p:cNvSpPr/>
          <p:nvPr/>
        </p:nvSpPr>
        <p:spPr>
          <a:xfrm>
            <a:off x="1387490" y="2002644"/>
            <a:ext cx="1680903" cy="339030"/>
          </a:xfrm>
          <a:prstGeom prst="roundRect">
            <a:avLst/>
          </a:prstGeom>
          <a:solidFill>
            <a:srgbClr val="E9EDF0"/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68580" tIns="34290" rIns="68580" bIns="34290" rtlCol="0" anchor="ctr"/>
          <a:lstStyle/>
          <a:p>
            <a:pPr algn="ctr"/>
            <a:r>
              <a:rPr lang="zh-CN" altLang="en-US" sz="28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气候不同</a:t>
            </a:r>
          </a:p>
        </p:txBody>
      </p:sp>
      <p:cxnSp>
        <p:nvCxnSpPr>
          <p:cNvPr id="22" name="直接连接符 21"/>
          <p:cNvCxnSpPr/>
          <p:nvPr/>
        </p:nvCxnSpPr>
        <p:spPr>
          <a:xfrm>
            <a:off x="3938876" y="2835283"/>
            <a:ext cx="387854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8" name="圆角矩形 27"/>
          <p:cNvSpPr/>
          <p:nvPr/>
        </p:nvSpPr>
        <p:spPr>
          <a:xfrm>
            <a:off x="3803570" y="1972664"/>
            <a:ext cx="947413" cy="334593"/>
          </a:xfrm>
          <a:prstGeom prst="roundRect">
            <a:avLst/>
          </a:prstGeom>
          <a:solidFill>
            <a:srgbClr val="E9F3EB"/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68580" tIns="34290" rIns="68580" bIns="34290" rtlCol="0" anchor="ctr"/>
          <a:lstStyle/>
          <a:p>
            <a:pPr algn="ctr"/>
            <a:r>
              <a:rPr lang="zh-CN" altLang="en-US" sz="28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不同</a:t>
            </a:r>
          </a:p>
        </p:txBody>
      </p:sp>
      <p:cxnSp>
        <p:nvCxnSpPr>
          <p:cNvPr id="29" name="直接连接符 28"/>
          <p:cNvCxnSpPr/>
          <p:nvPr/>
        </p:nvCxnSpPr>
        <p:spPr>
          <a:xfrm>
            <a:off x="703140" y="3712713"/>
            <a:ext cx="387854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0" name="圆角矩形 29"/>
          <p:cNvSpPr/>
          <p:nvPr/>
        </p:nvSpPr>
        <p:spPr>
          <a:xfrm>
            <a:off x="422412" y="2919505"/>
            <a:ext cx="984247" cy="356036"/>
          </a:xfrm>
          <a:prstGeom prst="roundRect">
            <a:avLst/>
          </a:prstGeom>
          <a:solidFill>
            <a:srgbClr val="E9F3EB"/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68580" tIns="34290" rIns="68580" bIns="34290" rtlCol="0" anchor="ctr"/>
          <a:lstStyle/>
          <a:p>
            <a:pPr algn="ctr"/>
            <a:r>
              <a:rPr lang="zh-CN" altLang="en-US" sz="28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艰难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ldLvl="0" animBg="1"/>
      <p:bldP spid="9" grpId="0" bldLvl="0" animBg="1"/>
      <p:bldP spid="10" grpId="0" bldLvl="0" animBg="1"/>
      <p:bldP spid="23" grpId="0" bldLvl="0" animBg="1"/>
      <p:bldP spid="21" grpId="0" bldLvl="0" animBg="1"/>
      <p:bldP spid="28" grpId="0" bldLvl="0" animBg="1"/>
      <p:bldP spid="30" grpId="0" bldLvl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044038" y="2459756"/>
            <a:ext cx="4141099" cy="2654573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lnSpc>
                <a:spcPct val="150000"/>
              </a:lnSpc>
              <a:buSzPct val="100000"/>
            </a:pP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八方各异气，千里殊风雨。</a:t>
            </a:r>
          </a:p>
          <a:p>
            <a:pPr>
              <a:lnSpc>
                <a:spcPct val="150000"/>
              </a:lnSpc>
              <a:buSzPct val="100000"/>
            </a:pP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剧哉边海民，寄身于草野。 </a:t>
            </a:r>
          </a:p>
          <a:p>
            <a:pPr>
              <a:lnSpc>
                <a:spcPct val="150000"/>
              </a:lnSpc>
              <a:buSzPct val="100000"/>
            </a:pP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妻子象禽兽，行止依林阻。</a:t>
            </a:r>
            <a:endParaRPr lang="en-US" altLang="zh-CN" sz="2800" dirty="0">
              <a:latin typeface="黑体" panose="02010609060101010101" charset="-122"/>
              <a:ea typeface="黑体" panose="02010609060101010101" charset="-122"/>
            </a:endParaRPr>
          </a:p>
          <a:p>
            <a:pPr>
              <a:lnSpc>
                <a:spcPct val="150000"/>
              </a:lnSpc>
              <a:buSzPct val="100000"/>
            </a:pP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柴门何萧条，狐兔翔我宇。</a:t>
            </a:r>
            <a:endParaRPr lang="zh-CN" altLang="en-US" sz="2800" dirty="0"/>
          </a:p>
        </p:txBody>
      </p:sp>
      <p:sp>
        <p:nvSpPr>
          <p:cNvPr id="4" name="矩形 3"/>
          <p:cNvSpPr/>
          <p:nvPr/>
        </p:nvSpPr>
        <p:spPr>
          <a:xfrm>
            <a:off x="224852" y="1098800"/>
            <a:ext cx="5806480" cy="1361911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zh-CN" sz="2800" dirty="0">
                <a:latin typeface="黑体" panose="02010609060101010101" charset="-122"/>
                <a:ea typeface="黑体" panose="02010609060101010101" charset="-122"/>
              </a:rPr>
              <a:t>梁</a:t>
            </a:r>
            <a:r>
              <a:rPr lang="en-US" altLang="zh-CN" sz="2800" dirty="0">
                <a:latin typeface="黑体" panose="02010609060101010101" charset="-122"/>
                <a:ea typeface="黑体" panose="02010609060101010101" charset="-122"/>
              </a:rPr>
              <a:t> </a:t>
            </a:r>
            <a:r>
              <a:rPr lang="zh-CN" altLang="zh-CN" sz="2800" dirty="0">
                <a:latin typeface="黑体" panose="02010609060101010101" charset="-122"/>
                <a:ea typeface="黑体" panose="02010609060101010101" charset="-122"/>
              </a:rPr>
              <a:t>甫</a:t>
            </a:r>
            <a:r>
              <a:rPr lang="en-US" altLang="zh-CN" sz="2800" dirty="0">
                <a:latin typeface="黑体" panose="02010609060101010101" charset="-122"/>
                <a:ea typeface="黑体" panose="02010609060101010101" charset="-122"/>
              </a:rPr>
              <a:t> </a:t>
            </a:r>
            <a:r>
              <a:rPr lang="zh-CN" altLang="zh-CN" sz="2800" dirty="0">
                <a:latin typeface="黑体" panose="02010609060101010101" charset="-122"/>
                <a:ea typeface="黑体" panose="02010609060101010101" charset="-122"/>
              </a:rPr>
              <a:t>行</a:t>
            </a:r>
            <a:r>
              <a:rPr lang="en-US" altLang="zh-CN" sz="2800" dirty="0">
                <a:latin typeface="黑体" panose="02010609060101010101" charset="-122"/>
                <a:ea typeface="黑体" panose="02010609060101010101" charset="-122"/>
              </a:rPr>
              <a:t/>
            </a:r>
            <a:br>
              <a:rPr lang="en-US" altLang="zh-CN" sz="2800" dirty="0">
                <a:latin typeface="黑体" panose="02010609060101010101" charset="-122"/>
                <a:ea typeface="黑体" panose="02010609060101010101" charset="-122"/>
              </a:rPr>
            </a:b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曹植</a:t>
            </a:r>
          </a:p>
        </p:txBody>
      </p:sp>
      <p:cxnSp>
        <p:nvCxnSpPr>
          <p:cNvPr id="5" name="直接连接符 4"/>
          <p:cNvCxnSpPr/>
          <p:nvPr/>
        </p:nvCxnSpPr>
        <p:spPr>
          <a:xfrm>
            <a:off x="5689633" y="1752985"/>
            <a:ext cx="10236" cy="3173105"/>
          </a:xfrm>
          <a:prstGeom prst="line">
            <a:avLst/>
          </a:prstGeom>
          <a:ln>
            <a:solidFill>
              <a:schemeClr val="tx1"/>
            </a:solidFill>
            <a:prstDash val="sysDash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6" name="矩形 5"/>
          <p:cNvSpPr/>
          <p:nvPr/>
        </p:nvSpPr>
        <p:spPr>
          <a:xfrm>
            <a:off x="6115987" y="1348364"/>
            <a:ext cx="5531370" cy="844847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fontAlgn="base">
              <a:lnSpc>
                <a:spcPct val="90000"/>
              </a:lnSpc>
              <a:spcBef>
                <a:spcPts val="1350"/>
              </a:spcBef>
              <a:spcAft>
                <a:spcPct val="0"/>
              </a:spcAft>
              <a:buClr>
                <a:schemeClr val="tx1"/>
              </a:buClr>
              <a:buSzPct val="80000"/>
              <a:defRPr/>
            </a:pPr>
            <a:r>
              <a:rPr lang="zh-CN" altLang="en-US" sz="2400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    </a:t>
            </a:r>
            <a:r>
              <a:rPr lang="zh-CN" altLang="en-US" sz="2800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思考：你能从诗中找出一个词语来高度概括百姓生活的状态吗？</a:t>
            </a:r>
          </a:p>
        </p:txBody>
      </p:sp>
      <p:sp>
        <p:nvSpPr>
          <p:cNvPr id="7" name="文本框 3"/>
          <p:cNvSpPr txBox="1"/>
          <p:nvPr/>
        </p:nvSpPr>
        <p:spPr>
          <a:xfrm>
            <a:off x="7324398" y="2677556"/>
            <a:ext cx="1973580" cy="622300"/>
          </a:xfrm>
          <a:prstGeom prst="rect">
            <a:avLst/>
          </a:prstGeom>
          <a:noFill/>
        </p:spPr>
        <p:txBody>
          <a:bodyPr wrap="none" lIns="68580" tIns="34290" rIns="68580" bIns="34290" rtlCol="0" anchor="t">
            <a:spAutoFit/>
          </a:bodyPr>
          <a:lstStyle/>
          <a:p>
            <a:r>
              <a:rPr lang="en-US" altLang="zh-CN" sz="36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“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剧哉</a:t>
            </a:r>
            <a:r>
              <a:rPr lang="en-US" altLang="zh-CN" sz="36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”</a:t>
            </a:r>
          </a:p>
        </p:txBody>
      </p:sp>
      <p:sp>
        <p:nvSpPr>
          <p:cNvPr id="8" name="矩形 7"/>
          <p:cNvSpPr/>
          <p:nvPr/>
        </p:nvSpPr>
        <p:spPr>
          <a:xfrm>
            <a:off x="7218188" y="3300738"/>
            <a:ext cx="2423160" cy="622300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zh-CN" altLang="en-US" sz="3600" dirty="0">
                <a:solidFill>
                  <a:srgbClr val="C0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（艰难啊）</a:t>
            </a:r>
          </a:p>
        </p:txBody>
      </p:sp>
      <p:sp>
        <p:nvSpPr>
          <p:cNvPr id="9" name="圆角矩形 8"/>
          <p:cNvSpPr/>
          <p:nvPr/>
        </p:nvSpPr>
        <p:spPr>
          <a:xfrm>
            <a:off x="1106675" y="3309093"/>
            <a:ext cx="672466" cy="317311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sz="2800"/>
          </a:p>
        </p:txBody>
      </p:sp>
      <p:sp>
        <p:nvSpPr>
          <p:cNvPr id="10" name="矩形 9"/>
          <p:cNvSpPr/>
          <p:nvPr/>
        </p:nvSpPr>
        <p:spPr>
          <a:xfrm>
            <a:off x="6235907" y="4303846"/>
            <a:ext cx="5366479" cy="844847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fontAlgn="base">
              <a:lnSpc>
                <a:spcPct val="90000"/>
              </a:lnSpc>
              <a:spcBef>
                <a:spcPts val="1350"/>
              </a:spcBef>
              <a:spcAft>
                <a:spcPct val="0"/>
              </a:spcAft>
              <a:buClr>
                <a:schemeClr val="tx1"/>
              </a:buClr>
              <a:buSzPct val="80000"/>
              <a:defRPr/>
            </a:pPr>
            <a:r>
              <a:rPr lang="zh-CN" altLang="en-US" sz="2800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    思考：边海贫民的艰难生活</a:t>
            </a:r>
            <a:r>
              <a:rPr lang="zh-CN" altLang="zh-CN" sz="2800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体现在哪几个方面？如何体现的？</a:t>
            </a:r>
            <a:endParaRPr lang="zh-CN" altLang="en-US" sz="2800" dirty="0">
              <a:solidFill>
                <a:srgbClr val="00000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 bldLvl="0" animBg="1"/>
      <p:bldP spid="1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079292" y="2170567"/>
            <a:ext cx="4242216" cy="2654573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lnSpc>
                <a:spcPct val="150000"/>
              </a:lnSpc>
              <a:buSzPct val="100000"/>
            </a:pPr>
            <a:r>
              <a:rPr lang="zh-CN" altLang="en-US" sz="28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八方各异气，千里殊风雨。</a:t>
            </a:r>
          </a:p>
          <a:p>
            <a:pPr>
              <a:lnSpc>
                <a:spcPct val="150000"/>
              </a:lnSpc>
              <a:buSzPct val="100000"/>
            </a:pP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剧哉边海民，寄身于草野。 </a:t>
            </a:r>
          </a:p>
          <a:p>
            <a:pPr>
              <a:lnSpc>
                <a:spcPct val="150000"/>
              </a:lnSpc>
              <a:buSzPct val="100000"/>
            </a:pP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妻子象禽兽，行止依林阻。</a:t>
            </a:r>
            <a:endParaRPr lang="en-US" altLang="zh-CN" sz="2800" dirty="0">
              <a:latin typeface="黑体" panose="02010609060101010101" charset="-122"/>
              <a:ea typeface="黑体" panose="02010609060101010101" charset="-122"/>
            </a:endParaRPr>
          </a:p>
          <a:p>
            <a:pPr>
              <a:lnSpc>
                <a:spcPct val="150000"/>
              </a:lnSpc>
              <a:buSzPct val="100000"/>
            </a:pP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柴门何萧条，狐兔翔我宇。</a:t>
            </a:r>
            <a:endParaRPr lang="zh-CN" altLang="en-US" sz="2800" dirty="0"/>
          </a:p>
        </p:txBody>
      </p:sp>
      <p:sp>
        <p:nvSpPr>
          <p:cNvPr id="4" name="矩形 3"/>
          <p:cNvSpPr/>
          <p:nvPr/>
        </p:nvSpPr>
        <p:spPr>
          <a:xfrm>
            <a:off x="272371" y="1139744"/>
            <a:ext cx="5948262" cy="1189556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zh-CN" sz="2800" dirty="0">
                <a:latin typeface="黑体" panose="02010609060101010101" charset="-122"/>
                <a:ea typeface="黑体" panose="02010609060101010101" charset="-122"/>
              </a:rPr>
              <a:t>梁</a:t>
            </a:r>
            <a:r>
              <a:rPr lang="en-US" altLang="zh-CN" sz="2800" dirty="0">
                <a:latin typeface="黑体" panose="02010609060101010101" charset="-122"/>
                <a:ea typeface="黑体" panose="02010609060101010101" charset="-122"/>
              </a:rPr>
              <a:t> </a:t>
            </a:r>
            <a:r>
              <a:rPr lang="zh-CN" altLang="zh-CN" sz="2800" dirty="0">
                <a:latin typeface="黑体" panose="02010609060101010101" charset="-122"/>
                <a:ea typeface="黑体" panose="02010609060101010101" charset="-122"/>
              </a:rPr>
              <a:t>甫</a:t>
            </a:r>
            <a:r>
              <a:rPr lang="en-US" altLang="zh-CN" sz="2800" dirty="0">
                <a:latin typeface="黑体" panose="02010609060101010101" charset="-122"/>
                <a:ea typeface="黑体" panose="02010609060101010101" charset="-122"/>
              </a:rPr>
              <a:t> </a:t>
            </a:r>
            <a:r>
              <a:rPr lang="zh-CN" altLang="zh-CN" sz="2800" dirty="0">
                <a:latin typeface="黑体" panose="02010609060101010101" charset="-122"/>
                <a:ea typeface="黑体" panose="02010609060101010101" charset="-122"/>
              </a:rPr>
              <a:t>行</a:t>
            </a:r>
            <a:r>
              <a:rPr lang="en-US" altLang="zh-CN" sz="2800" dirty="0">
                <a:latin typeface="黑体" panose="02010609060101010101" charset="-122"/>
                <a:ea typeface="黑体" panose="02010609060101010101" charset="-122"/>
              </a:rPr>
              <a:t/>
            </a:r>
            <a:br>
              <a:rPr lang="en-US" altLang="zh-CN" sz="2800" dirty="0">
                <a:latin typeface="黑体" panose="02010609060101010101" charset="-122"/>
                <a:ea typeface="黑体" panose="02010609060101010101" charset="-122"/>
              </a:rPr>
            </a:b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曹植</a:t>
            </a:r>
          </a:p>
        </p:txBody>
      </p:sp>
      <p:cxnSp>
        <p:nvCxnSpPr>
          <p:cNvPr id="5" name="直接连接符 4"/>
          <p:cNvCxnSpPr/>
          <p:nvPr/>
        </p:nvCxnSpPr>
        <p:spPr>
          <a:xfrm>
            <a:off x="5696485" y="1529478"/>
            <a:ext cx="10236" cy="3173105"/>
          </a:xfrm>
          <a:prstGeom prst="line">
            <a:avLst/>
          </a:prstGeom>
          <a:ln>
            <a:solidFill>
              <a:schemeClr val="tx1"/>
            </a:solidFill>
            <a:prstDash val="sysDash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1" name="矩形 10"/>
          <p:cNvSpPr/>
          <p:nvPr/>
        </p:nvSpPr>
        <p:spPr>
          <a:xfrm>
            <a:off x="6545998" y="1106415"/>
            <a:ext cx="5309812" cy="715581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lnSpc>
                <a:spcPct val="150000"/>
              </a:lnSpc>
              <a:buSzPct val="100000"/>
            </a:pPr>
            <a:r>
              <a:rPr lang="zh-CN" altLang="en-US" sz="28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八方各异气，千里殊风雨。</a:t>
            </a:r>
          </a:p>
        </p:txBody>
      </p:sp>
      <p:sp>
        <p:nvSpPr>
          <p:cNvPr id="12" name="矩形 11"/>
          <p:cNvSpPr/>
          <p:nvPr/>
        </p:nvSpPr>
        <p:spPr>
          <a:xfrm>
            <a:off x="6068333" y="2168310"/>
            <a:ext cx="5713979" cy="2309863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2800" dirty="0">
                <a:latin typeface="黑体" panose="02010609060101010101" charset="-122"/>
                <a:ea typeface="黑体" panose="02010609060101010101" charset="-122"/>
              </a:rPr>
              <a:t>    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开篇</a:t>
            </a:r>
            <a:r>
              <a:rPr lang="zh-CN" altLang="zh-CN" sz="2800" dirty="0">
                <a:latin typeface="黑体" panose="02010609060101010101" charset="-122"/>
                <a:ea typeface="黑体" panose="02010609060101010101" charset="-122"/>
              </a:rPr>
              <a:t>从</a:t>
            </a:r>
            <a:r>
              <a:rPr lang="zh-CN" altLang="zh-CN" sz="2800" u="sng" dirty="0">
                <a:latin typeface="黑体" panose="02010609060101010101" charset="-122"/>
                <a:ea typeface="黑体" panose="02010609060101010101" charset="-122"/>
              </a:rPr>
              <a:t>自然现象</a:t>
            </a:r>
            <a:r>
              <a:rPr lang="zh-CN" altLang="zh-CN" sz="2800" dirty="0">
                <a:latin typeface="黑体" panose="02010609060101010101" charset="-122"/>
                <a:ea typeface="黑体" panose="02010609060101010101" charset="-122"/>
              </a:rPr>
              <a:t>写起，</a:t>
            </a:r>
            <a:r>
              <a:rPr lang="zh-CN" altLang="en-US" sz="2800" dirty="0" smtClean="0">
                <a:latin typeface="黑体" panose="02010609060101010101" charset="-122"/>
                <a:ea typeface="黑体" panose="02010609060101010101" charset="-122"/>
              </a:rPr>
              <a:t>凸显</a:t>
            </a:r>
            <a:r>
              <a:rPr lang="zh-CN" altLang="en-US" sz="2800" u="sng" dirty="0" smtClean="0">
                <a:latin typeface="黑体" panose="02010609060101010101" charset="-122"/>
                <a:ea typeface="黑体" panose="02010609060101010101" charset="-122"/>
              </a:rPr>
              <a:t>海</a:t>
            </a:r>
            <a:r>
              <a:rPr lang="zh-CN" altLang="en-US" sz="2800" u="sng" dirty="0">
                <a:latin typeface="黑体" panose="02010609060101010101" charset="-122"/>
                <a:ea typeface="黑体" panose="02010609060101010101" charset="-122"/>
              </a:rPr>
              <a:t>边气候的潮湿，风雨狂暴，海啸龙卷风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也时有发生，是不适合人生存的地方。</a:t>
            </a:r>
            <a:endParaRPr lang="zh-CN" altLang="en-US" sz="2800" dirty="0"/>
          </a:p>
        </p:txBody>
      </p:sp>
      <p:sp>
        <p:nvSpPr>
          <p:cNvPr id="13" name="矩形 12"/>
          <p:cNvSpPr/>
          <p:nvPr/>
        </p:nvSpPr>
        <p:spPr>
          <a:xfrm>
            <a:off x="7647964" y="4714098"/>
            <a:ext cx="2342703" cy="500137"/>
          </a:xfrm>
          <a:prstGeom prst="rect">
            <a:avLst/>
          </a:prstGeom>
          <a:solidFill>
            <a:srgbClr val="DDEBDE"/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lIns="68580" tIns="34290" rIns="68580" bIns="34290">
            <a:spAutoFit/>
          </a:bodyPr>
          <a:lstStyle/>
          <a:p>
            <a:r>
              <a:rPr lang="zh-CN" altLang="zh-CN" sz="28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+mj-cs"/>
              </a:rPr>
              <a:t>生存环境恶劣</a:t>
            </a:r>
            <a:endParaRPr lang="zh-CN" alt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 bldLvl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004341" y="2579677"/>
            <a:ext cx="4105751" cy="2654573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lnSpc>
                <a:spcPct val="150000"/>
              </a:lnSpc>
              <a:buSzPct val="100000"/>
            </a:pP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八方各异气，千里殊风雨。</a:t>
            </a:r>
          </a:p>
          <a:p>
            <a:pPr>
              <a:lnSpc>
                <a:spcPct val="150000"/>
              </a:lnSpc>
              <a:buSzPct val="100000"/>
            </a:pPr>
            <a:r>
              <a:rPr lang="zh-CN" altLang="en-US" sz="28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剧哉边海民，寄身于草野。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 </a:t>
            </a:r>
          </a:p>
          <a:p>
            <a:pPr>
              <a:lnSpc>
                <a:spcPct val="150000"/>
              </a:lnSpc>
              <a:buSzPct val="100000"/>
            </a:pP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妻子象禽兽，行止依林阻。</a:t>
            </a:r>
            <a:endParaRPr lang="en-US" altLang="zh-CN" sz="2800" dirty="0">
              <a:latin typeface="黑体" panose="02010609060101010101" charset="-122"/>
              <a:ea typeface="黑体" panose="02010609060101010101" charset="-122"/>
            </a:endParaRPr>
          </a:p>
          <a:p>
            <a:pPr>
              <a:lnSpc>
                <a:spcPct val="150000"/>
              </a:lnSpc>
              <a:buSzPct val="100000"/>
            </a:pP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柴门何萧条，狐兔翔我宇。</a:t>
            </a:r>
            <a:endParaRPr lang="zh-CN" altLang="en-US" sz="2800" dirty="0"/>
          </a:p>
        </p:txBody>
      </p:sp>
      <p:sp>
        <p:nvSpPr>
          <p:cNvPr id="4" name="矩形 3"/>
          <p:cNvSpPr/>
          <p:nvPr/>
        </p:nvSpPr>
        <p:spPr>
          <a:xfrm>
            <a:off x="-39129" y="1606004"/>
            <a:ext cx="5756916" cy="1189556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zh-CN" sz="2800" dirty="0">
                <a:latin typeface="黑体" panose="02010609060101010101" charset="-122"/>
                <a:ea typeface="黑体" panose="02010609060101010101" charset="-122"/>
              </a:rPr>
              <a:t>梁</a:t>
            </a:r>
            <a:r>
              <a:rPr lang="en-US" altLang="zh-CN" sz="2800" dirty="0">
                <a:latin typeface="黑体" panose="02010609060101010101" charset="-122"/>
                <a:ea typeface="黑体" panose="02010609060101010101" charset="-122"/>
              </a:rPr>
              <a:t> </a:t>
            </a:r>
            <a:r>
              <a:rPr lang="zh-CN" altLang="zh-CN" sz="2800" dirty="0">
                <a:latin typeface="黑体" panose="02010609060101010101" charset="-122"/>
                <a:ea typeface="黑体" panose="02010609060101010101" charset="-122"/>
              </a:rPr>
              <a:t>甫</a:t>
            </a:r>
            <a:r>
              <a:rPr lang="en-US" altLang="zh-CN" sz="2800" dirty="0">
                <a:latin typeface="黑体" panose="02010609060101010101" charset="-122"/>
                <a:ea typeface="黑体" panose="02010609060101010101" charset="-122"/>
              </a:rPr>
              <a:t> </a:t>
            </a:r>
            <a:r>
              <a:rPr lang="zh-CN" altLang="zh-CN" sz="2800" dirty="0">
                <a:latin typeface="黑体" panose="02010609060101010101" charset="-122"/>
                <a:ea typeface="黑体" panose="02010609060101010101" charset="-122"/>
              </a:rPr>
              <a:t>行</a:t>
            </a:r>
            <a:r>
              <a:rPr lang="en-US" altLang="zh-CN" sz="2800" dirty="0">
                <a:latin typeface="黑体" panose="02010609060101010101" charset="-122"/>
                <a:ea typeface="黑体" panose="02010609060101010101" charset="-122"/>
              </a:rPr>
              <a:t/>
            </a:r>
            <a:br>
              <a:rPr lang="en-US" altLang="zh-CN" sz="2800" dirty="0">
                <a:latin typeface="黑体" panose="02010609060101010101" charset="-122"/>
                <a:ea typeface="黑体" panose="02010609060101010101" charset="-122"/>
              </a:rPr>
            </a:b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曹植</a:t>
            </a:r>
          </a:p>
        </p:txBody>
      </p:sp>
      <p:cxnSp>
        <p:nvCxnSpPr>
          <p:cNvPr id="5" name="直接连接符 4"/>
          <p:cNvCxnSpPr/>
          <p:nvPr/>
        </p:nvCxnSpPr>
        <p:spPr>
          <a:xfrm flipH="1">
            <a:off x="5711252" y="1859258"/>
            <a:ext cx="26165" cy="3387299"/>
          </a:xfrm>
          <a:prstGeom prst="line">
            <a:avLst/>
          </a:prstGeom>
          <a:ln>
            <a:solidFill>
              <a:schemeClr val="tx1"/>
            </a:solidFill>
            <a:prstDash val="sysDash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1" name="矩形 10"/>
          <p:cNvSpPr/>
          <p:nvPr/>
        </p:nvSpPr>
        <p:spPr>
          <a:xfrm>
            <a:off x="6567284" y="1354622"/>
            <a:ext cx="5398561" cy="715581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lnSpc>
                <a:spcPct val="150000"/>
              </a:lnSpc>
              <a:buSzPct val="100000"/>
            </a:pPr>
            <a:r>
              <a:rPr lang="zh-CN" altLang="en-US" sz="28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 剧哉边海民，寄身于草野。</a:t>
            </a:r>
          </a:p>
        </p:txBody>
      </p:sp>
      <p:sp>
        <p:nvSpPr>
          <p:cNvPr id="8" name="矩形 7"/>
          <p:cNvSpPr/>
          <p:nvPr/>
        </p:nvSpPr>
        <p:spPr>
          <a:xfrm>
            <a:off x="6280878" y="2350688"/>
            <a:ext cx="5105382" cy="2309863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2800" dirty="0">
                <a:latin typeface="黑体" panose="02010609060101010101" charset="-122"/>
                <a:ea typeface="黑体" panose="02010609060101010101" charset="-122"/>
              </a:rPr>
              <a:t>    </a:t>
            </a:r>
            <a:r>
              <a:rPr lang="zh-CN" altLang="zh-CN" sz="2800" dirty="0">
                <a:latin typeface="黑体" panose="02010609060101010101" charset="-122"/>
                <a:ea typeface="黑体" panose="02010609060101010101" charset="-122"/>
              </a:rPr>
              <a:t>草野一般是什么地方？这本是野兽</a:t>
            </a:r>
            <a:r>
              <a:rPr lang="zh-CN" altLang="zh-CN" sz="2800" dirty="0" smtClean="0">
                <a:latin typeface="黑体" panose="02010609060101010101" charset="-122"/>
                <a:ea typeface="黑体" panose="02010609060101010101" charset="-122"/>
              </a:rPr>
              <a:t>出</a:t>
            </a:r>
            <a:r>
              <a:rPr lang="zh-CN" altLang="en-US" sz="2800" dirty="0" smtClean="0">
                <a:latin typeface="黑体" panose="02010609060101010101" charset="-122"/>
                <a:ea typeface="黑体" panose="02010609060101010101" charset="-122"/>
              </a:rPr>
              <a:t>没</a:t>
            </a:r>
            <a:r>
              <a:rPr lang="zh-CN" altLang="zh-CN" sz="2800" dirty="0" smtClean="0">
                <a:latin typeface="黑体" panose="02010609060101010101" charset="-122"/>
                <a:ea typeface="黑体" panose="02010609060101010101" charset="-122"/>
              </a:rPr>
              <a:t>的</a:t>
            </a:r>
            <a:r>
              <a:rPr lang="zh-CN" altLang="zh-CN" sz="2800" dirty="0">
                <a:latin typeface="黑体" panose="02010609060101010101" charset="-122"/>
                <a:ea typeface="黑体" panose="02010609060101010101" charset="-122"/>
              </a:rPr>
              <a:t>地方，可他们却长</a:t>
            </a:r>
            <a:r>
              <a:rPr lang="zh-CN" altLang="zh-CN" sz="2800" dirty="0" smtClean="0">
                <a:latin typeface="黑体" panose="02010609060101010101" charset="-122"/>
                <a:ea typeface="黑体" panose="02010609060101010101" charset="-122"/>
              </a:rPr>
              <a:t>期与</a:t>
            </a:r>
            <a:r>
              <a:rPr lang="zh-CN" altLang="zh-CN" sz="2800" dirty="0">
                <a:latin typeface="黑体" panose="02010609060101010101" charset="-122"/>
                <a:ea typeface="黑体" panose="02010609060101010101" charset="-122"/>
              </a:rPr>
              <a:t>野兽同居，过着非人的生活。</a:t>
            </a:r>
            <a:endParaRPr lang="zh-CN" altLang="en-US" sz="2800" dirty="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7853758" y="4897237"/>
            <a:ext cx="2304850" cy="500137"/>
          </a:xfrm>
          <a:prstGeom prst="rect">
            <a:avLst/>
          </a:prstGeom>
          <a:solidFill>
            <a:srgbClr val="E9EDF0"/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lIns="68580" tIns="34290" rIns="68580" bIns="34290">
            <a:spAutoFit/>
          </a:bodyPr>
          <a:lstStyle/>
          <a:p>
            <a:r>
              <a:rPr lang="zh-CN" altLang="zh-CN" sz="2800" b="1" dirty="0">
                <a:solidFill>
                  <a:srgbClr val="FF0000"/>
                </a:solidFill>
              </a:rPr>
              <a:t>居住条件极差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1" bldLvl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869430" y="2313883"/>
            <a:ext cx="4404446" cy="2654573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lnSpc>
                <a:spcPct val="150000"/>
              </a:lnSpc>
              <a:buSzPct val="100000"/>
            </a:pP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八方各异气，千里殊风雨。</a:t>
            </a:r>
          </a:p>
          <a:p>
            <a:pPr>
              <a:lnSpc>
                <a:spcPct val="150000"/>
              </a:lnSpc>
              <a:buSzPct val="100000"/>
            </a:pP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剧哉边海民，寄身于草野。 </a:t>
            </a:r>
          </a:p>
          <a:p>
            <a:pPr>
              <a:lnSpc>
                <a:spcPct val="150000"/>
              </a:lnSpc>
              <a:buSzPct val="100000"/>
            </a:pPr>
            <a:r>
              <a:rPr lang="zh-CN" altLang="en-US" sz="28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妻子象禽兽，行止依林阻。</a:t>
            </a:r>
            <a:endParaRPr lang="en-US" altLang="zh-CN" sz="2800" dirty="0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pPr>
              <a:lnSpc>
                <a:spcPct val="150000"/>
              </a:lnSpc>
              <a:buSzPct val="100000"/>
            </a:pP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柴门何萧条，狐兔翔我宇。</a:t>
            </a:r>
            <a:endParaRPr lang="zh-CN" altLang="en-US" sz="2800" dirty="0"/>
          </a:p>
        </p:txBody>
      </p:sp>
      <p:sp>
        <p:nvSpPr>
          <p:cNvPr id="4" name="矩形 3"/>
          <p:cNvSpPr/>
          <p:nvPr/>
        </p:nvSpPr>
        <p:spPr>
          <a:xfrm>
            <a:off x="200322" y="1133908"/>
            <a:ext cx="5606783" cy="1189556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zh-CN" sz="2800" dirty="0">
                <a:latin typeface="黑体" panose="02010609060101010101" charset="-122"/>
                <a:ea typeface="黑体" panose="02010609060101010101" charset="-122"/>
              </a:rPr>
              <a:t>梁</a:t>
            </a:r>
            <a:r>
              <a:rPr lang="en-US" altLang="zh-CN" sz="2800" dirty="0">
                <a:latin typeface="黑体" panose="02010609060101010101" charset="-122"/>
                <a:ea typeface="黑体" panose="02010609060101010101" charset="-122"/>
              </a:rPr>
              <a:t> </a:t>
            </a:r>
            <a:r>
              <a:rPr lang="zh-CN" altLang="zh-CN" sz="2800" dirty="0">
                <a:latin typeface="黑体" panose="02010609060101010101" charset="-122"/>
                <a:ea typeface="黑体" panose="02010609060101010101" charset="-122"/>
              </a:rPr>
              <a:t>甫</a:t>
            </a:r>
            <a:r>
              <a:rPr lang="en-US" altLang="zh-CN" sz="2800" dirty="0">
                <a:latin typeface="黑体" panose="02010609060101010101" charset="-122"/>
                <a:ea typeface="黑体" panose="02010609060101010101" charset="-122"/>
              </a:rPr>
              <a:t> </a:t>
            </a:r>
            <a:r>
              <a:rPr lang="zh-CN" altLang="zh-CN" sz="2800" dirty="0">
                <a:latin typeface="黑体" panose="02010609060101010101" charset="-122"/>
                <a:ea typeface="黑体" panose="02010609060101010101" charset="-122"/>
              </a:rPr>
              <a:t>行</a:t>
            </a:r>
            <a:r>
              <a:rPr lang="en-US" altLang="zh-CN" sz="2800" dirty="0">
                <a:latin typeface="黑体" panose="02010609060101010101" charset="-122"/>
                <a:ea typeface="黑体" panose="02010609060101010101" charset="-122"/>
              </a:rPr>
              <a:t/>
            </a:r>
            <a:br>
              <a:rPr lang="en-US" altLang="zh-CN" sz="2800" dirty="0">
                <a:latin typeface="黑体" panose="02010609060101010101" charset="-122"/>
                <a:ea typeface="黑体" panose="02010609060101010101" charset="-122"/>
              </a:rPr>
            </a:b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曹植</a:t>
            </a:r>
          </a:p>
        </p:txBody>
      </p:sp>
      <p:cxnSp>
        <p:nvCxnSpPr>
          <p:cNvPr id="5" name="直接连接符 4"/>
          <p:cNvCxnSpPr/>
          <p:nvPr/>
        </p:nvCxnSpPr>
        <p:spPr>
          <a:xfrm>
            <a:off x="5711253" y="1304144"/>
            <a:ext cx="29980" cy="3627620"/>
          </a:xfrm>
          <a:prstGeom prst="line">
            <a:avLst/>
          </a:prstGeom>
          <a:ln>
            <a:solidFill>
              <a:schemeClr val="tx1"/>
            </a:solidFill>
            <a:prstDash val="sysDash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1" name="矩形 10"/>
          <p:cNvSpPr/>
          <p:nvPr/>
        </p:nvSpPr>
        <p:spPr>
          <a:xfrm>
            <a:off x="6766397" y="1068614"/>
            <a:ext cx="5425603" cy="715581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lnSpc>
                <a:spcPct val="150000"/>
              </a:lnSpc>
              <a:buSzPct val="100000"/>
            </a:pPr>
            <a:r>
              <a:rPr lang="zh-CN" altLang="en-US" sz="28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妻子象禽兽，行止依林阻。</a:t>
            </a:r>
            <a:endParaRPr lang="en-US" altLang="zh-CN" sz="2800" dirty="0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6280879" y="2097686"/>
            <a:ext cx="5100012" cy="2870016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2800" dirty="0"/>
              <a:t>   </a:t>
            </a:r>
            <a:r>
              <a:rPr lang="en-US" altLang="zh-CN" sz="2800" dirty="0">
                <a:solidFill>
                  <a:srgbClr val="1D41D5"/>
                </a:solidFill>
              </a:rPr>
              <a:t> </a:t>
            </a:r>
            <a:r>
              <a:rPr lang="zh-CN" altLang="zh-CN" sz="2800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</a:rPr>
              <a:t>“依”</a:t>
            </a:r>
            <a:r>
              <a:rPr lang="zh-CN" altLang="zh-CN" sz="2800" dirty="0">
                <a:latin typeface="黑体" panose="02010609060101010101" charset="-122"/>
                <a:ea typeface="黑体" panose="02010609060101010101" charset="-122"/>
              </a:rPr>
              <a:t>字把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海</a:t>
            </a:r>
            <a:r>
              <a:rPr lang="zh-CN" altLang="zh-CN" sz="2800" dirty="0">
                <a:latin typeface="黑体" panose="02010609060101010101" charset="-122"/>
                <a:ea typeface="黑体" panose="02010609060101010101" charset="-122"/>
              </a:rPr>
              <a:t>民们的</a:t>
            </a:r>
            <a:r>
              <a:rPr lang="zh-CN" altLang="zh-CN" sz="2800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</a:rPr>
              <a:t>实际活动</a:t>
            </a:r>
            <a:r>
              <a:rPr lang="zh-CN" altLang="zh-CN" sz="2800" dirty="0">
                <a:latin typeface="黑体" panose="02010609060101010101" charset="-122"/>
                <a:ea typeface="黑体" panose="02010609060101010101" charset="-122"/>
              </a:rPr>
              <a:t>和</a:t>
            </a:r>
            <a:r>
              <a:rPr lang="zh-CN" altLang="zh-CN" sz="2800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</a:rPr>
              <a:t>恐惧心理</a:t>
            </a:r>
            <a:r>
              <a:rPr lang="zh-CN" altLang="zh-CN" sz="2800" dirty="0">
                <a:latin typeface="黑体" panose="02010609060101010101" charset="-122"/>
                <a:ea typeface="黑体" panose="02010609060101010101" charset="-122"/>
              </a:rPr>
              <a:t>都表现出来了。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这是对边海民们</a:t>
            </a:r>
            <a:r>
              <a:rPr lang="zh-CN" altLang="en-US" sz="2800" u="sng" dirty="0">
                <a:latin typeface="黑体" panose="02010609060101010101" charset="-122"/>
                <a:ea typeface="黑体" panose="02010609060101010101" charset="-122"/>
              </a:rPr>
              <a:t>妻子和孩子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的整体形象描写，他们</a:t>
            </a:r>
            <a:r>
              <a:rPr lang="zh-CN" altLang="en-US" sz="2800" u="sng" dirty="0">
                <a:latin typeface="黑体" panose="02010609060101010101" charset="-122"/>
                <a:ea typeface="黑体" panose="02010609060101010101" charset="-122"/>
              </a:rPr>
              <a:t>如同野人禽兽一样过着粗俗艰苦的生活。</a:t>
            </a:r>
          </a:p>
        </p:txBody>
      </p:sp>
      <p:sp>
        <p:nvSpPr>
          <p:cNvPr id="10" name="矩形 9"/>
          <p:cNvSpPr/>
          <p:nvPr/>
        </p:nvSpPr>
        <p:spPr>
          <a:xfrm>
            <a:off x="7849233" y="5073716"/>
            <a:ext cx="2290499" cy="500137"/>
          </a:xfrm>
          <a:prstGeom prst="rect">
            <a:avLst/>
          </a:prstGeom>
          <a:solidFill>
            <a:srgbClr val="DDEBDE"/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lIns="68580" tIns="34290" rIns="68580" bIns="34290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</a:rPr>
              <a:t>生活粗俗艰苦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ldLvl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169233" y="2332397"/>
            <a:ext cx="4184308" cy="2654573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lnSpc>
                <a:spcPct val="150000"/>
              </a:lnSpc>
              <a:buSzPct val="100000"/>
            </a:pP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八方各异气，千里殊风雨。</a:t>
            </a:r>
          </a:p>
          <a:p>
            <a:pPr>
              <a:lnSpc>
                <a:spcPct val="150000"/>
              </a:lnSpc>
              <a:buSzPct val="100000"/>
            </a:pP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剧哉边海民，寄身于草野。 </a:t>
            </a:r>
          </a:p>
          <a:p>
            <a:pPr>
              <a:lnSpc>
                <a:spcPct val="150000"/>
              </a:lnSpc>
              <a:buSzPct val="100000"/>
            </a:pP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妻子象禽兽，行止依林阻。</a:t>
            </a:r>
            <a:endParaRPr lang="en-US" altLang="zh-CN" sz="2800" dirty="0">
              <a:latin typeface="黑体" panose="02010609060101010101" charset="-122"/>
              <a:ea typeface="黑体" panose="02010609060101010101" charset="-122"/>
            </a:endParaRPr>
          </a:p>
          <a:p>
            <a:pPr>
              <a:lnSpc>
                <a:spcPct val="150000"/>
              </a:lnSpc>
              <a:buSzPct val="100000"/>
            </a:pPr>
            <a:r>
              <a:rPr lang="zh-CN" altLang="en-US" sz="28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柴门何萧条，狐兔翔我宇。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934451" y="928340"/>
            <a:ext cx="4595885" cy="1260923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zh-CN" sz="2800" dirty="0">
                <a:latin typeface="黑体" panose="02010609060101010101" charset="-122"/>
                <a:ea typeface="黑体" panose="02010609060101010101" charset="-122"/>
              </a:rPr>
              <a:t>梁</a:t>
            </a:r>
            <a:r>
              <a:rPr lang="en-US" altLang="zh-CN" sz="2800" dirty="0">
                <a:latin typeface="黑体" panose="02010609060101010101" charset="-122"/>
                <a:ea typeface="黑体" panose="02010609060101010101" charset="-122"/>
              </a:rPr>
              <a:t> </a:t>
            </a:r>
            <a:r>
              <a:rPr lang="zh-CN" altLang="zh-CN" sz="2800" dirty="0">
                <a:latin typeface="黑体" panose="02010609060101010101" charset="-122"/>
                <a:ea typeface="黑体" panose="02010609060101010101" charset="-122"/>
              </a:rPr>
              <a:t>甫</a:t>
            </a:r>
            <a:r>
              <a:rPr lang="en-US" altLang="zh-CN" sz="2800" dirty="0">
                <a:latin typeface="黑体" panose="02010609060101010101" charset="-122"/>
                <a:ea typeface="黑体" panose="02010609060101010101" charset="-122"/>
              </a:rPr>
              <a:t> </a:t>
            </a:r>
            <a:r>
              <a:rPr lang="zh-CN" altLang="zh-CN" sz="2800" dirty="0">
                <a:latin typeface="黑体" panose="02010609060101010101" charset="-122"/>
                <a:ea typeface="黑体" panose="02010609060101010101" charset="-122"/>
              </a:rPr>
              <a:t>行</a:t>
            </a:r>
            <a:r>
              <a:rPr lang="en-US" altLang="zh-CN" sz="2800" dirty="0">
                <a:latin typeface="黑体" panose="02010609060101010101" charset="-122"/>
                <a:ea typeface="黑体" panose="02010609060101010101" charset="-122"/>
              </a:rPr>
              <a:t/>
            </a:r>
            <a:br>
              <a:rPr lang="en-US" altLang="zh-CN" sz="2800" dirty="0">
                <a:latin typeface="黑体" panose="02010609060101010101" charset="-122"/>
                <a:ea typeface="黑体" panose="02010609060101010101" charset="-122"/>
              </a:rPr>
            </a:b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曹植</a:t>
            </a:r>
          </a:p>
        </p:txBody>
      </p:sp>
      <p:cxnSp>
        <p:nvCxnSpPr>
          <p:cNvPr id="5" name="直接连接符 4"/>
          <p:cNvCxnSpPr/>
          <p:nvPr/>
        </p:nvCxnSpPr>
        <p:spPr>
          <a:xfrm>
            <a:off x="5815054" y="1736427"/>
            <a:ext cx="10236" cy="3173105"/>
          </a:xfrm>
          <a:prstGeom prst="line">
            <a:avLst/>
          </a:prstGeom>
          <a:ln>
            <a:solidFill>
              <a:schemeClr val="tx1"/>
            </a:solidFill>
            <a:prstDash val="sysDash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1" name="矩形 10"/>
          <p:cNvSpPr/>
          <p:nvPr/>
        </p:nvSpPr>
        <p:spPr>
          <a:xfrm>
            <a:off x="6814098" y="1237271"/>
            <a:ext cx="4518465" cy="715581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lnSpc>
                <a:spcPct val="150000"/>
              </a:lnSpc>
              <a:buSzPct val="100000"/>
            </a:pPr>
            <a:r>
              <a:rPr lang="zh-CN" altLang="en-US" sz="2800" dirty="0">
                <a:solidFill>
                  <a:srgbClr val="FF0000"/>
                </a:solidFill>
                <a:latin typeface="+mj-ea"/>
                <a:ea typeface="+mj-ea"/>
              </a:rPr>
              <a:t>柴门何萧条，狐兔翔我宇。</a:t>
            </a:r>
          </a:p>
        </p:txBody>
      </p:sp>
      <p:sp>
        <p:nvSpPr>
          <p:cNvPr id="8" name="矩形 7"/>
          <p:cNvSpPr/>
          <p:nvPr/>
        </p:nvSpPr>
        <p:spPr>
          <a:xfrm>
            <a:off x="6282918" y="2332532"/>
            <a:ext cx="5173147" cy="1670265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800" dirty="0">
                <a:latin typeface="+mj-ea"/>
                <a:ea typeface="+mj-ea"/>
              </a:rPr>
              <a:t>    这里通过狐狸、兔子的自由自在，</a:t>
            </a:r>
            <a:r>
              <a:rPr lang="zh-CN" altLang="en-US" sz="2800" dirty="0">
                <a:solidFill>
                  <a:srgbClr val="FF0000"/>
                </a:solidFill>
                <a:latin typeface="+mj-ea"/>
                <a:ea typeface="+mj-ea"/>
              </a:rPr>
              <a:t>反衬</a:t>
            </a:r>
            <a:r>
              <a:rPr lang="zh-CN" altLang="en-US" sz="2800" dirty="0">
                <a:latin typeface="+mj-ea"/>
                <a:ea typeface="+mj-ea"/>
              </a:rPr>
              <a:t>出边</a:t>
            </a:r>
            <a:r>
              <a:rPr lang="zh-CN" altLang="en-US" sz="2800" dirty="0" smtClean="0">
                <a:latin typeface="+mj-ea"/>
                <a:ea typeface="+mj-ea"/>
              </a:rPr>
              <a:t>海民们</a:t>
            </a:r>
            <a:r>
              <a:rPr lang="zh-CN" altLang="en-US" sz="2800" dirty="0">
                <a:solidFill>
                  <a:srgbClr val="1D41D5"/>
                </a:solidFill>
                <a:latin typeface="+mj-ea"/>
                <a:ea typeface="+mj-ea"/>
              </a:rPr>
              <a:t>生活环境的荒蛮。</a:t>
            </a:r>
          </a:p>
        </p:txBody>
      </p:sp>
      <p:sp>
        <p:nvSpPr>
          <p:cNvPr id="12" name="矩形 11"/>
          <p:cNvSpPr/>
          <p:nvPr/>
        </p:nvSpPr>
        <p:spPr>
          <a:xfrm>
            <a:off x="7996731" y="4427265"/>
            <a:ext cx="2357301" cy="500137"/>
          </a:xfrm>
          <a:prstGeom prst="rect">
            <a:avLst/>
          </a:prstGeom>
          <a:solidFill>
            <a:srgbClr val="DDEBDE"/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lIns="68580" tIns="34290" rIns="68580" bIns="34290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+mj-ea"/>
                <a:ea typeface="+mj-ea"/>
              </a:rPr>
              <a:t>家园荒芜破败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ldLvl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019328" y="1424927"/>
            <a:ext cx="5711359" cy="4008790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latinLnBrk="0">
              <a:lnSpc>
                <a:spcPct val="200000"/>
              </a:lnSpc>
              <a:buSzPct val="100000"/>
              <a:buFont typeface="Arial" panose="020B0604020202020204" pitchFamily="34" charset="0"/>
              <a:buNone/>
            </a:pPr>
            <a:r>
              <a:rPr lang="zh-CN" altLang="en-US" sz="3200" dirty="0">
                <a:latin typeface="+mj-ea"/>
                <a:ea typeface="+mj-ea"/>
              </a:rPr>
              <a:t>八方各异气，千里殊风雨。</a:t>
            </a:r>
          </a:p>
          <a:p>
            <a:pPr latinLnBrk="0">
              <a:lnSpc>
                <a:spcPct val="200000"/>
              </a:lnSpc>
              <a:buSzPct val="100000"/>
              <a:buFont typeface="Arial" panose="020B0604020202020204" pitchFamily="34" charset="0"/>
              <a:buNone/>
            </a:pPr>
            <a:r>
              <a:rPr lang="zh-CN" altLang="en-US" sz="3200" dirty="0">
                <a:latin typeface="+mj-ea"/>
                <a:ea typeface="+mj-ea"/>
              </a:rPr>
              <a:t>剧哉边海民，寄身于草野。 </a:t>
            </a:r>
          </a:p>
          <a:p>
            <a:pPr latinLnBrk="0">
              <a:lnSpc>
                <a:spcPct val="200000"/>
              </a:lnSpc>
              <a:buSzPct val="100000"/>
              <a:buFont typeface="Arial" panose="020B0604020202020204" pitchFamily="34" charset="0"/>
              <a:buNone/>
            </a:pPr>
            <a:r>
              <a:rPr lang="zh-CN" altLang="en-US" sz="3200" dirty="0">
                <a:latin typeface="+mj-ea"/>
                <a:ea typeface="+mj-ea"/>
              </a:rPr>
              <a:t>妻子象禽兽，行止依林阻。</a:t>
            </a:r>
            <a:endParaRPr lang="en-US" altLang="zh-CN" sz="3200" dirty="0">
              <a:latin typeface="+mj-ea"/>
              <a:ea typeface="+mj-ea"/>
            </a:endParaRPr>
          </a:p>
          <a:p>
            <a:pPr latinLnBrk="0">
              <a:lnSpc>
                <a:spcPct val="200000"/>
              </a:lnSpc>
              <a:buSzPct val="100000"/>
              <a:buFont typeface="Arial" panose="020B0604020202020204" pitchFamily="34" charset="0"/>
              <a:buNone/>
            </a:pPr>
            <a:r>
              <a:rPr lang="zh-CN" altLang="en-US" sz="3200" dirty="0">
                <a:latin typeface="+mj-ea"/>
                <a:ea typeface="+mj-ea"/>
              </a:rPr>
              <a:t>柴门何萧条，狐兔翔我宇。</a:t>
            </a:r>
          </a:p>
        </p:txBody>
      </p:sp>
      <p:sp>
        <p:nvSpPr>
          <p:cNvPr id="4" name="矩形 3"/>
          <p:cNvSpPr/>
          <p:nvPr/>
        </p:nvSpPr>
        <p:spPr>
          <a:xfrm>
            <a:off x="2787889" y="1121270"/>
            <a:ext cx="6362936" cy="1546577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3200" b="1" dirty="0">
                <a:latin typeface="+mj-ea"/>
                <a:ea typeface="+mj-ea"/>
              </a:rPr>
              <a:t/>
            </a:r>
            <a:br>
              <a:rPr lang="en-US" altLang="zh-CN" sz="3200" b="1" dirty="0">
                <a:latin typeface="+mj-ea"/>
                <a:ea typeface="+mj-ea"/>
              </a:rPr>
            </a:br>
            <a:endParaRPr lang="zh-CN" altLang="en-US" sz="3200" dirty="0">
              <a:latin typeface="+mj-ea"/>
              <a:ea typeface="+mj-ea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2864496" y="230583"/>
            <a:ext cx="2895913" cy="1546577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3200" dirty="0">
                <a:latin typeface="+mj-ea"/>
                <a:ea typeface="+mj-ea"/>
              </a:rPr>
              <a:t>梁甫行</a:t>
            </a:r>
            <a:endParaRPr lang="en-US" altLang="zh-CN" sz="3200" dirty="0">
              <a:latin typeface="+mj-ea"/>
              <a:ea typeface="+mj-ea"/>
            </a:endParaRPr>
          </a:p>
          <a:p>
            <a:pPr>
              <a:lnSpc>
                <a:spcPct val="150000"/>
              </a:lnSpc>
            </a:pPr>
            <a:r>
              <a:rPr lang="zh-CN" altLang="en-US" sz="3200" dirty="0">
                <a:latin typeface="黑体" panose="02010609060101010101" charset="-122"/>
                <a:ea typeface="黑体" panose="02010609060101010101" charset="-122"/>
              </a:rPr>
              <a:t> 曹植</a:t>
            </a:r>
            <a:endParaRPr lang="zh-CN" altLang="zh-CN" sz="3200" dirty="0">
              <a:latin typeface="+mj-ea"/>
              <a:ea typeface="+mj-ea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5864864" y="1690437"/>
            <a:ext cx="2634559" cy="561692"/>
          </a:xfrm>
          <a:prstGeom prst="rect">
            <a:avLst/>
          </a:prstGeom>
          <a:solidFill>
            <a:srgbClr val="DDEBDE"/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lIns="68580" tIns="34290" rIns="68580" bIns="34290">
            <a:spAutoFit/>
          </a:bodyPr>
          <a:lstStyle/>
          <a:p>
            <a:r>
              <a:rPr lang="zh-CN" altLang="en-US" sz="3200" dirty="0">
                <a:solidFill>
                  <a:srgbClr val="FF0000"/>
                </a:solidFill>
                <a:latin typeface="+mj-ea"/>
                <a:ea typeface="+mj-ea"/>
              </a:rPr>
              <a:t>自然</a:t>
            </a:r>
            <a:r>
              <a:rPr lang="zh-CN" altLang="zh-CN" sz="3200" dirty="0">
                <a:solidFill>
                  <a:srgbClr val="FF0000"/>
                </a:solidFill>
                <a:latin typeface="+mj-ea"/>
                <a:ea typeface="+mj-ea"/>
              </a:rPr>
              <a:t>环境恶劣</a:t>
            </a:r>
            <a:endParaRPr lang="zh-CN" altLang="en-US" sz="3200" dirty="0">
              <a:solidFill>
                <a:srgbClr val="FF0000"/>
              </a:solidFill>
              <a:latin typeface="+mj-ea"/>
              <a:ea typeface="+mj-ea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5887104" y="2705751"/>
            <a:ext cx="2582339" cy="561692"/>
          </a:xfrm>
          <a:prstGeom prst="rect">
            <a:avLst/>
          </a:prstGeom>
          <a:solidFill>
            <a:srgbClr val="DDEBDE"/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lIns="68580" tIns="34290" rIns="68580" bIns="34290">
            <a:spAutoFit/>
          </a:bodyPr>
          <a:lstStyle/>
          <a:p>
            <a:r>
              <a:rPr lang="zh-CN" altLang="en-US" sz="3200" dirty="0">
                <a:solidFill>
                  <a:srgbClr val="FF0000"/>
                </a:solidFill>
                <a:latin typeface="+mj-ea"/>
                <a:ea typeface="+mj-ea"/>
              </a:rPr>
              <a:t>居住条件极差</a:t>
            </a:r>
          </a:p>
        </p:txBody>
      </p:sp>
      <p:sp>
        <p:nvSpPr>
          <p:cNvPr id="9" name="矩形 8"/>
          <p:cNvSpPr/>
          <p:nvPr/>
        </p:nvSpPr>
        <p:spPr>
          <a:xfrm>
            <a:off x="5887141" y="3741511"/>
            <a:ext cx="2642263" cy="561692"/>
          </a:xfrm>
          <a:prstGeom prst="rect">
            <a:avLst/>
          </a:prstGeom>
          <a:solidFill>
            <a:srgbClr val="DDEBDE"/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lIns="68580" tIns="34290" rIns="68580" bIns="34290">
            <a:spAutoFit/>
          </a:bodyPr>
          <a:lstStyle/>
          <a:p>
            <a:r>
              <a:rPr lang="zh-CN" altLang="en-US" sz="3200" dirty="0">
                <a:solidFill>
                  <a:srgbClr val="FF0000"/>
                </a:solidFill>
                <a:latin typeface="+mj-ea"/>
                <a:ea typeface="+mj-ea"/>
              </a:rPr>
              <a:t>生活粗俗艰苦</a:t>
            </a:r>
          </a:p>
        </p:txBody>
      </p:sp>
      <p:sp>
        <p:nvSpPr>
          <p:cNvPr id="10" name="矩形 9"/>
          <p:cNvSpPr/>
          <p:nvPr/>
        </p:nvSpPr>
        <p:spPr>
          <a:xfrm>
            <a:off x="5890887" y="4691266"/>
            <a:ext cx="2589660" cy="561692"/>
          </a:xfrm>
          <a:prstGeom prst="rect">
            <a:avLst/>
          </a:prstGeom>
          <a:solidFill>
            <a:srgbClr val="DDEBDE"/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lIns="68580" tIns="34290" rIns="68580" bIns="34290">
            <a:spAutoFit/>
          </a:bodyPr>
          <a:lstStyle/>
          <a:p>
            <a:r>
              <a:rPr lang="zh-CN" altLang="en-US" sz="3200" dirty="0">
                <a:solidFill>
                  <a:srgbClr val="FF0000"/>
                </a:solidFill>
                <a:latin typeface="+mj-ea"/>
                <a:ea typeface="+mj-ea"/>
              </a:rPr>
              <a:t>家园荒芜破败</a:t>
            </a:r>
          </a:p>
        </p:txBody>
      </p:sp>
      <p:sp>
        <p:nvSpPr>
          <p:cNvPr id="11" name="右大括号 10"/>
          <p:cNvSpPr/>
          <p:nvPr/>
        </p:nvSpPr>
        <p:spPr>
          <a:xfrm>
            <a:off x="8657789" y="2878112"/>
            <a:ext cx="201398" cy="1062642"/>
          </a:xfrm>
          <a:prstGeom prst="rightBrace">
            <a:avLst>
              <a:gd name="adj1" fmla="val 8333"/>
              <a:gd name="adj2" fmla="val 44615"/>
            </a:avLst>
          </a:prstGeom>
          <a:ln w="12700">
            <a:solidFill>
              <a:schemeClr val="tx1"/>
            </a:solidFill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  <p:txBody>
          <a:bodyPr lIns="68580" tIns="34290" rIns="68580" bIns="34290" rtlCol="0" anchor="ctr"/>
          <a:lstStyle/>
          <a:p>
            <a:pPr algn="ctr">
              <a:lnSpc>
                <a:spcPct val="150000"/>
              </a:lnSpc>
            </a:pPr>
            <a:endParaRPr lang="zh-CN" altLang="en-US" sz="3200" dirty="0">
              <a:latin typeface="+mj-ea"/>
              <a:ea typeface="+mj-ea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8927936" y="2851109"/>
            <a:ext cx="521047" cy="1054135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r>
              <a:rPr lang="zh-CN" altLang="en-US" sz="3200" dirty="0">
                <a:latin typeface="+mj-ea"/>
                <a:ea typeface="+mj-ea"/>
              </a:rPr>
              <a:t>正面</a:t>
            </a:r>
          </a:p>
        </p:txBody>
      </p:sp>
      <p:sp>
        <p:nvSpPr>
          <p:cNvPr id="13" name="矩形 12"/>
          <p:cNvSpPr/>
          <p:nvPr/>
        </p:nvSpPr>
        <p:spPr>
          <a:xfrm>
            <a:off x="8737406" y="4666814"/>
            <a:ext cx="1433689" cy="561692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r>
              <a:rPr lang="zh-CN" altLang="en-US" sz="3200" dirty="0">
                <a:latin typeface="+mj-ea"/>
                <a:ea typeface="+mj-ea"/>
              </a:rPr>
              <a:t>侧面</a:t>
            </a:r>
          </a:p>
        </p:txBody>
      </p:sp>
      <p:sp>
        <p:nvSpPr>
          <p:cNvPr id="15" name="右中括号 14"/>
          <p:cNvSpPr/>
          <p:nvPr/>
        </p:nvSpPr>
        <p:spPr>
          <a:xfrm>
            <a:off x="10005635" y="1903751"/>
            <a:ext cx="45719" cy="3094915"/>
          </a:xfrm>
          <a:prstGeom prst="rightBracket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  <p:txBody>
          <a:bodyPr lIns="68580" tIns="34290" rIns="68580" bIns="34290" rtlCol="0" anchor="ctr"/>
          <a:lstStyle/>
          <a:p>
            <a:pPr algn="ctr">
              <a:lnSpc>
                <a:spcPct val="150000"/>
              </a:lnSpc>
            </a:pPr>
            <a:endParaRPr lang="zh-CN" altLang="en-US" sz="3200" dirty="0">
              <a:latin typeface="+mj-ea"/>
              <a:ea typeface="+mj-ea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10168858" y="2826710"/>
            <a:ext cx="521047" cy="1054135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r>
              <a:rPr lang="zh-CN" altLang="en-US" sz="3200" dirty="0">
                <a:latin typeface="+mj-ea"/>
                <a:ea typeface="+mj-ea"/>
              </a:rPr>
              <a:t>白描</a:t>
            </a:r>
          </a:p>
        </p:txBody>
      </p:sp>
      <p:sp>
        <p:nvSpPr>
          <p:cNvPr id="17" name="矩形 16"/>
          <p:cNvSpPr/>
          <p:nvPr/>
        </p:nvSpPr>
        <p:spPr>
          <a:xfrm>
            <a:off x="340004" y="3543017"/>
            <a:ext cx="10467901" cy="807913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lnSpc>
                <a:spcPct val="150000"/>
              </a:lnSpc>
            </a:pPr>
            <a:endParaRPr lang="zh-CN" altLang="en-US" sz="3200" b="1" dirty="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6423292" y="466582"/>
            <a:ext cx="1326623" cy="746358"/>
          </a:xfrm>
          <a:prstGeom prst="rect">
            <a:avLst/>
          </a:prstGeom>
          <a:solidFill>
            <a:srgbClr val="DDEBDE"/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lIns="68580" tIns="34290" rIns="68580" bIns="34290">
            <a:spAutoFit/>
          </a:bodyPr>
          <a:lstStyle/>
          <a:p>
            <a:r>
              <a:rPr lang="zh-CN" altLang="en-US" sz="4400" b="1" dirty="0">
                <a:solidFill>
                  <a:srgbClr val="FF0000"/>
                </a:solidFill>
                <a:latin typeface="+mj-ea"/>
                <a:ea typeface="+mj-ea"/>
              </a:rPr>
              <a:t>艰难</a:t>
            </a:r>
            <a:endParaRPr lang="zh-CN" altLang="zh-CN" sz="4400" b="1" dirty="0">
              <a:solidFill>
                <a:srgbClr val="FF0000"/>
              </a:solidFill>
              <a:latin typeface="+mj-ea"/>
              <a:ea typeface="+mj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ldLvl="0" animBg="1"/>
      <p:bldP spid="12" grpId="0"/>
      <p:bldP spid="13" grpId="0"/>
      <p:bldP spid="15" grpId="0" bldLvl="0" animBg="1"/>
      <p:bldP spid="16" grpId="0"/>
      <p:bldP spid="18" grpId="0" bldLvl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977788" y="700301"/>
            <a:ext cx="8229600" cy="857250"/>
          </a:xfrm>
        </p:spPr>
        <p:txBody>
          <a:bodyPr/>
          <a:lstStyle/>
          <a:p>
            <a:r>
              <a:rPr lang="zh-CN" altLang="en-US" dirty="0">
                <a:latin typeface="黑体" panose="02010609060101010101" charset="-122"/>
                <a:ea typeface="黑体" panose="02010609060101010101" charset="-122"/>
              </a:rPr>
              <a:t>写作背景</a:t>
            </a:r>
          </a:p>
        </p:txBody>
      </p:sp>
      <p:sp>
        <p:nvSpPr>
          <p:cNvPr id="99329" name="Rectangle 1"/>
          <p:cNvSpPr>
            <a:spLocks noChangeArrowheads="1"/>
          </p:cNvSpPr>
          <p:nvPr/>
        </p:nvSpPr>
        <p:spPr bwMode="auto">
          <a:xfrm>
            <a:off x="1274164" y="1757732"/>
            <a:ext cx="10148341" cy="302390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68580" tIns="34290" rIns="68580" bIns="34290" numCol="1" anchor="ctr" anchorCtr="0" compatLnSpc="1">
            <a:spAutoFit/>
          </a:bodyPr>
          <a:lstStyle/>
          <a:p>
            <a:pPr indent="2286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  <a:cs typeface="Tahoma" panose="020B0604030504040204" pitchFamily="34" charset="0"/>
              </a:rPr>
              <a:t>   </a:t>
            </a:r>
            <a:r>
              <a:rPr lang="zh-CN" altLang="en-US" sz="3200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  <a:cs typeface="Tahoma" panose="020B0604030504040204" pitchFamily="34" charset="0"/>
              </a:rPr>
              <a:t>在曹丕即位后，诗人被贬到贫困的海边，目睹了下层人民为了逃避征调，不得不逃离家园，过着颠沛流离，贫困不堪的生活，所以他以这首</a:t>
            </a:r>
            <a:r>
              <a:rPr lang="zh-CN" altLang="en-US" sz="3200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cs typeface="Tahoma" panose="020B0604030504040204" pitchFamily="34" charset="0"/>
              </a:rPr>
              <a:t>慷慨激愤之作直接为民生疾苦而呼吁，</a:t>
            </a:r>
            <a:r>
              <a:rPr lang="zh-CN" altLang="en-US" sz="32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Tahoma" panose="020B0604030504040204" pitchFamily="34" charset="0"/>
              </a:rPr>
              <a:t>希望最高统治者普降恩泽，施惠于民。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993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221797" y="504623"/>
            <a:ext cx="3331472" cy="857250"/>
          </a:xfrm>
        </p:spPr>
        <p:txBody>
          <a:bodyPr>
            <a:noAutofit/>
          </a:bodyPr>
          <a:lstStyle/>
          <a:p>
            <a:r>
              <a:rPr lang="zh-CN" altLang="en-US" sz="4800" dirty="0">
                <a:latin typeface="黑体" panose="02010609060101010101" charset="-122"/>
                <a:ea typeface="黑体" panose="02010609060101010101" charset="-122"/>
              </a:rPr>
              <a:t>小结</a:t>
            </a:r>
          </a:p>
        </p:txBody>
      </p:sp>
      <p:sp>
        <p:nvSpPr>
          <p:cNvPr id="3" name="矩形 2"/>
          <p:cNvSpPr/>
          <p:nvPr/>
        </p:nvSpPr>
        <p:spPr>
          <a:xfrm>
            <a:off x="1154242" y="1545774"/>
            <a:ext cx="10343213" cy="2432397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/>
              <a:t>           </a:t>
            </a:r>
            <a:r>
              <a:rPr lang="zh-CN" altLang="zh-CN" sz="3600" dirty="0"/>
              <a:t>本诗运用了白描的手法，言简意赅地全方位描</a:t>
            </a:r>
            <a:r>
              <a:rPr lang="zh-CN" altLang="zh-CN" sz="3600" dirty="0" smtClean="0"/>
              <a:t>写边</a:t>
            </a:r>
            <a:r>
              <a:rPr lang="zh-CN" altLang="zh-CN" sz="3600" dirty="0"/>
              <a:t>海人们的贫困生活，反映了边海农村的残破荒凉景象，表</a:t>
            </a:r>
            <a:r>
              <a:rPr lang="zh-CN" altLang="zh-CN" sz="3600" dirty="0" smtClean="0"/>
              <a:t>达作</a:t>
            </a:r>
            <a:r>
              <a:rPr lang="zh-CN" altLang="zh-CN" sz="3600" dirty="0"/>
              <a:t>者对下层人民的</a:t>
            </a:r>
            <a:r>
              <a:rPr lang="zh-CN" altLang="zh-CN" sz="3600" dirty="0">
                <a:solidFill>
                  <a:srgbClr val="FF0000"/>
                </a:solidFill>
              </a:rPr>
              <a:t>深切同情</a:t>
            </a:r>
            <a:r>
              <a:rPr lang="zh-CN" altLang="zh-CN" sz="3600" dirty="0"/>
              <a:t>。</a:t>
            </a:r>
            <a:endParaRPr lang="zh-CN" altLang="en-US" sz="3600" dirty="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640128" y="4170933"/>
            <a:ext cx="5923595" cy="74635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4400" b="1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cs typeface="楷体" panose="02010609060101010101" pitchFamily="49" charset="-122"/>
                <a:sym typeface="+mn-ea"/>
              </a:rPr>
              <a:t>心怀天下</a:t>
            </a:r>
            <a:r>
              <a:rPr lang="en-US" altLang="zh-CN" sz="4400" b="1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cs typeface="楷体" panose="02010609060101010101" pitchFamily="49" charset="-122"/>
                <a:sym typeface="+mn-ea"/>
              </a:rPr>
              <a:t>  </a:t>
            </a:r>
            <a:r>
              <a:rPr lang="zh-CN" altLang="en-US" sz="4400" b="1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cs typeface="楷体" panose="02010609060101010101" pitchFamily="49" charset="-122"/>
                <a:sym typeface="+mn-ea"/>
              </a:rPr>
              <a:t>关心百姓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53048" y="851857"/>
            <a:ext cx="8229600" cy="857250"/>
          </a:xfrm>
        </p:spPr>
        <p:txBody>
          <a:bodyPr>
            <a:normAutofit/>
          </a:bodyPr>
          <a:lstStyle/>
          <a:p>
            <a:r>
              <a:rPr lang="zh-CN" altLang="en-US" sz="4800" dirty="0">
                <a:latin typeface="黑体" panose="02010609060101010101" charset="-122"/>
                <a:ea typeface="黑体" panose="02010609060101010101" charset="-122"/>
              </a:rPr>
              <a:t>作业</a:t>
            </a:r>
          </a:p>
        </p:txBody>
      </p:sp>
      <p:sp>
        <p:nvSpPr>
          <p:cNvPr id="100353" name="Rectangle 1"/>
          <p:cNvSpPr>
            <a:spLocks noChangeArrowheads="1"/>
          </p:cNvSpPr>
          <p:nvPr/>
        </p:nvSpPr>
        <p:spPr bwMode="auto">
          <a:xfrm>
            <a:off x="1888761" y="2329026"/>
            <a:ext cx="9593705" cy="173124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68580" tIns="34290" rIns="68580" bIns="34290" numCol="1" anchor="ctr" anchorCtr="0" compatLnSpc="1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600" dirty="0">
                <a:latin typeface="黑体" panose="02010609060101010101" charset="-122"/>
                <a:ea typeface="黑体" panose="02010609060101010101" charset="-122"/>
              </a:rPr>
              <a:t>1.</a:t>
            </a:r>
            <a:r>
              <a:rPr lang="zh-CN" altLang="zh-CN" sz="3600" dirty="0">
                <a:latin typeface="黑体" panose="02010609060101010101" charset="-122"/>
                <a:ea typeface="黑体" panose="02010609060101010101" charset="-122"/>
              </a:rPr>
              <a:t>背诵和默写《赠从弟（其二）》《梁甫行》。</a:t>
            </a:r>
          </a:p>
          <a:p>
            <a:pPr>
              <a:lnSpc>
                <a:spcPct val="150000"/>
              </a:lnSpc>
            </a:pPr>
            <a:r>
              <a:rPr lang="en-US" altLang="zh-CN" sz="3600" dirty="0">
                <a:latin typeface="黑体" panose="02010609060101010101" charset="-122"/>
                <a:ea typeface="黑体" panose="02010609060101010101" charset="-122"/>
              </a:rPr>
              <a:t>2.</a:t>
            </a:r>
            <a:r>
              <a:rPr lang="zh-CN" altLang="zh-CN" sz="3600" dirty="0">
                <a:latin typeface="黑体" panose="02010609060101010101" charset="-122"/>
                <a:ea typeface="黑体" panose="02010609060101010101" charset="-122"/>
              </a:rPr>
              <a:t>完成练习题。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1"/>
          <p:cNvSpPr>
            <a:spLocks noGrp="1"/>
          </p:cNvSpPr>
          <p:nvPr/>
        </p:nvSpPr>
        <p:spPr>
          <a:xfrm>
            <a:off x="1980883" y="2110661"/>
            <a:ext cx="8229600" cy="857250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5400" dirty="0">
                <a:latin typeface="黑体" panose="02010609060101010101" charset="-122"/>
                <a:ea typeface="黑体" panose="02010609060101010101" charset="-122"/>
              </a:rPr>
              <a:t>谢 谢 观 看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标题 1"/>
          <p:cNvSpPr>
            <a:spLocks noGrp="1"/>
          </p:cNvSpPr>
          <p:nvPr>
            <p:ph type="title"/>
          </p:nvPr>
        </p:nvSpPr>
        <p:spPr/>
        <p:txBody>
          <a:bodyPr vert="horz" lIns="68580" tIns="34290" rIns="68580" bIns="34290" anchor="ctr" anchorCtr="0">
            <a:normAutofit fontScale="90000"/>
          </a:bodyPr>
          <a:lstStyle/>
          <a:p>
            <a:pPr algn="r"/>
            <a:r>
              <a:rPr lang="zh-CN" altLang="en-US" sz="3100" dirty="0">
                <a:latin typeface="黑体" panose="02010609060101010101" charset="-122"/>
                <a:ea typeface="黑体" panose="02010609060101010101" charset="-122"/>
              </a:rPr>
              <a:t>八年级</a:t>
            </a:r>
            <a:r>
              <a:rPr lang="en-US" altLang="zh-CN" sz="3100" dirty="0">
                <a:latin typeface="黑体" panose="02010609060101010101" charset="-122"/>
                <a:ea typeface="黑体" panose="02010609060101010101" charset="-122"/>
              </a:rPr>
              <a:t>—</a:t>
            </a:r>
            <a:r>
              <a:rPr lang="zh-CN" altLang="en-US" sz="3100" dirty="0">
                <a:latin typeface="黑体" panose="02010609060101010101" charset="-122"/>
                <a:ea typeface="黑体" panose="02010609060101010101" charset="-122"/>
              </a:rPr>
              <a:t>统编版</a:t>
            </a:r>
            <a:r>
              <a:rPr lang="en-US" altLang="zh-CN" sz="3100" dirty="0">
                <a:latin typeface="黑体" panose="02010609060101010101" charset="-122"/>
                <a:ea typeface="黑体" panose="02010609060101010101" charset="-122"/>
              </a:rPr>
              <a:t>—</a:t>
            </a:r>
            <a:r>
              <a:rPr lang="zh-CN" altLang="en-US" sz="3100" dirty="0">
                <a:latin typeface="黑体" panose="02010609060101010101" charset="-122"/>
                <a:ea typeface="黑体" panose="02010609060101010101" charset="-122"/>
              </a:rPr>
              <a:t>语文</a:t>
            </a:r>
            <a:r>
              <a:rPr lang="en-US" altLang="zh-CN" sz="3100" dirty="0">
                <a:latin typeface="黑体" panose="02010609060101010101" charset="-122"/>
                <a:ea typeface="黑体" panose="02010609060101010101" charset="-122"/>
              </a:rPr>
              <a:t>—</a:t>
            </a:r>
            <a:r>
              <a:rPr lang="zh-CN" altLang="en-US" sz="3100" dirty="0">
                <a:latin typeface="黑体" panose="02010609060101010101" charset="-122"/>
                <a:ea typeface="黑体" panose="02010609060101010101" charset="-122"/>
              </a:rPr>
              <a:t>第三单元</a:t>
            </a:r>
            <a:r>
              <a:rPr lang="zh-CN" altLang="zh-CN" b="1" dirty="0"/>
              <a:t/>
            </a:r>
            <a:br>
              <a:rPr lang="zh-CN" altLang="zh-CN" b="1" dirty="0"/>
            </a:br>
            <a:endParaRPr lang="zh-CN" altLang="en-US" b="1" dirty="0"/>
          </a:p>
        </p:txBody>
      </p:sp>
      <p:sp>
        <p:nvSpPr>
          <p:cNvPr id="35842" name="内容占位符 2"/>
          <p:cNvSpPr>
            <a:spLocks noGrp="1"/>
          </p:cNvSpPr>
          <p:nvPr>
            <p:ph idx="4294967295"/>
          </p:nvPr>
        </p:nvSpPr>
        <p:spPr>
          <a:xfrm>
            <a:off x="2080147" y="3988292"/>
            <a:ext cx="8229600" cy="629840"/>
          </a:xfrm>
        </p:spPr>
        <p:txBody>
          <a:bodyPr vert="horz" lIns="68580" tIns="34290" rIns="68580" bIns="34290" anchor="t" anchorCtr="0">
            <a:normAutofit/>
          </a:bodyPr>
          <a:lstStyle/>
          <a:p>
            <a:pPr marL="0" indent="0" algn="ctr">
              <a:buNone/>
            </a:pP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北京师范大学广州实验学校</a:t>
            </a:r>
            <a:r>
              <a:rPr lang="en-US" altLang="zh-CN" sz="2800" dirty="0">
                <a:latin typeface="黑体" panose="02010609060101010101" charset="-122"/>
                <a:ea typeface="黑体" panose="02010609060101010101" charset="-122"/>
              </a:rPr>
              <a:t> 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李锦平</a:t>
            </a:r>
          </a:p>
        </p:txBody>
      </p:sp>
      <p:sp>
        <p:nvSpPr>
          <p:cNvPr id="7" name="矩形 6"/>
          <p:cNvSpPr/>
          <p:nvPr/>
        </p:nvSpPr>
        <p:spPr>
          <a:xfrm>
            <a:off x="2159031" y="2226770"/>
            <a:ext cx="7755969" cy="1731243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en-US" altLang="zh-CN" sz="5400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《</a:t>
            </a:r>
            <a:r>
              <a:rPr lang="zh-CN" altLang="en-US" sz="5400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课外古诗词</a:t>
            </a:r>
            <a:r>
              <a:rPr lang="en-US" altLang="zh-CN" sz="5400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》</a:t>
            </a:r>
            <a:r>
              <a:rPr lang="zh-CN" altLang="en-US" sz="5400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第二课时</a:t>
            </a:r>
            <a:endParaRPr lang="en-US" altLang="zh-CN" sz="5400" dirty="0">
              <a:solidFill>
                <a:srgbClr val="000000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pPr algn="ctr"/>
            <a:r>
              <a:rPr lang="zh-CN" altLang="en-US" sz="5400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答疑解惑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 txBox="1"/>
          <p:nvPr/>
        </p:nvSpPr>
        <p:spPr>
          <a:xfrm>
            <a:off x="2501705" y="3030708"/>
            <a:ext cx="7673927" cy="1899139"/>
          </a:xfrm>
          <a:prstGeom prst="rect">
            <a:avLst/>
          </a:prstGeom>
          <a:noFill/>
          <a:ln w="9525">
            <a:noFill/>
          </a:ln>
        </p:spPr>
        <p:txBody>
          <a:bodyPr vert="horz" lIns="68580" tIns="34290" rIns="68580" bIns="34290" anchor="ctr" anchorCtr="0"/>
          <a:lstStyle/>
          <a:p>
            <a:pPr>
              <a:lnSpc>
                <a:spcPct val="150000"/>
              </a:lnSpc>
            </a:pPr>
            <a:r>
              <a:rPr lang="en-US" altLang="zh-CN" sz="2100" dirty="0">
                <a:latin typeface="黑体" panose="02010609060101010101" charset="-122"/>
                <a:ea typeface="黑体" panose="02010609060101010101" charset="-122"/>
              </a:rPr>
              <a:t>    </a:t>
            </a:r>
            <a:endParaRPr lang="zh-CN" altLang="en-US" sz="2100" dirty="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959372" y="2212858"/>
            <a:ext cx="10103371" cy="3300904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200" dirty="0">
                <a:latin typeface="黑体" panose="02010609060101010101" charset="-122"/>
                <a:ea typeface="黑体" panose="02010609060101010101" charset="-122"/>
              </a:rPr>
              <a:t>     </a:t>
            </a:r>
            <a:r>
              <a:rPr lang="zh-CN" altLang="en-US" sz="2800" dirty="0" smtClean="0">
                <a:latin typeface="黑体" panose="02010609060101010101" charset="-122"/>
                <a:ea typeface="黑体" panose="02010609060101010101" charset="-122"/>
              </a:rPr>
              <a:t>答：意思是</a:t>
            </a:r>
            <a:r>
              <a:rPr lang="zh-CN" altLang="zh-CN" sz="2800" dirty="0" smtClean="0">
                <a:latin typeface="黑体" panose="02010609060101010101" charset="-122"/>
                <a:ea typeface="黑体" panose="02010609060101010101" charset="-122"/>
              </a:rPr>
              <a:t>简</a:t>
            </a:r>
            <a:r>
              <a:rPr lang="zh-CN" altLang="zh-CN" sz="2800" dirty="0">
                <a:latin typeface="黑体" panose="02010609060101010101" charset="-122"/>
                <a:ea typeface="黑体" panose="02010609060101010101" charset="-122"/>
              </a:rPr>
              <a:t>陋的柴门如此冷清，狐兔在周围自由穿梭，毫无顾忌。 </a:t>
            </a:r>
            <a:r>
              <a:rPr lang="en-US" altLang="zh-CN" sz="2800" dirty="0">
                <a:latin typeface="黑体" panose="02010609060101010101" charset="-122"/>
                <a:ea typeface="黑体" panose="02010609060101010101" charset="-122"/>
              </a:rPr>
              <a:t>   </a:t>
            </a:r>
          </a:p>
          <a:p>
            <a:pPr>
              <a:lnSpc>
                <a:spcPct val="120000"/>
              </a:lnSpc>
            </a:pP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    作用：</a:t>
            </a:r>
            <a:r>
              <a:rPr lang="zh-CN" altLang="zh-CN" sz="28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扩大了全诗的内涵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。</a:t>
            </a:r>
            <a:r>
              <a:rPr lang="zh-CN" altLang="zh-CN" sz="2800" dirty="0">
                <a:latin typeface="黑体" panose="02010609060101010101" charset="-122"/>
                <a:ea typeface="黑体" panose="02010609060101010101" charset="-122"/>
              </a:rPr>
              <a:t>逃民们每日出没在山林之中与狐兔争食争住，而自己原来的家园却因为无人居住，反而变成狐兔们纵情嬉戏的王国，非常可悲的现实。</a:t>
            </a:r>
            <a:endParaRPr lang="en-US" altLang="zh-CN" sz="2800" dirty="0">
              <a:latin typeface="黑体" panose="02010609060101010101" charset="-122"/>
              <a:ea typeface="黑体" panose="02010609060101010101" charset="-122"/>
            </a:endParaRPr>
          </a:p>
          <a:p>
            <a:endParaRPr lang="zh-CN" altLang="zh-CN" sz="2000" dirty="0"/>
          </a:p>
          <a:p>
            <a:endParaRPr lang="zh-CN" altLang="en-US" sz="2200" u="sng" dirty="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319134" y="740075"/>
            <a:ext cx="1008838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200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     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问题一： </a:t>
            </a:r>
            <a:r>
              <a:rPr lang="en-US" altLang="zh-CN" sz="32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《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梁甫行</a:t>
            </a:r>
            <a:r>
              <a:rPr lang="en-US" altLang="zh-CN" sz="32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》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中的“柴门何萧条，狐兔翔我宇。”这两句诗是什么意思？在诗歌中有什么作用？</a:t>
            </a:r>
            <a:endParaRPr lang="zh-CN" altLang="en-US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869432" y="1795919"/>
            <a:ext cx="10508104" cy="37117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2400" dirty="0">
                <a:solidFill>
                  <a:srgbClr val="FF0000"/>
                </a:solidFill>
              </a:rPr>
              <a:t>        </a:t>
            </a:r>
            <a:r>
              <a:rPr lang="zh-CN" altLang="zh-CN" sz="28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也扩大了全诗的境界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。</a:t>
            </a:r>
            <a:r>
              <a:rPr lang="zh-CN" altLang="zh-CN" sz="2800" dirty="0">
                <a:latin typeface="黑体" panose="02010609060101010101" charset="-122"/>
                <a:ea typeface="黑体" panose="02010609060101010101" charset="-122"/>
              </a:rPr>
              <a:t>它不仅使人想象海民们的伤心落泪，而且使人看到生产凋敝，村落</a:t>
            </a:r>
            <a:r>
              <a:rPr lang="zh-CN" altLang="zh-CN" sz="2800" dirty="0" smtClean="0">
                <a:latin typeface="黑体" panose="02010609060101010101" charset="-122"/>
                <a:ea typeface="黑体" panose="02010609060101010101" charset="-122"/>
              </a:rPr>
              <a:t>萧</a:t>
            </a:r>
            <a:r>
              <a:rPr lang="zh-CN" altLang="en-US" sz="2800" dirty="0" smtClean="0">
                <a:latin typeface="黑体" panose="02010609060101010101" charset="-122"/>
                <a:ea typeface="黑体" panose="02010609060101010101" charset="-122"/>
              </a:rPr>
              <a:t>条</a:t>
            </a:r>
            <a:r>
              <a:rPr lang="zh-CN" altLang="zh-CN" sz="2800" dirty="0" smtClean="0">
                <a:latin typeface="黑体" panose="02010609060101010101" charset="-122"/>
                <a:ea typeface="黑体" panose="02010609060101010101" charset="-122"/>
              </a:rPr>
              <a:t>的</a:t>
            </a:r>
            <a:r>
              <a:rPr lang="zh-CN" altLang="zh-CN" sz="2800" dirty="0">
                <a:latin typeface="黑体" panose="02010609060101010101" charset="-122"/>
                <a:ea typeface="黑体" panose="02010609060101010101" charset="-122"/>
              </a:rPr>
              <a:t>更广阔的社会图画。据赵幼文《曹植集校注》说，这首诗反映了“曹睿时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期</a:t>
            </a:r>
            <a:r>
              <a:rPr lang="zh-CN" altLang="zh-CN" sz="2800" dirty="0">
                <a:latin typeface="黑体" panose="02010609060101010101" charset="-122"/>
                <a:ea typeface="黑体" panose="02010609060101010101" charset="-122"/>
              </a:rPr>
              <a:t>徭役繁兴，赋敛苛细，百姓为了逃避征调，不敢家居的惨酷情景。”这样，最后两句描写 “海岛”人民原来的“家”，与前面四句联系起来，自然地构成了当时人民为“逃避征调”的惨不忍睹的连环画卷。有此一笔，使短短的八句诗多了一层波折，添了一组形象，是以少驭多的佳构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。</a:t>
            </a:r>
          </a:p>
        </p:txBody>
      </p:sp>
      <p:sp>
        <p:nvSpPr>
          <p:cNvPr id="4" name="矩形 3"/>
          <p:cNvSpPr/>
          <p:nvPr/>
        </p:nvSpPr>
        <p:spPr>
          <a:xfrm>
            <a:off x="1469036" y="581275"/>
            <a:ext cx="9773587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    </a:t>
            </a:r>
            <a:r>
              <a:rPr lang="zh-CN" altLang="en-US" sz="2400" dirty="0" smtClean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 </a:t>
            </a:r>
            <a:r>
              <a:rPr lang="zh-CN" altLang="en-US" sz="3200" b="1" dirty="0" smtClean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问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题一： </a:t>
            </a:r>
            <a:r>
              <a:rPr lang="en-US" altLang="zh-CN" sz="32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《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梁甫行</a:t>
            </a:r>
            <a:r>
              <a:rPr lang="en-US" altLang="zh-CN" sz="32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》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中的“柴门何萧条，狐兔翔我宇。”这两句诗是什么意思？在诗歌中有什么作用？</a:t>
            </a:r>
            <a:endParaRPr lang="zh-CN" altLang="en-US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466368" y="2009683"/>
            <a:ext cx="10489497" cy="586314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2800" dirty="0">
                <a:latin typeface="黑体" panose="02010609060101010101" charset="-122"/>
                <a:ea typeface="黑体" panose="02010609060101010101" charset="-122"/>
              </a:rPr>
              <a:t>     </a:t>
            </a:r>
            <a:r>
              <a:rPr lang="zh-CN" altLang="en-US" sz="2800" dirty="0" smtClean="0">
                <a:latin typeface="黑体" panose="02010609060101010101" charset="-122"/>
                <a:ea typeface="黑体" panose="02010609060101010101" charset="-122"/>
              </a:rPr>
              <a:t>答：</a:t>
            </a:r>
            <a:r>
              <a:rPr lang="zh-CN" altLang="zh-CN" sz="2800" dirty="0" smtClean="0">
                <a:latin typeface="黑体" panose="02010609060101010101" charset="-122"/>
                <a:ea typeface="黑体" panose="02010609060101010101" charset="-122"/>
              </a:rPr>
              <a:t>建</a:t>
            </a:r>
            <a:r>
              <a:rPr lang="zh-CN" altLang="zh-CN" sz="2800" dirty="0">
                <a:latin typeface="黑体" panose="02010609060101010101" charset="-122"/>
                <a:ea typeface="黑体" panose="02010609060101010101" charset="-122"/>
              </a:rPr>
              <a:t>安风</a:t>
            </a:r>
            <a:r>
              <a:rPr lang="zh-CN" altLang="zh-CN" sz="2800" dirty="0" smtClean="0">
                <a:latin typeface="黑体" panose="02010609060101010101" charset="-122"/>
                <a:ea typeface="黑体" panose="02010609060101010101" charset="-122"/>
              </a:rPr>
              <a:t>骨</a:t>
            </a:r>
            <a:r>
              <a:rPr lang="zh-CN" altLang="en-US" sz="2800" dirty="0" smtClean="0">
                <a:latin typeface="黑体" panose="02010609060101010101" charset="-122"/>
                <a:ea typeface="黑体" panose="02010609060101010101" charset="-122"/>
              </a:rPr>
              <a:t>是</a:t>
            </a:r>
            <a:r>
              <a:rPr lang="zh-CN" altLang="zh-CN" sz="2800" dirty="0" smtClean="0">
                <a:latin typeface="黑体" panose="02010609060101010101" charset="-122"/>
                <a:ea typeface="黑体" panose="02010609060101010101" charset="-122"/>
              </a:rPr>
              <a:t>指</a:t>
            </a:r>
            <a:r>
              <a:rPr lang="zh-CN" altLang="zh-CN" sz="2800" dirty="0">
                <a:latin typeface="黑体" panose="02010609060101010101" charset="-122"/>
                <a:ea typeface="黑体" panose="02010609060101010101" charset="-122"/>
              </a:rPr>
              <a:t>汉魏之际</a:t>
            </a:r>
            <a:r>
              <a:rPr lang="zh-CN" altLang="zh-CN" sz="28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雄健深沉，慷慨悲凉</a:t>
            </a:r>
            <a:r>
              <a:rPr lang="zh-CN" altLang="zh-CN" sz="2800" dirty="0">
                <a:latin typeface="黑体" panose="02010609060101010101" charset="-122"/>
                <a:ea typeface="黑体" panose="02010609060101010101" charset="-122"/>
              </a:rPr>
              <a:t>的文学风格。</a:t>
            </a:r>
          </a:p>
        </p:txBody>
      </p:sp>
      <p:sp>
        <p:nvSpPr>
          <p:cNvPr id="5" name="矩形 4"/>
          <p:cNvSpPr/>
          <p:nvPr/>
        </p:nvSpPr>
        <p:spPr>
          <a:xfrm>
            <a:off x="1276671" y="3809473"/>
            <a:ext cx="9773586" cy="1551771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    由来</a:t>
            </a:r>
            <a:r>
              <a:rPr lang="zh-CN" altLang="zh-CN" sz="2800" dirty="0">
                <a:latin typeface="黑体" panose="02010609060101010101" charset="-122"/>
                <a:ea typeface="黑体" panose="02010609060101010101" charset="-122"/>
              </a:rPr>
              <a:t>：他们的创作继承了汉乐府叙事和《古诗十九首》抒情的传统，</a:t>
            </a:r>
            <a:r>
              <a:rPr lang="zh-CN" altLang="zh-CN" sz="28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一方面反映社会灾难和人民痛苦，一方面表达建功立业、拯世济民的雄心壮志和实现国家安定统一的理想。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 </a:t>
            </a:r>
          </a:p>
        </p:txBody>
      </p:sp>
      <p:sp>
        <p:nvSpPr>
          <p:cNvPr id="7" name="矩形 6"/>
          <p:cNvSpPr/>
          <p:nvPr/>
        </p:nvSpPr>
        <p:spPr>
          <a:xfrm>
            <a:off x="886924" y="2710894"/>
            <a:ext cx="9863528" cy="1034707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      代表人物</a:t>
            </a:r>
            <a:r>
              <a:rPr lang="zh-CN" altLang="zh-CN" sz="2800" dirty="0">
                <a:latin typeface="黑体" panose="02010609060101010101" charset="-122"/>
                <a:ea typeface="黑体" panose="02010609060101010101" charset="-122"/>
              </a:rPr>
              <a:t>：</a:t>
            </a:r>
            <a:r>
              <a:rPr lang="en-US" altLang="zh-CN" sz="2800" dirty="0">
                <a:latin typeface="黑体" panose="02010609060101010101" charset="-122"/>
                <a:ea typeface="黑体" panose="02010609060101010101" charset="-122"/>
              </a:rPr>
              <a:t> 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“三曹”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（ 曹操、曹丕、曹植）、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“七子”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（ 孔融、陈琳、王粲、徐干、阮禹、应旸、刘桢）等。</a:t>
            </a:r>
            <a:endParaRPr lang="zh-CN" altLang="zh-CN" sz="2800" dirty="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499018" y="568777"/>
            <a:ext cx="9506672" cy="13017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32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     问题二：</a:t>
            </a:r>
            <a:r>
              <a:rPr lang="en-US" altLang="zh-CN" sz="32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《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龟虽寿</a:t>
            </a:r>
            <a:r>
              <a:rPr lang="en-US" altLang="zh-CN" sz="32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》《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赠从弟（其二）</a:t>
            </a:r>
            <a:r>
              <a:rPr lang="en-US" altLang="zh-CN" sz="32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》《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梁甫行</a:t>
            </a:r>
            <a:r>
              <a:rPr lang="en-US" altLang="zh-CN" sz="32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》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这三首古诗是如何体现“建安风骨”的 ？</a:t>
            </a:r>
            <a:endParaRPr lang="zh-CN" altLang="en-US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329784" y="1724674"/>
            <a:ext cx="11382531" cy="3731791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endParaRPr lang="zh-CN" altLang="zh-CN" sz="2800" dirty="0">
              <a:latin typeface="黑体" panose="02010609060101010101" charset="-122"/>
              <a:ea typeface="黑体" panose="02010609060101010101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dirty="0">
                <a:latin typeface="黑体" panose="02010609060101010101" charset="-122"/>
                <a:ea typeface="黑体" panose="02010609060101010101" charset="-122"/>
              </a:rPr>
              <a:t>    </a:t>
            </a:r>
            <a:r>
              <a:rPr lang="zh-CN" altLang="zh-CN" sz="2800" dirty="0" smtClean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《</a:t>
            </a:r>
            <a:r>
              <a:rPr lang="zh-CN" altLang="zh-CN" sz="28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龟虽寿</a:t>
            </a:r>
            <a:r>
              <a:rPr lang="zh-CN" altLang="zh-CN" sz="2800" dirty="0" smtClean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》</a:t>
            </a:r>
            <a:r>
              <a:rPr lang="zh-CN" altLang="en-US" sz="2800" dirty="0" smtClean="0">
                <a:latin typeface="黑体" panose="02010609060101010101" charset="-122"/>
                <a:ea typeface="黑体" panose="02010609060101010101" charset="-122"/>
              </a:rPr>
              <a:t>是</a:t>
            </a:r>
            <a:r>
              <a:rPr lang="zh-CN" altLang="zh-CN" sz="2800" dirty="0" smtClean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</a:rPr>
              <a:t>慷</a:t>
            </a:r>
            <a:r>
              <a:rPr lang="zh-CN" altLang="zh-CN" sz="2800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</a:rPr>
              <a:t>慨激越</a:t>
            </a:r>
            <a:r>
              <a:rPr lang="zh-CN" altLang="zh-CN" sz="2800" dirty="0">
                <a:latin typeface="黑体" panose="02010609060101010101" charset="-122"/>
                <a:ea typeface="黑体" panose="02010609060101010101" charset="-122"/>
              </a:rPr>
              <a:t>的抒情诗，体现了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“</a:t>
            </a:r>
            <a:r>
              <a:rPr lang="zh-CN" altLang="zh-CN" sz="2800" dirty="0">
                <a:latin typeface="黑体" panose="02010609060101010101" charset="-122"/>
                <a:ea typeface="黑体" panose="02010609060101010101" charset="-122"/>
              </a:rPr>
              <a:t>建安风骨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”</a:t>
            </a:r>
            <a:r>
              <a:rPr lang="zh-CN" altLang="zh-CN" sz="2800" dirty="0">
                <a:latin typeface="黑体" panose="02010609060101010101" charset="-122"/>
                <a:ea typeface="黑体" panose="02010609060101010101" charset="-122"/>
              </a:rPr>
              <a:t>的鲜明特点。</a:t>
            </a:r>
          </a:p>
          <a:p>
            <a:pPr>
              <a:lnSpc>
                <a:spcPct val="150000"/>
              </a:lnSpc>
            </a:pPr>
            <a:r>
              <a:rPr lang="en-US" altLang="zh-CN" sz="2800" dirty="0">
                <a:latin typeface="黑体" panose="02010609060101010101" charset="-122"/>
                <a:ea typeface="黑体" panose="02010609060101010101" charset="-122"/>
              </a:rPr>
              <a:t>    </a:t>
            </a:r>
            <a:r>
              <a:rPr lang="zh-CN" altLang="zh-CN" sz="2800" dirty="0" smtClean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《</a:t>
            </a:r>
            <a:r>
              <a:rPr lang="zh-CN" altLang="zh-CN" sz="28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赠从弟（其二）》</a:t>
            </a:r>
            <a:r>
              <a:rPr lang="zh-CN" altLang="zh-CN" sz="2800" dirty="0">
                <a:latin typeface="黑体" panose="02010609060101010101" charset="-122"/>
                <a:ea typeface="黑体" panose="02010609060101010101" charset="-122"/>
              </a:rPr>
              <a:t>诗歌意境高远，格调悲壮崇高，体现</a:t>
            </a:r>
            <a:r>
              <a:rPr lang="zh-CN" altLang="zh-CN" sz="2800" dirty="0" smtClean="0">
                <a:latin typeface="黑体" panose="02010609060101010101" charset="-122"/>
                <a:ea typeface="黑体" panose="02010609060101010101" charset="-122"/>
              </a:rPr>
              <a:t>了“建安</a:t>
            </a:r>
            <a:r>
              <a:rPr lang="en-US" altLang="zh-CN" sz="2800" dirty="0" smtClean="0">
                <a:latin typeface="黑体" panose="02010609060101010101" charset="-122"/>
                <a:ea typeface="黑体" panose="02010609060101010101" charset="-122"/>
              </a:rPr>
              <a:t> </a:t>
            </a:r>
          </a:p>
          <a:p>
            <a:pPr>
              <a:lnSpc>
                <a:spcPct val="150000"/>
              </a:lnSpc>
            </a:pPr>
            <a:r>
              <a:rPr lang="en-US" altLang="zh-CN" sz="2800" dirty="0" smtClean="0">
                <a:latin typeface="黑体" panose="02010609060101010101" charset="-122"/>
                <a:ea typeface="黑体" panose="02010609060101010101" charset="-122"/>
              </a:rPr>
              <a:t> </a:t>
            </a:r>
            <a:r>
              <a:rPr lang="zh-CN" altLang="zh-CN" sz="2800" dirty="0" smtClean="0">
                <a:latin typeface="黑体" panose="02010609060101010101" charset="-122"/>
                <a:ea typeface="黑体" panose="02010609060101010101" charset="-122"/>
              </a:rPr>
              <a:t>风骨”的</a:t>
            </a:r>
            <a:r>
              <a:rPr lang="zh-CN" altLang="zh-CN" sz="2800" dirty="0" smtClean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</a:rPr>
              <a:t>刚健</a:t>
            </a:r>
            <a:r>
              <a:rPr lang="zh-CN" altLang="zh-CN" sz="2800" dirty="0" smtClean="0">
                <a:latin typeface="黑体" panose="02010609060101010101" charset="-122"/>
                <a:ea typeface="黑体" panose="02010609060101010101" charset="-122"/>
              </a:rPr>
              <a:t>特征。</a:t>
            </a:r>
            <a:endParaRPr lang="zh-CN" altLang="zh-CN" sz="2800" dirty="0">
              <a:latin typeface="黑体" panose="02010609060101010101" charset="-122"/>
              <a:ea typeface="黑体" panose="02010609060101010101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dirty="0">
                <a:latin typeface="黑体" panose="02010609060101010101" charset="-122"/>
                <a:ea typeface="黑体" panose="02010609060101010101" charset="-122"/>
              </a:rPr>
              <a:t>    </a:t>
            </a:r>
            <a:r>
              <a:rPr lang="zh-CN" altLang="zh-CN" sz="2800" dirty="0" smtClean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《</a:t>
            </a:r>
            <a:r>
              <a:rPr lang="zh-CN" altLang="zh-CN" sz="28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梁甫行》</a:t>
            </a:r>
            <a:r>
              <a:rPr lang="zh-CN" altLang="zh-CN" sz="2800" dirty="0">
                <a:latin typeface="黑体" panose="02010609060101010101" charset="-122"/>
                <a:ea typeface="黑体" panose="02010609060101010101" charset="-122"/>
              </a:rPr>
              <a:t>笔调深沉哀郁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，</a:t>
            </a:r>
            <a:r>
              <a:rPr lang="zh-CN" altLang="zh-CN" sz="2800" dirty="0">
                <a:latin typeface="黑体" panose="02010609060101010101" charset="-122"/>
                <a:ea typeface="黑体" panose="02010609060101010101" charset="-122"/>
              </a:rPr>
              <a:t>体现</a:t>
            </a:r>
            <a:r>
              <a:rPr lang="zh-CN" altLang="zh-CN" sz="2800" dirty="0" smtClean="0">
                <a:latin typeface="黑体" panose="02010609060101010101" charset="-122"/>
                <a:ea typeface="黑体" panose="02010609060101010101" charset="-122"/>
              </a:rPr>
              <a:t>了</a:t>
            </a:r>
            <a:r>
              <a:rPr lang="en-US" altLang="zh-CN" sz="2800" dirty="0" smtClean="0">
                <a:latin typeface="黑体" panose="02010609060101010101" charset="-122"/>
                <a:ea typeface="黑体" panose="02010609060101010101" charset="-122"/>
              </a:rPr>
              <a:t>“</a:t>
            </a:r>
            <a:r>
              <a:rPr lang="zh-CN" altLang="zh-CN" sz="2800" dirty="0" smtClean="0">
                <a:latin typeface="黑体" panose="02010609060101010101" charset="-122"/>
                <a:ea typeface="黑体" panose="02010609060101010101" charset="-122"/>
              </a:rPr>
              <a:t>建安风骨</a:t>
            </a:r>
            <a:r>
              <a:rPr lang="en-US" altLang="zh-CN" sz="2800" dirty="0" smtClean="0">
                <a:latin typeface="黑体" panose="02010609060101010101" charset="-122"/>
                <a:ea typeface="黑体" panose="02010609060101010101" charset="-122"/>
              </a:rPr>
              <a:t>”</a:t>
            </a:r>
            <a:r>
              <a:rPr lang="zh-CN" altLang="en-US" sz="2800" dirty="0" smtClean="0">
                <a:latin typeface="黑体" panose="02010609060101010101" charset="-122"/>
                <a:ea typeface="黑体" panose="02010609060101010101" charset="-122"/>
              </a:rPr>
              <a:t>的</a:t>
            </a:r>
            <a:r>
              <a:rPr lang="zh-CN" altLang="zh-CN" sz="2800" dirty="0" smtClean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</a:rPr>
              <a:t>慷</a:t>
            </a:r>
            <a:r>
              <a:rPr lang="zh-CN" altLang="zh-CN" sz="2800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</a:rPr>
              <a:t>慨悲</a:t>
            </a:r>
            <a:r>
              <a:rPr lang="zh-CN" altLang="zh-CN" sz="2800" dirty="0" smtClean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</a:rPr>
              <a:t>凉</a:t>
            </a:r>
            <a:r>
              <a:rPr lang="zh-CN" altLang="en-US" sz="2800" dirty="0" smtClean="0">
                <a:latin typeface="黑体" panose="02010609060101010101" charset="-122"/>
                <a:ea typeface="黑体" panose="02010609060101010101" charset="-122"/>
              </a:rPr>
              <a:t>特征。</a:t>
            </a:r>
            <a:endParaRPr lang="zh-CN" altLang="zh-CN" sz="2800" dirty="0">
              <a:latin typeface="黑体" panose="02010609060101010101" charset="-122"/>
              <a:ea typeface="黑体" panose="02010609060101010101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dirty="0"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endParaRPr lang="zh-CN" altLang="zh-CN" sz="28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454048" y="568777"/>
            <a:ext cx="9506672" cy="13017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32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     问题二：</a:t>
            </a:r>
            <a:r>
              <a:rPr lang="en-US" altLang="zh-CN" sz="32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《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龟虽寿</a:t>
            </a:r>
            <a:r>
              <a:rPr lang="en-US" altLang="zh-CN" sz="32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》《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赠从弟（其二）</a:t>
            </a:r>
            <a:r>
              <a:rPr lang="en-US" altLang="zh-CN" sz="32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》《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梁甫行</a:t>
            </a:r>
            <a:r>
              <a:rPr lang="en-US" altLang="zh-CN" sz="32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》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这三首古诗是如何体现“建安风骨”的 ？</a:t>
            </a:r>
            <a:endParaRPr lang="zh-CN" altLang="en-US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1"/>
          <p:cNvSpPr>
            <a:spLocks noGrp="1"/>
          </p:cNvSpPr>
          <p:nvPr/>
        </p:nvSpPr>
        <p:spPr>
          <a:xfrm>
            <a:off x="1980883" y="2110661"/>
            <a:ext cx="8229600" cy="857250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5400" dirty="0">
                <a:latin typeface="黑体" panose="02010609060101010101" charset="-122"/>
                <a:ea typeface="黑体" panose="02010609060101010101" charset="-122"/>
              </a:rPr>
              <a:t>谢 谢 观 看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280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280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SUBCATEGORY" val="0"/>
  <p:tag name="KSO_WM_TEMPLATE_MASTER_TYPE" val="1"/>
  <p:tag name="KSO_WM_TEMPLATE_COLOR_TYPE" val="1"/>
  <p:tag name="KSO_WM_TEMPLATE_MASTER_THUMB_INDEX" val="12"/>
  <p:tag name="KSO_WM_TAG_VERSION" val="1.0"/>
  <p:tag name="KSO_WM_BEAUTIFY_FLAG" val="#wm#"/>
  <p:tag name="KSO_WM_TEMPLATE_CATEGORY" val="custom"/>
  <p:tag name="KSO_WM_TEMPLATE_INDEX" val="20202809"/>
  <p:tag name="KSO_WM_TEMPLATE_THUMBS_INDEX" val="1、4、7、8、9、10、11、12、13、14、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MASK_FLAG" val="1"/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_13*i*1"/>
  <p:tag name="KSO_WM_UNIT_BK_DARK_LIGHT" val="2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frame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frame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_14*i*1"/>
  <p:tag name="KSO_WM_UNIT_BK_DARK_LIGHT" val="2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_15*i*1"/>
  <p:tag name="KSO_WM_UNIT_BK_DARK_LIGHT" val="2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topBottom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_16*i*1"/>
  <p:tag name="KSO_WM_UNIT_BK_DARK_LIGHT" val="2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bottomTop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_17*i*1"/>
  <p:tag name="KSO_WM_UNIT_BK_DARK_LIGHT" val="2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_18*i*1"/>
  <p:tag name="KSO_WM_UNIT_BK_DARK_LIGHT" val="2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bel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</p:tagLst>
</file>

<file path=ppt/tags/tag1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bel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</p:tagLst>
</file>

<file path=ppt/tags/tag1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ID" val="custom20202809_9"/>
  <p:tag name="KSO_WM_TEMPLATE_SUBCATEGORY" val="0"/>
  <p:tag name="KSO_WM_SLIDE_TYPE" val="text"/>
  <p:tag name="KSO_WM_SLIDE_SUBTYPE" val="pureTxt"/>
  <p:tag name="KSO_WM_SLIDE_ITEM_CNT" val="0"/>
  <p:tag name="KSO_WM_SLIDE_INDEX" val="9"/>
  <p:tag name="KSO_WM_SLIDE_SIZE" val="758*343"/>
  <p:tag name="KSO_WM_SLIDE_POSITION" val="100*98"/>
  <p:tag name="KSO_WM_TAG_VERSION" val="1.0"/>
  <p:tag name="KSO_WM_BEAUTIFY_FLAG" val="#wm#"/>
  <p:tag name="KSO_WM_TEMPLATE_CATEGORY" val="custom"/>
  <p:tag name="KSO_WM_TEMPLATE_INDEX" val="20202809"/>
  <p:tag name="KSO_WM_SLIDE_LAYOUT" val="a_f"/>
  <p:tag name="KSO_WM_SLIDE_LAYOUT_CNT" val="1_1"/>
  <p:tag name="KSO_WM_TEMPLATE_MASTER_TYPE" val="1"/>
  <p:tag name="KSO_WM_TEMPLATE_COLOR_TYPE" val="1"/>
</p:tagLst>
</file>

<file path=ppt/tags/tag1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PRESET_TEXT" val="单击此处添加标题"/>
  <p:tag name="KSO_WM_UNIT_NOCLEAR" val="0"/>
  <p:tag name="KSO_WM_UNIT_VALUE" val="26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202809_9*a*1"/>
  <p:tag name="KSO_WM_TEMPLATE_CATEGORY" val="custom"/>
  <p:tag name="KSO_WM_TEMPLATE_INDEX" val="20202809"/>
  <p:tag name="KSO_WM_UNIT_LAYERLEVEL" val="1"/>
  <p:tag name="KSO_WM_TAG_VERSION" val="1.0"/>
  <p:tag name="KSO_WM_BEAUTIFY_FLAG" val="#wm#"/>
</p:tagLst>
</file>

<file path=ppt/tags/tag1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PRESET_TEXT" val="如果您的内容确实非常重要又难以精简，也请使用分段处理，对内容进行简单的梳理和提炼，这样会使逻辑框架相对清晰。为了能让您有更直观的字数感受，并进一步方便使用，我们设置了文本的最大限度，当您输入的文字到这里时，已濒临页面容纳内容的上限，若还有更多内容，请酌情缩小字号，但我们不建议您的文本字号小于14磅，请您务必注意。&#10;如果您的内容确实非常重要又难以精简，也请使用分段处理，对内容进行简单的梳理和提炼，这样会使逻辑框架相对清晰。为了能让您有更直观的字数感受，并进一步方便使用，我们设置了文本的最大限度，当您输入的文字到这里时，已濒临页面容纳内容的上限，若还有更多内容，请酌情缩小字号，但我们不建议您的文本字号小于14磅，请您务必注意。"/>
  <p:tag name="KSO_WM_UNIT_NOCLEAR" val="0"/>
  <p:tag name="KSO_WM_UNIT_VALUE" val="460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custom20202809_9*f*1"/>
  <p:tag name="KSO_WM_TEMPLATE_CATEGORY" val="custom"/>
  <p:tag name="KSO_WM_TEMPLATE_INDEX" val="20202809"/>
  <p:tag name="KSO_WM_UNIT_LAYERLEVEL" val="1"/>
  <p:tag name="KSO_WM_TAG_VERSION" val="1.0"/>
  <p:tag name="KSO_WM_BEAUTIFY_FLAG" val="#wm#"/>
</p:tagLst>
</file>

<file path=ppt/tags/tag1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2809"/>
</p:tagLst>
</file>

<file path=ppt/tags/tag1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2809"/>
</p:tagLst>
</file>

<file path=ppt/tags/tag1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PLACING_PICTURE_USER_VIEWPORT" val="{&quot;height&quot;:3300,&quot;width&quot;:2190}"/>
</p:tagLst>
</file>

<file path=ppt/tags/tag1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ID" val="custom20202809_9"/>
  <p:tag name="KSO_WM_TEMPLATE_SUBCATEGORY" val="0"/>
  <p:tag name="KSO_WM_SLIDE_TYPE" val="text"/>
  <p:tag name="KSO_WM_SLIDE_SUBTYPE" val="pureTxt"/>
  <p:tag name="KSO_WM_SLIDE_ITEM_CNT" val="0"/>
  <p:tag name="KSO_WM_SLIDE_INDEX" val="9"/>
  <p:tag name="KSO_WM_SLIDE_SIZE" val="758*343"/>
  <p:tag name="KSO_WM_SLIDE_POSITION" val="100*98"/>
  <p:tag name="KSO_WM_TAG_VERSION" val="1.0"/>
  <p:tag name="KSO_WM_BEAUTIFY_FLAG" val="#wm#"/>
  <p:tag name="KSO_WM_TEMPLATE_CATEGORY" val="custom"/>
  <p:tag name="KSO_WM_TEMPLATE_INDEX" val="20202809"/>
  <p:tag name="KSO_WM_SLIDE_LAYOUT" val="a_f"/>
  <p:tag name="KSO_WM_SLIDE_LAYOUT_CNT" val="1_1"/>
  <p:tag name="KSO_WM_TEMPLATE_MASTER_TYPE" val="1"/>
  <p:tag name="KSO_WM_TEMPLATE_COLOR_TYPE" val="1"/>
</p:tagLst>
</file>

<file path=ppt/tags/tag1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PRESET_TEXT" val="单击此处添加标题"/>
  <p:tag name="KSO_WM_UNIT_NOCLEAR" val="0"/>
  <p:tag name="KSO_WM_UNIT_VALUE" val="26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202809_9*a*1"/>
  <p:tag name="KSO_WM_TEMPLATE_CATEGORY" val="custom"/>
  <p:tag name="KSO_WM_TEMPLATE_INDEX" val="20202809"/>
  <p:tag name="KSO_WM_UNIT_LAYERLEVEL" val="1"/>
  <p:tag name="KSO_WM_TAG_VERSION" val="1.0"/>
  <p:tag name="KSO_WM_BEAUTIFY_FLAG" val="#wm#"/>
</p:tagLst>
</file>

<file path=ppt/tags/tag1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PRESET_TEXT" val="如果您的内容确实非常重要又难以精简，也请使用分段处理，对内容进行简单的梳理和提炼，这样会使逻辑框架相对清晰。为了能让您有更直观的字数感受，并进一步方便使用，我们设置了文本的最大限度，当您输入的文字到这里时，已濒临页面容纳内容的上限，若还有更多内容，请酌情缩小字号，但我们不建议您的文本字号小于14磅，请您务必注意。&#10;如果您的内容确实非常重要又难以精简，也请使用分段处理，对内容进行简单的梳理和提炼，这样会使逻辑框架相对清晰。为了能让您有更直观的字数感受，并进一步方便使用，我们设置了文本的最大限度，当您输入的文字到这里时，已濒临页面容纳内容的上限，若还有更多内容，请酌情缩小字号，但我们不建议您的文本字号小于14磅，请您务必注意。"/>
  <p:tag name="KSO_WM_UNIT_NOCLEAR" val="0"/>
  <p:tag name="KSO_WM_UNIT_VALUE" val="460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custom20202809_9*f*1"/>
  <p:tag name="KSO_WM_TEMPLATE_CATEGORY" val="custom"/>
  <p:tag name="KSO_WM_TEMPLATE_INDEX" val="20202809"/>
  <p:tag name="KSO_WM_UNIT_LAYERLEVEL" val="1"/>
  <p:tag name="KSO_WM_TAG_VERSION" val="1.0"/>
  <p:tag name="KSO_WM_BEAUTIFY_FLAG" val="#wm#"/>
</p:tagLst>
</file>

<file path=ppt/theme/theme1.xml><?xml version="1.0" encoding="utf-8"?>
<a:theme xmlns:a="http://schemas.openxmlformats.org/drawingml/2006/main" name="1_Office 主题​​">
  <a:themeElements>
    <a:clrScheme name="20202809">
      <a:dk1>
        <a:sysClr val="windowText" lastClr="000000"/>
      </a:dk1>
      <a:lt1>
        <a:sysClr val="window" lastClr="FFFFFF"/>
      </a:lt1>
      <a:dk2>
        <a:srgbClr val="EFECEB"/>
      </a:dk2>
      <a:lt2>
        <a:srgbClr val="FFFFFF"/>
      </a:lt2>
      <a:accent1>
        <a:srgbClr val="ACC4B3"/>
      </a:accent1>
      <a:accent2>
        <a:srgbClr val="AFC4AC"/>
      </a:accent2>
      <a:accent3>
        <a:srgbClr val="B8C4AC"/>
      </a:accent3>
      <a:accent4>
        <a:srgbClr val="C2C4AC"/>
      </a:accent4>
      <a:accent5>
        <a:srgbClr val="C4BDAC"/>
      </a:accent5>
      <a:accent6>
        <a:srgbClr val="C4B3AC"/>
      </a:accent6>
      <a:hlink>
        <a:srgbClr val="658BD5"/>
      </a:hlink>
      <a:folHlink>
        <a:srgbClr val="A16AA5"/>
      </a:folHlink>
    </a:clrScheme>
    <a:fontScheme name="自定义 2">
      <a:majorFont>
        <a:latin typeface="Arial"/>
        <a:ea typeface="黑体"/>
        <a:cs typeface=""/>
      </a:majorFont>
      <a:minorFont>
        <a:latin typeface="Times New Roman"/>
        <a:ea typeface="黑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自定义设计方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经典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2486</Words>
  <Application>Microsoft Office PowerPoint</Application>
  <PresentationFormat>宽屏</PresentationFormat>
  <Paragraphs>245</Paragraphs>
  <Slides>35</Slides>
  <Notes>5</Notes>
  <HiddenSlides>0</HiddenSlides>
  <MMClips>1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35</vt:i4>
      </vt:variant>
    </vt:vector>
  </HeadingPairs>
  <TitlesOfParts>
    <vt:vector size="49" baseType="lpstr">
      <vt:lpstr>Open Sans</vt:lpstr>
      <vt:lpstr>等线</vt:lpstr>
      <vt:lpstr>仿宋</vt:lpstr>
      <vt:lpstr>汉仪尚巍手书W</vt:lpstr>
      <vt:lpstr>黑体</vt:lpstr>
      <vt:lpstr>楷体</vt:lpstr>
      <vt:lpstr>隶书</vt:lpstr>
      <vt:lpstr>宋体</vt:lpstr>
      <vt:lpstr>微软雅黑</vt:lpstr>
      <vt:lpstr>Arial</vt:lpstr>
      <vt:lpstr>Tahoma</vt:lpstr>
      <vt:lpstr>Times New Roman</vt:lpstr>
      <vt:lpstr>1_Office 主题​​</vt:lpstr>
      <vt:lpstr>自定义设计方案</vt:lpstr>
      <vt:lpstr>八年级—统编版—语文—第三单元 </vt:lpstr>
      <vt:lpstr>赠从弟（其二） 刘  桢 </vt:lpstr>
      <vt:lpstr>         </vt:lpstr>
      <vt:lpstr>学习目标</vt:lpstr>
      <vt:lpstr>赠从弟（其二） 刘桢</vt:lpstr>
      <vt:lpstr>赠 从 弟（其二）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    全诗貌似咏物，实为言志。     诗人是借松柏刚正坚贞、不屈不挠的鲜明形象和不向严寒低头，不向残暴弯腰的高贵气节，     表达自己志向之坚贞，同时勉励堂弟也要坚贞自守，不因外力压迫而改变本性。</vt:lpstr>
      <vt:lpstr>PowerPoint 演示文稿</vt:lpstr>
      <vt:lpstr>梁甫行 曹 植 </vt:lpstr>
      <vt:lpstr>学习目标</vt:lpstr>
      <vt:lpstr>梁甫行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写作背景</vt:lpstr>
      <vt:lpstr>小结</vt:lpstr>
      <vt:lpstr>作业</vt:lpstr>
      <vt:lpstr>PowerPoint 演示文稿</vt:lpstr>
      <vt:lpstr>八年级—统编版—语文—第三单元 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初二—人教版—语文—第三单元 </dc:title>
  <dc:creator>haier20</dc:creator>
  <cp:lastModifiedBy>lyq</cp:lastModifiedBy>
  <cp:revision>904</cp:revision>
  <dcterms:created xsi:type="dcterms:W3CDTF">2019-06-19T02:08:00Z</dcterms:created>
  <dcterms:modified xsi:type="dcterms:W3CDTF">2022-10-18T23:31:16Z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2052-11.1.0.10356</vt:lpwstr>
  </property>
  <property fmtid="{D5CDD505-2E9C-101B-9397-08002B2CF9AE}" pid="3" name="ICV">
    <vt:lpwstr>DC18E0AA30214A35877D823D48B8C949</vt:lpwstr>
  </property>
</Properties>
</file>