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单击以编辑母版副标题样式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9/6/2017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9/6/2017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9/6/2017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9/6/2017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9/6/2017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9/6/2017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9/6/2017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9/6/2017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9/6/2017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和描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9/6/2017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带描述的引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9/6/2017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CN" altLang="en-US" smtClean="0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9/6/2017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言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CN" altLang="en-US" smtClean="0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9/6/2017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真或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CN" altLang="en-US" smtClean="0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9/6/2017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9/6/2017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9/6/2017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9/6/2017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file:///E:\&#24352;&#34174;&#34174;\&#35838;&#20214;\2017\&#19968;&#36718;\&#22823;&#26679;\&#29289;&#29702;\&#21512;&#29256;\17YASW4-35.TIF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em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11.png"/><Relationship Id="rId4" Type="http://schemas.openxmlformats.org/officeDocument/2006/relationships/image" Target="../media/image10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 smtClean="0"/>
              <a:t>曲线运动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zh-CN" altLang="en-US" dirty="0" smtClean="0"/>
              <a:t>运动的合成与分解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9833424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突破点一  曲线运动的条件与轨迹分析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/>
              <a:t>1</a:t>
            </a:r>
            <a:r>
              <a:rPr lang="zh-CN" altLang="en-US" dirty="0"/>
              <a:t>．运动轨迹的判断</a:t>
            </a:r>
          </a:p>
          <a:p>
            <a:r>
              <a:rPr lang="en-US" altLang="zh-CN" dirty="0"/>
              <a:t>(1)</a:t>
            </a:r>
            <a:r>
              <a:rPr lang="zh-CN" altLang="en-US" dirty="0"/>
              <a:t>若物体所受合力方向与速度方向在同一直线上，则物体做直线运动。</a:t>
            </a:r>
          </a:p>
          <a:p>
            <a:r>
              <a:rPr lang="en-US" altLang="zh-CN" dirty="0"/>
              <a:t>(2)</a:t>
            </a:r>
            <a:r>
              <a:rPr lang="zh-CN" altLang="en-US" dirty="0"/>
              <a:t>若物体所受合力方向与速度方向不在同一直线上，则物体做曲线运动</a:t>
            </a:r>
            <a:r>
              <a:rPr lang="zh-CN" altLang="en-US" dirty="0" smtClean="0"/>
              <a:t>。</a:t>
            </a:r>
            <a:endParaRPr lang="en-US" altLang="zh-CN" dirty="0" smtClean="0"/>
          </a:p>
          <a:p>
            <a:r>
              <a:rPr lang="en-US" altLang="zh-CN" dirty="0" smtClean="0"/>
              <a:t>2</a:t>
            </a:r>
            <a:r>
              <a:rPr lang="zh-CN" altLang="en-US" dirty="0" smtClean="0"/>
              <a:t>．力的方向与速度变化的关系</a:t>
            </a:r>
            <a:endParaRPr lang="zh-CN" altLang="en-US" dirty="0"/>
          </a:p>
          <a:p>
            <a:endParaRPr lang="zh-CN" altLang="en-US" dirty="0"/>
          </a:p>
        </p:txBody>
      </p:sp>
      <p:pic>
        <p:nvPicPr>
          <p:cNvPr id="4" name="Picture 7" descr="E:\张蕾蕾\课件\2017\一轮\大样\物理\合版\17YASW4-35.TIF"/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1859" y="3849023"/>
            <a:ext cx="6070600" cy="1500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38257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突破点</a:t>
            </a:r>
            <a:r>
              <a:rPr lang="en-US" altLang="zh-CN" dirty="0"/>
              <a:t>(</a:t>
            </a:r>
            <a:r>
              <a:rPr lang="zh-CN" altLang="en-US" dirty="0"/>
              <a:t>二</a:t>
            </a:r>
            <a:r>
              <a:rPr lang="en-US" altLang="zh-CN" dirty="0"/>
              <a:t>)</a:t>
            </a:r>
            <a:r>
              <a:rPr lang="zh-CN" altLang="en-US" dirty="0"/>
              <a:t>　运动的合成与分解的应用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899255" y="1668088"/>
            <a:ext cx="3013567" cy="435032"/>
          </a:xfrm>
        </p:spPr>
        <p:txBody>
          <a:bodyPr/>
          <a:lstStyle/>
          <a:p>
            <a:r>
              <a:rPr lang="zh-CN" altLang="en-US" dirty="0"/>
              <a:t>合</a:t>
            </a:r>
            <a:r>
              <a:rPr lang="zh-CN" altLang="en-US" dirty="0" smtClean="0"/>
              <a:t>运动与分运动的关系</a:t>
            </a:r>
            <a:endParaRPr lang="zh-CN" altLang="en-US" dirty="0"/>
          </a:p>
        </p:txBody>
      </p:sp>
      <p:graphicFrame>
        <p:nvGraphicFramePr>
          <p:cNvPr id="4" name="Group 5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4302932"/>
              </p:ext>
            </p:extLst>
          </p:nvPr>
        </p:nvGraphicFramePr>
        <p:xfrm>
          <a:off x="2391699" y="2181889"/>
          <a:ext cx="8207375" cy="4114800"/>
        </p:xfrm>
        <a:graphic>
          <a:graphicData uri="http://schemas.openxmlformats.org/drawingml/2006/table">
            <a:tbl>
              <a:tblPr/>
              <a:tblGrid>
                <a:gridCol w="1295400">
                  <a:extLst>
                    <a:ext uri="{9D8B030D-6E8A-4147-A177-3AD203B41FA5}">
                      <a16:colId xmlns:a16="http://schemas.microsoft.com/office/drawing/2014/main" val="3309164785"/>
                    </a:ext>
                  </a:extLst>
                </a:gridCol>
                <a:gridCol w="6911975">
                  <a:extLst>
                    <a:ext uri="{9D8B030D-6E8A-4147-A177-3AD203B41FA5}">
                      <a16:colId xmlns:a16="http://schemas.microsoft.com/office/drawing/2014/main" val="4170654867"/>
                    </a:ext>
                  </a:extLst>
                </a:gridCol>
              </a:tblGrid>
              <a:tr h="8001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26289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26289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26289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26289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26289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6289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6289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6289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6289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628900" algn="l"/>
                        </a:tabLst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等时性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26289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26289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26289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26289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26289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6289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6289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6289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6289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628900" algn="l"/>
                        </a:tabLst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各个分运动与合运动总是同时开始，同时结束，经历时间相等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楷体_GB2312" pitchFamily="49" charset="-122"/>
                          <a:cs typeface="Times New Roman" panose="02020603050405020304" pitchFamily="18" charset="0"/>
                        </a:rPr>
                        <a:t>不同时的运动不能合成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)</a:t>
                      </a:r>
                      <a:endParaRPr kumimoji="0" lang="en-US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72202203"/>
                  </a:ext>
                </a:extLst>
              </a:tr>
              <a:tr h="4572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26289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26289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26289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26289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26289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6289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6289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6289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6289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628900" algn="l"/>
                        </a:tabLst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等效性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26289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26289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26289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26289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26289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6289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6289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6289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6289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628900" algn="l"/>
                        </a:tabLst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各分运动叠加起来与合运动有相同的效果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2267344"/>
                  </a:ext>
                </a:extLst>
              </a:tr>
              <a:tr h="118745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26289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26289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26289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26289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26289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6289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6289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6289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6289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628900" algn="l"/>
                        </a:tabLst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独立性</a:t>
                      </a:r>
                      <a:endParaRPr kumimoji="0" lang="zh-CN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26289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26289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26289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26289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26289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6289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6289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6289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6289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628900" algn="l"/>
                        </a:tabLst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一个物体同时参与几个运动，其中的任何一个分运动都会保持其运动性质不变，并不会受其他分运动的干扰。虽然各分运动互相独立，但是合运动的性质和轨迹由它们共同决定</a:t>
                      </a:r>
                      <a:endParaRPr kumimoji="0" lang="zh-CN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0198682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790434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内容占位符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685309" y="294825"/>
            <a:ext cx="8811282" cy="275080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62627" y="2173821"/>
            <a:ext cx="4102964" cy="1743607"/>
          </a:xfrm>
          <a:prstGeom prst="rect">
            <a:avLst/>
          </a:prstGeom>
        </p:spPr>
      </p:pic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43734574"/>
              </p:ext>
            </p:extLst>
          </p:nvPr>
        </p:nvGraphicFramePr>
        <p:xfrm>
          <a:off x="2589445" y="3917428"/>
          <a:ext cx="8125662" cy="25923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" name="文档" r:id="rId5" imgW="8217414" imgH="2625263" progId="Word.Document.8">
                  <p:embed/>
                </p:oleObj>
              </mc:Choice>
              <mc:Fallback>
                <p:oleObj name="文档" r:id="rId5" imgW="8217414" imgH="2625263" progId="Word.Document.8">
                  <p:embed/>
                  <p:pic>
                    <p:nvPicPr>
                      <p:cNvPr id="42906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89445" y="3917428"/>
                        <a:ext cx="8125662" cy="25923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文本框 6"/>
          <p:cNvSpPr txBox="1"/>
          <p:nvPr/>
        </p:nvSpPr>
        <p:spPr>
          <a:xfrm>
            <a:off x="8320353" y="2676292"/>
            <a:ext cx="1421476" cy="369332"/>
          </a:xfrm>
          <a:prstGeom prst="rect">
            <a:avLst/>
          </a:prstGeom>
          <a:solidFill>
            <a:schemeClr val="bg2">
              <a:lumMod val="1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建立实物图</a:t>
            </a:r>
            <a:endParaRPr lang="zh-CN" altLang="en-US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70976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实际操练   迅速建模</a:t>
            </a:r>
            <a:endParaRPr lang="zh-CN" altLang="en-US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内容占位符 2"/>
              <p:cNvSpPr>
                <a:spLocks noGrp="1"/>
              </p:cNvSpPr>
              <p:nvPr>
                <p:ph idx="1"/>
              </p:nvPr>
            </p:nvSpPr>
            <p:spPr>
              <a:xfrm>
                <a:off x="1820491" y="1802290"/>
                <a:ext cx="8915400" cy="3777622"/>
              </a:xfrm>
            </p:spPr>
            <p:txBody>
              <a:bodyPr/>
              <a:lstStyle/>
              <a:p>
                <a:r>
                  <a:rPr lang="en-US" altLang="zh-CN" dirty="0"/>
                  <a:t>2</a:t>
                </a:r>
                <a:r>
                  <a:rPr lang="zh-CN" altLang="en-US" dirty="0"/>
                  <a:t>．</a:t>
                </a:r>
                <a:r>
                  <a:rPr lang="en-US" altLang="zh-CN" dirty="0"/>
                  <a:t>(2017·</a:t>
                </a:r>
                <a:r>
                  <a:rPr lang="zh-CN" altLang="en-US" dirty="0"/>
                  <a:t>衡阳联考</a:t>
                </a:r>
                <a:r>
                  <a:rPr lang="en-US" altLang="zh-CN" dirty="0"/>
                  <a:t>)</a:t>
                </a:r>
                <a:r>
                  <a:rPr lang="zh-CN" altLang="en-US" dirty="0"/>
                  <a:t>如图所示，当汽车静止时，车内乘客看到窗外雨滴沿竖直方向</a:t>
                </a:r>
                <a:r>
                  <a:rPr lang="en-US" altLang="zh-CN" dirty="0"/>
                  <a:t>OE</a:t>
                </a:r>
                <a:r>
                  <a:rPr lang="zh-CN" altLang="en-US" dirty="0"/>
                  <a:t>匀速运动。现从</a:t>
                </a:r>
                <a:r>
                  <a:rPr lang="en-US" altLang="zh-CN" dirty="0"/>
                  <a:t>t</a:t>
                </a:r>
                <a:r>
                  <a:rPr lang="zh-CN" altLang="en-US" dirty="0"/>
                  <a:t>＝</a:t>
                </a:r>
                <a:r>
                  <a:rPr lang="en-US" altLang="zh-CN" dirty="0"/>
                  <a:t>0</a:t>
                </a:r>
                <a:r>
                  <a:rPr lang="zh-CN" altLang="en-US" dirty="0"/>
                  <a:t>时汽车由静止开始做甲、乙两种匀加速启动，甲种状态启动后</a:t>
                </a:r>
                <a:r>
                  <a:rPr lang="en-US" altLang="zh-CN" dirty="0"/>
                  <a:t>t</a:t>
                </a:r>
                <a:r>
                  <a:rPr lang="en-US" altLang="zh-CN" sz="1100" dirty="0"/>
                  <a:t>1</a:t>
                </a:r>
                <a:r>
                  <a:rPr lang="zh-CN" altLang="en-US" dirty="0"/>
                  <a:t>时刻，乘客看到雨滴从</a:t>
                </a:r>
                <a:r>
                  <a:rPr lang="en-US" altLang="zh-CN" dirty="0"/>
                  <a:t>B</a:t>
                </a:r>
                <a:r>
                  <a:rPr lang="zh-CN" altLang="en-US" dirty="0"/>
                  <a:t>处离开车窗，乙种状态启动后</a:t>
                </a:r>
                <a:r>
                  <a:rPr lang="en-US" altLang="zh-CN" dirty="0"/>
                  <a:t>t</a:t>
                </a:r>
                <a:r>
                  <a:rPr lang="en-US" altLang="zh-CN" sz="1200" dirty="0"/>
                  <a:t>2</a:t>
                </a:r>
                <a:r>
                  <a:rPr lang="zh-CN" altLang="en-US" dirty="0"/>
                  <a:t>时刻，乘客看到雨滴从</a:t>
                </a:r>
                <a:r>
                  <a:rPr lang="en-US" altLang="zh-CN" dirty="0"/>
                  <a:t>F</a:t>
                </a:r>
                <a:r>
                  <a:rPr lang="zh-CN" altLang="en-US" dirty="0"/>
                  <a:t>处离开车窗，</a:t>
                </a:r>
                <a:r>
                  <a:rPr lang="en-US" altLang="zh-CN" dirty="0"/>
                  <a:t>F</a:t>
                </a:r>
                <a:r>
                  <a:rPr lang="zh-CN" altLang="en-US" dirty="0"/>
                  <a:t>为</a:t>
                </a:r>
                <a:r>
                  <a:rPr lang="en-US" altLang="zh-CN" dirty="0"/>
                  <a:t>AB</a:t>
                </a:r>
                <a:r>
                  <a:rPr lang="zh-CN" altLang="en-US" dirty="0"/>
                  <a:t>的中点。则</a:t>
                </a:r>
                <a:r>
                  <a:rPr lang="en-US" altLang="zh-CN" dirty="0" smtClean="0"/>
                  <a:t>t</a:t>
                </a:r>
                <a14:m>
                  <m:oMath xmlns:m="http://schemas.openxmlformats.org/officeDocument/2006/math">
                    <m:r>
                      <a:rPr lang="en-US" altLang="zh-CN" sz="1100" i="1" dirty="0" smtClean="0">
                        <a:latin typeface="Cambria Math" panose="02040503050406030204" pitchFamily="18" charset="0"/>
                      </a:rPr>
                      <m:t>1</m:t>
                    </m:r>
                  </m:oMath>
                </a14:m>
                <a:r>
                  <a:rPr lang="en-US" altLang="zh-CN" dirty="0" smtClean="0"/>
                  <a:t>∶</a:t>
                </a:r>
                <a:r>
                  <a:rPr lang="en-US" altLang="zh-CN" dirty="0"/>
                  <a:t>t</a:t>
                </a:r>
                <a:r>
                  <a:rPr lang="en-US" altLang="zh-CN" sz="1100" dirty="0"/>
                  <a:t>2</a:t>
                </a:r>
                <a:r>
                  <a:rPr lang="zh-CN" altLang="en-US" dirty="0"/>
                  <a:t>为       </a:t>
                </a:r>
                <a:r>
                  <a:rPr lang="en-US" altLang="zh-CN" dirty="0"/>
                  <a:t>(</a:t>
                </a:r>
                <a:r>
                  <a:rPr lang="zh-CN" altLang="en-US" dirty="0"/>
                  <a:t>　　</a:t>
                </a:r>
                <a:r>
                  <a:rPr lang="en-US" altLang="zh-CN" dirty="0" smtClean="0"/>
                  <a:t>)</a:t>
                </a:r>
              </a:p>
              <a:p>
                <a:endParaRPr lang="zh-CN" altLang="en-US" dirty="0"/>
              </a:p>
            </p:txBody>
          </p:sp>
        </mc:Choice>
        <mc:Fallback>
          <p:sp>
            <p:nvSpPr>
              <p:cNvPr id="3" name="内容占位符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820491" y="1802290"/>
                <a:ext cx="8915400" cy="3777622"/>
              </a:xfrm>
              <a:blipFill>
                <a:blip r:embed="rId2"/>
                <a:stretch>
                  <a:fillRect l="-479" t="-1292" r="-13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27589" y="3691101"/>
            <a:ext cx="2066667" cy="1238095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20491" y="3147266"/>
            <a:ext cx="8551017" cy="5951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6545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突破点</a:t>
            </a:r>
            <a:r>
              <a:rPr lang="en-US" altLang="zh-CN" dirty="0"/>
              <a:t>(</a:t>
            </a:r>
            <a:r>
              <a:rPr lang="zh-CN" altLang="en-US" dirty="0"/>
              <a:t>三</a:t>
            </a:r>
            <a:r>
              <a:rPr lang="en-US" altLang="zh-CN" dirty="0"/>
              <a:t>)</a:t>
            </a:r>
            <a:r>
              <a:rPr lang="zh-CN" altLang="en-US" dirty="0"/>
              <a:t>　小船渡河问题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01278" y="1680538"/>
            <a:ext cx="8980539" cy="5092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562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115386" y="138546"/>
            <a:ext cx="8915400" cy="3777622"/>
          </a:xfrm>
        </p:spPr>
        <p:txBody>
          <a:bodyPr/>
          <a:lstStyle/>
          <a:p>
            <a:r>
              <a:rPr lang="en-US" altLang="zh-CN" dirty="0"/>
              <a:t>[</a:t>
            </a:r>
            <a:r>
              <a:rPr lang="zh-CN" altLang="en-US" dirty="0"/>
              <a:t>集训冲关</a:t>
            </a:r>
            <a:r>
              <a:rPr lang="en-US" altLang="zh-CN" dirty="0"/>
              <a:t>]</a:t>
            </a:r>
          </a:p>
          <a:p>
            <a:r>
              <a:rPr lang="en-US" altLang="zh-CN" dirty="0"/>
              <a:t>1</a:t>
            </a:r>
            <a:r>
              <a:rPr lang="zh-CN" altLang="en-US" dirty="0"/>
              <a:t>．</a:t>
            </a:r>
            <a:r>
              <a:rPr lang="en-US" altLang="zh-CN" dirty="0"/>
              <a:t>(</a:t>
            </a:r>
            <a:r>
              <a:rPr lang="zh-CN" altLang="en-US" dirty="0"/>
              <a:t>多选</a:t>
            </a:r>
            <a:r>
              <a:rPr lang="en-US" altLang="zh-CN" dirty="0"/>
              <a:t>)</a:t>
            </a:r>
            <a:r>
              <a:rPr lang="zh-CN" altLang="en-US" dirty="0"/>
              <a:t>下列图中实线为河岸，河水的流动方向如图中</a:t>
            </a:r>
            <a:r>
              <a:rPr lang="en-US" altLang="zh-CN" dirty="0"/>
              <a:t>v</a:t>
            </a:r>
            <a:r>
              <a:rPr lang="zh-CN" altLang="en-US" dirty="0"/>
              <a:t>的箭头所示，虚线为小船从河岸</a:t>
            </a:r>
            <a:r>
              <a:rPr lang="en-US" altLang="zh-CN" dirty="0"/>
              <a:t>M</a:t>
            </a:r>
            <a:r>
              <a:rPr lang="zh-CN" altLang="en-US" dirty="0"/>
              <a:t>驶向对岸</a:t>
            </a:r>
            <a:r>
              <a:rPr lang="en-US" altLang="zh-CN" dirty="0"/>
              <a:t>N</a:t>
            </a:r>
            <a:r>
              <a:rPr lang="zh-CN" altLang="en-US" dirty="0"/>
              <a:t>的实际航线。则其中可能正确的是                                </a:t>
            </a:r>
            <a:r>
              <a:rPr lang="en-US" altLang="zh-CN" dirty="0"/>
              <a:t>(</a:t>
            </a:r>
            <a:r>
              <a:rPr lang="zh-CN" altLang="en-US" dirty="0"/>
              <a:t>　　</a:t>
            </a:r>
            <a:r>
              <a:rPr lang="en-US" altLang="zh-CN" dirty="0"/>
              <a:t>)</a:t>
            </a:r>
          </a:p>
          <a:p>
            <a:endParaRPr lang="zh-CN" altLang="en-US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13011" y="2027357"/>
            <a:ext cx="6748857" cy="1560711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8719364" y="3998016"/>
            <a:ext cx="2311422" cy="369332"/>
          </a:xfrm>
          <a:prstGeom prst="rect">
            <a:avLst/>
          </a:prstGeom>
          <a:solidFill>
            <a:schemeClr val="bg2">
              <a:lumMod val="1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注意船头的理解</a:t>
            </a:r>
            <a:endParaRPr lang="zh-CN" altLang="en-US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1517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突破点</a:t>
            </a:r>
            <a:r>
              <a:rPr lang="en-US" altLang="zh-CN" dirty="0"/>
              <a:t>(</a:t>
            </a:r>
            <a:r>
              <a:rPr lang="zh-CN" altLang="en-US" dirty="0"/>
              <a:t>四</a:t>
            </a:r>
            <a:r>
              <a:rPr lang="en-US" altLang="zh-CN" dirty="0"/>
              <a:t>)</a:t>
            </a:r>
            <a:r>
              <a:rPr lang="zh-CN" altLang="en-US" dirty="0"/>
              <a:t>　绳</a:t>
            </a:r>
            <a:r>
              <a:rPr lang="en-US" altLang="zh-CN" dirty="0"/>
              <a:t>(</a:t>
            </a:r>
            <a:r>
              <a:rPr lang="zh-CN" altLang="en-US" dirty="0"/>
              <a:t>杆</a:t>
            </a:r>
            <a:r>
              <a:rPr lang="en-US" altLang="zh-CN" dirty="0"/>
              <a:t>)</a:t>
            </a:r>
            <a:r>
              <a:rPr lang="zh-CN" altLang="en-US" dirty="0"/>
              <a:t>端速度分解问题</a:t>
            </a:r>
          </a:p>
        </p:txBody>
      </p:sp>
      <p:graphicFrame>
        <p:nvGraphicFramePr>
          <p:cNvPr id="4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72000640"/>
              </p:ext>
            </p:extLst>
          </p:nvPr>
        </p:nvGraphicFramePr>
        <p:xfrm>
          <a:off x="1161213" y="1753697"/>
          <a:ext cx="7810500" cy="1341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1" name="文档" r:id="rId3" imgW="7895678" imgH="1359036" progId="Word.Document.8">
                  <p:embed/>
                </p:oleObj>
              </mc:Choice>
              <mc:Fallback>
                <p:oleObj name="文档" r:id="rId3" imgW="7895678" imgH="1359036" progId="Word.Document.8">
                  <p:embed/>
                  <p:pic>
                    <p:nvPicPr>
                      <p:cNvPr id="439298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61213" y="1753697"/>
                        <a:ext cx="7810500" cy="13414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" name="图片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42671" y="3155984"/>
            <a:ext cx="7212193" cy="1859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0234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28896" y="118275"/>
            <a:ext cx="2045578" cy="640445"/>
          </a:xfrm>
        </p:spPr>
        <p:txBody>
          <a:bodyPr/>
          <a:lstStyle/>
          <a:p>
            <a:r>
              <a:rPr lang="zh-CN" altLang="en-US" dirty="0" smtClean="0"/>
              <a:t>典型例题</a:t>
            </a:r>
            <a:endParaRPr lang="zh-CN" altLang="en-US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89746" y="825221"/>
            <a:ext cx="6700085" cy="5340559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65946" y="1227127"/>
            <a:ext cx="2871872" cy="3036407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8977058" y="4845914"/>
            <a:ext cx="2311422" cy="369332"/>
          </a:xfrm>
          <a:prstGeom prst="rect">
            <a:avLst/>
          </a:prstGeom>
          <a:solidFill>
            <a:schemeClr val="bg2">
              <a:lumMod val="1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用微元法来理解</a:t>
            </a:r>
            <a:endParaRPr lang="zh-CN" altLang="en-US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72267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15314" y="524725"/>
            <a:ext cx="8642026" cy="4295634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71626" y="3288927"/>
            <a:ext cx="2285714" cy="1876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33141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请尝试写方程</a:t>
            </a:r>
            <a:endParaRPr lang="zh-CN" altLang="en-US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59423" y="1905000"/>
            <a:ext cx="8602201" cy="42956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8271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5337417" cy="689301"/>
          </a:xfrm>
        </p:spPr>
        <p:txBody>
          <a:bodyPr/>
          <a:lstStyle/>
          <a:p>
            <a:r>
              <a:rPr lang="zh-CN" altLang="en-US" dirty="0" smtClean="0"/>
              <a:t>建模的技巧   把风具体化</a:t>
            </a:r>
            <a:endParaRPr lang="zh-CN" altLang="en-US" dirty="0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5625" y="1412131"/>
            <a:ext cx="8629883" cy="474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9667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丝状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35</TotalTime>
  <Words>353</Words>
  <Application>Microsoft Office PowerPoint</Application>
  <PresentationFormat>宽屏</PresentationFormat>
  <Paragraphs>27</Paragraphs>
  <Slides>12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12</vt:i4>
      </vt:variant>
    </vt:vector>
  </HeadingPairs>
  <TitlesOfParts>
    <vt:vector size="22" baseType="lpstr">
      <vt:lpstr>楷体_GB2312</vt:lpstr>
      <vt:lpstr>宋体</vt:lpstr>
      <vt:lpstr>幼圆</vt:lpstr>
      <vt:lpstr>Arial</vt:lpstr>
      <vt:lpstr>Cambria Math</vt:lpstr>
      <vt:lpstr>Century Gothic</vt:lpstr>
      <vt:lpstr>Times New Roman</vt:lpstr>
      <vt:lpstr>Wingdings 3</vt:lpstr>
      <vt:lpstr>丝状</vt:lpstr>
      <vt:lpstr>Microsoft Word 文档</vt:lpstr>
      <vt:lpstr>曲线运动</vt:lpstr>
      <vt:lpstr>突破点一  曲线运动的条件与轨迹分析</vt:lpstr>
      <vt:lpstr>突破点(二)　运动的合成与分解的应用</vt:lpstr>
      <vt:lpstr>PowerPoint 演示文稿</vt:lpstr>
      <vt:lpstr>实际操练   迅速建模</vt:lpstr>
      <vt:lpstr>突破点(三)　小船渡河问题</vt:lpstr>
      <vt:lpstr>PowerPoint 演示文稿</vt:lpstr>
      <vt:lpstr>突破点(四)　绳(杆)端速度分解问题</vt:lpstr>
      <vt:lpstr>典型例题</vt:lpstr>
      <vt:lpstr>PowerPoint 演示文稿</vt:lpstr>
      <vt:lpstr>请尝试写方程</vt:lpstr>
      <vt:lpstr>建模的技巧   把风具体化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曲线运动</dc:title>
  <dc:creator>Administrator</dc:creator>
  <cp:lastModifiedBy>Administrator</cp:lastModifiedBy>
  <cp:revision>4</cp:revision>
  <dcterms:created xsi:type="dcterms:W3CDTF">2017-09-06T13:17:39Z</dcterms:created>
  <dcterms:modified xsi:type="dcterms:W3CDTF">2017-09-06T13:54:40Z</dcterms:modified>
</cp:coreProperties>
</file>