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1" r:id="rId3"/>
    <p:sldId id="263" r:id="rId4"/>
    <p:sldId id="273" r:id="rId5"/>
    <p:sldId id="262" r:id="rId6"/>
    <p:sldId id="257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66" r:id="rId15"/>
    <p:sldId id="260" r:id="rId16"/>
    <p:sldId id="272" r:id="rId17"/>
    <p:sldId id="275" r:id="rId18"/>
    <p:sldId id="274" r:id="rId19"/>
    <p:sldId id="276" r:id="rId20"/>
  </p:sldIdLst>
  <p:sldSz cx="9144000" cy="5715000" type="screen16x10"/>
  <p:notesSz cx="6858000" cy="9144000"/>
  <p:defaultTextStyle>
    <a:defPPr>
      <a:defRPr lang="zh-CN"/>
    </a:defPPr>
    <a:lvl1pPr algn="l" defTabSz="712788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355600" indent="101600" algn="l" defTabSz="712788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712788" indent="201613" algn="l" defTabSz="712788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068388" indent="303213" algn="l" defTabSz="712788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425575" indent="403225" algn="l" defTabSz="712788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0F16"/>
    <a:srgbClr val="FB2D17"/>
    <a:srgbClr val="404040"/>
    <a:srgbClr val="E8E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61" autoAdjust="0"/>
    <p:restoredTop sz="94660"/>
  </p:normalViewPr>
  <p:slideViewPr>
    <p:cSldViewPr snapToGrid="0">
      <p:cViewPr varScale="1">
        <p:scale>
          <a:sx n="76" d="100"/>
          <a:sy n="76" d="100"/>
        </p:scale>
        <p:origin x="460" y="5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B7FEA3-57A8-4058-A2D1-F8B38C6FF43D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A7B6D-A50A-460E-9D27-1D5025FC68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488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AA7B6D-A50A-460E-9D27-1D5025FC687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260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FE67D-CE3C-42A8-ACF6-BC95C5A9A64A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3F7F8-F73D-4F0A-93D7-956152D0C7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C37A1-DFE2-4CA0-A123-D1DE21CAF5F9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F47E0-16E6-489B-B27C-7D5D62F117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3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4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8E0E3-C7C2-408B-B6A3-38D728EB1C02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57EB9-0AB9-4F13-BB2F-9046912D87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E1475-9899-44C4-80C4-64D2148CFF64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A637D-9B9F-48A7-A5D4-10DEE05395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087563"/>
            <a:ext cx="3887391" cy="307049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F7032-81AA-409E-AB76-8D99F49FB543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0AAF2-F4FA-4459-9DAD-90691E9401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EDEFB-645C-426C-89EB-A67033F1B0A1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13A0A-943C-4082-8E94-FB056631E0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3A163-26AE-43FA-B246-789F226C040B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A25E8-34AE-4D2B-95E5-2398CFE8D5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6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CCEC9-ED6D-4218-9313-ACA507D39C38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74A74-4C38-42CB-8EB9-F0544DA248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6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85D78-BC73-4CC1-B6D7-FC313C54681F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27E2D-298E-47A9-A105-B588BF3F87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BC0AB-4C96-4FC5-9007-6C990D1FB9AE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D568B-90EC-4CC6-8A70-AF3285E0EE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04271"/>
            <a:ext cx="1971675" cy="484319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04271"/>
            <a:ext cx="5800725" cy="484319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15FEE-A7E3-4B49-AFFF-09791CC36267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7CDFB-563C-4AED-928F-93D15AF869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713232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FD2597C-4DF4-4D40-A0B9-DAAEF5E5F67E}" type="datetimeFigureOut">
              <a:rPr lang="zh-CN" altLang="en-US"/>
              <a:pPr>
                <a:defRPr/>
              </a:pPr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713232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713232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9F899C1-293A-47A5-BC52-A2D0F09B9EA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宋体" charset="-122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xiazai/" TargetMode="External"/><Relationship Id="rId13" Type="http://schemas.openxmlformats.org/officeDocument/2006/relationships/hyperlink" Target="http://www.1ppt.com/kejian/" TargetMode="External"/><Relationship Id="rId18" Type="http://schemas.openxmlformats.org/officeDocument/2006/relationships/image" Target="../media/image6.jpeg"/><Relationship Id="rId3" Type="http://schemas.openxmlformats.org/officeDocument/2006/relationships/hyperlink" Target="http://www.1ppt.com/hangye/" TargetMode="External"/><Relationship Id="rId7" Type="http://schemas.openxmlformats.org/officeDocument/2006/relationships/hyperlink" Target="http://www.1ppt.com/tubiao/" TargetMode="External"/><Relationship Id="rId12" Type="http://schemas.openxmlformats.org/officeDocument/2006/relationships/hyperlink" Target="http://www.1ppt.com/ziliao/" TargetMode="External"/><Relationship Id="rId17" Type="http://schemas.openxmlformats.org/officeDocument/2006/relationships/image" Target="../media/image1.jpeg"/><Relationship Id="rId2" Type="http://schemas.openxmlformats.org/officeDocument/2006/relationships/hyperlink" Target="http://www.1ppt.com/moban/" TargetMode="External"/><Relationship Id="rId16" Type="http://schemas.openxmlformats.org/officeDocument/2006/relationships/hyperlink" Target="http://www.1ppt.com/jiaoan/" TargetMode="External"/><Relationship Id="rId20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1ppt.com/beijing/" TargetMode="External"/><Relationship Id="rId11" Type="http://schemas.openxmlformats.org/officeDocument/2006/relationships/hyperlink" Target="http://www.1ppt.com/excel/" TargetMode="External"/><Relationship Id="rId5" Type="http://schemas.openxmlformats.org/officeDocument/2006/relationships/hyperlink" Target="http://www.1ppt.com/sucai/" TargetMode="External"/><Relationship Id="rId15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word/" TargetMode="External"/><Relationship Id="rId19" Type="http://schemas.openxmlformats.org/officeDocument/2006/relationships/image" Target="../media/image4.jpeg"/><Relationship Id="rId4" Type="http://schemas.openxmlformats.org/officeDocument/2006/relationships/hyperlink" Target="http://www.1ppt.com/jieri/" TargetMode="External"/><Relationship Id="rId9" Type="http://schemas.openxmlformats.org/officeDocument/2006/relationships/hyperlink" Target="http://www.1ppt.com/powerpoint/" TargetMode="External"/><Relationship Id="rId14" Type="http://schemas.openxmlformats.org/officeDocument/2006/relationships/hyperlink" Target="http://www.1ppt.com/fanwen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5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2622604" y="3629026"/>
            <a:ext cx="42242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汉字的魅力</a:t>
            </a:r>
          </a:p>
        </p:txBody>
      </p:sp>
      <p:pic>
        <p:nvPicPr>
          <p:cNvPr id="2052" name="图片 1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2340" y="630238"/>
            <a:ext cx="49561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-1270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五边形 12"/>
          <p:cNvSpPr/>
          <p:nvPr/>
        </p:nvSpPr>
        <p:spPr>
          <a:xfrm>
            <a:off x="28575" y="601663"/>
            <a:ext cx="6300788" cy="579437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7172" name="图片 13"/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 b="17010"/>
          <a:stretch>
            <a:fillRect/>
          </a:stretch>
        </p:blipFill>
        <p:spPr bwMode="auto">
          <a:xfrm rot="-923798">
            <a:off x="4524377" y="-479424"/>
            <a:ext cx="36099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椭圆 8"/>
          <p:cNvSpPr/>
          <p:nvPr/>
        </p:nvSpPr>
        <p:spPr>
          <a:xfrm>
            <a:off x="430213" y="620713"/>
            <a:ext cx="527050" cy="5270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1" name="椭圆 10"/>
          <p:cNvSpPr/>
          <p:nvPr/>
        </p:nvSpPr>
        <p:spPr>
          <a:xfrm>
            <a:off x="468313" y="658813"/>
            <a:ext cx="450850" cy="452437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20" name="矩形 19"/>
          <p:cNvSpPr/>
          <p:nvPr/>
        </p:nvSpPr>
        <p:spPr>
          <a:xfrm>
            <a:off x="1108075" y="660400"/>
            <a:ext cx="16896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600" dirty="0">
                <a:solidFill>
                  <a:schemeClr val="bg1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猜一猜</a:t>
            </a:r>
          </a:p>
        </p:txBody>
      </p:sp>
      <p:sp>
        <p:nvSpPr>
          <p:cNvPr id="21" name="矩形 20"/>
          <p:cNvSpPr/>
          <p:nvPr/>
        </p:nvSpPr>
        <p:spPr>
          <a:xfrm>
            <a:off x="2128727" y="1517152"/>
            <a:ext cx="546330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世界上古老的四大文字是什么？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4654550"/>
            <a:ext cx="9144000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7179" name="图片 1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660" t="52249" r="45674" b="11476"/>
          <a:stretch>
            <a:fillRect/>
          </a:stretch>
        </p:blipFill>
        <p:spPr bwMode="auto">
          <a:xfrm>
            <a:off x="7843840" y="293688"/>
            <a:ext cx="1004887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C06F22E3-F353-4CF1-BAF8-79F3C99DE371}"/>
              </a:ext>
            </a:extLst>
          </p:cNvPr>
          <p:cNvSpPr/>
          <p:nvPr/>
        </p:nvSpPr>
        <p:spPr>
          <a:xfrm>
            <a:off x="2128727" y="2264079"/>
            <a:ext cx="5463309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楔形文字（两河流域的苏美尔人）</a:t>
            </a:r>
            <a:endParaRPr lang="en-US" altLang="zh-CN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象形文字（古埃及）</a:t>
            </a:r>
            <a:endParaRPr lang="en-US" altLang="zh-CN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汉字</a:t>
            </a:r>
            <a:endParaRPr lang="en-US" altLang="zh-CN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玛雅文字</a:t>
            </a:r>
            <a:endParaRPr lang="en-US" altLang="zh-CN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4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五边形 15"/>
          <p:cNvSpPr/>
          <p:nvPr/>
        </p:nvSpPr>
        <p:spPr>
          <a:xfrm>
            <a:off x="0" y="601663"/>
            <a:ext cx="6329363" cy="579437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8196" name="图片 16"/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 b="17010"/>
          <a:stretch>
            <a:fillRect/>
          </a:stretch>
        </p:blipFill>
        <p:spPr bwMode="auto">
          <a:xfrm rot="-923798">
            <a:off x="4524377" y="-479424"/>
            <a:ext cx="36099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椭圆 10"/>
          <p:cNvSpPr/>
          <p:nvPr/>
        </p:nvSpPr>
        <p:spPr>
          <a:xfrm>
            <a:off x="468313" y="658813"/>
            <a:ext cx="450850" cy="452437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25" name="矩形 24"/>
          <p:cNvSpPr/>
          <p:nvPr/>
        </p:nvSpPr>
        <p:spPr>
          <a:xfrm>
            <a:off x="2" y="4654550"/>
            <a:ext cx="993775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8202" name="图片 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985"/>
          <a:stretch>
            <a:fillRect/>
          </a:stretch>
        </p:blipFill>
        <p:spPr bwMode="auto">
          <a:xfrm>
            <a:off x="404011" y="2273083"/>
            <a:ext cx="1577370" cy="148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019178" y="4602164"/>
            <a:ext cx="3812882" cy="654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汉字作为中华文明起源的重要标志，书写了灿烂的中华文明，承载了华夏文化的悠久历史。</a:t>
            </a:r>
          </a:p>
        </p:txBody>
      </p:sp>
      <p:sp>
        <p:nvSpPr>
          <p:cNvPr id="15" name="矩形 14"/>
          <p:cNvSpPr/>
          <p:nvPr/>
        </p:nvSpPr>
        <p:spPr>
          <a:xfrm>
            <a:off x="4773336" y="4654550"/>
            <a:ext cx="4370664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8208" name="图片 1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213" t="50323" r="4121" b="13400"/>
          <a:stretch>
            <a:fillRect/>
          </a:stretch>
        </p:blipFill>
        <p:spPr bwMode="auto">
          <a:xfrm>
            <a:off x="7843840" y="293688"/>
            <a:ext cx="1004887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id="{5308BC6E-4B04-4B9E-BDB8-D2FCC8186A3E}"/>
              </a:ext>
            </a:extLst>
          </p:cNvPr>
          <p:cNvSpPr/>
          <p:nvPr/>
        </p:nvSpPr>
        <p:spPr>
          <a:xfrm>
            <a:off x="1715549" y="1533110"/>
            <a:ext cx="754170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古老的四大文字至今还“活着”的是</a:t>
            </a: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_____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82EED1D6-20D2-4A96-A691-2CFDF70DA6BC}"/>
              </a:ext>
            </a:extLst>
          </p:cNvPr>
          <p:cNvSpPr/>
          <p:nvPr/>
        </p:nvSpPr>
        <p:spPr>
          <a:xfrm>
            <a:off x="4659047" y="2544021"/>
            <a:ext cx="1523640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汉字</a:t>
            </a:r>
            <a:endParaRPr lang="en-US" altLang="zh-CN" sz="44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6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图片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0323" r="25388" b="13400"/>
          <a:stretch>
            <a:fillRect/>
          </a:stretch>
        </p:blipFill>
        <p:spPr bwMode="auto">
          <a:xfrm>
            <a:off x="7924801" y="293688"/>
            <a:ext cx="92392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B0211F4A-F366-46EF-A90B-E72416DA923D}"/>
              </a:ext>
            </a:extLst>
          </p:cNvPr>
          <p:cNvSpPr/>
          <p:nvPr/>
        </p:nvSpPr>
        <p:spPr>
          <a:xfrm>
            <a:off x="2495725" y="977282"/>
            <a:ext cx="415255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汉字相传是谁创造的？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FB63768-1AF1-4577-8AC5-775BD36BE3AF}"/>
              </a:ext>
            </a:extLst>
          </p:cNvPr>
          <p:cNvSpPr/>
          <p:nvPr/>
        </p:nvSpPr>
        <p:spPr>
          <a:xfrm>
            <a:off x="2" y="4654550"/>
            <a:ext cx="738229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46B2476-6128-4CF7-ACF9-AC159E90BCF1}"/>
              </a:ext>
            </a:extLst>
          </p:cNvPr>
          <p:cNvSpPr/>
          <p:nvPr/>
        </p:nvSpPr>
        <p:spPr>
          <a:xfrm>
            <a:off x="805343" y="4563727"/>
            <a:ext cx="7365533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latin typeface="黑体" panose="02010609060101010101" pitchFamily="49" charset="-122"/>
                <a:ea typeface="黑体" panose="02010609060101010101" pitchFamily="49" charset="-122"/>
              </a:rPr>
              <a:t>仓颉，原姓侯冈，名颉，号史皇氏。白水县阳武村人，享年</a:t>
            </a:r>
            <a:r>
              <a:rPr lang="en-US" altLang="zh-CN" sz="1600" b="1" dirty="0">
                <a:latin typeface="黑体" panose="02010609060101010101" pitchFamily="49" charset="-122"/>
                <a:ea typeface="黑体" panose="02010609060101010101" pitchFamily="49" charset="-122"/>
              </a:rPr>
              <a:t>110</a:t>
            </a:r>
            <a:r>
              <a:rPr lang="zh-CN" altLang="en-US" sz="1600" b="1" dirty="0">
                <a:latin typeface="黑体" panose="02010609060101010101" pitchFamily="49" charset="-122"/>
                <a:ea typeface="黑体" panose="02010609060101010101" pitchFamily="49" charset="-122"/>
              </a:rPr>
              <a:t>岁，为轩辕黄帝左史官。我国原始象形文字的创造者，我国官吏制度及姓氏的草创人之一。 </a:t>
            </a:r>
            <a:endParaRPr lang="en-US" altLang="zh-CN" sz="32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04C060B-4CFC-4C72-8E89-4A167F4CAF7A}"/>
              </a:ext>
            </a:extLst>
          </p:cNvPr>
          <p:cNvSpPr/>
          <p:nvPr/>
        </p:nvSpPr>
        <p:spPr>
          <a:xfrm>
            <a:off x="8170877" y="4654550"/>
            <a:ext cx="973122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8D91598-A026-44C6-927D-825CF7EA50FD}"/>
              </a:ext>
            </a:extLst>
          </p:cNvPr>
          <p:cNvSpPr/>
          <p:nvPr/>
        </p:nvSpPr>
        <p:spPr>
          <a:xfrm>
            <a:off x="4174352" y="2153463"/>
            <a:ext cx="1337215" cy="710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仓颉</a:t>
            </a:r>
            <a:endParaRPr lang="en-US" altLang="zh-CN" sz="36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992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6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图片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0323" r="25388" b="13400"/>
          <a:stretch>
            <a:fillRect/>
          </a:stretch>
        </p:blipFill>
        <p:spPr bwMode="auto">
          <a:xfrm>
            <a:off x="7924801" y="293688"/>
            <a:ext cx="92392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B0211F4A-F366-46EF-A90B-E72416DA923D}"/>
              </a:ext>
            </a:extLst>
          </p:cNvPr>
          <p:cNvSpPr/>
          <p:nvPr/>
        </p:nvSpPr>
        <p:spPr>
          <a:xfrm>
            <a:off x="1258349" y="618886"/>
            <a:ext cx="596457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一般认为在，最古老的汉字是什么？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2231E15-E343-4161-B370-FCE822C6DF4D}"/>
              </a:ext>
            </a:extLst>
          </p:cNvPr>
          <p:cNvSpPr/>
          <p:nvPr/>
        </p:nvSpPr>
        <p:spPr>
          <a:xfrm>
            <a:off x="1590543" y="1890258"/>
            <a:ext cx="696622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公元前</a:t>
            </a:r>
            <a:r>
              <a:rPr lang="en-US" altLang="zh-CN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13—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前</a:t>
            </a:r>
            <a:r>
              <a:rPr lang="en-US" altLang="zh-CN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11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世纪商代的“甲骨文”</a:t>
            </a:r>
            <a:endParaRPr lang="en-US" altLang="zh-CN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FB63768-1AF1-4577-8AC5-775BD36BE3AF}"/>
              </a:ext>
            </a:extLst>
          </p:cNvPr>
          <p:cNvSpPr/>
          <p:nvPr/>
        </p:nvSpPr>
        <p:spPr>
          <a:xfrm>
            <a:off x="2" y="4654550"/>
            <a:ext cx="993775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46B2476-6128-4CF7-ACF9-AC159E90BCF1}"/>
              </a:ext>
            </a:extLst>
          </p:cNvPr>
          <p:cNvSpPr/>
          <p:nvPr/>
        </p:nvSpPr>
        <p:spPr>
          <a:xfrm>
            <a:off x="1019178" y="4602164"/>
            <a:ext cx="3502488" cy="654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甲骨片已发现</a:t>
            </a:r>
            <a:r>
              <a:rPr lang="en-US" altLang="zh-CN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万片以上，单字大约有</a:t>
            </a:r>
            <a:r>
              <a:rPr lang="en-US" altLang="zh-CN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4500</a:t>
            </a: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个，其中已经认识的约占三分之一。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04C060B-4CFC-4C72-8E89-4A167F4CAF7A}"/>
              </a:ext>
            </a:extLst>
          </p:cNvPr>
          <p:cNvSpPr/>
          <p:nvPr/>
        </p:nvSpPr>
        <p:spPr>
          <a:xfrm>
            <a:off x="4412609" y="4654550"/>
            <a:ext cx="4731391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51521" y="1412776"/>
            <a:ext cx="648071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模板下载：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2"/>
              </a:rPr>
              <a:t>www.1ppt.com/moban/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行业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www.1ppt.com/hangye/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节日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www.1ppt.com/jieri/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素材下载：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www.1ppt.com/sucai/</a:t>
            </a:r>
            <a:endParaRPr lang="en-US" altLang="zh-CN" sz="1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背景图片：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www.1ppt.com/beijing/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图表下载：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www.1ppt.com/tubiao/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优秀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www.1ppt.com/xiazai/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www.1ppt.com/powerpoint/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Word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www.1ppt.com/word/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   Excel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教程：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www.1ppt.com/excel/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www.1ppt.com/ziliao/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课件下载：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www.1ppt.com/kejian/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www.1ppt.com/fanwen/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www.1ppt.com/shiti/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www.1ppt.com/jiaoan/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00" dirty="0">
              <a:solidFill>
                <a:srgbClr val="EEECE1">
                  <a:lumMod val="25000"/>
                </a:srgbClr>
              </a:solidFill>
            </a:endParaRPr>
          </a:p>
        </p:txBody>
      </p:sp>
      <p:pic>
        <p:nvPicPr>
          <p:cNvPr id="3074" name="图片 20"/>
          <p:cNvPicPr>
            <a:picLocks noChangeAspect="1"/>
          </p:cNvPicPr>
          <p:nvPr/>
        </p:nvPicPr>
        <p:blipFill>
          <a:blip r:embed="rId17"/>
          <a:srcRect l="5901" r="6305" b="5252"/>
          <a:stretch>
            <a:fillRect/>
          </a:stretch>
        </p:blipFill>
        <p:spPr bwMode="auto">
          <a:xfrm>
            <a:off x="-50800" y="0"/>
            <a:ext cx="9194802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五边形 23"/>
          <p:cNvSpPr/>
          <p:nvPr/>
        </p:nvSpPr>
        <p:spPr>
          <a:xfrm>
            <a:off x="-50801" y="601663"/>
            <a:ext cx="6380164" cy="579437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25" name="矩形 24"/>
          <p:cNvSpPr/>
          <p:nvPr/>
        </p:nvSpPr>
        <p:spPr>
          <a:xfrm>
            <a:off x="766765" y="4603750"/>
            <a:ext cx="3922681" cy="654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汉字形体演变可分为两大阶段：古汉字阶段（商代至秦代）；隶书楷书阶段（汉代至现代）</a:t>
            </a:r>
            <a:endParaRPr lang="zh-CN" altLang="en-US" sz="1404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81" name="图片 22"/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668"/>
          <a:stretch>
            <a:fillRect/>
          </a:stretch>
        </p:blipFill>
        <p:spPr bwMode="auto">
          <a:xfrm>
            <a:off x="4422775" y="460374"/>
            <a:ext cx="18288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1033465" y="665164"/>
            <a:ext cx="4016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spc="600" dirty="0">
                <a:solidFill>
                  <a:schemeClr val="bg1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          </a:t>
            </a:r>
          </a:p>
        </p:txBody>
      </p:sp>
      <p:sp>
        <p:nvSpPr>
          <p:cNvPr id="29" name="椭圆 28"/>
          <p:cNvSpPr/>
          <p:nvPr/>
        </p:nvSpPr>
        <p:spPr>
          <a:xfrm>
            <a:off x="468313" y="658813"/>
            <a:ext cx="450850" cy="452437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31" name="矩形 30"/>
          <p:cNvSpPr/>
          <p:nvPr/>
        </p:nvSpPr>
        <p:spPr>
          <a:xfrm>
            <a:off x="2" y="4654550"/>
            <a:ext cx="766763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32" name="矩形 31"/>
          <p:cNvSpPr/>
          <p:nvPr/>
        </p:nvSpPr>
        <p:spPr>
          <a:xfrm>
            <a:off x="4689447" y="4654550"/>
            <a:ext cx="4454556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3094" name="图片 32"/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443" t="10867" r="51891" b="52858"/>
          <a:stretch>
            <a:fillRect/>
          </a:stretch>
        </p:blipFill>
        <p:spPr bwMode="auto">
          <a:xfrm>
            <a:off x="7843840" y="293688"/>
            <a:ext cx="1004887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图片 29"/>
          <p:cNvPicPr>
            <a:picLocks noChangeAspect="1"/>
          </p:cNvPicPr>
          <p:nvPr/>
        </p:nvPicPr>
        <p:blipFill>
          <a:blip r:embed="rId20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 b="17010"/>
          <a:stretch>
            <a:fillRect/>
          </a:stretch>
        </p:blipFill>
        <p:spPr bwMode="auto">
          <a:xfrm rot="-923798">
            <a:off x="4524377" y="-479424"/>
            <a:ext cx="36099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矩形 25">
            <a:extLst>
              <a:ext uri="{FF2B5EF4-FFF2-40B4-BE49-F238E27FC236}">
                <a16:creationId xmlns:a16="http://schemas.microsoft.com/office/drawing/2014/main" id="{C63F02F0-3237-45BD-AAB0-F5EB59D220E6}"/>
              </a:ext>
            </a:extLst>
          </p:cNvPr>
          <p:cNvSpPr/>
          <p:nvPr/>
        </p:nvSpPr>
        <p:spPr>
          <a:xfrm>
            <a:off x="2266197" y="1698455"/>
            <a:ext cx="456080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5.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汉字的形体分为哪几种？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F698F0CE-F927-49C8-AD48-E11B6B3AB024}"/>
              </a:ext>
            </a:extLst>
          </p:cNvPr>
          <p:cNvSpPr/>
          <p:nvPr/>
        </p:nvSpPr>
        <p:spPr>
          <a:xfrm>
            <a:off x="100362" y="2586299"/>
            <a:ext cx="889247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甲骨文、金文、大篆、小篆、隶属、草书、行书、楷书</a:t>
            </a:r>
            <a:endParaRPr lang="en-US" altLang="zh-CN" sz="28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3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-75501" y="0"/>
            <a:ext cx="9219501" cy="5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EF35912-E75A-418E-B3C1-C83E7C5CA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466" y="1137595"/>
            <a:ext cx="887008" cy="202505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14E9C64-EFD8-4568-9631-4C968D36DF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47" y="1137597"/>
            <a:ext cx="1084384" cy="202505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1905E53D-0E0B-44EE-A662-DEAC2805955D}"/>
              </a:ext>
            </a:extLst>
          </p:cNvPr>
          <p:cNvSpPr txBox="1"/>
          <p:nvPr/>
        </p:nvSpPr>
        <p:spPr>
          <a:xfrm>
            <a:off x="960637" y="3399181"/>
            <a:ext cx="1477328" cy="4110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文骨甲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C329BD5-7F2E-409A-9CB5-667B59E07C63}"/>
              </a:ext>
            </a:extLst>
          </p:cNvPr>
          <p:cNvSpPr txBox="1"/>
          <p:nvPr/>
        </p:nvSpPr>
        <p:spPr>
          <a:xfrm>
            <a:off x="6941189" y="3343101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金文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34FCAE9B-33B1-4556-8822-3C765E3651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066" y="1137596"/>
            <a:ext cx="1430365" cy="2025054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BFF43B4D-21F7-41DA-98A1-61B202A61665}"/>
              </a:ext>
            </a:extLst>
          </p:cNvPr>
          <p:cNvSpPr txBox="1"/>
          <p:nvPr/>
        </p:nvSpPr>
        <p:spPr>
          <a:xfrm>
            <a:off x="4073552" y="3399181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草书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>
            <a:extLst>
              <a:ext uri="{FF2B5EF4-FFF2-40B4-BE49-F238E27FC236}">
                <a16:creationId xmlns:a16="http://schemas.microsoft.com/office/drawing/2014/main" id="{F654F274-D00A-4197-878E-0FD7076911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-75501" y="0"/>
            <a:ext cx="9219501" cy="5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8ADB7435-ACED-43D6-843F-A76C4130D921}"/>
              </a:ext>
            </a:extLst>
          </p:cNvPr>
          <p:cNvSpPr txBox="1"/>
          <p:nvPr/>
        </p:nvSpPr>
        <p:spPr>
          <a:xfrm>
            <a:off x="731238" y="484313"/>
            <a:ext cx="1475067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9600" b="1" dirty="0">
                <a:latin typeface="楷体" panose="02010609060101010101" pitchFamily="49" charset="-122"/>
                <a:ea typeface="楷体" panose="02010609060101010101" pitchFamily="49" charset="-122"/>
              </a:rPr>
              <a:t>鱼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35EEEF7-82C5-4719-B3E1-374BC77FCED7}"/>
              </a:ext>
            </a:extLst>
          </p:cNvPr>
          <p:cNvSpPr txBox="1"/>
          <p:nvPr/>
        </p:nvSpPr>
        <p:spPr>
          <a:xfrm>
            <a:off x="3796715" y="543036"/>
            <a:ext cx="1475067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9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鱼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ABACE5E-FDBD-4E9E-B47A-D4E2525055A2}"/>
              </a:ext>
            </a:extLst>
          </p:cNvPr>
          <p:cNvSpPr txBox="1"/>
          <p:nvPr/>
        </p:nvSpPr>
        <p:spPr>
          <a:xfrm>
            <a:off x="6705596" y="543036"/>
            <a:ext cx="1475067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9600" b="1" dirty="0">
                <a:latin typeface="隶书" panose="02010509060101010101" pitchFamily="49" charset="-122"/>
                <a:ea typeface="隶书" panose="02010509060101010101" pitchFamily="49" charset="-122"/>
              </a:rPr>
              <a:t>鱼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80EF4631-54F4-49C4-B9EF-DD9EB8C0E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380" y="3055205"/>
            <a:ext cx="1297890" cy="1192417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A40CDB43-A4A9-4303-A860-867ADBA01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942" y="3055204"/>
            <a:ext cx="1192417" cy="1192417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F751B1FB-197A-4B5B-AEEE-71FDEF5FCF1B}"/>
              </a:ext>
            </a:extLst>
          </p:cNvPr>
          <p:cNvSpPr txBox="1"/>
          <p:nvPr/>
        </p:nvSpPr>
        <p:spPr>
          <a:xfrm>
            <a:off x="2605479" y="4324718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小篆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9815100-E8E7-4C6D-B4E4-88EB0A8F872F}"/>
              </a:ext>
            </a:extLst>
          </p:cNvPr>
          <p:cNvSpPr txBox="1"/>
          <p:nvPr/>
        </p:nvSpPr>
        <p:spPr>
          <a:xfrm>
            <a:off x="5658568" y="4305746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大篆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A9F5479E-7C63-4306-9AEA-C24B68F6C9B7}"/>
              </a:ext>
            </a:extLst>
          </p:cNvPr>
          <p:cNvSpPr txBox="1"/>
          <p:nvPr/>
        </p:nvSpPr>
        <p:spPr>
          <a:xfrm>
            <a:off x="7051645" y="2060730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隶书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9E4C7BDE-D193-4513-B418-AA309CC59651}"/>
              </a:ext>
            </a:extLst>
          </p:cNvPr>
          <p:cNvSpPr txBox="1"/>
          <p:nvPr/>
        </p:nvSpPr>
        <p:spPr>
          <a:xfrm>
            <a:off x="4114451" y="2053973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行书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FC9A38D-6655-4440-92D9-4BD24E1401C1}"/>
              </a:ext>
            </a:extLst>
          </p:cNvPr>
          <p:cNvSpPr txBox="1"/>
          <p:nvPr/>
        </p:nvSpPr>
        <p:spPr>
          <a:xfrm>
            <a:off x="1032544" y="2053973"/>
            <a:ext cx="107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楷书</a:t>
            </a:r>
          </a:p>
        </p:txBody>
      </p:sp>
    </p:spTree>
    <p:extLst>
      <p:ext uri="{BB962C8B-B14F-4D97-AF65-F5344CB8AC3E}">
        <p14:creationId xmlns:p14="http://schemas.microsoft.com/office/powerpoint/2010/main" val="342704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3">
            <a:extLst>
              <a:ext uri="{FF2B5EF4-FFF2-40B4-BE49-F238E27FC236}">
                <a16:creationId xmlns:a16="http://schemas.microsoft.com/office/drawing/2014/main" id="{3D0D0E3D-BA14-4002-9133-5963FB2FE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-75501" y="0"/>
            <a:ext cx="9219501" cy="5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E3FC305-BAA0-4725-9C67-91CB139391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303" y="1795244"/>
            <a:ext cx="9955985" cy="166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84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3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图片 21"/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 b="17010"/>
          <a:stretch>
            <a:fillRect/>
          </a:stretch>
        </p:blipFill>
        <p:spPr bwMode="auto">
          <a:xfrm rot="-923798">
            <a:off x="4524377" y="-479424"/>
            <a:ext cx="36099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0" y="4654550"/>
            <a:ext cx="617538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8" name="矩形 7"/>
          <p:cNvSpPr/>
          <p:nvPr/>
        </p:nvSpPr>
        <p:spPr>
          <a:xfrm>
            <a:off x="6330950" y="4654550"/>
            <a:ext cx="2813050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5128" name="图片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4850" y="4098925"/>
            <a:ext cx="998538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图片 1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375" y="4098925"/>
            <a:ext cx="1047750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图片 1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7527" y="4098926"/>
            <a:ext cx="1001713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图片 1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81450" y="4098925"/>
            <a:ext cx="1123950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图片 1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164140" y="4098925"/>
            <a:ext cx="1019175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椭圆 11"/>
          <p:cNvSpPr/>
          <p:nvPr/>
        </p:nvSpPr>
        <p:spPr>
          <a:xfrm>
            <a:off x="468313" y="658813"/>
            <a:ext cx="450850" cy="452437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5137" name="图片 22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384" t="11348" r="30951" b="52377"/>
          <a:stretch>
            <a:fillRect/>
          </a:stretch>
        </p:blipFill>
        <p:spPr bwMode="auto">
          <a:xfrm>
            <a:off x="7843840" y="293688"/>
            <a:ext cx="1004887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C068738D-A7A5-40EE-94AE-9AED35D0A1CB}"/>
              </a:ext>
            </a:extLst>
          </p:cNvPr>
          <p:cNvSpPr txBox="1"/>
          <p:nvPr/>
        </p:nvSpPr>
        <p:spPr>
          <a:xfrm>
            <a:off x="3224056" y="1981559"/>
            <a:ext cx="2449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汉字叔叔</a:t>
            </a:r>
          </a:p>
        </p:txBody>
      </p:sp>
    </p:spTree>
    <p:extLst>
      <p:ext uri="{BB962C8B-B14F-4D97-AF65-F5344CB8AC3E}">
        <p14:creationId xmlns:p14="http://schemas.microsoft.com/office/powerpoint/2010/main" val="3889804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0E84C52-A33E-483B-837D-2A6078BB2EB7}"/>
              </a:ext>
            </a:extLst>
          </p:cNvPr>
          <p:cNvSpPr/>
          <p:nvPr/>
        </p:nvSpPr>
        <p:spPr>
          <a:xfrm>
            <a:off x="80569" y="803258"/>
            <a:ext cx="62749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理查德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西尔斯（</a:t>
            </a:r>
            <a:r>
              <a:rPr lang="en-US" altLang="zh-CN" sz="2400" b="1" dirty="0" err="1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RichardSears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），男，美国人，出生于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1950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年，“汉字与词源”网站的创办者。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4B38EB3-0CB3-4E44-AAC9-9E619523F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04" y="1219026"/>
            <a:ext cx="2362200" cy="28575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5BCA9928-154F-47D8-9819-8E77CFCD397C}"/>
              </a:ext>
            </a:extLst>
          </p:cNvPr>
          <p:cNvSpPr/>
          <p:nvPr/>
        </p:nvSpPr>
        <p:spPr>
          <a:xfrm>
            <a:off x="80569" y="2965645"/>
            <a:ext cx="6436104" cy="2221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他用了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年时间整理甲骨文、金文、小篆等字形并放到网上，输入汉字就可查看字形，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感动中国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网友。并被称之“汉字叔叔”。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423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0EB9F9D-8B7A-4489-B1C2-0BE33A0B93DF}"/>
              </a:ext>
            </a:extLst>
          </p:cNvPr>
          <p:cNvSpPr/>
          <p:nvPr/>
        </p:nvSpPr>
        <p:spPr>
          <a:xfrm>
            <a:off x="5838738" y="348977"/>
            <a:ext cx="30703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在此网站上，输入一个汉字，有关此字的繁体、生字部分、有意部分、简化方法等项目，以及广东话、台湾话、英文读音和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说文解字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的解释逐一呈现。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B184771-1A36-455B-9494-2CC0381E13F6}"/>
              </a:ext>
            </a:extLst>
          </p:cNvPr>
          <p:cNvSpPr/>
          <p:nvPr/>
        </p:nvSpPr>
        <p:spPr>
          <a:xfrm>
            <a:off x="299237" y="4543125"/>
            <a:ext cx="5160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http://www.chineseetymology.org/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159933BD-CD95-4E2F-9279-C7D6FB5E1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98" y="879376"/>
            <a:ext cx="5363983" cy="308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72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6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图片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0323" r="25388" b="13400"/>
          <a:stretch>
            <a:fillRect/>
          </a:stretch>
        </p:blipFill>
        <p:spPr bwMode="auto">
          <a:xfrm>
            <a:off x="7924801" y="293688"/>
            <a:ext cx="92392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B0211F4A-F366-46EF-A90B-E72416DA923D}"/>
              </a:ext>
            </a:extLst>
          </p:cNvPr>
          <p:cNvSpPr/>
          <p:nvPr/>
        </p:nvSpPr>
        <p:spPr>
          <a:xfrm>
            <a:off x="344779" y="224919"/>
            <a:ext cx="3371544" cy="65248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汉字“美”在哪里？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2231E15-E343-4161-B370-FCE822C6DF4D}"/>
              </a:ext>
            </a:extLst>
          </p:cNvPr>
          <p:cNvSpPr/>
          <p:nvPr/>
        </p:nvSpPr>
        <p:spPr>
          <a:xfrm>
            <a:off x="233208" y="1348546"/>
            <a:ext cx="7988003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汉字读音动听：</a:t>
            </a: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清晰响亮，有节奏感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诗词</a:t>
            </a:r>
            <a:endParaRPr lang="en-US" altLang="zh-CN" sz="2800" b="1" dirty="0">
              <a:solidFill>
                <a:srgbClr val="C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FB63768-1AF1-4577-8AC5-775BD36BE3AF}"/>
              </a:ext>
            </a:extLst>
          </p:cNvPr>
          <p:cNvSpPr/>
          <p:nvPr/>
        </p:nvSpPr>
        <p:spPr>
          <a:xfrm>
            <a:off x="2" y="4654550"/>
            <a:ext cx="993775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46B2476-6128-4CF7-ACF9-AC159E90BCF1}"/>
              </a:ext>
            </a:extLst>
          </p:cNvPr>
          <p:cNvSpPr/>
          <p:nvPr/>
        </p:nvSpPr>
        <p:spPr>
          <a:xfrm>
            <a:off x="1019178" y="4602164"/>
            <a:ext cx="3502488" cy="654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甲骨片已发现</a:t>
            </a:r>
            <a:r>
              <a:rPr lang="en-US" altLang="zh-CN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万片以上，单字大约有</a:t>
            </a:r>
            <a:r>
              <a:rPr lang="en-US" altLang="zh-CN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4500</a:t>
            </a:r>
            <a:r>
              <a:rPr lang="zh-CN" altLang="en-US" sz="1404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个，其中已经认识的约占三分之一。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04C060B-4CFC-4C72-8E89-4A167F4CAF7A}"/>
              </a:ext>
            </a:extLst>
          </p:cNvPr>
          <p:cNvSpPr/>
          <p:nvPr/>
        </p:nvSpPr>
        <p:spPr>
          <a:xfrm>
            <a:off x="4412609" y="4654550"/>
            <a:ext cx="4731391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F86B4A0-D63A-4415-89F0-05F4B53A546F}"/>
              </a:ext>
            </a:extLst>
          </p:cNvPr>
          <p:cNvSpPr/>
          <p:nvPr/>
        </p:nvSpPr>
        <p:spPr>
          <a:xfrm>
            <a:off x="233208" y="2200460"/>
            <a:ext cx="762727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汉字字形优美：</a:t>
            </a: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富于变化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书法艺术</a:t>
            </a:r>
            <a:endParaRPr lang="en-US" altLang="zh-CN" sz="2800" b="1" dirty="0">
              <a:solidFill>
                <a:srgbClr val="C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009CBCD-D938-498A-9DD1-FAC7CD3173C4}"/>
              </a:ext>
            </a:extLst>
          </p:cNvPr>
          <p:cNvSpPr/>
          <p:nvPr/>
        </p:nvSpPr>
        <p:spPr>
          <a:xfrm>
            <a:off x="233208" y="2949162"/>
            <a:ext cx="762727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汉字意义丰富：</a:t>
            </a: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表意文字，象形</a:t>
            </a:r>
            <a:endParaRPr lang="en-US" altLang="zh-CN" sz="2800" b="1" dirty="0">
              <a:solidFill>
                <a:srgbClr val="C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946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3357614D-B94C-4ECE-8555-599D46C08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11" y="218115"/>
            <a:ext cx="3993036" cy="534147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219B213-05D3-4784-971A-0FCCFECB93F7}"/>
              </a:ext>
            </a:extLst>
          </p:cNvPr>
          <p:cNvSpPr/>
          <p:nvPr/>
        </p:nvSpPr>
        <p:spPr>
          <a:xfrm>
            <a:off x="5549316" y="1057014"/>
            <a:ext cx="28732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汉字演变的规律：</a:t>
            </a:r>
          </a:p>
          <a:p>
            <a:pPr>
              <a:lnSpc>
                <a:spcPct val="150000"/>
              </a:lnSpc>
            </a:pP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0AAC44B-A7F5-4970-9DFA-22E6F330BD05}"/>
              </a:ext>
            </a:extLst>
          </p:cNvPr>
          <p:cNvSpPr/>
          <p:nvPr/>
        </p:nvSpPr>
        <p:spPr>
          <a:xfrm>
            <a:off x="5779507" y="1686452"/>
            <a:ext cx="24128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 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笔画线条化</a:t>
            </a:r>
          </a:p>
          <a:p>
            <a:pPr lvl="0">
              <a:lnSpc>
                <a:spcPct val="150000"/>
              </a:lnSpc>
            </a:pPr>
            <a:r>
              <a:rPr lang="en-US" altLang="zh-CN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 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字形符号化</a:t>
            </a:r>
          </a:p>
          <a:p>
            <a:pPr lvl="0">
              <a:lnSpc>
                <a:spcPct val="150000"/>
              </a:lnSpc>
            </a:pPr>
            <a:r>
              <a:rPr lang="en-US" altLang="zh-CN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 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结构规范化</a:t>
            </a:r>
          </a:p>
          <a:p>
            <a:pPr lvl="0">
              <a:lnSpc>
                <a:spcPct val="150000"/>
              </a:lnSpc>
            </a:pPr>
            <a:r>
              <a:rPr lang="en-US" altLang="zh-CN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 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字集标准化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448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4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五边形 20"/>
          <p:cNvSpPr/>
          <p:nvPr/>
        </p:nvSpPr>
        <p:spPr>
          <a:xfrm>
            <a:off x="0" y="601663"/>
            <a:ext cx="6329363" cy="579437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6148" name="图片 21"/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 b="17010"/>
          <a:stretch>
            <a:fillRect/>
          </a:stretch>
        </p:blipFill>
        <p:spPr bwMode="auto">
          <a:xfrm rot="-923798">
            <a:off x="4524377" y="-479424"/>
            <a:ext cx="36099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0" y="4360863"/>
            <a:ext cx="617538" cy="84455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9" name="矩形 8"/>
          <p:cNvSpPr/>
          <p:nvPr/>
        </p:nvSpPr>
        <p:spPr>
          <a:xfrm>
            <a:off x="6593746" y="4360863"/>
            <a:ext cx="2550254" cy="84455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0" name="椭圆 9"/>
          <p:cNvSpPr/>
          <p:nvPr/>
        </p:nvSpPr>
        <p:spPr>
          <a:xfrm>
            <a:off x="430213" y="620713"/>
            <a:ext cx="527050" cy="5270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2" name="椭圆 11"/>
          <p:cNvSpPr/>
          <p:nvPr/>
        </p:nvSpPr>
        <p:spPr>
          <a:xfrm>
            <a:off x="468313" y="658813"/>
            <a:ext cx="450850" cy="452437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3" name="矩形 12"/>
          <p:cNvSpPr/>
          <p:nvPr/>
        </p:nvSpPr>
        <p:spPr>
          <a:xfrm>
            <a:off x="1096965" y="655639"/>
            <a:ext cx="4364037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600" dirty="0">
                <a:solidFill>
                  <a:schemeClr val="bg1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汉字的构成</a:t>
            </a:r>
          </a:p>
        </p:txBody>
      </p:sp>
      <p:sp>
        <p:nvSpPr>
          <p:cNvPr id="14" name="矩形 13"/>
          <p:cNvSpPr/>
          <p:nvPr/>
        </p:nvSpPr>
        <p:spPr>
          <a:xfrm>
            <a:off x="693737" y="4436944"/>
            <a:ext cx="5900009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六书：象形、指事、会意、形声、转注、假借。独体字：象形、指事。合体字：会意、形声。“转注“和”假借“为用字的方法。</a:t>
            </a:r>
            <a:endParaRPr lang="en-US" altLang="zh-CN" sz="1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56" name="图片 1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/>
          <a:stretch>
            <a:fillRect/>
          </a:stretch>
        </p:blipFill>
        <p:spPr bwMode="auto">
          <a:xfrm>
            <a:off x="2046288" y="2214563"/>
            <a:ext cx="137795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图片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242"/>
          <a:stretch>
            <a:fillRect/>
          </a:stretch>
        </p:blipFill>
        <p:spPr bwMode="auto">
          <a:xfrm>
            <a:off x="1647842" y="1974370"/>
            <a:ext cx="2281811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2174119" y="2734117"/>
            <a:ext cx="1338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600" dirty="0">
                <a:solidFill>
                  <a:srgbClr val="9F0F1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独体字</a:t>
            </a:r>
            <a:endParaRPr lang="zh-CN" altLang="en-US" sz="2000" dirty="0">
              <a:solidFill>
                <a:srgbClr val="9F0F16"/>
              </a:solidFill>
              <a:latin typeface="+mn-lt"/>
              <a:ea typeface="+mn-ea"/>
            </a:endParaRPr>
          </a:p>
        </p:txBody>
      </p:sp>
      <p:pic>
        <p:nvPicPr>
          <p:cNvPr id="6159" name="图片 1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/>
          <a:stretch>
            <a:fillRect/>
          </a:stretch>
        </p:blipFill>
        <p:spPr bwMode="auto">
          <a:xfrm>
            <a:off x="4837113" y="2284413"/>
            <a:ext cx="137795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图片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242"/>
          <a:stretch>
            <a:fillRect/>
          </a:stretch>
        </p:blipFill>
        <p:spPr bwMode="auto">
          <a:xfrm rot="-2963215">
            <a:off x="4600484" y="2040283"/>
            <a:ext cx="2137167" cy="1947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矩形 17"/>
          <p:cNvSpPr/>
          <p:nvPr/>
        </p:nvSpPr>
        <p:spPr>
          <a:xfrm>
            <a:off x="4901635" y="2734118"/>
            <a:ext cx="1338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600" dirty="0">
                <a:solidFill>
                  <a:srgbClr val="9F0F1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合体字</a:t>
            </a:r>
            <a:endParaRPr lang="zh-CN" altLang="en-US" sz="2000" dirty="0">
              <a:solidFill>
                <a:srgbClr val="9F0F16"/>
              </a:solidFill>
              <a:latin typeface="+mn-lt"/>
              <a:ea typeface="+mn-ea"/>
            </a:endParaRPr>
          </a:p>
        </p:txBody>
      </p:sp>
      <p:pic>
        <p:nvPicPr>
          <p:cNvPr id="6162" name="图片 2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651" t="12311" r="9683" b="51414"/>
          <a:stretch>
            <a:fillRect/>
          </a:stretch>
        </p:blipFill>
        <p:spPr bwMode="auto">
          <a:xfrm>
            <a:off x="7843840" y="293688"/>
            <a:ext cx="1004887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3">
            <a:extLst>
              <a:ext uri="{FF2B5EF4-FFF2-40B4-BE49-F238E27FC236}">
                <a16:creationId xmlns:a16="http://schemas.microsoft.com/office/drawing/2014/main" id="{3D0D0E3D-BA14-4002-9133-5963FB2FE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-75501" y="0"/>
            <a:ext cx="9219501" cy="5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703CF7C-D14A-4F36-8BFF-87D369AD90D5}"/>
              </a:ext>
            </a:extLst>
          </p:cNvPr>
          <p:cNvSpPr/>
          <p:nvPr/>
        </p:nvSpPr>
        <p:spPr>
          <a:xfrm>
            <a:off x="-75501" y="1975292"/>
            <a:ext cx="921950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转注：“考”“老”，即意义上相同或相近的字互引解释。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C3D1CF2-863C-4F58-A8A1-AB26AA157369}"/>
              </a:ext>
            </a:extLst>
          </p:cNvPr>
          <p:cNvSpPr/>
          <p:nvPr/>
        </p:nvSpPr>
        <p:spPr>
          <a:xfrm>
            <a:off x="1030726" y="3000611"/>
            <a:ext cx="7007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假借：“难”原是鸟名，借为“艰难”之难</a:t>
            </a:r>
          </a:p>
        </p:txBody>
      </p:sp>
    </p:spTree>
    <p:extLst>
      <p:ext uri="{BB962C8B-B14F-4D97-AF65-F5344CB8AC3E}">
        <p14:creationId xmlns:p14="http://schemas.microsoft.com/office/powerpoint/2010/main" val="2851961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3">
            <a:extLst>
              <a:ext uri="{FF2B5EF4-FFF2-40B4-BE49-F238E27FC236}">
                <a16:creationId xmlns:a16="http://schemas.microsoft.com/office/drawing/2014/main" id="{3D0D0E3D-BA14-4002-9133-5963FB2FE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-75501" y="0"/>
            <a:ext cx="9219501" cy="5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703CF7C-D14A-4F36-8BFF-87D369AD90D5}"/>
              </a:ext>
            </a:extLst>
          </p:cNvPr>
          <p:cNvSpPr/>
          <p:nvPr/>
        </p:nvSpPr>
        <p:spPr>
          <a:xfrm>
            <a:off x="3011648" y="351942"/>
            <a:ext cx="3238151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形声字：占约</a:t>
            </a: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80%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（分类有交叉）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C3D1CF2-863C-4F58-A8A1-AB26AA157369}"/>
              </a:ext>
            </a:extLst>
          </p:cNvPr>
          <p:cNvSpPr/>
          <p:nvPr/>
        </p:nvSpPr>
        <p:spPr>
          <a:xfrm>
            <a:off x="745501" y="1792596"/>
            <a:ext cx="73330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注意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随着汉字字形的简化，有些字省掉了形旁或生旁，需看繁体字才看得出。声旁的读音与现代音有一些不一致。</a:t>
            </a:r>
          </a:p>
        </p:txBody>
      </p:sp>
    </p:spTree>
    <p:extLst>
      <p:ext uri="{BB962C8B-B14F-4D97-AF65-F5344CB8AC3E}">
        <p14:creationId xmlns:p14="http://schemas.microsoft.com/office/powerpoint/2010/main" val="2091815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3"/>
          <p:cNvPicPr>
            <a:picLocks noChangeAspect="1"/>
          </p:cNvPicPr>
          <p:nvPr/>
        </p:nvPicPr>
        <p:blipFill>
          <a:blip r:embed="rId2"/>
          <a:srcRect l="5901" r="6305" b="5252"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图片 21"/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 b="17010"/>
          <a:stretch>
            <a:fillRect/>
          </a:stretch>
        </p:blipFill>
        <p:spPr bwMode="auto">
          <a:xfrm rot="-923798">
            <a:off x="4524377" y="-479424"/>
            <a:ext cx="36099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0" y="4654550"/>
            <a:ext cx="617538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8" name="矩形 7"/>
          <p:cNvSpPr/>
          <p:nvPr/>
        </p:nvSpPr>
        <p:spPr>
          <a:xfrm>
            <a:off x="6330950" y="4654550"/>
            <a:ext cx="2813050" cy="55086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5128" name="图片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4850" y="4098925"/>
            <a:ext cx="998538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图片 1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375" y="4098925"/>
            <a:ext cx="1047750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图片 1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7527" y="4098926"/>
            <a:ext cx="1001713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图片 1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81450" y="4098925"/>
            <a:ext cx="1123950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图片 1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164140" y="4098925"/>
            <a:ext cx="1019175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椭圆 11"/>
          <p:cNvSpPr/>
          <p:nvPr/>
        </p:nvSpPr>
        <p:spPr>
          <a:xfrm>
            <a:off x="468313" y="658813"/>
            <a:ext cx="450850" cy="452437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pic>
        <p:nvPicPr>
          <p:cNvPr id="5137" name="图片 22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384" t="11348" r="30951" b="52377"/>
          <a:stretch>
            <a:fillRect/>
          </a:stretch>
        </p:blipFill>
        <p:spPr bwMode="auto">
          <a:xfrm>
            <a:off x="7843840" y="293688"/>
            <a:ext cx="1004887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C068738D-A7A5-40EE-94AE-9AED35D0A1CB}"/>
              </a:ext>
            </a:extLst>
          </p:cNvPr>
          <p:cNvSpPr txBox="1"/>
          <p:nvPr/>
        </p:nvSpPr>
        <p:spPr>
          <a:xfrm>
            <a:off x="1204119" y="1869985"/>
            <a:ext cx="7363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中国汉字文化大观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最新汉字趣味字典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汉语知识丛书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——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汉语汉字问答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endParaRPr lang="zh-CN" altLang="en-US" sz="3200" b="1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4" name="五边形 20">
            <a:extLst>
              <a:ext uri="{FF2B5EF4-FFF2-40B4-BE49-F238E27FC236}">
                <a16:creationId xmlns:a16="http://schemas.microsoft.com/office/drawing/2014/main" id="{537ED1E8-873A-49F0-ACDD-1727F8E6531E}"/>
              </a:ext>
            </a:extLst>
          </p:cNvPr>
          <p:cNvSpPr/>
          <p:nvPr/>
        </p:nvSpPr>
        <p:spPr>
          <a:xfrm>
            <a:off x="0" y="601663"/>
            <a:ext cx="6329363" cy="579437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519AC161-EE9B-435E-A4E7-15E49988A0DB}"/>
              </a:ext>
            </a:extLst>
          </p:cNvPr>
          <p:cNvSpPr/>
          <p:nvPr/>
        </p:nvSpPr>
        <p:spPr>
          <a:xfrm>
            <a:off x="430213" y="620713"/>
            <a:ext cx="527050" cy="5270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132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4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B0FF4A2-9D6E-41EF-9325-6788A3677D1E}"/>
              </a:ext>
            </a:extLst>
          </p:cNvPr>
          <p:cNvSpPr/>
          <p:nvPr/>
        </p:nvSpPr>
        <p:spPr>
          <a:xfrm>
            <a:off x="1096965" y="655639"/>
            <a:ext cx="4364037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132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600" dirty="0">
                <a:solidFill>
                  <a:schemeClr val="bg1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推荐书目：</a:t>
            </a:r>
          </a:p>
        </p:txBody>
      </p:sp>
    </p:spTree>
    <p:extLst>
      <p:ext uri="{BB962C8B-B14F-4D97-AF65-F5344CB8AC3E}">
        <p14:creationId xmlns:p14="http://schemas.microsoft.com/office/powerpoint/2010/main" val="268761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3">
            <a:extLst>
              <a:ext uri="{FF2B5EF4-FFF2-40B4-BE49-F238E27FC236}">
                <a16:creationId xmlns:a16="http://schemas.microsoft.com/office/drawing/2014/main" id="{3D0D0E3D-BA14-4002-9133-5963FB2FEC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01" r="6305" b="5252"/>
          <a:stretch>
            <a:fillRect/>
          </a:stretch>
        </p:blipFill>
        <p:spPr bwMode="auto">
          <a:xfrm>
            <a:off x="-75501" y="-17774"/>
            <a:ext cx="9219501" cy="5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703CF7C-D14A-4F36-8BFF-87D369AD90D5}"/>
              </a:ext>
            </a:extLst>
          </p:cNvPr>
          <p:cNvSpPr/>
          <p:nvPr/>
        </p:nvSpPr>
        <p:spPr>
          <a:xfrm>
            <a:off x="62357" y="185089"/>
            <a:ext cx="32633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将下列形声字分类：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C3D1CF2-863C-4F58-A8A1-AB26AA157369}"/>
              </a:ext>
            </a:extLst>
          </p:cNvPr>
          <p:cNvSpPr/>
          <p:nvPr/>
        </p:nvSpPr>
        <p:spPr>
          <a:xfrm>
            <a:off x="62357" y="1527559"/>
            <a:ext cx="341068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篼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缓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闽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唤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袤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转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竿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盎 鸽 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篮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劼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叛 恶 垦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 闵 辩 苋 阑 座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趣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适 闻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40EDFEC-C060-4892-A7E2-52CE69163931}"/>
              </a:ext>
            </a:extLst>
          </p:cNvPr>
          <p:cNvSpPr/>
          <p:nvPr/>
        </p:nvSpPr>
        <p:spPr>
          <a:xfrm>
            <a:off x="3400199" y="745761"/>
            <a:ext cx="184292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上形下声：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E0CEBCB-8AAD-486E-80A2-49C4C174BC59}"/>
              </a:ext>
            </a:extLst>
          </p:cNvPr>
          <p:cNvSpPr/>
          <p:nvPr/>
        </p:nvSpPr>
        <p:spPr>
          <a:xfrm>
            <a:off x="3407609" y="1559359"/>
            <a:ext cx="183551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下形上声：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B373410-C2B8-41B9-A101-C61747B38115}"/>
              </a:ext>
            </a:extLst>
          </p:cNvPr>
          <p:cNvSpPr/>
          <p:nvPr/>
        </p:nvSpPr>
        <p:spPr>
          <a:xfrm>
            <a:off x="3407609" y="3143436"/>
            <a:ext cx="575121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右形左声：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0A12C5B-73A4-4B9B-A529-118C50E7CC35}"/>
              </a:ext>
            </a:extLst>
          </p:cNvPr>
          <p:cNvSpPr/>
          <p:nvPr/>
        </p:nvSpPr>
        <p:spPr>
          <a:xfrm>
            <a:off x="3432915" y="2329838"/>
            <a:ext cx="188472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左形右声：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D6D7996-24A5-498B-9B72-C282B54879DE}"/>
              </a:ext>
            </a:extLst>
          </p:cNvPr>
          <p:cNvSpPr/>
          <p:nvPr/>
        </p:nvSpPr>
        <p:spPr>
          <a:xfrm>
            <a:off x="3422429" y="3925234"/>
            <a:ext cx="1895214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内形外声：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A1AF375-362D-4808-92EF-DD32565B5102}"/>
              </a:ext>
            </a:extLst>
          </p:cNvPr>
          <p:cNvSpPr/>
          <p:nvPr/>
        </p:nvSpPr>
        <p:spPr>
          <a:xfrm>
            <a:off x="3422429" y="4577720"/>
            <a:ext cx="1895214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3232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外形内声：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ADBCF0E-87FE-440F-9C27-684A700D6DF7}"/>
              </a:ext>
            </a:extLst>
          </p:cNvPr>
          <p:cNvSpPr/>
          <p:nvPr/>
        </p:nvSpPr>
        <p:spPr>
          <a:xfrm>
            <a:off x="5128383" y="765241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竿 蓝 苋 盎 篮 董 篼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2824DDD-C9A1-41B9-9A17-56B13BAA5BFE}"/>
              </a:ext>
            </a:extLst>
          </p:cNvPr>
          <p:cNvSpPr/>
          <p:nvPr/>
        </p:nvSpPr>
        <p:spPr>
          <a:xfrm>
            <a:off x="5128384" y="1632669"/>
            <a:ext cx="39773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烹 想 意 恶 资 垦 紫 </a:t>
            </a:r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BF28EF41-82DD-4865-A8C2-C016348CD8D1}"/>
              </a:ext>
            </a:extLst>
          </p:cNvPr>
          <p:cNvSpPr/>
          <p:nvPr/>
        </p:nvSpPr>
        <p:spPr>
          <a:xfrm>
            <a:off x="5091122" y="2416030"/>
            <a:ext cx="39773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江 缓 换 唤 伙 诘 转 </a:t>
            </a:r>
            <a:endParaRPr lang="zh-CN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CE1021B-616D-4D3F-8498-8644334F9751}"/>
              </a:ext>
            </a:extLst>
          </p:cNvPr>
          <p:cNvSpPr/>
          <p:nvPr/>
        </p:nvSpPr>
        <p:spPr>
          <a:xfrm>
            <a:off x="5128383" y="3199391"/>
            <a:ext cx="39773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劫 劼 鸽 鹂 颌 叛 致 </a:t>
            </a:r>
            <a:endParaRPr lang="zh-CN" altLang="en-US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5635859-C87D-41DB-B673-FE5DFAC20206}"/>
              </a:ext>
            </a:extLst>
          </p:cNvPr>
          <p:cNvSpPr/>
          <p:nvPr/>
        </p:nvSpPr>
        <p:spPr>
          <a:xfrm>
            <a:off x="5128383" y="3972208"/>
            <a:ext cx="2712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闵 闽 床 辩 闻</a:t>
            </a:r>
            <a:endParaRPr lang="zh-CN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31A382B-B0F8-4A15-8061-8A35CC075FF7}"/>
              </a:ext>
            </a:extLst>
          </p:cNvPr>
          <p:cNvSpPr/>
          <p:nvPr/>
        </p:nvSpPr>
        <p:spPr>
          <a:xfrm>
            <a:off x="5128383" y="4642353"/>
            <a:ext cx="2712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阑 袤 座 适 趣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518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530</TotalTime>
  <Words>857</Words>
  <Application>Microsoft Office PowerPoint</Application>
  <PresentationFormat>全屏显示(16:10)</PresentationFormat>
  <Paragraphs>88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5" baseType="lpstr">
      <vt:lpstr>等线</vt:lpstr>
      <vt:lpstr>黑体</vt:lpstr>
      <vt:lpstr>华文行楷</vt:lpstr>
      <vt:lpstr>华文楷体</vt:lpstr>
      <vt:lpstr>华文隶书</vt:lpstr>
      <vt:lpstr>华文新魏</vt:lpstr>
      <vt:lpstr>楷体</vt:lpstr>
      <vt:lpstr>隶书</vt:lpstr>
      <vt:lpstr>宋体</vt:lpstr>
      <vt:lpstr>微软雅黑</vt:lpstr>
      <vt:lpstr>叶根友刀锋黑草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zhao</cp:lastModifiedBy>
  <cp:revision>54</cp:revision>
  <dcterms:created xsi:type="dcterms:W3CDTF">2013-10-06T13:29:58Z</dcterms:created>
  <dcterms:modified xsi:type="dcterms:W3CDTF">2017-09-30T07:14:53Z</dcterms:modified>
</cp:coreProperties>
</file>