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5"/>
  </p:notesMasterIdLst>
  <p:sldIdLst>
    <p:sldId id="369" r:id="rId4"/>
    <p:sldId id="398" r:id="rId6"/>
    <p:sldId id="275" r:id="rId7"/>
    <p:sldId id="392" r:id="rId8"/>
    <p:sldId id="342" r:id="rId9"/>
    <p:sldId id="373" r:id="rId10"/>
    <p:sldId id="393" r:id="rId11"/>
    <p:sldId id="382" r:id="rId12"/>
    <p:sldId id="396" r:id="rId13"/>
    <p:sldId id="397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  <p:sldId id="428" r:id="rId24"/>
    <p:sldId id="429" r:id="rId25"/>
    <p:sldId id="430" r:id="rId26"/>
    <p:sldId id="431" r:id="rId27"/>
    <p:sldId id="432" r:id="rId28"/>
    <p:sldId id="433" r:id="rId29"/>
    <p:sldId id="434" r:id="rId30"/>
    <p:sldId id="435" r:id="rId31"/>
    <p:sldId id="436" r:id="rId32"/>
    <p:sldId id="437" r:id="rId33"/>
    <p:sldId id="438" r:id="rId34"/>
    <p:sldId id="439" r:id="rId35"/>
    <p:sldId id="359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000099"/>
    <a:srgbClr val="CC0066"/>
    <a:srgbClr val="995345"/>
    <a:srgbClr val="92EEA8"/>
    <a:srgbClr val="149494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 varScale="1">
        <p:scale>
          <a:sx n="90" d="100"/>
          <a:sy n="90" d="100"/>
        </p:scale>
        <p:origin x="-480" y="-108"/>
      </p:cViewPr>
      <p:guideLst>
        <p:guide orient="horz" pos="2166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7" Type="http://schemas.openxmlformats.org/officeDocument/2006/relationships/image" Target="../media/image39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5363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幻灯片图像占位符 68609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6626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66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1746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17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471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71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491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91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084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088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8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112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1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35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9228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232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52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256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5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279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34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5" name="文本占位符 2"/>
          <p:cNvSpPr>
            <a:spLocks noGrp="1"/>
          </p:cNvSpPr>
          <p:nvPr>
            <p:ph type="body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058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9" name="文本占位符 2"/>
          <p:cNvSpPr>
            <a:spLocks noGrp="1"/>
          </p:cNvSpPr>
          <p:nvPr>
            <p:ph type="body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18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7.wmf"/><Relationship Id="rId1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21.wmf"/><Relationship Id="rId1" Type="http://schemas.openxmlformats.org/officeDocument/2006/relationships/oleObject" Target="../embeddings/oleObject7.bin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8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9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6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7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26.wmf"/><Relationship Id="rId12" Type="http://schemas.openxmlformats.org/officeDocument/2006/relationships/vmlDrawing" Target="../drawings/vmlDrawing7.vml"/><Relationship Id="rId11" Type="http://schemas.openxmlformats.org/officeDocument/2006/relationships/slideLayout" Target="../slideLayouts/slideLayout17.xml"/><Relationship Id="rId10" Type="http://schemas.openxmlformats.org/officeDocument/2006/relationships/image" Target="../media/image25.wmf"/><Relationship Id="rId1" Type="http://schemas.openxmlformats.org/officeDocument/2006/relationships/oleObject" Target="../embeddings/oleObject12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17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4.bin"/><Relationship Id="rId8" Type="http://schemas.openxmlformats.org/officeDocument/2006/relationships/image" Target="../media/image36.w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4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33.wmf"/><Relationship Id="rId17" Type="http://schemas.openxmlformats.org/officeDocument/2006/relationships/vmlDrawing" Target="../drawings/vmlDrawing9.vml"/><Relationship Id="rId16" Type="http://schemas.openxmlformats.org/officeDocument/2006/relationships/slideLayout" Target="../slideLayouts/slideLayout17.xml"/><Relationship Id="rId15" Type="http://schemas.openxmlformats.org/officeDocument/2006/relationships/image" Target="../media/image39.wmf"/><Relationship Id="rId14" Type="http://schemas.openxmlformats.org/officeDocument/2006/relationships/oleObject" Target="../embeddings/oleObject27.bin"/><Relationship Id="rId13" Type="http://schemas.openxmlformats.org/officeDocument/2006/relationships/image" Target="../media/image38.wmf"/><Relationship Id="rId12" Type="http://schemas.openxmlformats.org/officeDocument/2006/relationships/oleObject" Target="../embeddings/oleObject26.bin"/><Relationship Id="rId11" Type="http://schemas.openxmlformats.org/officeDocument/2006/relationships/image" Target="../media/image37.wmf"/><Relationship Id="rId10" Type="http://schemas.openxmlformats.org/officeDocument/2006/relationships/oleObject" Target="../embeddings/oleObject25.bin"/><Relationship Id="rId1" Type="http://schemas.openxmlformats.org/officeDocument/2006/relationships/oleObject" Target="../embeddings/oleObject20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jpeg"/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47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46.wmf"/><Relationship Id="rId1" Type="http://schemas.openxmlformats.org/officeDocument/2006/relationships/oleObject" Target="../embeddings/oleObject28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48.wmf"/><Relationship Id="rId1" Type="http://schemas.openxmlformats.org/officeDocument/2006/relationships/oleObject" Target="../embeddings/oleObject30.bin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50.w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49.wmf"/><Relationship Id="rId1" Type="http://schemas.openxmlformats.org/officeDocument/2006/relationships/oleObject" Target="../embeddings/oleObject31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Rectangle 5"/>
          <p:cNvSpPr/>
          <p:nvPr/>
        </p:nvSpPr>
        <p:spPr>
          <a:xfrm>
            <a:off x="1571625" y="3071813"/>
            <a:ext cx="5545138" cy="7699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25.2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用列举法求概率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6" name="Text Box 4"/>
          <p:cNvSpPr txBox="1"/>
          <p:nvPr/>
        </p:nvSpPr>
        <p:spPr>
          <a:xfrm>
            <a:off x="0" y="1643063"/>
            <a:ext cx="8101013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第二十五章  概率初步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387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8" name="Rectangle 5"/>
          <p:cNvSpPr/>
          <p:nvPr/>
        </p:nvSpPr>
        <p:spPr>
          <a:xfrm>
            <a:off x="639763" y="4235450"/>
            <a:ext cx="79549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课时 运用直接列举或列表法求概率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1" name="MH_Text_1"/>
          <p:cNvSpPr>
            <a:spLocks noChangeArrowheads="1"/>
          </p:cNvSpPr>
          <p:nvPr/>
        </p:nvSpPr>
        <p:spPr bwMode="auto"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90" name="MH_SubTitle_1"/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导入新课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1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4" name="MH_Text_2"/>
          <p:cNvSpPr>
            <a:spLocks noChangeArrowheads="1"/>
          </p:cNvSpPr>
          <p:nvPr/>
        </p:nvSpPr>
        <p:spPr bwMode="auto"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93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讲授新课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4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5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8" name="MH_Text_3"/>
          <p:cNvSpPr>
            <a:spLocks noChangeArrowheads="1"/>
          </p:cNvSpPr>
          <p:nvPr/>
        </p:nvSpPr>
        <p:spPr bwMode="auto"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397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当堂练习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8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9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2" name="MH_Text_4"/>
          <p:cNvSpPr>
            <a:spLocks noChangeArrowheads="1"/>
          </p:cNvSpPr>
          <p:nvPr/>
        </p:nvSpPr>
        <p:spPr bwMode="auto"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  <a:round/>
          </a:ln>
          <a:effectLst>
            <a:outerShdw dist="25401" dir="2700000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401" name="MH_SubTitle_4"/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02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403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16404" name="MH_Other_7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5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098" name="MH_Other_8"/>
          <p:cNvSpPr>
            <a:spLocks noChangeArrowheads="1"/>
          </p:cNvSpPr>
          <p:nvPr/>
        </p:nvSpPr>
        <p:spPr bwMode="auto"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6407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16408" name="MH_Other_9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9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02" name="MH_Other_10"/>
          <p:cNvSpPr>
            <a:spLocks noChangeArrowheads="1"/>
          </p:cNvSpPr>
          <p:nvPr/>
        </p:nvSpPr>
        <p:spPr bwMode="auto"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6411" name="MH_Other_11"/>
          <p:cNvPicPr/>
          <p:nvPr/>
        </p:nvPicPr>
        <p:blipFill>
          <a:blip r:embed="rId1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12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5" name="MH_Other_12"/>
          <p:cNvSpPr>
            <a:spLocks noChangeArrowheads="1"/>
          </p:cNvSpPr>
          <p:nvPr/>
        </p:nvSpPr>
        <p:spPr bwMode="auto"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900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MH_Other_10"/>
          <p:cNvSpPr/>
          <p:nvPr/>
        </p:nvSpPr>
        <p:spPr>
          <a:xfrm>
            <a:off x="2033588" y="1682750"/>
            <a:ext cx="88900" cy="88900"/>
          </a:xfrm>
          <a:custGeom>
            <a:avLst/>
            <a:gdLst/>
            <a:ahLst/>
            <a:cxnLst>
              <a:cxn ang="0">
                <a:pos x="39" y="18"/>
              </a:cxn>
              <a:cxn ang="0">
                <a:pos x="25" y="18"/>
              </a:cxn>
              <a:cxn ang="0">
                <a:pos x="25" y="4"/>
              </a:cxn>
              <a:cxn ang="0">
                <a:pos x="21" y="0"/>
              </a:cxn>
              <a:cxn ang="0">
                <a:pos x="18" y="4"/>
              </a:cxn>
              <a:cxn ang="0">
                <a:pos x="18" y="18"/>
              </a:cxn>
              <a:cxn ang="0">
                <a:pos x="3" y="18"/>
              </a:cxn>
              <a:cxn ang="0">
                <a:pos x="0" y="22"/>
              </a:cxn>
              <a:cxn ang="0">
                <a:pos x="3" y="26"/>
              </a:cxn>
              <a:cxn ang="0">
                <a:pos x="18" y="26"/>
              </a:cxn>
              <a:cxn ang="0">
                <a:pos x="18" y="40"/>
              </a:cxn>
              <a:cxn ang="0">
                <a:pos x="21" y="44"/>
              </a:cxn>
              <a:cxn ang="0">
                <a:pos x="25" y="40"/>
              </a:cxn>
              <a:cxn ang="0">
                <a:pos x="25" y="26"/>
              </a:cxn>
              <a:cxn ang="0">
                <a:pos x="39" y="26"/>
              </a:cxn>
              <a:cxn ang="0">
                <a:pos x="43" y="22"/>
              </a:cxn>
              <a:cxn ang="0">
                <a:pos x="39" y="18"/>
              </a:cxn>
            </a:cxnLst>
            <a:pathLst>
              <a:path w="43" h="44">
                <a:moveTo>
                  <a:pt x="39" y="18"/>
                </a:moveTo>
                <a:cubicBezTo>
                  <a:pt x="25" y="18"/>
                  <a:pt x="25" y="18"/>
                  <a:pt x="25" y="18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2"/>
                  <a:pt x="23" y="0"/>
                  <a:pt x="21" y="0"/>
                </a:cubicBezTo>
                <a:cubicBezTo>
                  <a:pt x="19" y="0"/>
                  <a:pt x="18" y="2"/>
                  <a:pt x="18" y="4"/>
                </a:cubicBezTo>
                <a:cubicBezTo>
                  <a:pt x="18" y="18"/>
                  <a:pt x="18" y="18"/>
                  <a:pt x="18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1" y="18"/>
                  <a:pt x="0" y="20"/>
                  <a:pt x="0" y="22"/>
                </a:cubicBezTo>
                <a:cubicBezTo>
                  <a:pt x="0" y="24"/>
                  <a:pt x="1" y="26"/>
                  <a:pt x="3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2"/>
                  <a:pt x="19" y="44"/>
                  <a:pt x="21" y="44"/>
                </a:cubicBezTo>
                <a:cubicBezTo>
                  <a:pt x="23" y="44"/>
                  <a:pt x="25" y="42"/>
                  <a:pt x="25" y="40"/>
                </a:cubicBezTo>
                <a:cubicBezTo>
                  <a:pt x="25" y="26"/>
                  <a:pt x="25" y="26"/>
                  <a:pt x="2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6"/>
                  <a:pt x="43" y="24"/>
                  <a:pt x="43" y="22"/>
                </a:cubicBezTo>
                <a:cubicBezTo>
                  <a:pt x="43" y="20"/>
                  <a:pt x="41" y="18"/>
                  <a:pt x="39" y="18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7410" name="MH_SubTitle_4"/>
          <p:cNvSpPr txBox="1"/>
          <p:nvPr/>
        </p:nvSpPr>
        <p:spPr>
          <a:xfrm>
            <a:off x="3121025" y="1138238"/>
            <a:ext cx="1928813" cy="633412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ectangle 1"/>
          <p:cNvSpPr/>
          <p:nvPr/>
        </p:nvSpPr>
        <p:spPr>
          <a:xfrm>
            <a:off x="150813" y="1976438"/>
            <a:ext cx="8891587" cy="20304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00025"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知道什么时候采用“直接列举法”和“列表法”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200025"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会正确“列表”表示出所有可能出现的结果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.(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难点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200025"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知道如何利用“列表法”求随机事件的概率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（重点）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导入新课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8" name="TextBox 7"/>
          <p:cNvSpPr txBox="1"/>
          <p:nvPr/>
        </p:nvSpPr>
        <p:spPr>
          <a:xfrm>
            <a:off x="498475" y="946150"/>
            <a:ext cx="8143875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我们在日常生活中经常会做一些游戏，游戏规则制定是否公平，对游戏者来说非常重要，其实这是一个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游戏双方获胜概率大小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问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0475" y="3789363"/>
            <a:ext cx="3011488" cy="189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063" y="3213100"/>
            <a:ext cx="2457450" cy="245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导入新课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TextBox 30"/>
          <p:cNvSpPr txBox="1"/>
          <p:nvPr/>
        </p:nvSpPr>
        <p:spPr>
          <a:xfrm>
            <a:off x="504825" y="1412875"/>
            <a:ext cx="8180388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Arial" panose="020B0604020202020204" pitchFamily="34" charset="0"/>
              </a:rPr>
              <a:t>   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老师向空中抛掷两枚同样的一元硬币，如果落地后一正一反，老师赢；如果落地后两面一样，你们赢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请问，你们觉得这个游戏公平吗？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2266950" y="3744913"/>
            <a:ext cx="4467225" cy="1989137"/>
            <a:chOff x="385" y="2750"/>
            <a:chExt cx="2814" cy="1253"/>
          </a:xfrm>
        </p:grpSpPr>
        <p:pic>
          <p:nvPicPr>
            <p:cNvPr id="19460" name="Picture 1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5" y="2750"/>
              <a:ext cx="1362" cy="1253"/>
            </a:xfrm>
            <a:prstGeom prst="rect">
              <a:avLst/>
            </a:prstGeom>
            <a:noFill/>
            <a:ln w="38100">
              <a:noFill/>
            </a:ln>
          </p:spPr>
        </p:pic>
        <p:pic>
          <p:nvPicPr>
            <p:cNvPr id="19461" name="Picture 1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37" y="2750"/>
              <a:ext cx="1362" cy="1253"/>
            </a:xfrm>
            <a:prstGeom prst="rect">
              <a:avLst/>
            </a:prstGeom>
            <a:noFill/>
            <a:ln w="38100">
              <a:noFill/>
            </a:ln>
          </p:spPr>
        </p:pic>
      </p:grpSp>
      <p:sp>
        <p:nvSpPr>
          <p:cNvPr id="7173" name="TextBox 12"/>
          <p:cNvSpPr txBox="1"/>
          <p:nvPr/>
        </p:nvSpPr>
        <p:spPr>
          <a:xfrm>
            <a:off x="3132138" y="836613"/>
            <a:ext cx="3027362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我们一起来做游戏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" name="矩形 80"/>
          <p:cNvSpPr>
            <a:spLocks noChangeArrowheads="1"/>
          </p:cNvSpPr>
          <p:nvPr/>
        </p:nvSpPr>
        <p:spPr bwMode="auto">
          <a:xfrm>
            <a:off x="71438" y="714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讲授新课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482" name="组合 6147"/>
          <p:cNvGrpSpPr/>
          <p:nvPr/>
        </p:nvGrpSpPr>
        <p:grpSpPr>
          <a:xfrm>
            <a:off x="325438" y="406400"/>
            <a:ext cx="3973512" cy="806450"/>
            <a:chOff x="0" y="0"/>
            <a:chExt cx="6259" cy="1269"/>
          </a:xfrm>
        </p:grpSpPr>
        <p:sp>
          <p:nvSpPr>
            <p:cNvPr id="20483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4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5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486" name="文本框 6151"/>
            <p:cNvSpPr txBox="1"/>
            <p:nvPr/>
          </p:nvSpPr>
          <p:spPr>
            <a:xfrm>
              <a:off x="877" y="431"/>
              <a:ext cx="5382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用直接列举法求概率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0487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 Box 2"/>
          <p:cNvSpPr txBox="1"/>
          <p:nvPr/>
        </p:nvSpPr>
        <p:spPr>
          <a:xfrm>
            <a:off x="214313" y="1852613"/>
            <a:ext cx="8713787" cy="20288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marL="342900" indent="-342900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同时掷两枚硬币，试求下列事件的概率：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两枚两面一样；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一枚硬币正面朝上，一枚硬币反面朝上；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3705225" y="3933825"/>
            <a:ext cx="4538663" cy="2019300"/>
            <a:chOff x="340" y="2731"/>
            <a:chExt cx="2859" cy="1272"/>
          </a:xfrm>
        </p:grpSpPr>
        <p:grpSp>
          <p:nvGrpSpPr>
            <p:cNvPr id="20490" name="Group 21"/>
            <p:cNvGrpSpPr/>
            <p:nvPr/>
          </p:nvGrpSpPr>
          <p:grpSpPr>
            <a:xfrm>
              <a:off x="385" y="2750"/>
              <a:ext cx="2814" cy="1253"/>
              <a:chOff x="385" y="2750"/>
              <a:chExt cx="2814" cy="1253"/>
            </a:xfrm>
          </p:grpSpPr>
          <p:pic>
            <p:nvPicPr>
              <p:cNvPr id="20491" name="Picture 14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385" y="2750"/>
                <a:ext cx="1362" cy="1253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0492" name="Picture 1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837" y="2750"/>
                <a:ext cx="1362" cy="1253"/>
              </a:xfrm>
              <a:prstGeom prst="rect">
                <a:avLst/>
              </a:prstGeom>
              <a:noFill/>
              <a:ln w="38100">
                <a:noFill/>
              </a:ln>
            </p:spPr>
          </p:pic>
        </p:grpSp>
        <p:sp>
          <p:nvSpPr>
            <p:cNvPr id="20493" name="Text Box 22"/>
            <p:cNvSpPr txBox="1"/>
            <p:nvPr/>
          </p:nvSpPr>
          <p:spPr>
            <a:xfrm>
              <a:off x="340" y="2731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494" name="Rectangle 23"/>
            <p:cNvSpPr/>
            <p:nvPr/>
          </p:nvSpPr>
          <p:spPr>
            <a:xfrm>
              <a:off x="2887" y="2731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CC0099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 b="1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0495" name="圆角矩形 31"/>
          <p:cNvSpPr/>
          <p:nvPr/>
        </p:nvSpPr>
        <p:spPr>
          <a:xfrm>
            <a:off x="323850" y="1341438"/>
            <a:ext cx="1541463" cy="51117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探索交流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Rectangle 4"/>
          <p:cNvSpPr/>
          <p:nvPr/>
        </p:nvSpPr>
        <p:spPr>
          <a:xfrm>
            <a:off x="573088" y="682625"/>
            <a:ext cx="7094537" cy="52228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掷两枚硬币”所有结果如下：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722313" y="4876800"/>
            <a:ext cx="316865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正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Rectangle 6"/>
          <p:cNvSpPr/>
          <p:nvPr/>
        </p:nvSpPr>
        <p:spPr>
          <a:xfrm>
            <a:off x="2595563" y="4876800"/>
            <a:ext cx="2376487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正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反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Rectangle 7"/>
          <p:cNvSpPr/>
          <p:nvPr/>
        </p:nvSpPr>
        <p:spPr>
          <a:xfrm>
            <a:off x="4179888" y="4876800"/>
            <a:ext cx="1800225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反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5762625" y="4873625"/>
            <a:ext cx="2376488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反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反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7" name="Group 33"/>
          <p:cNvGrpSpPr/>
          <p:nvPr/>
        </p:nvGrpSpPr>
        <p:grpSpPr>
          <a:xfrm>
            <a:off x="623888" y="1239838"/>
            <a:ext cx="3587750" cy="1690687"/>
            <a:chOff x="393" y="600"/>
            <a:chExt cx="2260" cy="1065"/>
          </a:xfrm>
        </p:grpSpPr>
        <p:grpSp>
          <p:nvGrpSpPr>
            <p:cNvPr id="21511" name="Group 21"/>
            <p:cNvGrpSpPr/>
            <p:nvPr/>
          </p:nvGrpSpPr>
          <p:grpSpPr>
            <a:xfrm>
              <a:off x="460" y="663"/>
              <a:ext cx="2140" cy="1002"/>
              <a:chOff x="460" y="300"/>
              <a:chExt cx="2140" cy="1002"/>
            </a:xfrm>
          </p:grpSpPr>
          <p:pic>
            <p:nvPicPr>
              <p:cNvPr id="21512" name="Picture 12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460" y="300"/>
                <a:ext cx="1088" cy="1000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1513" name="Picture 13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555" y="308"/>
                <a:ext cx="1045" cy="994"/>
              </a:xfrm>
              <a:prstGeom prst="rect">
                <a:avLst/>
              </a:prstGeom>
              <a:noFill/>
              <a:ln w="38100">
                <a:noFill/>
              </a:ln>
            </p:spPr>
          </p:pic>
        </p:grpSp>
        <p:sp>
          <p:nvSpPr>
            <p:cNvPr id="21514" name="Text Box 25"/>
            <p:cNvSpPr txBox="1"/>
            <p:nvPr/>
          </p:nvSpPr>
          <p:spPr>
            <a:xfrm>
              <a:off x="393" y="600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15" name="Rectangle 29"/>
            <p:cNvSpPr/>
            <p:nvPr/>
          </p:nvSpPr>
          <p:spPr>
            <a:xfrm>
              <a:off x="2343" y="645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CC0099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 b="1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4427538" y="1196975"/>
            <a:ext cx="3313112" cy="1700213"/>
            <a:chOff x="2789" y="553"/>
            <a:chExt cx="2087" cy="1071"/>
          </a:xfrm>
        </p:grpSpPr>
        <p:grpSp>
          <p:nvGrpSpPr>
            <p:cNvPr id="21517" name="Group 22"/>
            <p:cNvGrpSpPr/>
            <p:nvPr/>
          </p:nvGrpSpPr>
          <p:grpSpPr>
            <a:xfrm>
              <a:off x="2835" y="618"/>
              <a:ext cx="1996" cy="1006"/>
              <a:chOff x="2835" y="300"/>
              <a:chExt cx="1996" cy="1006"/>
            </a:xfrm>
          </p:grpSpPr>
          <p:pic>
            <p:nvPicPr>
              <p:cNvPr id="21518" name="Picture 15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2835" y="300"/>
                <a:ext cx="1043" cy="1001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1519" name="Picture 1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878" y="308"/>
                <a:ext cx="953" cy="998"/>
              </a:xfrm>
              <a:prstGeom prst="rect">
                <a:avLst/>
              </a:prstGeom>
              <a:noFill/>
              <a:ln w="38100">
                <a:noFill/>
              </a:ln>
            </p:spPr>
          </p:pic>
        </p:grpSp>
        <p:sp>
          <p:nvSpPr>
            <p:cNvPr id="21520" name="Text Box 26"/>
            <p:cNvSpPr txBox="1"/>
            <p:nvPr/>
          </p:nvSpPr>
          <p:spPr>
            <a:xfrm>
              <a:off x="2789" y="553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21" name="Rectangle 30"/>
            <p:cNvSpPr/>
            <p:nvPr/>
          </p:nvSpPr>
          <p:spPr>
            <a:xfrm>
              <a:off x="4566" y="598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CC0099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 b="1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1" name="Group 38"/>
          <p:cNvGrpSpPr/>
          <p:nvPr/>
        </p:nvGrpSpPr>
        <p:grpSpPr>
          <a:xfrm>
            <a:off x="684213" y="2967038"/>
            <a:ext cx="3527425" cy="1763712"/>
            <a:chOff x="431" y="1639"/>
            <a:chExt cx="2222" cy="1111"/>
          </a:xfrm>
        </p:grpSpPr>
        <p:grpSp>
          <p:nvGrpSpPr>
            <p:cNvPr id="21523" name="Group 23"/>
            <p:cNvGrpSpPr/>
            <p:nvPr/>
          </p:nvGrpSpPr>
          <p:grpSpPr>
            <a:xfrm>
              <a:off x="476" y="1706"/>
              <a:ext cx="2123" cy="1044"/>
              <a:chOff x="476" y="1343"/>
              <a:chExt cx="2123" cy="1044"/>
            </a:xfrm>
          </p:grpSpPr>
          <p:pic>
            <p:nvPicPr>
              <p:cNvPr id="21524" name="Picture 1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76" y="1343"/>
                <a:ext cx="1038" cy="1044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1525" name="Picture 18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511" y="1344"/>
                <a:ext cx="1088" cy="1043"/>
              </a:xfrm>
              <a:prstGeom prst="rect">
                <a:avLst/>
              </a:prstGeom>
              <a:noFill/>
              <a:ln w="38100">
                <a:noFill/>
              </a:ln>
            </p:spPr>
          </p:pic>
        </p:grpSp>
        <p:sp>
          <p:nvSpPr>
            <p:cNvPr id="21526" name="Text Box 27"/>
            <p:cNvSpPr txBox="1"/>
            <p:nvPr/>
          </p:nvSpPr>
          <p:spPr>
            <a:xfrm>
              <a:off x="431" y="1639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27" name="Rectangle 31"/>
            <p:cNvSpPr/>
            <p:nvPr/>
          </p:nvSpPr>
          <p:spPr>
            <a:xfrm>
              <a:off x="2343" y="1658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CC0099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 b="1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3" name="Group 36"/>
          <p:cNvGrpSpPr/>
          <p:nvPr/>
        </p:nvGrpSpPr>
        <p:grpSpPr>
          <a:xfrm>
            <a:off x="4400550" y="2992438"/>
            <a:ext cx="3263900" cy="1665287"/>
            <a:chOff x="2772" y="1655"/>
            <a:chExt cx="2056" cy="1049"/>
          </a:xfrm>
        </p:grpSpPr>
        <p:grpSp>
          <p:nvGrpSpPr>
            <p:cNvPr id="21529" name="Group 24"/>
            <p:cNvGrpSpPr/>
            <p:nvPr/>
          </p:nvGrpSpPr>
          <p:grpSpPr>
            <a:xfrm>
              <a:off x="2841" y="1706"/>
              <a:ext cx="1981" cy="998"/>
              <a:chOff x="2841" y="1343"/>
              <a:chExt cx="1981" cy="998"/>
            </a:xfrm>
          </p:grpSpPr>
          <p:pic>
            <p:nvPicPr>
              <p:cNvPr id="21530" name="Picture 1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41" y="1343"/>
                <a:ext cx="992" cy="998"/>
              </a:xfrm>
              <a:prstGeom prst="rect">
                <a:avLst/>
              </a:prstGeom>
              <a:noFill/>
              <a:ln w="38100">
                <a:noFill/>
              </a:ln>
            </p:spPr>
          </p:pic>
          <p:pic>
            <p:nvPicPr>
              <p:cNvPr id="21531" name="Picture 2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830" y="1343"/>
                <a:ext cx="992" cy="998"/>
              </a:xfrm>
              <a:prstGeom prst="rect">
                <a:avLst/>
              </a:prstGeom>
              <a:noFill/>
              <a:ln w="38100">
                <a:noFill/>
              </a:ln>
            </p:spPr>
          </p:pic>
        </p:grpSp>
        <p:sp>
          <p:nvSpPr>
            <p:cNvPr id="21532" name="Text Box 28"/>
            <p:cNvSpPr txBox="1"/>
            <p:nvPr/>
          </p:nvSpPr>
          <p:spPr>
            <a:xfrm>
              <a:off x="2772" y="1685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533" name="Rectangle 32"/>
            <p:cNvSpPr/>
            <p:nvPr/>
          </p:nvSpPr>
          <p:spPr>
            <a:xfrm>
              <a:off x="4518" y="1655"/>
              <a:ext cx="310" cy="29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dirty="0">
                  <a:solidFill>
                    <a:srgbClr val="CC0099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 b="1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TextBox 6"/>
          <p:cNvSpPr txBox="1"/>
          <p:nvPr/>
        </p:nvSpPr>
        <p:spPr>
          <a:xfrm>
            <a:off x="468313" y="908050"/>
            <a:ext cx="8937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4" name="TextBox 7"/>
          <p:cNvSpPr txBox="1"/>
          <p:nvPr/>
        </p:nvSpPr>
        <p:spPr>
          <a:xfrm>
            <a:off x="971550" y="803275"/>
            <a:ext cx="6624638" cy="177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两枚硬币两面一样包括两面都是正面，两面都是反面，共两种情形；所以学生赢的概率是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50" name="Object 5"/>
          <p:cNvGraphicFramePr/>
          <p:nvPr/>
        </p:nvGraphicFramePr>
        <p:xfrm>
          <a:off x="3186113" y="1844675"/>
          <a:ext cx="9207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58470" imgH="394335" progId="Equation.DSMT4">
                  <p:embed/>
                </p:oleObj>
              </mc:Choice>
              <mc:Fallback>
                <p:oleObj name="" r:id="rId1" imgW="458470" imgH="39433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86113" y="1844675"/>
                        <a:ext cx="920750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9"/>
          <p:cNvSpPr txBox="1"/>
          <p:nvPr/>
        </p:nvSpPr>
        <p:spPr>
          <a:xfrm>
            <a:off x="900113" y="2636838"/>
            <a:ext cx="6624637" cy="1770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一枚硬币正面朝上，一枚硬币反面朝上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共有反正，正反两种情形；所以老师赢的概率是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51" name="Object 6"/>
          <p:cNvGraphicFramePr/>
          <p:nvPr/>
        </p:nvGraphicFramePr>
        <p:xfrm>
          <a:off x="3135313" y="3706813"/>
          <a:ext cx="893762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445135" imgH="394335" progId="Equation.DSMT4">
                  <p:embed/>
                </p:oleObj>
              </mc:Choice>
              <mc:Fallback>
                <p:oleObj name="" r:id="rId3" imgW="445135" imgH="39433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35313" y="3706813"/>
                        <a:ext cx="893762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87450" y="4652963"/>
            <a:ext cx="45593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∵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学生赢）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</a:rPr>
              <a:t>=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老师赢）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7450" y="5300663"/>
            <a:ext cx="35607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∴这个游戏是公平的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5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 Box 44"/>
          <p:cNvSpPr txBox="1"/>
          <p:nvPr/>
        </p:nvSpPr>
        <p:spPr>
          <a:xfrm>
            <a:off x="555625" y="1146175"/>
            <a:ext cx="8031163" cy="18145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上述这种列举法我们称为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直接列举法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，即把事件可能出现的结果一一列出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8"/>
          <p:cNvGrpSpPr/>
          <p:nvPr/>
        </p:nvGrpSpPr>
        <p:grpSpPr>
          <a:xfrm>
            <a:off x="538163" y="3157538"/>
            <a:ext cx="8177212" cy="2030412"/>
            <a:chOff x="1240956" y="4896321"/>
            <a:chExt cx="8177894" cy="2032708"/>
          </a:xfrm>
        </p:grpSpPr>
        <p:sp>
          <p:nvSpPr>
            <p:cNvPr id="23555" name="矩形 7"/>
            <p:cNvSpPr/>
            <p:nvPr/>
          </p:nvSpPr>
          <p:spPr>
            <a:xfrm>
              <a:off x="1259632" y="4896321"/>
              <a:ext cx="8159218" cy="2032708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    直接列举法比较适合用于最多涉及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两个试验因素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或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分两步进行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的试验，且事件</a:t>
              </a: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总结果的种数比较少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的等可能性事件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23556" name="组合 38"/>
            <p:cNvGrpSpPr/>
            <p:nvPr/>
          </p:nvGrpSpPr>
          <p:grpSpPr>
            <a:xfrm>
              <a:off x="1240956" y="4941168"/>
              <a:ext cx="788364" cy="771881"/>
              <a:chOff x="611302" y="5301208"/>
              <a:chExt cx="787379" cy="770436"/>
            </a:xfrm>
          </p:grpSpPr>
          <p:grpSp>
            <p:nvGrpSpPr>
              <p:cNvPr id="23557" name="组合 35"/>
              <p:cNvGrpSpPr/>
              <p:nvPr/>
            </p:nvGrpSpPr>
            <p:grpSpPr>
              <a:xfrm>
                <a:off x="611560" y="5301208"/>
                <a:ext cx="787121" cy="770436"/>
                <a:chOff x="467544" y="5318792"/>
                <a:chExt cx="787121" cy="770436"/>
              </a:xfrm>
            </p:grpSpPr>
            <p:sp>
              <p:nvSpPr>
                <p:cNvPr id="23558" name="椭圆 33"/>
                <p:cNvSpPr/>
                <p:nvPr/>
              </p:nvSpPr>
              <p:spPr>
                <a:xfrm>
                  <a:off x="467544" y="5318792"/>
                  <a:ext cx="787121" cy="770436"/>
                </a:xfrm>
                <a:prstGeom prst="ellipse">
                  <a:avLst/>
                </a:prstGeom>
                <a:solidFill>
                  <a:srgbClr val="EB2A03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 sz="2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3559" name="椭圆 34"/>
                <p:cNvSpPr/>
                <p:nvPr/>
              </p:nvSpPr>
              <p:spPr>
                <a:xfrm>
                  <a:off x="534776" y="5382255"/>
                  <a:ext cx="652657" cy="643511"/>
                </a:xfrm>
                <a:prstGeom prst="ellipse">
                  <a:avLst/>
                </a:prstGeom>
                <a:solidFill>
                  <a:srgbClr val="FFCC00">
                    <a:alpha val="62744"/>
                  </a:srgb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 sz="2800"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23560" name="TextBox 37"/>
              <p:cNvSpPr txBox="1"/>
              <p:nvPr/>
            </p:nvSpPr>
            <p:spPr>
              <a:xfrm>
                <a:off x="611302" y="5425256"/>
                <a:ext cx="620604" cy="4912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sz="2600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注意</a:t>
                </a:r>
                <a:endParaRPr lang="zh-CN" altLang="en-US" sz="26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Text Box 12"/>
          <p:cNvSpPr txBox="1"/>
          <p:nvPr/>
        </p:nvSpPr>
        <p:spPr>
          <a:xfrm>
            <a:off x="222250" y="544513"/>
            <a:ext cx="8461375" cy="13843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想一想 </a:t>
            </a:r>
            <a:r>
              <a:rPr kumimoji="0" lang="en-US" altLang="x-none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“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同时掷两枚硬币”与“先后两次掷一枚硬币”，这两种试验的所有可能结果一样吗？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Line 5"/>
          <p:cNvSpPr/>
          <p:nvPr/>
        </p:nvSpPr>
        <p:spPr>
          <a:xfrm flipV="1">
            <a:off x="1449388" y="3756025"/>
            <a:ext cx="1103312" cy="406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3" name="Line 6"/>
          <p:cNvSpPr/>
          <p:nvPr/>
        </p:nvSpPr>
        <p:spPr>
          <a:xfrm>
            <a:off x="1435100" y="4162425"/>
            <a:ext cx="1069975" cy="4794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4" name="Line 10"/>
          <p:cNvSpPr/>
          <p:nvPr/>
        </p:nvSpPr>
        <p:spPr>
          <a:xfrm flipV="1">
            <a:off x="3271838" y="3273425"/>
            <a:ext cx="1149350" cy="31115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5" name="Line 11"/>
          <p:cNvSpPr/>
          <p:nvPr/>
        </p:nvSpPr>
        <p:spPr>
          <a:xfrm>
            <a:off x="3271838" y="3590925"/>
            <a:ext cx="1149350" cy="2111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6" name="Line 15"/>
          <p:cNvSpPr/>
          <p:nvPr/>
        </p:nvSpPr>
        <p:spPr>
          <a:xfrm flipV="1">
            <a:off x="3271838" y="4452938"/>
            <a:ext cx="1149350" cy="31115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7" name="Line 16"/>
          <p:cNvSpPr/>
          <p:nvPr/>
        </p:nvSpPr>
        <p:spPr>
          <a:xfrm>
            <a:off x="3271838" y="4770438"/>
            <a:ext cx="1149350" cy="21113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sm" len="lg"/>
          </a:ln>
        </p:spPr>
      </p:sp>
      <p:sp>
        <p:nvSpPr>
          <p:cNvPr id="8" name="Text Box 17"/>
          <p:cNvSpPr txBox="1"/>
          <p:nvPr/>
        </p:nvSpPr>
        <p:spPr>
          <a:xfrm>
            <a:off x="558800" y="3970338"/>
            <a:ext cx="828675" cy="461962"/>
          </a:xfrm>
          <a:prstGeom prst="rect">
            <a:avLst/>
          </a:prstGeom>
          <a:solidFill>
            <a:srgbClr val="FFFF99"/>
          </a:solidFill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1E1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开始</a:t>
            </a:r>
            <a:endParaRPr lang="zh-CN" altLang="en-US" sz="2400" dirty="0">
              <a:solidFill>
                <a:srgbClr val="001E1D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18"/>
          <p:cNvSpPr txBox="1"/>
          <p:nvPr/>
        </p:nvSpPr>
        <p:spPr>
          <a:xfrm>
            <a:off x="2374900" y="2163763"/>
            <a:ext cx="1152525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第一掷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19"/>
          <p:cNvSpPr txBox="1"/>
          <p:nvPr/>
        </p:nvSpPr>
        <p:spPr>
          <a:xfrm>
            <a:off x="4319588" y="2122488"/>
            <a:ext cx="11779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第二掷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" name="Group 20"/>
          <p:cNvGrpSpPr/>
          <p:nvPr/>
        </p:nvGrpSpPr>
        <p:grpSpPr>
          <a:xfrm>
            <a:off x="5399088" y="2112963"/>
            <a:ext cx="3354387" cy="3706812"/>
            <a:chOff x="3388" y="2200"/>
            <a:chExt cx="2113" cy="2335"/>
          </a:xfrm>
        </p:grpSpPr>
        <p:sp>
          <p:nvSpPr>
            <p:cNvPr id="24588" name="Text Box 21"/>
            <p:cNvSpPr txBox="1"/>
            <p:nvPr/>
          </p:nvSpPr>
          <p:spPr>
            <a:xfrm>
              <a:off x="3587" y="2200"/>
              <a:ext cx="1914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所有可能出现的结果</a:t>
              </a:r>
              <a:endPara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589" name="Line 22"/>
            <p:cNvSpPr/>
            <p:nvPr/>
          </p:nvSpPr>
          <p:spPr>
            <a:xfrm>
              <a:off x="3388" y="2585"/>
              <a:ext cx="0" cy="195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" name="Text Box 33"/>
          <p:cNvSpPr txBox="1"/>
          <p:nvPr/>
        </p:nvSpPr>
        <p:spPr>
          <a:xfrm>
            <a:off x="6929438" y="2813050"/>
            <a:ext cx="146208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（正、正）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 Box 34"/>
          <p:cNvSpPr txBox="1"/>
          <p:nvPr/>
        </p:nvSpPr>
        <p:spPr>
          <a:xfrm>
            <a:off x="6983413" y="3516313"/>
            <a:ext cx="14620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（正、反）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35"/>
          <p:cNvSpPr txBox="1"/>
          <p:nvPr/>
        </p:nvSpPr>
        <p:spPr>
          <a:xfrm>
            <a:off x="6992938" y="4267200"/>
            <a:ext cx="146208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（反、正）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 Box 36"/>
          <p:cNvSpPr txBox="1"/>
          <p:nvPr/>
        </p:nvSpPr>
        <p:spPr>
          <a:xfrm>
            <a:off x="7010400" y="5078413"/>
            <a:ext cx="146208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（反、反）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4" name="Text Box 40"/>
          <p:cNvSpPr txBox="1"/>
          <p:nvPr/>
        </p:nvSpPr>
        <p:spPr>
          <a:xfrm>
            <a:off x="430213" y="5502275"/>
            <a:ext cx="1250950" cy="522288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发现：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 Box 41"/>
          <p:cNvSpPr txBox="1"/>
          <p:nvPr/>
        </p:nvSpPr>
        <p:spPr>
          <a:xfrm>
            <a:off x="1582738" y="5487988"/>
            <a:ext cx="1368425" cy="52228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一样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" name="Picture 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9363" y="3275013"/>
            <a:ext cx="719137" cy="663575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4" name="Picture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363" y="4354513"/>
            <a:ext cx="715962" cy="720725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5" name="Picture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2463" y="5002213"/>
            <a:ext cx="714375" cy="719137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6" name="Picture 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2463" y="2770188"/>
            <a:ext cx="719137" cy="663575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7" name="Picture 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2463" y="4248150"/>
            <a:ext cx="719137" cy="663575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8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2463" y="3490913"/>
            <a:ext cx="714375" cy="719137"/>
          </a:xfrm>
          <a:prstGeom prst="rect">
            <a:avLst/>
          </a:prstGeom>
          <a:noFill/>
          <a:ln w="38100">
            <a:noFill/>
          </a:ln>
        </p:spPr>
      </p:pic>
      <p:grpSp>
        <p:nvGrpSpPr>
          <p:cNvPr id="13" name="Group 61"/>
          <p:cNvGrpSpPr/>
          <p:nvPr/>
        </p:nvGrpSpPr>
        <p:grpSpPr>
          <a:xfrm>
            <a:off x="5470525" y="4989513"/>
            <a:ext cx="1487488" cy="731837"/>
            <a:chOff x="3424" y="2787"/>
            <a:chExt cx="937" cy="461"/>
          </a:xfrm>
        </p:grpSpPr>
        <p:pic>
          <p:nvPicPr>
            <p:cNvPr id="24603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4" y="2795"/>
              <a:ext cx="450" cy="453"/>
            </a:xfrm>
            <a:prstGeom prst="rect">
              <a:avLst/>
            </a:prstGeom>
            <a:noFill/>
            <a:ln w="38100">
              <a:noFill/>
            </a:ln>
          </p:spPr>
        </p:pic>
        <p:pic>
          <p:nvPicPr>
            <p:cNvPr id="24604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11" y="2787"/>
              <a:ext cx="450" cy="453"/>
            </a:xfrm>
            <a:prstGeom prst="rect">
              <a:avLst/>
            </a:prstGeom>
            <a:noFill/>
            <a:ln w="38100">
              <a:noFill/>
            </a:ln>
          </p:spPr>
        </p:pic>
      </p:grpSp>
      <p:grpSp>
        <p:nvGrpSpPr>
          <p:cNvPr id="18" name="Group 62"/>
          <p:cNvGrpSpPr/>
          <p:nvPr/>
        </p:nvGrpSpPr>
        <p:grpSpPr>
          <a:xfrm>
            <a:off x="5470525" y="3470275"/>
            <a:ext cx="1506538" cy="719138"/>
            <a:chOff x="3424" y="1797"/>
            <a:chExt cx="949" cy="453"/>
          </a:xfrm>
        </p:grpSpPr>
        <p:pic>
          <p:nvPicPr>
            <p:cNvPr id="24606" name="Picture 5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23" y="1797"/>
              <a:ext cx="450" cy="453"/>
            </a:xfrm>
            <a:prstGeom prst="rect">
              <a:avLst/>
            </a:prstGeom>
            <a:noFill/>
            <a:ln w="38100">
              <a:noFill/>
            </a:ln>
          </p:spPr>
        </p:pic>
        <p:pic>
          <p:nvPicPr>
            <p:cNvPr id="24607" name="Picture 5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24" y="1822"/>
              <a:ext cx="453" cy="418"/>
            </a:xfrm>
            <a:prstGeom prst="rect">
              <a:avLst/>
            </a:prstGeom>
            <a:noFill/>
            <a:ln w="38100">
              <a:noFill/>
            </a:ln>
          </p:spPr>
        </p:pic>
      </p:grpSp>
      <p:grpSp>
        <p:nvGrpSpPr>
          <p:cNvPr id="19" name="Group 60"/>
          <p:cNvGrpSpPr/>
          <p:nvPr/>
        </p:nvGrpSpPr>
        <p:grpSpPr>
          <a:xfrm>
            <a:off x="5470525" y="4211638"/>
            <a:ext cx="1512888" cy="719137"/>
            <a:chOff x="3424" y="2297"/>
            <a:chExt cx="953" cy="453"/>
          </a:xfrm>
        </p:grpSpPr>
        <p:pic>
          <p:nvPicPr>
            <p:cNvPr id="24609" name="Picture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4" y="2297"/>
              <a:ext cx="450" cy="453"/>
            </a:xfrm>
            <a:prstGeom prst="rect">
              <a:avLst/>
            </a:prstGeom>
            <a:noFill/>
            <a:ln w="38100">
              <a:noFill/>
            </a:ln>
          </p:spPr>
        </p:pic>
        <p:pic>
          <p:nvPicPr>
            <p:cNvPr id="24610" name="Picture 5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24" y="2308"/>
              <a:ext cx="453" cy="418"/>
            </a:xfrm>
            <a:prstGeom prst="rect">
              <a:avLst/>
            </a:prstGeom>
            <a:noFill/>
            <a:ln w="38100">
              <a:noFill/>
            </a:ln>
          </p:spPr>
        </p:pic>
      </p:grpSp>
      <p:grpSp>
        <p:nvGrpSpPr>
          <p:cNvPr id="21" name="Group 59"/>
          <p:cNvGrpSpPr/>
          <p:nvPr/>
        </p:nvGrpSpPr>
        <p:grpSpPr>
          <a:xfrm>
            <a:off x="5470525" y="2746375"/>
            <a:ext cx="1500188" cy="676275"/>
            <a:chOff x="3424" y="1419"/>
            <a:chExt cx="945" cy="426"/>
          </a:xfrm>
        </p:grpSpPr>
        <p:pic>
          <p:nvPicPr>
            <p:cNvPr id="24612" name="Picture 5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424" y="1427"/>
              <a:ext cx="453" cy="418"/>
            </a:xfrm>
            <a:prstGeom prst="rect">
              <a:avLst/>
            </a:prstGeom>
            <a:noFill/>
            <a:ln w="38100">
              <a:noFill/>
            </a:ln>
          </p:spPr>
        </p:pic>
        <p:pic>
          <p:nvPicPr>
            <p:cNvPr id="24613" name="Picture 5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916" y="1419"/>
              <a:ext cx="453" cy="418"/>
            </a:xfrm>
            <a:prstGeom prst="rect">
              <a:avLst/>
            </a:prstGeom>
            <a:noFill/>
            <a:ln w="38100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bldLvl="0" animBg="1"/>
      <p:bldP spid="9" grpId="0"/>
      <p:bldP spid="11" grpId="0"/>
      <p:bldP spid="14" grpId="0"/>
      <p:bldP spid="15" grpId="0"/>
      <p:bldP spid="16" grpId="0"/>
      <p:bldP spid="17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42" name="Text Box 43"/>
          <p:cNvSpPr txBox="1">
            <a:spLocks noChangeArrowheads="1"/>
          </p:cNvSpPr>
          <p:nvPr/>
        </p:nvSpPr>
        <p:spPr bwMode="auto">
          <a:xfrm>
            <a:off x="574675" y="2000250"/>
            <a:ext cx="7994650" cy="2030413"/>
          </a:xfrm>
          <a:prstGeom prst="rect">
            <a:avLst/>
          </a:prstGeom>
          <a:noFill/>
          <a:ln w="28575" cmpd="sng" algn="ctr">
            <a:solidFill>
              <a:schemeClr val="accent6">
                <a:lumMod val="75000"/>
              </a:schemeClr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 marL="342900" marR="0" indent="-34290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     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随机事件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“同时”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与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“先后”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的关系</a:t>
            </a:r>
            <a:r>
              <a:rPr kumimoji="0" lang="zh-CN" altLang="en-US" sz="2800" kern="1200" cap="none" spc="0" normalizeH="0" baseline="0" noProof="0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2800" kern="1200" cap="none" spc="0" normalizeH="0" baseline="0" noProof="0" dirty="0">
                <a:solidFill>
                  <a:schemeClr val="accent4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“两个相同的随机事件同时发生”与    “一个随机事件先后两次发生”的结果是一样的</a:t>
            </a:r>
            <a:r>
              <a:rPr kumimoji="0" lang="en-US" altLang="zh-CN" sz="2800" kern="1200" cap="none" spc="0" normalizeH="0" baseline="0" noProof="0" dirty="0">
                <a:solidFill>
                  <a:schemeClr val="accent4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kern="1200" cap="none" spc="0" normalizeH="0" baseline="0" noProof="0" dirty="0">
              <a:solidFill>
                <a:schemeClr val="accent4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5602" name="圆角矩形 31"/>
          <p:cNvSpPr/>
          <p:nvPr/>
        </p:nvSpPr>
        <p:spPr>
          <a:xfrm>
            <a:off x="514350" y="1162050"/>
            <a:ext cx="1595438" cy="4699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归纳总结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7649" name="组合 6147"/>
          <p:cNvGrpSpPr/>
          <p:nvPr/>
        </p:nvGrpSpPr>
        <p:grpSpPr>
          <a:xfrm>
            <a:off x="325438" y="246063"/>
            <a:ext cx="3228975" cy="822325"/>
            <a:chOff x="0" y="0"/>
            <a:chExt cx="5085" cy="1294"/>
          </a:xfrm>
        </p:grpSpPr>
        <p:sp>
          <p:nvSpPr>
            <p:cNvPr id="27650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51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52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7653" name="文本框 6151"/>
            <p:cNvSpPr txBox="1"/>
            <p:nvPr/>
          </p:nvSpPr>
          <p:spPr>
            <a:xfrm>
              <a:off x="877" y="431"/>
              <a:ext cx="4208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用列表法求概率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7654" name="文本框 6152"/>
            <p:cNvSpPr txBox="1"/>
            <p:nvPr/>
          </p:nvSpPr>
          <p:spPr>
            <a:xfrm>
              <a:off x="0" y="453"/>
              <a:ext cx="872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056" name="TextBox 3"/>
          <p:cNvSpPr txBox="1"/>
          <p:nvPr/>
        </p:nvSpPr>
        <p:spPr>
          <a:xfrm>
            <a:off x="417513" y="2111375"/>
            <a:ext cx="830738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6" name="圆角矩形 31"/>
          <p:cNvSpPr/>
          <p:nvPr/>
        </p:nvSpPr>
        <p:spPr>
          <a:xfrm>
            <a:off x="325438" y="1285875"/>
            <a:ext cx="1595437" cy="4699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互动探究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Text Box 2"/>
          <p:cNvSpPr txBox="1"/>
          <p:nvPr/>
        </p:nvSpPr>
        <p:spPr>
          <a:xfrm>
            <a:off x="325438" y="1989138"/>
            <a:ext cx="8161338" cy="177006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问题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  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同时掷两枚硬币，试求下列事件的概率：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</a:t>
            </a:r>
            <a:r>
              <a:rPr kumimoji="0" lang="en-US" altLang="zh-CN" sz="2800" b="1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(1)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两枚两面一样；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</a:t>
            </a:r>
            <a:r>
              <a:rPr kumimoji="0" lang="en-US" altLang="zh-CN" sz="2800" b="1" kern="1200" cap="none" spc="0" normalizeH="0" baseline="0" noProof="1">
                <a:latin typeface="Times New Roman" panose="02020603050405020304" pitchFamily="18" charset="0"/>
                <a:ea typeface="微软雅黑" panose="020B0503020204020204" pitchFamily="34" charset="-122"/>
                <a:cs typeface="+mn-ea"/>
              </a:rPr>
              <a:t>(2)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一枚硬币正面朝上，一枚硬币反面朝上；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3" name="组合 31"/>
          <p:cNvGrpSpPr/>
          <p:nvPr/>
        </p:nvGrpSpPr>
        <p:grpSpPr>
          <a:xfrm>
            <a:off x="1466850" y="4095750"/>
            <a:ext cx="2878138" cy="2008188"/>
            <a:chOff x="628" y="6449"/>
            <a:chExt cx="4532" cy="3163"/>
          </a:xfrm>
        </p:grpSpPr>
        <p:sp>
          <p:nvSpPr>
            <p:cNvPr id="27659" name="文本框 16"/>
            <p:cNvSpPr txBox="1"/>
            <p:nvPr/>
          </p:nvSpPr>
          <p:spPr>
            <a:xfrm>
              <a:off x="628" y="7889"/>
              <a:ext cx="124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开始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60" name="文本框 18"/>
            <p:cNvSpPr txBox="1"/>
            <p:nvPr/>
          </p:nvSpPr>
          <p:spPr>
            <a:xfrm>
              <a:off x="2750" y="716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正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61" name="文本框 19"/>
            <p:cNvSpPr txBox="1"/>
            <p:nvPr/>
          </p:nvSpPr>
          <p:spPr>
            <a:xfrm>
              <a:off x="2750" y="8532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反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7662" name="直接连接符 20"/>
            <p:cNvCxnSpPr>
              <a:stCxn id="27659" idx="3"/>
              <a:endCxn id="27660" idx="1"/>
            </p:cNvCxnSpPr>
            <p:nvPr/>
          </p:nvCxnSpPr>
          <p:spPr>
            <a:xfrm flipV="1">
              <a:off x="1876" y="7529"/>
              <a:ext cx="874" cy="72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27663" name="直接连接符 21"/>
            <p:cNvCxnSpPr>
              <a:stCxn id="27659" idx="3"/>
              <a:endCxn id="27661" idx="1"/>
            </p:cNvCxnSpPr>
            <p:nvPr/>
          </p:nvCxnSpPr>
          <p:spPr>
            <a:xfrm>
              <a:off x="1876" y="8532"/>
              <a:ext cx="874" cy="36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27664" name="直接连接符 22"/>
            <p:cNvCxnSpPr>
              <a:stCxn id="27659" idx="3"/>
              <a:endCxn id="27661" idx="1"/>
            </p:cNvCxnSpPr>
            <p:nvPr/>
          </p:nvCxnSpPr>
          <p:spPr>
            <a:xfrm flipV="1">
              <a:off x="3518" y="6755"/>
              <a:ext cx="874" cy="72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27665" name="直接连接符 24"/>
            <p:cNvCxnSpPr>
              <a:stCxn id="27659" idx="3"/>
              <a:endCxn id="27661" idx="1"/>
            </p:cNvCxnSpPr>
            <p:nvPr/>
          </p:nvCxnSpPr>
          <p:spPr>
            <a:xfrm>
              <a:off x="3518" y="7529"/>
              <a:ext cx="874" cy="36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27666" name="直接连接符 25"/>
            <p:cNvCxnSpPr>
              <a:stCxn id="27659" idx="3"/>
              <a:endCxn id="27670" idx="1"/>
            </p:cNvCxnSpPr>
            <p:nvPr/>
          </p:nvCxnSpPr>
          <p:spPr>
            <a:xfrm flipV="1">
              <a:off x="3492" y="8429"/>
              <a:ext cx="900" cy="48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27667" name="直接连接符 26"/>
            <p:cNvCxnSpPr>
              <a:stCxn id="27659" idx="3"/>
              <a:endCxn id="27670" idx="1"/>
            </p:cNvCxnSpPr>
            <p:nvPr/>
          </p:nvCxnSpPr>
          <p:spPr>
            <a:xfrm>
              <a:off x="3492" y="8972"/>
              <a:ext cx="874" cy="36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sp>
          <p:nvSpPr>
            <p:cNvPr id="27668" name="文本框 27"/>
            <p:cNvSpPr txBox="1"/>
            <p:nvPr/>
          </p:nvSpPr>
          <p:spPr>
            <a:xfrm>
              <a:off x="4366" y="644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正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69" name="文本框 28"/>
            <p:cNvSpPr txBox="1"/>
            <p:nvPr/>
          </p:nvSpPr>
          <p:spPr>
            <a:xfrm>
              <a:off x="4366" y="734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反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70" name="文本框 29"/>
            <p:cNvSpPr txBox="1"/>
            <p:nvPr/>
          </p:nvSpPr>
          <p:spPr>
            <a:xfrm>
              <a:off x="4392" y="806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正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671" name="文本框 30"/>
            <p:cNvSpPr txBox="1"/>
            <p:nvPr/>
          </p:nvSpPr>
          <p:spPr>
            <a:xfrm>
              <a:off x="4392" y="8892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反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4"/>
          <p:cNvGrpSpPr/>
          <p:nvPr/>
        </p:nvGrpSpPr>
        <p:grpSpPr>
          <a:xfrm>
            <a:off x="5121275" y="3921125"/>
            <a:ext cx="2533650" cy="931863"/>
            <a:chOff x="8064" y="6175"/>
            <a:chExt cx="3990" cy="1467"/>
          </a:xfrm>
        </p:grpSpPr>
        <p:sp>
          <p:nvSpPr>
            <p:cNvPr id="27673" name="文本框 32"/>
            <p:cNvSpPr txBox="1"/>
            <p:nvPr/>
          </p:nvSpPr>
          <p:spPr>
            <a:xfrm>
              <a:off x="8064" y="6629"/>
              <a:ext cx="354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P(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两面都一样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)=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7674" name="对象 3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1486" y="6175"/>
            <a:ext cx="568" cy="14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52400" imgH="393700" progId="Equation.DSMT4">
                    <p:embed/>
                  </p:oleObj>
                </mc:Choice>
                <mc:Fallback>
                  <p:oleObj name="" r:id="rId1" imgW="152400" imgH="3937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1486" y="6175"/>
                          <a:ext cx="568" cy="14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35"/>
          <p:cNvGrpSpPr/>
          <p:nvPr/>
        </p:nvGrpSpPr>
        <p:grpSpPr>
          <a:xfrm>
            <a:off x="5192713" y="5108575"/>
            <a:ext cx="2593975" cy="931863"/>
            <a:chOff x="8064" y="6128"/>
            <a:chExt cx="4084" cy="1467"/>
          </a:xfrm>
        </p:grpSpPr>
        <p:sp>
          <p:nvSpPr>
            <p:cNvPr id="27676" name="文本框 36"/>
            <p:cNvSpPr txBox="1"/>
            <p:nvPr/>
          </p:nvSpPr>
          <p:spPr>
            <a:xfrm>
              <a:off x="8064" y="6629"/>
              <a:ext cx="3546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P(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两面不一样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)=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7677" name="对象 37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1580" y="6128"/>
            <a:ext cx="568" cy="14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52400" imgH="393700" progId="Equation.DSMT4">
                    <p:embed/>
                  </p:oleObj>
                </mc:Choice>
                <mc:Fallback>
                  <p:oleObj name="" r:id="rId3" imgW="152400" imgH="3937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1580" y="6128"/>
                          <a:ext cx="568" cy="14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组合 40"/>
          <p:cNvGrpSpPr/>
          <p:nvPr/>
        </p:nvGrpSpPr>
        <p:grpSpPr>
          <a:xfrm>
            <a:off x="3924300" y="808038"/>
            <a:ext cx="3519488" cy="1181100"/>
            <a:chOff x="6179" y="1272"/>
            <a:chExt cx="5544" cy="1860"/>
          </a:xfrm>
        </p:grpSpPr>
        <p:sp>
          <p:nvSpPr>
            <p:cNvPr id="27679" name="云形 38"/>
            <p:cNvSpPr/>
            <p:nvPr/>
          </p:nvSpPr>
          <p:spPr>
            <a:xfrm>
              <a:off x="6179" y="1272"/>
              <a:ext cx="5544" cy="1860"/>
            </a:xfrm>
            <a:custGeom>
              <a:avLst/>
              <a:gdLst/>
              <a:ahLst/>
              <a:cxnLst>
                <a:cxn ang="0">
                  <a:pos x="3900" y="14370"/>
                </a:cxn>
                <a:cxn ang="0">
                  <a:pos x="3838" y="13131"/>
                </a:cxn>
                <a:cxn ang="0">
                  <a:pos x="10591" y="3941"/>
                </a:cxn>
                <a:cxn ang="0">
                  <a:pos x="14006" y="5201"/>
                </a:cxn>
                <a:cxn ang="0">
                  <a:pos x="18716" y="1343"/>
                </a:cxn>
                <a:cxn ang="0">
                  <a:pos x="22457" y="3431"/>
                </a:cxn>
                <a:cxn ang="0">
                  <a:pos x="26363" y="140"/>
                </a:cxn>
                <a:cxn ang="0">
                  <a:pos x="29834" y="2480"/>
                </a:cxn>
                <a:cxn ang="0">
                  <a:pos x="33539" y="149"/>
                </a:cxn>
                <a:cxn ang="0">
                  <a:pos x="38319" y="5572"/>
                </a:cxn>
                <a:cxn ang="0">
                  <a:pos x="42251" y="12590"/>
                </a:cxn>
                <a:cxn ang="0">
                  <a:pos x="41820" y="15458"/>
                </a:cxn>
                <a:cxn ang="0">
                  <a:pos x="43222" y="21074"/>
                </a:cxn>
                <a:cxn ang="0">
                  <a:pos x="37409" y="30202"/>
                </a:cxn>
                <a:cxn ang="0">
                  <a:pos x="31624" y="38006"/>
                </a:cxn>
                <a:cxn ang="0">
                  <a:pos x="28560" y="36813"/>
                </a:cxn>
                <a:cxn ang="0">
                  <a:pos x="22098" y="43358"/>
                </a:cxn>
                <a:cxn ang="0">
                  <a:pos x="16484" y="39265"/>
                </a:cxn>
                <a:cxn ang="0">
                  <a:pos x="12507" y="40772"/>
                </a:cxn>
                <a:cxn ang="0">
                  <a:pos x="5808" y="35473"/>
                </a:cxn>
                <a:cxn ang="0">
                  <a:pos x="5300" y="35513"/>
                </a:cxn>
                <a:cxn ang="0">
                  <a:pos x="940" y="29595"/>
                </a:cxn>
                <a:cxn ang="0">
                  <a:pos x="2117" y="25551"/>
                </a:cxn>
                <a:cxn ang="0">
                  <a:pos x="-32" y="20421"/>
                </a:cxn>
                <a:cxn ang="0">
                  <a:pos x="3866" y="14507"/>
                </a:cxn>
                <a:cxn ang="0">
                  <a:pos x="4693" y="26177"/>
                </a:cxn>
                <a:cxn ang="0">
                  <a:pos x="4356" y="26195"/>
                </a:cxn>
                <a:cxn ang="0">
                  <a:pos x="2160" y="25381"/>
                </a:cxn>
                <a:cxn ang="0">
                  <a:pos x="6928" y="34899"/>
                </a:cxn>
                <a:cxn ang="0">
                  <a:pos x="5821" y="35281"/>
                </a:cxn>
                <a:cxn ang="0">
                  <a:pos x="16478" y="39090"/>
                </a:cxn>
                <a:cxn ang="0">
                  <a:pos x="15809" y="37354"/>
                </a:cxn>
                <a:cxn ang="0">
                  <a:pos x="28827" y="34751"/>
                </a:cxn>
                <a:cxn ang="0">
                  <a:pos x="28562" y="36663"/>
                </a:cxn>
                <a:cxn ang="0">
                  <a:pos x="34129" y="22954"/>
                </a:cxn>
                <a:cxn ang="0">
                  <a:pos x="37381" y="30027"/>
                </a:cxn>
                <a:cxn ang="0">
                  <a:pos x="37381" y="30090"/>
                </a:cxn>
                <a:cxn ang="0">
                  <a:pos x="41798" y="15354"/>
                </a:cxn>
                <a:cxn ang="0">
                  <a:pos x="40351" y="18030"/>
                </a:cxn>
                <a:cxn ang="0">
                  <a:pos x="38324" y="5426"/>
                </a:cxn>
                <a:cxn ang="0">
                  <a:pos x="38401" y="6595"/>
                </a:cxn>
                <a:cxn ang="0">
                  <a:pos x="38401" y="6690"/>
                </a:cxn>
                <a:cxn ang="0">
                  <a:pos x="29078" y="3952"/>
                </a:cxn>
                <a:cxn ang="0">
                  <a:pos x="29820" y="2341"/>
                </a:cxn>
                <a:cxn ang="0">
                  <a:pos x="22141" y="4720"/>
                </a:cxn>
                <a:cxn ang="0">
                  <a:pos x="22499" y="3329"/>
                </a:cxn>
                <a:cxn ang="0">
                  <a:pos x="14000" y="5192"/>
                </a:cxn>
                <a:cxn ang="0">
                  <a:pos x="15300" y="6540"/>
                </a:cxn>
                <a:cxn ang="0">
                  <a:pos x="4127" y="15789"/>
                </a:cxn>
                <a:cxn ang="0">
                  <a:pos x="3900" y="14375"/>
                </a:cxn>
              </a:cxnLst>
              <a:pathLst>
                <a:path w="43200" h="43200">
                  <a:moveTo>
                    <a:pt x="3900" y="14370"/>
                  </a:moveTo>
                  <a:cubicBezTo>
                    <a:pt x="3859" y="13965"/>
                    <a:pt x="3838" y="13551"/>
                    <a:pt x="3838" y="13131"/>
                  </a:cubicBezTo>
                  <a:cubicBezTo>
                    <a:pt x="3838" y="8056"/>
                    <a:pt x="6861" y="3941"/>
                    <a:pt x="10591" y="3941"/>
                  </a:cubicBezTo>
                  <a:cubicBezTo>
                    <a:pt x="11837" y="3941"/>
                    <a:pt x="13004" y="4400"/>
                    <a:pt x="14006" y="5201"/>
                  </a:cubicBezTo>
                  <a:cubicBezTo>
                    <a:pt x="14902" y="2905"/>
                    <a:pt x="16675" y="1343"/>
                    <a:pt x="18716" y="1343"/>
                  </a:cubicBezTo>
                  <a:cubicBezTo>
                    <a:pt x="20174" y="1343"/>
                    <a:pt x="21494" y="2140"/>
                    <a:pt x="22457" y="3431"/>
                  </a:cubicBezTo>
                  <a:cubicBezTo>
                    <a:pt x="23173" y="1479"/>
                    <a:pt x="24653" y="140"/>
                    <a:pt x="26363" y="140"/>
                  </a:cubicBezTo>
                  <a:cubicBezTo>
                    <a:pt x="27778" y="140"/>
                    <a:pt x="29037" y="1058"/>
                    <a:pt x="29834" y="2480"/>
                  </a:cubicBezTo>
                  <a:cubicBezTo>
                    <a:pt x="30725" y="1054"/>
                    <a:pt x="32054" y="149"/>
                    <a:pt x="33539" y="149"/>
                  </a:cubicBezTo>
                  <a:cubicBezTo>
                    <a:pt x="35927" y="149"/>
                    <a:pt x="37913" y="2490"/>
                    <a:pt x="38319" y="5572"/>
                  </a:cubicBezTo>
                  <a:cubicBezTo>
                    <a:pt x="40586" y="6412"/>
                    <a:pt x="42251" y="9236"/>
                    <a:pt x="42251" y="12590"/>
                  </a:cubicBezTo>
                  <a:cubicBezTo>
                    <a:pt x="42251" y="13609"/>
                    <a:pt x="42097" y="14578"/>
                    <a:pt x="41820" y="15458"/>
                  </a:cubicBezTo>
                  <a:cubicBezTo>
                    <a:pt x="42699" y="17013"/>
                    <a:pt x="43222" y="18960"/>
                    <a:pt x="43222" y="21074"/>
                  </a:cubicBezTo>
                  <a:cubicBezTo>
                    <a:pt x="43222" y="25723"/>
                    <a:pt x="40694" y="29568"/>
                    <a:pt x="37409" y="30202"/>
                  </a:cubicBezTo>
                  <a:cubicBezTo>
                    <a:pt x="37384" y="34518"/>
                    <a:pt x="34803" y="38006"/>
                    <a:pt x="31624" y="38006"/>
                  </a:cubicBezTo>
                  <a:cubicBezTo>
                    <a:pt x="30499" y="38006"/>
                    <a:pt x="29448" y="37569"/>
                    <a:pt x="28560" y="36813"/>
                  </a:cubicBezTo>
                  <a:cubicBezTo>
                    <a:pt x="27721" y="40603"/>
                    <a:pt x="25145" y="43358"/>
                    <a:pt x="22098" y="43358"/>
                  </a:cubicBezTo>
                  <a:cubicBezTo>
                    <a:pt x="19758" y="43358"/>
                    <a:pt x="17696" y="41733"/>
                    <a:pt x="16484" y="39265"/>
                  </a:cubicBezTo>
                  <a:cubicBezTo>
                    <a:pt x="15323" y="40222"/>
                    <a:pt x="13962" y="40772"/>
                    <a:pt x="12507" y="40772"/>
                  </a:cubicBezTo>
                  <a:cubicBezTo>
                    <a:pt x="9641" y="40772"/>
                    <a:pt x="7140" y="38639"/>
                    <a:pt x="5808" y="35473"/>
                  </a:cubicBezTo>
                  <a:cubicBezTo>
                    <a:pt x="5642" y="35499"/>
                    <a:pt x="5472" y="35513"/>
                    <a:pt x="5300" y="35513"/>
                  </a:cubicBezTo>
                  <a:cubicBezTo>
                    <a:pt x="2892" y="35513"/>
                    <a:pt x="940" y="32863"/>
                    <a:pt x="940" y="29595"/>
                  </a:cubicBezTo>
                  <a:cubicBezTo>
                    <a:pt x="940" y="28031"/>
                    <a:pt x="1387" y="26609"/>
                    <a:pt x="2117" y="25551"/>
                  </a:cubicBezTo>
                  <a:cubicBezTo>
                    <a:pt x="831" y="24519"/>
                    <a:pt x="-32" y="22608"/>
                    <a:pt x="-32" y="20421"/>
                  </a:cubicBezTo>
                  <a:cubicBezTo>
                    <a:pt x="-32" y="17344"/>
                    <a:pt x="1677" y="14813"/>
                    <a:pt x="3866" y="14507"/>
                  </a:cubicBezTo>
                  <a:close/>
                </a:path>
                <a:path w="43200" h="43200" fill="none">
                  <a:moveTo>
                    <a:pt x="4693" y="26177"/>
                  </a:moveTo>
                  <a:cubicBezTo>
                    <a:pt x="4582" y="26189"/>
                    <a:pt x="4470" y="26195"/>
                    <a:pt x="4356" y="26195"/>
                  </a:cubicBezTo>
                  <a:cubicBezTo>
                    <a:pt x="3555" y="26195"/>
                    <a:pt x="2804" y="25898"/>
                    <a:pt x="2160" y="25381"/>
                  </a:cubicBezTo>
                  <a:moveTo>
                    <a:pt x="6928" y="34899"/>
                  </a:moveTo>
                  <a:cubicBezTo>
                    <a:pt x="6579" y="35090"/>
                    <a:pt x="6207" y="35220"/>
                    <a:pt x="5821" y="35281"/>
                  </a:cubicBezTo>
                  <a:moveTo>
                    <a:pt x="16478" y="39090"/>
                  </a:moveTo>
                  <a:cubicBezTo>
                    <a:pt x="16211" y="38549"/>
                    <a:pt x="15986" y="37967"/>
                    <a:pt x="15809" y="37354"/>
                  </a:cubicBezTo>
                  <a:moveTo>
                    <a:pt x="28827" y="34751"/>
                  </a:moveTo>
                  <a:cubicBezTo>
                    <a:pt x="28787" y="35413"/>
                    <a:pt x="28697" y="36052"/>
                    <a:pt x="28562" y="36663"/>
                  </a:cubicBezTo>
                  <a:moveTo>
                    <a:pt x="34129" y="22954"/>
                  </a:moveTo>
                  <a:cubicBezTo>
                    <a:pt x="36055" y="24231"/>
                    <a:pt x="37381" y="26919"/>
                    <a:pt x="37381" y="30027"/>
                  </a:cubicBezTo>
                  <a:cubicBezTo>
                    <a:pt x="37381" y="30048"/>
                    <a:pt x="37381" y="30069"/>
                    <a:pt x="37381" y="30090"/>
                  </a:cubicBezTo>
                  <a:moveTo>
                    <a:pt x="41798" y="15354"/>
                  </a:moveTo>
                  <a:cubicBezTo>
                    <a:pt x="41472" y="16395"/>
                    <a:pt x="40973" y="17308"/>
                    <a:pt x="40351" y="18030"/>
                  </a:cubicBezTo>
                  <a:moveTo>
                    <a:pt x="38324" y="5426"/>
                  </a:moveTo>
                  <a:cubicBezTo>
                    <a:pt x="38375" y="5804"/>
                    <a:pt x="38401" y="6196"/>
                    <a:pt x="38401" y="6595"/>
                  </a:cubicBezTo>
                  <a:cubicBezTo>
                    <a:pt x="38401" y="6627"/>
                    <a:pt x="38401" y="6658"/>
                    <a:pt x="38401" y="6690"/>
                  </a:cubicBezTo>
                  <a:moveTo>
                    <a:pt x="29078" y="3952"/>
                  </a:moveTo>
                  <a:cubicBezTo>
                    <a:pt x="29268" y="3364"/>
                    <a:pt x="29519" y="2823"/>
                    <a:pt x="29820" y="2341"/>
                  </a:cubicBezTo>
                  <a:moveTo>
                    <a:pt x="22141" y="4720"/>
                  </a:moveTo>
                  <a:cubicBezTo>
                    <a:pt x="22218" y="4229"/>
                    <a:pt x="22340" y="3764"/>
                    <a:pt x="22499" y="3329"/>
                  </a:cubicBezTo>
                  <a:moveTo>
                    <a:pt x="14000" y="5192"/>
                  </a:moveTo>
                  <a:cubicBezTo>
                    <a:pt x="14474" y="5569"/>
                    <a:pt x="14910" y="6023"/>
                    <a:pt x="15300" y="6540"/>
                  </a:cubicBezTo>
                  <a:moveTo>
                    <a:pt x="4127" y="15789"/>
                  </a:moveTo>
                  <a:cubicBezTo>
                    <a:pt x="4024" y="15332"/>
                    <a:pt x="3948" y="14858"/>
                    <a:pt x="3900" y="14375"/>
                  </a:cubicBezTo>
                </a:path>
              </a:pathLst>
            </a:custGeom>
            <a:solidFill>
              <a:srgbClr val="D6F5F5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80" name="文本框 39"/>
            <p:cNvSpPr txBox="1"/>
            <p:nvPr/>
          </p:nvSpPr>
          <p:spPr>
            <a:xfrm>
              <a:off x="6816" y="1513"/>
              <a:ext cx="4558" cy="14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还有别的方法求下列事件的概率吗？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26"/>
          <p:cNvGrpSpPr/>
          <p:nvPr/>
        </p:nvGrpSpPr>
        <p:grpSpPr>
          <a:xfrm>
            <a:off x="2509838" y="2492375"/>
            <a:ext cx="895350" cy="941388"/>
            <a:chOff x="3387" y="2682"/>
            <a:chExt cx="1410" cy="1482"/>
          </a:xfrm>
        </p:grpSpPr>
        <p:pic>
          <p:nvPicPr>
            <p:cNvPr id="28674" name="图片 22633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87" y="2682"/>
              <a:ext cx="1410" cy="148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75" name="文本框 18"/>
            <p:cNvSpPr txBox="1"/>
            <p:nvPr/>
          </p:nvSpPr>
          <p:spPr>
            <a:xfrm>
              <a:off x="3708" y="3063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2"/>
          <p:cNvGrpSpPr/>
          <p:nvPr/>
        </p:nvGrpSpPr>
        <p:grpSpPr>
          <a:xfrm>
            <a:off x="5749925" y="2528888"/>
            <a:ext cx="876300" cy="868362"/>
            <a:chOff x="5025" y="4715"/>
            <a:chExt cx="1380" cy="1368"/>
          </a:xfrm>
        </p:grpSpPr>
        <p:pic>
          <p:nvPicPr>
            <p:cNvPr id="28677" name="图片 16" descr="5e856b8efcd4467f-ce3e04fe7cfdda08-77bf21168e9cef35a471835830e04a9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25" y="4715"/>
              <a:ext cx="1381" cy="13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78" name="文本框 20"/>
            <p:cNvSpPr txBox="1"/>
            <p:nvPr/>
          </p:nvSpPr>
          <p:spPr>
            <a:xfrm>
              <a:off x="5332" y="503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1"/>
          <p:cNvGrpSpPr/>
          <p:nvPr/>
        </p:nvGrpSpPr>
        <p:grpSpPr>
          <a:xfrm>
            <a:off x="5678488" y="3711575"/>
            <a:ext cx="1020762" cy="1012825"/>
            <a:chOff x="8378" y="4603"/>
            <a:chExt cx="1608" cy="1594"/>
          </a:xfrm>
        </p:grpSpPr>
        <p:pic>
          <p:nvPicPr>
            <p:cNvPr id="28680" name="图片 22634" descr="5e856b8efcd4467f-ce3e04fe7cfdda08-77bf21168e9cef35a471835830e04a9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78" y="4603"/>
              <a:ext cx="1608" cy="159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1" name="文本框 21"/>
            <p:cNvSpPr txBox="1"/>
            <p:nvPr/>
          </p:nvSpPr>
          <p:spPr>
            <a:xfrm>
              <a:off x="8798" y="503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28"/>
          <p:cNvGrpSpPr/>
          <p:nvPr/>
        </p:nvGrpSpPr>
        <p:grpSpPr>
          <a:xfrm>
            <a:off x="6654800" y="2511425"/>
            <a:ext cx="876300" cy="922338"/>
            <a:chOff x="8378" y="2727"/>
            <a:chExt cx="1380" cy="1452"/>
          </a:xfrm>
        </p:grpSpPr>
        <p:pic>
          <p:nvPicPr>
            <p:cNvPr id="28683" name="图片 8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378" y="2727"/>
              <a:ext cx="1381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4" name="文本框 22"/>
            <p:cNvSpPr txBox="1"/>
            <p:nvPr/>
          </p:nvSpPr>
          <p:spPr>
            <a:xfrm>
              <a:off x="8684" y="3078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" name="组合 30"/>
          <p:cNvGrpSpPr/>
          <p:nvPr/>
        </p:nvGrpSpPr>
        <p:grpSpPr>
          <a:xfrm>
            <a:off x="6699250" y="3751263"/>
            <a:ext cx="982663" cy="973137"/>
            <a:chOff x="9986" y="4664"/>
            <a:chExt cx="1546" cy="1532"/>
          </a:xfrm>
        </p:grpSpPr>
        <p:pic>
          <p:nvPicPr>
            <p:cNvPr id="28686" name="图片 13" descr="5e856b8efcd4467f-ce3e04fe7cfdda08-77bf21168e9cef35a471835830e04a9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86" y="4664"/>
              <a:ext cx="1546" cy="153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7" name="文本框 24"/>
            <p:cNvSpPr txBox="1"/>
            <p:nvPr/>
          </p:nvSpPr>
          <p:spPr>
            <a:xfrm>
              <a:off x="10375" y="5071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组合 34"/>
          <p:cNvGrpSpPr/>
          <p:nvPr/>
        </p:nvGrpSpPr>
        <p:grpSpPr>
          <a:xfrm>
            <a:off x="3336925" y="1095375"/>
            <a:ext cx="895350" cy="941388"/>
            <a:chOff x="3387" y="2682"/>
            <a:chExt cx="1410" cy="1482"/>
          </a:xfrm>
        </p:grpSpPr>
        <p:pic>
          <p:nvPicPr>
            <p:cNvPr id="28689" name="图片 35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87" y="2682"/>
              <a:ext cx="1410" cy="148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90" name="文本框 36"/>
            <p:cNvSpPr txBox="1"/>
            <p:nvPr/>
          </p:nvSpPr>
          <p:spPr>
            <a:xfrm>
              <a:off x="3708" y="3063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" name="组合 37"/>
          <p:cNvGrpSpPr/>
          <p:nvPr/>
        </p:nvGrpSpPr>
        <p:grpSpPr>
          <a:xfrm>
            <a:off x="6165850" y="1190625"/>
            <a:ext cx="876300" cy="868363"/>
            <a:chOff x="5025" y="4715"/>
            <a:chExt cx="1380" cy="1368"/>
          </a:xfrm>
        </p:grpSpPr>
        <p:pic>
          <p:nvPicPr>
            <p:cNvPr id="28692" name="图片 38" descr="5e856b8efcd4467f-ce3e04fe7cfdda08-77bf21168e9cef35a471835830e04a9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25" y="4715"/>
              <a:ext cx="1381" cy="13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93" name="文本框 39"/>
            <p:cNvSpPr txBox="1"/>
            <p:nvPr/>
          </p:nvSpPr>
          <p:spPr>
            <a:xfrm>
              <a:off x="5332" y="5039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" name="组合 40"/>
          <p:cNvGrpSpPr/>
          <p:nvPr/>
        </p:nvGrpSpPr>
        <p:grpSpPr>
          <a:xfrm>
            <a:off x="1030288" y="2511425"/>
            <a:ext cx="876300" cy="922338"/>
            <a:chOff x="8378" y="2727"/>
            <a:chExt cx="1380" cy="1452"/>
          </a:xfrm>
        </p:grpSpPr>
        <p:pic>
          <p:nvPicPr>
            <p:cNvPr id="28695" name="图片 41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378" y="2727"/>
              <a:ext cx="1381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96" name="文本框 42"/>
            <p:cNvSpPr txBox="1"/>
            <p:nvPr/>
          </p:nvSpPr>
          <p:spPr>
            <a:xfrm>
              <a:off x="8684" y="3078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43"/>
          <p:cNvGrpSpPr/>
          <p:nvPr/>
        </p:nvGrpSpPr>
        <p:grpSpPr>
          <a:xfrm>
            <a:off x="966788" y="3783013"/>
            <a:ext cx="982662" cy="973137"/>
            <a:chOff x="9986" y="4664"/>
            <a:chExt cx="1546" cy="1532"/>
          </a:xfrm>
        </p:grpSpPr>
        <p:pic>
          <p:nvPicPr>
            <p:cNvPr id="28698" name="图片 44" descr="5e856b8efcd4467f-ce3e04fe7cfdda08-77bf21168e9cef35a471835830e04a9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86" y="4664"/>
              <a:ext cx="1546" cy="153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99" name="文本框 45"/>
            <p:cNvSpPr txBox="1"/>
            <p:nvPr/>
          </p:nvSpPr>
          <p:spPr>
            <a:xfrm>
              <a:off x="10375" y="5071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" name="组合 47"/>
          <p:cNvGrpSpPr/>
          <p:nvPr/>
        </p:nvGrpSpPr>
        <p:grpSpPr>
          <a:xfrm>
            <a:off x="3549650" y="2501900"/>
            <a:ext cx="876300" cy="922338"/>
            <a:chOff x="5025" y="3488"/>
            <a:chExt cx="1380" cy="1452"/>
          </a:xfrm>
        </p:grpSpPr>
        <p:pic>
          <p:nvPicPr>
            <p:cNvPr id="28701" name="图片 22638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025" y="3488"/>
              <a:ext cx="1381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02" name="文本框 46"/>
            <p:cNvSpPr txBox="1"/>
            <p:nvPr/>
          </p:nvSpPr>
          <p:spPr>
            <a:xfrm>
              <a:off x="5331" y="3884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组合 48"/>
          <p:cNvGrpSpPr/>
          <p:nvPr/>
        </p:nvGrpSpPr>
        <p:grpSpPr>
          <a:xfrm>
            <a:off x="2441575" y="3816350"/>
            <a:ext cx="895350" cy="939800"/>
            <a:chOff x="3387" y="2682"/>
            <a:chExt cx="1410" cy="1482"/>
          </a:xfrm>
        </p:grpSpPr>
        <p:pic>
          <p:nvPicPr>
            <p:cNvPr id="28704" name="图片 49" descr="5e856b8efcd4467f-ce3e04fe7cfdda08-77bf21168e9cef31231235a471835830e04a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87" y="2682"/>
              <a:ext cx="1410" cy="148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05" name="文本框 50"/>
            <p:cNvSpPr txBox="1"/>
            <p:nvPr/>
          </p:nvSpPr>
          <p:spPr>
            <a:xfrm>
              <a:off x="3708" y="3063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①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3" name="组合 51"/>
          <p:cNvGrpSpPr/>
          <p:nvPr/>
        </p:nvGrpSpPr>
        <p:grpSpPr>
          <a:xfrm>
            <a:off x="3549650" y="3816350"/>
            <a:ext cx="981075" cy="971550"/>
            <a:chOff x="9986" y="4664"/>
            <a:chExt cx="1546" cy="1532"/>
          </a:xfrm>
        </p:grpSpPr>
        <p:pic>
          <p:nvPicPr>
            <p:cNvPr id="28707" name="图片 52" descr="5e856b8efcd4467f-ce3e04fe7cfdda08-77bf21168e9cef35a471835830e04a9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86" y="4664"/>
              <a:ext cx="1546" cy="153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08" name="文本框 53"/>
            <p:cNvSpPr txBox="1"/>
            <p:nvPr/>
          </p:nvSpPr>
          <p:spPr>
            <a:xfrm>
              <a:off x="10375" y="5071"/>
              <a:ext cx="768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Arial" panose="020B0604020202020204" pitchFamily="34" charset="0"/>
                </a:rPr>
                <a:t>②</a:t>
              </a:r>
              <a:endPara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4438650" y="628650"/>
            <a:ext cx="15065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枚硬币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98450" y="3005138"/>
            <a:ext cx="379413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枚硬币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571500" y="2108200"/>
            <a:ext cx="7600950" cy="2540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59" name="直接连接符 58"/>
          <p:cNvCxnSpPr/>
          <p:nvPr/>
        </p:nvCxnSpPr>
        <p:spPr>
          <a:xfrm>
            <a:off x="2124075" y="1052513"/>
            <a:ext cx="0" cy="3887787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0" name="直接连接符 59"/>
          <p:cNvCxnSpPr/>
          <p:nvPr/>
        </p:nvCxnSpPr>
        <p:spPr>
          <a:xfrm>
            <a:off x="677863" y="3559175"/>
            <a:ext cx="7494587" cy="14288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1" name="直接连接符 60"/>
          <p:cNvCxnSpPr/>
          <p:nvPr/>
        </p:nvCxnSpPr>
        <p:spPr>
          <a:xfrm flipV="1">
            <a:off x="684213" y="4940300"/>
            <a:ext cx="7458075" cy="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2" name="直接连接符 61"/>
          <p:cNvCxnSpPr/>
          <p:nvPr/>
        </p:nvCxnSpPr>
        <p:spPr>
          <a:xfrm>
            <a:off x="5075238" y="1123950"/>
            <a:ext cx="1587" cy="381635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3" name="直接连接符 62"/>
          <p:cNvCxnSpPr/>
          <p:nvPr/>
        </p:nvCxnSpPr>
        <p:spPr>
          <a:xfrm flipH="1">
            <a:off x="8156575" y="1123950"/>
            <a:ext cx="15875" cy="381635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65" name="文本框 64"/>
          <p:cNvSpPr txBox="1"/>
          <p:nvPr/>
        </p:nvSpPr>
        <p:spPr>
          <a:xfrm>
            <a:off x="6376988" y="1309688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494088" y="136842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225550" y="2752725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223963" y="401002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713038" y="274002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744913" y="273367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5854700" y="2722563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884988" y="2717800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2697163" y="408622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727450" y="4081463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908675" y="399732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940550" y="3992563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4" name="组合 77"/>
          <p:cNvGrpSpPr/>
          <p:nvPr/>
        </p:nvGrpSpPr>
        <p:grpSpPr>
          <a:xfrm>
            <a:off x="2568575" y="5110163"/>
            <a:ext cx="3130550" cy="1181100"/>
            <a:chOff x="6179" y="1272"/>
            <a:chExt cx="4930" cy="1860"/>
          </a:xfrm>
        </p:grpSpPr>
        <p:sp>
          <p:nvSpPr>
            <p:cNvPr id="28730" name="云形 78"/>
            <p:cNvSpPr/>
            <p:nvPr/>
          </p:nvSpPr>
          <p:spPr>
            <a:xfrm>
              <a:off x="6179" y="1272"/>
              <a:ext cx="4930" cy="1860"/>
            </a:xfrm>
            <a:custGeom>
              <a:avLst/>
              <a:gdLst/>
              <a:ahLst/>
              <a:cxnLst>
                <a:cxn ang="0">
                  <a:pos x="3900" y="14370"/>
                </a:cxn>
                <a:cxn ang="0">
                  <a:pos x="3838" y="13131"/>
                </a:cxn>
                <a:cxn ang="0">
                  <a:pos x="10591" y="3941"/>
                </a:cxn>
                <a:cxn ang="0">
                  <a:pos x="14006" y="5201"/>
                </a:cxn>
                <a:cxn ang="0">
                  <a:pos x="18716" y="1343"/>
                </a:cxn>
                <a:cxn ang="0">
                  <a:pos x="22457" y="3431"/>
                </a:cxn>
                <a:cxn ang="0">
                  <a:pos x="26363" y="140"/>
                </a:cxn>
                <a:cxn ang="0">
                  <a:pos x="29834" y="2480"/>
                </a:cxn>
                <a:cxn ang="0">
                  <a:pos x="33539" y="149"/>
                </a:cxn>
                <a:cxn ang="0">
                  <a:pos x="38319" y="5572"/>
                </a:cxn>
                <a:cxn ang="0">
                  <a:pos x="42251" y="12590"/>
                </a:cxn>
                <a:cxn ang="0">
                  <a:pos x="41820" y="15458"/>
                </a:cxn>
                <a:cxn ang="0">
                  <a:pos x="43222" y="21074"/>
                </a:cxn>
                <a:cxn ang="0">
                  <a:pos x="37409" y="30202"/>
                </a:cxn>
                <a:cxn ang="0">
                  <a:pos x="31624" y="38006"/>
                </a:cxn>
                <a:cxn ang="0">
                  <a:pos x="28560" y="36813"/>
                </a:cxn>
                <a:cxn ang="0">
                  <a:pos x="22098" y="43358"/>
                </a:cxn>
                <a:cxn ang="0">
                  <a:pos x="16484" y="39265"/>
                </a:cxn>
                <a:cxn ang="0">
                  <a:pos x="12507" y="40772"/>
                </a:cxn>
                <a:cxn ang="0">
                  <a:pos x="5808" y="35473"/>
                </a:cxn>
                <a:cxn ang="0">
                  <a:pos x="5300" y="35513"/>
                </a:cxn>
                <a:cxn ang="0">
                  <a:pos x="940" y="29595"/>
                </a:cxn>
                <a:cxn ang="0">
                  <a:pos x="2117" y="25551"/>
                </a:cxn>
                <a:cxn ang="0">
                  <a:pos x="-32" y="20421"/>
                </a:cxn>
                <a:cxn ang="0">
                  <a:pos x="3866" y="14507"/>
                </a:cxn>
                <a:cxn ang="0">
                  <a:pos x="4693" y="26177"/>
                </a:cxn>
                <a:cxn ang="0">
                  <a:pos x="4356" y="26195"/>
                </a:cxn>
                <a:cxn ang="0">
                  <a:pos x="2160" y="25381"/>
                </a:cxn>
                <a:cxn ang="0">
                  <a:pos x="6928" y="34899"/>
                </a:cxn>
                <a:cxn ang="0">
                  <a:pos x="5821" y="35281"/>
                </a:cxn>
                <a:cxn ang="0">
                  <a:pos x="16478" y="39090"/>
                </a:cxn>
                <a:cxn ang="0">
                  <a:pos x="15809" y="37354"/>
                </a:cxn>
                <a:cxn ang="0">
                  <a:pos x="28827" y="34751"/>
                </a:cxn>
                <a:cxn ang="0">
                  <a:pos x="28562" y="36663"/>
                </a:cxn>
                <a:cxn ang="0">
                  <a:pos x="34129" y="22954"/>
                </a:cxn>
                <a:cxn ang="0">
                  <a:pos x="37381" y="30027"/>
                </a:cxn>
                <a:cxn ang="0">
                  <a:pos x="37381" y="30090"/>
                </a:cxn>
                <a:cxn ang="0">
                  <a:pos x="41798" y="15354"/>
                </a:cxn>
                <a:cxn ang="0">
                  <a:pos x="40351" y="18030"/>
                </a:cxn>
                <a:cxn ang="0">
                  <a:pos x="38324" y="5426"/>
                </a:cxn>
                <a:cxn ang="0">
                  <a:pos x="38401" y="6595"/>
                </a:cxn>
                <a:cxn ang="0">
                  <a:pos x="38401" y="6690"/>
                </a:cxn>
                <a:cxn ang="0">
                  <a:pos x="29078" y="3952"/>
                </a:cxn>
                <a:cxn ang="0">
                  <a:pos x="29820" y="2341"/>
                </a:cxn>
                <a:cxn ang="0">
                  <a:pos x="22141" y="4720"/>
                </a:cxn>
                <a:cxn ang="0">
                  <a:pos x="22499" y="3329"/>
                </a:cxn>
                <a:cxn ang="0">
                  <a:pos x="14000" y="5192"/>
                </a:cxn>
                <a:cxn ang="0">
                  <a:pos x="15300" y="6540"/>
                </a:cxn>
                <a:cxn ang="0">
                  <a:pos x="4127" y="15789"/>
                </a:cxn>
                <a:cxn ang="0">
                  <a:pos x="3900" y="14375"/>
                </a:cxn>
              </a:cxnLst>
              <a:pathLst>
                <a:path w="43200" h="43200">
                  <a:moveTo>
                    <a:pt x="3900" y="14370"/>
                  </a:moveTo>
                  <a:cubicBezTo>
                    <a:pt x="3859" y="13965"/>
                    <a:pt x="3838" y="13551"/>
                    <a:pt x="3838" y="13131"/>
                  </a:cubicBezTo>
                  <a:cubicBezTo>
                    <a:pt x="3838" y="8056"/>
                    <a:pt x="6861" y="3941"/>
                    <a:pt x="10591" y="3941"/>
                  </a:cubicBezTo>
                  <a:cubicBezTo>
                    <a:pt x="11837" y="3941"/>
                    <a:pt x="13004" y="4400"/>
                    <a:pt x="14006" y="5201"/>
                  </a:cubicBezTo>
                  <a:cubicBezTo>
                    <a:pt x="14902" y="2905"/>
                    <a:pt x="16675" y="1343"/>
                    <a:pt x="18716" y="1343"/>
                  </a:cubicBezTo>
                  <a:cubicBezTo>
                    <a:pt x="20174" y="1343"/>
                    <a:pt x="21494" y="2140"/>
                    <a:pt x="22457" y="3431"/>
                  </a:cubicBezTo>
                  <a:cubicBezTo>
                    <a:pt x="23173" y="1479"/>
                    <a:pt x="24653" y="140"/>
                    <a:pt x="26363" y="140"/>
                  </a:cubicBezTo>
                  <a:cubicBezTo>
                    <a:pt x="27778" y="140"/>
                    <a:pt x="29037" y="1058"/>
                    <a:pt x="29834" y="2480"/>
                  </a:cubicBezTo>
                  <a:cubicBezTo>
                    <a:pt x="30725" y="1054"/>
                    <a:pt x="32054" y="149"/>
                    <a:pt x="33539" y="149"/>
                  </a:cubicBezTo>
                  <a:cubicBezTo>
                    <a:pt x="35927" y="149"/>
                    <a:pt x="37913" y="2490"/>
                    <a:pt x="38319" y="5572"/>
                  </a:cubicBezTo>
                  <a:cubicBezTo>
                    <a:pt x="40586" y="6412"/>
                    <a:pt x="42251" y="9236"/>
                    <a:pt x="42251" y="12590"/>
                  </a:cubicBezTo>
                  <a:cubicBezTo>
                    <a:pt x="42251" y="13609"/>
                    <a:pt x="42097" y="14578"/>
                    <a:pt x="41820" y="15458"/>
                  </a:cubicBezTo>
                  <a:cubicBezTo>
                    <a:pt x="42699" y="17013"/>
                    <a:pt x="43222" y="18960"/>
                    <a:pt x="43222" y="21074"/>
                  </a:cubicBezTo>
                  <a:cubicBezTo>
                    <a:pt x="43222" y="25723"/>
                    <a:pt x="40694" y="29568"/>
                    <a:pt x="37409" y="30202"/>
                  </a:cubicBezTo>
                  <a:cubicBezTo>
                    <a:pt x="37384" y="34518"/>
                    <a:pt x="34803" y="38006"/>
                    <a:pt x="31624" y="38006"/>
                  </a:cubicBezTo>
                  <a:cubicBezTo>
                    <a:pt x="30499" y="38006"/>
                    <a:pt x="29448" y="37569"/>
                    <a:pt x="28560" y="36813"/>
                  </a:cubicBezTo>
                  <a:cubicBezTo>
                    <a:pt x="27721" y="40603"/>
                    <a:pt x="25145" y="43358"/>
                    <a:pt x="22098" y="43358"/>
                  </a:cubicBezTo>
                  <a:cubicBezTo>
                    <a:pt x="19758" y="43358"/>
                    <a:pt x="17696" y="41733"/>
                    <a:pt x="16484" y="39265"/>
                  </a:cubicBezTo>
                  <a:cubicBezTo>
                    <a:pt x="15323" y="40222"/>
                    <a:pt x="13962" y="40772"/>
                    <a:pt x="12507" y="40772"/>
                  </a:cubicBezTo>
                  <a:cubicBezTo>
                    <a:pt x="9641" y="40772"/>
                    <a:pt x="7140" y="38639"/>
                    <a:pt x="5808" y="35473"/>
                  </a:cubicBezTo>
                  <a:cubicBezTo>
                    <a:pt x="5642" y="35499"/>
                    <a:pt x="5472" y="35513"/>
                    <a:pt x="5300" y="35513"/>
                  </a:cubicBezTo>
                  <a:cubicBezTo>
                    <a:pt x="2892" y="35513"/>
                    <a:pt x="940" y="32863"/>
                    <a:pt x="940" y="29595"/>
                  </a:cubicBezTo>
                  <a:cubicBezTo>
                    <a:pt x="940" y="28031"/>
                    <a:pt x="1387" y="26609"/>
                    <a:pt x="2117" y="25551"/>
                  </a:cubicBezTo>
                  <a:cubicBezTo>
                    <a:pt x="831" y="24519"/>
                    <a:pt x="-32" y="22608"/>
                    <a:pt x="-32" y="20421"/>
                  </a:cubicBezTo>
                  <a:cubicBezTo>
                    <a:pt x="-32" y="17344"/>
                    <a:pt x="1677" y="14813"/>
                    <a:pt x="3866" y="14507"/>
                  </a:cubicBezTo>
                  <a:close/>
                </a:path>
                <a:path w="43200" h="43200" fill="none">
                  <a:moveTo>
                    <a:pt x="4693" y="26177"/>
                  </a:moveTo>
                  <a:cubicBezTo>
                    <a:pt x="4582" y="26189"/>
                    <a:pt x="4470" y="26195"/>
                    <a:pt x="4356" y="26195"/>
                  </a:cubicBezTo>
                  <a:cubicBezTo>
                    <a:pt x="3555" y="26195"/>
                    <a:pt x="2804" y="25898"/>
                    <a:pt x="2160" y="25381"/>
                  </a:cubicBezTo>
                  <a:moveTo>
                    <a:pt x="6928" y="34899"/>
                  </a:moveTo>
                  <a:cubicBezTo>
                    <a:pt x="6579" y="35090"/>
                    <a:pt x="6207" y="35220"/>
                    <a:pt x="5821" y="35281"/>
                  </a:cubicBezTo>
                  <a:moveTo>
                    <a:pt x="16478" y="39090"/>
                  </a:moveTo>
                  <a:cubicBezTo>
                    <a:pt x="16211" y="38549"/>
                    <a:pt x="15986" y="37967"/>
                    <a:pt x="15809" y="37354"/>
                  </a:cubicBezTo>
                  <a:moveTo>
                    <a:pt x="28827" y="34751"/>
                  </a:moveTo>
                  <a:cubicBezTo>
                    <a:pt x="28787" y="35413"/>
                    <a:pt x="28697" y="36052"/>
                    <a:pt x="28562" y="36663"/>
                  </a:cubicBezTo>
                  <a:moveTo>
                    <a:pt x="34129" y="22954"/>
                  </a:moveTo>
                  <a:cubicBezTo>
                    <a:pt x="36055" y="24231"/>
                    <a:pt x="37381" y="26919"/>
                    <a:pt x="37381" y="30027"/>
                  </a:cubicBezTo>
                  <a:cubicBezTo>
                    <a:pt x="37381" y="30048"/>
                    <a:pt x="37381" y="30069"/>
                    <a:pt x="37381" y="30090"/>
                  </a:cubicBezTo>
                  <a:moveTo>
                    <a:pt x="41798" y="15354"/>
                  </a:moveTo>
                  <a:cubicBezTo>
                    <a:pt x="41472" y="16395"/>
                    <a:pt x="40973" y="17308"/>
                    <a:pt x="40351" y="18030"/>
                  </a:cubicBezTo>
                  <a:moveTo>
                    <a:pt x="38324" y="5426"/>
                  </a:moveTo>
                  <a:cubicBezTo>
                    <a:pt x="38375" y="5804"/>
                    <a:pt x="38401" y="6196"/>
                    <a:pt x="38401" y="6595"/>
                  </a:cubicBezTo>
                  <a:cubicBezTo>
                    <a:pt x="38401" y="6627"/>
                    <a:pt x="38401" y="6658"/>
                    <a:pt x="38401" y="6690"/>
                  </a:cubicBezTo>
                  <a:moveTo>
                    <a:pt x="29078" y="3952"/>
                  </a:moveTo>
                  <a:cubicBezTo>
                    <a:pt x="29268" y="3364"/>
                    <a:pt x="29519" y="2823"/>
                    <a:pt x="29820" y="2341"/>
                  </a:cubicBezTo>
                  <a:moveTo>
                    <a:pt x="22141" y="4720"/>
                  </a:moveTo>
                  <a:cubicBezTo>
                    <a:pt x="22218" y="4229"/>
                    <a:pt x="22340" y="3764"/>
                    <a:pt x="22499" y="3329"/>
                  </a:cubicBezTo>
                  <a:moveTo>
                    <a:pt x="14000" y="5192"/>
                  </a:moveTo>
                  <a:cubicBezTo>
                    <a:pt x="14474" y="5569"/>
                    <a:pt x="14910" y="6023"/>
                    <a:pt x="15300" y="6540"/>
                  </a:cubicBezTo>
                  <a:moveTo>
                    <a:pt x="4127" y="15789"/>
                  </a:moveTo>
                  <a:cubicBezTo>
                    <a:pt x="4024" y="15332"/>
                    <a:pt x="3948" y="14858"/>
                    <a:pt x="3900" y="14375"/>
                  </a:cubicBezTo>
                </a:path>
              </a:pathLst>
            </a:custGeom>
            <a:solidFill>
              <a:srgbClr val="D6F5F5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731" name="文本框 79"/>
            <p:cNvSpPr txBox="1"/>
            <p:nvPr/>
          </p:nvSpPr>
          <p:spPr>
            <a:xfrm>
              <a:off x="6862" y="1497"/>
              <a:ext cx="3714" cy="14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还可以用列表法求概率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65" grpId="0"/>
      <p:bldP spid="66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TextBox 10"/>
          <p:cNvSpPr txBox="1">
            <a:spLocks noChangeArrowheads="1"/>
          </p:cNvSpPr>
          <p:nvPr/>
        </p:nvSpPr>
        <p:spPr bwMode="auto">
          <a:xfrm>
            <a:off x="314325" y="692150"/>
            <a:ext cx="3727450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问题</a:t>
            </a:r>
            <a:r>
              <a:rPr kumimoji="0" lang="en-US" altLang="zh-CN" sz="2800" b="1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怎样列表格？</a:t>
            </a:r>
            <a:r>
              <a:rPr kumimoji="0" lang="en-US" altLang="zh-CN" sz="28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endParaRPr kumimoji="0" lang="zh-CN" altLang="en-US" sz="28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aphicFrame>
        <p:nvGraphicFramePr>
          <p:cNvPr id="12" name="Group 84"/>
          <p:cNvGraphicFramePr>
            <a:graphicFrameLocks noGrp="1"/>
          </p:cNvGraphicFramePr>
          <p:nvPr/>
        </p:nvGraphicFramePr>
        <p:xfrm>
          <a:off x="1762125" y="2420938"/>
          <a:ext cx="4681538" cy="2593975"/>
        </p:xfrm>
        <a:graphic>
          <a:graphicData uri="http://schemas.openxmlformats.org/drawingml/2006/table">
            <a:tbl>
              <a:tblPr/>
              <a:tblGrid>
                <a:gridCol w="585788"/>
                <a:gridCol w="584200"/>
                <a:gridCol w="585787"/>
                <a:gridCol w="585788"/>
                <a:gridCol w="584200"/>
                <a:gridCol w="585787"/>
                <a:gridCol w="584200"/>
                <a:gridCol w="585788"/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" name="Line 85"/>
          <p:cNvSpPr/>
          <p:nvPr/>
        </p:nvSpPr>
        <p:spPr>
          <a:xfrm>
            <a:off x="2555875" y="2705100"/>
            <a:ext cx="360045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4" name="Text Box 86"/>
          <p:cNvSpPr txBox="1"/>
          <p:nvPr/>
        </p:nvSpPr>
        <p:spPr>
          <a:xfrm>
            <a:off x="2195513" y="1822450"/>
            <a:ext cx="3841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一个因素所包含的可能情况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Line 87"/>
          <p:cNvSpPr/>
          <p:nvPr/>
        </p:nvSpPr>
        <p:spPr>
          <a:xfrm>
            <a:off x="2051050" y="3063875"/>
            <a:ext cx="0" cy="1873250"/>
          </a:xfrm>
          <a:prstGeom prst="line">
            <a:avLst/>
          </a:prstGeom>
          <a:ln w="76200" cap="rnd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" name="Text Box 88"/>
          <p:cNvSpPr txBox="1"/>
          <p:nvPr/>
        </p:nvSpPr>
        <p:spPr>
          <a:xfrm>
            <a:off x="395288" y="2854325"/>
            <a:ext cx="1295400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另一个因素所包含的可能情况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89"/>
          <p:cNvSpPr/>
          <p:nvPr/>
        </p:nvSpPr>
        <p:spPr>
          <a:xfrm>
            <a:off x="2482850" y="3063875"/>
            <a:ext cx="3816350" cy="1800225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90"/>
          <p:cNvSpPr txBox="1"/>
          <p:nvPr/>
        </p:nvSpPr>
        <p:spPr>
          <a:xfrm>
            <a:off x="2843213" y="3424238"/>
            <a:ext cx="309721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66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两个因素所组合的所有可能情况</a:t>
            </a:r>
            <a:r>
              <a:rPr lang="en-US" altLang="zh-CN" sz="2400" dirty="0">
                <a:solidFill>
                  <a:srgbClr val="66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solidFill>
                  <a:srgbClr val="66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en-US" altLang="zh-CN" sz="2400" b="1" i="1" dirty="0">
                <a:solidFill>
                  <a:srgbClr val="66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400" b="1" i="1" dirty="0">
              <a:solidFill>
                <a:srgbClr val="66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AutoShape 92"/>
          <p:cNvSpPr/>
          <p:nvPr/>
        </p:nvSpPr>
        <p:spPr>
          <a:xfrm>
            <a:off x="3706813" y="2271713"/>
            <a:ext cx="1296987" cy="360362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AutoShape 93"/>
          <p:cNvSpPr/>
          <p:nvPr/>
        </p:nvSpPr>
        <p:spPr>
          <a:xfrm>
            <a:off x="1619250" y="3568700"/>
            <a:ext cx="288925" cy="1079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94"/>
          <p:cNvSpPr txBox="1"/>
          <p:nvPr/>
        </p:nvSpPr>
        <p:spPr>
          <a:xfrm>
            <a:off x="1476375" y="1412875"/>
            <a:ext cx="341630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列表法中表格构造特点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23"/>
          <p:cNvGrpSpPr/>
          <p:nvPr/>
        </p:nvGrpSpPr>
        <p:grpSpPr>
          <a:xfrm>
            <a:off x="6623050" y="2565400"/>
            <a:ext cx="2520950" cy="1943100"/>
            <a:chOff x="6623720" y="3356992"/>
            <a:chExt cx="2520280" cy="1944216"/>
          </a:xfrm>
        </p:grpSpPr>
        <p:sp>
          <p:nvSpPr>
            <p:cNvPr id="29764" name="折角形 22"/>
            <p:cNvSpPr/>
            <p:nvPr/>
          </p:nvSpPr>
          <p:spPr>
            <a:xfrm>
              <a:off x="6660232" y="3356992"/>
              <a:ext cx="2376264" cy="1944216"/>
            </a:xfrm>
            <a:prstGeom prst="foldedCorner">
              <a:avLst>
                <a:gd name="adj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5430" name="TextBox 21"/>
            <p:cNvSpPr txBox="1">
              <a:spLocks noChangeArrowheads="1"/>
            </p:cNvSpPr>
            <p:nvPr/>
          </p:nvSpPr>
          <p:spPr bwMode="auto">
            <a:xfrm>
              <a:off x="6623720" y="3428471"/>
              <a:ext cx="2520280" cy="175519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>
                <a:lnSpc>
                  <a:spcPct val="15000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kern="1200" cap="none" spc="0" normalizeH="0" baseline="0" noProof="0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说明：</a:t>
              </a:r>
              <a:r>
                <a:rPr kumimoji="0" lang="zh-CN" altLang="en-US" kern="1200" cap="none" spc="0" normalizeH="0" baseline="0" noProof="0" dirty="0">
                  <a:solidFill>
                    <a:schemeClr val="accent4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如果第一个因素包含</a:t>
              </a:r>
              <a:r>
                <a:rPr kumimoji="0" lang="en-US" altLang="zh-CN" b="1" kern="1200" cap="none" spc="0" normalizeH="0" baseline="0" noProof="0" dirty="0">
                  <a:solidFill>
                    <a:schemeClr val="accent4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kumimoji="0" lang="zh-CN" altLang="en-US" kern="1200" cap="none" spc="0" normalizeH="0" baseline="0" noProof="0" dirty="0">
                  <a:solidFill>
                    <a:schemeClr val="accent4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种情况；第二个因素包含</a:t>
              </a:r>
              <a:r>
                <a:rPr kumimoji="0" lang="en-US" altLang="zh-CN" b="1" kern="1200" cap="none" spc="0" normalizeH="0" baseline="0" noProof="0" dirty="0">
                  <a:solidFill>
                    <a:schemeClr val="accent4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3</a:t>
              </a:r>
              <a:r>
                <a:rPr kumimoji="0" lang="zh-CN" altLang="en-US" kern="1200" cap="none" spc="0" normalizeH="0" baseline="0" noProof="0" dirty="0">
                  <a:solidFill>
                    <a:schemeClr val="accent4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种情况；那么所有情况</a:t>
              </a:r>
              <a:r>
                <a:rPr kumimoji="0" lang="en-US" altLang="zh-CN" b="1" i="1" kern="1200" cap="none" spc="0" normalizeH="0" baseline="0" noProof="0" dirty="0">
                  <a:solidFill>
                    <a:schemeClr val="accent4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n</a:t>
              </a:r>
              <a:r>
                <a:rPr kumimoji="0" lang="en-US" altLang="zh-CN" b="1" kern="1200" cap="none" spc="0" normalizeH="0" baseline="0" noProof="0" dirty="0">
                  <a:solidFill>
                    <a:schemeClr val="accent4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=2×3=6.</a:t>
              </a:r>
              <a:endParaRPr kumimoji="0" lang="zh-CN" altLang="en-US" b="1" kern="1200" cap="none" spc="0" normalizeH="0" baseline="0" noProof="0" dirty="0">
                <a:solidFill>
                  <a:schemeClr val="accent4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6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6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 bldLvl="0" animBg="1"/>
      <p:bldP spid="18" grpId="0"/>
      <p:bldP spid="19" grpId="0" bldLvl="0" animBg="1"/>
      <p:bldP spid="20" grpId="0" bldLvl="0" animBg="1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圆角矩形 31"/>
          <p:cNvSpPr/>
          <p:nvPr/>
        </p:nvSpPr>
        <p:spPr>
          <a:xfrm>
            <a:off x="276225" y="642938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Box 2"/>
          <p:cNvSpPr txBox="1"/>
          <p:nvPr/>
        </p:nvSpPr>
        <p:spPr>
          <a:xfrm>
            <a:off x="276225" y="1219200"/>
            <a:ext cx="8496300" cy="28908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例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 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 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同时抛掷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2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枚均匀的骰子一次，骰子各面上的点数分别是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2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···，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6.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试分别计算如下各随机事件的概率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kumimoji="0" lang="en-US" altLang="zh-CN" sz="2800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(1)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抛出的点数之和等于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8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；</a:t>
            </a:r>
            <a:endParaRPr kumimoji="0" lang="zh-CN" altLang="en-US" sz="2800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marL="342900" marR="0" indent="-34290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(2)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抛出的点数之和等于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12.</a:t>
            </a:r>
            <a:endParaRPr kumimoji="0" lang="en-US" altLang="zh-CN" sz="2800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243" name="文本框 1"/>
          <p:cNvSpPr txBox="1"/>
          <p:nvPr/>
        </p:nvSpPr>
        <p:spPr>
          <a:xfrm>
            <a:off x="276225" y="4329113"/>
            <a:ext cx="8193088" cy="1846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分析：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首先要弄清楚一共有多少个可能结果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枚骰子可能掷出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1,2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，···，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中的每一种情况，第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枚骰子也可能掷出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1,2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，···，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中的每一种情况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可以用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列表法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列出所有可能的结果如下：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2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/>
        </p:nvGraphicFramePr>
        <p:xfrm>
          <a:off x="331788" y="609600"/>
          <a:ext cx="8229600" cy="5422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9905"/>
                <a:gridCol w="1130300"/>
                <a:gridCol w="986155"/>
                <a:gridCol w="1216025"/>
                <a:gridCol w="1115695"/>
                <a:gridCol w="1043940"/>
                <a:gridCol w="956945"/>
              </a:tblGrid>
              <a:tr h="13182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453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453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32835" name="直接连接符 2"/>
          <p:cNvCxnSpPr/>
          <p:nvPr/>
        </p:nvCxnSpPr>
        <p:spPr>
          <a:xfrm>
            <a:off x="1106488" y="606425"/>
            <a:ext cx="1017587" cy="1309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2836" name="直接连接符 3"/>
          <p:cNvCxnSpPr/>
          <p:nvPr/>
        </p:nvCxnSpPr>
        <p:spPr>
          <a:xfrm>
            <a:off x="323850" y="1196975"/>
            <a:ext cx="1800225" cy="7191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32837" name="文本框 4"/>
          <p:cNvSpPr txBox="1"/>
          <p:nvPr/>
        </p:nvSpPr>
        <p:spPr>
          <a:xfrm>
            <a:off x="1352550" y="665163"/>
            <a:ext cx="9731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枚    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骰子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38" name="文本框 5"/>
          <p:cNvSpPr txBox="1"/>
          <p:nvPr/>
        </p:nvSpPr>
        <p:spPr>
          <a:xfrm>
            <a:off x="331788" y="1603375"/>
            <a:ext cx="1377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枚骰子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39" name="文本框 6"/>
          <p:cNvSpPr txBox="1"/>
          <p:nvPr/>
        </p:nvSpPr>
        <p:spPr>
          <a:xfrm>
            <a:off x="577850" y="800100"/>
            <a:ext cx="7747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结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果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0" name="文本框 7"/>
          <p:cNvSpPr txBox="1"/>
          <p:nvPr/>
        </p:nvSpPr>
        <p:spPr>
          <a:xfrm>
            <a:off x="1009650" y="213042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1" name="文本框 8"/>
          <p:cNvSpPr txBox="1"/>
          <p:nvPr/>
        </p:nvSpPr>
        <p:spPr>
          <a:xfrm>
            <a:off x="1009650" y="2749550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2" name="文本框 9"/>
          <p:cNvSpPr txBox="1"/>
          <p:nvPr/>
        </p:nvSpPr>
        <p:spPr>
          <a:xfrm>
            <a:off x="1009650" y="3416300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3" name="文本框 10"/>
          <p:cNvSpPr txBox="1"/>
          <p:nvPr/>
        </p:nvSpPr>
        <p:spPr>
          <a:xfrm>
            <a:off x="1009650" y="4108450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4" name="文本框 11"/>
          <p:cNvSpPr txBox="1"/>
          <p:nvPr/>
        </p:nvSpPr>
        <p:spPr>
          <a:xfrm>
            <a:off x="1009650" y="48164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5" name="文本框 12"/>
          <p:cNvSpPr txBox="1"/>
          <p:nvPr/>
        </p:nvSpPr>
        <p:spPr>
          <a:xfrm>
            <a:off x="1009650" y="54895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6" name="文本框 13"/>
          <p:cNvSpPr txBox="1"/>
          <p:nvPr/>
        </p:nvSpPr>
        <p:spPr>
          <a:xfrm>
            <a:off x="2438400" y="121602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7" name="文本框 14"/>
          <p:cNvSpPr txBox="1"/>
          <p:nvPr/>
        </p:nvSpPr>
        <p:spPr>
          <a:xfrm>
            <a:off x="3665538" y="11969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8" name="文本框 15"/>
          <p:cNvSpPr txBox="1"/>
          <p:nvPr/>
        </p:nvSpPr>
        <p:spPr>
          <a:xfrm>
            <a:off x="4532313" y="11969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49" name="文本框 16"/>
          <p:cNvSpPr txBox="1"/>
          <p:nvPr/>
        </p:nvSpPr>
        <p:spPr>
          <a:xfrm>
            <a:off x="5816600" y="11969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50" name="文本框 17"/>
          <p:cNvSpPr txBox="1"/>
          <p:nvPr/>
        </p:nvSpPr>
        <p:spPr>
          <a:xfrm>
            <a:off x="6943725" y="11969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851" name="文本框 18"/>
          <p:cNvSpPr txBox="1"/>
          <p:nvPr/>
        </p:nvSpPr>
        <p:spPr>
          <a:xfrm>
            <a:off x="7881938" y="1196975"/>
            <a:ext cx="428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325688" y="20574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333750" y="205740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5625" y="205740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484813" y="20574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675438" y="20574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715250" y="205740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325688" y="27495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271713" y="34163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271713" y="41084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271713" y="4816475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273300" y="5489575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(6,1)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333750" y="274955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65625" y="274955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484813" y="27495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777038" y="27495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693025" y="274955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333750" y="341630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365625" y="341630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484813" y="34163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611938" y="341630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93025" y="341630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333750" y="410845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333750" y="4816475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333750" y="5432425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(6,2)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365625" y="410845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365625" y="4816475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365625" y="5489575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(6,3)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484813" y="41084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484813" y="4816475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484813" y="5432425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(6,4)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675438" y="4108450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675438" y="4816475"/>
            <a:ext cx="760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661150" y="546100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(6,5)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693025" y="4108450"/>
            <a:ext cx="760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7715250" y="4816475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(5,6)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715250" y="5432425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(6,6)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74663" y="788988"/>
            <a:ext cx="8193087" cy="140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解：从上表可以看出，同时抛掷两枚骰子一次，所有可能出现的结果有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36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种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由于骰子是均匀的，所以每个结果出现的可能性相等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517525" y="2336800"/>
            <a:ext cx="7832725" cy="1836738"/>
            <a:chOff x="816" y="3681"/>
            <a:chExt cx="12334" cy="2891"/>
          </a:xfrm>
        </p:grpSpPr>
        <p:sp>
          <p:nvSpPr>
            <p:cNvPr id="33795" name="文本框 2"/>
            <p:cNvSpPr txBox="1"/>
            <p:nvPr/>
          </p:nvSpPr>
          <p:spPr>
            <a:xfrm>
              <a:off x="816" y="3681"/>
              <a:ext cx="12335" cy="256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40000"/>
                </a:lnSpc>
              </a:pPr>
              <a:r>
                <a:rPr lang="en-US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(1)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抛出点数之和等于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8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的结果有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(2,6),(3,5),(4,4),(5,3)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和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(6,2)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这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5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种，所以抛出的点数之和等于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8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的这个事件发生的概率为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33796" name="对象 3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359" y="5106"/>
            <a:ext cx="995" cy="14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1" imgW="266700" imgH="393700" progId="Equation.DSMT4">
                    <p:embed/>
                  </p:oleObj>
                </mc:Choice>
                <mc:Fallback>
                  <p:oleObj name="" r:id="rId1" imgW="266700" imgH="3937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59" y="5106"/>
                          <a:ext cx="995" cy="14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4"/>
          <p:cNvGrpSpPr/>
          <p:nvPr/>
        </p:nvGrpSpPr>
        <p:grpSpPr>
          <a:xfrm>
            <a:off x="398463" y="4435475"/>
            <a:ext cx="7832725" cy="1389063"/>
            <a:chOff x="816" y="3681"/>
            <a:chExt cx="12335" cy="2188"/>
          </a:xfrm>
        </p:grpSpPr>
        <p:sp>
          <p:nvSpPr>
            <p:cNvPr id="33798" name="文本框 5"/>
            <p:cNvSpPr txBox="1"/>
            <p:nvPr/>
          </p:nvSpPr>
          <p:spPr>
            <a:xfrm>
              <a:off x="816" y="3681"/>
              <a:ext cx="12335" cy="17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40000"/>
                </a:lnSpc>
              </a:pPr>
              <a:r>
                <a:rPr lang="en-US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(2)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抛出点数之和等于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12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的结果仅有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(6,6)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这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种，所以抛出的点数之和等于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12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的这个事件发生的概率为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33799" name="对象 6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0160" y="4402"/>
            <a:ext cx="948" cy="14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3" imgW="254000" imgH="393700" progId="Equation.DSMT4">
                    <p:embed/>
                  </p:oleObj>
                </mc:Choice>
                <mc:Fallback>
                  <p:oleObj name="" r:id="rId3" imgW="254000" imgH="39370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160" y="4402"/>
                          <a:ext cx="948" cy="146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" name="Text Box 2"/>
          <p:cNvSpPr txBox="1"/>
          <p:nvPr/>
        </p:nvSpPr>
        <p:spPr>
          <a:xfrm>
            <a:off x="430213" y="2155825"/>
            <a:ext cx="8202613" cy="2028825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当一次试验要涉及两个因素（例如掷两个骰子）并且可能出现的结果数目较多时，为不重不漏地列出所有可能结果，通常采用</a:t>
            </a: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列表法</a:t>
            </a: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altLang="zh-CN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4818" name="圆角矩形 31"/>
          <p:cNvSpPr/>
          <p:nvPr/>
        </p:nvSpPr>
        <p:spPr>
          <a:xfrm>
            <a:off x="430213" y="1189038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归纳总结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文本框 5121"/>
          <p:cNvSpPr txBox="1"/>
          <p:nvPr/>
        </p:nvSpPr>
        <p:spPr>
          <a:xfrm>
            <a:off x="304800" y="549275"/>
            <a:ext cx="8534400" cy="233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例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2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：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 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一只不透明的袋子中装有</a:t>
            </a: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个白球和</a:t>
            </a: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个红球，这些球除颜色外都相同，搅匀后从中任意摸出一个球，记录下颜色后放回袋中并搅匀，再从中任意摸出一个球，两次都摸出红球的概率是多少？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35842" name="图片 5123" descr="12-14 摸球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0" y="3276600"/>
            <a:ext cx="2493963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文本框 5124"/>
          <p:cNvSpPr txBox="1"/>
          <p:nvPr/>
        </p:nvSpPr>
        <p:spPr>
          <a:xfrm>
            <a:off x="4033838" y="5500688"/>
            <a:ext cx="3825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1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4489450" y="5511800"/>
            <a:ext cx="3825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2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pic>
        <p:nvPicPr>
          <p:cNvPr id="35845" name="图片 5126" descr="20041221103565513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86675" y="4570413"/>
            <a:ext cx="1152525" cy="1958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6148" name="表格 6147"/>
          <p:cNvGraphicFramePr/>
          <p:nvPr/>
        </p:nvGraphicFramePr>
        <p:xfrm>
          <a:off x="263525" y="1490663"/>
          <a:ext cx="8763000" cy="2533650"/>
        </p:xfrm>
        <a:graphic>
          <a:graphicData uri="http://schemas.openxmlformats.org/drawingml/2006/table">
            <a:tbl>
              <a:tblPr/>
              <a:tblGrid>
                <a:gridCol w="2190750"/>
                <a:gridCol w="2190750"/>
                <a:gridCol w="2190750"/>
                <a:gridCol w="2190750"/>
              </a:tblGrid>
              <a:tr h="609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75" name="直接连接符 6174"/>
          <p:cNvSpPr/>
          <p:nvPr/>
        </p:nvSpPr>
        <p:spPr>
          <a:xfrm>
            <a:off x="1216025" y="1446213"/>
            <a:ext cx="1231900" cy="660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76" name="直接连接符 6175"/>
          <p:cNvSpPr/>
          <p:nvPr/>
        </p:nvSpPr>
        <p:spPr>
          <a:xfrm>
            <a:off x="263525" y="1751013"/>
            <a:ext cx="2133600" cy="3683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77" name="文本框 6176"/>
          <p:cNvSpPr txBox="1"/>
          <p:nvPr/>
        </p:nvSpPr>
        <p:spPr>
          <a:xfrm>
            <a:off x="581025" y="1408113"/>
            <a:ext cx="10541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结果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78" name="文本框 6177"/>
          <p:cNvSpPr txBox="1"/>
          <p:nvPr/>
        </p:nvSpPr>
        <p:spPr>
          <a:xfrm>
            <a:off x="187325" y="1725613"/>
            <a:ext cx="1096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第一次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79" name="文本框 6178"/>
          <p:cNvSpPr txBox="1"/>
          <p:nvPr/>
        </p:nvSpPr>
        <p:spPr>
          <a:xfrm>
            <a:off x="1431925" y="1395413"/>
            <a:ext cx="1096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第二次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0" name="文本框 6179"/>
          <p:cNvSpPr txBox="1"/>
          <p:nvPr/>
        </p:nvSpPr>
        <p:spPr>
          <a:xfrm>
            <a:off x="263525" y="728663"/>
            <a:ext cx="8001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解：利用表格列出所有可能的结果：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6421" name="对象 6181"/>
          <p:cNvGraphicFramePr/>
          <p:nvPr/>
        </p:nvGraphicFramePr>
        <p:xfrm>
          <a:off x="1939925" y="4495800"/>
          <a:ext cx="3495675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435100" imgH="405765" progId="Equation.DSMT4">
                  <p:embed/>
                </p:oleObj>
              </mc:Choice>
              <mc:Fallback>
                <p:oleObj name="" r:id="rId1" imgW="1435100" imgH="4057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9925" y="4495800"/>
                        <a:ext cx="3495675" cy="989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84" name="文本框 6183"/>
          <p:cNvSpPr txBox="1"/>
          <p:nvPr/>
        </p:nvSpPr>
        <p:spPr>
          <a:xfrm>
            <a:off x="949325" y="2100263"/>
            <a:ext cx="609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白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5" name="文本框 6184"/>
          <p:cNvSpPr txBox="1"/>
          <p:nvPr/>
        </p:nvSpPr>
        <p:spPr>
          <a:xfrm>
            <a:off x="949325" y="2786063"/>
            <a:ext cx="914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6" name="文本框 6185"/>
          <p:cNvSpPr txBox="1"/>
          <p:nvPr/>
        </p:nvSpPr>
        <p:spPr>
          <a:xfrm>
            <a:off x="949325" y="3471863"/>
            <a:ext cx="990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7" name="文本框 6186"/>
          <p:cNvSpPr txBox="1"/>
          <p:nvPr/>
        </p:nvSpPr>
        <p:spPr>
          <a:xfrm>
            <a:off x="3159125" y="1490663"/>
            <a:ext cx="609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白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8" name="文本框 6187"/>
          <p:cNvSpPr txBox="1"/>
          <p:nvPr/>
        </p:nvSpPr>
        <p:spPr>
          <a:xfrm>
            <a:off x="5292725" y="1490663"/>
            <a:ext cx="914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89" name="文本框 6188"/>
          <p:cNvSpPr txBox="1"/>
          <p:nvPr/>
        </p:nvSpPr>
        <p:spPr>
          <a:xfrm>
            <a:off x="7426325" y="1490663"/>
            <a:ext cx="914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0" name="文本框 6189"/>
          <p:cNvSpPr txBox="1"/>
          <p:nvPr/>
        </p:nvSpPr>
        <p:spPr>
          <a:xfrm>
            <a:off x="2473325" y="2100263"/>
            <a:ext cx="2133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（白，白）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1" name="文本框 6190"/>
          <p:cNvSpPr txBox="1"/>
          <p:nvPr/>
        </p:nvSpPr>
        <p:spPr>
          <a:xfrm>
            <a:off x="4530725" y="2176463"/>
            <a:ext cx="23622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（白，红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2" name="文本框 6191"/>
          <p:cNvSpPr txBox="1"/>
          <p:nvPr/>
        </p:nvSpPr>
        <p:spPr>
          <a:xfrm>
            <a:off x="6740525" y="2176463"/>
            <a:ext cx="23622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（白，红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3" name="文本框 6192"/>
          <p:cNvSpPr txBox="1"/>
          <p:nvPr/>
        </p:nvSpPr>
        <p:spPr>
          <a:xfrm>
            <a:off x="2397125" y="2862263"/>
            <a:ext cx="22860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，白）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4" name="文本框 6193"/>
          <p:cNvSpPr txBox="1"/>
          <p:nvPr/>
        </p:nvSpPr>
        <p:spPr>
          <a:xfrm>
            <a:off x="4530725" y="2786063"/>
            <a:ext cx="2438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5" name="文本框 6194"/>
          <p:cNvSpPr txBox="1"/>
          <p:nvPr/>
        </p:nvSpPr>
        <p:spPr>
          <a:xfrm>
            <a:off x="6664325" y="2862263"/>
            <a:ext cx="2438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6" name="文本框 6195"/>
          <p:cNvSpPr txBox="1"/>
          <p:nvPr/>
        </p:nvSpPr>
        <p:spPr>
          <a:xfrm>
            <a:off x="2397125" y="3471863"/>
            <a:ext cx="2438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，白）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7" name="文本框 6196"/>
          <p:cNvSpPr txBox="1"/>
          <p:nvPr/>
        </p:nvSpPr>
        <p:spPr>
          <a:xfrm>
            <a:off x="4530725" y="3471863"/>
            <a:ext cx="2438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98" name="文本框 6197"/>
          <p:cNvSpPr txBox="1"/>
          <p:nvPr/>
        </p:nvSpPr>
        <p:spPr>
          <a:xfrm>
            <a:off x="6664325" y="3548063"/>
            <a:ext cx="2438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1000" fill="hold"/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1000" fill="hold"/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1000" fill="hold"/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1000" fill="hold"/>
                                        <p:tgtEl>
                                          <p:spTgt spid="6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7" grpId="0"/>
      <p:bldP spid="6178" grpId="0"/>
      <p:bldP spid="6179" grpId="0"/>
      <p:bldP spid="6180" grpId="0"/>
      <p:bldP spid="6184" grpId="0"/>
      <p:bldP spid="6185" grpId="0"/>
      <p:bldP spid="6186" grpId="0"/>
      <p:bldP spid="6187" grpId="0"/>
      <p:bldP spid="6188" grpId="0"/>
      <p:bldP spid="6189" grpId="0"/>
      <p:bldP spid="6190" grpId="0"/>
      <p:bldP spid="6191" grpId="0"/>
      <p:bldP spid="6192" grpId="0"/>
      <p:bldP spid="6193" grpId="0"/>
      <p:bldP spid="6194" grpId="0"/>
      <p:bldP spid="6194" grpId="1"/>
      <p:bldP spid="6195" grpId="0"/>
      <p:bldP spid="6195" grpId="1"/>
      <p:bldP spid="6196" grpId="0"/>
      <p:bldP spid="6197" grpId="0"/>
      <p:bldP spid="6197" grpId="1"/>
      <p:bldP spid="6198" grpId="0"/>
      <p:bldP spid="6198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文本框 7169"/>
          <p:cNvSpPr txBox="1"/>
          <p:nvPr/>
        </p:nvSpPr>
        <p:spPr>
          <a:xfrm>
            <a:off x="190500" y="441325"/>
            <a:ext cx="8763000" cy="215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变式：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一只不透明的袋子中装有</a:t>
            </a: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个白球和</a:t>
            </a:r>
            <a:r>
              <a:rPr kumimoji="0" lang="en-US" altLang="zh-CN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个红球，这些球除颜色外都相同，搅匀后从中任意摸出一个球，记录下颜色后</a:t>
            </a: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不再放回袋中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，再从中任意摸出一个球，两次都摸出红球的概率是多少？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71" name="直接连接符 7170"/>
          <p:cNvSpPr/>
          <p:nvPr/>
        </p:nvSpPr>
        <p:spPr>
          <a:xfrm>
            <a:off x="1257300" y="3282950"/>
            <a:ext cx="1231900" cy="660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2" name="直接连接符 7171"/>
          <p:cNvSpPr/>
          <p:nvPr/>
        </p:nvSpPr>
        <p:spPr>
          <a:xfrm>
            <a:off x="304800" y="3587750"/>
            <a:ext cx="2133600" cy="3683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6" name="文本框 7175"/>
          <p:cNvSpPr txBox="1"/>
          <p:nvPr/>
        </p:nvSpPr>
        <p:spPr>
          <a:xfrm>
            <a:off x="228600" y="2600325"/>
            <a:ext cx="80010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解：利用表格列出所有可能的结果：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7417" name="对象 7177"/>
          <p:cNvGraphicFramePr/>
          <p:nvPr/>
        </p:nvGraphicFramePr>
        <p:xfrm>
          <a:off x="1828800" y="5803900"/>
          <a:ext cx="39370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688465" imgH="405765" progId="Equation.DSMT4">
                  <p:embed/>
                </p:oleObj>
              </mc:Choice>
              <mc:Fallback>
                <p:oleObj name="" r:id="rId1" imgW="1688465" imgH="4057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28800" y="5803900"/>
                        <a:ext cx="393700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直接连接符 7179"/>
          <p:cNvSpPr/>
          <p:nvPr/>
        </p:nvSpPr>
        <p:spPr>
          <a:xfrm flipV="1">
            <a:off x="2476500" y="3987800"/>
            <a:ext cx="2133600" cy="609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1" name="直接连接符 7180"/>
          <p:cNvSpPr/>
          <p:nvPr/>
        </p:nvSpPr>
        <p:spPr>
          <a:xfrm flipV="1">
            <a:off x="4648200" y="4622800"/>
            <a:ext cx="2133600" cy="609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2" name="直接连接符 7181"/>
          <p:cNvSpPr/>
          <p:nvPr/>
        </p:nvSpPr>
        <p:spPr>
          <a:xfrm flipV="1">
            <a:off x="6807200" y="5270500"/>
            <a:ext cx="2133600" cy="609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184" name="表格 7183"/>
          <p:cNvGraphicFramePr/>
          <p:nvPr/>
        </p:nvGraphicFramePr>
        <p:xfrm>
          <a:off x="228600" y="3270250"/>
          <a:ext cx="8763000" cy="2533650"/>
        </p:xfrm>
        <a:graphic>
          <a:graphicData uri="http://schemas.openxmlformats.org/drawingml/2006/table">
            <a:tbl>
              <a:tblPr/>
              <a:tblGrid>
                <a:gridCol w="2190750"/>
                <a:gridCol w="2190750"/>
                <a:gridCol w="2190750"/>
                <a:gridCol w="2190750"/>
              </a:tblGrid>
              <a:tr h="609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accent2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11" name="文本框 7210"/>
          <p:cNvSpPr txBox="1"/>
          <p:nvPr/>
        </p:nvSpPr>
        <p:spPr>
          <a:xfrm>
            <a:off x="990600" y="3937000"/>
            <a:ext cx="6096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2" name="文本框 7211"/>
          <p:cNvSpPr txBox="1"/>
          <p:nvPr/>
        </p:nvSpPr>
        <p:spPr>
          <a:xfrm>
            <a:off x="990600" y="4622800"/>
            <a:ext cx="914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3" name="文本框 7212"/>
          <p:cNvSpPr txBox="1"/>
          <p:nvPr/>
        </p:nvSpPr>
        <p:spPr>
          <a:xfrm>
            <a:off x="990600" y="5308600"/>
            <a:ext cx="9906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4" name="文本框 7213"/>
          <p:cNvSpPr txBox="1"/>
          <p:nvPr/>
        </p:nvSpPr>
        <p:spPr>
          <a:xfrm>
            <a:off x="3200400" y="3327400"/>
            <a:ext cx="6096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5" name="文本框 7214"/>
          <p:cNvSpPr txBox="1"/>
          <p:nvPr/>
        </p:nvSpPr>
        <p:spPr>
          <a:xfrm>
            <a:off x="5334000" y="3327400"/>
            <a:ext cx="914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6" name="文本框 7215"/>
          <p:cNvSpPr txBox="1"/>
          <p:nvPr/>
        </p:nvSpPr>
        <p:spPr>
          <a:xfrm>
            <a:off x="7467600" y="3327400"/>
            <a:ext cx="914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7" name="文本框 7216"/>
          <p:cNvSpPr txBox="1"/>
          <p:nvPr/>
        </p:nvSpPr>
        <p:spPr>
          <a:xfrm>
            <a:off x="4572000" y="4013200"/>
            <a:ext cx="23622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（白，红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8" name="文本框 7217"/>
          <p:cNvSpPr txBox="1"/>
          <p:nvPr/>
        </p:nvSpPr>
        <p:spPr>
          <a:xfrm>
            <a:off x="6781800" y="4013200"/>
            <a:ext cx="23622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（白，红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19" name="文本框 7218"/>
          <p:cNvSpPr txBox="1"/>
          <p:nvPr/>
        </p:nvSpPr>
        <p:spPr>
          <a:xfrm>
            <a:off x="2438400" y="4699000"/>
            <a:ext cx="2286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，白）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20" name="文本框 7219"/>
          <p:cNvSpPr txBox="1"/>
          <p:nvPr/>
        </p:nvSpPr>
        <p:spPr>
          <a:xfrm>
            <a:off x="6705600" y="4699000"/>
            <a:ext cx="2438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21" name="文本框 7220"/>
          <p:cNvSpPr txBox="1"/>
          <p:nvPr/>
        </p:nvSpPr>
        <p:spPr>
          <a:xfrm>
            <a:off x="2438400" y="5308600"/>
            <a:ext cx="2438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，白）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22" name="文本框 7221"/>
          <p:cNvSpPr txBox="1"/>
          <p:nvPr/>
        </p:nvSpPr>
        <p:spPr>
          <a:xfrm>
            <a:off x="4572000" y="5308600"/>
            <a:ext cx="2438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，红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622300" y="3244850"/>
            <a:ext cx="7921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结果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4" name="文本框 7173"/>
          <p:cNvSpPr txBox="1"/>
          <p:nvPr/>
        </p:nvSpPr>
        <p:spPr>
          <a:xfrm>
            <a:off x="228600" y="3562350"/>
            <a:ext cx="1096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第一次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1473200" y="3232150"/>
            <a:ext cx="10969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第二次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7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7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1000" fill="hold"/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1000" fill="hold"/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7211" grpId="0"/>
      <p:bldP spid="7212" grpId="0"/>
      <p:bldP spid="7213" grpId="0"/>
      <p:bldP spid="7214" grpId="0"/>
      <p:bldP spid="7215" grpId="0"/>
      <p:bldP spid="7216" grpId="0"/>
      <p:bldP spid="7217" grpId="0"/>
      <p:bldP spid="7218" grpId="0"/>
      <p:bldP spid="7219" grpId="0"/>
      <p:bldP spid="7220" grpId="0"/>
      <p:bldP spid="7220" grpId="1"/>
      <p:bldP spid="7221" grpId="0"/>
      <p:bldP spid="7222" grpId="0"/>
      <p:bldP spid="7222" grpId="1"/>
      <p:bldP spid="7173" grpId="0"/>
      <p:bldP spid="7174" grpId="0"/>
      <p:bldP spid="71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Rectangle 4"/>
          <p:cNvSpPr/>
          <p:nvPr/>
        </p:nvSpPr>
        <p:spPr>
          <a:xfrm>
            <a:off x="127000" y="554038"/>
            <a:ext cx="8713788" cy="215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例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3.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同时掷两个质地均匀的骰子，计算下列事件的概率：（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）两个骰子的点数相同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）两个骰子的点数之和是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9</a:t>
            </a:r>
            <a:endParaRPr kumimoji="0" lang="en-US" altLang="zh-CN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）至少有一个骰子的点数为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endParaRPr kumimoji="0" lang="en-US" altLang="zh-CN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graphicFrame>
        <p:nvGraphicFramePr>
          <p:cNvPr id="8195" name="表格 8194"/>
          <p:cNvGraphicFramePr/>
          <p:nvPr/>
        </p:nvGraphicFramePr>
        <p:xfrm>
          <a:off x="2092325" y="2778125"/>
          <a:ext cx="4537075" cy="3627438"/>
        </p:xfrm>
        <a:graphic>
          <a:graphicData uri="http://schemas.openxmlformats.org/drawingml/2006/table">
            <a:tbl>
              <a:tblPr/>
              <a:tblGrid>
                <a:gridCol w="649288"/>
                <a:gridCol w="646112"/>
                <a:gridCol w="649288"/>
                <a:gridCol w="647700"/>
                <a:gridCol w="649287"/>
                <a:gridCol w="646113"/>
                <a:gridCol w="649287"/>
              </a:tblGrid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1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2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3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4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5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6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1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2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3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4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5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</a:rPr>
                        <a:t>6</a:t>
                      </a:r>
                      <a:endParaRPr lang="zh-CN" altLang="en-US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zh-CN" sz="2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86"/>
          <p:cNvGrpSpPr/>
          <p:nvPr/>
        </p:nvGrpSpPr>
        <p:grpSpPr>
          <a:xfrm>
            <a:off x="2020888" y="2706688"/>
            <a:ext cx="792162" cy="663575"/>
            <a:chOff x="113" y="1616"/>
            <a:chExt cx="499" cy="418"/>
          </a:xfrm>
        </p:grpSpPr>
        <p:grpSp>
          <p:nvGrpSpPr>
            <p:cNvPr id="38982" name="Group 87"/>
            <p:cNvGrpSpPr/>
            <p:nvPr/>
          </p:nvGrpSpPr>
          <p:grpSpPr>
            <a:xfrm>
              <a:off x="113" y="1616"/>
              <a:ext cx="499" cy="363"/>
              <a:chOff x="113" y="1616"/>
              <a:chExt cx="499" cy="363"/>
            </a:xfrm>
          </p:grpSpPr>
          <p:sp>
            <p:nvSpPr>
              <p:cNvPr id="38983" name="Text Box 88"/>
              <p:cNvSpPr txBox="1"/>
              <p:nvPr/>
            </p:nvSpPr>
            <p:spPr>
              <a:xfrm>
                <a:off x="204" y="161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第</a:t>
                </a:r>
                <a:endPara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984" name="Text Box 89"/>
              <p:cNvSpPr txBox="1"/>
              <p:nvPr/>
            </p:nvSpPr>
            <p:spPr>
              <a:xfrm>
                <a:off x="295" y="169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一</a:t>
                </a:r>
                <a:endPara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985" name="Text Box 90"/>
              <p:cNvSpPr txBox="1"/>
              <p:nvPr/>
            </p:nvSpPr>
            <p:spPr>
              <a:xfrm>
                <a:off x="385" y="1752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个</a:t>
                </a:r>
                <a:endPara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986" name="Text Box 91"/>
              <p:cNvSpPr txBox="1"/>
              <p:nvPr/>
            </p:nvSpPr>
            <p:spPr>
              <a:xfrm>
                <a:off x="113" y="170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第</a:t>
                </a:r>
                <a:endPara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987" name="Text Box 92"/>
              <p:cNvSpPr txBox="1"/>
              <p:nvPr/>
            </p:nvSpPr>
            <p:spPr>
              <a:xfrm>
                <a:off x="204" y="1787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二</a:t>
                </a:r>
                <a:endPara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8988" name="Text Box 93"/>
            <p:cNvSpPr txBox="1"/>
            <p:nvPr/>
          </p:nvSpPr>
          <p:spPr>
            <a:xfrm>
              <a:off x="340" y="1842"/>
              <a:ext cx="22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rPr>
                <a:t>个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8526" name="Rectangle 94"/>
          <p:cNvSpPr/>
          <p:nvPr/>
        </p:nvSpPr>
        <p:spPr>
          <a:xfrm>
            <a:off x="3389313" y="3282950"/>
            <a:ext cx="647700" cy="30956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527" name="Rectangle 95"/>
          <p:cNvSpPr/>
          <p:nvPr/>
        </p:nvSpPr>
        <p:spPr>
          <a:xfrm>
            <a:off x="2741613" y="3786188"/>
            <a:ext cx="3887787" cy="5048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" name="Group 96"/>
          <p:cNvGrpSpPr/>
          <p:nvPr/>
        </p:nvGrpSpPr>
        <p:grpSpPr>
          <a:xfrm>
            <a:off x="2741613" y="3282950"/>
            <a:ext cx="3887787" cy="3095625"/>
            <a:chOff x="567" y="1979"/>
            <a:chExt cx="2449" cy="1950"/>
          </a:xfrm>
        </p:grpSpPr>
        <p:sp>
          <p:nvSpPr>
            <p:cNvPr id="38992" name="Rectangle 97"/>
            <p:cNvSpPr/>
            <p:nvPr/>
          </p:nvSpPr>
          <p:spPr>
            <a:xfrm>
              <a:off x="567" y="1979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93" name="Rectangle 98"/>
            <p:cNvSpPr/>
            <p:nvPr/>
          </p:nvSpPr>
          <p:spPr>
            <a:xfrm>
              <a:off x="975" y="2296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94" name="Rectangle 99"/>
            <p:cNvSpPr/>
            <p:nvPr/>
          </p:nvSpPr>
          <p:spPr>
            <a:xfrm>
              <a:off x="1383" y="2614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95" name="Rectangle 100"/>
            <p:cNvSpPr/>
            <p:nvPr/>
          </p:nvSpPr>
          <p:spPr>
            <a:xfrm>
              <a:off x="1791" y="2976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96" name="Rectangle 101"/>
            <p:cNvSpPr/>
            <p:nvPr/>
          </p:nvSpPr>
          <p:spPr>
            <a:xfrm>
              <a:off x="2200" y="3294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97" name="Rectangle 102"/>
            <p:cNvSpPr/>
            <p:nvPr/>
          </p:nvSpPr>
          <p:spPr>
            <a:xfrm>
              <a:off x="2608" y="3612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03"/>
          <p:cNvGrpSpPr/>
          <p:nvPr/>
        </p:nvGrpSpPr>
        <p:grpSpPr>
          <a:xfrm>
            <a:off x="4037013" y="4362450"/>
            <a:ext cx="2592387" cy="2016125"/>
            <a:chOff x="1383" y="2659"/>
            <a:chExt cx="1633" cy="1270"/>
          </a:xfrm>
        </p:grpSpPr>
        <p:sp>
          <p:nvSpPr>
            <p:cNvPr id="38999" name="Rectangle 104"/>
            <p:cNvSpPr/>
            <p:nvPr/>
          </p:nvSpPr>
          <p:spPr>
            <a:xfrm>
              <a:off x="1383" y="3612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000" name="Rectangle 105"/>
            <p:cNvSpPr/>
            <p:nvPr/>
          </p:nvSpPr>
          <p:spPr>
            <a:xfrm>
              <a:off x="1791" y="3294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001" name="Rectangle 106"/>
            <p:cNvSpPr/>
            <p:nvPr/>
          </p:nvSpPr>
          <p:spPr>
            <a:xfrm>
              <a:off x="2608" y="2659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002" name="Rectangle 107"/>
            <p:cNvSpPr/>
            <p:nvPr/>
          </p:nvSpPr>
          <p:spPr>
            <a:xfrm>
              <a:off x="2200" y="2976"/>
              <a:ext cx="408" cy="317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18540" name="Group 108"/>
          <p:cNvGraphicFramePr>
            <a:graphicFrameLocks noGrp="1"/>
          </p:cNvGraphicFramePr>
          <p:nvPr/>
        </p:nvGraphicFramePr>
        <p:xfrm>
          <a:off x="2668588" y="3282950"/>
          <a:ext cx="3887788" cy="3105150"/>
        </p:xfrm>
        <a:graphic>
          <a:graphicData uri="http://schemas.openxmlformats.org/drawingml/2006/table">
            <a:tbl>
              <a:tblPr/>
              <a:tblGrid>
                <a:gridCol w="646112"/>
                <a:gridCol w="649288"/>
                <a:gridCol w="647700"/>
                <a:gridCol w="649287"/>
                <a:gridCol w="646113"/>
                <a:gridCol w="64928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(6,1)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(6,2)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(6,3)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(6,4)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(6,5)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(6,6)</a:t>
                      </a: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220" name="Object 94"/>
          <p:cNvGraphicFramePr/>
          <p:nvPr/>
        </p:nvGraphicFramePr>
        <p:xfrm>
          <a:off x="5287963" y="1157288"/>
          <a:ext cx="30797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52400" imgH="393700" progId="Equations">
                  <p:embed/>
                </p:oleObj>
              </mc:Choice>
              <mc:Fallback>
                <p:oleObj name="" r:id="rId1" imgW="152400" imgH="393700" progId="Equations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87963" y="1157288"/>
                        <a:ext cx="307975" cy="465137"/>
                      </a:xfrm>
                      <a:prstGeom prst="rect">
                        <a:avLst/>
                      </a:prstGeom>
                      <a:solidFill>
                        <a:srgbClr val="ADEBEB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96"/>
          <p:cNvGraphicFramePr/>
          <p:nvPr/>
        </p:nvGraphicFramePr>
        <p:xfrm>
          <a:off x="5287963" y="1622425"/>
          <a:ext cx="239712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190500" imgH="609600" progId="Equations">
                  <p:embed/>
                </p:oleObj>
              </mc:Choice>
              <mc:Fallback>
                <p:oleObj name="" r:id="rId3" imgW="190500" imgH="609600" progId="Equations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87963" y="1622425"/>
                        <a:ext cx="239712" cy="509588"/>
                      </a:xfrm>
                      <a:prstGeom prst="rect">
                        <a:avLst/>
                      </a:prstGeom>
                      <a:solidFill>
                        <a:srgbClr val="ADEBEB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97"/>
          <p:cNvGraphicFramePr/>
          <p:nvPr/>
        </p:nvGraphicFramePr>
        <p:xfrm>
          <a:off x="5600700" y="2058988"/>
          <a:ext cx="3810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5" imgW="317500" imgH="608965" progId="Equations">
                  <p:embed/>
                </p:oleObj>
              </mc:Choice>
              <mc:Fallback>
                <p:oleObj name="" r:id="rId5" imgW="317500" imgH="608965" progId="Equations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00700" y="2058988"/>
                        <a:ext cx="381000" cy="647700"/>
                      </a:xfrm>
                      <a:prstGeom prst="rect">
                        <a:avLst/>
                      </a:prstGeom>
                      <a:solidFill>
                        <a:srgbClr val="ADEBEB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8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26" grpId="0" bldLvl="0" animBg="1"/>
      <p:bldP spid="1852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540" name="Rectangle 84"/>
          <p:cNvSpPr/>
          <p:nvPr/>
        </p:nvSpPr>
        <p:spPr>
          <a:xfrm>
            <a:off x="333375" y="661988"/>
            <a:ext cx="8820150" cy="4872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解：由列表得，同时掷两个骰子，可能出现的结果有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个，它们出现的可能性相等。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）满足两个骰子的点数相同（记为事件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个，则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    =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）满足两个骰子的点数之和是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（记为事件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个，则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   =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）满足至少有一个骰子的点数为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（记为事件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个，则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   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9219" name="Object 93"/>
          <p:cNvGraphicFramePr/>
          <p:nvPr/>
        </p:nvGraphicFramePr>
        <p:xfrm>
          <a:off x="3108325" y="2406650"/>
          <a:ext cx="642938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317500" imgH="608965" progId="Equations">
                  <p:embed/>
                </p:oleObj>
              </mc:Choice>
              <mc:Fallback>
                <p:oleObj name="" r:id="rId1" imgW="317500" imgH="608965" progId="Equations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08325" y="2406650"/>
                        <a:ext cx="642938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94"/>
          <p:cNvGraphicFramePr/>
          <p:nvPr/>
        </p:nvGraphicFramePr>
        <p:xfrm>
          <a:off x="4068763" y="2406650"/>
          <a:ext cx="38576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190500" imgH="609600" progId="Equations">
                  <p:embed/>
                </p:oleObj>
              </mc:Choice>
              <mc:Fallback>
                <p:oleObj name="" r:id="rId3" imgW="190500" imgH="609600" progId="Equations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8763" y="2406650"/>
                        <a:ext cx="385762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95"/>
          <p:cNvGraphicFramePr/>
          <p:nvPr/>
        </p:nvGraphicFramePr>
        <p:xfrm>
          <a:off x="3751263" y="3644900"/>
          <a:ext cx="642937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317500" imgH="608965" progId="Equations">
                  <p:embed/>
                </p:oleObj>
              </mc:Choice>
              <mc:Fallback>
                <p:oleObj name="" r:id="rId5" imgW="317500" imgH="608965" progId="Equations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51263" y="3644900"/>
                        <a:ext cx="642937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96"/>
          <p:cNvGraphicFramePr/>
          <p:nvPr/>
        </p:nvGraphicFramePr>
        <p:xfrm>
          <a:off x="4700588" y="3644900"/>
          <a:ext cx="38576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7" imgW="190500" imgH="609600" progId="Equations">
                  <p:embed/>
                </p:oleObj>
              </mc:Choice>
              <mc:Fallback>
                <p:oleObj name="" r:id="rId7" imgW="190500" imgH="609600" progId="Equations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00588" y="3644900"/>
                        <a:ext cx="385762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97"/>
          <p:cNvGraphicFramePr/>
          <p:nvPr/>
        </p:nvGraphicFramePr>
        <p:xfrm>
          <a:off x="4318000" y="4886325"/>
          <a:ext cx="642938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9" imgW="317500" imgH="608965" progId="Equations">
                  <p:embed/>
                </p:oleObj>
              </mc:Choice>
              <mc:Fallback>
                <p:oleObj name="" r:id="rId9" imgW="317500" imgH="608965" progId="Equations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18000" y="4886325"/>
                        <a:ext cx="642938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40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540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40">
                                            <p:txEl>
                                              <p:charRg st="39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540">
                                            <p:txEl>
                                              <p:charRg st="39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40">
                                            <p:txEl>
                                              <p:charRg st="84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540">
                                            <p:txEl>
                                              <p:charRg st="84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40">
                                            <p:txEl>
                                              <p:charRg st="130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540">
                                            <p:txEl>
                                              <p:charRg st="130" end="1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文本框 10241"/>
          <p:cNvSpPr txBox="1"/>
          <p:nvPr/>
        </p:nvSpPr>
        <p:spPr>
          <a:xfrm>
            <a:off x="381000" y="1676400"/>
            <a:ext cx="80772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当</a:t>
            </a: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一次试验所有可能出现的结果较多</a:t>
            </a: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时，用</a:t>
            </a: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表格</a:t>
            </a: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比较方便！</a:t>
            </a:r>
            <a:endParaRPr lang="zh-CN" altLang="en-US" sz="4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244" name="矩形 10243"/>
          <p:cNvSpPr/>
          <p:nvPr/>
        </p:nvSpPr>
        <p:spPr>
          <a:xfrm>
            <a:off x="1863725" y="781050"/>
            <a:ext cx="4953000" cy="609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真知灼见</a:t>
            </a:r>
            <a:r>
              <a:rPr kumimoji="0" lang="zh-CN" altLang="en-US" sz="4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源于实践</a:t>
            </a:r>
            <a:endParaRPr kumimoji="0" lang="zh-CN" altLang="en-US" sz="4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40963" name="图片 10244" descr="200412211035113565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4488" y="2987675"/>
            <a:ext cx="1519237" cy="3471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4" name="云形标注 10245"/>
          <p:cNvSpPr/>
          <p:nvPr/>
        </p:nvSpPr>
        <p:spPr>
          <a:xfrm>
            <a:off x="685800" y="1676400"/>
            <a:ext cx="8077200" cy="1905000"/>
          </a:xfrm>
          <a:prstGeom prst="cloudCallout">
            <a:avLst>
              <a:gd name="adj1" fmla="val -30366"/>
              <a:gd name="adj2" fmla="val 77167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5" name="Rectangle 5"/>
          <p:cNvSpPr/>
          <p:nvPr/>
        </p:nvSpPr>
        <p:spPr>
          <a:xfrm>
            <a:off x="158750" y="522288"/>
            <a:ext cx="8964613" cy="1211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想一想：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什么时候用“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列表法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”方便，什么时候用“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树形图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”方便？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779" name="Rectangle 179"/>
          <p:cNvSpPr/>
          <p:nvPr/>
        </p:nvSpPr>
        <p:spPr>
          <a:xfrm>
            <a:off x="250825" y="2006600"/>
            <a:ext cx="8642350" cy="1770063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当一次试验涉及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两个因素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时，且可能出现的结果较多时，为不重复不遗漏地列出所有可能的结果，通常用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列表法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5780" name="Rectangle 180"/>
          <p:cNvSpPr/>
          <p:nvPr/>
        </p:nvSpPr>
        <p:spPr>
          <a:xfrm>
            <a:off x="250825" y="3911600"/>
            <a:ext cx="8642350" cy="1771650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当一次试验涉及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个因素或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个以上的因素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时，列表法就不方便了，为不重复不遗漏地列出所有可能的结果，通常用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树形图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79" grpId="0" bldLvl="0" animBg="1"/>
      <p:bldP spid="2578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" name="Text Box 2"/>
          <p:cNvSpPr txBox="1"/>
          <p:nvPr/>
        </p:nvSpPr>
        <p:spPr>
          <a:xfrm>
            <a:off x="325438" y="573088"/>
            <a:ext cx="8423275" cy="456946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例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4 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 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甲乙两人要去风景区游玩，仅知道每天开往风景区有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3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辆汽车，并且舒适程度分别为上等、中等、下等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3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种，当不知道怎样区分这些车，也不知道它们会以怎样的顺序开来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.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于是他们分别采用了不同的乘车办法：甲乘第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辆开来的车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.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乙不乘第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辆车，并且仔细观察第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2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辆车的情况，如比第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1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辆车好，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就乘第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辆车，否则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就乘第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3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辆车</a:t>
            </a:r>
            <a:r>
              <a:rPr kumimoji="0" lang="en-US" altLang="zh-CN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.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试问甲、乙两人的乘车办法，哪一种更有利于乘上舒适度较好的车？</a:t>
            </a:r>
            <a:endParaRPr kumimoji="0" lang="zh-CN" altLang="en-US" sz="2800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87388" y="407988"/>
            <a:ext cx="810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解：容易知道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辆汽车开来的先后顺序有如下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种可能情况：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0425" y="885825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（上中下），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36850" y="901700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（上下中），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02200" y="885825"/>
            <a:ext cx="2011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（中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上下），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0425" y="1377950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（中下上），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36850" y="1377950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（下上中），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02200" y="1377950"/>
            <a:ext cx="1784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（下中上）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63625" y="1692275"/>
            <a:ext cx="7629525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假定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种顺序出现的可能性相等， 在各种可能顺序之下，甲乙两人分别会乘坐的汽车列表如下： 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aphicFrame>
        <p:nvGraphicFramePr>
          <p:cNvPr id="10" name="表格 9"/>
          <p:cNvGraphicFramePr/>
          <p:nvPr/>
        </p:nvGraphicFramePr>
        <p:xfrm>
          <a:off x="1371600" y="2736850"/>
          <a:ext cx="3814763" cy="266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860"/>
                <a:gridCol w="1310005"/>
                <a:gridCol w="1338580"/>
              </a:tblGrid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顺序</a:t>
                      </a:r>
                      <a:endParaRPr lang="zh-CN" altLang="en-US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甲</a:t>
                      </a:r>
                      <a:endParaRPr lang="zh-CN" altLang="en-US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乙</a:t>
                      </a:r>
                      <a:endParaRPr lang="zh-CN" altLang="en-US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上中下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上下中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中上下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中下上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下上中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+mn-ea"/>
                          <a:sym typeface="+mn-ea"/>
                        </a:rPr>
                        <a:t>下中上</a:t>
                      </a:r>
                      <a:endParaRPr lang="zh-CN" altLang="en-US" sz="18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  <a:cs typeface="+mn-ea"/>
                        <a:sym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2873375" y="3122613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303713" y="3122613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下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73375" y="3454400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03713" y="3467100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73375" y="3824288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303713" y="3838575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873375" y="4240213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60850" y="42672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873375" y="4592638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下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260850" y="4592638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833688" y="5035550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下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260850" y="502285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1" name="组合 27"/>
          <p:cNvGrpSpPr/>
          <p:nvPr/>
        </p:nvGrpSpPr>
        <p:grpSpPr>
          <a:xfrm>
            <a:off x="5260975" y="2743200"/>
            <a:ext cx="3432175" cy="1095375"/>
            <a:chOff x="8449" y="4342"/>
            <a:chExt cx="4523" cy="1726"/>
          </a:xfrm>
        </p:grpSpPr>
        <p:sp>
          <p:nvSpPr>
            <p:cNvPr id="44088" name="文本框 25"/>
            <p:cNvSpPr txBox="1"/>
            <p:nvPr/>
          </p:nvSpPr>
          <p:spPr>
            <a:xfrm>
              <a:off x="8449" y="4342"/>
              <a:ext cx="4523" cy="15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甲乘到上等、中等、下等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种汽车的概率都是   ；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44089" name="对象 26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2341" y="4856"/>
            <a:ext cx="431" cy="1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139700" imgH="393700" progId="Equation.DSMT4">
                    <p:embed/>
                  </p:oleObj>
                </mc:Choice>
                <mc:Fallback>
                  <p:oleObj name="" r:id="rId1" imgW="139700" imgH="3937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2341" y="4856"/>
                          <a:ext cx="431" cy="12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组合 34"/>
          <p:cNvGrpSpPr/>
          <p:nvPr/>
        </p:nvGrpSpPr>
        <p:grpSpPr>
          <a:xfrm>
            <a:off x="5260975" y="3683000"/>
            <a:ext cx="3533775" cy="1811338"/>
            <a:chOff x="8286" y="5801"/>
            <a:chExt cx="5564" cy="2852"/>
          </a:xfrm>
        </p:grpSpPr>
        <p:grpSp>
          <p:nvGrpSpPr>
            <p:cNvPr id="44091" name="组合 31"/>
            <p:cNvGrpSpPr/>
            <p:nvPr/>
          </p:nvGrpSpPr>
          <p:grpSpPr>
            <a:xfrm>
              <a:off x="8286" y="5801"/>
              <a:ext cx="5565" cy="2736"/>
              <a:chOff x="8286" y="5801"/>
              <a:chExt cx="5565" cy="2736"/>
            </a:xfrm>
          </p:grpSpPr>
          <p:sp>
            <p:nvSpPr>
              <p:cNvPr id="44092" name="文本框 28"/>
              <p:cNvSpPr txBox="1"/>
              <p:nvPr/>
            </p:nvSpPr>
            <p:spPr>
              <a:xfrm>
                <a:off x="8286" y="5801"/>
                <a:ext cx="5565" cy="27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乙乘坐到上等汽车的概率是            ，乘坐到下等汽车的概率只有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endParaRPr>
              </a:p>
            </p:txBody>
          </p:sp>
          <p:graphicFrame>
            <p:nvGraphicFramePr>
              <p:cNvPr id="44093" name="对象 29">
                <a:hlinkClick r:id=""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9398" y="6585"/>
              <a:ext cx="1358" cy="12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3" name="" r:id="rId3" imgW="368300" imgH="393700" progId="Equation.DSMT4">
                      <p:embed/>
                    </p:oleObj>
                  </mc:Choice>
                  <mc:Fallback>
                    <p:oleObj name="" r:id="rId3" imgW="368300" imgH="393700" progId="Equation.DSMT4">
                      <p:embed/>
                      <p:pic>
                        <p:nvPicPr>
                          <p:cNvPr id="0" name="图片 3082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9398" y="6585"/>
                            <a:ext cx="1358" cy="121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44094" name="对象 3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2167" y="7441"/>
            <a:ext cx="703" cy="1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5" imgW="190500" imgH="393700" progId="Equation.DSMT4">
                    <p:embed/>
                  </p:oleObj>
                </mc:Choice>
                <mc:Fallback>
                  <p:oleObj name="" r:id="rId5" imgW="190500" imgH="393700" progId="Equation.DSMT4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2167" y="7441"/>
                          <a:ext cx="703" cy="12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6" name="文本框 35"/>
          <p:cNvSpPr txBox="1"/>
          <p:nvPr/>
        </p:nvSpPr>
        <p:spPr>
          <a:xfrm>
            <a:off x="774700" y="5716588"/>
            <a:ext cx="66595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答：乙的乘车办法有有利于乘上舒适度较好的车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3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当堂练习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58" name="TextBox 2"/>
          <p:cNvSpPr txBox="1"/>
          <p:nvPr/>
        </p:nvSpPr>
        <p:spPr>
          <a:xfrm>
            <a:off x="395288" y="692150"/>
            <a:ext cx="8353425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1.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小明与小红玩一次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石头、剪刀、布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游戏，则小明赢的概率是（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TextBox 4"/>
          <p:cNvSpPr txBox="1"/>
          <p:nvPr/>
        </p:nvSpPr>
        <p:spPr>
          <a:xfrm>
            <a:off x="468313" y="2852738"/>
            <a:ext cx="7991475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某次考试中，每道单项选择题一般有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个选项，某同学有两道题不会做，于是他以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抓阄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的方式选定其中一个答案，则该同学的这两道题全对的概率是（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40100" y="1466850"/>
            <a:ext cx="4397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1413" y="4953000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2" name="TextBox 8"/>
          <p:cNvSpPr txBox="1"/>
          <p:nvPr/>
        </p:nvSpPr>
        <p:spPr>
          <a:xfrm>
            <a:off x="755650" y="2205038"/>
            <a:ext cx="56356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A.          B.                 C.             D.      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45063" name="TextBox 9"/>
          <p:cNvSpPr txBox="1"/>
          <p:nvPr/>
        </p:nvSpPr>
        <p:spPr>
          <a:xfrm>
            <a:off x="755650" y="5600700"/>
            <a:ext cx="51895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A.              B.          C.          D.       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5064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60475" y="1989138"/>
          <a:ext cx="352425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53035" imgH="395605" progId="Equation.KSEE3">
                  <p:embed/>
                </p:oleObj>
              </mc:Choice>
              <mc:Fallback>
                <p:oleObj name="" r:id="rId1" imgW="153035" imgH="395605" progId="Equation.KSEE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60475" y="1989138"/>
                        <a:ext cx="352425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5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03800" y="1844675"/>
          <a:ext cx="323850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140335" imgH="395605" progId="Equation.KSEE3">
                  <p:embed/>
                </p:oleObj>
              </mc:Choice>
              <mc:Fallback>
                <p:oleObj name="" r:id="rId3" imgW="140335" imgH="395605" progId="Equation.KSEE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03800" y="1844675"/>
                        <a:ext cx="323850" cy="912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6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79838" y="1917700"/>
          <a:ext cx="354012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153035" imgH="395605" progId="Equation.KSEE3">
                  <p:embed/>
                </p:oleObj>
              </mc:Choice>
              <mc:Fallback>
                <p:oleObj name="" r:id="rId5" imgW="153035" imgH="395605" progId="Equation.KSEE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79838" y="1917700"/>
                        <a:ext cx="354012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7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411413" y="1989138"/>
          <a:ext cx="325437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140335" imgH="395605" progId="Equation.KSEE3">
                  <p:embed/>
                </p:oleObj>
              </mc:Choice>
              <mc:Fallback>
                <p:oleObj name="" r:id="rId7" imgW="140335" imgH="395605" progId="Equation.KSEE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11413" y="1989138"/>
                        <a:ext cx="325437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8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787650" y="5405438"/>
          <a:ext cx="354013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9" imgW="153035" imgH="395605" progId="Equation.KSEE3">
                  <p:embed/>
                </p:oleObj>
              </mc:Choice>
              <mc:Fallback>
                <p:oleObj name="" r:id="rId9" imgW="153035" imgH="395605" progId="Equation.KSEE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87650" y="5405438"/>
                        <a:ext cx="354013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9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92563" y="5327650"/>
          <a:ext cx="325437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0" imgW="139700" imgH="394335" progId="Equation.KSEE3">
                  <p:embed/>
                </p:oleObj>
              </mc:Choice>
              <mc:Fallback>
                <p:oleObj name="" r:id="rId10" imgW="139700" imgH="394335" progId="Equation.KSEE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92563" y="5327650"/>
                        <a:ext cx="325437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70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30325" y="5327650"/>
          <a:ext cx="352425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2" imgW="153035" imgH="395605" progId="Equation.KSEE3">
                  <p:embed/>
                </p:oleObj>
              </mc:Choice>
              <mc:Fallback>
                <p:oleObj name="" r:id="rId12" imgW="153035" imgH="395605" progId="Equation.KSEE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330325" y="5327650"/>
                        <a:ext cx="352425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71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327650" y="5403850"/>
          <a:ext cx="43180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4" imgW="203835" imgH="394335" progId="Equation.KSEE3">
                  <p:embed/>
                </p:oleObj>
              </mc:Choice>
              <mc:Fallback>
                <p:oleObj name="" r:id="rId14" imgW="203835" imgH="394335" progId="Equation.KSEE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327650" y="5403850"/>
                        <a:ext cx="431800" cy="835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矩形 1"/>
          <p:cNvSpPr/>
          <p:nvPr/>
        </p:nvSpPr>
        <p:spPr>
          <a:xfrm>
            <a:off x="361950" y="596900"/>
            <a:ext cx="8328025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如果有两组牌，它们的牌面数字分别是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那么从每组牌中各摸出一张牌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4429125" y="2132013"/>
            <a:ext cx="1511300" cy="1800225"/>
            <a:chOff x="0" y="0"/>
            <a:chExt cx="1697" cy="1932"/>
          </a:xfrm>
        </p:grpSpPr>
        <p:pic>
          <p:nvPicPr>
            <p:cNvPr id="46083" name="Picture 9" descr="图片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130" cy="161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84" name="Picture 11" descr="图片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" y="225"/>
              <a:ext cx="1145" cy="159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85" name="Picture 12" descr="图片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7" y="340"/>
              <a:ext cx="1130" cy="159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" name="Group 6"/>
          <p:cNvGrpSpPr>
            <a:grpSpLocks noChangeAspect="1"/>
          </p:cNvGrpSpPr>
          <p:nvPr/>
        </p:nvGrpSpPr>
        <p:grpSpPr>
          <a:xfrm>
            <a:off x="1547813" y="2060575"/>
            <a:ext cx="1728787" cy="1727200"/>
            <a:chOff x="0" y="0"/>
            <a:chExt cx="1687" cy="1851"/>
          </a:xfrm>
        </p:grpSpPr>
        <p:pic>
          <p:nvPicPr>
            <p:cNvPr id="46087" name="Picture 10" descr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127" cy="158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88" name="Picture 13" descr="图片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5" y="115"/>
              <a:ext cx="1177" cy="161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89" name="Picture 14" descr="图片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5" y="235"/>
              <a:ext cx="1162" cy="161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/>
        </p:nvSpPr>
        <p:spPr>
          <a:xfrm>
            <a:off x="361950" y="4514850"/>
            <a:ext cx="83629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）摸出两张牌的数字之和为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的概念为多少？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5288" y="5229225"/>
            <a:ext cx="71326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）摸出为两张牌的数字相等的概率为多少？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8129" name="Rectangle 8"/>
          <p:cNvSpPr/>
          <p:nvPr/>
        </p:nvSpPr>
        <p:spPr>
          <a:xfrm>
            <a:off x="785813" y="3082925"/>
            <a:ext cx="1825625" cy="71596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3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8130" name="Rectangle 12"/>
          <p:cNvSpPr/>
          <p:nvPr/>
        </p:nvSpPr>
        <p:spPr>
          <a:xfrm>
            <a:off x="785813" y="2366963"/>
            <a:ext cx="1825625" cy="71596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2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grpSp>
        <p:nvGrpSpPr>
          <p:cNvPr id="2" name="组合 34"/>
          <p:cNvGrpSpPr/>
          <p:nvPr/>
        </p:nvGrpSpPr>
        <p:grpSpPr>
          <a:xfrm>
            <a:off x="2608263" y="1651000"/>
            <a:ext cx="4875212" cy="2151063"/>
            <a:chOff x="2609044" y="1650922"/>
            <a:chExt cx="4874726" cy="2151906"/>
          </a:xfrm>
        </p:grpSpPr>
        <p:sp>
          <p:nvSpPr>
            <p:cNvPr id="48132" name="Rectangle 9"/>
            <p:cNvSpPr/>
            <p:nvPr/>
          </p:nvSpPr>
          <p:spPr>
            <a:xfrm>
              <a:off x="5809281" y="2367034"/>
              <a:ext cx="1674489" cy="716112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algn="ctr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（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sym typeface="Calibri" panose="020F0502020204030204" pitchFamily="34" charset="0"/>
                </a:rPr>
                <a:t>2,3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）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48133" name="组合 33"/>
            <p:cNvGrpSpPr/>
            <p:nvPr/>
          </p:nvGrpSpPr>
          <p:grpSpPr>
            <a:xfrm>
              <a:off x="2609044" y="1650922"/>
              <a:ext cx="4874726" cy="2151906"/>
              <a:chOff x="2609044" y="1650922"/>
              <a:chExt cx="4874726" cy="2151906"/>
            </a:xfrm>
          </p:grpSpPr>
          <p:sp>
            <p:nvSpPr>
              <p:cNvPr id="48134" name="Rectangle 5"/>
              <p:cNvSpPr/>
              <p:nvPr/>
            </p:nvSpPr>
            <p:spPr>
              <a:xfrm>
                <a:off x="5809281" y="3083146"/>
                <a:ext cx="1674489" cy="71611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algn="ctr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Calibri" panose="020F0502020204030204" pitchFamily="34" charset="0"/>
                  </a:rPr>
                  <a:t>3,3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8135" name="Rectangle 6"/>
              <p:cNvSpPr/>
              <p:nvPr/>
            </p:nvSpPr>
            <p:spPr>
              <a:xfrm>
                <a:off x="4108951" y="3083146"/>
                <a:ext cx="1700330" cy="71611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algn="ctr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Calibri" panose="020F0502020204030204" pitchFamily="34" charset="0"/>
                  </a:rPr>
                  <a:t>3,2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" name="Rectangle 7"/>
              <p:cNvSpPr>
                <a:spLocks noChangeArrowheads="1"/>
              </p:cNvSpPr>
              <p:nvPr/>
            </p:nvSpPr>
            <p:spPr bwMode="auto">
              <a:xfrm>
                <a:off x="2609044" y="3086584"/>
                <a:ext cx="1496863" cy="716244"/>
              </a:xfrm>
              <a:prstGeom prst="rect">
                <a:avLst/>
              </a:prstGeom>
              <a:solidFill>
                <a:schemeClr val="accent5">
                  <a:lumMod val="75000"/>
                  <a:alpha val="29000"/>
                </a:schemeClr>
              </a:solidFill>
              <a:ln w="9525">
                <a:solidFill>
                  <a:srgbClr val="000000"/>
                </a:solidFill>
                <a:miter lim="800000"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kumimoji="0" lang="en-US" altLang="zh-CN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Calibri" panose="020F0502020204030204" pitchFamily="34" charset="0"/>
                  </a:rPr>
                  <a:t>3,1</a:t>
                </a: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Rectangle 10"/>
              <p:cNvSpPr>
                <a:spLocks noChangeArrowheads="1"/>
              </p:cNvSpPr>
              <p:nvPr/>
            </p:nvSpPr>
            <p:spPr bwMode="auto">
              <a:xfrm>
                <a:off x="4096383" y="2367166"/>
                <a:ext cx="1700044" cy="716243"/>
              </a:xfrm>
              <a:prstGeom prst="rect">
                <a:avLst/>
              </a:prstGeom>
              <a:solidFill>
                <a:schemeClr val="accent5">
                  <a:lumMod val="75000"/>
                  <a:alpha val="29000"/>
                </a:schemeClr>
              </a:solidFill>
              <a:ln w="9525">
                <a:solidFill>
                  <a:srgbClr val="000000"/>
                </a:solidFill>
                <a:miter lim="800000"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kumimoji="0" lang="en-US" altLang="zh-CN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Calibri" panose="020F0502020204030204" pitchFamily="34" charset="0"/>
                  </a:rPr>
                  <a:t>2,2</a:t>
                </a: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8138" name="Rectangle 11"/>
              <p:cNvSpPr/>
              <p:nvPr/>
            </p:nvSpPr>
            <p:spPr>
              <a:xfrm>
                <a:off x="2611472" y="2367034"/>
                <a:ext cx="1497479" cy="71611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algn="ctr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Calibri" panose="020F0502020204030204" pitchFamily="34" charset="0"/>
                  </a:rPr>
                  <a:t>2,1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7" name="Rectangle 13"/>
              <p:cNvSpPr>
                <a:spLocks noChangeArrowheads="1"/>
              </p:cNvSpPr>
              <p:nvPr/>
            </p:nvSpPr>
            <p:spPr bwMode="auto">
              <a:xfrm>
                <a:off x="5809125" y="1650922"/>
                <a:ext cx="1674645" cy="716244"/>
              </a:xfrm>
              <a:prstGeom prst="rect">
                <a:avLst/>
              </a:prstGeom>
              <a:solidFill>
                <a:schemeClr val="accent5">
                  <a:lumMod val="75000"/>
                  <a:alpha val="29000"/>
                </a:schemeClr>
              </a:solidFill>
              <a:ln w="9525">
                <a:solidFill>
                  <a:srgbClr val="000000"/>
                </a:solidFill>
                <a:miter lim="800000"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kumimoji="0" lang="en-US" altLang="zh-CN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Calibri" panose="020F0502020204030204" pitchFamily="34" charset="0"/>
                  </a:rPr>
                  <a:t>1,3</a:t>
                </a: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8140" name="Rectangle 14"/>
              <p:cNvSpPr/>
              <p:nvPr/>
            </p:nvSpPr>
            <p:spPr>
              <a:xfrm>
                <a:off x="4108951" y="1650922"/>
                <a:ext cx="1700330" cy="71611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algn="ctr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Calibri" panose="020F0502020204030204" pitchFamily="34" charset="0"/>
                  </a:rPr>
                  <a:t>1,2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48141" name="Rectangle 15"/>
              <p:cNvSpPr/>
              <p:nvPr/>
            </p:nvSpPr>
            <p:spPr>
              <a:xfrm>
                <a:off x="2611472" y="1650922"/>
                <a:ext cx="1497479" cy="71611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p>
                <a:pPr algn="ctr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Calibri" panose="020F0502020204030204" pitchFamily="34" charset="0"/>
                  </a:rPr>
                  <a:t>1,1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sym typeface="宋体" panose="02010600030101010101" pitchFamily="2" charset="-122"/>
                  </a:rPr>
                  <a:t>）</a:t>
                </a:r>
                <a:endPara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sp>
        <p:nvSpPr>
          <p:cNvPr id="48142" name="Rectangle 16"/>
          <p:cNvSpPr/>
          <p:nvPr/>
        </p:nvSpPr>
        <p:spPr>
          <a:xfrm>
            <a:off x="785813" y="1651000"/>
            <a:ext cx="1825625" cy="71596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1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8143" name="Rectangle 17"/>
          <p:cNvSpPr/>
          <p:nvPr/>
        </p:nvSpPr>
        <p:spPr>
          <a:xfrm>
            <a:off x="5808663" y="714375"/>
            <a:ext cx="1674812" cy="9366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3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8144" name="Rectangle 18"/>
          <p:cNvSpPr/>
          <p:nvPr/>
        </p:nvSpPr>
        <p:spPr>
          <a:xfrm>
            <a:off x="4108450" y="714375"/>
            <a:ext cx="1700213" cy="9366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2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8145" name="Rectangle 19"/>
          <p:cNvSpPr/>
          <p:nvPr/>
        </p:nvSpPr>
        <p:spPr>
          <a:xfrm>
            <a:off x="2611438" y="714375"/>
            <a:ext cx="1497012" cy="9366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1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48146" name="Rectangle 20"/>
          <p:cNvSpPr/>
          <p:nvPr/>
        </p:nvSpPr>
        <p:spPr>
          <a:xfrm>
            <a:off x="785813" y="714375"/>
            <a:ext cx="1825625" cy="9366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zh-CN" altLang="zh-CN" sz="2600" dirty="0">
              <a:solidFill>
                <a:srgbClr val="000099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48147" name="Line 21"/>
          <p:cNvSpPr/>
          <p:nvPr/>
        </p:nvSpPr>
        <p:spPr>
          <a:xfrm>
            <a:off x="785813" y="714375"/>
            <a:ext cx="6697662" cy="1588"/>
          </a:xfrm>
          <a:prstGeom prst="line">
            <a:avLst/>
          </a:prstGeom>
          <a:ln w="28575" cap="sq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48" name="Line 22"/>
          <p:cNvSpPr/>
          <p:nvPr/>
        </p:nvSpPr>
        <p:spPr>
          <a:xfrm>
            <a:off x="785813" y="1651000"/>
            <a:ext cx="6697662" cy="158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49" name="Line 23"/>
          <p:cNvSpPr/>
          <p:nvPr/>
        </p:nvSpPr>
        <p:spPr>
          <a:xfrm>
            <a:off x="785813" y="2366963"/>
            <a:ext cx="6697662" cy="1587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0" name="Line 24"/>
          <p:cNvSpPr/>
          <p:nvPr/>
        </p:nvSpPr>
        <p:spPr>
          <a:xfrm>
            <a:off x="785813" y="3082925"/>
            <a:ext cx="6697662" cy="1588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1" name="Line 26"/>
          <p:cNvSpPr/>
          <p:nvPr/>
        </p:nvSpPr>
        <p:spPr>
          <a:xfrm>
            <a:off x="785813" y="714375"/>
            <a:ext cx="1587" cy="3084513"/>
          </a:xfrm>
          <a:prstGeom prst="line">
            <a:avLst/>
          </a:prstGeom>
          <a:ln w="28575" cap="sq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2" name="Line 27"/>
          <p:cNvSpPr/>
          <p:nvPr/>
        </p:nvSpPr>
        <p:spPr>
          <a:xfrm>
            <a:off x="2611438" y="714375"/>
            <a:ext cx="1587" cy="3084513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3" name="Line 28"/>
          <p:cNvSpPr/>
          <p:nvPr/>
        </p:nvSpPr>
        <p:spPr>
          <a:xfrm>
            <a:off x="4108450" y="714375"/>
            <a:ext cx="1588" cy="3084513"/>
          </a:xfrm>
          <a:prstGeom prst="line">
            <a:avLst/>
          </a:prstGeom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4" name="Line 29"/>
          <p:cNvSpPr/>
          <p:nvPr/>
        </p:nvSpPr>
        <p:spPr>
          <a:xfrm>
            <a:off x="5808663" y="714375"/>
            <a:ext cx="1587" cy="3084513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8155" name="Line 30"/>
          <p:cNvSpPr/>
          <p:nvPr/>
        </p:nvSpPr>
        <p:spPr>
          <a:xfrm>
            <a:off x="7483475" y="714375"/>
            <a:ext cx="1588" cy="3084513"/>
          </a:xfrm>
          <a:prstGeom prst="line">
            <a:avLst/>
          </a:prstGeom>
          <a:ln w="28575" cap="sq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grpSp>
        <p:nvGrpSpPr>
          <p:cNvPr id="5" name="Group 31"/>
          <p:cNvGrpSpPr/>
          <p:nvPr/>
        </p:nvGrpSpPr>
        <p:grpSpPr>
          <a:xfrm>
            <a:off x="785813" y="714375"/>
            <a:ext cx="1800225" cy="942975"/>
            <a:chOff x="0" y="0"/>
            <a:chExt cx="1088" cy="602"/>
          </a:xfrm>
        </p:grpSpPr>
        <p:sp>
          <p:nvSpPr>
            <p:cNvPr id="48157" name="Line 32"/>
            <p:cNvSpPr/>
            <p:nvPr/>
          </p:nvSpPr>
          <p:spPr>
            <a:xfrm>
              <a:off x="0" y="9"/>
              <a:ext cx="1088" cy="589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8158" name="Text Box 33"/>
            <p:cNvSpPr/>
            <p:nvPr/>
          </p:nvSpPr>
          <p:spPr>
            <a:xfrm>
              <a:off x="0" y="271"/>
              <a:ext cx="676" cy="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第二张牌</a:t>
              </a:r>
              <a:endParaRPr lang="zh-CN" altLang="en-US" sz="1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r>
                <a:rPr lang="zh-CN" altLang="en-US" sz="1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的牌面数字</a:t>
              </a:r>
              <a:endParaRPr lang="zh-CN" altLang="en-US" sz="1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8159" name="Text Box 34"/>
            <p:cNvSpPr/>
            <p:nvPr/>
          </p:nvSpPr>
          <p:spPr>
            <a:xfrm>
              <a:off x="408" y="0"/>
              <a:ext cx="648" cy="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第一张牌的</a:t>
              </a:r>
              <a:endParaRPr lang="zh-CN" altLang="en-US" sz="1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r>
                <a:rPr lang="zh-CN" altLang="en-US" sz="1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　牌面数字</a:t>
              </a:r>
              <a:endParaRPr lang="zh-CN" altLang="en-US" sz="1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38"/>
          <p:cNvGrpSpPr/>
          <p:nvPr/>
        </p:nvGrpSpPr>
        <p:grpSpPr>
          <a:xfrm>
            <a:off x="2700338" y="1692275"/>
            <a:ext cx="4552950" cy="2079625"/>
            <a:chOff x="2699792" y="1691930"/>
            <a:chExt cx="4554260" cy="2079354"/>
          </a:xfrm>
        </p:grpSpPr>
        <p:sp>
          <p:nvSpPr>
            <p:cNvPr id="48161" name="矩形 35"/>
            <p:cNvSpPr/>
            <p:nvPr/>
          </p:nvSpPr>
          <p:spPr>
            <a:xfrm>
              <a:off x="2699792" y="3123212"/>
              <a:ext cx="1296144" cy="648072"/>
            </a:xfrm>
            <a:prstGeom prst="rect">
              <a:avLst/>
            </a:prstGeom>
            <a:solidFill>
              <a:srgbClr val="006600">
                <a:alpha val="38823"/>
              </a:srgbClr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8162" name="矩形 36"/>
            <p:cNvSpPr/>
            <p:nvPr/>
          </p:nvSpPr>
          <p:spPr>
            <a:xfrm>
              <a:off x="4283968" y="2394254"/>
              <a:ext cx="1296144" cy="648072"/>
            </a:xfrm>
            <a:prstGeom prst="rect">
              <a:avLst/>
            </a:prstGeom>
            <a:solidFill>
              <a:srgbClr val="006600">
                <a:alpha val="38823"/>
              </a:srgbClr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8163" name="矩形 37"/>
            <p:cNvSpPr/>
            <p:nvPr/>
          </p:nvSpPr>
          <p:spPr>
            <a:xfrm>
              <a:off x="5957908" y="1691930"/>
              <a:ext cx="1296144" cy="648072"/>
            </a:xfrm>
            <a:prstGeom prst="rect">
              <a:avLst/>
            </a:prstGeom>
            <a:solidFill>
              <a:srgbClr val="006600">
                <a:alpha val="38823"/>
              </a:srgbClr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组合 9"/>
          <p:cNvGrpSpPr/>
          <p:nvPr/>
        </p:nvGrpSpPr>
        <p:grpSpPr>
          <a:xfrm>
            <a:off x="214313" y="3798888"/>
            <a:ext cx="7929562" cy="1325562"/>
            <a:chOff x="337" y="5982"/>
            <a:chExt cx="12487" cy="2089"/>
          </a:xfrm>
        </p:grpSpPr>
        <p:sp>
          <p:nvSpPr>
            <p:cNvPr id="48165" name="Line 25"/>
            <p:cNvSpPr/>
            <p:nvPr/>
          </p:nvSpPr>
          <p:spPr>
            <a:xfrm>
              <a:off x="1237" y="5982"/>
              <a:ext cx="10547" cy="2"/>
            </a:xfrm>
            <a:prstGeom prst="line">
              <a:avLst/>
            </a:prstGeom>
            <a:ln w="28575" cap="sq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8166" name="TextBox 32"/>
            <p:cNvSpPr/>
            <p:nvPr/>
          </p:nvSpPr>
          <p:spPr>
            <a:xfrm>
              <a:off x="337" y="6750"/>
              <a:ext cx="12487" cy="10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解：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（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Calibri" panose="020F0502020204030204" pitchFamily="34" charset="0"/>
                </a:rPr>
                <a:t>1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）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Calibri" panose="020F0502020204030204" pitchFamily="34" charset="0"/>
                </a:rPr>
                <a:t>P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（数字之和为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Calibri" panose="020F0502020204030204" pitchFamily="34" charset="0"/>
                </a:rPr>
                <a:t>4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）</a:t>
              </a:r>
              <a:r>
                <a:rPr lang="en-US" altLang="zh-CN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Calibri" panose="020F0502020204030204" pitchFamily="34" charset="0"/>
                </a:rPr>
                <a:t>=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Calibri" panose="020F0502020204030204" pitchFamily="34" charset="0"/>
                </a:rPr>
                <a:t>      .</a:t>
              </a:r>
              <a:r>
                <a:rPr lang="en-US" altLang="zh-CN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Calibri" panose="020F0502020204030204" pitchFamily="34" charset="0"/>
                </a:rPr>
                <a:t>      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48167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414" y="6635"/>
            <a:ext cx="511" cy="14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2" name="" r:id="rId1" imgW="140335" imgH="395605" progId="Equation.KSEE3">
                    <p:embed/>
                  </p:oleObj>
                </mc:Choice>
                <mc:Fallback>
                  <p:oleObj name="" r:id="rId1" imgW="140335" imgH="395605" progId="Equation.KSEE3">
                    <p:embed/>
                    <p:pic>
                      <p:nvPicPr>
                        <p:cNvPr id="0" name="图片 310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414" y="6635"/>
                          <a:ext cx="511" cy="14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组合 8"/>
          <p:cNvGrpSpPr/>
          <p:nvPr/>
        </p:nvGrpSpPr>
        <p:grpSpPr>
          <a:xfrm>
            <a:off x="1152525" y="4941888"/>
            <a:ext cx="6769100" cy="814387"/>
            <a:chOff x="1815" y="7782"/>
            <a:chExt cx="10660" cy="1284"/>
          </a:xfrm>
        </p:grpSpPr>
        <p:sp>
          <p:nvSpPr>
            <p:cNvPr id="48169" name="矩形 39"/>
            <p:cNvSpPr/>
            <p:nvPr/>
          </p:nvSpPr>
          <p:spPr>
            <a:xfrm>
              <a:off x="1815" y="7782"/>
              <a:ext cx="10660" cy="10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（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Calibri" panose="020F0502020204030204" pitchFamily="34" charset="0"/>
                </a:rPr>
                <a:t>2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）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P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（数字相等）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=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48170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6974" y="7895"/>
            <a:ext cx="415" cy="1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3" imgW="139700" imgH="393700" progId="Equation.KSEE3">
                    <p:embed/>
                  </p:oleObj>
                </mc:Choice>
                <mc:Fallback>
                  <p:oleObj name="" r:id="rId3" imgW="139700" imgH="393700" progId="Equation.KSEE3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974" y="7895"/>
                          <a:ext cx="415" cy="1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Rectangle 2"/>
          <p:cNvSpPr/>
          <p:nvPr/>
        </p:nvSpPr>
        <p:spPr>
          <a:xfrm>
            <a:off x="5981700" y="5645150"/>
            <a:ext cx="647700" cy="5048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7" name="Rectangle 3"/>
          <p:cNvSpPr/>
          <p:nvPr/>
        </p:nvSpPr>
        <p:spPr>
          <a:xfrm>
            <a:off x="5334000" y="5141913"/>
            <a:ext cx="647700" cy="5048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08" name="Rectangle 4"/>
          <p:cNvSpPr/>
          <p:nvPr/>
        </p:nvSpPr>
        <p:spPr>
          <a:xfrm>
            <a:off x="4684713" y="4638675"/>
            <a:ext cx="647700" cy="5048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037013" y="4133850"/>
            <a:ext cx="647700" cy="2017713"/>
            <a:chOff x="1383" y="2704"/>
            <a:chExt cx="408" cy="1271"/>
          </a:xfrm>
        </p:grpSpPr>
        <p:sp>
          <p:nvSpPr>
            <p:cNvPr id="50181" name="Rectangle 6"/>
            <p:cNvSpPr/>
            <p:nvPr/>
          </p:nvSpPr>
          <p:spPr>
            <a:xfrm>
              <a:off x="1383" y="2704"/>
              <a:ext cx="408" cy="318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0182" name="Rectangle 7"/>
            <p:cNvSpPr/>
            <p:nvPr/>
          </p:nvSpPr>
          <p:spPr>
            <a:xfrm>
              <a:off x="1383" y="3657"/>
              <a:ext cx="408" cy="318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3389313" y="3557588"/>
            <a:ext cx="647700" cy="2593975"/>
            <a:chOff x="975" y="2341"/>
            <a:chExt cx="408" cy="1634"/>
          </a:xfrm>
        </p:grpSpPr>
        <p:sp>
          <p:nvSpPr>
            <p:cNvPr id="50184" name="Rectangle 9"/>
            <p:cNvSpPr/>
            <p:nvPr/>
          </p:nvSpPr>
          <p:spPr>
            <a:xfrm>
              <a:off x="975" y="2341"/>
              <a:ext cx="408" cy="318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0185" name="Rectangle 10"/>
            <p:cNvSpPr/>
            <p:nvPr/>
          </p:nvSpPr>
          <p:spPr>
            <a:xfrm>
              <a:off x="975" y="3022"/>
              <a:ext cx="408" cy="318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0186" name="Rectangle 11"/>
            <p:cNvSpPr/>
            <p:nvPr/>
          </p:nvSpPr>
          <p:spPr>
            <a:xfrm>
              <a:off x="975" y="3657"/>
              <a:ext cx="408" cy="318"/>
            </a:xfrm>
            <a:prstGeom prst="rect">
              <a:avLst/>
            </a:prstGeom>
            <a:solidFill>
              <a:srgbClr val="F6DB3C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1516" name="Rectangle 12"/>
          <p:cNvSpPr/>
          <p:nvPr/>
        </p:nvSpPr>
        <p:spPr>
          <a:xfrm>
            <a:off x="2741613" y="3054350"/>
            <a:ext cx="647700" cy="3095625"/>
          </a:xfrm>
          <a:prstGeom prst="rect">
            <a:avLst/>
          </a:prstGeom>
          <a:solidFill>
            <a:srgbClr val="F6DB3C"/>
          </a:solidFill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0188" name="Rectangle 13"/>
          <p:cNvSpPr/>
          <p:nvPr/>
        </p:nvSpPr>
        <p:spPr>
          <a:xfrm>
            <a:off x="95250" y="577850"/>
            <a:ext cx="9144000" cy="177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张卡片上分别写有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的整数，随机地抽取一张后放回，再随机地抽取一张，那么第一次取出的数字能够整除第二次取出的数字的概率是多少？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1518" name="Group 14"/>
          <p:cNvGraphicFramePr>
            <a:graphicFrameLocks noGrp="1"/>
          </p:cNvGraphicFramePr>
          <p:nvPr/>
        </p:nvGraphicFramePr>
        <p:xfrm>
          <a:off x="2092325" y="2549525"/>
          <a:ext cx="4537075" cy="3627438"/>
        </p:xfrm>
        <a:graphic>
          <a:graphicData uri="http://schemas.openxmlformats.org/drawingml/2006/table">
            <a:tbl>
              <a:tblPr/>
              <a:tblGrid>
                <a:gridCol w="649288"/>
                <a:gridCol w="646112"/>
                <a:gridCol w="649288"/>
                <a:gridCol w="647700"/>
                <a:gridCol w="649287"/>
                <a:gridCol w="646113"/>
                <a:gridCol w="649287"/>
              </a:tblGrid>
              <a:tr h="401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(6,1)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(6,2)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(6,3)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(6,4)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(6,5)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(1,6)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(2,6)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(3,6)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(4,6)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(5,6)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(6,6)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" name="Group 95"/>
          <p:cNvGrpSpPr/>
          <p:nvPr/>
        </p:nvGrpSpPr>
        <p:grpSpPr>
          <a:xfrm>
            <a:off x="2020888" y="2478088"/>
            <a:ext cx="792162" cy="663575"/>
            <a:chOff x="113" y="1616"/>
            <a:chExt cx="499" cy="418"/>
          </a:xfrm>
        </p:grpSpPr>
        <p:grpSp>
          <p:nvGrpSpPr>
            <p:cNvPr id="50257" name="Group 96"/>
            <p:cNvGrpSpPr/>
            <p:nvPr/>
          </p:nvGrpSpPr>
          <p:grpSpPr>
            <a:xfrm>
              <a:off x="113" y="1616"/>
              <a:ext cx="499" cy="363"/>
              <a:chOff x="113" y="1616"/>
              <a:chExt cx="499" cy="363"/>
            </a:xfrm>
          </p:grpSpPr>
          <p:sp>
            <p:nvSpPr>
              <p:cNvPr id="50258" name="Text Box 97"/>
              <p:cNvSpPr txBox="1"/>
              <p:nvPr/>
            </p:nvSpPr>
            <p:spPr>
              <a:xfrm>
                <a:off x="204" y="161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第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0259" name="Text Box 98"/>
              <p:cNvSpPr txBox="1"/>
              <p:nvPr/>
            </p:nvSpPr>
            <p:spPr>
              <a:xfrm>
                <a:off x="295" y="169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一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0260" name="Text Box 99"/>
              <p:cNvSpPr txBox="1"/>
              <p:nvPr/>
            </p:nvSpPr>
            <p:spPr>
              <a:xfrm>
                <a:off x="385" y="1752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张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0261" name="Text Box 100"/>
              <p:cNvSpPr txBox="1"/>
              <p:nvPr/>
            </p:nvSpPr>
            <p:spPr>
              <a:xfrm>
                <a:off x="113" y="1706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第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0262" name="Text Box 101"/>
              <p:cNvSpPr txBox="1"/>
              <p:nvPr/>
            </p:nvSpPr>
            <p:spPr>
              <a:xfrm>
                <a:off x="204" y="1787"/>
                <a:ext cx="22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400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二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0263" name="Text Box 102"/>
            <p:cNvSpPr txBox="1"/>
            <p:nvPr/>
          </p:nvSpPr>
          <p:spPr>
            <a:xfrm>
              <a:off x="340" y="1842"/>
              <a:ext cx="22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400" dirty="0">
                  <a:solidFill>
                    <a:srgbClr val="0000FF"/>
                  </a:solidFill>
                  <a:latin typeface="Arial" panose="020B0604020202020204" pitchFamily="34" charset="0"/>
                </a:rPr>
                <a:t>张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50264" name="Object 104"/>
          <p:cNvGraphicFramePr/>
          <p:nvPr/>
        </p:nvGraphicFramePr>
        <p:xfrm>
          <a:off x="6337300" y="3111500"/>
          <a:ext cx="1524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" imgW="152400" imgH="317500" progId="Equations">
                  <p:embed/>
                </p:oleObj>
              </mc:Choice>
              <mc:Fallback>
                <p:oleObj name="" r:id="rId1" imgW="152400" imgH="317500" progId="Equations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37300" y="3111500"/>
                        <a:ext cx="1524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ldLvl="0" animBg="1"/>
      <p:bldP spid="21507" grpId="0" bldLvl="0" animBg="1"/>
      <p:bldP spid="21508" grpId="0" bldLvl="0" animBg="1"/>
      <p:bldP spid="21516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631" name="Rectangle 103"/>
          <p:cNvSpPr/>
          <p:nvPr/>
        </p:nvSpPr>
        <p:spPr>
          <a:xfrm>
            <a:off x="385763" y="2514600"/>
            <a:ext cx="8569325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解：由列表得，两次抽取卡片后，可能出现的结果有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个，它们出现的可能性相等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满足第一次取出的数字能够整除第二次取出的数字（记为事件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）的结果有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个，则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    =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2633" name="Object 105"/>
          <p:cNvGraphicFramePr/>
          <p:nvPr/>
        </p:nvGraphicFramePr>
        <p:xfrm>
          <a:off x="2041525" y="4964113"/>
          <a:ext cx="642938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317500" imgH="608965" progId="Equations">
                  <p:embed/>
                </p:oleObj>
              </mc:Choice>
              <mc:Fallback>
                <p:oleObj name="" r:id="rId1" imgW="317500" imgH="608965" progId="Equations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41525" y="4964113"/>
                        <a:ext cx="642938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634" name="Object 106"/>
          <p:cNvGraphicFramePr/>
          <p:nvPr/>
        </p:nvGraphicFramePr>
        <p:xfrm>
          <a:off x="3194050" y="4964113"/>
          <a:ext cx="617538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3" imgW="304800" imgH="608965" progId="Equations">
                  <p:embed/>
                </p:oleObj>
              </mc:Choice>
              <mc:Fallback>
                <p:oleObj name="" r:id="rId3" imgW="304800" imgH="608965" progId="Equations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94050" y="4964113"/>
                        <a:ext cx="617538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4" name="Rectangle 13"/>
          <p:cNvSpPr/>
          <p:nvPr/>
        </p:nvSpPr>
        <p:spPr>
          <a:xfrm>
            <a:off x="142875" y="523875"/>
            <a:ext cx="8858250" cy="177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张卡片上分别写有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的整数，随机地抽取一张后放回，再随机地抽取一张，那么第一次取出的数字能够整除第二次取出的数字的概率是多少？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631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">
                                            <p:txEl>
                                              <p:charRg st="40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631">
                                            <p:txEl>
                                              <p:charRg st="40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">
                                            <p:txEl>
                                              <p:charRg st="87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631">
                                            <p:txEl>
                                              <p:charRg st="87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课堂小结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468313" y="1412875"/>
            <a:ext cx="1108075" cy="461963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列举法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TextBox 5"/>
          <p:cNvSpPr txBox="1"/>
          <p:nvPr/>
        </p:nvSpPr>
        <p:spPr>
          <a:xfrm>
            <a:off x="2051050" y="692150"/>
            <a:ext cx="1081088" cy="4603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关键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3" name="TextBox 6"/>
          <p:cNvSpPr txBox="1"/>
          <p:nvPr/>
        </p:nvSpPr>
        <p:spPr>
          <a:xfrm>
            <a:off x="2051050" y="1979613"/>
            <a:ext cx="1162050" cy="830262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常用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方法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4" name="TextBox 8"/>
          <p:cNvSpPr txBox="1"/>
          <p:nvPr/>
        </p:nvSpPr>
        <p:spPr>
          <a:xfrm>
            <a:off x="3563938" y="1341438"/>
            <a:ext cx="1800225" cy="461962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直接列举法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5" name="TextBox 9"/>
          <p:cNvSpPr txBox="1"/>
          <p:nvPr/>
        </p:nvSpPr>
        <p:spPr>
          <a:xfrm>
            <a:off x="3563938" y="2679700"/>
            <a:ext cx="1800225" cy="461963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列表法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6" name="TextBox 10"/>
          <p:cNvSpPr txBox="1"/>
          <p:nvPr/>
        </p:nvSpPr>
        <p:spPr>
          <a:xfrm>
            <a:off x="3563938" y="1989138"/>
            <a:ext cx="1800225" cy="461962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画树状图法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7" name="TextBox 11"/>
          <p:cNvSpPr txBox="1"/>
          <p:nvPr/>
        </p:nvSpPr>
        <p:spPr>
          <a:xfrm>
            <a:off x="5651500" y="1989138"/>
            <a:ext cx="2089150" cy="400050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下节课学习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8" name="TextBox 12"/>
          <p:cNvSpPr txBox="1"/>
          <p:nvPr/>
        </p:nvSpPr>
        <p:spPr>
          <a:xfrm>
            <a:off x="6372225" y="3933825"/>
            <a:ext cx="1368425" cy="400050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适用对象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9" name="TextBox 13"/>
          <p:cNvSpPr txBox="1"/>
          <p:nvPr/>
        </p:nvSpPr>
        <p:spPr>
          <a:xfrm>
            <a:off x="6383338" y="4897438"/>
            <a:ext cx="1368425" cy="1311275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两个试验因素或分两步进行的试验</a:t>
            </a:r>
            <a:r>
              <a:rPr lang="en-US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40" name="TextBox 14"/>
          <p:cNvSpPr txBox="1"/>
          <p:nvPr/>
        </p:nvSpPr>
        <p:spPr>
          <a:xfrm>
            <a:off x="3771900" y="3906838"/>
            <a:ext cx="1368425" cy="400050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基本步骤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41" name="TextBox 15"/>
          <p:cNvSpPr txBox="1"/>
          <p:nvPr/>
        </p:nvSpPr>
        <p:spPr>
          <a:xfrm>
            <a:off x="3436938" y="4897438"/>
            <a:ext cx="2016125" cy="1311275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L="457200" marR="0" indent="-457200" defTabSz="914400">
              <a:buClrTx/>
              <a:buSzTx/>
              <a:buFont typeface="宋体" panose="02010600030101010101" pitchFamily="2" charset="-122"/>
              <a:buAutoNum type="circleNumDbPlain"/>
              <a:defRPr/>
            </a:pPr>
            <a:r>
              <a:rPr kumimoji="0" lang="zh-CN" altLang="en-US" sz="20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列表；</a:t>
            </a:r>
            <a:endParaRPr kumimoji="0" lang="en-US" altLang="zh-CN" sz="2000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indent="-457200" defTabSz="914400">
              <a:buClrTx/>
              <a:buSzTx/>
              <a:buFont typeface="宋体" panose="02010600030101010101" pitchFamily="2" charset="-122"/>
              <a:buAutoNum type="circleNumDbPlain"/>
              <a:defRPr/>
            </a:pPr>
            <a:r>
              <a:rPr kumimoji="0" lang="zh-CN" altLang="en-US" sz="20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确定</a:t>
            </a:r>
            <a:r>
              <a:rPr kumimoji="0" lang="en-US" altLang="zh-CN" sz="2000" b="1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kumimoji="0" lang="zh-CN" altLang="en-US" sz="2000" b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、</a:t>
            </a:r>
            <a:r>
              <a:rPr kumimoji="0" lang="en-US" altLang="zh-CN" sz="2000" b="1" i="1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n</a:t>
            </a:r>
            <a:r>
              <a:rPr kumimoji="0" lang="zh-CN" altLang="en-US" sz="20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值</a:t>
            </a:r>
            <a:endParaRPr kumimoji="0" lang="en-US" altLang="zh-CN" sz="2000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buFont typeface="宋体" panose="02010600030101010101" pitchFamily="2" charset="-122"/>
              <a:buNone/>
              <a:defRPr/>
            </a:pPr>
            <a:r>
              <a:rPr kumimoji="0" lang="zh-CN" altLang="en-US" sz="20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代入概率公式计算</a:t>
            </a:r>
            <a:r>
              <a:rPr kumimoji="0" lang="en-US" altLang="zh-CN" sz="20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kumimoji="0" lang="en-US" altLang="zh-CN" sz="2000" kern="1200" cap="none" spc="0" normalizeH="0" baseline="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19475" y="692150"/>
            <a:ext cx="5570538" cy="461963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在于正确列举出试验结果的各种可能性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37"/>
          <p:cNvGrpSpPr/>
          <p:nvPr/>
        </p:nvGrpSpPr>
        <p:grpSpPr>
          <a:xfrm>
            <a:off x="1601788" y="981075"/>
            <a:ext cx="449262" cy="1439863"/>
            <a:chOff x="1601916" y="980728"/>
            <a:chExt cx="449804" cy="1440160"/>
          </a:xfrm>
        </p:grpSpPr>
        <p:cxnSp>
          <p:nvCxnSpPr>
            <p:cNvPr id="52239" name="直接连接符 23"/>
            <p:cNvCxnSpPr/>
            <p:nvPr/>
          </p:nvCxnSpPr>
          <p:spPr>
            <a:xfrm>
              <a:off x="1835696" y="980728"/>
              <a:ext cx="216024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40" name="直接连接符 26"/>
            <p:cNvCxnSpPr/>
            <p:nvPr/>
          </p:nvCxnSpPr>
          <p:spPr>
            <a:xfrm>
              <a:off x="1825834" y="980728"/>
              <a:ext cx="0" cy="144016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41" name="直接连接符 35"/>
            <p:cNvCxnSpPr/>
            <p:nvPr/>
          </p:nvCxnSpPr>
          <p:spPr>
            <a:xfrm>
              <a:off x="1835696" y="2403132"/>
              <a:ext cx="216024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42" name="直接连接符 36"/>
            <p:cNvCxnSpPr/>
            <p:nvPr/>
          </p:nvCxnSpPr>
          <p:spPr>
            <a:xfrm>
              <a:off x="1601916" y="1637678"/>
              <a:ext cx="216024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cxnSp>
        <p:nvCxnSpPr>
          <p:cNvPr id="39" name="直接连接符 38"/>
          <p:cNvCxnSpPr/>
          <p:nvPr/>
        </p:nvCxnSpPr>
        <p:spPr>
          <a:xfrm>
            <a:off x="3168650" y="936625"/>
            <a:ext cx="2159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3" name="组合 82"/>
          <p:cNvGrpSpPr/>
          <p:nvPr/>
        </p:nvGrpSpPr>
        <p:grpSpPr>
          <a:xfrm>
            <a:off x="3230563" y="1590675"/>
            <a:ext cx="333375" cy="1441450"/>
            <a:chOff x="3230482" y="1590656"/>
            <a:chExt cx="333406" cy="1441808"/>
          </a:xfrm>
        </p:grpSpPr>
        <p:cxnSp>
          <p:nvCxnSpPr>
            <p:cNvPr id="52245" name="直接连接符 49"/>
            <p:cNvCxnSpPr/>
            <p:nvPr/>
          </p:nvCxnSpPr>
          <p:spPr>
            <a:xfrm flipV="1">
              <a:off x="3419872" y="3013058"/>
              <a:ext cx="126260" cy="165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46" name="直接连接符 57"/>
            <p:cNvCxnSpPr/>
            <p:nvPr/>
          </p:nvCxnSpPr>
          <p:spPr>
            <a:xfrm flipV="1">
              <a:off x="3437628" y="2268978"/>
              <a:ext cx="126260" cy="165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grpSp>
          <p:nvGrpSpPr>
            <p:cNvPr id="52247" name="组合 60"/>
            <p:cNvGrpSpPr/>
            <p:nvPr/>
          </p:nvGrpSpPr>
          <p:grpSpPr>
            <a:xfrm>
              <a:off x="3230482" y="1590656"/>
              <a:ext cx="333406" cy="1441808"/>
              <a:chOff x="3230482" y="1590656"/>
              <a:chExt cx="333406" cy="1441808"/>
            </a:xfrm>
          </p:grpSpPr>
          <p:grpSp>
            <p:nvGrpSpPr>
              <p:cNvPr id="52248" name="组合 39"/>
              <p:cNvGrpSpPr/>
              <p:nvPr/>
            </p:nvGrpSpPr>
            <p:grpSpPr>
              <a:xfrm>
                <a:off x="3427766" y="1590656"/>
                <a:ext cx="136122" cy="1441808"/>
                <a:chOff x="1825834" y="979080"/>
                <a:chExt cx="136122" cy="1441808"/>
              </a:xfrm>
            </p:grpSpPr>
            <p:cxnSp>
              <p:nvCxnSpPr>
                <p:cNvPr id="52249" name="直接连接符 40"/>
                <p:cNvCxnSpPr/>
                <p:nvPr/>
              </p:nvCxnSpPr>
              <p:spPr>
                <a:xfrm flipV="1">
                  <a:off x="1835696" y="979080"/>
                  <a:ext cx="126260" cy="165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2250" name="直接连接符 41"/>
                <p:cNvCxnSpPr/>
                <p:nvPr/>
              </p:nvCxnSpPr>
              <p:spPr>
                <a:xfrm>
                  <a:off x="1825834" y="980728"/>
                  <a:ext cx="0" cy="1440160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52251" name="直接连接符 59"/>
              <p:cNvCxnSpPr/>
              <p:nvPr/>
            </p:nvCxnSpPr>
            <p:spPr>
              <a:xfrm>
                <a:off x="3230482" y="2276872"/>
                <a:ext cx="216024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cxnSp>
        </p:grpSp>
      </p:grpSp>
      <p:cxnSp>
        <p:nvCxnSpPr>
          <p:cNvPr id="62" name="直接连接符 61"/>
          <p:cNvCxnSpPr/>
          <p:nvPr/>
        </p:nvCxnSpPr>
        <p:spPr>
          <a:xfrm>
            <a:off x="5418138" y="2211388"/>
            <a:ext cx="2159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63" name="矩形 62"/>
          <p:cNvSpPr/>
          <p:nvPr/>
        </p:nvSpPr>
        <p:spPr>
          <a:xfrm>
            <a:off x="908050" y="4922838"/>
            <a:ext cx="2016125" cy="1463675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确保试验中每种结果出现的可能性大小相等</a:t>
            </a:r>
            <a:r>
              <a:rPr lang="en-US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4" name="TextBox 14"/>
          <p:cNvSpPr txBox="1"/>
          <p:nvPr/>
        </p:nvSpPr>
        <p:spPr>
          <a:xfrm>
            <a:off x="1258888" y="3933825"/>
            <a:ext cx="1368425" cy="400050"/>
          </a:xfrm>
          <a:prstGeom prst="rect">
            <a:avLst/>
          </a:prstGeom>
          <a:noFill/>
          <a:ln w="25400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dist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前提条件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4427538" y="4373563"/>
            <a:ext cx="0" cy="50482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0" name="直接连接符 69"/>
          <p:cNvCxnSpPr/>
          <p:nvPr/>
        </p:nvCxnSpPr>
        <p:spPr>
          <a:xfrm>
            <a:off x="1908175" y="4402138"/>
            <a:ext cx="0" cy="5032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" name="直接连接符 70"/>
          <p:cNvCxnSpPr/>
          <p:nvPr/>
        </p:nvCxnSpPr>
        <p:spPr>
          <a:xfrm>
            <a:off x="7037388" y="4365625"/>
            <a:ext cx="0" cy="50323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6" name="组合 81"/>
          <p:cNvGrpSpPr/>
          <p:nvPr/>
        </p:nvGrpSpPr>
        <p:grpSpPr>
          <a:xfrm>
            <a:off x="1908175" y="3159125"/>
            <a:ext cx="5111750" cy="784225"/>
            <a:chOff x="1907704" y="3159708"/>
            <a:chExt cx="5112568" cy="783210"/>
          </a:xfrm>
        </p:grpSpPr>
        <p:cxnSp>
          <p:nvCxnSpPr>
            <p:cNvPr id="52259" name="直接连接符 67"/>
            <p:cNvCxnSpPr/>
            <p:nvPr/>
          </p:nvCxnSpPr>
          <p:spPr>
            <a:xfrm>
              <a:off x="4427984" y="3159708"/>
              <a:ext cx="0" cy="70134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60" name="直接连接符 72"/>
            <p:cNvCxnSpPr/>
            <p:nvPr/>
          </p:nvCxnSpPr>
          <p:spPr>
            <a:xfrm>
              <a:off x="1907704" y="3501008"/>
              <a:ext cx="511256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61" name="直接连接符 74"/>
            <p:cNvCxnSpPr/>
            <p:nvPr/>
          </p:nvCxnSpPr>
          <p:spPr>
            <a:xfrm>
              <a:off x="1925460" y="3510870"/>
              <a:ext cx="0" cy="43204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52262" name="直接连接符 77"/>
            <p:cNvCxnSpPr/>
            <p:nvPr/>
          </p:nvCxnSpPr>
          <p:spPr>
            <a:xfrm>
              <a:off x="7020272" y="3492130"/>
              <a:ext cx="0" cy="44092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 animBg="1"/>
      <p:bldP spid="22535" grpId="0" animBg="1"/>
      <p:bldP spid="22536" grpId="0" animBg="1"/>
      <p:bldP spid="22537" grpId="0" bldLvl="0" animBg="1"/>
      <p:bldP spid="22538" grpId="0" animBg="1"/>
      <p:bldP spid="22539" grpId="0" bldLvl="0" animBg="1"/>
      <p:bldP spid="22540" grpId="0" animBg="1"/>
      <p:bldP spid="22541" grpId="0" bldLvl="0" animBg="1"/>
      <p:bldP spid="18" grpId="0"/>
      <p:bldP spid="63" grpId="0" bldLvl="0" animBg="1"/>
      <p:bldP spid="64" grpId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4006</Words>
  <Application>WPS 演示</Application>
  <PresentationFormat/>
  <Paragraphs>821</Paragraphs>
  <Slides>32</Slides>
  <Notes>5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32</vt:i4>
      </vt:variant>
      <vt:variant>
        <vt:lpstr>幻灯片标题</vt:lpstr>
      </vt:variant>
      <vt:variant>
        <vt:i4>32</vt:i4>
      </vt:variant>
    </vt:vector>
  </HeadingPairs>
  <TitlesOfParts>
    <vt:vector size="77" baseType="lpstr">
      <vt:lpstr>Arial</vt:lpstr>
      <vt:lpstr>宋体</vt:lpstr>
      <vt:lpstr>Wingdings</vt:lpstr>
      <vt:lpstr>微软雅黑</vt:lpstr>
      <vt:lpstr>黑体</vt:lpstr>
      <vt:lpstr>隶书</vt:lpstr>
      <vt:lpstr>方正姚体</vt:lpstr>
      <vt:lpstr>Times New Roman</vt:lpstr>
      <vt:lpstr>华文新魏</vt:lpstr>
      <vt:lpstr>Calibri</vt:lpstr>
      <vt:lpstr>Arial Unicode MS</vt:lpstr>
      <vt:lpstr>2_Office 主题​​</vt:lpstr>
      <vt:lpstr>3_Office 主题​​</vt:lpstr>
      <vt:lpstr>Equation.DSMT4</vt:lpstr>
      <vt:lpstr>Equations</vt:lpstr>
      <vt:lpstr>Equations</vt:lpstr>
      <vt:lpstr>Equations</vt:lpstr>
      <vt:lpstr>Equations</vt:lpstr>
      <vt:lpstr>Equations</vt:lpstr>
      <vt:lpstr>Equations</vt:lpstr>
      <vt:lpstr>Equations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Equations</vt:lpstr>
      <vt:lpstr>Equations</vt:lpstr>
      <vt:lpstr>Equations</vt:lpstr>
      <vt:lpstr>Equation.DSMT4</vt:lpstr>
      <vt:lpstr>Equation.DSMT4</vt:lpstr>
      <vt:lpstr>Equation.DSMT4</vt:lpstr>
      <vt:lpstr>Equation.DSMT4</vt:lpstr>
      <vt:lpstr>Equation.DSMT4</vt:lpstr>
      <vt:lpstr>Equations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w</dc:creator>
  <cp:keywords>w</cp:keywords>
  <dc:description>w</dc:description>
  <dc:subject>w</dc:subject>
  <cp:lastModifiedBy>Admin</cp:lastModifiedBy>
  <cp:revision>302</cp:revision>
  <dcterms:created xsi:type="dcterms:W3CDTF">2015-07-09T08:14:18Z</dcterms:created>
  <dcterms:modified xsi:type="dcterms:W3CDTF">2018-11-23T01:15:03Z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