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3"/>
    <p:sldId id="262" r:id="rId4"/>
    <p:sldId id="263" r:id="rId5"/>
    <p:sldId id="260" r:id="rId6"/>
    <p:sldId id="261" r:id="rId7"/>
    <p:sldId id="265" r:id="rId8"/>
    <p:sldId id="266" r:id="rId9"/>
    <p:sldId id="270" r:id="rId10"/>
    <p:sldId id="271" r:id="rId11"/>
    <p:sldId id="272" r:id="rId12"/>
    <p:sldId id="273" r:id="rId13"/>
    <p:sldId id="274" r:id="rId14"/>
    <p:sldId id="276" r:id="rId15"/>
    <p:sldId id="281" r:id="rId16"/>
    <p:sldId id="282" r:id="rId17"/>
    <p:sldId id="283" r:id="rId18"/>
    <p:sldId id="275" r:id="rId19"/>
    <p:sldId id="258" r:id="rId20"/>
    <p:sldId id="279" r:id="rId21"/>
    <p:sldId id="280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新课标第一网" initials="新" lastIdx="1" clrIdx="0"/>
  <p:cmAuthor id="1" name="." initials=".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293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commentAuthors" Target="commentAuthors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2049" descr="9副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2929467" y="3717925"/>
            <a:ext cx="8540751" cy="11080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r">
              <a:defRPr kern="12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2929467" y="4940300"/>
            <a:ext cx="8534400" cy="720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 dirty="0"/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 dirty="0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4.pn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 userDrawn="1"/>
        </p:nvPicPr>
        <p:blipFill>
          <a:blip r:embed="rId13">
            <a:lum bright="70000" contrast="-70000"/>
          </a:blip>
          <a:stretch>
            <a:fillRect/>
          </a:stretch>
        </p:blipFill>
        <p:spPr>
          <a:xfrm>
            <a:off x="-13970" y="-1270"/>
            <a:ext cx="12218670" cy="6821805"/>
          </a:xfrm>
          <a:prstGeom prst="rect">
            <a:avLst/>
          </a:prstGeom>
        </p:spPr>
      </p:pic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audio" Target="../media/audio3.wav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.wav"/><Relationship Id="rId1" Type="http://schemas.openxmlformats.org/officeDocument/2006/relationships/audio" Target="../media/audio8.wav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1730" name="图片 201729" descr="b20060411152117_4264_Q7FS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955" y="48260"/>
            <a:ext cx="12125325" cy="67443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1731" name="文本框 201730"/>
          <p:cNvSpPr txBox="1"/>
          <p:nvPr/>
        </p:nvSpPr>
        <p:spPr>
          <a:xfrm>
            <a:off x="498158" y="1130300"/>
            <a:ext cx="3144837" cy="1920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12000">
                <a:latin typeface="Arial" pitchFamily="34" charset="0"/>
                <a:ea typeface="文鼎CS行楷" pitchFamily="1" charset="-122"/>
              </a:rPr>
              <a:t>猫</a:t>
            </a:r>
            <a:endParaRPr lang="zh-CN" altLang="en-US" sz="12000">
              <a:latin typeface="Arial" pitchFamily="34" charset="0"/>
              <a:ea typeface="文鼎CS行楷" pitchFamily="1" charset="-122"/>
            </a:endParaRPr>
          </a:p>
        </p:txBody>
      </p:sp>
      <p:sp>
        <p:nvSpPr>
          <p:cNvPr id="201732" name="文本框 201731"/>
          <p:cNvSpPr txBox="1"/>
          <p:nvPr/>
        </p:nvSpPr>
        <p:spPr>
          <a:xfrm>
            <a:off x="640080" y="4697413"/>
            <a:ext cx="224028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5400">
                <a:latin typeface="Arial" pitchFamily="34" charset="0"/>
                <a:ea typeface="文鼎CS行楷" pitchFamily="1" charset="-122"/>
              </a:rPr>
              <a:t>郑振铎</a:t>
            </a:r>
            <a:endParaRPr lang="zh-CN" altLang="en-US" sz="5400">
              <a:latin typeface="Arial" pitchFamily="34" charset="0"/>
              <a:ea typeface="文鼎CS行楷" pitchFamily="1" charset="-122"/>
            </a:endParaRPr>
          </a:p>
        </p:txBody>
      </p:sp>
      <p:sp>
        <p:nvSpPr>
          <p:cNvPr id="201733" name="文本框 201732"/>
          <p:cNvSpPr txBox="1"/>
          <p:nvPr/>
        </p:nvSpPr>
        <p:spPr>
          <a:xfrm>
            <a:off x="1917700" y="4292600"/>
            <a:ext cx="1081088" cy="579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CC0000"/>
                </a:solidFill>
                <a:latin typeface="Arial" pitchFamily="34" charset="0"/>
                <a:ea typeface="宋体" pitchFamily="2" charset="-122"/>
              </a:rPr>
              <a:t>duó</a:t>
            </a:r>
            <a:endParaRPr lang="en-US" altLang="zh-CN" sz="3200">
              <a:solidFill>
                <a:srgbClr val="CC0000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pPr algn="l"/>
            <a:r>
              <a:rPr lang="zh-CN" altLang="en-US" b="1" dirty="0">
                <a:solidFill>
                  <a:srgbClr val="FF0000"/>
                </a:solidFill>
              </a:rPr>
              <a:t>一、作者简介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22531" name="文本占位符 22530"/>
          <p:cNvSpPr>
            <a:spLocks noGrp="1"/>
          </p:cNvSpPr>
          <p:nvPr>
            <p:ph type="body" idx="1"/>
          </p:nvPr>
        </p:nvSpPr>
        <p:spPr>
          <a:xfrm>
            <a:off x="487680" y="1249680"/>
            <a:ext cx="6690995" cy="5440045"/>
          </a:xfrm>
        </p:spPr>
        <p:txBody>
          <a:bodyPr>
            <a:scene3d>
              <a:camera prst="orthographicFront"/>
              <a:lightRig rig="threePt" dir="t"/>
            </a:scene3d>
          </a:bodyPr>
          <a:p>
            <a:pPr>
              <a:buNone/>
            </a:pP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郑振铎（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1898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－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1958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），福建长乐县人。现代作家、文学家，我国新文化运动的倡导者之一。新中国成立后，曾担任中国科学院考古研究所所长、全国作协理事等职。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1958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月率中国文化代表团前往阿富汗等国进行友好访问时，因飞机失事不幸遇难。他的主要著作有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中国历史参考图谱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》《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中国俗文学史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》《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欧行日记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》《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海燕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》《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山中杂记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等。</a:t>
            </a:r>
            <a:endParaRPr lang="zh-CN" altLang="en-US" sz="32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30490" y="403225"/>
            <a:ext cx="4095115" cy="605218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标题 512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pPr algn="l"/>
            <a:r>
              <a:rPr lang="zh-CN" altLang="en-US" sz="4000" b="1" dirty="0">
                <a:solidFill>
                  <a:srgbClr val="FF0000"/>
                </a:solidFill>
              </a:rPr>
              <a:t>二、写作背景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5123" name="文本占位符 5122"/>
          <p:cNvSpPr>
            <a:spLocks noGrp="1"/>
          </p:cNvSpPr>
          <p:nvPr>
            <p:ph type="body" idx="1"/>
          </p:nvPr>
        </p:nvSpPr>
        <p:spPr>
          <a:xfrm>
            <a:off x="7635875" y="973455"/>
            <a:ext cx="4129405" cy="4497705"/>
          </a:xfrm>
        </p:spPr>
        <p:txBody>
          <a:bodyPr/>
          <a:p>
            <a:pPr>
              <a:buNone/>
            </a:pP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本文写于</a:t>
            </a: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1925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年，是郑振铎从事文学创作的早期作品。  他深受“五四”精神影响，在这一时期的作品中，表现出新思想、新观念；表达出同情弱小无辜，谴责专制霸道；弘扬公道、民主、博爱的思想。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8915" name="图片 38914" descr="K`(S8)SC18]FXKJ}D{W15V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1296670"/>
            <a:ext cx="7223125" cy="52685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5108" name="标题 17510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pPr defTabSz="914400">
              <a:buNone/>
            </a:pPr>
            <a:r>
              <a:rPr lang="zh-CN" altLang="en-US" sz="6600" kern="1200" baseline="0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识记字词</a:t>
            </a:r>
            <a:endParaRPr lang="zh-CN" altLang="en-US" sz="6600" kern="1200" baseline="0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35842" name="文本占位符 35841"/>
          <p:cNvSpPr>
            <a:spLocks noGrp="1"/>
          </p:cNvSpPr>
          <p:nvPr>
            <p:ph type="body" idx="1"/>
          </p:nvPr>
        </p:nvSpPr>
        <p:spPr>
          <a:xfrm>
            <a:off x="1981200" y="1600200"/>
            <a:ext cx="8229600" cy="3693160"/>
          </a:xfrm>
        </p:spPr>
        <p:txBody>
          <a:bodyPr>
            <a:scene3d>
              <a:camera prst="orthographicFront"/>
              <a:lightRig rig="threePt" dir="t"/>
            </a:scene3d>
          </a:bodyPr>
          <a:p>
            <a:pPr>
              <a:buNone/>
            </a:pP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污涩</a:t>
            </a:r>
            <a:r>
              <a:rPr lang="zh-CN" altLang="en-US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（</a:t>
            </a:r>
            <a:r>
              <a:rPr lang="en-US" altLang="zh-CN" sz="3600" err="1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sè</a:t>
            </a:r>
            <a:r>
              <a:rPr lang="zh-CN" altLang="en-US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）</a:t>
            </a: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               诅骂</a:t>
            </a:r>
            <a:r>
              <a:rPr lang="zh-CN" altLang="en-US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（</a:t>
            </a:r>
            <a:r>
              <a:rPr lang="en-US" altLang="zh-CN" sz="3600" err="1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zǔ</a:t>
            </a:r>
            <a:r>
              <a:rPr lang="en-US" altLang="zh-CN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 </a:t>
            </a:r>
            <a:r>
              <a:rPr lang="zh-CN" altLang="en-US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）</a:t>
            </a: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 </a:t>
            </a:r>
            <a:endParaRPr lang="zh-CN" altLang="en-US" sz="36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ea typeface="华文新魏" pitchFamily="2" charset="-122"/>
            </a:endParaRPr>
          </a:p>
          <a:p>
            <a:pPr>
              <a:buNone/>
            </a:pP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红绫</a:t>
            </a:r>
            <a:r>
              <a:rPr lang="zh-CN" altLang="en-US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（</a:t>
            </a:r>
            <a:r>
              <a:rPr lang="en-US" altLang="zh-CN" sz="3600" err="1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líng</a:t>
            </a:r>
            <a:r>
              <a:rPr lang="zh-CN" altLang="en-US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）</a:t>
            </a: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  <a:sym typeface="+mn-ea"/>
              </a:rPr>
              <a:t>               </a:t>
            </a: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婢女 </a:t>
            </a:r>
            <a:r>
              <a:rPr lang="en-US" altLang="zh-CN" sz="3600" err="1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(bì</a:t>
            </a:r>
            <a:r>
              <a:rPr lang="en-US" altLang="zh-CN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)</a:t>
            </a:r>
            <a:r>
              <a:rPr lang="en-US" altLang="zh-CN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   </a:t>
            </a:r>
            <a:endParaRPr lang="en-US" altLang="zh-CN" sz="36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ea typeface="华文新魏" pitchFamily="2" charset="-122"/>
            </a:endParaRPr>
          </a:p>
          <a:p>
            <a:pPr>
              <a:buNone/>
            </a:pP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蜷伏 </a:t>
            </a:r>
            <a:r>
              <a:rPr lang="en-US" altLang="zh-CN" sz="3600" err="1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(quán</a:t>
            </a:r>
            <a:r>
              <a:rPr lang="en-US" altLang="zh-CN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 ) </a:t>
            </a: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  <a:sym typeface="+mn-ea"/>
              </a:rPr>
              <a:t>               </a:t>
            </a: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惩戒</a:t>
            </a:r>
            <a:r>
              <a:rPr lang="zh-CN" altLang="en-US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 </a:t>
            </a:r>
            <a:r>
              <a:rPr lang="en-US" altLang="zh-CN" sz="3600" err="1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(chéng</a:t>
            </a:r>
            <a:r>
              <a:rPr lang="en-US" altLang="zh-CN" sz="360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) </a:t>
            </a:r>
            <a:endParaRPr lang="en-US" altLang="zh-CN" sz="3600"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ea typeface="华文新魏" pitchFamily="2" charset="-122"/>
            </a:endParaRPr>
          </a:p>
          <a:p>
            <a:pPr>
              <a:buNone/>
            </a:pP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怂恿</a:t>
            </a:r>
            <a:r>
              <a:rPr lang="zh-CN" altLang="en-US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（</a:t>
            </a:r>
            <a:r>
              <a:rPr lang="en-US" altLang="zh-CN" sz="3600" err="1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sǒng yǒng</a:t>
            </a:r>
            <a:r>
              <a:rPr lang="zh-CN" altLang="en-US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）</a:t>
            </a: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：鼓动别人去做。</a:t>
            </a:r>
            <a:endParaRPr lang="zh-CN" altLang="en-US" sz="36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ea typeface="华文新魏" pitchFamily="2" charset="-122"/>
            </a:endParaRPr>
          </a:p>
          <a:p>
            <a:pPr>
              <a:buNone/>
            </a:pP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怅然 </a:t>
            </a:r>
            <a:r>
              <a:rPr lang="en-US" altLang="zh-CN" sz="3600" err="1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(chàng</a:t>
            </a:r>
            <a:r>
              <a:rPr lang="en-US" altLang="zh-CN" sz="3600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)</a:t>
            </a:r>
            <a:r>
              <a:rPr lang="zh-CN" altLang="en-US" sz="36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</a:rPr>
              <a:t>：不愉快的样子。</a:t>
            </a:r>
            <a:endParaRPr lang="zh-CN" altLang="en-US" sz="36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ea typeface="华文新魏" pitchFamily="2" charset="-122"/>
            </a:endParaRPr>
          </a:p>
          <a:p>
            <a:pPr>
              <a:buNone/>
            </a:pPr>
            <a:endParaRPr lang="zh-CN" altLang="en-US" sz="36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4800" b="1" dirty="0">
                <a:solidFill>
                  <a:srgbClr val="FF0000"/>
                </a:solidFill>
                <a:sym typeface="+mn-ea"/>
              </a:rPr>
              <a:t>整体感知</a:t>
            </a:r>
            <a:endParaRPr lang="zh-CN" altLang="en-US" sz="4800" b="1" dirty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3795" name="文本占位符 33794"/>
          <p:cNvSpPr>
            <a:spLocks noGrp="1"/>
          </p:cNvSpPr>
          <p:nvPr/>
        </p:nvSpPr>
        <p:spPr>
          <a:xfrm>
            <a:off x="168275" y="1417955"/>
            <a:ext cx="11856085" cy="547179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1.</a:t>
            </a:r>
            <a:r>
              <a:rPr lang="zh-CN" altLang="en-US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用简练的语言概括本文内容？</a:t>
            </a:r>
            <a:endParaRPr lang="zh-CN" altLang="en-US" b="1" dirty="0">
              <a:solidFill>
                <a:schemeClr val="tx1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>
              <a:buNone/>
            </a:pPr>
            <a:r>
              <a:rPr lang="zh-CN" altLang="en-US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写了三次养猫的经历。</a:t>
            </a:r>
            <a:endParaRPr lang="zh-CN" altLang="en-US" b="1" dirty="0">
              <a:solidFill>
                <a:srgbClr val="0070C0"/>
              </a:solidFill>
              <a:latin typeface="华文新魏" pitchFamily="2" charset="-122"/>
              <a:ea typeface="华文新魏" pitchFamily="2" charset="-122"/>
            </a:endParaRPr>
          </a:p>
          <a:p>
            <a:pPr>
              <a:buNone/>
            </a:pPr>
            <a:r>
              <a:rPr lang="en-US" altLang="zh-CN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．本文以““我”的感情变化”为线索，梳理文章结构。</a:t>
            </a:r>
            <a:endParaRPr lang="zh-CN" altLang="en-US" b="1" dirty="0">
              <a:solidFill>
                <a:schemeClr val="tx1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>
              <a:buNone/>
            </a:pPr>
            <a:r>
              <a:rPr lang="zh-CN" altLang="en-US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课文写了三次养猫的故事，据此，文章可分三个部分。</a:t>
            </a:r>
            <a:endParaRPr lang="zh-CN" altLang="en-US" b="1" dirty="0">
              <a:solidFill>
                <a:srgbClr val="0070C0"/>
              </a:solidFill>
              <a:latin typeface="华文新魏" pitchFamily="2" charset="-122"/>
              <a:ea typeface="华文新魏" pitchFamily="2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第一部分（</a:t>
            </a:r>
            <a:r>
              <a:rPr lang="en-US" altLang="zh-CN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1-2</a:t>
            </a:r>
            <a:r>
              <a:rPr lang="zh-CN" altLang="en-US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段）：写第一只猫的故事。</a:t>
            </a:r>
            <a:endParaRPr lang="zh-CN" altLang="en-US" b="1" dirty="0">
              <a:solidFill>
                <a:srgbClr val="7030A0"/>
              </a:solidFill>
              <a:latin typeface="华文新魏" pitchFamily="2" charset="-122"/>
              <a:ea typeface="华文新魏" pitchFamily="2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第二部分（</a:t>
            </a:r>
            <a:r>
              <a:rPr lang="en-US" altLang="zh-CN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－</a:t>
            </a:r>
            <a:r>
              <a:rPr lang="en-US" altLang="zh-CN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14</a:t>
            </a:r>
            <a:r>
              <a:rPr lang="zh-CN" altLang="en-US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段）：写活泼可爱的第二只猫不幸亡失的故事。</a:t>
            </a:r>
            <a:endParaRPr lang="zh-CN" altLang="en-US" b="1" dirty="0">
              <a:solidFill>
                <a:srgbClr val="7030A0"/>
              </a:solidFill>
              <a:latin typeface="华文新魏" pitchFamily="2" charset="-122"/>
              <a:ea typeface="华文新魏" pitchFamily="2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第三部分（</a:t>
            </a:r>
            <a:r>
              <a:rPr lang="en-US" altLang="zh-CN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15</a:t>
            </a:r>
            <a:r>
              <a:rPr lang="zh-CN" altLang="en-US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－</a:t>
            </a:r>
            <a:r>
              <a:rPr lang="en-US" altLang="zh-CN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34</a:t>
            </a:r>
            <a:r>
              <a:rPr lang="zh-CN" altLang="en-US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段）：写第三只猫的亡失让我难过自责。</a:t>
            </a:r>
            <a:endParaRPr lang="zh-CN" altLang="en-US" b="1" dirty="0">
              <a:solidFill>
                <a:srgbClr val="7030A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62" name="标题 143361"/>
          <p:cNvSpPr>
            <a:spLocks noGrp="1" noRot="1"/>
          </p:cNvSpPr>
          <p:nvPr>
            <p:ph type="title"/>
          </p:nvPr>
        </p:nvSpPr>
        <p:spPr>
          <a:xfrm>
            <a:off x="1992313" y="476250"/>
            <a:ext cx="8077200" cy="1066800"/>
          </a:xfrm>
        </p:spPr>
        <p:txBody>
          <a:bodyPr anchor="ctr"/>
          <a:p>
            <a:r>
              <a:rPr lang="zh-CN" altLang="en-US" sz="5400" b="1" dirty="0">
                <a:solidFill>
                  <a:srgbClr val="3333FF"/>
                </a:solidFill>
                <a:ea typeface="黑体" pitchFamily="2" charset="-122"/>
              </a:rPr>
              <a:t>整体感知</a:t>
            </a:r>
            <a:endParaRPr lang="zh-CN" altLang="en-US" sz="5400" b="1" dirty="0">
              <a:solidFill>
                <a:srgbClr val="3333FF"/>
              </a:solidFill>
              <a:ea typeface="黑体" pitchFamily="2" charset="-122"/>
            </a:endParaRPr>
          </a:p>
        </p:txBody>
      </p:sp>
      <p:sp>
        <p:nvSpPr>
          <p:cNvPr id="143363" name="文本占位符 143362"/>
          <p:cNvSpPr>
            <a:spLocks noGrp="1" noRot="1"/>
          </p:cNvSpPr>
          <p:nvPr>
            <p:ph type="body" idx="1"/>
          </p:nvPr>
        </p:nvSpPr>
        <p:spPr>
          <a:xfrm>
            <a:off x="1774825" y="2060575"/>
            <a:ext cx="8642350" cy="4498975"/>
          </a:xfrm>
        </p:spPr>
        <p:txBody>
          <a:bodyPr/>
          <a:p>
            <a:r>
              <a:rPr lang="zh-CN" altLang="en-US" sz="4800" b="1" dirty="0">
                <a:solidFill>
                  <a:srgbClr val="000000"/>
                </a:solidFill>
              </a:rPr>
              <a:t>文中写“我”家养的三只猫，这三只猫的来历、外形、性情、在家中的地位、结局及亡失时我的感受有什么不同？（在文中勾画出相关的词句来）</a:t>
            </a:r>
            <a:endParaRPr lang="zh-CN" altLang="en-US" sz="4800" b="1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11619" name="表格 111618"/>
          <p:cNvGraphicFramePr/>
          <p:nvPr/>
        </p:nvGraphicFramePr>
        <p:xfrm>
          <a:off x="1386205" y="1169035"/>
          <a:ext cx="10038715" cy="5323205"/>
        </p:xfrm>
        <a:graphic>
          <a:graphicData uri="http://schemas.openxmlformats.org/drawingml/2006/table">
            <a:tbl>
              <a:tblPr/>
              <a:tblGrid>
                <a:gridCol w="1562735"/>
                <a:gridCol w="964565"/>
                <a:gridCol w="2751455"/>
                <a:gridCol w="892175"/>
                <a:gridCol w="1154430"/>
                <a:gridCol w="1052830"/>
                <a:gridCol w="1660525"/>
              </a:tblGrid>
              <a:tr h="12414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/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来 历 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外    貌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性 情 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在家中的地位 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结局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对我的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影响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237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 dirty="0">
                          <a:solidFill>
                            <a:schemeClr val="folHlink"/>
                          </a:solidFill>
                          <a:latin typeface="黑体" pitchFamily="2" charset="-122"/>
                          <a:ea typeface="黑体" pitchFamily="2" charset="-122"/>
                        </a:rPr>
                        <a:t>  </a:t>
                      </a: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第一次：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花白猫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黑体" pitchFamily="2" charset="-122"/>
                          <a:ea typeface="黑体" pitchFamily="2" charset="-122"/>
                        </a:rPr>
                        <a:t>（</a:t>
                      </a:r>
                      <a:r>
                        <a:rPr lang="en-US" altLang="zh-CN" sz="2400" b="1" dirty="0">
                          <a:latin typeface="黑体" pitchFamily="2" charset="-122"/>
                          <a:ea typeface="黑体" pitchFamily="2" charset="-122"/>
                        </a:rPr>
                        <a:t>1—2</a:t>
                      </a:r>
                      <a:r>
                        <a:rPr lang="zh-CN" altLang="en-US" sz="2400" b="1" dirty="0">
                          <a:latin typeface="黑体" pitchFamily="2" charset="-122"/>
                          <a:ea typeface="黑体" pitchFamily="2" charset="-122"/>
                        </a:rPr>
                        <a:t>）</a:t>
                      </a:r>
                      <a:r>
                        <a:rPr lang="zh-CN" altLang="en-US" sz="2400" b="1" dirty="0">
                          <a:solidFill>
                            <a:schemeClr val="folHlink"/>
                          </a:solidFill>
                          <a:latin typeface="黑体" pitchFamily="2" charset="-122"/>
                          <a:ea typeface="黑体" pitchFamily="2" charset="-122"/>
                        </a:rPr>
                        <a:t> </a:t>
                      </a:r>
                      <a:endParaRPr lang="zh-CN" altLang="en-US" sz="2400" b="1" dirty="0">
                        <a:solidFill>
                          <a:schemeClr val="folHlink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38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 dirty="0">
                          <a:solidFill>
                            <a:schemeClr val="folHlink"/>
                          </a:solidFill>
                          <a:latin typeface="黑体" pitchFamily="2" charset="-122"/>
                          <a:ea typeface="黑体" pitchFamily="2" charset="-122"/>
                        </a:rPr>
                        <a:t>  </a:t>
                      </a: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第二次：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小黄猫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黑体" pitchFamily="2" charset="-122"/>
                          <a:ea typeface="黑体" pitchFamily="2" charset="-122"/>
                        </a:rPr>
                        <a:t>（</a:t>
                      </a:r>
                      <a:r>
                        <a:rPr lang="en-US" altLang="zh-CN" sz="2400" b="1" dirty="0">
                          <a:latin typeface="黑体" pitchFamily="2" charset="-122"/>
                          <a:ea typeface="黑体" pitchFamily="2" charset="-122"/>
                        </a:rPr>
                        <a:t>3—14</a:t>
                      </a:r>
                      <a:r>
                        <a:rPr lang="zh-CN" altLang="en-US" sz="2400" b="1" dirty="0">
                          <a:latin typeface="黑体" pitchFamily="2" charset="-122"/>
                          <a:ea typeface="黑体" pitchFamily="2" charset="-122"/>
                        </a:rPr>
                        <a:t>）</a:t>
                      </a:r>
                      <a:r>
                        <a:rPr lang="zh-CN" altLang="en-US" sz="2400" b="1" dirty="0">
                          <a:solidFill>
                            <a:schemeClr val="folHlink"/>
                          </a:solidFill>
                          <a:latin typeface="黑体" pitchFamily="2" charset="-122"/>
                          <a:ea typeface="黑体" pitchFamily="2" charset="-122"/>
                        </a:rPr>
                        <a:t> </a:t>
                      </a:r>
                      <a:endParaRPr lang="zh-CN" altLang="en-US" sz="2400" b="1" dirty="0">
                        <a:solidFill>
                          <a:schemeClr val="folHlink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3185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1800" b="1" dirty="0">
                          <a:solidFill>
                            <a:schemeClr val="folHlink"/>
                          </a:solidFill>
                          <a:latin typeface="黑体" pitchFamily="2" charset="-122"/>
                          <a:ea typeface="黑体" pitchFamily="2" charset="-122"/>
                        </a:rPr>
                        <a:t>  </a:t>
                      </a: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第三次：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70C0"/>
                          </a:solidFill>
                          <a:latin typeface="黑体" pitchFamily="2" charset="-122"/>
                          <a:ea typeface="黑体" pitchFamily="2" charset="-122"/>
                        </a:rPr>
                        <a:t>丑猫</a:t>
                      </a:r>
                      <a:endParaRPr lang="zh-CN" altLang="en-US" sz="2400" b="1" dirty="0">
                        <a:solidFill>
                          <a:srgbClr val="0070C0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黑体" pitchFamily="2" charset="-122"/>
                          <a:ea typeface="黑体" pitchFamily="2" charset="-122"/>
                        </a:rPr>
                        <a:t>（</a:t>
                      </a:r>
                      <a:r>
                        <a:rPr lang="en-US" altLang="zh-CN" sz="2400" b="1" dirty="0">
                          <a:latin typeface="黑体" pitchFamily="2" charset="-122"/>
                          <a:ea typeface="黑体" pitchFamily="2" charset="-122"/>
                        </a:rPr>
                        <a:t>15—34</a:t>
                      </a:r>
                      <a:r>
                        <a:rPr lang="zh-CN" altLang="en-US" sz="2400" b="1" dirty="0">
                          <a:latin typeface="黑体" pitchFamily="2" charset="-122"/>
                          <a:ea typeface="黑体" pitchFamily="2" charset="-122"/>
                        </a:rPr>
                        <a:t>）</a:t>
                      </a:r>
                      <a:endParaRPr lang="zh-CN" altLang="en-US" sz="2400" b="1" dirty="0">
                        <a:latin typeface="黑体" pitchFamily="2" charset="-122"/>
                        <a:ea typeface="黑体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chemeClr val="folHlink"/>
                          </a:solidFill>
                          <a:latin typeface="黑体" pitchFamily="2" charset="-122"/>
                          <a:ea typeface="黑体" pitchFamily="2" charset="-122"/>
                        </a:rPr>
                        <a:t> </a:t>
                      </a:r>
                      <a:endParaRPr lang="zh-CN" altLang="en-US" sz="2400" b="1" dirty="0">
                        <a:solidFill>
                          <a:schemeClr val="folHlink"/>
                        </a:solidFill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18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18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18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18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18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18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1654" name="直接连接符 111653"/>
          <p:cNvSpPr/>
          <p:nvPr/>
        </p:nvSpPr>
        <p:spPr>
          <a:xfrm>
            <a:off x="1385888" y="1588135"/>
            <a:ext cx="1439862" cy="576263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1655" name="直接连接符 111654"/>
          <p:cNvSpPr/>
          <p:nvPr/>
        </p:nvSpPr>
        <p:spPr>
          <a:xfrm>
            <a:off x="1890713" y="1156335"/>
            <a:ext cx="935037" cy="1008063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1656" name="文本框 111655"/>
          <p:cNvSpPr txBox="1"/>
          <p:nvPr/>
        </p:nvSpPr>
        <p:spPr>
          <a:xfrm rot="626248">
            <a:off x="1366838" y="1737360"/>
            <a:ext cx="693420" cy="3962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次别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57" name="文本框 111656"/>
          <p:cNvSpPr txBox="1"/>
          <p:nvPr/>
        </p:nvSpPr>
        <p:spPr>
          <a:xfrm rot="1589347">
            <a:off x="1511300" y="1335723"/>
            <a:ext cx="821690" cy="3962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宋体" pitchFamily="2" charset="-122"/>
                <a:ea typeface="宋体" pitchFamily="2" charset="-122"/>
              </a:rPr>
              <a:t>内 容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1658" name="文本框 111657"/>
          <p:cNvSpPr txBox="1"/>
          <p:nvPr/>
        </p:nvSpPr>
        <p:spPr>
          <a:xfrm rot="2162317">
            <a:off x="2209800" y="1394460"/>
            <a:ext cx="821690" cy="3962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宋体" pitchFamily="2" charset="-122"/>
                <a:ea typeface="宋体" pitchFamily="2" charset="-122"/>
              </a:rPr>
              <a:t>项 目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1659" name="文本框 111658"/>
          <p:cNvSpPr txBox="1"/>
          <p:nvPr/>
        </p:nvSpPr>
        <p:spPr>
          <a:xfrm>
            <a:off x="6580188" y="409575"/>
            <a:ext cx="309880" cy="3962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endParaRPr sz="20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60" name="文本框 111659"/>
          <p:cNvSpPr txBox="1"/>
          <p:nvPr/>
        </p:nvSpPr>
        <p:spPr>
          <a:xfrm>
            <a:off x="2898775" y="2451735"/>
            <a:ext cx="94869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从隔壁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要来的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61" name="文本框 111660"/>
          <p:cNvSpPr txBox="1"/>
          <p:nvPr/>
        </p:nvSpPr>
        <p:spPr>
          <a:xfrm>
            <a:off x="2898775" y="3820160"/>
            <a:ext cx="948690" cy="10058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从舅舅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家要来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的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62" name="文本框 111661"/>
          <p:cNvSpPr txBox="1"/>
          <p:nvPr/>
        </p:nvSpPr>
        <p:spPr>
          <a:xfrm>
            <a:off x="4271963" y="2380298"/>
            <a:ext cx="1969770" cy="13106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花白的毛，很活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泼，如带着泥土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的白雪球似的。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63" name="文本框 111662"/>
          <p:cNvSpPr txBox="1"/>
          <p:nvPr/>
        </p:nvSpPr>
        <p:spPr>
          <a:xfrm>
            <a:off x="4514850" y="3893185"/>
            <a:ext cx="145923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浑身黄色的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64" name="文本框 111663"/>
          <p:cNvSpPr txBox="1"/>
          <p:nvPr/>
        </p:nvSpPr>
        <p:spPr>
          <a:xfrm>
            <a:off x="6637655" y="2707323"/>
            <a:ext cx="1019175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很活泼 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65" name="文本框 111664"/>
          <p:cNvSpPr txBox="1"/>
          <p:nvPr/>
        </p:nvSpPr>
        <p:spPr>
          <a:xfrm>
            <a:off x="6642100" y="3820160"/>
            <a:ext cx="69342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更加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活泼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66" name="文本框 111665"/>
          <p:cNvSpPr txBox="1"/>
          <p:nvPr/>
        </p:nvSpPr>
        <p:spPr>
          <a:xfrm>
            <a:off x="7656513" y="2756218"/>
            <a:ext cx="763905" cy="3962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宠 物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67" name="文本框 111666"/>
          <p:cNvSpPr txBox="1"/>
          <p:nvPr/>
        </p:nvSpPr>
        <p:spPr>
          <a:xfrm>
            <a:off x="7656513" y="4045585"/>
            <a:ext cx="763905" cy="3962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宠 物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68" name="文本框 111667"/>
          <p:cNvSpPr txBox="1"/>
          <p:nvPr/>
        </p:nvSpPr>
        <p:spPr>
          <a:xfrm>
            <a:off x="8799513" y="2669223"/>
            <a:ext cx="693420" cy="3962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病死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69" name="文本框 111668"/>
          <p:cNvSpPr txBox="1"/>
          <p:nvPr/>
        </p:nvSpPr>
        <p:spPr>
          <a:xfrm>
            <a:off x="8551545" y="3851275"/>
            <a:ext cx="1494790" cy="11277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0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被一个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 algn="l">
              <a:lnSpc>
                <a:spcPct val="10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过路人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 algn="l">
              <a:lnSpc>
                <a:spcPct val="10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捉去了</a:t>
            </a:r>
            <a:endParaRPr lang="zh-CN" altLang="en-US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70" name="文本框 111669"/>
          <p:cNvSpPr txBox="1"/>
          <p:nvPr/>
        </p:nvSpPr>
        <p:spPr>
          <a:xfrm>
            <a:off x="10082530" y="2524760"/>
            <a:ext cx="952500" cy="1066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一缕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酸辛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71" name="文本框 111670"/>
          <p:cNvSpPr txBox="1"/>
          <p:nvPr/>
        </p:nvSpPr>
        <p:spPr>
          <a:xfrm>
            <a:off x="10082530" y="3759835"/>
            <a:ext cx="1168400" cy="1310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怅然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愤恨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诅咒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路人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1673" name="文本框 111672"/>
          <p:cNvSpPr txBox="1"/>
          <p:nvPr/>
        </p:nvSpPr>
        <p:spPr>
          <a:xfrm>
            <a:off x="1900238" y="287338"/>
            <a:ext cx="242824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400" b="1" dirty="0">
                <a:latin typeface="Arial" pitchFamily="34" charset="0"/>
                <a:ea typeface="黑体" pitchFamily="2" charset="-122"/>
              </a:rPr>
              <a:t>整体感知</a:t>
            </a:r>
            <a:endParaRPr lang="zh-CN" altLang="en-US" sz="4400" b="1" dirty="0">
              <a:latin typeface="Arial" pitchFamily="34" charset="0"/>
              <a:ea typeface="黑体" pitchFamily="2" charset="-122"/>
            </a:endParaRPr>
          </a:p>
        </p:txBody>
      </p:sp>
      <p:sp>
        <p:nvSpPr>
          <p:cNvPr id="112676" name="文本框 112675"/>
          <p:cNvSpPr txBox="1"/>
          <p:nvPr/>
        </p:nvSpPr>
        <p:spPr>
          <a:xfrm>
            <a:off x="3007678" y="5355273"/>
            <a:ext cx="948690" cy="10058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lnSpc>
                <a:spcPct val="100000"/>
              </a:lnSpc>
            </a:pPr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遭人遗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 algn="l">
              <a:lnSpc>
                <a:spcPct val="100000"/>
              </a:lnSpc>
            </a:pPr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弃，拾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 algn="l">
              <a:lnSpc>
                <a:spcPct val="100000"/>
              </a:lnSpc>
            </a:pPr>
            <a:r>
              <a:rPr lang="zh-CN" altLang="en-US" sz="20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来的。</a:t>
            </a:r>
            <a:endParaRPr lang="zh-CN" altLang="en-US" sz="20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677" name="文本框 112676"/>
          <p:cNvSpPr txBox="1"/>
          <p:nvPr/>
        </p:nvSpPr>
        <p:spPr>
          <a:xfrm>
            <a:off x="4054158" y="5209223"/>
            <a:ext cx="2735580" cy="13106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毛色花白，并不好看，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又很瘦，烧脱了好几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块毛之后，样子更难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看了。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678" name="文本框 112677"/>
          <p:cNvSpPr txBox="1"/>
          <p:nvPr/>
        </p:nvSpPr>
        <p:spPr>
          <a:xfrm>
            <a:off x="6672898" y="5141913"/>
            <a:ext cx="948690" cy="14325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不活泼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忧郁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懒惰 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679" name="文本框 112678"/>
          <p:cNvSpPr txBox="1"/>
          <p:nvPr/>
        </p:nvSpPr>
        <p:spPr>
          <a:xfrm>
            <a:off x="7539355" y="5233670"/>
            <a:ext cx="1157605" cy="11887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/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若有若无，大家不喜</a:t>
            </a:r>
            <a:endParaRPr lang="zh-CN" altLang="en-US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欢，不大注意它。</a:t>
            </a:r>
            <a:endParaRPr lang="zh-CN" altLang="en-US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680" name="文本框 112679"/>
          <p:cNvSpPr txBox="1"/>
          <p:nvPr/>
        </p:nvSpPr>
        <p:spPr>
          <a:xfrm>
            <a:off x="8696960" y="5233670"/>
            <a:ext cx="899160" cy="1005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fontAlgn="auto">
              <a:lnSpc>
                <a:spcPct val="100000"/>
              </a:lnSpc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被我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 fontAlgn="auto">
              <a:lnSpc>
                <a:spcPct val="100000"/>
              </a:lnSpc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打伤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 fontAlgn="auto">
              <a:lnSpc>
                <a:spcPct val="100000"/>
              </a:lnSpc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致死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12681" name="文本框 112680"/>
          <p:cNvSpPr txBox="1"/>
          <p:nvPr/>
        </p:nvSpPr>
        <p:spPr>
          <a:xfrm>
            <a:off x="9720580" y="5233670"/>
            <a:ext cx="1892935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更难过得多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 lvl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000" b="1" dirty="0">
                <a:effectLst>
                  <a:outerShdw blurRad="38100" dist="38100" dir="2700000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永不养猫</a:t>
            </a:r>
            <a:endParaRPr lang="zh-CN" altLang="en-US" sz="2000" b="1" dirty="0">
              <a:effectLst>
                <a:outerShdw blurRad="38100" dist="38100" dir="2700000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16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16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16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16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16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16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116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16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116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116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116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116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126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1126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126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1126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1126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1126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60" grpId="0"/>
      <p:bldP spid="111661" grpId="0"/>
      <p:bldP spid="111662" grpId="0"/>
      <p:bldP spid="111663" grpId="0"/>
      <p:bldP spid="111664" grpId="0"/>
      <p:bldP spid="111665" grpId="0"/>
      <p:bldP spid="111666" grpId="0"/>
      <p:bldP spid="111667" grpId="0"/>
      <p:bldP spid="111668" grpId="0"/>
      <p:bldP spid="111669" grpId="0"/>
      <p:bldP spid="111670" grpId="0"/>
      <p:bldP spid="111671" grpId="0"/>
      <p:bldP spid="112676" grpId="0"/>
      <p:bldP spid="112677" grpId="0"/>
      <p:bldP spid="112678" grpId="0"/>
      <p:bldP spid="112679" grpId="0"/>
      <p:bldP spid="112680" grpId="0"/>
      <p:bldP spid="1126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1490" name="文本框 191489"/>
          <p:cNvSpPr txBox="1"/>
          <p:nvPr/>
        </p:nvSpPr>
        <p:spPr>
          <a:xfrm>
            <a:off x="1992313" y="476250"/>
            <a:ext cx="76581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5400" b="1" dirty="0">
                <a:solidFill>
                  <a:srgbClr val="FF00FF"/>
                </a:solidFill>
                <a:latin typeface="Arial" pitchFamily="34" charset="0"/>
                <a:ea typeface="华文彩云" pitchFamily="2" charset="-122"/>
              </a:rPr>
              <a:t>  </a:t>
            </a:r>
            <a:r>
              <a:rPr lang="zh-CN" altLang="en-US" sz="5400" b="1" dirty="0">
                <a:solidFill>
                  <a:srgbClr val="FF00FF"/>
                </a:solidFill>
                <a:latin typeface="Arial" pitchFamily="34" charset="0"/>
                <a:ea typeface="华文彩云" pitchFamily="2" charset="-122"/>
              </a:rPr>
              <a:t>质疑探究</a:t>
            </a:r>
            <a:r>
              <a:rPr lang="zh-CN" altLang="en-US" sz="5400" b="1" dirty="0">
                <a:solidFill>
                  <a:srgbClr val="FF00FF"/>
                </a:solidFill>
                <a:latin typeface="Arial" pitchFamily="34" charset="0"/>
                <a:ea typeface="华文彩云" pitchFamily="2" charset="-122"/>
                <a:sym typeface="Wingdings" pitchFamily="2" charset="2"/>
              </a:rPr>
              <a:t>（小组讨论）</a:t>
            </a:r>
            <a:endParaRPr lang="zh-CN" altLang="en-US" sz="5400" b="1" dirty="0">
              <a:solidFill>
                <a:srgbClr val="FF00FF"/>
              </a:solidFill>
              <a:latin typeface="Arial" pitchFamily="34" charset="0"/>
              <a:ea typeface="华文彩云" pitchFamily="2" charset="-122"/>
            </a:endParaRPr>
          </a:p>
        </p:txBody>
      </p:sp>
      <p:sp>
        <p:nvSpPr>
          <p:cNvPr id="191491" name="文本框 191490"/>
          <p:cNvSpPr txBox="1"/>
          <p:nvPr/>
        </p:nvSpPr>
        <p:spPr>
          <a:xfrm>
            <a:off x="1413510" y="1341755"/>
            <a:ext cx="9688195" cy="15176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）为什么写两只可爱的猫的篇幅不如一个丑猫的篇幅长，到底发生什么可怕的事情？ </a:t>
            </a:r>
            <a:endParaRPr lang="zh-CN" altLang="en-US" sz="36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91493" name="文本框 191492"/>
          <p:cNvSpPr txBox="1"/>
          <p:nvPr/>
        </p:nvSpPr>
        <p:spPr>
          <a:xfrm>
            <a:off x="1413510" y="3357880"/>
            <a:ext cx="9688195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）“我”根据什么判断是丑猫吃了芙蓉鸟？ </a:t>
            </a:r>
            <a:endParaRPr lang="zh-CN" altLang="en-US" sz="36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91495" name="矩形 191494"/>
          <p:cNvSpPr/>
          <p:nvPr/>
        </p:nvSpPr>
        <p:spPr>
          <a:xfrm>
            <a:off x="1413510" y="4437380"/>
            <a:ext cx="9688195" cy="118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3</a:t>
            </a: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）以上证据是否确凿？在这种情况下，“我”是怎样想、怎么做的？</a:t>
            </a:r>
            <a:endParaRPr lang="zh-CN" altLang="en-US" sz="36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91497" name="矩形 191496"/>
          <p:cNvSpPr/>
          <p:nvPr/>
        </p:nvSpPr>
        <p:spPr>
          <a:xfrm>
            <a:off x="1413510" y="5864860"/>
            <a:ext cx="7443470" cy="6400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4</a:t>
            </a: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）芙蓉鸟被吃的真相是什么？</a:t>
            </a:r>
            <a:endParaRPr lang="zh-CN" altLang="en-US" sz="3600" b="1" dirty="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/>
      <p:bldP spid="1914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4" name="文本框 35843"/>
          <p:cNvSpPr txBox="1"/>
          <p:nvPr/>
        </p:nvSpPr>
        <p:spPr>
          <a:xfrm>
            <a:off x="1992313" y="476250"/>
            <a:ext cx="76581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5400" b="1" dirty="0">
                <a:solidFill>
                  <a:srgbClr val="FF00FF"/>
                </a:solidFill>
                <a:latin typeface="Arial" pitchFamily="34" charset="0"/>
                <a:ea typeface="华文彩云" pitchFamily="2" charset="-122"/>
              </a:rPr>
              <a:t>  </a:t>
            </a:r>
            <a:r>
              <a:rPr lang="zh-CN" altLang="en-US" sz="5400" b="1" dirty="0">
                <a:solidFill>
                  <a:srgbClr val="FF00FF"/>
                </a:solidFill>
                <a:latin typeface="Arial" pitchFamily="34" charset="0"/>
                <a:ea typeface="华文彩云" pitchFamily="2" charset="-122"/>
              </a:rPr>
              <a:t>质疑探究</a:t>
            </a:r>
            <a:r>
              <a:rPr lang="zh-CN" altLang="en-US" sz="5400" b="1" dirty="0">
                <a:solidFill>
                  <a:srgbClr val="FF00FF"/>
                </a:solidFill>
                <a:latin typeface="Arial" pitchFamily="34" charset="0"/>
                <a:ea typeface="华文彩云" pitchFamily="2" charset="-122"/>
                <a:sym typeface="Wingdings" pitchFamily="2" charset="2"/>
              </a:rPr>
              <a:t>（小组讨论）</a:t>
            </a:r>
            <a:endParaRPr lang="zh-CN" altLang="en-US" sz="5400" b="1" dirty="0">
              <a:solidFill>
                <a:srgbClr val="FF00FF"/>
              </a:solidFill>
              <a:latin typeface="Arial" pitchFamily="34" charset="0"/>
              <a:ea typeface="华文彩云" pitchFamily="2" charset="-122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2351088" y="2133600"/>
            <a:ext cx="7705725" cy="1041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）为什么写两只可爱的猫的篇幅不如一个丑猫的篇幅长，到底发生什么可怕事情？ </a:t>
            </a:r>
            <a:endParaRPr lang="zh-CN" altLang="en-US" sz="24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3216275" y="3213100"/>
            <a:ext cx="45370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2400" b="1" dirty="0">
                <a:solidFill>
                  <a:srgbClr val="3333FF"/>
                </a:solidFill>
                <a:latin typeface="Arial" pitchFamily="34" charset="0"/>
                <a:ea typeface="楷体_GB2312" pitchFamily="49" charset="-122"/>
              </a:rPr>
              <a:t>“</a:t>
            </a:r>
            <a:r>
              <a:rPr lang="zh-CN" altLang="en-US" sz="2400" b="1" dirty="0">
                <a:solidFill>
                  <a:srgbClr val="3333FF"/>
                </a:solidFill>
                <a:latin typeface="Arial" pitchFamily="34" charset="0"/>
                <a:ea typeface="楷体_GB2312" pitchFamily="49" charset="-122"/>
              </a:rPr>
              <a:t>芙蓉鸟事件”</a:t>
            </a:r>
            <a:endParaRPr lang="zh-CN" altLang="en-US" sz="2400" b="1" dirty="0">
              <a:solidFill>
                <a:srgbClr val="3333FF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2279650" y="3908425"/>
            <a:ext cx="66246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）“我”根据什么判断是丑猫吃了芙蓉鸟？ </a:t>
            </a:r>
            <a:endParaRPr lang="zh-CN" altLang="en-US" sz="24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5848" name="文本框 35847"/>
          <p:cNvSpPr txBox="1"/>
          <p:nvPr/>
        </p:nvSpPr>
        <p:spPr>
          <a:xfrm>
            <a:off x="2895600" y="4508500"/>
            <a:ext cx="7127875" cy="15544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2400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① </a:t>
            </a:r>
            <a:r>
              <a:rPr lang="zh-CN" altLang="en-US" sz="2400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那只花白猫对于这一对黄鸟，</a:t>
            </a:r>
            <a:r>
              <a: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似乎</a:t>
            </a:r>
            <a:r>
              <a:rPr lang="zh-CN" altLang="en-US" sz="2400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也特别注意，   常常跳在桌上，对鸟笼凝望着。</a:t>
            </a:r>
            <a:endParaRPr lang="zh-CN" altLang="en-US" sz="2400" b="1" dirty="0">
              <a:solidFill>
                <a:srgbClr val="0070C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lang="en-US" altLang="zh-CN" sz="2400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② </a:t>
            </a:r>
            <a:r>
              <a:rPr lang="zh-CN" altLang="en-US" sz="2400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它躺在露台板上晒太阳，态度很安详，嘴里好像还在吃着什么。</a:t>
            </a:r>
            <a:endParaRPr lang="zh-CN" altLang="en-US" sz="2400" b="1" dirty="0">
              <a:solidFill>
                <a:srgbClr val="0070C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  <p:bldP spid="35846" grpId="0"/>
      <p:bldP spid="35847" grpId="0"/>
      <p:bldP spid="358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8" name="矩形 36867"/>
          <p:cNvSpPr/>
          <p:nvPr/>
        </p:nvSpPr>
        <p:spPr>
          <a:xfrm>
            <a:off x="1847850" y="2468246"/>
            <a:ext cx="8351838" cy="11150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>
              <a:lnSpc>
                <a:spcPct val="140000"/>
              </a:lnSpc>
            </a:pP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3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）以上证据是否确凿？在这种情况下，“我”是怎样想、怎么做的？</a:t>
            </a:r>
            <a:endParaRPr lang="zh-CN" altLang="en-US" sz="24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6870" name="文本框 36869"/>
          <p:cNvSpPr txBox="1"/>
          <p:nvPr/>
        </p:nvSpPr>
        <p:spPr>
          <a:xfrm>
            <a:off x="2063750" y="3476625"/>
            <a:ext cx="8172450" cy="15163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30000"/>
              </a:lnSpc>
              <a:spcBef>
                <a:spcPct val="50000"/>
              </a:spcBef>
            </a:pPr>
            <a:r>
              <a:rPr lang="en-US" altLang="zh-CN" sz="2400" b="1" dirty="0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       </a:t>
            </a:r>
            <a:r>
              <a:rPr lang="zh-CN" altLang="en-US" sz="2400" b="1" dirty="0">
                <a:solidFill>
                  <a:srgbClr val="3333FF"/>
                </a:solidFill>
                <a:latin typeface="Arial" pitchFamily="34" charset="0"/>
                <a:ea typeface="楷体_GB2312" pitchFamily="49" charset="-122"/>
              </a:rPr>
              <a:t>不确凿。“</a:t>
            </a:r>
            <a:r>
              <a:rPr lang="zh-CN" altLang="en-US" sz="2400" b="1" dirty="0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我想</a:t>
            </a:r>
            <a:r>
              <a:rPr lang="zh-CN" altLang="en-US" sz="2400" b="1" dirty="0">
                <a:solidFill>
                  <a:srgbClr val="3333FF"/>
                </a:solidFill>
                <a:latin typeface="Arial" pitchFamily="34" charset="0"/>
                <a:ea typeface="楷体_GB2312" pitchFamily="49" charset="-122"/>
              </a:rPr>
              <a:t>，它一定是在吃着这可怜的鸟的腿了，一时怒气冲天，拿起一根木棒，追过去打了一下。</a:t>
            </a:r>
            <a:r>
              <a:rPr lang="en-US" altLang="zh-CN" sz="2400" b="1" dirty="0">
                <a:solidFill>
                  <a:srgbClr val="3333FF"/>
                </a:solidFill>
                <a:latin typeface="Arial" pitchFamily="34" charset="0"/>
                <a:ea typeface="楷体_GB2312" pitchFamily="49" charset="-122"/>
              </a:rPr>
              <a:t>……</a:t>
            </a:r>
            <a:r>
              <a:rPr lang="zh-CN" altLang="en-US" sz="2400" b="1" dirty="0">
                <a:solidFill>
                  <a:srgbClr val="3333FF"/>
                </a:solidFill>
                <a:latin typeface="Arial" pitchFamily="34" charset="0"/>
                <a:ea typeface="楷体_GB2312" pitchFamily="49" charset="-122"/>
              </a:rPr>
              <a:t>愤愤地，以为惩罚得还不够快意。”</a:t>
            </a:r>
            <a:endParaRPr lang="zh-CN" altLang="en-US" sz="2400" b="1" dirty="0">
              <a:solidFill>
                <a:srgbClr val="3333FF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36874" name="文本框 36873"/>
          <p:cNvSpPr txBox="1"/>
          <p:nvPr/>
        </p:nvSpPr>
        <p:spPr>
          <a:xfrm>
            <a:off x="3211513" y="569913"/>
            <a:ext cx="3532187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5400" b="1" dirty="0">
                <a:solidFill>
                  <a:srgbClr val="FF00FF"/>
                </a:solidFill>
                <a:latin typeface="Arial" pitchFamily="34" charset="0"/>
                <a:ea typeface="华文彩云" pitchFamily="2" charset="-122"/>
              </a:rPr>
              <a:t>讨   论：</a:t>
            </a:r>
            <a:endParaRPr lang="zh-CN" altLang="en-US" sz="5400" b="1" dirty="0">
              <a:solidFill>
                <a:srgbClr val="FF00FF"/>
              </a:solidFill>
              <a:latin typeface="Arial" pitchFamily="34" charset="0"/>
              <a:ea typeface="华文彩云" pitchFamily="2" charset="-122"/>
            </a:endParaRPr>
          </a:p>
        </p:txBody>
      </p:sp>
      <p:sp>
        <p:nvSpPr>
          <p:cNvPr id="36875" name="文本框 36874"/>
          <p:cNvSpPr txBox="1"/>
          <p:nvPr/>
        </p:nvSpPr>
        <p:spPr>
          <a:xfrm>
            <a:off x="1919288" y="5132388"/>
            <a:ext cx="53292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4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）芙蓉鸟被吃的真相是什么？</a:t>
            </a:r>
            <a:endParaRPr lang="zh-CN" altLang="en-US" sz="24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6876" name="文本框 36875"/>
          <p:cNvSpPr txBox="1"/>
          <p:nvPr/>
        </p:nvSpPr>
        <p:spPr>
          <a:xfrm>
            <a:off x="2351088" y="5635625"/>
            <a:ext cx="59039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2400" b="1" dirty="0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   </a:t>
            </a:r>
            <a:r>
              <a:rPr lang="zh-CN" altLang="en-US" sz="2400" b="1" dirty="0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被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一只黑猫吃了，而不是那只丑猫。 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6877" name="椭圆 36876">
            <a:hlinkClick r:id="" action="ppaction://noaction"/>
          </p:cNvPr>
          <p:cNvSpPr/>
          <p:nvPr/>
        </p:nvSpPr>
        <p:spPr>
          <a:xfrm>
            <a:off x="9191625" y="6119813"/>
            <a:ext cx="792163" cy="333375"/>
          </a:xfrm>
          <a:prstGeom prst="ellipse">
            <a:avLst/>
          </a:prstGeom>
          <a:gradFill rotWithShape="1">
            <a:gsLst>
              <a:gs pos="0">
                <a:srgbClr val="4D0808">
                  <a:alpha val="86000"/>
                </a:srgbClr>
              </a:gs>
              <a:gs pos="15000">
                <a:srgbClr val="FF0300">
                  <a:alpha val="90200"/>
                </a:srgbClr>
              </a:gs>
              <a:gs pos="27500">
                <a:srgbClr val="FF7A00">
                  <a:alpha val="93700"/>
                </a:srgbClr>
              </a:gs>
              <a:gs pos="50000">
                <a:srgbClr val="FFF200">
                  <a:alpha val="100000"/>
                </a:srgbClr>
              </a:gs>
              <a:gs pos="72500">
                <a:srgbClr val="FF7A00">
                  <a:alpha val="93700"/>
                </a:srgbClr>
              </a:gs>
              <a:gs pos="85000">
                <a:srgbClr val="FF0300">
                  <a:alpha val="90200"/>
                </a:srgbClr>
              </a:gs>
              <a:gs pos="100000">
                <a:srgbClr val="4D0808">
                  <a:alpha val="86000"/>
                </a:srgbClr>
              </a:gs>
            </a:gsLst>
            <a:lin ang="5400000" scaled="1"/>
            <a:tileRect/>
          </a:gradFill>
          <a:ln w="25400" cap="flat" cmpd="sng">
            <a:solidFill>
              <a:schemeClr val="fol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/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板书</a:t>
            </a:r>
            <a:endParaRPr lang="zh-CN" altLang="en-US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70" grpId="0"/>
      <p:bldP spid="36875" grpId="0"/>
      <p:bldP spid="3687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6" name="文本框 38915"/>
          <p:cNvSpPr txBox="1"/>
          <p:nvPr/>
        </p:nvSpPr>
        <p:spPr>
          <a:xfrm>
            <a:off x="2217738" y="349250"/>
            <a:ext cx="3230562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Arial" pitchFamily="34" charset="0"/>
                <a:ea typeface="华文彩云" pitchFamily="2" charset="-122"/>
              </a:rPr>
              <a:t>主 题 理 解：</a:t>
            </a:r>
            <a:endParaRPr lang="zh-CN" altLang="en-US" sz="4000" dirty="0">
              <a:solidFill>
                <a:srgbClr val="FF0000"/>
              </a:solidFill>
              <a:latin typeface="Arial" pitchFamily="34" charset="0"/>
              <a:ea typeface="华文彩云" pitchFamily="2" charset="-122"/>
            </a:endParaRPr>
          </a:p>
        </p:txBody>
      </p:sp>
      <p:sp>
        <p:nvSpPr>
          <p:cNvPr id="38918" name="文本框 38917"/>
          <p:cNvSpPr txBox="1"/>
          <p:nvPr/>
        </p:nvSpPr>
        <p:spPr>
          <a:xfrm>
            <a:off x="2279650" y="1412875"/>
            <a:ext cx="7127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、把“我”看作描写的侧重点，本文的主题是：</a:t>
            </a:r>
            <a:endParaRPr lang="zh-CN" altLang="en-US" sz="24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8919" name="文本框 38918"/>
          <p:cNvSpPr txBox="1"/>
          <p:nvPr/>
        </p:nvSpPr>
        <p:spPr>
          <a:xfrm>
            <a:off x="1882140" y="1916430"/>
            <a:ext cx="8688070" cy="21012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auto">
              <a:lnSpc>
                <a:spcPct val="11000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3333FF"/>
                </a:solidFill>
                <a:latin typeface="Arial" pitchFamily="34" charset="0"/>
                <a:ea typeface="楷体_GB2312" pitchFamily="49" charset="-122"/>
              </a:rPr>
              <a:t>表现“我”严于律己的精神。</a:t>
            </a:r>
            <a:r>
              <a:rPr lang="zh-CN" altLang="en-US" sz="2400" b="1" dirty="0">
                <a:solidFill>
                  <a:srgbClr val="FF00FF"/>
                </a:solidFill>
                <a:latin typeface="Arial" pitchFamily="34" charset="0"/>
                <a:ea typeface="楷体_GB2312" pitchFamily="49" charset="-122"/>
              </a:rPr>
              <a:t>（“我”是一个善良的、正义的、严于自省的、富有良知的知识分子。）</a:t>
            </a:r>
            <a:endParaRPr lang="zh-CN" altLang="en-US" sz="2400" b="1" dirty="0">
              <a:solidFill>
                <a:srgbClr val="FF00FF"/>
              </a:solidFill>
              <a:latin typeface="Arial" pitchFamily="34" charset="0"/>
              <a:ea typeface="楷体_GB2312" pitchFamily="49" charset="-122"/>
            </a:endParaRPr>
          </a:p>
          <a:p>
            <a:pPr lvl="0" fontAlgn="auto">
              <a:lnSpc>
                <a:spcPct val="11000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3333FF"/>
                </a:solidFill>
                <a:latin typeface="Arial" pitchFamily="34" charset="0"/>
                <a:ea typeface="楷体_GB2312" pitchFamily="49" charset="-122"/>
              </a:rPr>
              <a:t>或者“做人的道理”：凡事不能单凭印象， 主观臆断，更重要的是弄清事实；对人对事不存偏见私心，要宽容、 要仁爱，要同情弱小者。</a:t>
            </a:r>
            <a:endParaRPr lang="zh-CN" altLang="en-US" sz="2400" b="1" dirty="0">
              <a:solidFill>
                <a:srgbClr val="3333FF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38920" name="文本框 38919"/>
          <p:cNvSpPr txBox="1"/>
          <p:nvPr/>
        </p:nvSpPr>
        <p:spPr>
          <a:xfrm>
            <a:off x="2279333" y="3513138"/>
            <a:ext cx="8316912" cy="1371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endParaRPr lang="en-US" altLang="zh-CN" sz="2400" b="1" dirty="0">
              <a:latin typeface="Arial" pitchFamily="34" charset="0"/>
              <a:ea typeface="宋体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、把猫的不幸遭遇看作描写的侧重点，本文的主题是：</a:t>
            </a:r>
            <a:endParaRPr lang="zh-CN" altLang="en-US" sz="2400" b="1" dirty="0">
              <a:latin typeface="Arial" pitchFamily="34" charset="0"/>
              <a:ea typeface="宋体" pitchFamily="2" charset="-122"/>
            </a:endParaRPr>
          </a:p>
          <a:p>
            <a:pPr lvl="0">
              <a:lnSpc>
                <a:spcPct val="50000"/>
              </a:lnSpc>
              <a:spcBef>
                <a:spcPct val="50000"/>
              </a:spcBef>
            </a:pPr>
            <a:endParaRPr lang="zh-CN" altLang="en-US" sz="24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8921" name="文本框 38920"/>
          <p:cNvSpPr txBox="1"/>
          <p:nvPr/>
        </p:nvSpPr>
        <p:spPr>
          <a:xfrm>
            <a:off x="2698115" y="4627880"/>
            <a:ext cx="7056438" cy="944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auto">
              <a:spcBef>
                <a:spcPts val="0"/>
              </a:spcBef>
            </a:pPr>
            <a:r>
              <a:rPr lang="en-US" altLang="zh-CN" sz="2400" b="1" dirty="0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 </a:t>
            </a:r>
            <a:r>
              <a:rPr lang="zh-CN" altLang="en-US" sz="2400" b="1" dirty="0">
                <a:solidFill>
                  <a:srgbClr val="3333FF"/>
                </a:solidFill>
                <a:latin typeface="Arial" pitchFamily="34" charset="0"/>
                <a:ea typeface="楷体_GB2312" pitchFamily="49" charset="-122"/>
                <a:sym typeface="+mn-ea"/>
              </a:rPr>
              <a:t>在不合理的社会制度下，弱小者总是不幸的。</a:t>
            </a:r>
            <a:endParaRPr lang="zh-CN" altLang="en-US" sz="2400" b="1" dirty="0">
              <a:solidFill>
                <a:srgbClr val="3333FF"/>
              </a:solidFill>
              <a:latin typeface="Arial" pitchFamily="34" charset="0"/>
              <a:ea typeface="楷体_GB2312" pitchFamily="49" charset="-122"/>
              <a:sym typeface="+mn-ea"/>
            </a:endParaRPr>
          </a:p>
          <a:p>
            <a:pPr lvl="0" fontAlgn="auto">
              <a:spcBef>
                <a:spcPts val="0"/>
              </a:spcBef>
            </a:pPr>
            <a:r>
              <a:rPr lang="en-US" altLang="zh-CN" sz="3200" b="1" dirty="0">
                <a:solidFill>
                  <a:srgbClr val="3333FF"/>
                </a:solidFill>
                <a:latin typeface="Arial" pitchFamily="34" charset="0"/>
                <a:ea typeface="宋体" pitchFamily="2" charset="-122"/>
              </a:rPr>
              <a:t> </a:t>
            </a:r>
            <a:r>
              <a:rPr lang="zh-CN" altLang="en-US" sz="2400" b="1" dirty="0">
                <a:solidFill>
                  <a:srgbClr val="3333FF"/>
                </a:solidFill>
                <a:latin typeface="Arial" pitchFamily="34" charset="0"/>
                <a:ea typeface="宋体" pitchFamily="2" charset="-122"/>
                <a:sym typeface="+mn-ea"/>
              </a:rPr>
              <a:t>不断进行自我完善。</a:t>
            </a:r>
            <a:endParaRPr lang="zh-CN" altLang="en-US" sz="2400" b="1" dirty="0">
              <a:solidFill>
                <a:srgbClr val="3333FF"/>
              </a:solidFill>
              <a:latin typeface="Arial" pitchFamily="34" charset="0"/>
              <a:ea typeface="宋体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38919" grpId="0"/>
      <p:bldP spid="38920" grpId="0"/>
      <p:bldP spid="389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6981" name="文本框 126980"/>
          <p:cNvSpPr txBox="1"/>
          <p:nvPr/>
        </p:nvSpPr>
        <p:spPr>
          <a:xfrm>
            <a:off x="579120" y="928370"/>
            <a:ext cx="11238865" cy="1737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/>
            <a:r>
              <a:rPr lang="zh-CN" altLang="en-US" sz="36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第二只猫丢失后，作者写道：“自此，我家好久不养猫。”第三只猫死后，作者写道：“自此，我家永不养猫。”试体会这两句话中包含的思想感情有什么不同？</a:t>
            </a:r>
            <a:endParaRPr lang="zh-CN" altLang="en-US" sz="36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26982" name="文本框 126981"/>
          <p:cNvSpPr txBox="1"/>
          <p:nvPr/>
        </p:nvSpPr>
        <p:spPr>
          <a:xfrm>
            <a:off x="3094990" y="105093"/>
            <a:ext cx="6697663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精读探究</a:t>
            </a:r>
            <a:r>
              <a:rPr lang="en-US" altLang="zh-CN" sz="4800" b="1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—</a:t>
            </a:r>
            <a:r>
              <a:rPr lang="zh-CN" altLang="en-US" sz="4800" b="1" dirty="0">
                <a:solidFill>
                  <a:schemeClr val="tx2"/>
                </a:solidFill>
                <a:latin typeface="Arial" pitchFamily="34" charset="0"/>
                <a:ea typeface="黑体" pitchFamily="2" charset="-122"/>
              </a:rPr>
              <a:t>体会情感</a:t>
            </a:r>
            <a:endParaRPr lang="zh-CN" altLang="en-US" sz="4800" b="1" dirty="0">
              <a:solidFill>
                <a:schemeClr val="tx2"/>
              </a:solidFill>
              <a:latin typeface="Arial" pitchFamily="34" charset="0"/>
              <a:ea typeface="黑体" pitchFamily="2" charset="-122"/>
            </a:endParaRPr>
          </a:p>
        </p:txBody>
      </p:sp>
      <p:sp>
        <p:nvSpPr>
          <p:cNvPr id="164870" name="文本框 164869"/>
          <p:cNvSpPr txBox="1"/>
          <p:nvPr/>
        </p:nvSpPr>
        <p:spPr>
          <a:xfrm>
            <a:off x="685165" y="2898140"/>
            <a:ext cx="11132820" cy="36741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20000"/>
              </a:lnSpc>
            </a:pPr>
            <a:r>
              <a:rPr lang="en-US" altLang="zh-CN" sz="24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       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第二只猫丢失后，</a:t>
            </a:r>
            <a:r>
              <a:rPr lang="zh-CN" altLang="en-US" sz="28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失落感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久久萦绕于心。缺德的人太气人了，叫人恨恨难消。养猫固然快乐，可是</a:t>
            </a:r>
            <a:r>
              <a:rPr lang="zh-CN" altLang="en-US" sz="28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亡失的痛苦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更叫人难受，于是才有不想马上养的想法。</a:t>
            </a:r>
            <a:endParaRPr lang="zh-CN" altLang="en-US" sz="28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楷体_GB2312" pitchFamily="49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       第三只猫的死，责任在我。“我”没有判断明白，便妄下断语，而且在暴怒之下打它致死，这个过失是无法补救的。由于</a:t>
            </a:r>
            <a:r>
              <a:rPr lang="zh-CN" altLang="en-US" sz="28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负罪感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永远不能消除，见了猫反而触发自己灵魂的伤痛，</a:t>
            </a:r>
            <a:r>
              <a:rPr lang="zh-CN" altLang="en-US" sz="28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永远愧对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楷体_GB2312" pitchFamily="49" charset="-122"/>
              </a:rPr>
              <a:t>这类生命，于是才有永不养猫了的想法。</a:t>
            </a:r>
            <a:endParaRPr lang="zh-CN" altLang="en-US" sz="2800" b="1" dirty="0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48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0290" name="文本框 140289"/>
          <p:cNvSpPr txBox="1"/>
          <p:nvPr/>
        </p:nvSpPr>
        <p:spPr>
          <a:xfrm>
            <a:off x="904875" y="2355850"/>
            <a:ext cx="10453370" cy="11887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/>
            <a:r>
              <a:rPr lang="zh-CN" altLang="en-US" sz="36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作者在一篇文章中写了不同的三只猫，各具特点，从中我们学到了什么？</a:t>
            </a:r>
            <a:endParaRPr lang="zh-CN" altLang="en-US" sz="36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0291" name="文本框 140290"/>
          <p:cNvSpPr txBox="1"/>
          <p:nvPr/>
        </p:nvSpPr>
        <p:spPr>
          <a:xfrm>
            <a:off x="2927350" y="836613"/>
            <a:ext cx="6697663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品读探究</a:t>
            </a:r>
            <a:r>
              <a:rPr lang="en-US" altLang="zh-CN" sz="4800" b="1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—</a:t>
            </a:r>
            <a:r>
              <a:rPr lang="zh-CN" altLang="en-US" sz="4800" b="1" dirty="0">
                <a:solidFill>
                  <a:schemeClr val="tx2"/>
                </a:solidFill>
                <a:latin typeface="Arial" pitchFamily="34" charset="0"/>
                <a:ea typeface="黑体" pitchFamily="2" charset="-122"/>
              </a:rPr>
              <a:t>体会写法</a:t>
            </a:r>
            <a:endParaRPr lang="zh-CN" altLang="en-US" sz="4800" b="1" dirty="0">
              <a:solidFill>
                <a:schemeClr val="tx2"/>
              </a:solidFill>
              <a:latin typeface="Arial" pitchFamily="34" charset="0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6134" name="文本框 176133"/>
          <p:cNvSpPr txBox="1"/>
          <p:nvPr/>
        </p:nvSpPr>
        <p:spPr>
          <a:xfrm>
            <a:off x="2566988" y="1628775"/>
            <a:ext cx="8101012" cy="1920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4000" dirty="0">
                <a:latin typeface="Arial" pitchFamily="34" charset="0"/>
                <a:ea typeface="宋体" pitchFamily="2" charset="-122"/>
              </a:rPr>
              <a:t>   </a:t>
            </a:r>
            <a:r>
              <a:rPr lang="zh-CN" altLang="en-US" sz="4000" b="1" dirty="0">
                <a:latin typeface="Arial" pitchFamily="34" charset="0"/>
                <a:ea typeface="宋体" pitchFamily="2" charset="-122"/>
              </a:rPr>
              <a:t>读</a:t>
            </a:r>
            <a:r>
              <a:rPr lang="zh-CN" altLang="en-US" sz="4000" b="1" u="sng" dirty="0">
                <a:latin typeface="Arial" pitchFamily="34" charset="0"/>
                <a:ea typeface="宋体" pitchFamily="2" charset="-122"/>
              </a:rPr>
              <a:t>                              </a:t>
            </a:r>
            <a:r>
              <a:rPr lang="zh-CN" altLang="en-US" sz="4000" b="1" dirty="0">
                <a:latin typeface="Arial" pitchFamily="34" charset="0"/>
                <a:ea typeface="宋体" pitchFamily="2" charset="-122"/>
              </a:rPr>
              <a:t>，我看到了</a:t>
            </a:r>
            <a:endParaRPr lang="zh-CN" altLang="en-US" sz="4000" b="1" dirty="0">
              <a:latin typeface="Arial" pitchFamily="34" charset="0"/>
              <a:ea typeface="宋体" pitchFamily="2" charset="-122"/>
            </a:endParaRPr>
          </a:p>
          <a:p>
            <a:pPr lvl="0"/>
            <a:endParaRPr lang="zh-CN" altLang="en-US" sz="4000" b="1" dirty="0"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4000" b="1" dirty="0">
                <a:latin typeface="Arial" pitchFamily="34" charset="0"/>
                <a:ea typeface="宋体" pitchFamily="2" charset="-122"/>
              </a:rPr>
              <a:t>一只</a:t>
            </a:r>
            <a:r>
              <a:rPr lang="zh-CN" altLang="en-US" sz="4000" b="1" u="sng" dirty="0">
                <a:latin typeface="Arial" pitchFamily="34" charset="0"/>
                <a:ea typeface="宋体" pitchFamily="2" charset="-122"/>
              </a:rPr>
              <a:t>                                      </a:t>
            </a:r>
            <a:r>
              <a:rPr lang="zh-CN" altLang="en-US" sz="4000" b="1" dirty="0">
                <a:latin typeface="Arial" pitchFamily="34" charset="0"/>
                <a:ea typeface="宋体" pitchFamily="2" charset="-122"/>
              </a:rPr>
              <a:t>猫。</a:t>
            </a:r>
            <a:endParaRPr lang="zh-CN" altLang="en-US" sz="40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6135" name="文本框 176134"/>
          <p:cNvSpPr txBox="1"/>
          <p:nvPr/>
        </p:nvSpPr>
        <p:spPr>
          <a:xfrm>
            <a:off x="2640013" y="4249738"/>
            <a:ext cx="7704137" cy="2103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3600" dirty="0">
                <a:solidFill>
                  <a:srgbClr val="FF3300"/>
                </a:solidFill>
                <a:latin typeface="Arial" pitchFamily="34" charset="0"/>
                <a:ea typeface="华文琥珀" pitchFamily="2" charset="-122"/>
              </a:rPr>
              <a:t>       </a:t>
            </a:r>
            <a:r>
              <a:rPr lang="zh-CN" altLang="en-US" sz="3600" dirty="0">
                <a:solidFill>
                  <a:srgbClr val="FF3300"/>
                </a:solidFill>
                <a:latin typeface="Arial" pitchFamily="34" charset="0"/>
                <a:ea typeface="华文琥珀" pitchFamily="2" charset="-122"/>
              </a:rPr>
              <a:t>对景、物得描写一定要抓住</a:t>
            </a:r>
            <a:r>
              <a:rPr lang="zh-CN" altLang="en-US" sz="4800" dirty="0">
                <a:solidFill>
                  <a:srgbClr val="3333FF"/>
                </a:solidFill>
                <a:latin typeface="Arial" pitchFamily="34" charset="0"/>
                <a:ea typeface="华文琥珀" pitchFamily="2" charset="-122"/>
              </a:rPr>
              <a:t>细节描写</a:t>
            </a:r>
            <a:r>
              <a:rPr lang="zh-CN" altLang="en-US" sz="3600" dirty="0">
                <a:solidFill>
                  <a:srgbClr val="FF3300"/>
                </a:solidFill>
                <a:latin typeface="Arial" pitchFamily="34" charset="0"/>
                <a:ea typeface="华文琥珀" pitchFamily="2" charset="-122"/>
              </a:rPr>
              <a:t>，这样才能凸显这景、物得特点。</a:t>
            </a:r>
            <a:endParaRPr lang="zh-CN" altLang="en-US" sz="3600" dirty="0">
              <a:solidFill>
                <a:srgbClr val="FF3300"/>
              </a:solidFill>
              <a:latin typeface="Arial" pitchFamily="34" charset="0"/>
              <a:ea typeface="华文琥珀" pitchFamily="2" charset="-122"/>
            </a:endParaRPr>
          </a:p>
        </p:txBody>
      </p:sp>
      <p:sp>
        <p:nvSpPr>
          <p:cNvPr id="176136" name="文本框 176135"/>
          <p:cNvSpPr txBox="1"/>
          <p:nvPr/>
        </p:nvSpPr>
        <p:spPr>
          <a:xfrm>
            <a:off x="3267075" y="331788"/>
            <a:ext cx="262128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800" dirty="0">
                <a:solidFill>
                  <a:srgbClr val="FF0000"/>
                </a:solidFill>
                <a:latin typeface="Arial" pitchFamily="34" charset="0"/>
                <a:ea typeface="华文行楷" pitchFamily="2" charset="-122"/>
              </a:rPr>
              <a:t>关键点拨</a:t>
            </a:r>
            <a:endParaRPr lang="zh-CN" altLang="en-US" sz="4800" dirty="0">
              <a:solidFill>
                <a:srgbClr val="FF0000"/>
              </a:solidFill>
              <a:latin typeface="Arial" pitchFamily="34" charset="0"/>
              <a:ea typeface="华文行楷" pitchFamily="2" charset="-122"/>
            </a:endParaRPr>
          </a:p>
        </p:txBody>
      </p:sp>
    </p:spTree>
  </p:cSld>
  <p:clrMapOvr>
    <a:masterClrMapping/>
  </p:clrMapOvr>
  <p:transition spd="med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3" name="文本占位符 40962"/>
          <p:cNvSpPr>
            <a:spLocks noGrp="1"/>
          </p:cNvSpPr>
          <p:nvPr>
            <p:ph type="body" idx="4294967295"/>
          </p:nvPr>
        </p:nvSpPr>
        <p:spPr>
          <a:xfrm>
            <a:off x="1570990" y="168910"/>
            <a:ext cx="10058400" cy="5334635"/>
          </a:xfrm>
        </p:spPr>
        <p:txBody>
          <a:bodyPr/>
          <a:p>
            <a:pPr algn="l">
              <a:lnSpc>
                <a:spcPct val="90000"/>
              </a:lnSpc>
              <a:buNone/>
            </a:pPr>
            <a:r>
              <a:rPr lang="en-US" altLang="zh-CN" sz="3600" dirty="0"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）“它便扑过来抢，又扑过去抢。” 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  <a:p>
            <a:pPr algn="ctr">
              <a:lnSpc>
                <a:spcPct val="90000"/>
              </a:lnSpc>
              <a:buNone/>
            </a:pPr>
            <a:r>
              <a:rPr lang="zh-CN" altLang="en-US" sz="3200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（写出了小猫玩耍时的动态和情态。）</a:t>
            </a:r>
            <a:endParaRPr lang="zh-CN" altLang="en-US" sz="3200" dirty="0">
              <a:solidFill>
                <a:srgbClr val="7030A0"/>
              </a:solidFill>
              <a:latin typeface="华文新魏" pitchFamily="2" charset="-122"/>
              <a:ea typeface="华文新魏" pitchFamily="2" charset="-122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）“有时蝴蝶安详地飞过时，它也会扑过去捉。”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  <a:p>
            <a:pPr algn="ctr">
              <a:lnSpc>
                <a:spcPct val="90000"/>
              </a:lnSpc>
              <a:buNone/>
            </a:pPr>
            <a:r>
              <a:rPr lang="zh-CN" altLang="en-US" sz="3200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（写出小猫的脑袋、眼睛随着蝴蝶的飞舞而转来转去并伺机捕捉的样子。）</a:t>
            </a:r>
            <a:endParaRPr lang="zh-CN" altLang="en-US" sz="3200" dirty="0">
              <a:solidFill>
                <a:srgbClr val="7030A0"/>
              </a:solidFill>
              <a:latin typeface="华文新魏" pitchFamily="2" charset="-122"/>
              <a:ea typeface="华文新魏" pitchFamily="2" charset="-122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）“有时由树上跃到墙上，又跑到街上，在那里晒太阳。”“隐身在阳光隐约的绿叶中，好像在等待着要捉捕什么似的。”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  <a:p>
            <a:pPr algn="ctr">
              <a:lnSpc>
                <a:spcPct val="90000"/>
              </a:lnSpc>
              <a:buNone/>
            </a:pPr>
            <a:r>
              <a:rPr lang="zh-CN" altLang="en-US" sz="3200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（小猫的淘气、顽皮让我们会心一笑！）</a:t>
            </a:r>
            <a:endParaRPr lang="zh-CN" altLang="en-US" sz="3200" dirty="0">
              <a:solidFill>
                <a:srgbClr val="7030A0"/>
              </a:solidFill>
              <a:latin typeface="华文新魏" pitchFamily="2" charset="-122"/>
              <a:ea typeface="华文新魏" pitchFamily="2" charset="-122"/>
            </a:endParaRPr>
          </a:p>
          <a:p>
            <a:pPr algn="l">
              <a:lnSpc>
                <a:spcPct val="90000"/>
              </a:lnSpc>
              <a:buNone/>
            </a:pPr>
            <a:endParaRPr lang="zh-CN" altLang="en-US" sz="3200" dirty="0">
              <a:solidFill>
                <a:srgbClr val="7030A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70990" y="4983480"/>
            <a:ext cx="9202420" cy="1554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200" dirty="0">
                <a:solidFill>
                  <a:srgbClr val="FF0066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这几个句子，从细节方面突出了前两只猫的活泼可爱、顽皮淘气。这样的描写，叫做细节描写。它可以使文章生动而富有情趣。</a:t>
            </a:r>
            <a:endParaRPr lang="zh-CN" altLang="en-US" sz="3200" dirty="0">
              <a:solidFill>
                <a:srgbClr val="FF0066"/>
              </a:solidFill>
              <a:latin typeface="华文新魏" pitchFamily="2" charset="-122"/>
              <a:ea typeface="华文新魏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0290" name="文本框 140289"/>
          <p:cNvSpPr txBox="1"/>
          <p:nvPr/>
        </p:nvSpPr>
        <p:spPr>
          <a:xfrm>
            <a:off x="904875" y="2355850"/>
            <a:ext cx="10453370" cy="11887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/>
            <a:r>
              <a:rPr lang="zh-CN" altLang="en-US" sz="36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作者在一篇文章中写了不同的三只猫，各具特点，从中我们学到了什么？</a:t>
            </a:r>
            <a:endParaRPr lang="zh-CN" altLang="en-US" sz="36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0291" name="文本框 140290"/>
          <p:cNvSpPr txBox="1"/>
          <p:nvPr/>
        </p:nvSpPr>
        <p:spPr>
          <a:xfrm>
            <a:off x="2927350" y="836613"/>
            <a:ext cx="6697663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品读探究</a:t>
            </a:r>
            <a:r>
              <a:rPr lang="en-US" altLang="zh-CN" sz="4800" b="1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—</a:t>
            </a:r>
            <a:r>
              <a:rPr lang="zh-CN" altLang="en-US" sz="4800" b="1" dirty="0">
                <a:solidFill>
                  <a:schemeClr val="tx2"/>
                </a:solidFill>
                <a:latin typeface="Arial" pitchFamily="34" charset="0"/>
                <a:ea typeface="黑体" pitchFamily="2" charset="-122"/>
              </a:rPr>
              <a:t>体会写法</a:t>
            </a:r>
            <a:endParaRPr lang="zh-CN" altLang="en-US" sz="4800" b="1" dirty="0">
              <a:solidFill>
                <a:schemeClr val="tx2"/>
              </a:solidFill>
              <a:latin typeface="Arial" pitchFamily="34" charset="0"/>
              <a:ea typeface="黑体" pitchFamily="2" charset="-122"/>
            </a:endParaRPr>
          </a:p>
        </p:txBody>
      </p:sp>
      <p:sp>
        <p:nvSpPr>
          <p:cNvPr id="140292" name="文本框 140291"/>
          <p:cNvSpPr txBox="1"/>
          <p:nvPr/>
        </p:nvSpPr>
        <p:spPr>
          <a:xfrm>
            <a:off x="3197860" y="3757930"/>
            <a:ext cx="579628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400" b="1" dirty="0">
                <a:solidFill>
                  <a:schemeClr val="hlink"/>
                </a:solidFill>
                <a:latin typeface="Arial" pitchFamily="34" charset="0"/>
                <a:ea typeface="宋体" pitchFamily="2" charset="-122"/>
              </a:rPr>
              <a:t>抓住特征，作细节描写</a:t>
            </a:r>
            <a:endParaRPr lang="zh-CN" altLang="en-US" sz="4400" b="1" dirty="0">
              <a:solidFill>
                <a:schemeClr val="hlink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0290" name="文本框 140289"/>
          <p:cNvSpPr txBox="1"/>
          <p:nvPr/>
        </p:nvSpPr>
        <p:spPr>
          <a:xfrm>
            <a:off x="904875" y="2355850"/>
            <a:ext cx="10453370" cy="11887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/>
            <a:r>
              <a:rPr lang="zh-CN" altLang="en-US" sz="36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作者为何不单写第三只猫，而要在前面写第一、二只猫？</a:t>
            </a:r>
            <a:endParaRPr lang="zh-CN" altLang="en-US" sz="36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0291" name="文本框 140290"/>
          <p:cNvSpPr txBox="1"/>
          <p:nvPr/>
        </p:nvSpPr>
        <p:spPr>
          <a:xfrm>
            <a:off x="2927350" y="836613"/>
            <a:ext cx="6697663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品读探究</a:t>
            </a:r>
            <a:r>
              <a:rPr lang="en-US" altLang="zh-CN" sz="4800" b="1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—</a:t>
            </a:r>
            <a:r>
              <a:rPr lang="zh-CN" altLang="en-US" sz="4800" b="1" dirty="0">
                <a:solidFill>
                  <a:schemeClr val="tx2"/>
                </a:solidFill>
                <a:latin typeface="Arial" pitchFamily="34" charset="0"/>
                <a:ea typeface="黑体" pitchFamily="2" charset="-122"/>
              </a:rPr>
              <a:t>体会写法</a:t>
            </a:r>
            <a:endParaRPr lang="zh-CN" altLang="en-US" sz="4800" b="1" dirty="0">
              <a:solidFill>
                <a:schemeClr val="tx2"/>
              </a:solidFill>
              <a:latin typeface="Arial" pitchFamily="34" charset="0"/>
              <a:ea typeface="黑体" pitchFamily="2" charset="-122"/>
            </a:endParaRPr>
          </a:p>
        </p:txBody>
      </p:sp>
      <p:sp>
        <p:nvSpPr>
          <p:cNvPr id="140292" name="文本框 140291"/>
          <p:cNvSpPr txBox="1"/>
          <p:nvPr/>
        </p:nvSpPr>
        <p:spPr>
          <a:xfrm>
            <a:off x="5062220" y="5203190"/>
            <a:ext cx="242824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400" b="1" dirty="0">
                <a:solidFill>
                  <a:schemeClr val="hlink"/>
                </a:solidFill>
                <a:latin typeface="Arial" pitchFamily="34" charset="0"/>
                <a:ea typeface="宋体" pitchFamily="2" charset="-122"/>
              </a:rPr>
              <a:t>对比反衬</a:t>
            </a:r>
            <a:endParaRPr lang="zh-CN" altLang="en-US" sz="4400" b="1" dirty="0">
              <a:solidFill>
                <a:schemeClr val="hlink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40130" y="3640455"/>
            <a:ext cx="10472420" cy="118872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>
            <a:spAutoFit/>
          </a:bodyPr>
          <a:p>
            <a:pPr lvl="0" algn="l"/>
            <a:r>
              <a:rPr lang="zh-CN" altLang="en-US" sz="36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  <a:sym typeface="+mn-ea"/>
              </a:rPr>
              <a:t>作者用前两只猫的受宠，反衬出第三只猫遭冷遇的地位，是酿成它的悲剧的直接原因。</a:t>
            </a:r>
            <a:endParaRPr lang="zh-CN" altLang="en-US" sz="36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0291" name="文本框 140290"/>
          <p:cNvSpPr txBox="1"/>
          <p:nvPr/>
        </p:nvSpPr>
        <p:spPr>
          <a:xfrm>
            <a:off x="2912110" y="516573"/>
            <a:ext cx="6697663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品读探究</a:t>
            </a:r>
            <a:r>
              <a:rPr lang="en-US" altLang="zh-CN" sz="4800" b="1">
                <a:solidFill>
                  <a:srgbClr val="FF3300"/>
                </a:solidFill>
                <a:latin typeface="Arial" pitchFamily="34" charset="0"/>
                <a:ea typeface="黑体" pitchFamily="2" charset="-122"/>
              </a:rPr>
              <a:t>—</a:t>
            </a:r>
            <a:r>
              <a:rPr lang="zh-CN" altLang="en-US" sz="4800" b="1" dirty="0">
                <a:solidFill>
                  <a:schemeClr val="tx2"/>
                </a:solidFill>
                <a:latin typeface="Arial" pitchFamily="34" charset="0"/>
                <a:ea typeface="黑体" pitchFamily="2" charset="-122"/>
              </a:rPr>
              <a:t>体会写法</a:t>
            </a:r>
            <a:endParaRPr lang="zh-CN" altLang="en-US" sz="4800" b="1" dirty="0">
              <a:solidFill>
                <a:schemeClr val="tx2"/>
              </a:solidFill>
              <a:latin typeface="Arial" pitchFamily="34" charset="0"/>
              <a:ea typeface="黑体" pitchFamily="2" charset="-122"/>
            </a:endParaRPr>
          </a:p>
        </p:txBody>
      </p:sp>
      <p:sp>
        <p:nvSpPr>
          <p:cNvPr id="41992" name="文本框 41991"/>
          <p:cNvSpPr txBox="1"/>
          <p:nvPr/>
        </p:nvSpPr>
        <p:spPr>
          <a:xfrm>
            <a:off x="869315" y="1450340"/>
            <a:ext cx="10687685" cy="118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作者是怎样运用“伏笔”来写前两只猫的命运的？找出课文中的原句。</a:t>
            </a:r>
            <a:endParaRPr lang="zh-CN" altLang="en-US" sz="3600" b="1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41993" name="文本框 41992"/>
          <p:cNvSpPr txBox="1"/>
          <p:nvPr/>
        </p:nvSpPr>
        <p:spPr>
          <a:xfrm>
            <a:off x="395605" y="2639060"/>
            <a:ext cx="11161395" cy="944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FF"/>
                </a:solidFill>
                <a:latin typeface="Arial" pitchFamily="34" charset="0"/>
                <a:ea typeface="宋体" pitchFamily="2" charset="-122"/>
              </a:rPr>
              <a:t>第一只：</a:t>
            </a:r>
            <a:r>
              <a:rPr lang="zh-CN" altLang="en-US" sz="2800" b="1" dirty="0">
                <a:solidFill>
                  <a:srgbClr val="0066FF"/>
                </a:solidFill>
                <a:latin typeface="Arial" pitchFamily="34" charset="0"/>
                <a:ea typeface="宋体" pitchFamily="2" charset="-122"/>
              </a:rPr>
              <a:t>“不知怎地忽然消瘦了，也不肯吃东西，光泽的毛也污湿了”</a:t>
            </a:r>
            <a:r>
              <a:rPr lang="en-US" altLang="zh-CN" sz="2800" b="1" dirty="0">
                <a:solidFill>
                  <a:srgbClr val="0066FF"/>
                </a:solidFill>
                <a:latin typeface="Arial" pitchFamily="34" charset="0"/>
                <a:ea typeface="宋体" pitchFamily="2" charset="-122"/>
              </a:rPr>
              <a:t>——</a:t>
            </a:r>
            <a:r>
              <a:rPr lang="zh-CN" altLang="en-US" sz="2800" b="1" dirty="0">
                <a:solidFill>
                  <a:srgbClr val="7030A0"/>
                </a:solidFill>
                <a:latin typeface="Arial" pitchFamily="34" charset="0"/>
                <a:ea typeface="宋体" pitchFamily="2" charset="-122"/>
              </a:rPr>
              <a:t>暗示了它“死亡”的必然之势。</a:t>
            </a:r>
            <a:endParaRPr lang="zh-CN" altLang="en-US" sz="2800" b="1" dirty="0">
              <a:solidFill>
                <a:srgbClr val="7030A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1994" name="文本框 41993"/>
          <p:cNvSpPr txBox="1"/>
          <p:nvPr/>
        </p:nvSpPr>
        <p:spPr>
          <a:xfrm>
            <a:off x="395605" y="3590290"/>
            <a:ext cx="11447780" cy="1371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FF"/>
                </a:solidFill>
                <a:latin typeface="Arial" pitchFamily="34" charset="0"/>
                <a:ea typeface="宋体" pitchFamily="2" charset="-122"/>
              </a:rPr>
              <a:t>第二只：</a:t>
            </a:r>
            <a:r>
              <a:rPr lang="zh-CN" altLang="en-US" sz="2800" b="1" dirty="0">
                <a:solidFill>
                  <a:srgbClr val="0066FF"/>
                </a:solidFill>
                <a:latin typeface="Arial" pitchFamily="34" charset="0"/>
                <a:ea typeface="宋体" pitchFamily="2" charset="-122"/>
              </a:rPr>
              <a:t>“它似乎太活泼了，一点也不怕生人。”“跑到街上，在哪里晒太阳”“总看见它在铁门外边。”“我们都很为它提心吊胆”</a:t>
            </a:r>
            <a:r>
              <a:rPr lang="en-US" altLang="zh-CN" sz="2800" b="1" dirty="0">
                <a:solidFill>
                  <a:srgbClr val="0066FF"/>
                </a:solidFill>
                <a:latin typeface="Arial" pitchFamily="34" charset="0"/>
                <a:ea typeface="宋体" pitchFamily="2" charset="-122"/>
              </a:rPr>
              <a:t>——</a:t>
            </a:r>
            <a:r>
              <a:rPr lang="zh-CN" altLang="en-US" sz="2800" b="1" dirty="0">
                <a:solidFill>
                  <a:srgbClr val="7030A0"/>
                </a:solidFill>
                <a:latin typeface="Arial" pitchFamily="34" charset="0"/>
                <a:ea typeface="宋体" pitchFamily="2" charset="-122"/>
              </a:rPr>
              <a:t>暗示了它亡失。</a:t>
            </a:r>
            <a:endParaRPr lang="zh-CN" altLang="en-US" sz="2800" b="1" dirty="0">
              <a:solidFill>
                <a:srgbClr val="7030A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72110" y="4919345"/>
            <a:ext cx="11447780" cy="944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FF"/>
                </a:solidFill>
                <a:latin typeface="Arial" pitchFamily="34" charset="0"/>
                <a:ea typeface="宋体" pitchFamily="2" charset="-122"/>
              </a:rPr>
              <a:t>第三只：</a:t>
            </a:r>
            <a:r>
              <a:rPr lang="zh-CN" altLang="en-US" sz="2800" b="1" dirty="0">
                <a:solidFill>
                  <a:srgbClr val="0066FF"/>
                </a:solidFill>
                <a:latin typeface="Arial" pitchFamily="34" charset="0"/>
                <a:ea typeface="宋体" pitchFamily="2" charset="-122"/>
              </a:rPr>
              <a:t>“那只花白猫对于这一对黄鸟，似乎也特别注意，常常跳在桌上，对鸟笼凝望着。</a:t>
            </a:r>
            <a:r>
              <a:rPr lang="en-US" altLang="zh-CN" sz="2800" b="1" dirty="0">
                <a:solidFill>
                  <a:srgbClr val="0066FF"/>
                </a:solidFill>
                <a:latin typeface="Arial" pitchFamily="34" charset="0"/>
                <a:ea typeface="宋体" pitchFamily="2" charset="-122"/>
              </a:rPr>
              <a:t>——</a:t>
            </a:r>
            <a:r>
              <a:rPr lang="zh-CN" altLang="en-US" sz="2800" b="1" dirty="0">
                <a:solidFill>
                  <a:srgbClr val="7030A0"/>
                </a:solidFill>
                <a:latin typeface="Arial" pitchFamily="34" charset="0"/>
                <a:ea typeface="宋体" pitchFamily="2" charset="-122"/>
              </a:rPr>
              <a:t>暗示了它被冤打致死。</a:t>
            </a:r>
            <a:endParaRPr lang="zh-CN" altLang="en-US" sz="2800" b="1" dirty="0">
              <a:solidFill>
                <a:srgbClr val="7030A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0292" name="文本框 140291"/>
          <p:cNvSpPr txBox="1"/>
          <p:nvPr/>
        </p:nvSpPr>
        <p:spPr>
          <a:xfrm>
            <a:off x="5046980" y="5848985"/>
            <a:ext cx="242824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400" b="1" dirty="0">
                <a:solidFill>
                  <a:schemeClr val="hlink"/>
                </a:solidFill>
                <a:latin typeface="Arial" pitchFamily="34" charset="0"/>
                <a:ea typeface="宋体" pitchFamily="2" charset="-122"/>
              </a:rPr>
              <a:t>巧设伏笔</a:t>
            </a:r>
            <a:endParaRPr lang="zh-CN" altLang="en-US" sz="4400" b="1" dirty="0">
              <a:solidFill>
                <a:schemeClr val="hlink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3" grpId="0"/>
      <p:bldP spid="41994" grpId="0"/>
      <p:bldP spid="2" grpId="0"/>
      <p:bldP spid="14029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标题 1536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pPr algn="l"/>
            <a:r>
              <a:rPr lang="zh-CN" altLang="en-US" sz="3600" b="1" dirty="0">
                <a:solidFill>
                  <a:srgbClr val="FF0000"/>
                </a:solidFill>
              </a:rPr>
              <a:t>课堂小结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5363" name="文本占位符 1536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en-US" altLang="zh-CN" sz="4400" dirty="0">
                <a:ea typeface="华文新魏" pitchFamily="2" charset="-122"/>
              </a:rPr>
              <a:t>       </a:t>
            </a:r>
            <a:r>
              <a:rPr lang="zh-CN" altLang="en-US" sz="4400" dirty="0">
                <a:ea typeface="华文新魏" pitchFamily="2" charset="-122"/>
              </a:rPr>
              <a:t>人和动物之间、人和人之间、生命与生命之间都需要宽容和理解，都应该尊重与被尊重、都应该相互信赖。</a:t>
            </a:r>
            <a:endParaRPr lang="zh-CN" altLang="en-US" sz="4400" dirty="0">
              <a:ea typeface="华文新魏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7" name="文本占位符 16386"/>
          <p:cNvSpPr>
            <a:spLocks noGrp="1"/>
          </p:cNvSpPr>
          <p:nvPr>
            <p:ph type="body" idx="1"/>
          </p:nvPr>
        </p:nvSpPr>
        <p:spPr/>
        <p:txBody>
          <a:bodyPr>
            <a:scene3d>
              <a:camera prst="orthographicFront"/>
              <a:lightRig rig="threePt" dir="t"/>
            </a:scene3d>
          </a:bodyPr>
          <a:p>
            <a:pPr>
              <a:buNone/>
            </a:pPr>
            <a:r>
              <a:rPr lang="en-US" altLang="zh-CN" sz="48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1.</a:t>
            </a:r>
            <a:r>
              <a:rPr lang="zh-CN" altLang="en-US" sz="48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假如你就是那只猫，当时你会怎样为自己辩护呢？请用第一人称写一段话，语言要符合身份和地位。</a:t>
            </a:r>
            <a:endParaRPr lang="zh-CN" altLang="en-US" sz="48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>
              <a:buNone/>
            </a:pPr>
            <a:r>
              <a:rPr lang="en-US" altLang="zh-CN" sz="48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2.</a:t>
            </a:r>
            <a:r>
              <a:rPr lang="zh-CN" altLang="en-US" sz="48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推荐阅读老舍的</a:t>
            </a:r>
            <a:r>
              <a:rPr lang="en-US" altLang="zh-CN" sz="48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48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我家的猫</a:t>
            </a:r>
            <a:r>
              <a:rPr lang="en-US" altLang="zh-CN" sz="48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48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48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标题 1"/>
          <p:cNvSpPr/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经营指数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1E4FF"/>
      </a:accent1>
      <a:accent2>
        <a:srgbClr val="0099CC"/>
      </a:accent2>
      <a:accent3>
        <a:srgbClr val="FFFFFF"/>
      </a:accent3>
      <a:accent4>
        <a:srgbClr val="000000"/>
      </a:accent4>
      <a:accent5>
        <a:srgbClr val="D4EFFF"/>
      </a:accent5>
      <a:accent6>
        <a:srgbClr val="0089B7"/>
      </a:accent6>
      <a:hlink>
        <a:srgbClr val="003399"/>
      </a:hlink>
      <a:folHlink>
        <a:srgbClr val="61C2FF"/>
      </a:folHlink>
    </a:clrScheme>
    <a:fontScheme name="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1E4FF"/>
        </a:accent1>
        <a:accent2>
          <a:srgbClr val="0099CC"/>
        </a:accent2>
        <a:accent3>
          <a:srgbClr val="FFFFFF"/>
        </a:accent3>
        <a:accent4>
          <a:srgbClr val="000000"/>
        </a:accent4>
        <a:accent5>
          <a:srgbClr val="D4EFFF"/>
        </a:accent5>
        <a:accent6>
          <a:srgbClr val="0089B7"/>
        </a:accent6>
        <a:hlink>
          <a:srgbClr val="003399"/>
        </a:hlink>
        <a:folHlink>
          <a:srgbClr val="61C2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2606</Words>
  <Application>WPS 演示</Application>
  <PresentationFormat>宽屏</PresentationFormat>
  <Paragraphs>244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经营指数</vt:lpstr>
      <vt:lpstr>PowerPoint 演示文稿</vt:lpstr>
      <vt:lpstr>一、作者简介</vt:lpstr>
      <vt:lpstr>二、写作背景</vt:lpstr>
      <vt:lpstr>识记字词</vt:lpstr>
      <vt:lpstr>整体感知</vt:lpstr>
      <vt:lpstr>整体感知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课堂小结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9</cp:revision>
  <dcterms:created xsi:type="dcterms:W3CDTF">2016-06-10T07:37:00Z</dcterms:created>
  <dcterms:modified xsi:type="dcterms:W3CDTF">2016-06-12T11:16:10Z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