
<file path=[Content_Types].xml><?xml version="1.0" encoding="utf-8"?>
<Types xmlns="http://schemas.openxmlformats.org/package/2006/content-types">
  <Default Extension="wav" ContentType="audio/x-wav"/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3"/>
    <p:sldMasterId id="2147483662" r:id="rId4"/>
  </p:sldMasterIdLst>
  <p:notesMasterIdLst>
    <p:notesMasterId r:id="rId33"/>
  </p:notesMasterIdLst>
  <p:handoutMasterIdLst>
    <p:handoutMasterId r:id="rId45"/>
  </p:handout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89" r:id="rId12"/>
    <p:sldId id="264" r:id="rId13"/>
    <p:sldId id="290" r:id="rId14"/>
    <p:sldId id="265" r:id="rId15"/>
    <p:sldId id="291" r:id="rId16"/>
    <p:sldId id="266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316" r:id="rId29"/>
    <p:sldId id="317" r:id="rId30"/>
    <p:sldId id="318" r:id="rId31"/>
    <p:sldId id="319" r:id="rId32"/>
    <p:sldId id="283" r:id="rId34"/>
    <p:sldId id="284" r:id="rId35"/>
    <p:sldId id="285" r:id="rId36"/>
    <p:sldId id="286" r:id="rId37"/>
    <p:sldId id="287" r:id="rId38"/>
    <p:sldId id="320" r:id="rId39"/>
    <p:sldId id="321" r:id="rId40"/>
    <p:sldId id="288" r:id="rId41"/>
    <p:sldId id="280" r:id="rId42"/>
    <p:sldId id="281" r:id="rId43"/>
    <p:sldId id="282" r:id="rId4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  <p:cmAuthor id="1" name="幸全" initials="幸全" lastIdx="0" clrIdx="0"/>
  <p:cmAuthor id="0" name="杜B格小生" initials="杜B格小生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FFDB93"/>
    <a:srgbClr val="FF99CC"/>
    <a:srgbClr val="FF7C80"/>
    <a:srgbClr val="99CCFF"/>
    <a:srgbClr val="FFFFFF"/>
    <a:srgbClr val="FFFF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4"/>
    <p:restoredTop sz="94680"/>
  </p:normalViewPr>
  <p:slideViewPr>
    <p:cSldViewPr showGuides="1">
      <p:cViewPr varScale="1">
        <p:scale>
          <a:sx n="66" d="100"/>
          <a:sy n="66" d="100"/>
        </p:scale>
        <p:origin x="-624" y="-114"/>
      </p:cViewPr>
      <p:guideLst>
        <p:guide orient="horz" pos="2196"/>
        <p:guide pos="304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9" Type="http://schemas.openxmlformats.org/officeDocument/2006/relationships/commentAuthors" Target="commentAuthors.xml"/><Relationship Id="rId48" Type="http://schemas.openxmlformats.org/officeDocument/2006/relationships/tableStyles" Target="tableStyles.xml"/><Relationship Id="rId47" Type="http://schemas.openxmlformats.org/officeDocument/2006/relationships/viewProps" Target="viewProps.xml"/><Relationship Id="rId46" Type="http://schemas.openxmlformats.org/officeDocument/2006/relationships/presProps" Target="presProps.xml"/><Relationship Id="rId45" Type="http://schemas.openxmlformats.org/officeDocument/2006/relationships/handoutMaster" Target="handoutMasters/handoutMaster1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0" Type="http://schemas.openxmlformats.org/officeDocument/2006/relationships/slide" Target="slides/slide35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notesMaster" Target="notesMasters/notesMaster1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 typeface="Arial" panose="020B0604020202020204" pitchFamily="34" charset="0"/>
              <a:buNone/>
              <a:defRPr sz="1200"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 typeface="Arial" panose="020B0604020202020204" pitchFamily="34" charset="0"/>
              <a:buNone/>
              <a:defRPr sz="1200" b="0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 typeface="Arial" panose="020B0604020202020204" pitchFamily="34" charset="0"/>
              <a:buNone/>
              <a:defRPr sz="1200"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>
                <a:solidFill>
                  <a:srgbClr val="7F7F7F"/>
                </a:solidFill>
              </a:rPr>
            </a:fld>
            <a:endParaRPr lang="zh-CN" altLang="en-US" sz="1200" dirty="0">
              <a:solidFill>
                <a:srgbClr val="7F7F7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4274" name="Rectangle 2"/>
          <p:cNvSpPr>
            <a:spLocks noGrp="1"/>
          </p:cNvSpPr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3555" name="Rectangle 3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38163" y="4387850"/>
            <a:ext cx="5780088" cy="3952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sz="1200"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/>
          </p:cNvSpPr>
          <p:nvPr>
            <p:ph type="dt"/>
          </p:nvPr>
        </p:nvSpPr>
        <p:spPr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buFont typeface="Arial" panose="020B0604020202020204" pitchFamily="34" charset="0"/>
              <a:buNone/>
              <a:defRPr sz="1200" b="0" noProof="1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/>
          </p:cNvSpPr>
          <p:nvPr>
            <p:ph type="ftr" sz="quarter"/>
          </p:nvPr>
        </p:nvSpPr>
        <p:spPr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sz="1200"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lvl="1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1143000" lvl="2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600200" lvl="3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2057400" lvl="4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-228600" algn="l" defTabSz="914400" eaLnBrk="0" fontAlgn="base" latinLnBrk="0" hangingPunct="0"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-228600" algn="l" defTabSz="914400" eaLnBrk="0" fontAlgn="base" latinLnBrk="0" hangingPunct="0"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-228600" algn="l" defTabSz="914400" eaLnBrk="0" fontAlgn="base" latinLnBrk="0" hangingPunct="0"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-228600" algn="l" defTabSz="914400" eaLnBrk="0" fontAlgn="base" latinLnBrk="0" hangingPunct="0"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4294967295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6713"/>
          </a:xfrm>
        </p:spPr>
        <p:txBody>
          <a:bodyPr/>
          <a:lstStyle>
            <a:lvl1pPr>
              <a:lnSpc>
                <a:spcPct val="120000"/>
              </a:lnSpc>
              <a:buFont typeface="Arial" panose="020B0604020202020204" pitchFamily="34" charset="0"/>
              <a:buNone/>
              <a:defRPr sz="1200" b="0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6713"/>
          </a:xfrm>
        </p:spPr>
        <p:txBody>
          <a:bodyPr/>
          <a:lstStyle>
            <a:lvl1pPr algn="ctr">
              <a:lnSpc>
                <a:spcPct val="120000"/>
              </a:lnSpc>
              <a:buFont typeface="Arial" panose="020B0604020202020204" pitchFamily="34" charset="0"/>
              <a:buNone/>
              <a:defRPr sz="1200" b="0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6713"/>
          </a:xfrm>
        </p:spPr>
        <p:txBody>
          <a:bodyPr vert="horz" wrap="square" lIns="91440" tIns="45720" rIns="91440" bIns="45720" numCol="1" anchor="t" anchorCtr="0" compatLnSpc="1"/>
          <a:p>
            <a:pPr lvl="0" eaLnBrk="1" hangingPunct="1">
              <a:lnSpc>
                <a:spcPct val="120000"/>
              </a:lnSpc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rgbClr val="FFF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</p:spPr>
        <p:txBody>
          <a:bodyPr vert="eaVert"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6813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6813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6813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400" dirty="0"/>
            </a:fld>
            <a:endParaRPr lang="zh-CN" altLang="en-US" sz="14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>
                <a:ea typeface="宋体" panose="02010600030101010101" pitchFamily="2" charset="-122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ea typeface="宋体" panose="02010600030101010101" pitchFamily="2" charset="-122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400" b="0" dirty="0"/>
            </a:fld>
            <a:endParaRPr lang="zh-CN" altLang="en-US" sz="1400" b="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400" b="0" dirty="0"/>
            </a:fld>
            <a:endParaRPr lang="zh-CN" altLang="en-US" sz="1400" b="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>
                <a:ea typeface="宋体" panose="02010600030101010101" pitchFamily="2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>
                <a:ea typeface="宋体" panose="02010600030101010101" pitchFamily="2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/>
          </p:cNvSpPr>
          <p:nvPr>
            <p:ph type="sldNum" sz="quarter" idx="1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400" b="0" dirty="0"/>
            </a:fld>
            <a:endParaRPr lang="zh-CN" altLang="en-US" sz="1400" b="0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400" b="0" dirty="0"/>
            </a:fld>
            <a:endParaRPr lang="zh-CN" altLang="en-US" sz="1400" b="0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rgbClr val="FFF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>
                <a:ea typeface="宋体" panose="02010600030101010101" pitchFamily="2" charset="-122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>
                <a:ea typeface="宋体" panose="02010600030101010101" pitchFamily="2" charset="-122"/>
              </a:defRPr>
            </a:lvl1pPr>
            <a:lvl2pPr>
              <a:defRPr sz="2100">
                <a:ea typeface="宋体" panose="02010600030101010101" pitchFamily="2" charset="-122"/>
              </a:defRPr>
            </a:lvl2pPr>
            <a:lvl3pPr>
              <a:defRPr sz="1800">
                <a:ea typeface="宋体" panose="02010600030101010101" pitchFamily="2" charset="-122"/>
              </a:defRPr>
            </a:lvl3pPr>
            <a:lvl4pPr>
              <a:defRPr sz="1500">
                <a:ea typeface="宋体" panose="02010600030101010101" pitchFamily="2" charset="-122"/>
              </a:defRPr>
            </a:lvl4pPr>
            <a:lvl5pPr>
              <a:defRPr sz="1500">
                <a:ea typeface="宋体" panose="02010600030101010101" pitchFamily="2" charset="-122"/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>
                <a:ea typeface="宋体" panose="02010600030101010101" pitchFamily="2" charset="-122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400" b="0" dirty="0"/>
            </a:fld>
            <a:endParaRPr lang="zh-CN" altLang="en-US" sz="1400" b="0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Pr>
        <a:solidFill>
          <a:srgbClr val="FFF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400" b="0" dirty="0"/>
            </a:fld>
            <a:endParaRPr lang="zh-CN" altLang="en-US" sz="1400" b="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rgbClr val="FFF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400" b="0" dirty="0"/>
            </a:fld>
            <a:endParaRPr lang="zh-CN" altLang="en-US" sz="1400" b="0" dirty="0"/>
          </a:p>
        </p:txBody>
      </p:sp>
    </p:spTree>
  </p:cSld>
  <p:clrMapOvr>
    <a:masterClrMapping/>
  </p:clrMapOvr>
  <p:transition spd="med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bg>
      <p:bgPr>
        <a:solidFill>
          <a:srgbClr val="FFF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Rectangle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5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400" b="0" dirty="0"/>
            </a:fld>
            <a:endParaRPr lang="zh-CN" altLang="en-US" sz="1400" b="0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bg>
      <p:bgPr>
        <a:solidFill>
          <a:srgbClr val="FFF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b="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400" b="0" dirty="0"/>
            </a:fld>
            <a:endParaRPr lang="zh-CN" altLang="en-US" sz="1400" b="0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30"/>
          <p:cNvSpPr/>
          <p:nvPr/>
        </p:nvSpPr>
        <p:spPr>
          <a:xfrm rot="20700000" flipH="1">
            <a:off x="6426200" y="636588"/>
            <a:ext cx="896938" cy="619124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3320" name="组合 16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3321" name="组合 17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32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>
              <a:lnSpc>
                <a:spcPct val="120000"/>
              </a:lnSpc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lnSpc>
                <a:spcPct val="120000"/>
              </a:lnSpc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342" name="组合 10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4343" name="组合 14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33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>
              <a:lnSpc>
                <a:spcPct val="120000"/>
              </a:lnSpc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lnSpc>
                <a:spcPct val="120000"/>
              </a:lnSpc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lnSpc>
                <a:spcPct val="120000"/>
              </a:lnSpc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5" name="组合 5"/>
          <p:cNvGrpSpPr/>
          <p:nvPr/>
        </p:nvGrpSpPr>
        <p:grpSpPr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21" name="椭圆 20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5366" name="组合 9"/>
          <p:cNvGrpSpPr/>
          <p:nvPr/>
        </p:nvGrpSpPr>
        <p:grpSpPr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25" name="椭圆 24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8" name="任意多边形: 形状 13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任意多边形: 形状 14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15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32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>
              <a:lnSpc>
                <a:spcPct val="120000"/>
              </a:lnSpc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lnSpc>
                <a:spcPct val="120000"/>
              </a:lnSpc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733425"/>
            <a:ext cx="4627800" cy="54036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0" fontAlgn="base" latinLnBrk="0" hangingPunct="0">
              <a:lnSpc>
                <a:spcPct val="12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5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>
              <a:lnSpc>
                <a:spcPct val="120000"/>
              </a:lnSpc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>
              <a:lnSpc>
                <a:spcPct val="120000"/>
              </a:lnSpc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>
              <a:lnSpc>
                <a:spcPct val="120000"/>
              </a:lnSpc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lnSpc>
                <a:spcPct val="120000"/>
              </a:lnSpc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0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0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5" Type="http://schemas.openxmlformats.org/officeDocument/2006/relationships/theme" Target="../theme/theme3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3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 kern="1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1pPr>
      <a:lvl2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组合 14"/>
          <p:cNvGrpSpPr/>
          <p:nvPr/>
        </p:nvGrpSpPr>
        <p:grpSpPr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27" name="组合 15"/>
          <p:cNvGrpSpPr/>
          <p:nvPr/>
        </p:nvGrpSpPr>
        <p:grpSpPr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28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9" name="文本占位符 2"/>
          <p:cNvSpPr>
            <a:spLocks noGrp="1"/>
          </p:cNvSpPr>
          <p:nvPr>
            <p:ph type="body"/>
            <p:custDataLst>
              <p:tags r:id="rId13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buNone/>
              <a:defRPr sz="1200" b="0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buFont typeface="Arial" panose="020B0604020202020204" pitchFamily="34" charset="0"/>
              <a:buNone/>
              <a:defRPr sz="1200" b="0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7F7F7F"/>
                </a:solidFill>
              </a:defRPr>
            </a:lvl1pPr>
          </a:lstStyle>
          <a:p>
            <a:pPr lvl="0" eaLnBrk="1" hangingPunct="1">
              <a:lnSpc>
                <a:spcPct val="120000"/>
              </a:lnSpc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ctr" defTabSz="685800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eaLnBrk="0" fontAlgn="base" hangingPunct="0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9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3.pn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slide" Target="slid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3.png"/><Relationship Id="rId1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10.jpeg"/><Relationship Id="rId1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audio" Target="../media/audio2.wav"/><Relationship Id="rId1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audio" Target="../media/audio2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audio" Target="../media/audio2.wav"/><Relationship Id="rId1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audio" Target="../media/audio2.wav"/><Relationship Id="rId1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4.xml"/><Relationship Id="rId3" Type="http://schemas.openxmlformats.org/officeDocument/2006/relationships/audio" Target="../media/audio3.wav"/><Relationship Id="rId2" Type="http://schemas.openxmlformats.org/officeDocument/2006/relationships/image" Target="../media/image17.jpeg"/><Relationship Id="rId1" Type="http://schemas.openxmlformats.org/officeDocument/2006/relationships/hyperlink" Target="http://bbsimg.qq.com/2005/06/14/006/891.jpg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audio" Target="../media/audio2.wav"/><Relationship Id="rId1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tags" Target="../tags/tag12.xml"/><Relationship Id="rId8" Type="http://schemas.openxmlformats.org/officeDocument/2006/relationships/tags" Target="../tags/tag11.xml"/><Relationship Id="rId7" Type="http://schemas.openxmlformats.org/officeDocument/2006/relationships/tags" Target="../tags/tag10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3" Type="http://schemas.openxmlformats.org/officeDocument/2006/relationships/slideLayout" Target="../slideLayouts/slideLayout13.xml"/><Relationship Id="rId12" Type="http://schemas.openxmlformats.org/officeDocument/2006/relationships/image" Target="../media/image19.png"/><Relationship Id="rId11" Type="http://schemas.openxmlformats.org/officeDocument/2006/relationships/tags" Target="../tags/tag14.xml"/><Relationship Id="rId10" Type="http://schemas.openxmlformats.org/officeDocument/2006/relationships/tags" Target="../tags/tag13.xml"/><Relationship Id="rId1" Type="http://schemas.openxmlformats.org/officeDocument/2006/relationships/tags" Target="../tags/tag4.xml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tags" Target="../tags/tag23.xml"/><Relationship Id="rId8" Type="http://schemas.openxmlformats.org/officeDocument/2006/relationships/tags" Target="../tags/tag22.xml"/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3" Type="http://schemas.openxmlformats.org/officeDocument/2006/relationships/slideLayout" Target="../slideLayouts/slideLayout13.xml"/><Relationship Id="rId12" Type="http://schemas.openxmlformats.org/officeDocument/2006/relationships/image" Target="../media/image19.png"/><Relationship Id="rId11" Type="http://schemas.openxmlformats.org/officeDocument/2006/relationships/tags" Target="../tags/tag25.xml"/><Relationship Id="rId10" Type="http://schemas.openxmlformats.org/officeDocument/2006/relationships/tags" Target="../tags/tag24.xml"/><Relationship Id="rId1" Type="http://schemas.openxmlformats.org/officeDocument/2006/relationships/tags" Target="../tags/tag15.xml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tags" Target="../tags/tag34.xml"/><Relationship Id="rId8" Type="http://schemas.openxmlformats.org/officeDocument/2006/relationships/tags" Target="../tags/tag33.xml"/><Relationship Id="rId7" Type="http://schemas.openxmlformats.org/officeDocument/2006/relationships/tags" Target="../tags/tag32.xml"/><Relationship Id="rId6" Type="http://schemas.openxmlformats.org/officeDocument/2006/relationships/tags" Target="../tags/tag31.xml"/><Relationship Id="rId5" Type="http://schemas.openxmlformats.org/officeDocument/2006/relationships/tags" Target="../tags/tag30.xml"/><Relationship Id="rId4" Type="http://schemas.openxmlformats.org/officeDocument/2006/relationships/tags" Target="../tags/tag29.xml"/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1" Type="http://schemas.openxmlformats.org/officeDocument/2006/relationships/slideLayout" Target="../slideLayouts/slideLayout13.xml"/><Relationship Id="rId10" Type="http://schemas.openxmlformats.org/officeDocument/2006/relationships/image" Target="../media/image19.png"/><Relationship Id="rId1" Type="http://schemas.openxmlformats.org/officeDocument/2006/relationships/tags" Target="../tags/tag26.xml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tags" Target="../tags/tag43.xml"/><Relationship Id="rId8" Type="http://schemas.openxmlformats.org/officeDocument/2006/relationships/tags" Target="../tags/tag42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2" Type="http://schemas.openxmlformats.org/officeDocument/2006/relationships/notesSlide" Target="../notesSlides/notesSlide1.xml"/><Relationship Id="rId11" Type="http://schemas.openxmlformats.org/officeDocument/2006/relationships/slideLayout" Target="../slideLayouts/slideLayout13.xml"/><Relationship Id="rId10" Type="http://schemas.openxmlformats.org/officeDocument/2006/relationships/image" Target="../media/image20.png"/><Relationship Id="rId1" Type="http://schemas.openxmlformats.org/officeDocument/2006/relationships/tags" Target="../tags/tag3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3.png"/><Relationship Id="rId1" Type="http://schemas.openxmlformats.org/officeDocument/2006/relationships/image" Target="../media/image21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22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0" y="4149725"/>
            <a:ext cx="9144000" cy="1655763"/>
          </a:xfrm>
          <a:prstGeom prst="rect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文本框 4130"/>
          <p:cNvSpPr txBox="1">
            <a:spLocks noChangeArrowheads="1"/>
          </p:cNvSpPr>
          <p:nvPr/>
        </p:nvSpPr>
        <p:spPr bwMode="auto">
          <a:xfrm>
            <a:off x="1476375" y="1341438"/>
            <a:ext cx="6048375" cy="10144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j-cs"/>
              </a:rPr>
              <a:t>9 </a:t>
            </a:r>
            <a:r>
              <a:rPr kumimoji="0" lang="zh-CN" alt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j-cs"/>
              </a:rPr>
              <a:t>桃花源记</a:t>
            </a:r>
            <a:endParaRPr kumimoji="0" lang="zh-CN" altLang="en-US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0482" name="Group 19"/>
          <p:cNvGrpSpPr/>
          <p:nvPr/>
        </p:nvGrpSpPr>
        <p:grpSpPr>
          <a:xfrm>
            <a:off x="90488" y="420688"/>
            <a:ext cx="2319337" cy="700087"/>
            <a:chOff x="138" y="461"/>
            <a:chExt cx="1461" cy="441"/>
          </a:xfrm>
        </p:grpSpPr>
        <p:pic>
          <p:nvPicPr>
            <p:cNvPr id="20486" name="Picture 18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487" name="文本框 2"/>
            <p:cNvSpPr txBox="1"/>
            <p:nvPr/>
          </p:nvSpPr>
          <p:spPr>
            <a:xfrm>
              <a:off x="476" y="509"/>
              <a:ext cx="1080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800" dirty="0">
                  <a:solidFill>
                    <a:srgbClr val="0099CC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学习目标</a:t>
              </a:r>
              <a:endParaRPr lang="zh-CN" altLang="en-US" sz="2800" dirty="0">
                <a:solidFill>
                  <a:srgbClr val="0099CC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</p:grpSp>
      <p:sp>
        <p:nvSpPr>
          <p:cNvPr id="20483" name="AutoShape 14" descr="u=659003504,3790867401&amp;fm=214&amp;gp=0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84" name="AutoShape 16" descr="u=659003504,3790867401&amp;fm=214&amp;gp=0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4638" y="1296988"/>
            <a:ext cx="8593137" cy="4013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buClr>
                <a:srgbClr val="FFFF00"/>
              </a:buClr>
              <a:buFont typeface="Wingdings" panose="05000000000000000000" pitchFamily="2" charset="2"/>
            </a:pPr>
            <a:r>
              <a:rPr lang="zh-CN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1</a:t>
            </a:r>
            <a:r>
              <a:rPr lang="en-US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.</a:t>
            </a:r>
            <a:r>
              <a:rPr lang="zh-CN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准确、流利地朗读、背诵、翻译课文。</a:t>
            </a:r>
            <a:endParaRPr lang="zh-CN" altLang="zh-CN" sz="2800" dirty="0"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>
              <a:lnSpc>
                <a:spcPct val="130000"/>
              </a:lnSpc>
              <a:buClr>
                <a:srgbClr val="FFFF00"/>
              </a:buClr>
              <a:buFont typeface="Wingdings" panose="05000000000000000000" pitchFamily="2" charset="2"/>
            </a:pPr>
            <a:r>
              <a:rPr lang="zh-CN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2</a:t>
            </a:r>
            <a:r>
              <a:rPr lang="en-US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.</a:t>
            </a:r>
            <a:r>
              <a:rPr lang="zh-CN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掌握相关的</a:t>
            </a:r>
            <a:r>
              <a:rPr lang="zh-CN" altLang="zh-CN" sz="2800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文言实词</a:t>
            </a:r>
            <a:r>
              <a:rPr lang="zh-CN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和虚词及古今异义、一词多义、通假字等现象。</a:t>
            </a:r>
            <a:endParaRPr lang="zh-CN" altLang="zh-CN" sz="2800" dirty="0"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>
              <a:lnSpc>
                <a:spcPct val="130000"/>
              </a:lnSpc>
              <a:buClr>
                <a:srgbClr val="FFFF00"/>
              </a:buClr>
              <a:buFont typeface="Wingdings" panose="05000000000000000000" pitchFamily="2" charset="2"/>
            </a:pPr>
            <a:r>
              <a:rPr lang="zh-CN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3</a:t>
            </a:r>
            <a:r>
              <a:rPr lang="en-US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.</a:t>
            </a:r>
            <a:r>
              <a:rPr lang="zh-CN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理清文章的</a:t>
            </a:r>
            <a:r>
              <a:rPr lang="zh-CN" altLang="zh-CN" sz="2800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叙事线索</a:t>
            </a:r>
            <a:r>
              <a:rPr lang="zh-CN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，学习文章曲折回环，悬念迭起，引人入胜的写法。</a:t>
            </a:r>
            <a:endParaRPr lang="zh-CN" altLang="zh-CN" sz="2800" dirty="0"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>
              <a:lnSpc>
                <a:spcPct val="130000"/>
              </a:lnSpc>
              <a:buClr>
                <a:srgbClr val="FFFF00"/>
              </a:buClr>
              <a:buFont typeface="Wingdings" panose="05000000000000000000" pitchFamily="2" charset="2"/>
            </a:pPr>
            <a:r>
              <a:rPr lang="zh-CN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4</a:t>
            </a:r>
            <a:r>
              <a:rPr lang="en-US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.</a:t>
            </a:r>
            <a:r>
              <a:rPr lang="zh-CN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了解有关陶渊明的文学常识，并体会作者描写</a:t>
            </a:r>
            <a:r>
              <a:rPr lang="zh-CN" altLang="zh-CN" sz="2800" dirty="0">
                <a:latin typeface="Calibri" panose="020F0502020204030204" pitchFamily="34" charset="0"/>
                <a:sym typeface="Arial" panose="020B0604020202020204" pitchFamily="34" charset="0"/>
              </a:rPr>
              <a:t>“</a:t>
            </a:r>
            <a:r>
              <a:rPr lang="zh-CN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世外桃源</a:t>
            </a:r>
            <a:r>
              <a:rPr lang="zh-CN" altLang="zh-CN" sz="2800" dirty="0">
                <a:latin typeface="Calibri" panose="020F0502020204030204" pitchFamily="34" charset="0"/>
                <a:sym typeface="Arial" panose="020B0604020202020204" pitchFamily="34" charset="0"/>
              </a:rPr>
              <a:t>”</a:t>
            </a:r>
            <a:r>
              <a:rPr lang="zh-CN" altLang="en-US" sz="2800" dirty="0">
                <a:solidFill>
                  <a:srgbClr val="FF0000"/>
                </a:solidFill>
                <a:latin typeface="Calibri" panose="020F0502020204030204" pitchFamily="34" charset="0"/>
                <a:sym typeface="Arial" panose="020B0604020202020204" pitchFamily="34" charset="0"/>
              </a:rPr>
              <a:t>真实用意</a:t>
            </a:r>
            <a:r>
              <a:rPr lang="zh-CN" altLang="en-US" sz="2800" dirty="0">
                <a:latin typeface="Calibri" panose="020F0502020204030204" pitchFamily="34" charset="0"/>
                <a:sym typeface="Arial" panose="020B0604020202020204" pitchFamily="34" charset="0"/>
              </a:rPr>
              <a:t>及借此</a:t>
            </a:r>
            <a:r>
              <a:rPr lang="zh-CN" altLang="en-US" sz="2800" dirty="0">
                <a:solidFill>
                  <a:srgbClr val="FF0000"/>
                </a:solidFill>
                <a:latin typeface="Calibri" panose="020F0502020204030204" pitchFamily="34" charset="0"/>
                <a:sym typeface="Arial" panose="020B0604020202020204" pitchFamily="34" charset="0"/>
              </a:rPr>
              <a:t>抒发的感情</a:t>
            </a:r>
            <a:r>
              <a:rPr lang="zh-CN" altLang="zh-CN" sz="2800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。</a:t>
            </a:r>
            <a:endParaRPr lang="zh-CN" altLang="zh-CN" sz="2800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1506" name="Group 9"/>
          <p:cNvGrpSpPr/>
          <p:nvPr/>
        </p:nvGrpSpPr>
        <p:grpSpPr>
          <a:xfrm>
            <a:off x="82550" y="420688"/>
            <a:ext cx="2319338" cy="700087"/>
            <a:chOff x="138" y="461"/>
            <a:chExt cx="1461" cy="441"/>
          </a:xfrm>
        </p:grpSpPr>
        <p:pic>
          <p:nvPicPr>
            <p:cNvPr id="21512" name="Picture 10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13" name="文本框 2"/>
            <p:cNvSpPr txBox="1"/>
            <p:nvPr/>
          </p:nvSpPr>
          <p:spPr>
            <a:xfrm>
              <a:off x="476" y="509"/>
              <a:ext cx="1080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800" dirty="0">
                  <a:solidFill>
                    <a:srgbClr val="0099CC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新课导入</a:t>
              </a:r>
              <a:endParaRPr lang="zh-CN" altLang="en-US" sz="2800" dirty="0">
                <a:solidFill>
                  <a:srgbClr val="0099CC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</p:grpSp>
      <p:pic>
        <p:nvPicPr>
          <p:cNvPr id="5130" name="Picture 10" descr="http://p0.so.qhimgs1.com/bdr/_240_/t01aa8c7aeb5e54e9f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875" y="1308100"/>
            <a:ext cx="3429000" cy="228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32" name="Picture 12" descr="http://p0.so.qhimgs1.com/bdr/_240_/t019881d1bc723932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6075" y="815975"/>
            <a:ext cx="3429000" cy="228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34" name="Picture 14" descr="http://p4.so.qhimgs1.com/bdr/_240_/t011755d5c72f1d2fd4.jpg"/>
          <p:cNvPicPr>
            <a:picLocks noChangeAspect="1"/>
          </p:cNvPicPr>
          <p:nvPr/>
        </p:nvPicPr>
        <p:blipFill>
          <a:blip r:embed="rId4"/>
          <a:srcRect r="2042" b="13647"/>
          <a:stretch>
            <a:fillRect/>
          </a:stretch>
        </p:blipFill>
        <p:spPr>
          <a:xfrm>
            <a:off x="269875" y="4379913"/>
            <a:ext cx="3806825" cy="1973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40" name="Picture 20" descr="http://img.mp.itc.cn/upload/20160402/9509b31957cb46d994d924ae63152e00_th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8913" y="3933825"/>
            <a:ext cx="3548062" cy="23352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143250" y="2563813"/>
            <a:ext cx="2433638" cy="18161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zh-CN" sz="28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当你们看到这样的美景时</a:t>
            </a:r>
            <a:r>
              <a:rPr lang="zh-CN" altLang="en-US" sz="28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zh-CN" sz="28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脑海中会想到哪个成语？</a:t>
            </a:r>
            <a:endParaRPr lang="zh-CN" altLang="zh-CN" sz="28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4340" name="图片 14339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266076" y="724852"/>
            <a:ext cx="2035577" cy="2662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1989" name="文本框 96258"/>
          <p:cNvSpPr txBox="1"/>
          <p:nvPr/>
        </p:nvSpPr>
        <p:spPr>
          <a:xfrm>
            <a:off x="263525" y="1792288"/>
            <a:ext cx="8583613" cy="3713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陶渊明，名潜，字元亮，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东晋</a:t>
            </a:r>
            <a:endParaRPr lang="en-US" altLang="zh-CN" sz="28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伟大诗人。少时颇有壮志，博学能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文，任性不羁。但由于当时社会动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荡不安，他空有才智却难以施展。他曾做过小官，但因“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不为五斗米折腰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”，而弃官回乡从此过起了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田园式的隐居生活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。后人称其为“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靖节先生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”或“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五柳先生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”。 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2532" name="Group 6"/>
          <p:cNvGrpSpPr/>
          <p:nvPr/>
        </p:nvGrpSpPr>
        <p:grpSpPr>
          <a:xfrm>
            <a:off x="82550" y="411163"/>
            <a:ext cx="2319338" cy="700087"/>
            <a:chOff x="138" y="461"/>
            <a:chExt cx="1461" cy="441"/>
          </a:xfrm>
        </p:grpSpPr>
        <p:pic>
          <p:nvPicPr>
            <p:cNvPr id="22533" name="Picture 7" descr="未标题-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534" name="文本框 2"/>
            <p:cNvSpPr txBox="1"/>
            <p:nvPr/>
          </p:nvSpPr>
          <p:spPr>
            <a:xfrm>
              <a:off x="476" y="509"/>
              <a:ext cx="1080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800" dirty="0">
                  <a:solidFill>
                    <a:srgbClr val="0099CC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走近作者</a:t>
              </a:r>
              <a:endParaRPr lang="zh-CN" altLang="en-US" sz="2800" dirty="0">
                <a:solidFill>
                  <a:srgbClr val="0099CC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3554" name="组合 1"/>
          <p:cNvGrpSpPr/>
          <p:nvPr/>
        </p:nvGrpSpPr>
        <p:grpSpPr>
          <a:xfrm>
            <a:off x="90488" y="420688"/>
            <a:ext cx="2319337" cy="700087"/>
            <a:chOff x="128588" y="635000"/>
            <a:chExt cx="2319337" cy="700088"/>
          </a:xfrm>
        </p:grpSpPr>
        <p:pic>
          <p:nvPicPr>
            <p:cNvPr id="23556" name="Picture 7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8588" y="635000"/>
              <a:ext cx="2319337" cy="70008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57" name="文本框 2"/>
            <p:cNvSpPr txBox="1"/>
            <p:nvPr/>
          </p:nvSpPr>
          <p:spPr>
            <a:xfrm>
              <a:off x="665163" y="711200"/>
              <a:ext cx="1714500" cy="522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800" dirty="0">
                  <a:solidFill>
                    <a:srgbClr val="0099CC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写作背景</a:t>
              </a:r>
              <a:endParaRPr lang="zh-CN" altLang="en-US" sz="2800" dirty="0">
                <a:solidFill>
                  <a:srgbClr val="0099CC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</p:grpSp>
      <p:sp>
        <p:nvSpPr>
          <p:cNvPr id="9219" name="Rectangle 3"/>
          <p:cNvSpPr/>
          <p:nvPr/>
        </p:nvSpPr>
        <p:spPr>
          <a:xfrm>
            <a:off x="276225" y="1587500"/>
            <a:ext cx="8569325" cy="3848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dirty="0">
                <a:latin typeface="宋体" panose="02010600030101010101" pitchFamily="2" charset="-122"/>
              </a:rPr>
              <a:t>本文大约写于宋永初二年（</a:t>
            </a:r>
            <a:r>
              <a:rPr lang="en-US" altLang="zh-CN" sz="2800" dirty="0">
                <a:latin typeface="宋体" panose="02010600030101010101" pitchFamily="2" charset="-122"/>
              </a:rPr>
              <a:t>421</a:t>
            </a:r>
            <a:r>
              <a:rPr lang="zh-CN" altLang="en-US" sz="2800" dirty="0">
                <a:latin typeface="宋体" panose="02010600030101010101" pitchFamily="2" charset="-122"/>
              </a:rPr>
              <a:t>年），其时陶渊明已经五十七岁了，隐居民间已经十六年。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algn="just">
              <a:spcBef>
                <a:spcPts val="12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    他拒绝同刘格的宋政权合作，不满黑暗的政治现实，同时由于他和农民接近，理解他们追求理想社会的愿望，所以写了这篇记和诗。</a:t>
            </a:r>
            <a:endParaRPr lang="en-US" altLang="zh-CN" sz="2800" dirty="0">
              <a:latin typeface="宋体" panose="02010600030101010101" pitchFamily="2" charset="-122"/>
            </a:endParaRPr>
          </a:p>
          <a:p>
            <a:pPr algn="just">
              <a:spcBef>
                <a:spcPts val="12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    本文选自</a:t>
            </a:r>
            <a:r>
              <a:rPr lang="en-US" altLang="zh-CN" sz="2800" dirty="0">
                <a:latin typeface="宋体" panose="02010600030101010101" pitchFamily="2" charset="-122"/>
              </a:rPr>
              <a:t>《</a:t>
            </a:r>
            <a:r>
              <a:rPr lang="zh-CN" altLang="en-US" sz="2800" dirty="0">
                <a:latin typeface="宋体" panose="02010600030101010101" pitchFamily="2" charset="-122"/>
              </a:rPr>
              <a:t>陶渊明集</a:t>
            </a:r>
            <a:r>
              <a:rPr lang="en-US" altLang="zh-CN" sz="2800" dirty="0">
                <a:latin typeface="宋体" panose="02010600030101010101" pitchFamily="2" charset="-122"/>
              </a:rPr>
              <a:t>》</a:t>
            </a:r>
            <a:r>
              <a:rPr lang="zh-CN" altLang="en-US" sz="2800" dirty="0">
                <a:latin typeface="宋体" panose="02010600030101010101" pitchFamily="2" charset="-122"/>
              </a:rPr>
              <a:t>，原是</a:t>
            </a:r>
            <a:r>
              <a:rPr lang="en-US" altLang="zh-CN" sz="2800" dirty="0">
                <a:latin typeface="宋体" panose="02010600030101010101" pitchFamily="2" charset="-122"/>
              </a:rPr>
              <a:t>《</a:t>
            </a:r>
            <a:r>
              <a:rPr lang="zh-CN" altLang="en-US" sz="2800" dirty="0">
                <a:latin typeface="宋体" panose="02010600030101010101" pitchFamily="2" charset="-122"/>
              </a:rPr>
              <a:t>桃花源诗并序</a:t>
            </a:r>
            <a:r>
              <a:rPr lang="en-US" altLang="zh-CN" sz="2800" dirty="0">
                <a:latin typeface="宋体" panose="02010600030101010101" pitchFamily="2" charset="-122"/>
              </a:rPr>
              <a:t>》</a:t>
            </a:r>
            <a:r>
              <a:rPr lang="zh-CN" altLang="en-US" sz="2800" dirty="0">
                <a:latin typeface="宋体" panose="02010600030101010101" pitchFamily="2" charset="-122"/>
              </a:rPr>
              <a:t>前面的小序，因为语言清新自然，想像新颖独特，后来独立成篇，以“记”为题成为传世名篇。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46063" y="1708150"/>
            <a:ext cx="80645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huò</a:t>
            </a:r>
            <a:endParaRPr lang="en-US" altLang="zh-CN" sz="3200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81500" y="1708150"/>
            <a:ext cx="804863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yǎn</a:t>
            </a:r>
            <a:endParaRPr lang="en-US" altLang="zh-CN" sz="3200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575425" y="1708150"/>
            <a:ext cx="1011238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qiān</a:t>
            </a:r>
            <a:endParaRPr lang="en-US" altLang="zh-CN" sz="3200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98600" y="2824163"/>
            <a:ext cx="101282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tiáo</a:t>
            </a:r>
            <a:endParaRPr lang="en-US" altLang="zh-CN" sz="3200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40150" y="2824163"/>
            <a:ext cx="1011238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yāo </a:t>
            </a:r>
            <a:endParaRPr lang="en-US" altLang="zh-CN" sz="3200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718425" y="2824163"/>
            <a:ext cx="804863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jì </a:t>
            </a:r>
            <a:endParaRPr lang="en-US" altLang="zh-CN" sz="3200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2738" y="3851275"/>
            <a:ext cx="59690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yì</a:t>
            </a:r>
            <a:endParaRPr lang="en-US" altLang="zh-CN" sz="3200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grpSp>
        <p:nvGrpSpPr>
          <p:cNvPr id="24585" name="组合 10"/>
          <p:cNvGrpSpPr/>
          <p:nvPr/>
        </p:nvGrpSpPr>
        <p:grpSpPr>
          <a:xfrm>
            <a:off x="79375" y="406400"/>
            <a:ext cx="2319338" cy="700088"/>
            <a:chOff x="153988" y="565150"/>
            <a:chExt cx="2319337" cy="700088"/>
          </a:xfrm>
        </p:grpSpPr>
        <p:pic>
          <p:nvPicPr>
            <p:cNvPr id="24587" name="Picture 12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53988" y="565150"/>
              <a:ext cx="2319337" cy="70008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4588" name="文本框 2"/>
            <p:cNvSpPr txBox="1"/>
            <p:nvPr/>
          </p:nvSpPr>
          <p:spPr>
            <a:xfrm>
              <a:off x="723900" y="644719"/>
              <a:ext cx="1649413" cy="522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800" dirty="0">
                  <a:solidFill>
                    <a:srgbClr val="0099CC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字词积累</a:t>
              </a:r>
              <a:endParaRPr lang="zh-CN" altLang="en-US" sz="2800" dirty="0">
                <a:solidFill>
                  <a:srgbClr val="0099CC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</p:grpSp>
      <p:sp>
        <p:nvSpPr>
          <p:cNvPr id="24586" name="矩形 9"/>
          <p:cNvSpPr/>
          <p:nvPr/>
        </p:nvSpPr>
        <p:spPr>
          <a:xfrm>
            <a:off x="179388" y="1916113"/>
            <a:ext cx="8621712" cy="3416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20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豁</a:t>
            </a:r>
            <a:r>
              <a:rPr lang="zh-CN" altLang="en-US" sz="3600" dirty="0">
                <a:latin typeface="Arial" panose="020B0604020202020204" pitchFamily="34" charset="0"/>
              </a:rPr>
              <a:t>然开朗           屋舍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俨</a:t>
            </a:r>
            <a:r>
              <a:rPr lang="zh-CN" altLang="en-US" sz="3600" dirty="0">
                <a:latin typeface="Arial" panose="020B0604020202020204" pitchFamily="34" charset="0"/>
              </a:rPr>
              <a:t>然           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阡</a:t>
            </a:r>
            <a:r>
              <a:rPr lang="zh-CN" altLang="en-US" sz="3600" dirty="0">
                <a:latin typeface="Arial" panose="020B0604020202020204" pitchFamily="34" charset="0"/>
              </a:rPr>
              <a:t>陌交通   </a:t>
            </a:r>
            <a:endParaRPr lang="en-US" altLang="zh-CN" sz="3600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r>
              <a:rPr lang="zh-CN" altLang="en-US" sz="3600" dirty="0">
                <a:latin typeface="Arial" panose="020B0604020202020204" pitchFamily="34" charset="0"/>
              </a:rPr>
              <a:t>黄发垂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髫</a:t>
            </a:r>
            <a:r>
              <a:rPr lang="zh-CN" altLang="en-US" sz="3600" dirty="0">
                <a:latin typeface="Arial" panose="020B0604020202020204" pitchFamily="34" charset="0"/>
              </a:rPr>
              <a:t>          便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要</a:t>
            </a:r>
            <a:r>
              <a:rPr lang="zh-CN" altLang="en-US" sz="3600" dirty="0">
                <a:latin typeface="Arial" panose="020B0604020202020204" pitchFamily="34" charset="0"/>
              </a:rPr>
              <a:t>还家            刘子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骥</a:t>
            </a:r>
            <a:r>
              <a:rPr lang="zh-CN" altLang="en-US" sz="3600" dirty="0">
                <a:latin typeface="Arial" panose="020B0604020202020204" pitchFamily="34" charset="0"/>
              </a:rPr>
              <a:t> </a:t>
            </a:r>
            <a:endParaRPr lang="en-US" altLang="zh-CN" sz="3600" dirty="0">
              <a:latin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诣</a:t>
            </a:r>
            <a:r>
              <a:rPr lang="zh-CN" altLang="en-US" sz="3600" dirty="0">
                <a:latin typeface="Arial" panose="020B0604020202020204" pitchFamily="34" charset="0"/>
              </a:rPr>
              <a:t>太守 </a:t>
            </a:r>
            <a:endParaRPr lang="zh-CN" altLang="en-US" sz="36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2" name="矩形 6"/>
          <p:cNvSpPr/>
          <p:nvPr/>
        </p:nvSpPr>
        <p:spPr>
          <a:xfrm>
            <a:off x="269875" y="1154113"/>
            <a:ext cx="8594725" cy="4708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250000"/>
              </a:lnSpc>
            </a:pP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    晋太元中，武陵人捕鱼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为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业。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缘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溪行，忘路之远近。忽逢桃花林，夹岸数百步，中无杂树，芳草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鲜美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落英</a:t>
            </a:r>
            <a:r>
              <a:rPr lang="zh-CN" altLang="en-US" sz="3000" u="sng" dirty="0">
                <a:solidFill>
                  <a:srgbClr val="FF0000"/>
                </a:solidFill>
                <a:latin typeface="宋体" panose="02010600030101010101" pitchFamily="2" charset="-122"/>
              </a:rPr>
              <a:t>缤纷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，渔人甚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异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之。复前行，欲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穷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其林。 　　</a:t>
            </a:r>
            <a:endParaRPr lang="zh-CN" altLang="en-US" sz="30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9699" name="文本框 29698"/>
          <p:cNvSpPr txBox="1"/>
          <p:nvPr/>
        </p:nvSpPr>
        <p:spPr>
          <a:xfrm>
            <a:off x="4754563" y="1220788"/>
            <a:ext cx="20875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作为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9701" name="文本框 29700"/>
          <p:cNvSpPr txBox="1"/>
          <p:nvPr/>
        </p:nvSpPr>
        <p:spPr>
          <a:xfrm>
            <a:off x="5803900" y="1220788"/>
            <a:ext cx="19399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沿着，顺着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9703" name="文本框 29702"/>
          <p:cNvSpPr txBox="1"/>
          <p:nvPr/>
        </p:nvSpPr>
        <p:spPr>
          <a:xfrm>
            <a:off x="711200" y="3475038"/>
            <a:ext cx="15589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新鲜美好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9709" name="文本框 29708"/>
          <p:cNvSpPr txBox="1"/>
          <p:nvPr/>
        </p:nvSpPr>
        <p:spPr>
          <a:xfrm>
            <a:off x="344488" y="4616450"/>
            <a:ext cx="5953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尽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868863" y="4508500"/>
            <a:ext cx="3995737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Arial" panose="020B0604020202020204" pitchFamily="34" charset="0"/>
              </a:rPr>
              <a:t>惊异，诧异。这里是“对</a:t>
            </a:r>
            <a:r>
              <a:rPr lang="en-US" altLang="zh-CN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Arial" panose="020B0604020202020204" pitchFamily="34" charset="0"/>
              </a:rPr>
              <a:t>…</a:t>
            </a: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Arial" panose="020B0604020202020204" pitchFamily="34" charset="0"/>
              </a:rPr>
              <a:t>感到惊异”的意思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Arial" panose="020B0604020202020204" pitchFamily="34" charset="0"/>
            </a:endParaRPr>
          </a:p>
        </p:txBody>
      </p:sp>
      <p:grpSp>
        <p:nvGrpSpPr>
          <p:cNvPr id="25608" name="组合 1"/>
          <p:cNvGrpSpPr/>
          <p:nvPr/>
        </p:nvGrpSpPr>
        <p:grpSpPr>
          <a:xfrm>
            <a:off x="79375" y="401638"/>
            <a:ext cx="2319338" cy="700087"/>
            <a:chOff x="60325" y="635000"/>
            <a:chExt cx="2319338" cy="700088"/>
          </a:xfrm>
        </p:grpSpPr>
        <p:pic>
          <p:nvPicPr>
            <p:cNvPr id="25611" name="Picture 3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0325" y="635000"/>
              <a:ext cx="2319338" cy="70008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12" name="文本框 2"/>
            <p:cNvSpPr txBox="1"/>
            <p:nvPr/>
          </p:nvSpPr>
          <p:spPr>
            <a:xfrm>
              <a:off x="609177" y="711200"/>
              <a:ext cx="1714500" cy="522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800" dirty="0">
                  <a:solidFill>
                    <a:srgbClr val="0099CC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疏通文意</a:t>
              </a:r>
              <a:endParaRPr lang="zh-CN" altLang="en-US" sz="2800" dirty="0">
                <a:solidFill>
                  <a:srgbClr val="0099CC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</p:grpSp>
      <p:sp>
        <p:nvSpPr>
          <p:cNvPr id="18" name="文本框 29702"/>
          <p:cNvSpPr txBox="1"/>
          <p:nvPr/>
        </p:nvSpPr>
        <p:spPr>
          <a:xfrm>
            <a:off x="2166938" y="3470275"/>
            <a:ext cx="20685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落花。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19" name="文本框 29702"/>
          <p:cNvSpPr txBox="1"/>
          <p:nvPr/>
        </p:nvSpPr>
        <p:spPr>
          <a:xfrm>
            <a:off x="3108325" y="4413250"/>
            <a:ext cx="1760538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繁多的样子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1" grpId="0"/>
      <p:bldP spid="29703" grpId="0"/>
      <p:bldP spid="29709" grpId="0"/>
      <p:bldP spid="3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7346" name="Text Box 2"/>
          <p:cNvSpPr txBox="1"/>
          <p:nvPr/>
        </p:nvSpPr>
        <p:spPr>
          <a:xfrm>
            <a:off x="395288" y="2060575"/>
            <a:ext cx="8137525" cy="2835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东晋太元年间，（有个）武陵人靠捕鱼谋生。（有一天）他顺着小溪划船，忘了路程的远近。</a:t>
            </a:r>
            <a:r>
              <a:rPr lang="zh-CN" altLang="en-US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忽然遇到一片桃花林，生长在溪流两岸，长达几百步，中间没有别的树，芳草遍地，鲜嫩而美丽，落花纷纷。</a:t>
            </a:r>
            <a:r>
              <a:rPr lang="zh-CN" altLang="en-US" sz="30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渔人对此感到非常诧异，再往前走，想走到这林子的尽头。</a:t>
            </a:r>
            <a:endParaRPr lang="zh-CN" altLang="en-US" sz="30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50" name="矩形 5"/>
          <p:cNvSpPr/>
          <p:nvPr/>
        </p:nvSpPr>
        <p:spPr>
          <a:xfrm>
            <a:off x="261938" y="514350"/>
            <a:ext cx="8602662" cy="5478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25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     林尽水源，便得一山，山有小口，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仿佛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若有光。便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舍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船，从口入。初极狭，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才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通人，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复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行数十步，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豁然开朗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。土地平旷，屋舍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俨然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，有良田、美池、桑竹之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属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。 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阡陌</a:t>
            </a:r>
            <a:r>
              <a:rPr lang="zh-CN" altLang="en-US" sz="2800" dirty="0">
                <a:latin typeface="宋体" panose="02010600030101010101" pitchFamily="2" charset="-122"/>
              </a:rPr>
              <a:t>交通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，鸡犬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相闻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。其中往来种作，男女衣着，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悉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如外人。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黄发垂髫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，并怡然自乐。 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0727" name="文本框 30726"/>
          <p:cNvSpPr txBox="1"/>
          <p:nvPr/>
        </p:nvSpPr>
        <p:spPr>
          <a:xfrm>
            <a:off x="5972175" y="320675"/>
            <a:ext cx="2892425" cy="7524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隐隐约约，形容看不真切。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0728" name="文本框 30727"/>
          <p:cNvSpPr txBox="1"/>
          <p:nvPr/>
        </p:nvSpPr>
        <p:spPr>
          <a:xfrm>
            <a:off x="3994150" y="1590675"/>
            <a:ext cx="15081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仅仅、只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0729" name="文本框 30728"/>
          <p:cNvSpPr txBox="1"/>
          <p:nvPr/>
        </p:nvSpPr>
        <p:spPr>
          <a:xfrm>
            <a:off x="6021388" y="1590675"/>
            <a:ext cx="14208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又，再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0730" name="文本框 30729"/>
          <p:cNvSpPr txBox="1"/>
          <p:nvPr/>
        </p:nvSpPr>
        <p:spPr>
          <a:xfrm>
            <a:off x="676275" y="3735388"/>
            <a:ext cx="914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类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0731" name="文本框 30730"/>
          <p:cNvSpPr txBox="1"/>
          <p:nvPr/>
        </p:nvSpPr>
        <p:spPr>
          <a:xfrm>
            <a:off x="1428750" y="3732213"/>
            <a:ext cx="1420813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田间小路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0732" name="文本框 30731"/>
          <p:cNvSpPr txBox="1"/>
          <p:nvPr/>
        </p:nvSpPr>
        <p:spPr>
          <a:xfrm>
            <a:off x="3124200" y="3732213"/>
            <a:ext cx="22494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可以互相听到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0733" name="文本框 30732"/>
          <p:cNvSpPr txBox="1"/>
          <p:nvPr/>
        </p:nvSpPr>
        <p:spPr>
          <a:xfrm>
            <a:off x="841375" y="4859338"/>
            <a:ext cx="1173163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全，都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0734" name="文本框 30733"/>
          <p:cNvSpPr txBox="1"/>
          <p:nvPr/>
        </p:nvSpPr>
        <p:spPr>
          <a:xfrm>
            <a:off x="2762250" y="4868863"/>
            <a:ext cx="23082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指老人和小孩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2" name="文本框 30726"/>
          <p:cNvSpPr txBox="1"/>
          <p:nvPr/>
        </p:nvSpPr>
        <p:spPr>
          <a:xfrm>
            <a:off x="327025" y="1590675"/>
            <a:ext cx="1724025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舍弃、放弃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3" name="文本框 30732"/>
          <p:cNvSpPr txBox="1"/>
          <p:nvPr/>
        </p:nvSpPr>
        <p:spPr>
          <a:xfrm>
            <a:off x="4084638" y="2682875"/>
            <a:ext cx="1789112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整齐的样子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0825" y="2420938"/>
            <a:ext cx="3600450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形容由狭窄幽暗突然变得开阔敞亮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1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/>
      <p:bldP spid="30728" grpId="0"/>
      <p:bldP spid="30729" grpId="0"/>
      <p:bldP spid="30730" grpId="0"/>
      <p:bldP spid="30731" grpId="0"/>
      <p:bldP spid="30732" grpId="0"/>
      <p:bldP spid="30733" grpId="0"/>
      <p:bldP spid="30734" grpId="0"/>
      <p:bldP spid="22" grpId="0"/>
      <p:bldP spid="23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8371" name="文本框 1"/>
          <p:cNvSpPr txBox="1"/>
          <p:nvPr/>
        </p:nvSpPr>
        <p:spPr>
          <a:xfrm>
            <a:off x="323850" y="1196975"/>
            <a:ext cx="8496300" cy="4708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Arial" panose="020B0604020202020204" pitchFamily="34" charset="0"/>
              </a:rPr>
              <a:t>       </a:t>
            </a: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桃林</a:t>
            </a:r>
            <a:r>
              <a:rPr lang="zh-CN" altLang="en-US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的尽头正是溪水的发源地</a:t>
            </a:r>
            <a:r>
              <a:rPr lang="en-US" altLang="zh-CN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便出现</a:t>
            </a:r>
            <a:r>
              <a:rPr lang="en-US" altLang="zh-CN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一座山，山上有个小洞口，</a:t>
            </a:r>
            <a:r>
              <a:rPr lang="zh-CN" altLang="en-US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洞里隐隐约约似乎有点光亮</a:t>
            </a:r>
            <a:r>
              <a:rPr lang="en-US" altLang="zh-CN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en-US" altLang="zh-CN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（渔人）</a:t>
            </a:r>
            <a:r>
              <a:rPr lang="zh-CN" altLang="en-US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于是下</a:t>
            </a:r>
            <a:r>
              <a:rPr lang="en-US" altLang="zh-CN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了船，从洞口进去。</a:t>
            </a:r>
            <a:r>
              <a:rPr lang="zh-CN" altLang="en-US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起初</a:t>
            </a:r>
            <a:r>
              <a:rPr lang="en-US" altLang="zh-CN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，洞口很</a:t>
            </a:r>
            <a:r>
              <a:rPr lang="zh-CN" altLang="en-US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狭</a:t>
            </a:r>
            <a:r>
              <a:rPr lang="en-US" altLang="zh-CN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窄，</a:t>
            </a:r>
            <a:r>
              <a:rPr lang="zh-CN" altLang="en-US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只</a:t>
            </a:r>
            <a:r>
              <a:rPr lang="en-US" altLang="zh-CN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容一个人通过。又走了几十步，突然变得开阔敞亮了。</a:t>
            </a:r>
            <a:r>
              <a:rPr lang="zh-CN" altLang="en-US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呈现在他眼前的是一片</a:t>
            </a:r>
            <a:r>
              <a:rPr lang="en-US" altLang="zh-CN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平坦开阔</a:t>
            </a:r>
            <a:r>
              <a:rPr lang="zh-CN" altLang="en-US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</a:t>
            </a:r>
            <a:r>
              <a:rPr lang="en-US" altLang="zh-CN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土地，</a:t>
            </a:r>
            <a:r>
              <a:rPr lang="zh-CN" altLang="en-US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一排排</a:t>
            </a:r>
            <a:r>
              <a:rPr lang="en-US" altLang="zh-CN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整齐</a:t>
            </a:r>
            <a:r>
              <a:rPr lang="zh-CN" altLang="en-US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</a:t>
            </a:r>
            <a:r>
              <a:rPr lang="en-US" altLang="zh-CN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房舍，</a:t>
            </a:r>
            <a:r>
              <a:rPr lang="zh-CN" altLang="en-US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还</a:t>
            </a:r>
            <a:r>
              <a:rPr lang="en-US" altLang="zh-CN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有肥沃的田地</a:t>
            </a:r>
            <a:r>
              <a:rPr lang="zh-CN" altLang="en-US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美好的池塘和桑树竹</a:t>
            </a:r>
            <a:r>
              <a:rPr lang="zh-CN" altLang="en-US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林</a:t>
            </a:r>
            <a:r>
              <a:rPr lang="en-US" altLang="zh-CN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之类。</a:t>
            </a:r>
            <a:r>
              <a:rPr lang="en-US" altLang="zh-CN" sz="30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田间小路交错相通，（村落间）能听见鸡鸣狗叫的声音。人们</a:t>
            </a:r>
            <a:r>
              <a:rPr lang="zh-CN" altLang="en-US" sz="30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在田野里</a:t>
            </a:r>
            <a:r>
              <a:rPr lang="en-US" altLang="zh-CN" sz="30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来来往往耕</a:t>
            </a:r>
            <a:r>
              <a:rPr lang="zh-CN" altLang="en-US" sz="30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种</a:t>
            </a:r>
            <a:r>
              <a:rPr lang="en-US" altLang="zh-CN" sz="30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劳作，男女穿戴，</a:t>
            </a:r>
            <a:r>
              <a:rPr lang="zh-CN" altLang="en-US" sz="30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都跟</a:t>
            </a:r>
            <a:r>
              <a:rPr lang="en-US" altLang="zh-CN" sz="30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桃花源</a:t>
            </a:r>
            <a:r>
              <a:rPr lang="zh-CN" altLang="en-US" sz="30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外面的人一样</a:t>
            </a:r>
            <a:r>
              <a:rPr lang="en-US" altLang="zh-CN" sz="30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en-US" altLang="zh-CN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老人和小孩都</a:t>
            </a:r>
            <a:r>
              <a:rPr lang="zh-CN" altLang="en-US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安闲快乐。</a:t>
            </a:r>
            <a:endParaRPr lang="en-US" altLang="zh-CN" sz="3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9698" name="矩形 10"/>
          <p:cNvSpPr/>
          <p:nvPr/>
        </p:nvSpPr>
        <p:spPr>
          <a:xfrm>
            <a:off x="269875" y="454025"/>
            <a:ext cx="8585200" cy="6124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20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    见渔人，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乃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大惊，问所从来。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具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答之。便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要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还家，设酒杀鸡作食。村中闻有此人，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咸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来问讯。自云先世避秦时乱，率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妻子邑人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来此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绝境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，不复出焉，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遂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与外人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间隔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。问今是何世，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乃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不知有汉，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无论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魏晋。此人一一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为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具言所闻，皆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叹惋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。余人各复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延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至其家，皆出酒食。停数日，辞去。此中人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语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云：“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不足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为外人道也。”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31747" name="文本框 31746"/>
          <p:cNvSpPr txBox="1"/>
          <p:nvPr/>
        </p:nvSpPr>
        <p:spPr>
          <a:xfrm>
            <a:off x="5310188" y="309563"/>
            <a:ext cx="80010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详细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1748" name="文本框 31747"/>
          <p:cNvSpPr txBox="1"/>
          <p:nvPr/>
        </p:nvSpPr>
        <p:spPr>
          <a:xfrm>
            <a:off x="5008563" y="1277938"/>
            <a:ext cx="1223962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全，都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1749" name="文本框 31748"/>
          <p:cNvSpPr txBox="1"/>
          <p:nvPr/>
        </p:nvSpPr>
        <p:spPr>
          <a:xfrm>
            <a:off x="6381750" y="309563"/>
            <a:ext cx="2557463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同“邀”，邀请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1750" name="文本框 31749"/>
          <p:cNvSpPr txBox="1"/>
          <p:nvPr/>
        </p:nvSpPr>
        <p:spPr>
          <a:xfrm>
            <a:off x="3351213" y="2943225"/>
            <a:ext cx="17938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竟然，居然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grpSp>
        <p:nvGrpSpPr>
          <p:cNvPr id="2" name="组合 7"/>
          <p:cNvGrpSpPr/>
          <p:nvPr/>
        </p:nvGrpSpPr>
        <p:grpSpPr>
          <a:xfrm>
            <a:off x="4624388" y="4654550"/>
            <a:ext cx="1452562" cy="461963"/>
            <a:chOff x="11817" y="5854"/>
            <a:chExt cx="2287" cy="729"/>
          </a:xfrm>
        </p:grpSpPr>
        <p:sp>
          <p:nvSpPr>
            <p:cNvPr id="29714" name="文本框 31751"/>
            <p:cNvSpPr txBox="1"/>
            <p:nvPr/>
          </p:nvSpPr>
          <p:spPr>
            <a:xfrm>
              <a:off x="11817" y="5854"/>
              <a:ext cx="1080" cy="7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y</a:t>
              </a:r>
              <a:r>
                <a:rPr lang="zh-CN" altLang="en-US" dirty="0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ù</a:t>
              </a:r>
              <a:endPara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  <p:sp>
          <p:nvSpPr>
            <p:cNvPr id="29715" name="文本框 31752"/>
            <p:cNvSpPr txBox="1"/>
            <p:nvPr/>
          </p:nvSpPr>
          <p:spPr>
            <a:xfrm>
              <a:off x="12526" y="5855"/>
              <a:ext cx="1578" cy="7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告诉</a:t>
              </a:r>
              <a:endPara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</p:grpSp>
      <p:sp>
        <p:nvSpPr>
          <p:cNvPr id="31754" name="文本框 31753"/>
          <p:cNvSpPr txBox="1"/>
          <p:nvPr/>
        </p:nvSpPr>
        <p:spPr>
          <a:xfrm>
            <a:off x="6313488" y="4659313"/>
            <a:ext cx="208915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不值得，不必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3" name="文本框 31746"/>
          <p:cNvSpPr txBox="1"/>
          <p:nvPr/>
        </p:nvSpPr>
        <p:spPr>
          <a:xfrm>
            <a:off x="2079625" y="309563"/>
            <a:ext cx="141605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于是，就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4" name="文本框 31747"/>
          <p:cNvSpPr txBox="1"/>
          <p:nvPr/>
        </p:nvSpPr>
        <p:spPr>
          <a:xfrm>
            <a:off x="1692275" y="2089150"/>
            <a:ext cx="2735263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妻子儿女   乡邻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5" name="文本框 31746"/>
          <p:cNvSpPr txBox="1"/>
          <p:nvPr/>
        </p:nvSpPr>
        <p:spPr>
          <a:xfrm>
            <a:off x="4394200" y="2089150"/>
            <a:ext cx="2646363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与人世隔绝的地方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6" name="文本框 31746"/>
          <p:cNvSpPr txBox="1"/>
          <p:nvPr/>
        </p:nvSpPr>
        <p:spPr>
          <a:xfrm>
            <a:off x="7246938" y="2089150"/>
            <a:ext cx="1401762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于是、就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7" name="文本框 31746"/>
          <p:cNvSpPr txBox="1"/>
          <p:nvPr/>
        </p:nvSpPr>
        <p:spPr>
          <a:xfrm>
            <a:off x="684213" y="2924175"/>
            <a:ext cx="80327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隔绝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8" name="文本框 31746"/>
          <p:cNvSpPr txBox="1"/>
          <p:nvPr/>
        </p:nvSpPr>
        <p:spPr>
          <a:xfrm>
            <a:off x="5289550" y="2938463"/>
            <a:ext cx="2646363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不要说，更不必说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9" name="文本框 31746"/>
          <p:cNvSpPr txBox="1"/>
          <p:nvPr/>
        </p:nvSpPr>
        <p:spPr>
          <a:xfrm>
            <a:off x="663575" y="3806825"/>
            <a:ext cx="110807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对、向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0" name="文本框 31746"/>
          <p:cNvSpPr txBox="1"/>
          <p:nvPr/>
        </p:nvSpPr>
        <p:spPr>
          <a:xfrm>
            <a:off x="3576638" y="3806825"/>
            <a:ext cx="1422400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感叹惋惜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1" name="文本框 31746"/>
          <p:cNvSpPr txBox="1"/>
          <p:nvPr/>
        </p:nvSpPr>
        <p:spPr>
          <a:xfrm>
            <a:off x="5981700" y="3806825"/>
            <a:ext cx="8001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邀请</a:t>
            </a:r>
            <a:endParaRPr lang="zh-CN" altLang="en-US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  <p:bldP spid="31749" grpId="0"/>
      <p:bldP spid="31750" grpId="0"/>
      <p:bldP spid="31754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9394" name="Rectangle 2">
            <a:hlinkClick r:id="rId1" action="ppaction://hlinksldjump"/>
          </p:cNvPr>
          <p:cNvSpPr/>
          <p:nvPr/>
        </p:nvSpPr>
        <p:spPr>
          <a:xfrm>
            <a:off x="179388" y="476250"/>
            <a:ext cx="8801100" cy="6094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en-US" altLang="zh-CN" sz="2000" dirty="0">
                <a:solidFill>
                  <a:schemeClr val="accent2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  </a:t>
            </a:r>
            <a:r>
              <a:rPr lang="zh-CN" altLang="en-US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（那里面的人）见了渔人，于是大吃一惊，问渔人从哪里来。渔人详尽的回答了他。有人就邀请他到自己家里去，备酒杀鸡做饭菜（款待他）。村中的人听说有这样一个人，都来打听消息，</a:t>
            </a:r>
            <a:r>
              <a:rPr lang="zh-CN" altLang="en-US" sz="30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他们自己说祖先为了躲避秦时的战乱，带领妻子儿女及乡邻们来到这与人世隔绝的地方，不再从这里出去，于是就跟外面的人断绝了来往。</a:t>
            </a:r>
            <a:r>
              <a:rPr lang="zh-CN" altLang="en-US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他们问现在是什么朝代，竟然不知道有过汉朝，更不必说魏晋了。渔人把自己听到的事一一详细地告诉了他们，他们都很感叹惋惜。</a:t>
            </a:r>
            <a:r>
              <a:rPr lang="zh-CN" altLang="en-US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其余的人各自又把渔人请到自己家中，都拿出酒饭来款待他。渔人逗留了几天后，就告辞离去。村里人告诉他说</a:t>
            </a:r>
            <a:r>
              <a:rPr lang="zh-CN" altLang="en-US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：“（这里的情况）不值得对外边的人说啊。”</a:t>
            </a:r>
            <a:endParaRPr lang="zh-CN" altLang="en-US" sz="30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charRg st="0" end="2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9394">
                                            <p:txEl>
                                              <p:charRg st="0" end="2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1746" name="矩形 10"/>
          <p:cNvSpPr/>
          <p:nvPr/>
        </p:nvSpPr>
        <p:spPr>
          <a:xfrm>
            <a:off x="269875" y="312738"/>
            <a:ext cx="8594725" cy="586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250000"/>
              </a:lnSpc>
            </a:pP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    既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出，得其船，便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扶</a:t>
            </a:r>
            <a:r>
              <a:rPr lang="zh-CN" altLang="en-US" sz="3000" u="sng" dirty="0">
                <a:solidFill>
                  <a:srgbClr val="FF0000"/>
                </a:solidFill>
                <a:latin typeface="宋体" panose="02010600030101010101" pitchFamily="2" charset="-122"/>
              </a:rPr>
              <a:t>向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路，处处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志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之。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及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郡下，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诣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太守，说如此。太守即遣人随其往，寻向所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志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， 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遂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迷，不复得路。</a:t>
            </a:r>
            <a:endParaRPr lang="zh-CN" altLang="en-US" sz="3000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>
              <a:lnSpc>
                <a:spcPct val="250000"/>
              </a:lnSpc>
            </a:pP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    南阳刘子骥，高尚士也，闻之，欣然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规</a:t>
            </a:r>
            <a:r>
              <a:rPr lang="zh-CN" altLang="en-US" sz="3000" dirty="0">
                <a:latin typeface="宋体" panose="02010600030101010101" pitchFamily="2" charset="-122"/>
              </a:rPr>
              <a:t>往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未果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寻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病终。后遂无</a:t>
            </a:r>
            <a:r>
              <a:rPr lang="zh-CN" altLang="en-US" sz="3000" dirty="0">
                <a:solidFill>
                  <a:srgbClr val="FF0000"/>
                </a:solidFill>
                <a:latin typeface="宋体" panose="02010600030101010101" pitchFamily="2" charset="-122"/>
              </a:rPr>
              <a:t>问津</a:t>
            </a:r>
            <a:r>
              <a:rPr lang="zh-CN" altLang="en-US" sz="3000" dirty="0">
                <a:solidFill>
                  <a:srgbClr val="000000"/>
                </a:solidFill>
                <a:latin typeface="宋体" panose="02010600030101010101" pitchFamily="2" charset="-122"/>
              </a:rPr>
              <a:t>者。 </a:t>
            </a:r>
            <a:endParaRPr lang="zh-CN" altLang="en-US" sz="30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2772" name="文本框 32771"/>
          <p:cNvSpPr txBox="1"/>
          <p:nvPr/>
        </p:nvSpPr>
        <p:spPr>
          <a:xfrm>
            <a:off x="1025525" y="446088"/>
            <a:ext cx="890588" cy="492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6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已经</a:t>
            </a:r>
            <a:endParaRPr lang="zh-CN" altLang="en-US" sz="26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2773" name="文本框 32772"/>
          <p:cNvSpPr txBox="1"/>
          <p:nvPr/>
        </p:nvSpPr>
        <p:spPr>
          <a:xfrm>
            <a:off x="2714625" y="446088"/>
            <a:ext cx="2008188" cy="492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6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沿着、顺着</a:t>
            </a:r>
            <a:endParaRPr lang="zh-CN" altLang="en-US" sz="26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2774" name="文本框 32773"/>
          <p:cNvSpPr txBox="1"/>
          <p:nvPr/>
        </p:nvSpPr>
        <p:spPr>
          <a:xfrm>
            <a:off x="7648575" y="446088"/>
            <a:ext cx="800100" cy="492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6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到</a:t>
            </a:r>
            <a:endParaRPr lang="zh-CN" altLang="en-US" sz="26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2775" name="文本框 32774"/>
          <p:cNvSpPr txBox="1"/>
          <p:nvPr/>
        </p:nvSpPr>
        <p:spPr>
          <a:xfrm>
            <a:off x="5815013" y="1266825"/>
            <a:ext cx="2359025" cy="492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6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做记号</a:t>
            </a:r>
            <a:endParaRPr lang="zh-CN" altLang="en-US" sz="26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2776" name="文本框 32775"/>
          <p:cNvSpPr txBox="1"/>
          <p:nvPr/>
        </p:nvSpPr>
        <p:spPr>
          <a:xfrm>
            <a:off x="6472238" y="3781425"/>
            <a:ext cx="2138362" cy="492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6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打算，计划</a:t>
            </a:r>
            <a:endParaRPr lang="zh-CN" altLang="en-US" sz="26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2778" name="文本框 32777"/>
          <p:cNvSpPr txBox="1"/>
          <p:nvPr/>
        </p:nvSpPr>
        <p:spPr>
          <a:xfrm>
            <a:off x="196850" y="2674938"/>
            <a:ext cx="2087563" cy="492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6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名词，标志</a:t>
            </a:r>
            <a:endParaRPr lang="zh-CN" altLang="en-US" sz="26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1" name="文本框 32772"/>
          <p:cNvSpPr txBox="1"/>
          <p:nvPr/>
        </p:nvSpPr>
        <p:spPr>
          <a:xfrm>
            <a:off x="4611688" y="446088"/>
            <a:ext cx="1189037" cy="492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6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先前的</a:t>
            </a:r>
            <a:endParaRPr lang="zh-CN" altLang="en-US" sz="26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2" name="文本框 32773"/>
          <p:cNvSpPr txBox="1"/>
          <p:nvPr/>
        </p:nvSpPr>
        <p:spPr>
          <a:xfrm>
            <a:off x="900113" y="1546225"/>
            <a:ext cx="1016000" cy="492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6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拜访</a:t>
            </a:r>
            <a:endParaRPr lang="zh-CN" altLang="en-US" sz="26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3" name="文本框 32775"/>
          <p:cNvSpPr txBox="1"/>
          <p:nvPr/>
        </p:nvSpPr>
        <p:spPr>
          <a:xfrm>
            <a:off x="185738" y="4935538"/>
            <a:ext cx="1536700" cy="493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6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没有实现</a:t>
            </a:r>
            <a:endParaRPr lang="zh-CN" altLang="en-US" sz="26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4" name="文本框 32775"/>
          <p:cNvSpPr txBox="1"/>
          <p:nvPr/>
        </p:nvSpPr>
        <p:spPr>
          <a:xfrm>
            <a:off x="1692275" y="4935538"/>
            <a:ext cx="1851025" cy="493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6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随即，不久</a:t>
            </a:r>
            <a:endParaRPr lang="zh-CN" altLang="en-US" sz="26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5" name="文本框 32775"/>
          <p:cNvSpPr txBox="1"/>
          <p:nvPr/>
        </p:nvSpPr>
        <p:spPr>
          <a:xfrm>
            <a:off x="3854450" y="4935538"/>
            <a:ext cx="5289550" cy="1092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6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问路。津，渡口。这里是“访求、   </a:t>
            </a:r>
            <a:endParaRPr lang="en-US" altLang="zh-CN" sz="26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6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                </a:t>
            </a:r>
            <a:r>
              <a:rPr lang="zh-CN" altLang="en-US" sz="26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探求”的意思</a:t>
            </a:r>
            <a:endParaRPr lang="zh-CN" altLang="en-US" sz="26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24075" y="2636838"/>
            <a:ext cx="854075" cy="4921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6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竟然</a:t>
            </a:r>
            <a:endParaRPr lang="zh-CN" altLang="en-US" sz="26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3" grpId="0"/>
      <p:bldP spid="32774" grpId="0"/>
      <p:bldP spid="32775" grpId="0"/>
      <p:bldP spid="32776" grpId="0"/>
      <p:bldP spid="32778" grpId="0"/>
      <p:bldP spid="21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5842" name="文本框 2"/>
          <p:cNvSpPr txBox="1"/>
          <p:nvPr/>
        </p:nvSpPr>
        <p:spPr>
          <a:xfrm>
            <a:off x="395288" y="1412875"/>
            <a:ext cx="8550275" cy="3786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Arial" panose="020B0604020202020204" pitchFamily="34" charset="0"/>
              </a:rPr>
              <a:t>         </a:t>
            </a:r>
            <a:r>
              <a:rPr lang="zh-CN" altLang="en-US" sz="30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渔人出来后，找到他的船，就沿着旧路回去，(一路上)处处做了记号。</a:t>
            </a:r>
            <a:r>
              <a:rPr lang="zh-CN" altLang="en-US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回到郡城，去拜见太守，报告了这些情况。</a:t>
            </a:r>
            <a:r>
              <a:rPr lang="zh-CN" altLang="en-US" sz="30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太守立即派人跟他前往，寻找前次做的标记，竟迷失了(方向)，再也找不到通往桃花源的路了。</a:t>
            </a:r>
            <a:endParaRPr lang="zh-CN" altLang="en-US" sz="30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000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南阳刘子骥，是志向高洁的隐士，听到这件事，高兴的计划前往，没有实现，不久病死了。此后就再也没有探寻桃花源的人了。</a:t>
            </a:r>
            <a:endParaRPr lang="zh-CN" altLang="en-US" sz="3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58" name="Text Box 2"/>
          <p:cNvSpPr txBox="1"/>
          <p:nvPr/>
        </p:nvSpPr>
        <p:spPr>
          <a:xfrm>
            <a:off x="274638" y="1504950"/>
            <a:ext cx="8580437" cy="1587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一（</a:t>
            </a:r>
            <a:r>
              <a:rPr lang="en-US" altLang="zh-CN" sz="2800" dirty="0">
                <a:latin typeface="宋体" panose="02010600030101010101" pitchFamily="2" charset="-122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</a:rPr>
              <a:t>段）武陵渔人偶然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发现桃林。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二（</a:t>
            </a:r>
            <a:r>
              <a:rPr lang="en-US" altLang="zh-CN" sz="2800" dirty="0">
                <a:latin typeface="宋体" panose="02010600030101010101" pitchFamily="2" charset="-122"/>
              </a:rPr>
              <a:t>2</a:t>
            </a:r>
            <a:r>
              <a:rPr lang="zh-CN" altLang="en-US" sz="2800" dirty="0">
                <a:latin typeface="宋体" panose="02010600030101010101" pitchFamily="2" charset="-122"/>
              </a:rPr>
              <a:t>、</a:t>
            </a:r>
            <a:r>
              <a:rPr lang="en-US" altLang="zh-CN" sz="2800" dirty="0">
                <a:latin typeface="宋体" panose="02010600030101010101" pitchFamily="2" charset="-122"/>
              </a:rPr>
              <a:t>3</a:t>
            </a:r>
            <a:r>
              <a:rPr lang="zh-CN" altLang="en-US" sz="2800" dirty="0">
                <a:latin typeface="宋体" panose="02010600030101010101" pitchFamily="2" charset="-122"/>
              </a:rPr>
              <a:t>段）渔人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进入桃源</a:t>
            </a:r>
            <a:r>
              <a:rPr lang="zh-CN" altLang="en-US" sz="2800" dirty="0">
                <a:latin typeface="宋体" panose="02010600030101010101" pitchFamily="2" charset="-122"/>
              </a:rPr>
              <a:t>，在桃源人家里做客及辞去的经过。　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  <p:sp>
        <p:nvSpPr>
          <p:cNvPr id="19459" name="Text Box 3"/>
          <p:cNvSpPr txBox="1"/>
          <p:nvPr/>
        </p:nvSpPr>
        <p:spPr>
          <a:xfrm>
            <a:off x="274638" y="3486150"/>
            <a:ext cx="4291012" cy="20145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三（</a:t>
            </a:r>
            <a:r>
              <a:rPr lang="en-US" altLang="zh-CN" sz="2800" dirty="0">
                <a:latin typeface="宋体" panose="02010600030101010101" pitchFamily="2" charset="-122"/>
              </a:rPr>
              <a:t>4</a:t>
            </a:r>
            <a:r>
              <a:rPr lang="zh-CN" altLang="en-US" sz="2800" dirty="0">
                <a:latin typeface="宋体" panose="02010600030101010101" pitchFamily="2" charset="-122"/>
              </a:rPr>
              <a:t>、</a:t>
            </a:r>
            <a:r>
              <a:rPr lang="en-US" altLang="zh-CN" sz="2800" dirty="0">
                <a:latin typeface="宋体" panose="02010600030101010101" pitchFamily="2" charset="-122"/>
              </a:rPr>
              <a:t>5</a:t>
            </a:r>
            <a:r>
              <a:rPr lang="zh-CN" altLang="en-US" sz="2800" dirty="0">
                <a:latin typeface="宋体" panose="02010600030101010101" pitchFamily="2" charset="-122"/>
              </a:rPr>
              <a:t>段）渔人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离开桃源</a:t>
            </a:r>
            <a:r>
              <a:rPr lang="zh-CN" altLang="en-US" sz="2800" dirty="0">
                <a:latin typeface="宋体" panose="02010600030101010101" pitchFamily="2" charset="-122"/>
              </a:rPr>
              <a:t>后，太守等人先后探访桃花源未果的情形。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再寻桃源）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33796" name="Picture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07000" y="3241675"/>
            <a:ext cx="3581400" cy="28448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3797" name="组合 1"/>
          <p:cNvGrpSpPr/>
          <p:nvPr/>
        </p:nvGrpSpPr>
        <p:grpSpPr>
          <a:xfrm>
            <a:off x="90488" y="411163"/>
            <a:ext cx="2319337" cy="700087"/>
            <a:chOff x="128588" y="635000"/>
            <a:chExt cx="2319337" cy="700088"/>
          </a:xfrm>
        </p:grpSpPr>
        <p:pic>
          <p:nvPicPr>
            <p:cNvPr id="33798" name="Picture 3" descr="未标题-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8588" y="635000"/>
              <a:ext cx="2319337" cy="70008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3799" name="文本框 2"/>
            <p:cNvSpPr txBox="1"/>
            <p:nvPr/>
          </p:nvSpPr>
          <p:spPr>
            <a:xfrm>
              <a:off x="599846" y="701869"/>
              <a:ext cx="1714500" cy="522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800" dirty="0">
                  <a:solidFill>
                    <a:srgbClr val="0099CC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段落层次</a:t>
              </a:r>
              <a:endParaRPr lang="zh-CN" altLang="en-US" sz="2800" dirty="0">
                <a:solidFill>
                  <a:srgbClr val="0099CC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45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1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58">
                                            <p:txEl>
                                              <p:charRg st="1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8">
                                            <p:txEl>
                                              <p:charRg st="1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458">
                                            <p:txEl>
                                              <p:charRg st="17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59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59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459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charRg st="33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459">
                                            <p:txEl>
                                              <p:charRg st="33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59">
                                            <p:txEl>
                                              <p:charRg st="33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459">
                                            <p:txEl>
                                              <p:charRg st="33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uild="p"/>
      <p:bldP spid="1945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34818" name="组合 3"/>
          <p:cNvGrpSpPr/>
          <p:nvPr/>
        </p:nvGrpSpPr>
        <p:grpSpPr>
          <a:xfrm>
            <a:off x="82550" y="411163"/>
            <a:ext cx="2319338" cy="700087"/>
            <a:chOff x="128588" y="635000"/>
            <a:chExt cx="2319337" cy="700088"/>
          </a:xfrm>
        </p:grpSpPr>
        <p:pic>
          <p:nvPicPr>
            <p:cNvPr id="34823" name="Picture 3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8588" y="635000"/>
              <a:ext cx="2319337" cy="70008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4824" name="文本框 2"/>
            <p:cNvSpPr txBox="1"/>
            <p:nvPr/>
          </p:nvSpPr>
          <p:spPr>
            <a:xfrm>
              <a:off x="665163" y="711200"/>
              <a:ext cx="1714500" cy="522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800" dirty="0">
                  <a:solidFill>
                    <a:srgbClr val="0099CC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合作探究</a:t>
              </a:r>
              <a:endParaRPr lang="zh-CN" altLang="en-US" sz="2800" dirty="0">
                <a:solidFill>
                  <a:srgbClr val="0099CC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</p:grpSp>
      <p:sp>
        <p:nvSpPr>
          <p:cNvPr id="34819" name="文本框 1"/>
          <p:cNvSpPr txBox="1"/>
          <p:nvPr/>
        </p:nvSpPr>
        <p:spPr>
          <a:xfrm>
            <a:off x="250825" y="1422400"/>
            <a:ext cx="83185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en-US" altLang="zh-CN" sz="3000" dirty="0">
                <a:latin typeface="黑体" panose="02010600030101010101" pitchFamily="49" charset="-122"/>
                <a:ea typeface="黑体" panose="02010600030101010101" pitchFamily="49" charset="-122"/>
              </a:rPr>
              <a:t>1.</a:t>
            </a:r>
            <a:r>
              <a:rPr lang="zh-CN" altLang="en-US" sz="3000" dirty="0">
                <a:latin typeface="黑体" panose="02010600030101010101" pitchFamily="49" charset="-122"/>
                <a:ea typeface="黑体" panose="02010600030101010101" pitchFamily="49" charset="-122"/>
              </a:rPr>
              <a:t>找出描写桃花林的句子，它的作用是什么？</a:t>
            </a:r>
            <a:endParaRPr lang="zh-CN" altLang="en-US" sz="3000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pic>
        <p:nvPicPr>
          <p:cNvPr id="34820" name="Picture 9" descr="《桃花源记》课堂辅助演示_图像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3736975"/>
            <a:ext cx="2643188" cy="2557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194050" y="3756025"/>
            <a:ext cx="5688013" cy="1814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D60093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    </a:t>
            </a:r>
            <a:r>
              <a:rPr lang="zh-CN" altLang="en-US" sz="2800" dirty="0">
                <a:latin typeface="宋体" panose="02010600030101010101" pitchFamily="2" charset="-122"/>
                <a:sym typeface="微软雅黑" panose="020B0503020204020204" pitchFamily="34" charset="-122"/>
              </a:rPr>
              <a:t>这段景物描写带有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神秘色彩</a:t>
            </a:r>
            <a:r>
              <a:rPr lang="zh-CN" altLang="en-US" sz="2800" dirty="0">
                <a:latin typeface="宋体" panose="02010600030101010101" pitchFamily="2" charset="-122"/>
                <a:sym typeface="微软雅黑" panose="020B0503020204020204" pitchFamily="34" charset="-122"/>
              </a:rPr>
              <a:t>，暗示将会出现奇境，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为渔人进入桃源渲染了气氛，也为桃源的美好作了铺垫</a:t>
            </a:r>
            <a:r>
              <a:rPr lang="zh-CN" altLang="en-US" sz="2800" dirty="0">
                <a:latin typeface="宋体" panose="02010600030101010101" pitchFamily="2" charset="-122"/>
                <a:sym typeface="微软雅黑" panose="020B0503020204020204" pitchFamily="34" charset="-122"/>
              </a:rPr>
              <a:t>。</a:t>
            </a:r>
            <a:endParaRPr lang="zh-CN" altLang="en-US" sz="2800" dirty="0">
              <a:latin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39947" name="Text Box 11"/>
          <p:cNvSpPr txBox="1"/>
          <p:nvPr/>
        </p:nvSpPr>
        <p:spPr>
          <a:xfrm>
            <a:off x="969963" y="2408238"/>
            <a:ext cx="7165975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000" dirty="0">
                <a:latin typeface="楷体" panose="02010609060101010101" pitchFamily="49" charset="-122"/>
                <a:ea typeface="楷体" panose="02010609060101010101" pitchFamily="49" charset="-122"/>
              </a:rPr>
              <a:t>夹岸数百步，中无杂树，芳草鲜美，落英缤纷。</a:t>
            </a:r>
            <a:endParaRPr lang="zh-CN" altLang="en-US" sz="3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9947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5842" name="文本框 1"/>
          <p:cNvSpPr txBox="1"/>
          <p:nvPr/>
        </p:nvSpPr>
        <p:spPr>
          <a:xfrm>
            <a:off x="273050" y="422275"/>
            <a:ext cx="85820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2.第二段主要写哪些内容？表现了桃花源怎样的生活环境？</a:t>
            </a:r>
            <a:endParaRPr lang="zh-CN" altLang="en-US" sz="2800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pic>
        <p:nvPicPr>
          <p:cNvPr id="40969" name="Picture 1033" descr="桃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0988" y="1470025"/>
            <a:ext cx="3846512" cy="3724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71" name="Rectangle 1035"/>
          <p:cNvSpPr/>
          <p:nvPr/>
        </p:nvSpPr>
        <p:spPr>
          <a:xfrm>
            <a:off x="452438" y="1470025"/>
            <a:ext cx="3505200" cy="1066800"/>
          </a:xfrm>
          <a:prstGeom prst="rect">
            <a:avLst/>
          </a:prstGeom>
          <a:solidFill>
            <a:srgbClr val="FFFF00">
              <a:alpha val="65881"/>
            </a:srgbClr>
          </a:solidFill>
          <a:ln w="9525">
            <a:noFill/>
          </a:ln>
        </p:spPr>
        <p:txBody>
          <a:bodyPr wrap="none" anchor="ctr" anchorCtr="0"/>
          <a:p>
            <a:pPr>
              <a:spcBef>
                <a:spcPct val="50000"/>
              </a:spcBef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桃源的田园风光，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土地富饶，气氛宁静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315" name="Picture 1031" descr="桃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6988" y="1470025"/>
            <a:ext cx="3730625" cy="2846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72" name="Rectangle 1036"/>
          <p:cNvSpPr/>
          <p:nvPr/>
        </p:nvSpPr>
        <p:spPr>
          <a:xfrm>
            <a:off x="5192713" y="1470025"/>
            <a:ext cx="3557587" cy="528638"/>
          </a:xfrm>
          <a:prstGeom prst="rect">
            <a:avLst/>
          </a:prstGeom>
          <a:solidFill>
            <a:srgbClr val="FFFF00">
              <a:alpha val="65881"/>
            </a:srgbClr>
          </a:solidFill>
          <a:ln w="9525">
            <a:noFill/>
          </a:ln>
        </p:spPr>
        <p:txBody>
          <a:bodyPr wrap="none" anchor="ctr" anchorCtr="0"/>
          <a:p>
            <a:pPr algn="ctr"/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桃源里的人民安居乐业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dirty="0">
              <a:latin typeface="Times New Roman" panose="02020603050405020304" pitchFamily="18" charset="0"/>
              <a:ea typeface="黑体" panose="0201060003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6913" y="4479925"/>
            <a:ext cx="4365625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600" dirty="0">
                <a:latin typeface="Times New Roman" panose="02020603050405020304" pitchFamily="18" charset="0"/>
                <a:ea typeface="黑体" panose="02010600030101010101" pitchFamily="49" charset="-122"/>
              </a:rPr>
              <a:t>桃花源中的生活环境美好、宁静而和平。人们和睦相处，生活幸福。这样的景象和当时的黑暗现实形成</a:t>
            </a:r>
            <a:r>
              <a:rPr lang="zh-CN" altLang="en-US" sz="26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鲜明对比</a:t>
            </a:r>
            <a:r>
              <a:rPr lang="zh-CN" altLang="en-US" sz="2600" dirty="0">
                <a:latin typeface="Times New Roman" panose="02020603050405020304" pitchFamily="18" charset="0"/>
                <a:ea typeface="黑体" panose="02010600030101010101" pitchFamily="49" charset="-122"/>
              </a:rPr>
              <a:t>。</a:t>
            </a:r>
            <a:endParaRPr lang="zh-CN" altLang="en-US" sz="2600" dirty="0">
              <a:latin typeface="Times New Roman" panose="02020603050405020304" pitchFamily="18" charset="0"/>
              <a:ea typeface="黑体" panose="02010600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1" grpId="0" bldLvl="0" animBg="1"/>
      <p:bldP spid="40972" grpId="0" bldLvl="0" animBg="1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84163" y="561975"/>
            <a:ext cx="85867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3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.第三段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主要写什么的内容？表现桃花源人的什么？</a:t>
            </a:r>
            <a:endParaRPr lang="zh-CN" altLang="en-US" sz="2800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pic>
        <p:nvPicPr>
          <p:cNvPr id="16386" name="Picture 9" descr="桃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4163" y="1976438"/>
            <a:ext cx="4632325" cy="3533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9" name="Rectangle 11"/>
          <p:cNvSpPr/>
          <p:nvPr/>
        </p:nvSpPr>
        <p:spPr>
          <a:xfrm>
            <a:off x="563563" y="2108200"/>
            <a:ext cx="3513137" cy="1219200"/>
          </a:xfrm>
          <a:prstGeom prst="rect">
            <a:avLst/>
          </a:prstGeom>
          <a:solidFill>
            <a:srgbClr val="FFFF00">
              <a:alpha val="65881"/>
            </a:srgbClr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这一段主要描写渔人与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桃花源人之间的交往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337175" y="1976438"/>
            <a:ext cx="3533775" cy="2678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Arial" panose="020B0604020202020204" pitchFamily="34" charset="0"/>
              </a:rPr>
              <a:t>表现了桃花源人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热情好客的淳朴风尚</a:t>
            </a:r>
            <a:r>
              <a:rPr lang="zh-CN" altLang="en-US" sz="2800" dirty="0">
                <a:latin typeface="Arial" panose="020B0604020202020204" pitchFamily="34" charset="0"/>
              </a:rPr>
              <a:t>和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人与人之间和睦融洽的关系</a:t>
            </a:r>
            <a:r>
              <a:rPr lang="zh-CN" altLang="en-US" sz="2800" dirty="0">
                <a:latin typeface="Arial" panose="020B0604020202020204" pitchFamily="34" charset="0"/>
              </a:rPr>
              <a:t>，表明他们对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战乱的厌恶</a:t>
            </a:r>
            <a:r>
              <a:rPr lang="zh-CN" altLang="en-US" sz="2800" dirty="0">
                <a:latin typeface="Arial" panose="020B0604020202020204" pitchFamily="34" charset="0"/>
              </a:rPr>
              <a:t>，对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和平宁静</a:t>
            </a:r>
            <a:r>
              <a:rPr lang="zh-CN" altLang="en-US" sz="2800" dirty="0">
                <a:latin typeface="Arial" panose="020B0604020202020204" pitchFamily="34" charset="0"/>
              </a:rPr>
              <a:t>生活的追求。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3019" grpId="0" bldLvl="0" animBg="1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3250" name="Text Box 2"/>
          <p:cNvSpPr txBox="1"/>
          <p:nvPr/>
        </p:nvSpPr>
        <p:spPr>
          <a:xfrm>
            <a:off x="269875" y="1598613"/>
            <a:ext cx="8340725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anose="02010600030101010101" pitchFamily="2" charset="-122"/>
              </a:rPr>
              <a:t>——</a:t>
            </a:r>
            <a:r>
              <a:rPr lang="zh-CN" altLang="en-US" sz="2800" dirty="0">
                <a:latin typeface="宋体" panose="02010600030101010101" pitchFamily="2" charset="-122"/>
              </a:rPr>
              <a:t>因为桃花源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与世隔绝久远</a:t>
            </a:r>
            <a:r>
              <a:rPr lang="zh-CN" altLang="en-US" sz="2800" dirty="0">
                <a:latin typeface="宋体" panose="02010600030101010101" pitchFamily="2" charset="-122"/>
              </a:rPr>
              <a:t>，从来没有见过陌生人。 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  <p:sp>
        <p:nvSpPr>
          <p:cNvPr id="53251" name="Text Box 3"/>
          <p:cNvSpPr txBox="1"/>
          <p:nvPr/>
        </p:nvSpPr>
        <p:spPr>
          <a:xfrm>
            <a:off x="269875" y="2722563"/>
            <a:ext cx="5281613" cy="1160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桃花源中的人定居此处的原因是：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2800" dirty="0">
                <a:latin typeface="宋体" panose="02010600030101010101" pitchFamily="2" charset="-122"/>
              </a:rPr>
              <a:t>——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避秦时乱</a:t>
            </a:r>
            <a:r>
              <a:rPr lang="zh-CN" altLang="en-US" sz="2800" dirty="0">
                <a:latin typeface="宋体" panose="02010600030101010101" pitchFamily="2" charset="-122"/>
              </a:rPr>
              <a:t>。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  <p:pic>
        <p:nvPicPr>
          <p:cNvPr id="37892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51488" y="3352800"/>
            <a:ext cx="3233737" cy="2854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3" name="矩形 2"/>
          <p:cNvSpPr/>
          <p:nvPr/>
        </p:nvSpPr>
        <p:spPr>
          <a:xfrm>
            <a:off x="269875" y="749300"/>
            <a:ext cx="86121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latin typeface="黑体" panose="02010600030101010101" pitchFamily="49" charset="-122"/>
                <a:ea typeface="黑体" panose="02010600030101010101" pitchFamily="49" charset="-122"/>
              </a:rPr>
              <a:t>4.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桃花源中的人见渔人，为什么“乃大惊”？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3250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3251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charRg st="16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53251">
                                            <p:txEl>
                                              <p:charRg st="16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build="p"/>
      <p:bldP spid="53251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8914" name="Text Box 2"/>
          <p:cNvSpPr txBox="1"/>
          <p:nvPr/>
        </p:nvSpPr>
        <p:spPr>
          <a:xfrm>
            <a:off x="685800" y="2819400"/>
            <a:ext cx="73914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2000" dirty="0">
              <a:latin typeface="Times New Roman" panose="02020603050405020304" pitchFamily="18" charset="0"/>
            </a:endParaRPr>
          </a:p>
        </p:txBody>
      </p:sp>
      <p:sp>
        <p:nvSpPr>
          <p:cNvPr id="54275" name="Text Box 3"/>
          <p:cNvSpPr txBox="1"/>
          <p:nvPr/>
        </p:nvSpPr>
        <p:spPr>
          <a:xfrm>
            <a:off x="269875" y="2028825"/>
            <a:ext cx="8604250" cy="2870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　　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一是重大历史事件，如陈胜、吴广起义，楚汉相争，刘邦建立汉朝，三国鼎立，赤壁之战，三国归晋</a:t>
            </a:r>
            <a:r>
              <a:rPr lang="en-US" altLang="zh-CN" sz="2800" dirty="0">
                <a:latin typeface="黑体" panose="02010600030101010101" pitchFamily="49" charset="-122"/>
                <a:ea typeface="黑体" panose="02010600030101010101" pitchFamily="49" charset="-122"/>
              </a:rPr>
              <a:t>……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。</a:t>
            </a:r>
            <a:endParaRPr lang="zh-CN" altLang="en-US" sz="2800" dirty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　　二是当时动乱、黑暗的社会现实和人民痛苦的生活。</a:t>
            </a:r>
            <a:endParaRPr lang="zh-CN" altLang="en-US" sz="2800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8916" name="WordArt 4"/>
          <p:cNvSpPr>
            <a:spLocks noTextEdit="1"/>
          </p:cNvSpPr>
          <p:nvPr/>
        </p:nvSpPr>
        <p:spPr>
          <a:xfrm>
            <a:off x="5048250" y="4833938"/>
            <a:ext cx="323215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哪个更重要？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53882" dir="2699999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17" name="矩形 2"/>
          <p:cNvSpPr/>
          <p:nvPr/>
        </p:nvSpPr>
        <p:spPr>
          <a:xfrm>
            <a:off x="242888" y="571500"/>
            <a:ext cx="8631237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latin typeface="黑体" panose="02010600030101010101" pitchFamily="49" charset="-122"/>
                <a:ea typeface="黑体" panose="02010600030101010101" pitchFamily="49" charset="-122"/>
              </a:rPr>
              <a:t>5.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“此人一一为具言所闻”，渔人对桃花源人说了些什么？请根据你的历史知识和对课文的理解推测。</a:t>
            </a:r>
            <a:endParaRPr lang="zh-CN" altLang="en-US" sz="2800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4275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50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4275">
                                            <p:txEl>
                                              <p:charRg st="50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9938" name="Text Box 2"/>
          <p:cNvSpPr txBox="1"/>
          <p:nvPr/>
        </p:nvSpPr>
        <p:spPr>
          <a:xfrm>
            <a:off x="533400" y="762000"/>
            <a:ext cx="79248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55299" name="Text Box 3"/>
          <p:cNvSpPr txBox="1"/>
          <p:nvPr/>
        </p:nvSpPr>
        <p:spPr>
          <a:xfrm>
            <a:off x="4573588" y="2814638"/>
            <a:ext cx="4284662" cy="203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为桃源外的</a:t>
            </a:r>
            <a:r>
              <a:rPr lang="zh-CN" altLang="en-US" sz="2800" dirty="0">
                <a:latin typeface="宋体" panose="02010600030101010101" pitchFamily="2" charset="-122"/>
              </a:rPr>
              <a:t>世界动乱、社会黑暗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而叹惋；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为桃源外的人</a:t>
            </a:r>
            <a:r>
              <a:rPr lang="zh-CN" altLang="en-US" sz="2800" dirty="0">
                <a:latin typeface="宋体" panose="02010600030101010101" pitchFamily="2" charset="-122"/>
              </a:rPr>
              <a:t>过着痛苦的生活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而叹惋。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9940" name="Text Box 7"/>
          <p:cNvSpPr txBox="1"/>
          <p:nvPr/>
        </p:nvSpPr>
        <p:spPr>
          <a:xfrm>
            <a:off x="609600" y="381000"/>
            <a:ext cx="822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zh-CN" altLang="zh-CN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9941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3400" y="1949450"/>
            <a:ext cx="3319463" cy="4016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42" name="矩形 2"/>
          <p:cNvSpPr/>
          <p:nvPr/>
        </p:nvSpPr>
        <p:spPr>
          <a:xfrm>
            <a:off x="288925" y="547688"/>
            <a:ext cx="8675688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latin typeface="黑体" panose="02010600030101010101" pitchFamily="49" charset="-122"/>
                <a:ea typeface="黑体" panose="02010600030101010101" pitchFamily="49" charset="-122"/>
              </a:rPr>
              <a:t>6.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“此人一一为具言所闻，皆叹惋。” 桃源人为什么叹惋？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charRg st="19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5299">
                                            <p:txEl>
                                              <p:charRg st="19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6322" name="Text Box 2"/>
          <p:cNvSpPr txBox="1"/>
          <p:nvPr/>
        </p:nvSpPr>
        <p:spPr>
          <a:xfrm>
            <a:off x="283528" y="2204720"/>
            <a:ext cx="8577262" cy="1641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en-US" altLang="zh-CN" sz="2800" dirty="0">
                <a:latin typeface="宋体" panose="02010600030101010101" pitchFamily="2" charset="-122"/>
              </a:rPr>
              <a:t>    </a:t>
            </a:r>
            <a:r>
              <a:rPr lang="zh-CN" altLang="en-US" sz="280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暗示桃花源人</a:t>
            </a:r>
            <a:r>
              <a:rPr lang="zh-CN" altLang="en-US" sz="28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不愿意被外面世界打扰的心理，</a:t>
            </a:r>
            <a:r>
              <a:rPr lang="zh-CN" altLang="en-US" sz="280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也为下文渔人再寻找桃花源却寻而不得</a:t>
            </a:r>
            <a:r>
              <a:rPr lang="zh-CN" altLang="en-US" sz="28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埋下伏笔</a:t>
            </a:r>
            <a:r>
              <a:rPr lang="zh-CN" altLang="en-US" sz="280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，增添了</a:t>
            </a:r>
            <a:r>
              <a:rPr lang="zh-CN" altLang="en-US" sz="28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桃花源的神秘感。</a:t>
            </a:r>
            <a:endParaRPr lang="zh-CN" altLang="en-US" sz="28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0963" name="Text Box 6"/>
          <p:cNvSpPr txBox="1"/>
          <p:nvPr/>
        </p:nvSpPr>
        <p:spPr>
          <a:xfrm>
            <a:off x="533400" y="533400"/>
            <a:ext cx="81534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2000" dirty="0">
              <a:latin typeface="Times New Roman" panose="02020603050405020304" pitchFamily="18" charset="0"/>
            </a:endParaRPr>
          </a:p>
        </p:txBody>
      </p:sp>
      <p:pic>
        <p:nvPicPr>
          <p:cNvPr id="40964" name="Picture 8"/>
          <p:cNvPicPr>
            <a:picLocks noChangeAspect="1"/>
          </p:cNvPicPr>
          <p:nvPr/>
        </p:nvPicPr>
        <p:blipFill>
          <a:blip r:embed="rId1"/>
          <a:srcRect b="2498"/>
          <a:stretch>
            <a:fillRect/>
          </a:stretch>
        </p:blipFill>
        <p:spPr>
          <a:xfrm>
            <a:off x="1792288" y="3201988"/>
            <a:ext cx="5559425" cy="3068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5" name="矩形 2"/>
          <p:cNvSpPr/>
          <p:nvPr/>
        </p:nvSpPr>
        <p:spPr>
          <a:xfrm>
            <a:off x="266700" y="733425"/>
            <a:ext cx="8572500" cy="12299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latin typeface="黑体" panose="02010600030101010101" pitchFamily="49" charset="-122"/>
                <a:ea typeface="黑体" panose="02010600030101010101" pitchFamily="49" charset="-122"/>
              </a:rPr>
              <a:t>7.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此中人语云：“不足为外人道也”。“不足为外人道也”一句在情节发展上有什么作用？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6322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1986" name="Picture 7" descr="891">
            <a:hlinkClick r:id="rId1" tooltip="新窗口打开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13" y="4116388"/>
            <a:ext cx="5235575" cy="2197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87" name="矩形 2"/>
          <p:cNvSpPr/>
          <p:nvPr/>
        </p:nvSpPr>
        <p:spPr>
          <a:xfrm>
            <a:off x="277813" y="582613"/>
            <a:ext cx="8586787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latin typeface="黑体" panose="02010600030101010101" pitchFamily="49" charset="-122"/>
                <a:ea typeface="黑体" panose="02010600030101010101" pitchFamily="49" charset="-122"/>
              </a:rPr>
              <a:t>8.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“诣太守，说如此”这句话中的“如此”包括哪些内容？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41988" name="矩形 3"/>
          <p:cNvSpPr/>
          <p:nvPr/>
        </p:nvSpPr>
        <p:spPr>
          <a:xfrm>
            <a:off x="268288" y="1684338"/>
            <a:ext cx="8586787" cy="2333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latin typeface="宋体" panose="02010600030101010101" pitchFamily="2" charset="-122"/>
              </a:rPr>
              <a:t>    包括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他发现和访问桃花源的整个过程，村中人生活情况，以及他归途中所做的标记等，还可能包括希望太守派人去探个究竟。</a:t>
            </a:r>
            <a:r>
              <a:rPr lang="zh-CN" altLang="en-US" sz="2800" dirty="0">
                <a:latin typeface="宋体" panose="02010600030101010101" pitchFamily="2" charset="-122"/>
              </a:rPr>
              <a:t>“如此”二字，指代以上所有内容，简练之至！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  <p:sndAc>
      <p:stSnd>
        <p:snd r:embed="rId3" name="chimes.wav"/>
      </p:stSnd>
    </p:sndAc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6081" name="Text Box 2"/>
          <p:cNvSpPr txBox="1"/>
          <p:nvPr/>
        </p:nvSpPr>
        <p:spPr>
          <a:xfrm>
            <a:off x="4572000" y="3084513"/>
            <a:ext cx="4392613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2800" dirty="0">
                <a:latin typeface="宋体" panose="02010600030101010101" pitchFamily="2" charset="-122"/>
              </a:rPr>
              <a:t>——</a:t>
            </a:r>
            <a:r>
              <a:rPr lang="zh-CN" altLang="en-US" sz="2800" dirty="0">
                <a:latin typeface="宋体" panose="02010600030101010101" pitchFamily="2" charset="-122"/>
              </a:rPr>
              <a:t>暗示桃花源是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虚构</a:t>
            </a:r>
            <a:r>
              <a:rPr lang="zh-CN" altLang="en-US" sz="2800" dirty="0">
                <a:latin typeface="宋体" panose="02010600030101010101" pitchFamily="2" charset="-122"/>
              </a:rPr>
              <a:t>的，现实社会中并不存在。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  <p:pic>
        <p:nvPicPr>
          <p:cNvPr id="43011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9250" y="2474913"/>
            <a:ext cx="4124325" cy="31765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2" name="矩形 2"/>
          <p:cNvSpPr/>
          <p:nvPr/>
        </p:nvSpPr>
        <p:spPr>
          <a:xfrm>
            <a:off x="261938" y="587375"/>
            <a:ext cx="862965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latin typeface="黑体" panose="02010600030101010101" pitchFamily="49" charset="-122"/>
                <a:ea typeface="黑体" panose="02010600030101010101" pitchFamily="49" charset="-122"/>
              </a:rPr>
              <a:t>9.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渔人离开桃源后，“便扶向路”，又“处处志之”，而后来再去寻找桃源，却“不复得路”。作者这样写的目的是什么？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6081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1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178594" y="5121593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53390" y="5397818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>
                <a:solidFill>
                  <a:schemeClr val="bg1"/>
                </a:solidFill>
              </a:rPr>
              <a:t>liyongqiang</a:t>
            </a:r>
            <a:endParaRPr lang="en-US" altLang="zh-CN" sz="180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76" y="5724525"/>
            <a:ext cx="104251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李永强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006715" y="1155383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>
                <a:solidFill>
                  <a:schemeClr val="bg1"/>
                </a:solidFill>
              </a:rPr>
              <a:t>liyongqiang</a:t>
            </a:r>
            <a:endParaRPr lang="en-US" altLang="zh-CN" sz="1800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553801" y="1482090"/>
            <a:ext cx="104251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李永强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59731" y="1548765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34528" y="1824990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>
                <a:solidFill>
                  <a:schemeClr val="bg1"/>
                </a:solidFill>
              </a:rPr>
              <a:t>liyongqiang</a:t>
            </a:r>
            <a:endParaRPr lang="en-US" altLang="zh-CN" sz="180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81614" y="2151698"/>
            <a:ext cx="104251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李永强</a:t>
            </a:r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39274" y="260191"/>
            <a:ext cx="8189595" cy="742474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47625" tIns="19050" rIns="47625" bIns="1905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050" b="1" spc="36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课文精讲</a:t>
              </a:r>
              <a:endParaRPr lang="zh-CN" altLang="en-US" sz="4050" b="1" spc="36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476" y="5667375"/>
            <a:ext cx="9193054" cy="333375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200" b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200" b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sp>
        <p:nvSpPr>
          <p:cNvPr id="73" name="文本框 72"/>
          <p:cNvSpPr txBox="1"/>
          <p:nvPr/>
        </p:nvSpPr>
        <p:spPr>
          <a:xfrm>
            <a:off x="2658904" y="5133023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3893344" y="5170646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55650" y="1263015"/>
            <a:ext cx="7953851" cy="589121"/>
            <a:chOff x="1488" y="2156"/>
            <a:chExt cx="16701" cy="1237"/>
          </a:xfrm>
        </p:grpSpPr>
        <p:sp>
          <p:nvSpPr>
            <p:cNvPr id="13314" name="矩形 2"/>
            <p:cNvSpPr/>
            <p:nvPr/>
          </p:nvSpPr>
          <p:spPr>
            <a:xfrm>
              <a:off x="2345" y="2156"/>
              <a:ext cx="15844" cy="1237"/>
            </a:xfrm>
            <a:prstGeom prst="rect">
              <a:avLst/>
            </a:prstGeom>
            <a:noFill/>
            <a:ln w="9525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l" fontAlgn="auto">
                <a:lnSpc>
                  <a:spcPct val="120000"/>
                </a:lnSpc>
              </a:pPr>
              <a:r>
                <a:rPr lang="zh-CN" altLang="en-US" sz="27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文章结尾写刘子骥寻访桃花源的情节是否多余？</a:t>
              </a:r>
              <a:endParaRPr lang="zh-CN" altLang="en-US" sz="27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7" name="图片 1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1488" y="2339"/>
              <a:ext cx="857" cy="99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" name="TextBox 6"/>
          <p:cNvSpPr txBox="1"/>
          <p:nvPr/>
        </p:nvSpPr>
        <p:spPr>
          <a:xfrm>
            <a:off x="730885" y="2031683"/>
            <a:ext cx="7805738" cy="2930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14000"/>
              </a:lnSpc>
            </a:pPr>
            <a:r>
              <a:rPr lang="zh-CN" altLang="en-US" sz="27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7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不多余。</a:t>
            </a:r>
            <a:r>
              <a:rPr lang="zh-CN" altLang="en-US" sz="27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刘子骥是晋朝真实的历史人物，写他寻找桃花源，增强了文章的真实成分，</a:t>
            </a:r>
            <a:r>
              <a:rPr lang="zh-CN" altLang="en-US" sz="27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增添了文章的曲折变化。</a:t>
            </a:r>
            <a:r>
              <a:rPr lang="zh-CN" altLang="en-US" sz="27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同时，写刘子骥寻访桃花源没有成功，又对桃花源的美好意境做了进一步的渲染与补充，这</a:t>
            </a:r>
            <a:r>
              <a:rPr lang="zh-CN" altLang="en-US" sz="27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也暗示在当时的社会条件下，这样的理想社会是不可能存在的，留给世人永远的期盼与无尽的神往。</a:t>
            </a:r>
            <a:endParaRPr lang="zh-CN" altLang="en-US" sz="27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split orient="vert" dir="in"/>
      </p:transition>
    </mc:Choice>
    <mc:Fallback>
      <p:transition spd="med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178594" y="5121593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53390" y="5397818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>
                <a:solidFill>
                  <a:schemeClr val="bg1"/>
                </a:solidFill>
              </a:rPr>
              <a:t>liyongqiang</a:t>
            </a:r>
            <a:endParaRPr lang="en-US" altLang="zh-CN" sz="180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76" y="5724525"/>
            <a:ext cx="104251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李永强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731919" y="879158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006715" y="1155383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>
                <a:solidFill>
                  <a:schemeClr val="bg1"/>
                </a:solidFill>
              </a:rPr>
              <a:t>liyongqiang</a:t>
            </a:r>
            <a:endParaRPr lang="en-US" altLang="zh-CN" sz="1800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553801" y="1482090"/>
            <a:ext cx="104251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李永强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59731" y="1548765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34528" y="1824990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>
                <a:solidFill>
                  <a:schemeClr val="bg1"/>
                </a:solidFill>
              </a:rPr>
              <a:t>liyongqiang</a:t>
            </a:r>
            <a:endParaRPr lang="en-US" altLang="zh-CN" sz="180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81614" y="2151698"/>
            <a:ext cx="104251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李永强</a:t>
            </a:r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53549" y="156686"/>
            <a:ext cx="8189595" cy="742474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47625" tIns="19050" rIns="47625" bIns="1905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050" b="1" spc="36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深入探究</a:t>
              </a:r>
              <a:endParaRPr lang="zh-CN" altLang="en-US" sz="4050" b="1" spc="36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476" y="5667375"/>
            <a:ext cx="9193054" cy="333375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200" b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200" b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sp>
        <p:nvSpPr>
          <p:cNvPr id="73" name="文本框 72"/>
          <p:cNvSpPr txBox="1"/>
          <p:nvPr/>
        </p:nvSpPr>
        <p:spPr>
          <a:xfrm>
            <a:off x="2658904" y="5133023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3893344" y="5170646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88975" y="1290161"/>
            <a:ext cx="7953851" cy="977265"/>
            <a:chOff x="1488" y="2156"/>
            <a:chExt cx="16701" cy="2052"/>
          </a:xfrm>
        </p:grpSpPr>
        <p:sp>
          <p:nvSpPr>
            <p:cNvPr id="13314" name="矩形 2"/>
            <p:cNvSpPr/>
            <p:nvPr/>
          </p:nvSpPr>
          <p:spPr>
            <a:xfrm>
              <a:off x="2345" y="2156"/>
              <a:ext cx="15844" cy="2052"/>
            </a:xfrm>
            <a:prstGeom prst="rect">
              <a:avLst/>
            </a:prstGeom>
            <a:noFill/>
            <a:ln w="9525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l" fontAlgn="auto">
                <a:lnSpc>
                  <a:spcPct val="120000"/>
                </a:lnSpc>
              </a:pPr>
              <a:r>
                <a:rPr lang="zh-CN" altLang="en-US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作者笔下的桃花源具有怎样的特点？为什么千百年来无数中国人对它心驰神往？</a:t>
              </a:r>
              <a:endParaRPr lang="zh-CN" altLang="en-US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7" name="图片 1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1488" y="2246"/>
              <a:ext cx="857" cy="99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2" name="组合 31"/>
          <p:cNvGrpSpPr/>
          <p:nvPr/>
        </p:nvGrpSpPr>
        <p:grpSpPr>
          <a:xfrm>
            <a:off x="929005" y="2564765"/>
            <a:ext cx="1257300" cy="1827240"/>
            <a:chOff x="1734" y="4154"/>
            <a:chExt cx="2312" cy="3837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grpSp>
          <p:nvGrpSpPr>
            <p:cNvPr id="30" name="组合 29"/>
            <p:cNvGrpSpPr/>
            <p:nvPr/>
          </p:nvGrpSpPr>
          <p:grpSpPr>
            <a:xfrm>
              <a:off x="1734" y="4154"/>
              <a:ext cx="2312" cy="3837"/>
              <a:chOff x="1734" y="4154"/>
              <a:chExt cx="2312" cy="3837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1746" y="4154"/>
                <a:ext cx="2300" cy="3837"/>
                <a:chOff x="1746" y="4154"/>
                <a:chExt cx="2300" cy="3837"/>
              </a:xfrm>
            </p:grpSpPr>
            <p:sp>
              <p:nvSpPr>
                <p:cNvPr id="3" name="矩形 2"/>
                <p:cNvSpPr/>
                <p:nvPr/>
              </p:nvSpPr>
              <p:spPr>
                <a:xfrm>
                  <a:off x="1760" y="4154"/>
                  <a:ext cx="2286" cy="907"/>
                </a:xfrm>
                <a:prstGeom prst="rect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  <p:sp>
              <p:nvSpPr>
                <p:cNvPr id="7" name="矩形 6"/>
                <p:cNvSpPr/>
                <p:nvPr/>
              </p:nvSpPr>
              <p:spPr>
                <a:xfrm>
                  <a:off x="1746" y="5061"/>
                  <a:ext cx="2286" cy="2930"/>
                </a:xfrm>
                <a:prstGeom prst="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</p:grpSp>
          <p:sp>
            <p:nvSpPr>
              <p:cNvPr id="29" name="文本框 28"/>
              <p:cNvSpPr txBox="1"/>
              <p:nvPr/>
            </p:nvSpPr>
            <p:spPr>
              <a:xfrm>
                <a:off x="1734" y="4203"/>
                <a:ext cx="2302" cy="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800" b="1">
                    <a:solidFill>
                      <a:srgbClr val="7030A0"/>
                    </a:solidFill>
                  </a:rPr>
                  <a:t>自然环境</a:t>
                </a:r>
                <a:endParaRPr lang="zh-CN" altLang="en-US" sz="1800" b="1">
                  <a:solidFill>
                    <a:srgbClr val="7030A0"/>
                  </a:solidFill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1746" y="5106"/>
              <a:ext cx="2271" cy="2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景色优美，土地肥沃，资源丰富。</a:t>
              </a:r>
              <a:endParaRPr lang="zh-CN" altLang="en-US" sz="2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71728" y="2558415"/>
            <a:ext cx="1478277" cy="2021840"/>
            <a:chOff x="1589" y="4154"/>
            <a:chExt cx="2769" cy="4245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grpSp>
          <p:nvGrpSpPr>
            <p:cNvPr id="34" name="组合 33"/>
            <p:cNvGrpSpPr/>
            <p:nvPr/>
          </p:nvGrpSpPr>
          <p:grpSpPr>
            <a:xfrm>
              <a:off x="1746" y="4154"/>
              <a:ext cx="2334" cy="3886"/>
              <a:chOff x="1746" y="4154"/>
              <a:chExt cx="2334" cy="3886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1746" y="4154"/>
                <a:ext cx="2300" cy="3886"/>
                <a:chOff x="1746" y="4154"/>
                <a:chExt cx="2300" cy="3886"/>
              </a:xfrm>
            </p:grpSpPr>
            <p:sp>
              <p:nvSpPr>
                <p:cNvPr id="36" name="矩形 35"/>
                <p:cNvSpPr/>
                <p:nvPr/>
              </p:nvSpPr>
              <p:spPr>
                <a:xfrm>
                  <a:off x="1760" y="4154"/>
                  <a:ext cx="2286" cy="907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  <p:sp>
              <p:nvSpPr>
                <p:cNvPr id="37" name="矩形 36"/>
                <p:cNvSpPr/>
                <p:nvPr/>
              </p:nvSpPr>
              <p:spPr>
                <a:xfrm>
                  <a:off x="1746" y="5061"/>
                  <a:ext cx="2286" cy="2979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</p:grpSp>
          <p:sp>
            <p:nvSpPr>
              <p:cNvPr id="38" name="文本框 37"/>
              <p:cNvSpPr txBox="1"/>
              <p:nvPr/>
            </p:nvSpPr>
            <p:spPr>
              <a:xfrm>
                <a:off x="1778" y="4154"/>
                <a:ext cx="2302" cy="773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800" b="1">
                    <a:solidFill>
                      <a:srgbClr val="7030A0"/>
                    </a:solidFill>
                  </a:rPr>
                  <a:t>社会环境</a:t>
                </a:r>
                <a:endParaRPr lang="zh-CN" altLang="en-US" sz="1800" b="1">
                  <a:solidFill>
                    <a:srgbClr val="7030A0"/>
                  </a:solidFill>
                </a:endParaRPr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1589" y="5106"/>
              <a:ext cx="2769" cy="32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2">
                      <a:lumMod val="20000"/>
                      <a:lumOff val="8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没有压迫，没有剥削，没有战乱，安定平和。</a:t>
              </a:r>
              <a:endParaRPr lang="zh-CN" altLang="en-US" sz="2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961765" y="2548255"/>
            <a:ext cx="1348105" cy="1851025"/>
            <a:chOff x="1746" y="4154"/>
            <a:chExt cx="2316" cy="3887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grpSp>
          <p:nvGrpSpPr>
            <p:cNvPr id="43" name="组合 42"/>
            <p:cNvGrpSpPr/>
            <p:nvPr/>
          </p:nvGrpSpPr>
          <p:grpSpPr>
            <a:xfrm>
              <a:off x="1746" y="4154"/>
              <a:ext cx="2316" cy="3887"/>
              <a:chOff x="1746" y="4154"/>
              <a:chExt cx="2316" cy="3887"/>
            </a:xfrm>
          </p:grpSpPr>
          <p:grpSp>
            <p:nvGrpSpPr>
              <p:cNvPr id="44" name="组合 43"/>
              <p:cNvGrpSpPr/>
              <p:nvPr/>
            </p:nvGrpSpPr>
            <p:grpSpPr>
              <a:xfrm>
                <a:off x="1746" y="4154"/>
                <a:ext cx="2300" cy="3887"/>
                <a:chOff x="1746" y="4154"/>
                <a:chExt cx="2300" cy="3887"/>
              </a:xfrm>
            </p:grpSpPr>
            <p:sp>
              <p:nvSpPr>
                <p:cNvPr id="45" name="矩形 44"/>
                <p:cNvSpPr/>
                <p:nvPr/>
              </p:nvSpPr>
              <p:spPr>
                <a:xfrm>
                  <a:off x="1760" y="4154"/>
                  <a:ext cx="2286" cy="907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  <p:sp>
              <p:nvSpPr>
                <p:cNvPr id="46" name="矩形 45"/>
                <p:cNvSpPr/>
                <p:nvPr/>
              </p:nvSpPr>
              <p:spPr>
                <a:xfrm>
                  <a:off x="1746" y="5061"/>
                  <a:ext cx="2286" cy="2980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</p:grpSp>
          <p:sp>
            <p:nvSpPr>
              <p:cNvPr id="47" name="文本框 46"/>
              <p:cNvSpPr txBox="1"/>
              <p:nvPr/>
            </p:nvSpPr>
            <p:spPr>
              <a:xfrm>
                <a:off x="1760" y="4214"/>
                <a:ext cx="2302" cy="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800" b="1">
                    <a:solidFill>
                      <a:srgbClr val="7030A0"/>
                    </a:solidFill>
                  </a:rPr>
                  <a:t>社会风气</a:t>
                </a:r>
                <a:endParaRPr lang="zh-CN" altLang="en-US" sz="1800" b="1">
                  <a:solidFill>
                    <a:srgbClr val="7030A0"/>
                  </a:solidFill>
                </a:endParaRPr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1746" y="5106"/>
              <a:ext cx="2271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和睦共处，民风淳朴。</a:t>
              </a:r>
              <a:endParaRPr lang="zh-CN" altLang="en-US" sz="2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5579745" y="2520315"/>
            <a:ext cx="1307465" cy="1843907"/>
            <a:chOff x="1734" y="4154"/>
            <a:chExt cx="2312" cy="3872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grpSp>
          <p:nvGrpSpPr>
            <p:cNvPr id="74" name="组合 73"/>
            <p:cNvGrpSpPr/>
            <p:nvPr/>
          </p:nvGrpSpPr>
          <p:grpSpPr>
            <a:xfrm>
              <a:off x="1734" y="4154"/>
              <a:ext cx="2312" cy="3872"/>
              <a:chOff x="1734" y="4154"/>
              <a:chExt cx="2312" cy="3872"/>
            </a:xfrm>
          </p:grpSpPr>
          <p:grpSp>
            <p:nvGrpSpPr>
              <p:cNvPr id="75" name="组合 74"/>
              <p:cNvGrpSpPr/>
              <p:nvPr/>
            </p:nvGrpSpPr>
            <p:grpSpPr>
              <a:xfrm>
                <a:off x="1746" y="4154"/>
                <a:ext cx="2300" cy="3872"/>
                <a:chOff x="1746" y="4154"/>
                <a:chExt cx="2300" cy="3872"/>
              </a:xfrm>
            </p:grpSpPr>
            <p:sp>
              <p:nvSpPr>
                <p:cNvPr id="76" name="矩形 75"/>
                <p:cNvSpPr/>
                <p:nvPr/>
              </p:nvSpPr>
              <p:spPr>
                <a:xfrm>
                  <a:off x="1760" y="4154"/>
                  <a:ext cx="2286" cy="907"/>
                </a:xfrm>
                <a:prstGeom prst="rect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  <p:sp>
              <p:nvSpPr>
                <p:cNvPr id="77" name="矩形 76"/>
                <p:cNvSpPr/>
                <p:nvPr/>
              </p:nvSpPr>
              <p:spPr>
                <a:xfrm>
                  <a:off x="1746" y="5061"/>
                  <a:ext cx="2286" cy="2965"/>
                </a:xfrm>
                <a:prstGeom prst="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</p:grpSp>
          <p:sp>
            <p:nvSpPr>
              <p:cNvPr id="78" name="文本框 77"/>
              <p:cNvSpPr txBox="1"/>
              <p:nvPr/>
            </p:nvSpPr>
            <p:spPr>
              <a:xfrm>
                <a:off x="1734" y="4203"/>
                <a:ext cx="2302" cy="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800" b="1">
                    <a:solidFill>
                      <a:srgbClr val="7030A0"/>
                    </a:solidFill>
                  </a:rPr>
                  <a:t>生活状况</a:t>
                </a:r>
                <a:endParaRPr lang="zh-CN" altLang="en-US" sz="1800" b="1">
                  <a:solidFill>
                    <a:srgbClr val="7030A0"/>
                  </a:solidFill>
                </a:endParaRPr>
              </a:p>
            </p:txBody>
          </p:sp>
        </p:grpSp>
        <p:sp>
          <p:nvSpPr>
            <p:cNvPr id="80" name="文本框 79"/>
            <p:cNvSpPr txBox="1"/>
            <p:nvPr/>
          </p:nvSpPr>
          <p:spPr>
            <a:xfrm>
              <a:off x="1746" y="5106"/>
              <a:ext cx="2271" cy="2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丰衣足食，安居乐业，长幼有序。</a:t>
              </a:r>
              <a:endParaRPr lang="zh-CN" altLang="en-US" sz="2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7156450" y="2517775"/>
            <a:ext cx="1623695" cy="1852930"/>
            <a:chOff x="1746" y="4154"/>
            <a:chExt cx="2952" cy="3920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grpSp>
          <p:nvGrpSpPr>
            <p:cNvPr id="82" name="组合 81"/>
            <p:cNvGrpSpPr/>
            <p:nvPr/>
          </p:nvGrpSpPr>
          <p:grpSpPr>
            <a:xfrm>
              <a:off x="1746" y="4154"/>
              <a:ext cx="2316" cy="3920"/>
              <a:chOff x="1746" y="4154"/>
              <a:chExt cx="2316" cy="3920"/>
            </a:xfrm>
          </p:grpSpPr>
          <p:grpSp>
            <p:nvGrpSpPr>
              <p:cNvPr id="83" name="组合 82"/>
              <p:cNvGrpSpPr/>
              <p:nvPr/>
            </p:nvGrpSpPr>
            <p:grpSpPr>
              <a:xfrm>
                <a:off x="1746" y="4154"/>
                <a:ext cx="2300" cy="3920"/>
                <a:chOff x="1746" y="4154"/>
                <a:chExt cx="2300" cy="3920"/>
              </a:xfrm>
            </p:grpSpPr>
            <p:sp>
              <p:nvSpPr>
                <p:cNvPr id="84" name="矩形 83"/>
                <p:cNvSpPr/>
                <p:nvPr/>
              </p:nvSpPr>
              <p:spPr>
                <a:xfrm>
                  <a:off x="1760" y="4154"/>
                  <a:ext cx="2286" cy="907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  <p:sp>
              <p:nvSpPr>
                <p:cNvPr id="85" name="矩形 84"/>
                <p:cNvSpPr/>
                <p:nvPr/>
              </p:nvSpPr>
              <p:spPr>
                <a:xfrm>
                  <a:off x="1746" y="5061"/>
                  <a:ext cx="2286" cy="3013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</p:grpSp>
          <p:sp>
            <p:nvSpPr>
              <p:cNvPr id="86" name="文本框 85"/>
              <p:cNvSpPr txBox="1"/>
              <p:nvPr/>
            </p:nvSpPr>
            <p:spPr>
              <a:xfrm>
                <a:off x="1760" y="4154"/>
                <a:ext cx="2302" cy="779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800" b="1">
                    <a:solidFill>
                      <a:srgbClr val="7030A0"/>
                    </a:solidFill>
                  </a:rPr>
                  <a:t>精神状态</a:t>
                </a:r>
                <a:endParaRPr lang="zh-CN" altLang="en-US" sz="1800" b="1">
                  <a:solidFill>
                    <a:srgbClr val="7030A0"/>
                  </a:solidFill>
                </a:endParaRPr>
              </a:p>
            </p:txBody>
          </p:sp>
        </p:grpSp>
        <p:sp>
          <p:nvSpPr>
            <p:cNvPr id="87" name="文本框 86"/>
            <p:cNvSpPr txBox="1"/>
            <p:nvPr/>
          </p:nvSpPr>
          <p:spPr>
            <a:xfrm>
              <a:off x="1746" y="5106"/>
              <a:ext cx="2952" cy="17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2">
                      <a:lumMod val="20000"/>
                      <a:lumOff val="8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怡然自乐，</a:t>
              </a:r>
              <a:endParaRPr lang="zh-CN" altLang="en-US" sz="2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自由幸福。</a:t>
              </a:r>
              <a:endParaRPr lang="zh-CN" altLang="en-US" sz="2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95" name="矩形 94"/>
          <p:cNvSpPr/>
          <p:nvPr/>
        </p:nvSpPr>
        <p:spPr>
          <a:xfrm>
            <a:off x="1073944" y="4761071"/>
            <a:ext cx="7010400" cy="1007745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20000"/>
              </a:lnSpc>
            </a:pPr>
            <a:r>
              <a:rPr lang="zh-CN" altLang="en-US" sz="2100" b="1"/>
              <a:t>桃花源是一个</a:t>
            </a:r>
            <a:r>
              <a:rPr lang="zh-CN" altLang="en-US" sz="2100" b="1">
                <a:solidFill>
                  <a:srgbClr val="FF0000"/>
                </a:solidFill>
              </a:rPr>
              <a:t>自给自足、自由美好</a:t>
            </a:r>
            <a:r>
              <a:rPr lang="zh-CN" altLang="en-US" sz="2100" b="1"/>
              <a:t>的人间仙境，反映了</a:t>
            </a:r>
            <a:r>
              <a:rPr lang="zh-CN" altLang="en-US" sz="2100" b="1">
                <a:solidFill>
                  <a:srgbClr val="FF0000"/>
                </a:solidFill>
              </a:rPr>
              <a:t>广大人民对理想社会的向往和追求，</a:t>
            </a:r>
            <a:r>
              <a:rPr lang="zh-CN" altLang="en-US" sz="2100" b="1"/>
              <a:t>所以具有永恒的魅力。</a:t>
            </a:r>
            <a:endParaRPr lang="zh-CN" altLang="en-US" sz="21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split orient="vert" dir="in"/>
      </p:transition>
    </mc:Choice>
    <mc:Fallback>
      <p:transition spd="med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178594" y="5121593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53390" y="5397818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>
                <a:solidFill>
                  <a:schemeClr val="bg1"/>
                </a:solidFill>
              </a:rPr>
              <a:t>liyongqiang</a:t>
            </a:r>
            <a:endParaRPr lang="en-US" altLang="zh-CN" sz="180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76" y="5724525"/>
            <a:ext cx="104251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李永强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731919" y="879158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006715" y="1155383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>
                <a:solidFill>
                  <a:schemeClr val="bg1"/>
                </a:solidFill>
              </a:rPr>
              <a:t>liyongqiang</a:t>
            </a:r>
            <a:endParaRPr lang="en-US" altLang="zh-CN" sz="1800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553801" y="1482090"/>
            <a:ext cx="104251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李永强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59731" y="1548765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34528" y="1824990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>
                <a:solidFill>
                  <a:schemeClr val="bg1"/>
                </a:solidFill>
              </a:rPr>
              <a:t>liyongqiang</a:t>
            </a:r>
            <a:endParaRPr lang="en-US" altLang="zh-CN" sz="180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81614" y="2151698"/>
            <a:ext cx="104251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李永强</a:t>
            </a:r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67519" y="181451"/>
            <a:ext cx="8189595" cy="742474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47625" tIns="19050" rIns="47625" bIns="1905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050" b="1" spc="36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深入探究</a:t>
              </a:r>
              <a:endParaRPr lang="zh-CN" altLang="en-US" sz="4050" b="1" spc="36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文本框 78"/>
          <p:cNvSpPr txBox="1"/>
          <p:nvPr/>
        </p:nvSpPr>
        <p:spPr>
          <a:xfrm>
            <a:off x="3893344" y="5170646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35000" y="1268571"/>
            <a:ext cx="7953851" cy="977265"/>
            <a:chOff x="1488" y="2156"/>
            <a:chExt cx="16701" cy="2052"/>
          </a:xfrm>
        </p:grpSpPr>
        <p:sp>
          <p:nvSpPr>
            <p:cNvPr id="13314" name="矩形 2"/>
            <p:cNvSpPr/>
            <p:nvPr/>
          </p:nvSpPr>
          <p:spPr>
            <a:xfrm>
              <a:off x="2345" y="2156"/>
              <a:ext cx="15844" cy="2052"/>
            </a:xfrm>
            <a:prstGeom prst="rect">
              <a:avLst/>
            </a:prstGeom>
            <a:noFill/>
            <a:ln w="9525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l" fontAlgn="auto">
                <a:lnSpc>
                  <a:spcPct val="120000"/>
                </a:lnSpc>
              </a:pPr>
              <a:r>
                <a:rPr lang="zh-CN" altLang="en-US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文中所描写的桃花源寄寓了作者的社会理想，你怎么评价这一社会理想？</a:t>
              </a:r>
              <a:endParaRPr lang="zh-CN" altLang="en-US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7" name="图片 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488" y="2246"/>
              <a:ext cx="857" cy="99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1" name="组合 40"/>
          <p:cNvGrpSpPr/>
          <p:nvPr/>
        </p:nvGrpSpPr>
        <p:grpSpPr>
          <a:xfrm>
            <a:off x="532130" y="2501265"/>
            <a:ext cx="3990975" cy="3474405"/>
            <a:chOff x="2228" y="4079"/>
            <a:chExt cx="7324" cy="5929"/>
          </a:xfrm>
        </p:grpSpPr>
        <p:grpSp>
          <p:nvGrpSpPr>
            <p:cNvPr id="32" name="组合 31"/>
            <p:cNvGrpSpPr/>
            <p:nvPr/>
          </p:nvGrpSpPr>
          <p:grpSpPr>
            <a:xfrm>
              <a:off x="2228" y="4079"/>
              <a:ext cx="7324" cy="5929"/>
              <a:chOff x="1746" y="4154"/>
              <a:chExt cx="2290" cy="3837"/>
            </a:xfrm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23" name="组合 22"/>
              <p:cNvGrpSpPr/>
              <p:nvPr/>
            </p:nvGrpSpPr>
            <p:grpSpPr>
              <a:xfrm>
                <a:off x="1746" y="4154"/>
                <a:ext cx="2290" cy="3837"/>
                <a:chOff x="1746" y="4154"/>
                <a:chExt cx="2290" cy="3837"/>
              </a:xfrm>
            </p:grpSpPr>
            <p:sp>
              <p:nvSpPr>
                <p:cNvPr id="3" name="矩形 2"/>
                <p:cNvSpPr/>
                <p:nvPr/>
              </p:nvSpPr>
              <p:spPr>
                <a:xfrm>
                  <a:off x="1750" y="4154"/>
                  <a:ext cx="2286" cy="806"/>
                </a:xfrm>
                <a:prstGeom prst="rect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  <p:sp>
              <p:nvSpPr>
                <p:cNvPr id="7" name="矩形 6"/>
                <p:cNvSpPr/>
                <p:nvPr/>
              </p:nvSpPr>
              <p:spPr>
                <a:xfrm>
                  <a:off x="1746" y="5061"/>
                  <a:ext cx="2286" cy="2930"/>
                </a:xfrm>
                <a:prstGeom prst="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</p:grpSp>
          <p:sp>
            <p:nvSpPr>
              <p:cNvPr id="31" name="文本框 30"/>
              <p:cNvSpPr txBox="1"/>
              <p:nvPr/>
            </p:nvSpPr>
            <p:spPr>
              <a:xfrm>
                <a:off x="1746" y="5106"/>
                <a:ext cx="2271" cy="2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 fontAlgn="auto">
                  <a:lnSpc>
                    <a:spcPct val="120000"/>
                  </a:lnSpc>
                </a:pPr>
                <a:r>
                  <a:rPr lang="en-US" altLang="zh-CN" sz="1800" b="1">
                    <a:latin typeface="楷体" panose="02010609060101010101" pitchFamily="49" charset="-122"/>
                    <a:ea typeface="楷体" panose="02010609060101010101" pitchFamily="49" charset="-122"/>
                  </a:rPr>
                  <a:t>    </a:t>
                </a:r>
                <a:r>
                  <a:rPr lang="zh-CN" altLang="en-US" sz="2000" b="1">
                    <a:latin typeface="楷体" panose="02010609060101010101" pitchFamily="49" charset="-122"/>
                    <a:ea typeface="楷体" panose="02010609060101010101" pitchFamily="49" charset="-122"/>
                  </a:rPr>
                  <a:t>文中描写了一个没有阶级压迫和剥削，没有战乱，人人劳动，和乐富足而宁静淳朴的理想社会，一定程度上反映了人们的愿望。作者的这种社会理想，</a:t>
                </a:r>
                <a:r>
                  <a:rPr lang="zh-CN" altLang="en-US" sz="2000" b="1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在当时具有积极的社会意义。</a:t>
                </a:r>
                <a:endPara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  <p:sp>
          <p:nvSpPr>
            <p:cNvPr id="40" name="文本框 39"/>
            <p:cNvSpPr txBox="1"/>
            <p:nvPr/>
          </p:nvSpPr>
          <p:spPr>
            <a:xfrm>
              <a:off x="5344" y="4118"/>
              <a:ext cx="1268" cy="102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3300" b="1">
                  <a:solidFill>
                    <a:srgbClr val="7030A0"/>
                  </a:solidFill>
                  <a:latin typeface="Calibri" panose="020F0502020204030204"/>
                </a:rPr>
                <a:t>①</a:t>
              </a:r>
              <a:endParaRPr lang="zh-CN" altLang="en-US" sz="3300" b="1">
                <a:solidFill>
                  <a:srgbClr val="7030A0"/>
                </a:solidFill>
                <a:latin typeface="Calibri" panose="020F0502020204030204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604226" y="2367280"/>
            <a:ext cx="3882122" cy="3652748"/>
            <a:chOff x="10013" y="4040"/>
            <a:chExt cx="8151" cy="7670"/>
          </a:xfrm>
        </p:grpSpPr>
        <p:grpSp>
          <p:nvGrpSpPr>
            <p:cNvPr id="33" name="组合 32"/>
            <p:cNvGrpSpPr/>
            <p:nvPr/>
          </p:nvGrpSpPr>
          <p:grpSpPr>
            <a:xfrm>
              <a:off x="10013" y="4040"/>
              <a:ext cx="8151" cy="7670"/>
              <a:chOff x="1746" y="4154"/>
              <a:chExt cx="2323" cy="4985"/>
            </a:xfrm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35" name="组合 34"/>
              <p:cNvGrpSpPr/>
              <p:nvPr/>
            </p:nvGrpSpPr>
            <p:grpSpPr>
              <a:xfrm>
                <a:off x="1746" y="4154"/>
                <a:ext cx="2290" cy="3886"/>
                <a:chOff x="1746" y="4154"/>
                <a:chExt cx="2290" cy="3886"/>
              </a:xfrm>
            </p:grpSpPr>
            <p:sp>
              <p:nvSpPr>
                <p:cNvPr id="36" name="矩形 35"/>
                <p:cNvSpPr/>
                <p:nvPr/>
              </p:nvSpPr>
              <p:spPr>
                <a:xfrm>
                  <a:off x="1750" y="4154"/>
                  <a:ext cx="2286" cy="907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  <p:sp>
              <p:nvSpPr>
                <p:cNvPr id="37" name="矩形 36"/>
                <p:cNvSpPr/>
                <p:nvPr/>
              </p:nvSpPr>
              <p:spPr>
                <a:xfrm>
                  <a:off x="1746" y="5061"/>
                  <a:ext cx="2286" cy="2979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</p:grpSp>
          <p:sp>
            <p:nvSpPr>
              <p:cNvPr id="39" name="文本框 38"/>
              <p:cNvSpPr txBox="1"/>
              <p:nvPr/>
            </p:nvSpPr>
            <p:spPr>
              <a:xfrm>
                <a:off x="1746" y="5318"/>
                <a:ext cx="2323" cy="382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extLst>
                <a:ext uri="{909E8E84-426E-40DD-AFC4-6F175D3DCCD1}">
                  <a14:hiddenFill xmlns:a14="http://schemas.microsoft.com/office/drawing/2010/main">
                    <a:solidFill>
                      <a:schemeClr val="accent2">
                        <a:lumMod val="20000"/>
                        <a:lumOff val="80000"/>
                      </a:schemeClr>
                    </a:solidFill>
                  </a14:hiddenFill>
                </a:ext>
              </a:extLst>
            </p:spPr>
            <p:txBody>
              <a:bodyPr wrap="square" rtlCol="0">
                <a:spAutoFit/>
              </a:bodyPr>
              <a:lstStyle/>
              <a:p>
                <a:pPr algn="l" fontAlgn="auto">
                  <a:lnSpc>
                    <a:spcPct val="110000"/>
                  </a:lnSpc>
                </a:pPr>
                <a:r>
                  <a:rPr lang="en-US" altLang="zh-CN" sz="1800" b="1">
                    <a:latin typeface="楷体" panose="02010609060101010101" pitchFamily="49" charset="-122"/>
                    <a:ea typeface="楷体" panose="02010609060101010101" pitchFamily="49" charset="-122"/>
                  </a:rPr>
                  <a:t>    </a:t>
                </a:r>
                <a:r>
                  <a:rPr lang="zh-CN" altLang="en-US" sz="2000" b="1">
                    <a:latin typeface="楷体" panose="02010609060101010101" pitchFamily="49" charset="-122"/>
                    <a:ea typeface="楷体" panose="02010609060101010101" pitchFamily="49" charset="-122"/>
                  </a:rPr>
                  <a:t>陶渊明虚构的世外桃源，是与他所处的社会现实相对的。这种社会理想反映了广大人民反对剥削压迫、反对战争的愿望，也是对当时黑暗现实的批判。但它又带有原始共耕的痕迹，</a:t>
                </a:r>
                <a:r>
                  <a:rPr lang="zh-CN" altLang="en-US" sz="2000" b="1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表现了一定程度的复古倾向，是不可能实现的，因而只能是一种幻想。</a:t>
                </a:r>
                <a:endPara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10101" y="4127"/>
              <a:ext cx="7844" cy="125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txBody>
            <a:bodyPr wrap="square" rtlCol="0" anchor="t">
              <a:spAutoFit/>
            </a:bodyPr>
            <a:lstStyle/>
            <a:p>
              <a:r>
                <a:rPr lang="en-US" altLang="zh-CN" sz="3300" b="1">
                  <a:solidFill>
                    <a:srgbClr val="7030A0"/>
                  </a:solidFill>
                  <a:latin typeface="Calibri" panose="020F0502020204030204"/>
                </a:rPr>
                <a:t>                  </a:t>
              </a:r>
              <a:r>
                <a:rPr lang="zh-CN" altLang="en-US" sz="3300" b="1">
                  <a:solidFill>
                    <a:srgbClr val="7030A0"/>
                  </a:solidFill>
                  <a:latin typeface="Calibri" panose="020F0502020204030204"/>
                </a:rPr>
                <a:t>②</a:t>
              </a:r>
              <a:endParaRPr lang="zh-CN" altLang="en-US" sz="3300" b="1">
                <a:solidFill>
                  <a:srgbClr val="7030A0"/>
                </a:solidFill>
                <a:latin typeface="Calibri" panose="020F0502020204030204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split orient="vert" dir="in"/>
      </p:transition>
    </mc:Choice>
    <mc:Fallback>
      <p:transition spd="med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178594" y="5121593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53390" y="5397818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>
                <a:solidFill>
                  <a:schemeClr val="bg1"/>
                </a:solidFill>
              </a:rPr>
              <a:t>liyongqiang</a:t>
            </a:r>
            <a:endParaRPr lang="en-US" altLang="zh-CN" sz="180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76" y="5724525"/>
            <a:ext cx="104251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李永强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006715" y="1155383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>
                <a:solidFill>
                  <a:schemeClr val="bg1"/>
                </a:solidFill>
              </a:rPr>
              <a:t>liyongqiang</a:t>
            </a:r>
            <a:endParaRPr lang="en-US" altLang="zh-CN" sz="180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59731" y="1548765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34528" y="1824990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>
                <a:solidFill>
                  <a:schemeClr val="bg1"/>
                </a:solidFill>
              </a:rPr>
              <a:t>liyongqiang</a:t>
            </a:r>
            <a:endParaRPr lang="en-US" altLang="zh-CN" sz="180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81614" y="2151698"/>
            <a:ext cx="104251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李永强</a:t>
            </a:r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07194" y="116681"/>
            <a:ext cx="8189595" cy="742474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47625" tIns="19050" rIns="47625" bIns="1905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050" b="1" spc="36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课文主旨</a:t>
              </a:r>
              <a:endParaRPr lang="zh-CN" altLang="en-US" sz="4050" b="1" spc="36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1800">
                    <a:solidFill>
                      <a:schemeClr val="l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3" name="文本框 72"/>
          <p:cNvSpPr txBox="1"/>
          <p:nvPr/>
        </p:nvSpPr>
        <p:spPr>
          <a:xfrm>
            <a:off x="2658904" y="5133023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3893344" y="5170646"/>
            <a:ext cx="104251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墨剑飘雨</a:t>
            </a:r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538954" y="1747516"/>
            <a:ext cx="7882255" cy="3919855"/>
            <a:chOff x="1984" y="3889"/>
            <a:chExt cx="15887" cy="6405"/>
          </a:xfrm>
        </p:grpSpPr>
        <p:grpSp>
          <p:nvGrpSpPr>
            <p:cNvPr id="51" name="组合 50"/>
            <p:cNvGrpSpPr/>
            <p:nvPr/>
          </p:nvGrpSpPr>
          <p:grpSpPr>
            <a:xfrm>
              <a:off x="1984" y="3889"/>
              <a:ext cx="15887" cy="6405"/>
              <a:chOff x="1174" y="4997"/>
              <a:chExt cx="4864" cy="6450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1174" y="4997"/>
                <a:ext cx="4864" cy="6450"/>
                <a:chOff x="817" y="5525"/>
                <a:chExt cx="13408" cy="7842"/>
              </a:xfrm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8" name="圆角矩形 47"/>
                <p:cNvSpPr/>
                <p:nvPr/>
              </p:nvSpPr>
              <p:spPr>
                <a:xfrm>
                  <a:off x="817" y="5525"/>
                  <a:ext cx="13408" cy="7842"/>
                </a:xfrm>
                <a:prstGeom prst="roundRect">
                  <a:avLst>
                    <a:gd name="adj" fmla="val 12981"/>
                  </a:avLst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rgbClr val="000000">
                      <a:alpha val="0"/>
                    </a:srgb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  <p:sp>
              <p:nvSpPr>
                <p:cNvPr id="49" name="矩形 48"/>
                <p:cNvSpPr/>
                <p:nvPr/>
              </p:nvSpPr>
              <p:spPr>
                <a:xfrm>
                  <a:off x="1544" y="5810"/>
                  <a:ext cx="12095" cy="72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000000">
                      <a:alpha val="0"/>
                    </a:srgb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</p:grpSp>
          <p:sp>
            <p:nvSpPr>
              <p:cNvPr id="50" name="文本框 49"/>
              <p:cNvSpPr txBox="1"/>
              <p:nvPr/>
            </p:nvSpPr>
            <p:spPr>
              <a:xfrm>
                <a:off x="1536" y="5267"/>
                <a:ext cx="3180" cy="59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indent="0" algn="just" fontAlgn="auto">
                  <a:lnSpc>
                    <a:spcPct val="120000"/>
                  </a:lnSpc>
                  <a:buClr>
                    <a:srgbClr val="00B050"/>
                  </a:buClr>
                  <a:buFont typeface="Wingdings" panose="05000000000000000000" charset="0"/>
                  <a:buNone/>
                </a:pPr>
                <a:r>
                  <a:rPr lang="en-US" sz="2100" b="1" noProof="0" err="1" smtClean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楷体" panose="02010609060101010101" pitchFamily="49" charset="-122"/>
                    <a:ea typeface="楷体" panose="02010609060101010101" pitchFamily="49" charset="-122"/>
                    <a:cs typeface="楷体" panose="02010609060101010101" pitchFamily="49" charset="-122"/>
                  </a:rPr>
                  <a:t>    </a:t>
                </a:r>
                <a:r>
                  <a:rPr b="1" noProof="0" err="1" smtClean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楷体" panose="02010609060101010101" pitchFamily="49" charset="-122"/>
                    <a:ea typeface="楷体" panose="02010609060101010101" pitchFamily="49" charset="-122"/>
                    <a:cs typeface="楷体" panose="02010609060101010101" pitchFamily="49" charset="-122"/>
                  </a:rPr>
                  <a:t>本文虚构了一个宁静安乐的世外桃源，描绘了一幅景色优美、没有战乱、没有剥削、没有压迫、人人安居乐业、和睦相处的生活图景，寄托了作者对社会、政治的美好理想，</a:t>
                </a:r>
                <a:r>
                  <a:rPr b="1" noProof="0" err="1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楷体" panose="02010609060101010101" pitchFamily="49" charset="-122"/>
                    <a:ea typeface="楷体" panose="02010609060101010101" pitchFamily="49" charset="-122"/>
                    <a:cs typeface="楷体" panose="02010609060101010101" pitchFamily="49" charset="-122"/>
                  </a:rPr>
                  <a:t>表达了作者反对剥削压迫、反对战乱的心声，也反映了当时劳动人民厌恶战争的情绪及追求和平生活的美好愿望。</a:t>
                </a:r>
                <a:endParaRPr b="1" noProof="0" err="1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endParaRPr>
              </a:p>
            </p:txBody>
          </p:sp>
        </p:grpSp>
        <p:sp>
          <p:nvSpPr>
            <p:cNvPr id="7" name="对角圆角矩形 6"/>
            <p:cNvSpPr/>
            <p:nvPr/>
          </p:nvSpPr>
          <p:spPr>
            <a:xfrm>
              <a:off x="13699" y="4345"/>
              <a:ext cx="3113" cy="4045"/>
            </a:xfrm>
            <a:prstGeom prst="round2DiagRect">
              <a:avLst>
                <a:gd name="adj1" fmla="val 19985"/>
                <a:gd name="adj2" fmla="val 0"/>
              </a:avLst>
            </a:prstGeom>
            <a:blipFill rotWithShape="1">
              <a:blip r:embed="rId10"/>
              <a:stretch>
                <a:fillRect/>
              </a:stretch>
            </a:blipFill>
            <a:ln w="57150">
              <a:solidFill>
                <a:schemeClr val="bg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split orient="vert" dir="in"/>
      </p:transition>
    </mc:Choice>
    <mc:Fallback>
      <p:transition spd="med">
        <p:split orient="vert" dir="in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8130" name="文本框 35842"/>
          <p:cNvSpPr txBox="1"/>
          <p:nvPr/>
        </p:nvSpPr>
        <p:spPr>
          <a:xfrm>
            <a:off x="3248025" y="855663"/>
            <a:ext cx="2647950" cy="8318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古今异义</a:t>
            </a:r>
            <a:endParaRPr lang="zh-CN" altLang="en-US" sz="4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131" name="文本框 35843"/>
          <p:cNvSpPr txBox="1"/>
          <p:nvPr/>
        </p:nvSpPr>
        <p:spPr>
          <a:xfrm>
            <a:off x="250825" y="3346450"/>
            <a:ext cx="22066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2.</a:t>
            </a:r>
            <a:r>
              <a:rPr lang="zh-CN" altLang="en-US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芳草</a:t>
            </a:r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鲜美</a:t>
            </a:r>
            <a:endParaRPr lang="zh-CN" altLang="en-US" sz="2800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5845" name="文本框 35844"/>
          <p:cNvSpPr txBox="1"/>
          <p:nvPr/>
        </p:nvSpPr>
        <p:spPr>
          <a:xfrm>
            <a:off x="5172075" y="4076700"/>
            <a:ext cx="15652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味道鲜美。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48133" name="文本框 35845"/>
          <p:cNvSpPr txBox="1"/>
          <p:nvPr/>
        </p:nvSpPr>
        <p:spPr>
          <a:xfrm>
            <a:off x="250825" y="2008188"/>
            <a:ext cx="162877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1.</a:t>
            </a:r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缘</a:t>
            </a:r>
            <a:r>
              <a:rPr lang="zh-CN" altLang="en-US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溪行</a:t>
            </a:r>
            <a:endParaRPr lang="zh-CN" altLang="en-US" sz="2800" dirty="0">
              <a:solidFill>
                <a:srgbClr val="00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5847" name="文本框 35846"/>
          <p:cNvSpPr txBox="1"/>
          <p:nvPr/>
        </p:nvSpPr>
        <p:spPr>
          <a:xfrm>
            <a:off x="5151438" y="2584450"/>
            <a:ext cx="23129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缘故、缘分。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8135" name="文本框 35847"/>
          <p:cNvSpPr txBox="1"/>
          <p:nvPr/>
        </p:nvSpPr>
        <p:spPr>
          <a:xfrm>
            <a:off x="250825" y="4686300"/>
            <a:ext cx="18097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3.</a:t>
            </a:r>
            <a:r>
              <a:rPr lang="zh-CN" altLang="en-US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说</a:t>
            </a:r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如此 </a:t>
            </a:r>
            <a:endParaRPr lang="zh-CN" altLang="en-US" sz="2800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5849" name="文本框 35848"/>
          <p:cNvSpPr txBox="1"/>
          <p:nvPr/>
        </p:nvSpPr>
        <p:spPr>
          <a:xfrm>
            <a:off x="5276850" y="5505450"/>
            <a:ext cx="14605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这样。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8137" name="文本框 35849"/>
          <p:cNvSpPr txBox="1"/>
          <p:nvPr/>
        </p:nvSpPr>
        <p:spPr>
          <a:xfrm>
            <a:off x="3097213" y="2290763"/>
            <a:ext cx="5461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缘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38" name="左大括号 35850"/>
          <p:cNvSpPr/>
          <p:nvPr/>
        </p:nvSpPr>
        <p:spPr>
          <a:xfrm>
            <a:off x="3825875" y="2132013"/>
            <a:ext cx="204788" cy="839787"/>
          </a:xfrm>
          <a:prstGeom prst="leftBrace">
            <a:avLst>
              <a:gd name="adj1" fmla="val 67149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8139" name="左大括号 35851"/>
          <p:cNvSpPr/>
          <p:nvPr/>
        </p:nvSpPr>
        <p:spPr>
          <a:xfrm>
            <a:off x="3725863" y="3789363"/>
            <a:ext cx="304800" cy="719137"/>
          </a:xfrm>
          <a:prstGeom prst="leftBrace">
            <a:avLst>
              <a:gd name="adj1" fmla="val 19584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8140" name="左大括号 35852"/>
          <p:cNvSpPr/>
          <p:nvPr/>
        </p:nvSpPr>
        <p:spPr>
          <a:xfrm>
            <a:off x="3725863" y="5176838"/>
            <a:ext cx="200025" cy="766762"/>
          </a:xfrm>
          <a:prstGeom prst="leftBrace">
            <a:avLst>
              <a:gd name="adj1" fmla="val 6727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8141" name="文本框 35853"/>
          <p:cNvSpPr txBox="1"/>
          <p:nvPr/>
        </p:nvSpPr>
        <p:spPr>
          <a:xfrm>
            <a:off x="2736850" y="3860800"/>
            <a:ext cx="906463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鲜美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42" name="文本框 35854"/>
          <p:cNvSpPr txBox="1"/>
          <p:nvPr/>
        </p:nvSpPr>
        <p:spPr>
          <a:xfrm>
            <a:off x="2736850" y="5300663"/>
            <a:ext cx="906463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如此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43" name="文本框 35855"/>
          <p:cNvSpPr txBox="1"/>
          <p:nvPr/>
        </p:nvSpPr>
        <p:spPr>
          <a:xfrm>
            <a:off x="4105275" y="2079625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Times New Roman" panose="02020603050405020304" pitchFamily="18" charset="0"/>
              </a:rPr>
              <a:t>古义：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8144" name="文本框 35856"/>
          <p:cNvSpPr txBox="1"/>
          <p:nvPr/>
        </p:nvSpPr>
        <p:spPr>
          <a:xfrm>
            <a:off x="4105275" y="2584450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Times New Roman" panose="02020603050405020304" pitchFamily="18" charset="0"/>
              </a:rPr>
              <a:t>今义：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8145" name="文本框 35857"/>
          <p:cNvSpPr txBox="1"/>
          <p:nvPr/>
        </p:nvSpPr>
        <p:spPr>
          <a:xfrm>
            <a:off x="4105275" y="3573463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Times New Roman" panose="02020603050405020304" pitchFamily="18" charset="0"/>
              </a:rPr>
              <a:t>古义：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8146" name="文本框 35858"/>
          <p:cNvSpPr txBox="1"/>
          <p:nvPr/>
        </p:nvSpPr>
        <p:spPr>
          <a:xfrm>
            <a:off x="4105275" y="4076700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Times New Roman" panose="02020603050405020304" pitchFamily="18" charset="0"/>
              </a:rPr>
              <a:t>今义：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8147" name="文本框 35859"/>
          <p:cNvSpPr txBox="1"/>
          <p:nvPr/>
        </p:nvSpPr>
        <p:spPr>
          <a:xfrm>
            <a:off x="4105275" y="5073650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Times New Roman" panose="02020603050405020304" pitchFamily="18" charset="0"/>
              </a:rPr>
              <a:t>古义：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8148" name="文本框 35860"/>
          <p:cNvSpPr txBox="1"/>
          <p:nvPr/>
        </p:nvSpPr>
        <p:spPr>
          <a:xfrm>
            <a:off x="4105275" y="5505450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Times New Roman" panose="02020603050405020304" pitchFamily="18" charset="0"/>
              </a:rPr>
              <a:t>今义：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5862" name="文本框 35861"/>
          <p:cNvSpPr txBox="1"/>
          <p:nvPr/>
        </p:nvSpPr>
        <p:spPr>
          <a:xfrm>
            <a:off x="5172075" y="2079625"/>
            <a:ext cx="22161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沿，沿着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863" name="文本框 35862"/>
          <p:cNvSpPr txBox="1"/>
          <p:nvPr/>
        </p:nvSpPr>
        <p:spPr>
          <a:xfrm>
            <a:off x="5172075" y="3573463"/>
            <a:ext cx="15652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鲜艳美丽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864" name="文本框 35863"/>
          <p:cNvSpPr txBox="1"/>
          <p:nvPr/>
        </p:nvSpPr>
        <p:spPr>
          <a:xfrm>
            <a:off x="5207000" y="5073650"/>
            <a:ext cx="110331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像这样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8152" name="组合 5"/>
          <p:cNvGrpSpPr/>
          <p:nvPr/>
        </p:nvGrpSpPr>
        <p:grpSpPr>
          <a:xfrm>
            <a:off x="82550" y="411163"/>
            <a:ext cx="2319338" cy="700087"/>
            <a:chOff x="128588" y="635000"/>
            <a:chExt cx="2319337" cy="700088"/>
          </a:xfrm>
        </p:grpSpPr>
        <p:pic>
          <p:nvPicPr>
            <p:cNvPr id="48153" name="Picture 4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8588" y="635000"/>
              <a:ext cx="2319337" cy="70008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8154" name="文本框 2"/>
            <p:cNvSpPr txBox="1"/>
            <p:nvPr/>
          </p:nvSpPr>
          <p:spPr>
            <a:xfrm>
              <a:off x="646501" y="711200"/>
              <a:ext cx="1714500" cy="522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800" dirty="0">
                  <a:solidFill>
                    <a:srgbClr val="0099CC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词句巩固</a:t>
              </a:r>
              <a:endParaRPr lang="zh-CN" altLang="en-US" sz="2800" dirty="0">
                <a:solidFill>
                  <a:srgbClr val="0099CC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  <p:bldP spid="35847" grpId="0"/>
      <p:bldP spid="35849" grpId="0"/>
      <p:bldP spid="35862" grpId="0"/>
      <p:bldP spid="35863" grpId="0"/>
      <p:bldP spid="3586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9154" name="文本框 36867"/>
          <p:cNvSpPr txBox="1"/>
          <p:nvPr/>
        </p:nvSpPr>
        <p:spPr>
          <a:xfrm>
            <a:off x="179388" y="1268413"/>
            <a:ext cx="22320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4.</a:t>
            </a:r>
            <a:r>
              <a:rPr lang="zh-CN" altLang="en-US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阡陌</a:t>
            </a:r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交通</a:t>
            </a:r>
            <a:endParaRPr lang="zh-CN" altLang="en-US" sz="2800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6869" name="文本框 36868"/>
          <p:cNvSpPr txBox="1"/>
          <p:nvPr/>
        </p:nvSpPr>
        <p:spPr>
          <a:xfrm>
            <a:off x="2484438" y="2295525"/>
            <a:ext cx="4951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往来通达，或各种运输的总称。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56" name="文本框 36869"/>
          <p:cNvSpPr txBox="1"/>
          <p:nvPr/>
        </p:nvSpPr>
        <p:spPr>
          <a:xfrm>
            <a:off x="179388" y="2852738"/>
            <a:ext cx="379253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5.</a:t>
            </a:r>
            <a:r>
              <a:rPr lang="zh-CN" altLang="en-US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率</a:t>
            </a:r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妻子</a:t>
            </a:r>
            <a:r>
              <a:rPr lang="zh-CN" altLang="en-US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邑人来此</a:t>
            </a:r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绝境</a:t>
            </a:r>
            <a:endParaRPr lang="zh-CN" altLang="en-US" sz="2800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6871" name="文本框 36870"/>
          <p:cNvSpPr txBox="1"/>
          <p:nvPr/>
        </p:nvSpPr>
        <p:spPr>
          <a:xfrm>
            <a:off x="6011863" y="3933825"/>
            <a:ext cx="28797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没有出路的地方。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58" name="文本框 36871"/>
          <p:cNvSpPr txBox="1"/>
          <p:nvPr/>
        </p:nvSpPr>
        <p:spPr>
          <a:xfrm>
            <a:off x="179388" y="4437063"/>
            <a:ext cx="415448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6.</a:t>
            </a:r>
            <a:r>
              <a:rPr lang="zh-CN" altLang="en-US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乃不知有汉，</a:t>
            </a:r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无论</a:t>
            </a:r>
            <a:r>
              <a:rPr lang="zh-CN" altLang="en-US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魏晋</a:t>
            </a:r>
            <a:endParaRPr lang="zh-CN" altLang="en-US" sz="2800" dirty="0">
              <a:solidFill>
                <a:srgbClr val="00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6873" name="文本框 36872"/>
          <p:cNvSpPr txBox="1"/>
          <p:nvPr/>
        </p:nvSpPr>
        <p:spPr>
          <a:xfrm>
            <a:off x="2649538" y="5440363"/>
            <a:ext cx="35448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是表条件关系的关联词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60" name="文本框 36874"/>
          <p:cNvSpPr txBox="1"/>
          <p:nvPr/>
        </p:nvSpPr>
        <p:spPr>
          <a:xfrm>
            <a:off x="463550" y="2049463"/>
            <a:ext cx="906463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交通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9161" name="文本框 36875"/>
          <p:cNvSpPr txBox="1"/>
          <p:nvPr/>
        </p:nvSpPr>
        <p:spPr>
          <a:xfrm>
            <a:off x="1547813" y="1844675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宋体" panose="02010600030101010101" pitchFamily="2" charset="-122"/>
              </a:rPr>
              <a:t>古义：</a:t>
            </a:r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49162" name="文本框 36876"/>
          <p:cNvSpPr txBox="1"/>
          <p:nvPr/>
        </p:nvSpPr>
        <p:spPr>
          <a:xfrm>
            <a:off x="1547813" y="2295525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宋体" panose="02010600030101010101" pitchFamily="2" charset="-122"/>
              </a:rPr>
              <a:t>今义：</a:t>
            </a:r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49163" name="文本框 36877"/>
          <p:cNvSpPr txBox="1"/>
          <p:nvPr/>
        </p:nvSpPr>
        <p:spPr>
          <a:xfrm>
            <a:off x="395288" y="3357563"/>
            <a:ext cx="126682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妻子，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9164" name="文本框 36878"/>
          <p:cNvSpPr txBox="1"/>
          <p:nvPr/>
        </p:nvSpPr>
        <p:spPr>
          <a:xfrm>
            <a:off x="395288" y="3933825"/>
            <a:ext cx="126682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绝境，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6880" name="文本框 36879"/>
          <p:cNvSpPr txBox="1"/>
          <p:nvPr/>
        </p:nvSpPr>
        <p:spPr>
          <a:xfrm>
            <a:off x="5940425" y="3376613"/>
            <a:ext cx="26320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专指男子的配偶。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66" name="文本框 36880"/>
          <p:cNvSpPr txBox="1"/>
          <p:nvPr/>
        </p:nvSpPr>
        <p:spPr>
          <a:xfrm>
            <a:off x="1384300" y="3376613"/>
            <a:ext cx="10271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古义：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67" name="文本框 36882"/>
          <p:cNvSpPr txBox="1"/>
          <p:nvPr/>
        </p:nvSpPr>
        <p:spPr>
          <a:xfrm>
            <a:off x="4919663" y="3933825"/>
            <a:ext cx="9493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今义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endParaRPr lang="en-US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884" name="文本框 36883"/>
          <p:cNvSpPr txBox="1"/>
          <p:nvPr/>
        </p:nvSpPr>
        <p:spPr>
          <a:xfrm>
            <a:off x="2268538" y="3954463"/>
            <a:ext cx="26352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与世隔绝的地方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69" name="文本框 36884"/>
          <p:cNvSpPr txBox="1"/>
          <p:nvPr/>
        </p:nvSpPr>
        <p:spPr>
          <a:xfrm>
            <a:off x="1384300" y="3954463"/>
            <a:ext cx="10271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古义： 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70" name="文本框 36885"/>
          <p:cNvSpPr txBox="1"/>
          <p:nvPr/>
        </p:nvSpPr>
        <p:spPr>
          <a:xfrm>
            <a:off x="4919663" y="3376613"/>
            <a:ext cx="9493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今义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endParaRPr lang="en-US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71" name="左大括号 36887"/>
          <p:cNvSpPr/>
          <p:nvPr/>
        </p:nvSpPr>
        <p:spPr>
          <a:xfrm>
            <a:off x="1382713" y="1955800"/>
            <a:ext cx="187325" cy="822325"/>
          </a:xfrm>
          <a:prstGeom prst="leftBrace">
            <a:avLst>
              <a:gd name="adj1" fmla="val 6777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49172" name="文本框 36888"/>
          <p:cNvSpPr txBox="1"/>
          <p:nvPr/>
        </p:nvSpPr>
        <p:spPr>
          <a:xfrm>
            <a:off x="463550" y="5164138"/>
            <a:ext cx="906463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无论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9173" name="文本框 36889"/>
          <p:cNvSpPr txBox="1"/>
          <p:nvPr/>
        </p:nvSpPr>
        <p:spPr>
          <a:xfrm>
            <a:off x="1727200" y="4964113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古义：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74" name="文本框 36890"/>
          <p:cNvSpPr txBox="1"/>
          <p:nvPr/>
        </p:nvSpPr>
        <p:spPr>
          <a:xfrm>
            <a:off x="1727200" y="5440363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今义：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75" name="左大括号 36892"/>
          <p:cNvSpPr/>
          <p:nvPr/>
        </p:nvSpPr>
        <p:spPr>
          <a:xfrm>
            <a:off x="1455738" y="4997450"/>
            <a:ext cx="206375" cy="909638"/>
          </a:xfrm>
          <a:prstGeom prst="leftBrace">
            <a:avLst>
              <a:gd name="adj1" fmla="val 67115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894" name="文本框 36893"/>
          <p:cNvSpPr txBox="1"/>
          <p:nvPr/>
        </p:nvSpPr>
        <p:spPr>
          <a:xfrm>
            <a:off x="2339975" y="3376613"/>
            <a:ext cx="23288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指</a:t>
            </a: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妻子和儿女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895" name="文本框 36894"/>
          <p:cNvSpPr txBox="1"/>
          <p:nvPr/>
        </p:nvSpPr>
        <p:spPr>
          <a:xfrm>
            <a:off x="2484438" y="1844675"/>
            <a:ext cx="171608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交错相通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896" name="文本框 36895"/>
          <p:cNvSpPr txBox="1"/>
          <p:nvPr/>
        </p:nvSpPr>
        <p:spPr>
          <a:xfrm>
            <a:off x="2649538" y="4964113"/>
            <a:ext cx="28559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不用说、更不用说</a:t>
            </a:r>
            <a:endParaRPr lang="zh-CN" altLang="en-US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79" name="文本框 35842"/>
          <p:cNvSpPr txBox="1"/>
          <p:nvPr/>
        </p:nvSpPr>
        <p:spPr>
          <a:xfrm>
            <a:off x="3248025" y="557213"/>
            <a:ext cx="2647950" cy="8302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古今异义</a:t>
            </a:r>
            <a:endParaRPr lang="zh-CN" altLang="en-US" sz="4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1" grpId="0"/>
      <p:bldP spid="36873" grpId="0"/>
      <p:bldP spid="36880" grpId="0"/>
      <p:bldP spid="36884" grpId="0"/>
      <p:bldP spid="36894" grpId="0"/>
      <p:bldP spid="36895" grpId="0"/>
      <p:bldP spid="3689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0178" name="文本框 37891"/>
          <p:cNvSpPr txBox="1"/>
          <p:nvPr/>
        </p:nvSpPr>
        <p:spPr>
          <a:xfrm>
            <a:off x="323850" y="2781300"/>
            <a:ext cx="2792413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8.</a:t>
            </a:r>
            <a:r>
              <a:rPr lang="zh-CN" altLang="en-US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遂与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外人</a:t>
            </a:r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间隔</a:t>
            </a:r>
            <a:endParaRPr lang="zh-CN" altLang="en-US" sz="2800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7893" name="文本框 37892"/>
          <p:cNvSpPr txBox="1"/>
          <p:nvPr/>
        </p:nvSpPr>
        <p:spPr>
          <a:xfrm>
            <a:off x="5491163" y="3344863"/>
            <a:ext cx="19732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隔断，隔开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　 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0180" name="文本框 37893"/>
          <p:cNvSpPr txBox="1"/>
          <p:nvPr/>
        </p:nvSpPr>
        <p:spPr>
          <a:xfrm>
            <a:off x="323850" y="1268413"/>
            <a:ext cx="4957763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7.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村中闻有此人，咸来</a:t>
            </a:r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问讯</a:t>
            </a:r>
            <a:endParaRPr lang="zh-CN" altLang="en-US" sz="2800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7895" name="文本框 37894"/>
          <p:cNvSpPr txBox="1"/>
          <p:nvPr/>
        </p:nvSpPr>
        <p:spPr>
          <a:xfrm>
            <a:off x="5292725" y="1916113"/>
            <a:ext cx="17240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询问消息</a:t>
            </a:r>
            <a:endParaRPr lang="zh-CN" altLang="en-US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0182" name="文本框 37895"/>
          <p:cNvSpPr txBox="1"/>
          <p:nvPr/>
        </p:nvSpPr>
        <p:spPr>
          <a:xfrm>
            <a:off x="323850" y="4437063"/>
            <a:ext cx="34925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9.</a:t>
            </a:r>
            <a:r>
              <a:rPr lang="zh-CN" altLang="en-US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各人复</a:t>
            </a:r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延</a:t>
            </a:r>
            <a:r>
              <a:rPr lang="zh-CN" altLang="en-US" sz="2800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至其家</a:t>
            </a:r>
            <a:endParaRPr lang="zh-CN" altLang="en-US" sz="2800" dirty="0">
              <a:solidFill>
                <a:srgbClr val="00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7897" name="文本框 37896"/>
          <p:cNvSpPr txBox="1"/>
          <p:nvPr/>
        </p:nvSpPr>
        <p:spPr>
          <a:xfrm>
            <a:off x="5324475" y="5373688"/>
            <a:ext cx="21399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延长，延伸。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0184" name="左大括号 37897"/>
          <p:cNvSpPr/>
          <p:nvPr/>
        </p:nvSpPr>
        <p:spPr>
          <a:xfrm>
            <a:off x="4019550" y="1935163"/>
            <a:ext cx="279400" cy="935037"/>
          </a:xfrm>
          <a:prstGeom prst="leftBrace">
            <a:avLst>
              <a:gd name="adj1" fmla="val 40344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0185" name="矩形 37898"/>
          <p:cNvSpPr/>
          <p:nvPr/>
        </p:nvSpPr>
        <p:spPr>
          <a:xfrm>
            <a:off x="3128963" y="2139950"/>
            <a:ext cx="90487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问讯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0186" name="文本框 37899"/>
          <p:cNvSpPr txBox="1"/>
          <p:nvPr/>
        </p:nvSpPr>
        <p:spPr>
          <a:xfrm>
            <a:off x="4314825" y="1916113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宋体" panose="02010600030101010101" pitchFamily="2" charset="-122"/>
              </a:rPr>
              <a:t>古义：</a:t>
            </a:r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0187" name="文本框 37900"/>
          <p:cNvSpPr txBox="1"/>
          <p:nvPr/>
        </p:nvSpPr>
        <p:spPr>
          <a:xfrm>
            <a:off x="4314825" y="2420938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宋体" panose="02010600030101010101" pitchFamily="2" charset="-122"/>
              </a:rPr>
              <a:t>今义：</a:t>
            </a:r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0188" name="文本框 37901"/>
          <p:cNvSpPr txBox="1"/>
          <p:nvPr/>
        </p:nvSpPr>
        <p:spPr>
          <a:xfrm>
            <a:off x="3128963" y="3567113"/>
            <a:ext cx="90487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间隔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0189" name="文本框 37902"/>
          <p:cNvSpPr txBox="1"/>
          <p:nvPr/>
        </p:nvSpPr>
        <p:spPr>
          <a:xfrm>
            <a:off x="4427538" y="3357563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宋体" panose="02010600030101010101" pitchFamily="2" charset="-122"/>
              </a:rPr>
              <a:t>古义：</a:t>
            </a:r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0190" name="文本框 37903"/>
          <p:cNvSpPr txBox="1"/>
          <p:nvPr/>
        </p:nvSpPr>
        <p:spPr>
          <a:xfrm>
            <a:off x="4389438" y="3829050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宋体" panose="02010600030101010101" pitchFamily="2" charset="-122"/>
              </a:rPr>
              <a:t>今义：</a:t>
            </a:r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0191" name="矩形 37904"/>
          <p:cNvSpPr/>
          <p:nvPr/>
        </p:nvSpPr>
        <p:spPr>
          <a:xfrm>
            <a:off x="3489325" y="5205413"/>
            <a:ext cx="544513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延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0192" name="文本框 37905"/>
          <p:cNvSpPr txBox="1"/>
          <p:nvPr/>
        </p:nvSpPr>
        <p:spPr>
          <a:xfrm>
            <a:off x="4389438" y="4870450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宋体" panose="02010600030101010101" pitchFamily="2" charset="-122"/>
              </a:rPr>
              <a:t>古义：</a:t>
            </a:r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0193" name="文本框 37906"/>
          <p:cNvSpPr txBox="1"/>
          <p:nvPr/>
        </p:nvSpPr>
        <p:spPr>
          <a:xfrm>
            <a:off x="4389438" y="5375275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宋体" panose="02010600030101010101" pitchFamily="2" charset="-122"/>
              </a:rPr>
              <a:t>今义：</a:t>
            </a:r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0194" name="文本框 37907"/>
          <p:cNvSpPr txBox="1"/>
          <p:nvPr/>
        </p:nvSpPr>
        <p:spPr>
          <a:xfrm>
            <a:off x="4164013" y="3573463"/>
            <a:ext cx="3095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dirty="0">
              <a:latin typeface="宋体" panose="02010600030101010101" pitchFamily="2" charset="-122"/>
            </a:endParaRPr>
          </a:p>
        </p:txBody>
      </p:sp>
      <p:sp>
        <p:nvSpPr>
          <p:cNvPr id="50195" name="左大括号 37908"/>
          <p:cNvSpPr/>
          <p:nvPr/>
        </p:nvSpPr>
        <p:spPr>
          <a:xfrm>
            <a:off x="4019550" y="3362325"/>
            <a:ext cx="333375" cy="941388"/>
          </a:xfrm>
          <a:prstGeom prst="leftBrace">
            <a:avLst>
              <a:gd name="adj1" fmla="val 2804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0196" name="左大括号 37909"/>
          <p:cNvSpPr/>
          <p:nvPr/>
        </p:nvSpPr>
        <p:spPr>
          <a:xfrm>
            <a:off x="4019550" y="4824413"/>
            <a:ext cx="314325" cy="1066800"/>
          </a:xfrm>
          <a:prstGeom prst="leftBrace">
            <a:avLst>
              <a:gd name="adj1" fmla="val 4941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37911" name="文本框 37910"/>
          <p:cNvSpPr txBox="1"/>
          <p:nvPr/>
        </p:nvSpPr>
        <p:spPr>
          <a:xfrm>
            <a:off x="5292725" y="2420938"/>
            <a:ext cx="14160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询问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7912" name="文本框 37911"/>
          <p:cNvSpPr txBox="1"/>
          <p:nvPr/>
        </p:nvSpPr>
        <p:spPr>
          <a:xfrm>
            <a:off x="5491163" y="3829050"/>
            <a:ext cx="79533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距离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7913" name="文本框 37912"/>
          <p:cNvSpPr txBox="1"/>
          <p:nvPr/>
        </p:nvSpPr>
        <p:spPr>
          <a:xfrm>
            <a:off x="5324475" y="4870450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邀请</a:t>
            </a:r>
            <a:endParaRPr lang="zh-CN" altLang="en-US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0200" name="文本框 35842"/>
          <p:cNvSpPr txBox="1"/>
          <p:nvPr/>
        </p:nvSpPr>
        <p:spPr>
          <a:xfrm>
            <a:off x="3248025" y="557213"/>
            <a:ext cx="2647950" cy="8302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古今异义</a:t>
            </a:r>
            <a:endParaRPr lang="zh-CN" altLang="en-US" sz="4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9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5" grpId="0"/>
      <p:bldP spid="37897" grpId="0"/>
      <p:bldP spid="37911" grpId="0"/>
      <p:bldP spid="37912" grpId="0"/>
      <p:bldP spid="3791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202" name="文本框 38914"/>
          <p:cNvSpPr txBox="1"/>
          <p:nvPr/>
        </p:nvSpPr>
        <p:spPr>
          <a:xfrm>
            <a:off x="3248025" y="358775"/>
            <a:ext cx="2647950" cy="8302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一词多义</a:t>
            </a:r>
            <a:endParaRPr lang="zh-CN" altLang="en-US" sz="4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03" name="文本框 38915"/>
          <p:cNvSpPr txBox="1"/>
          <p:nvPr/>
        </p:nvSpPr>
        <p:spPr>
          <a:xfrm>
            <a:off x="796925" y="1844675"/>
            <a:ext cx="2973388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en-US" altLang="zh-CN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endParaRPr lang="en-US" altLang="zh-CN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1204" name="文本框 38920"/>
          <p:cNvSpPr txBox="1"/>
          <p:nvPr/>
        </p:nvSpPr>
        <p:spPr>
          <a:xfrm>
            <a:off x="1281113" y="2282825"/>
            <a:ext cx="3095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dirty="0">
              <a:latin typeface="宋体" panose="02010600030101010101" pitchFamily="2" charset="-122"/>
            </a:endParaRPr>
          </a:p>
        </p:txBody>
      </p:sp>
      <p:sp>
        <p:nvSpPr>
          <p:cNvPr id="51205" name="左大括号 38923"/>
          <p:cNvSpPr/>
          <p:nvPr/>
        </p:nvSpPr>
        <p:spPr>
          <a:xfrm>
            <a:off x="1085850" y="1557338"/>
            <a:ext cx="88900" cy="719137"/>
          </a:xfrm>
          <a:prstGeom prst="leftBrace">
            <a:avLst>
              <a:gd name="adj1" fmla="val 6714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1206" name="左大括号 38924"/>
          <p:cNvSpPr/>
          <p:nvPr/>
        </p:nvSpPr>
        <p:spPr>
          <a:xfrm>
            <a:off x="1085850" y="2420938"/>
            <a:ext cx="88900" cy="719137"/>
          </a:xfrm>
          <a:prstGeom prst="leftBrace">
            <a:avLst>
              <a:gd name="adj1" fmla="val 6714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1207" name="左大括号 38925"/>
          <p:cNvSpPr/>
          <p:nvPr/>
        </p:nvSpPr>
        <p:spPr>
          <a:xfrm>
            <a:off x="1085850" y="3213100"/>
            <a:ext cx="88900" cy="719138"/>
          </a:xfrm>
          <a:prstGeom prst="leftBrace">
            <a:avLst>
              <a:gd name="adj1" fmla="val 6714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1208" name="左大括号 38926"/>
          <p:cNvSpPr/>
          <p:nvPr/>
        </p:nvSpPr>
        <p:spPr>
          <a:xfrm>
            <a:off x="1085850" y="4149725"/>
            <a:ext cx="88900" cy="719138"/>
          </a:xfrm>
          <a:prstGeom prst="leftBrace">
            <a:avLst>
              <a:gd name="adj1" fmla="val 6714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1209" name="左大括号 38927"/>
          <p:cNvSpPr/>
          <p:nvPr/>
        </p:nvSpPr>
        <p:spPr>
          <a:xfrm>
            <a:off x="941388" y="5013325"/>
            <a:ext cx="287337" cy="1008063"/>
          </a:xfrm>
          <a:prstGeom prst="leftBrace">
            <a:avLst>
              <a:gd name="adj1" fmla="val 2912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38929" name="文本框 38928"/>
          <p:cNvSpPr txBox="1"/>
          <p:nvPr/>
        </p:nvSpPr>
        <p:spPr>
          <a:xfrm>
            <a:off x="4902200" y="1270000"/>
            <a:ext cx="29384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放弃、舍弃，动词</a:t>
            </a:r>
            <a:r>
              <a:rPr lang="en-US" altLang="zh-CN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30" name="文本框 38929"/>
          <p:cNvSpPr txBox="1"/>
          <p:nvPr/>
        </p:nvSpPr>
        <p:spPr>
          <a:xfrm>
            <a:off x="4902200" y="1773238"/>
            <a:ext cx="202088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房屋，名词</a:t>
            </a:r>
            <a:r>
              <a:rPr lang="en-US" altLang="zh-CN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31" name="文本框 38930"/>
          <p:cNvSpPr txBox="1"/>
          <p:nvPr/>
        </p:nvSpPr>
        <p:spPr>
          <a:xfrm>
            <a:off x="4902200" y="2206625"/>
            <a:ext cx="23272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作标记，动词</a:t>
            </a:r>
            <a:r>
              <a:rPr lang="en-US" altLang="zh-CN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32" name="文本框 38931"/>
          <p:cNvSpPr txBox="1"/>
          <p:nvPr/>
        </p:nvSpPr>
        <p:spPr>
          <a:xfrm>
            <a:off x="4900613" y="2638425"/>
            <a:ext cx="30908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标记、记号，名词）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33" name="文本框 38932"/>
          <p:cNvSpPr txBox="1"/>
          <p:nvPr/>
        </p:nvSpPr>
        <p:spPr>
          <a:xfrm>
            <a:off x="4900613" y="3070225"/>
            <a:ext cx="202088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寻找，动词</a:t>
            </a:r>
            <a:r>
              <a:rPr lang="en-US" altLang="zh-CN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34" name="文本框 38933"/>
          <p:cNvSpPr txBox="1"/>
          <p:nvPr/>
        </p:nvSpPr>
        <p:spPr>
          <a:xfrm>
            <a:off x="4900613" y="3502025"/>
            <a:ext cx="29384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随即、不久，副词</a:t>
            </a:r>
            <a:r>
              <a:rPr lang="en-US" altLang="zh-CN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35" name="文本框 38934"/>
          <p:cNvSpPr txBox="1"/>
          <p:nvPr/>
        </p:nvSpPr>
        <p:spPr>
          <a:xfrm>
            <a:off x="4829175" y="3933825"/>
            <a:ext cx="186690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（这、那） 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36" name="文本框 38935"/>
          <p:cNvSpPr txBox="1"/>
          <p:nvPr/>
        </p:nvSpPr>
        <p:spPr>
          <a:xfrm>
            <a:off x="4829175" y="4365625"/>
            <a:ext cx="29368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（他的，代渔人的）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37" name="文本框 38936"/>
          <p:cNvSpPr txBox="1"/>
          <p:nvPr/>
        </p:nvSpPr>
        <p:spPr>
          <a:xfrm>
            <a:off x="4829175" y="4799013"/>
            <a:ext cx="30241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（作为）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38" name="文本框 38937"/>
          <p:cNvSpPr txBox="1"/>
          <p:nvPr/>
        </p:nvSpPr>
        <p:spPr>
          <a:xfrm>
            <a:off x="4829175" y="5229225"/>
            <a:ext cx="186690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（对，向） 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39" name="文本框 38938"/>
          <p:cNvSpPr txBox="1"/>
          <p:nvPr/>
        </p:nvSpPr>
        <p:spPr>
          <a:xfrm>
            <a:off x="4829175" y="5661025"/>
            <a:ext cx="11017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（给）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828" name="文本框 34827"/>
          <p:cNvSpPr txBox="1"/>
          <p:nvPr/>
        </p:nvSpPr>
        <p:spPr>
          <a:xfrm>
            <a:off x="1174750" y="4868863"/>
            <a:ext cx="3435350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</a:rPr>
              <a:t>①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武陵人捕鱼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</a:rPr>
              <a:t>为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业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</a:rPr>
              <a:t>②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不足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</a:rPr>
              <a:t>为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外人道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</a:rPr>
              <a:t>③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此人一一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</a:rPr>
              <a:t>为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具言所闻</a:t>
            </a:r>
            <a:endParaRPr lang="zh-CN" altLang="en-US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73163" y="1482725"/>
            <a:ext cx="32004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①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便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舍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船，从口入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②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屋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舍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俨然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73163" y="2276475"/>
            <a:ext cx="25400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①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处处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志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之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②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寻向所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志</a:t>
            </a:r>
            <a:endParaRPr lang="zh-CN" altLang="en-US" dirty="0">
              <a:solidFill>
                <a:srgbClr val="FF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73163" y="3141663"/>
            <a:ext cx="25400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①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寻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向所志 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②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未果，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寻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病终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73163" y="4005263"/>
            <a:ext cx="31496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①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复前行，欲穷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其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林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②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既出，得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其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船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8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8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89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8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8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8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8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9" grpId="0"/>
      <p:bldP spid="38930" grpId="0"/>
      <p:bldP spid="38931" grpId="0"/>
      <p:bldP spid="38932" grpId="0"/>
      <p:bldP spid="38933" grpId="0"/>
      <p:bldP spid="38934" grpId="0"/>
      <p:bldP spid="38935" grpId="0"/>
      <p:bldP spid="38936" grpId="0"/>
      <p:bldP spid="38937" grpId="0"/>
      <p:bldP spid="38938" grpId="0"/>
      <p:bldP spid="38939" grpId="0"/>
      <p:bldP spid="34828" grpId="0"/>
      <p:bldP spid="2" grpId="0"/>
      <p:bldP spid="3" grpId="0"/>
      <p:bldP spid="4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12" name="Text Box 4"/>
          <p:cNvSpPr txBox="1"/>
          <p:nvPr/>
        </p:nvSpPr>
        <p:spPr>
          <a:xfrm>
            <a:off x="531813" y="2060575"/>
            <a:ext cx="8612187" cy="1570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宋体" panose="02010600030101010101" pitchFamily="2" charset="-122"/>
              </a:rPr>
              <a:t>便要还家：</a:t>
            </a:r>
            <a:r>
              <a:rPr lang="zh-CN" altLang="en-US" sz="3200" u="sng" dirty="0">
                <a:latin typeface="宋体" panose="02010600030101010101" pitchFamily="2" charset="-122"/>
              </a:rPr>
              <a:t>      </a:t>
            </a:r>
            <a:r>
              <a:rPr lang="zh-CN" altLang="en-US" sz="3200" dirty="0">
                <a:latin typeface="宋体" panose="02010600030101010101" pitchFamily="2" charset="-122"/>
              </a:rPr>
              <a:t>通 </a:t>
            </a:r>
            <a:r>
              <a:rPr lang="zh-CN" altLang="en-US" sz="3200" u="sng" dirty="0">
                <a:latin typeface="宋体" panose="02010600030101010101" pitchFamily="2" charset="-122"/>
              </a:rPr>
              <a:t>      </a:t>
            </a:r>
            <a:r>
              <a:rPr lang="zh-CN" altLang="en-US" sz="3200" dirty="0">
                <a:latin typeface="宋体" panose="02010600030101010101" pitchFamily="2" charset="-122"/>
              </a:rPr>
              <a:t>，</a:t>
            </a:r>
            <a:endParaRPr lang="zh-CN" altLang="en-US" sz="3200" dirty="0">
              <a:latin typeface="宋体" panose="02010600030101010101" pitchFamily="2" charset="-122"/>
            </a:endParaRPr>
          </a:p>
          <a:p>
            <a:endParaRPr lang="en-US" altLang="zh-CN" sz="3200" dirty="0">
              <a:latin typeface="宋体" panose="02010600030101010101" pitchFamily="2" charset="-122"/>
            </a:endParaRPr>
          </a:p>
          <a:p>
            <a:r>
              <a:rPr lang="zh-CN" altLang="en-US" sz="3200" dirty="0">
                <a:latin typeface="宋体" panose="02010600030101010101" pitchFamily="2" charset="-122"/>
              </a:rPr>
              <a:t>义为 </a:t>
            </a:r>
            <a:r>
              <a:rPr lang="zh-CN" altLang="en-US" sz="3200" u="sng" dirty="0">
                <a:latin typeface="宋体" panose="02010600030101010101" pitchFamily="2" charset="-122"/>
              </a:rPr>
              <a:t>            </a:t>
            </a:r>
            <a:r>
              <a:rPr lang="zh-CN" altLang="en-US" sz="3200" dirty="0">
                <a:latin typeface="宋体" panose="02010600030101010101" pitchFamily="2" charset="-122"/>
              </a:rPr>
              <a:t> 。</a:t>
            </a:r>
            <a:endParaRPr lang="zh-CN" altLang="en-US" sz="3200" dirty="0">
              <a:latin typeface="宋体" panose="02010600030101010101" pitchFamily="2" charset="-122"/>
            </a:endParaRPr>
          </a:p>
        </p:txBody>
      </p:sp>
      <p:sp>
        <p:nvSpPr>
          <p:cNvPr id="17420" name="Text Box 12"/>
          <p:cNvSpPr txBox="1"/>
          <p:nvPr/>
        </p:nvSpPr>
        <p:spPr>
          <a:xfrm>
            <a:off x="2916238" y="1989138"/>
            <a:ext cx="4572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要</a:t>
            </a:r>
            <a:endParaRPr lang="zh-CN" altLang="en-US" sz="28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17421" name="Text Box 13"/>
          <p:cNvSpPr txBox="1"/>
          <p:nvPr/>
        </p:nvSpPr>
        <p:spPr>
          <a:xfrm>
            <a:off x="4859338" y="1989138"/>
            <a:ext cx="65405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邀</a:t>
            </a:r>
            <a:endParaRPr lang="zh-CN" altLang="en-US" sz="28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17422" name="Text Box 14"/>
          <p:cNvSpPr txBox="1"/>
          <p:nvPr/>
        </p:nvSpPr>
        <p:spPr>
          <a:xfrm>
            <a:off x="2195513" y="2924175"/>
            <a:ext cx="9144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邀请</a:t>
            </a:r>
            <a:endParaRPr lang="zh-CN" altLang="en-US" sz="2800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52230" name="文本框 1"/>
          <p:cNvSpPr txBox="1"/>
          <p:nvPr/>
        </p:nvSpPr>
        <p:spPr>
          <a:xfrm>
            <a:off x="3519488" y="458788"/>
            <a:ext cx="2030412" cy="8302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通假字</a:t>
            </a:r>
            <a:endParaRPr lang="zh-CN" altLang="en-US" sz="4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20" grpId="0"/>
      <p:bldP spid="17421" grpId="0"/>
      <p:bldP spid="174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3250" name="文本框 3"/>
          <p:cNvSpPr txBox="1"/>
          <p:nvPr/>
        </p:nvSpPr>
        <p:spPr>
          <a:xfrm>
            <a:off x="249238" y="2263775"/>
            <a:ext cx="8615362" cy="2678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全文以武陵渔人进出桃源的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行踪为线索，描绘了一个幽美的世外桃源，表现了作者对黑暗社会现实的不满，向往自由美好的生活，寄托了自己的政治理想，反映了广大人民的意愿。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3251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54700" y="1027113"/>
            <a:ext cx="2579688" cy="19335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3252" name="组合 2"/>
          <p:cNvGrpSpPr/>
          <p:nvPr/>
        </p:nvGrpSpPr>
        <p:grpSpPr>
          <a:xfrm>
            <a:off x="82550" y="411163"/>
            <a:ext cx="2319338" cy="700087"/>
            <a:chOff x="128588" y="617149"/>
            <a:chExt cx="2319337" cy="700088"/>
          </a:xfrm>
        </p:grpSpPr>
        <p:pic>
          <p:nvPicPr>
            <p:cNvPr id="53253" name="Picture 5" descr="未标题-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8588" y="617149"/>
              <a:ext cx="2319337" cy="70008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3254" name="文本框 2"/>
            <p:cNvSpPr txBox="1"/>
            <p:nvPr/>
          </p:nvSpPr>
          <p:spPr>
            <a:xfrm>
              <a:off x="665163" y="711200"/>
              <a:ext cx="1714500" cy="522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800" dirty="0">
                  <a:solidFill>
                    <a:srgbClr val="0099CC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课堂小结</a:t>
              </a:r>
              <a:endParaRPr lang="zh-CN" altLang="zh-CN" sz="2800" dirty="0">
                <a:solidFill>
                  <a:srgbClr val="0099CC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</p:grp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965200" y="773113"/>
            <a:ext cx="7208838" cy="28384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 </a:t>
            </a:r>
            <a:r>
              <a:rPr kumimoji="0" lang="zh-CN" altLang="en-US" sz="2800" kern="1200" cap="none" spc="0" normalizeH="0" baseline="0" noProof="1"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桃花源是朦胧飘忽的世界，充满了种种神秘色彩，表面上是描写了桃花源的隐蔽，实质上，作者是暗示：桃花源，本来就是子虚乌有的，</a:t>
            </a:r>
            <a:r>
              <a:rPr kumimoji="0" lang="zh-CN" altLang="en-US" sz="2800" kern="1200" cap="none" spc="0" normalizeH="0" baseline="0" noProof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它只是作者追求的一种美好境界，一种对现实生活不满的精神寄托。</a:t>
            </a:r>
            <a:endParaRPr kumimoji="0" lang="zh-CN" altLang="en-US" sz="2800" kern="1200" cap="none" spc="0" normalizeH="0" baseline="0" noProof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45059" name="图片 49155" descr="0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150" y="4152900"/>
            <a:ext cx="9026525" cy="2133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ldLvl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8" name="Rectangle 2"/>
          <p:cNvSpPr/>
          <p:nvPr/>
        </p:nvSpPr>
        <p:spPr>
          <a:xfrm>
            <a:off x="269875" y="1454150"/>
            <a:ext cx="8621713" cy="4832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陶渊明生活在东晋末年，当时社会政治黑暗，兵连祸结，民不聊生。作者写作此文时已隐居民间多年，对农民的苦难深有感触。在文中他虚构了一个宁静安乐的世外桃源，在这里，人人劳动，自耕自食，</a:t>
            </a:r>
            <a:r>
              <a:rPr lang="zh-CN" altLang="en-US" sz="2800" dirty="0">
                <a:solidFill>
                  <a:srgbClr val="FF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没有剥削，没有压迫，没有战乱，人们过着安居乐业、友好和睦的生活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。这个世外桃源，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寄托了作者的社会理想，这样的理想社会反映了人民反对压迫、反对战争的愿望，同时也批判了当时的黑暗现实，因而具有一定的积极意义。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但这理想境界不过是一种理想化了的小农经济下的田园生活，而且是一种不可能实现的空想。</a:t>
            </a:r>
            <a:r>
              <a:rPr lang="zh-CN" altLang="en-US" sz="2800" dirty="0">
                <a:solidFill>
                  <a:srgbClr val="D6009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  <a:endParaRPr lang="zh-CN" altLang="en-US" sz="2800" dirty="0">
              <a:solidFill>
                <a:srgbClr val="D6009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0" name="Text Box 4"/>
          <p:cNvSpPr txBox="1"/>
          <p:nvPr/>
        </p:nvSpPr>
        <p:spPr>
          <a:xfrm>
            <a:off x="269875" y="649288"/>
            <a:ext cx="8621713" cy="5826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r>
              <a:rPr lang="zh-CN" altLang="en-US" sz="2800" dirty="0">
                <a:latin typeface="宋体" panose="02010600030101010101" pitchFamily="2" charset="-122"/>
              </a:rPr>
              <a:t>作者为什么要虚构一个世外桃源？我们应怎样认识？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2466" name="Text Box 2"/>
          <p:cNvSpPr txBox="1"/>
          <p:nvPr/>
        </p:nvSpPr>
        <p:spPr>
          <a:xfrm>
            <a:off x="233363" y="754063"/>
            <a:ext cx="8648700" cy="4832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    作者为什么虚构一个世外桃源？我们今天应当怎样评价？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>
              <a:spcBef>
                <a:spcPts val="1800"/>
              </a:spcBef>
            </a:pPr>
            <a:r>
              <a:rPr lang="zh-CN" altLang="en-US" sz="2600" dirty="0">
                <a:solidFill>
                  <a:schemeClr val="accent2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  </a:t>
            </a:r>
            <a:r>
              <a:rPr lang="zh-CN" altLang="en-US" sz="2600" dirty="0">
                <a:latin typeface="黑体" panose="02010600030101010101" pitchFamily="49" charset="-122"/>
                <a:ea typeface="黑体" panose="02010600030101010101" pitchFamily="49" charset="-122"/>
              </a:rPr>
              <a:t>虚构世外桃源，是作者</a:t>
            </a:r>
            <a:r>
              <a:rPr lang="zh-CN" altLang="en-US" sz="26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不满社会现实的一种精神寄托。</a:t>
            </a:r>
            <a:endParaRPr lang="zh-CN" altLang="en-US" sz="2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ts val="1200"/>
              </a:spcBef>
            </a:pPr>
            <a:r>
              <a:rPr lang="zh-CN" altLang="en-US" sz="2000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 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当时社会政治黑暗，战乱频繁，民不聊生。作者厌恶这一现实，向往美好社会，但又无法实现，就虚构一个世外桃源，寄托自己的政治理想。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0030101010101" pitchFamily="49" charset="-122"/>
              </a:rPr>
              <a:t>　</a:t>
            </a:r>
            <a:endParaRPr lang="zh-CN" altLang="en-US" sz="2800" dirty="0">
              <a:latin typeface="Times New Roman" panose="02020603050405020304" pitchFamily="18" charset="0"/>
              <a:ea typeface="黑体" panose="02010600030101010101" pitchFamily="49" charset="-122"/>
            </a:endParaRPr>
          </a:p>
          <a:p>
            <a:pPr>
              <a:spcBef>
                <a:spcPts val="12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0030101010101" pitchFamily="49" charset="-122"/>
              </a:rPr>
              <a:t>      </a:t>
            </a:r>
            <a:r>
              <a:rPr lang="zh-CN" altLang="en-US" sz="2600" dirty="0">
                <a:solidFill>
                  <a:srgbClr val="FF0000"/>
                </a:solidFill>
                <a:latin typeface="宋体" panose="02010600030101010101" pitchFamily="2" charset="-122"/>
              </a:rPr>
              <a:t>这在一定程度上反映了广大人民反对剥削压迫，反对战争的愿望，也是千百年来被压迫人民的理想境界。</a:t>
            </a:r>
            <a:r>
              <a:rPr lang="zh-CN" altLang="en-US" sz="2600" dirty="0">
                <a:latin typeface="宋体" panose="02010600030101010101" pitchFamily="2" charset="-122"/>
              </a:rPr>
              <a:t>但这理想境界不过是一种理想化了的小农经济下的田园生活，而且是一种不可能实现的空想。</a:t>
            </a:r>
            <a:endParaRPr lang="zh-CN" altLang="en-US" sz="2600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62466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charRg st="30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62466">
                                            <p:txEl>
                                              <p:charRg st="30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charRg st="58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62466">
                                            <p:txEl>
                                              <p:charRg st="58" end="1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charRg st="132" end="2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62466">
                                            <p:txEl>
                                              <p:charRg st="132" end="2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 build="p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ags/tag4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5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7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10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1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1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14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15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16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1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9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21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24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25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26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27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29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30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3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3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34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35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36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3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39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41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4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4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200" b="1" dirty="0" smtClean="0"/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7B7"/>
      </a:accent6>
      <a:hlink>
        <a:srgbClr val="FF5050"/>
      </a:hlink>
      <a:folHlink>
        <a:srgbClr val="FF99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</a:spPr>
      <a:bodyPr wrap="square" rtlCol="0" anchor="ctr" anchorCtr="1">
        <a:spAutoFit/>
      </a:bodyPr>
      <a:lstStyle>
        <a:defPPr marL="0" marR="0" lvl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solidFill>
          <a:schemeClr val="accent6">
            <a:lumMod val="75000"/>
          </a:schemeClr>
        </a:solidFill>
        <a:ln w="28575"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a:ln>
      </a:spPr>
      <a:bodyPr>
        <a:spAutoFit/>
      </a:bodyPr>
      <a:lstStyle>
        <a:defPPr marR="0" defTabSz="914400" fontAlgn="auto">
          <a:lnSpc>
            <a:spcPct val="15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/>
        </a:defPPr>
      </a:lstStyle>
    </a:tx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5096</Words>
  <Application>WPS 演示</Application>
  <PresentationFormat/>
  <Paragraphs>549</Paragraphs>
  <Slides>39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39</vt:i4>
      </vt:variant>
    </vt:vector>
  </HeadingPairs>
  <TitlesOfParts>
    <vt:vector size="56" baseType="lpstr">
      <vt:lpstr>Arial</vt:lpstr>
      <vt:lpstr>宋体</vt:lpstr>
      <vt:lpstr>Wingdings</vt:lpstr>
      <vt:lpstr>Calibri</vt:lpstr>
      <vt:lpstr>微软雅黑</vt:lpstr>
      <vt:lpstr>黑体</vt:lpstr>
      <vt:lpstr>华文楷体</vt:lpstr>
      <vt:lpstr>楷体</vt:lpstr>
      <vt:lpstr>Times New Roman</vt:lpstr>
      <vt:lpstr>隶书</vt:lpstr>
      <vt:lpstr>华文新魏</vt:lpstr>
      <vt:lpstr>Arial Unicode MS</vt:lpstr>
      <vt:lpstr>Calibri</vt:lpstr>
      <vt:lpstr>Wingdings</vt:lpstr>
      <vt:lpstr>Office 主题</vt:lpstr>
      <vt:lpstr>默认设计模板</vt:lpstr>
      <vt:lpstr>3_Office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美丽人生</cp:lastModifiedBy>
  <cp:revision>254</cp:revision>
  <dcterms:created xsi:type="dcterms:W3CDTF">2015-07-09T08:14:18Z</dcterms:created>
  <dcterms:modified xsi:type="dcterms:W3CDTF">2022-02-28T08:22:59Z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F15BB6FDEF844517BAD9E1D56861F55F</vt:lpwstr>
  </property>
</Properties>
</file>