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96" r:id="rId4"/>
    <p:sldId id="282" r:id="rId5"/>
    <p:sldId id="290" r:id="rId6"/>
    <p:sldId id="272" r:id="rId7"/>
    <p:sldId id="302" r:id="rId8"/>
    <p:sldId id="281" r:id="rId9"/>
    <p:sldId id="291" r:id="rId10"/>
    <p:sldId id="277" r:id="rId11"/>
    <p:sldId id="271" r:id="rId12"/>
    <p:sldId id="289" r:id="rId13"/>
    <p:sldId id="300" r:id="rId14"/>
    <p:sldId id="301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446" autoAdjust="0"/>
  </p:normalViewPr>
  <p:slideViewPr>
    <p:cSldViewPr>
      <p:cViewPr varScale="1">
        <p:scale>
          <a:sx n="70" d="100"/>
          <a:sy n="70" d="100"/>
        </p:scale>
        <p:origin x="-137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444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493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960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135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57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704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174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349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68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015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624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C4A72-C62C-4C42-B8FC-9C2A93580B91}" type="datetimeFigureOut">
              <a:rPr lang="zh-CN" altLang="en-US" smtClean="0"/>
              <a:t>2017/1/10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2C9C0-7FF7-4021-B5A2-3BC8458ECA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29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台风海棠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99" b="48360"/>
          <a:stretch/>
        </p:blipFill>
        <p:spPr bwMode="auto">
          <a:xfrm>
            <a:off x="0" y="2060849"/>
            <a:ext cx="9144000" cy="2046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148570"/>
            <a:ext cx="52533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  地球上的大气  第三节  常见天气系统</a:t>
            </a:r>
            <a:endParaRPr lang="en-US" altLang="zh-CN" sz="20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2060848"/>
            <a:ext cx="9144000" cy="2046517"/>
          </a:xfrm>
          <a:prstGeom prst="rect">
            <a:avLst/>
          </a:prstGeom>
          <a:solidFill>
            <a:srgbClr val="FFFFFF">
              <a:alpha val="4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984" y="2508256"/>
            <a:ext cx="8852520" cy="1470025"/>
          </a:xfrm>
        </p:spPr>
        <p:txBody>
          <a:bodyPr>
            <a:noAutofit/>
          </a:bodyPr>
          <a:lstStyle/>
          <a:p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低压（气旋）与高压（反气旋）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64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huang\Desktop\海马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958"/>
            <a:ext cx="9144000" cy="6826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7200800" cy="764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573517" y="3789040"/>
            <a:ext cx="7853475" cy="523220"/>
          </a:xfrm>
          <a:prstGeom prst="rect">
            <a:avLst/>
          </a:prstGeom>
          <a:solidFill>
            <a:srgbClr val="FFFFFF">
              <a:alpha val="56078"/>
            </a:srgbClr>
          </a:solidFill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汕尾市因台风破坏造成的经济损失达</a:t>
            </a:r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7.5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亿元。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20384"/>
            <a:ext cx="3168352" cy="24657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5" y="4320383"/>
            <a:ext cx="3168351" cy="24657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2854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672" y="764704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等压线图判读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44208" y="2041678"/>
            <a:ext cx="25922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判断类型：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高气压</a:t>
            </a:r>
            <a:endParaRPr lang="en-US" altLang="zh-CN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低气压</a:t>
            </a:r>
            <a:endParaRPr lang="en-US" altLang="zh-CN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高压脊</a:t>
            </a:r>
            <a:endParaRPr lang="en-US" altLang="zh-CN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低压槽</a:t>
            </a:r>
            <a:endParaRPr lang="en-US" altLang="zh-CN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496" y="148570"/>
            <a:ext cx="48429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天气系统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低压（气旋）与（反气旋）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96458"/>
            <a:ext cx="6317651" cy="4996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885782" y="4561964"/>
            <a:ext cx="453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63362" y="5642084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1920" y="2761764"/>
            <a:ext cx="42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59632" y="5589240"/>
            <a:ext cx="468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79912" y="4365104"/>
            <a:ext cx="389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330974" y="321297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444208" y="4941168"/>
            <a:ext cx="2592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判断风向：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画出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点的风向。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 flipH="1" flipV="1">
            <a:off x="2699792" y="5013176"/>
            <a:ext cx="648072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 flipH="1" flipV="1">
            <a:off x="2934872" y="4778568"/>
            <a:ext cx="268976" cy="666656"/>
          </a:xfrm>
          <a:prstGeom prst="straightConnector1">
            <a:avLst/>
          </a:prstGeom>
          <a:ln w="57150">
            <a:solidFill>
              <a:srgbClr val="00B0F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897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 Box 4"/>
          <p:cNvSpPr txBox="1">
            <a:spLocks noChangeArrowheads="1"/>
          </p:cNvSpPr>
          <p:nvPr/>
        </p:nvSpPr>
        <p:spPr bwMode="auto">
          <a:xfrm>
            <a:off x="467544" y="836712"/>
            <a:ext cx="849694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判断风向：</a:t>
            </a:r>
            <a:r>
              <a:rPr lang="zh-CN" altLang="en-US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下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图表示北半球</a:t>
            </a:r>
            <a:r>
              <a:rPr lang="en-US" altLang="zh-CN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南半球近地面某处的气压状况，</a:t>
            </a:r>
            <a:r>
              <a:rPr lang="zh-CN" altLang="en-US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运用大气水平运动的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知识</a:t>
            </a:r>
            <a:r>
              <a:rPr lang="zh-CN" altLang="en-US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，在学案上画出此时</a:t>
            </a:r>
            <a:r>
              <a:rPr lang="en-US" altLang="zh-CN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ABCD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的风向</a:t>
            </a:r>
            <a:r>
              <a:rPr lang="zh-CN" altLang="en-US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400" b="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要求：用虚线箭头表示气压梯度力，用实线表示风向。</a:t>
            </a:r>
            <a:endParaRPr lang="zh-CN" altLang="en-US" sz="24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Oval 31"/>
          <p:cNvSpPr>
            <a:spLocks noChangeArrowheads="1"/>
          </p:cNvSpPr>
          <p:nvPr/>
        </p:nvSpPr>
        <p:spPr bwMode="auto">
          <a:xfrm>
            <a:off x="1259632" y="3303452"/>
            <a:ext cx="2735262" cy="2735263"/>
          </a:xfrm>
          <a:prstGeom prst="ellipse">
            <a:avLst/>
          </a:prstGeom>
          <a:gradFill rotWithShape="1">
            <a:gsLst>
              <a:gs pos="0">
                <a:srgbClr val="66CCFF">
                  <a:gamma/>
                  <a:tint val="47451"/>
                  <a:invGamma/>
                </a:srgbClr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" name="Oval 32"/>
          <p:cNvSpPr>
            <a:spLocks noChangeArrowheads="1"/>
          </p:cNvSpPr>
          <p:nvPr/>
        </p:nvSpPr>
        <p:spPr bwMode="auto">
          <a:xfrm>
            <a:off x="1691432" y="3735252"/>
            <a:ext cx="1871662" cy="1871663"/>
          </a:xfrm>
          <a:prstGeom prst="ellips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0" name="Text Box 41"/>
          <p:cNvSpPr txBox="1">
            <a:spLocks noChangeArrowheads="1"/>
          </p:cNvSpPr>
          <p:nvPr/>
        </p:nvSpPr>
        <p:spPr bwMode="auto">
          <a:xfrm>
            <a:off x="2339132" y="4382952"/>
            <a:ext cx="5032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</a:t>
            </a:r>
          </a:p>
        </p:txBody>
      </p:sp>
      <p:sp>
        <p:nvSpPr>
          <p:cNvPr id="75" name="Oval 46"/>
          <p:cNvSpPr>
            <a:spLocks noChangeArrowheads="1"/>
          </p:cNvSpPr>
          <p:nvPr/>
        </p:nvSpPr>
        <p:spPr bwMode="auto">
          <a:xfrm>
            <a:off x="2123232" y="4238490"/>
            <a:ext cx="935037" cy="936625"/>
          </a:xfrm>
          <a:prstGeom prst="ellips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6" name="Text Box 47"/>
          <p:cNvSpPr txBox="1">
            <a:spLocks noChangeArrowheads="1"/>
          </p:cNvSpPr>
          <p:nvPr/>
        </p:nvSpPr>
        <p:spPr bwMode="auto">
          <a:xfrm rot="18557751">
            <a:off x="3208169" y="5441187"/>
            <a:ext cx="1079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1005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77" name="Text Box 48"/>
          <p:cNvSpPr txBox="1">
            <a:spLocks noChangeArrowheads="1"/>
          </p:cNvSpPr>
          <p:nvPr/>
        </p:nvSpPr>
        <p:spPr bwMode="auto">
          <a:xfrm rot="18586149">
            <a:off x="2909044" y="5176702"/>
            <a:ext cx="1079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1000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78" name="Text Box 49"/>
          <p:cNvSpPr txBox="1">
            <a:spLocks noChangeArrowheads="1"/>
          </p:cNvSpPr>
          <p:nvPr/>
        </p:nvSpPr>
        <p:spPr bwMode="auto">
          <a:xfrm rot="18405533">
            <a:off x="2579638" y="4863171"/>
            <a:ext cx="10080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995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90" name="Oval 31"/>
          <p:cNvSpPr>
            <a:spLocks noChangeArrowheads="1"/>
          </p:cNvSpPr>
          <p:nvPr/>
        </p:nvSpPr>
        <p:spPr bwMode="auto">
          <a:xfrm>
            <a:off x="5150812" y="3303452"/>
            <a:ext cx="2735262" cy="2735263"/>
          </a:xfrm>
          <a:prstGeom prst="ellipse">
            <a:avLst/>
          </a:prstGeom>
          <a:gradFill rotWithShape="1">
            <a:gsLst>
              <a:gs pos="0">
                <a:srgbClr val="66CCFF">
                  <a:gamma/>
                  <a:tint val="47451"/>
                  <a:invGamma/>
                </a:srgbClr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1" name="Oval 32"/>
          <p:cNvSpPr>
            <a:spLocks noChangeArrowheads="1"/>
          </p:cNvSpPr>
          <p:nvPr/>
        </p:nvSpPr>
        <p:spPr bwMode="auto">
          <a:xfrm>
            <a:off x="5582612" y="3735252"/>
            <a:ext cx="1871662" cy="1871663"/>
          </a:xfrm>
          <a:prstGeom prst="ellips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" name="Text Box 41"/>
          <p:cNvSpPr txBox="1">
            <a:spLocks noChangeArrowheads="1"/>
          </p:cNvSpPr>
          <p:nvPr/>
        </p:nvSpPr>
        <p:spPr bwMode="auto">
          <a:xfrm>
            <a:off x="6230312" y="4382952"/>
            <a:ext cx="5032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</a:t>
            </a:r>
          </a:p>
        </p:txBody>
      </p:sp>
      <p:sp>
        <p:nvSpPr>
          <p:cNvPr id="93" name="Oval 46"/>
          <p:cNvSpPr>
            <a:spLocks noChangeArrowheads="1"/>
          </p:cNvSpPr>
          <p:nvPr/>
        </p:nvSpPr>
        <p:spPr bwMode="auto">
          <a:xfrm>
            <a:off x="6014412" y="4238490"/>
            <a:ext cx="935037" cy="936625"/>
          </a:xfrm>
          <a:prstGeom prst="ellips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4" name="Text Box 47"/>
          <p:cNvSpPr txBox="1">
            <a:spLocks noChangeArrowheads="1"/>
          </p:cNvSpPr>
          <p:nvPr/>
        </p:nvSpPr>
        <p:spPr bwMode="auto">
          <a:xfrm rot="18557751">
            <a:off x="7096601" y="5441187"/>
            <a:ext cx="1079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1005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95" name="Text Box 48"/>
          <p:cNvSpPr txBox="1">
            <a:spLocks noChangeArrowheads="1"/>
          </p:cNvSpPr>
          <p:nvPr/>
        </p:nvSpPr>
        <p:spPr bwMode="auto">
          <a:xfrm rot="18586149">
            <a:off x="6800224" y="5176702"/>
            <a:ext cx="1079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1000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96" name="Text Box 49"/>
          <p:cNvSpPr txBox="1">
            <a:spLocks noChangeArrowheads="1"/>
          </p:cNvSpPr>
          <p:nvPr/>
        </p:nvSpPr>
        <p:spPr bwMode="auto">
          <a:xfrm rot="18405533">
            <a:off x="6470818" y="4863171"/>
            <a:ext cx="10080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995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860084" y="629189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北半球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892532" y="630060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南半球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 Box 25"/>
          <p:cNvSpPr txBox="1">
            <a:spLocks noChangeArrowheads="1"/>
          </p:cNvSpPr>
          <p:nvPr/>
        </p:nvSpPr>
        <p:spPr bwMode="auto">
          <a:xfrm>
            <a:off x="1269770" y="4347856"/>
            <a:ext cx="4219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bg1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23" name="Text Box 26"/>
          <p:cNvSpPr txBox="1">
            <a:spLocks noChangeArrowheads="1"/>
          </p:cNvSpPr>
          <p:nvPr/>
        </p:nvSpPr>
        <p:spPr bwMode="auto">
          <a:xfrm>
            <a:off x="2364316" y="5571818"/>
            <a:ext cx="40748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B</a:t>
            </a:r>
          </a:p>
        </p:txBody>
      </p:sp>
      <p:sp>
        <p:nvSpPr>
          <p:cNvPr id="24" name="Text Box 27"/>
          <p:cNvSpPr txBox="1">
            <a:spLocks noChangeArrowheads="1"/>
          </p:cNvSpPr>
          <p:nvPr/>
        </p:nvSpPr>
        <p:spPr bwMode="auto">
          <a:xfrm>
            <a:off x="3591658" y="4424056"/>
            <a:ext cx="4042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C</a:t>
            </a:r>
          </a:p>
        </p:txBody>
      </p: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2384128" y="3198506"/>
            <a:ext cx="4379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D</a:t>
            </a:r>
          </a:p>
        </p:txBody>
      </p:sp>
      <p:sp>
        <p:nvSpPr>
          <p:cNvPr id="26" name="椭圆 25"/>
          <p:cNvSpPr/>
          <p:nvPr/>
        </p:nvSpPr>
        <p:spPr>
          <a:xfrm>
            <a:off x="1663873" y="4598681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599977" y="3708321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2555776" y="5569759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3536081" y="4633655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 Box 25"/>
          <p:cNvSpPr txBox="1">
            <a:spLocks noChangeArrowheads="1"/>
          </p:cNvSpPr>
          <p:nvPr/>
        </p:nvSpPr>
        <p:spPr bwMode="auto">
          <a:xfrm>
            <a:off x="5158202" y="4281607"/>
            <a:ext cx="4219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bg1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31" name="Text Box 27"/>
          <p:cNvSpPr txBox="1">
            <a:spLocks noChangeArrowheads="1"/>
          </p:cNvSpPr>
          <p:nvPr/>
        </p:nvSpPr>
        <p:spPr bwMode="auto">
          <a:xfrm>
            <a:off x="7480090" y="4357807"/>
            <a:ext cx="4042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C</a:t>
            </a:r>
          </a:p>
        </p:txBody>
      </p:sp>
      <p:sp>
        <p:nvSpPr>
          <p:cNvPr id="32" name="Text Box 28"/>
          <p:cNvSpPr txBox="1">
            <a:spLocks noChangeArrowheads="1"/>
          </p:cNvSpPr>
          <p:nvPr/>
        </p:nvSpPr>
        <p:spPr bwMode="auto">
          <a:xfrm>
            <a:off x="6294300" y="3204265"/>
            <a:ext cx="4379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D</a:t>
            </a:r>
          </a:p>
        </p:txBody>
      </p:sp>
      <p:sp>
        <p:nvSpPr>
          <p:cNvPr id="33" name="椭圆 32"/>
          <p:cNvSpPr/>
          <p:nvPr/>
        </p:nvSpPr>
        <p:spPr>
          <a:xfrm>
            <a:off x="5552305" y="4532432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6488409" y="3694624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6444208" y="5571843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7424513" y="4567406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 Box 26"/>
          <p:cNvSpPr txBox="1">
            <a:spLocks noChangeArrowheads="1"/>
          </p:cNvSpPr>
          <p:nvPr/>
        </p:nvSpPr>
        <p:spPr bwMode="auto">
          <a:xfrm>
            <a:off x="6324756" y="5580529"/>
            <a:ext cx="40748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B</a:t>
            </a:r>
          </a:p>
        </p:txBody>
      </p:sp>
      <p:sp>
        <p:nvSpPr>
          <p:cNvPr id="38" name="Text Box 4"/>
          <p:cNvSpPr txBox="1">
            <a:spLocks noChangeArrowheads="1"/>
          </p:cNvSpPr>
          <p:nvPr/>
        </p:nvSpPr>
        <p:spPr bwMode="auto">
          <a:xfrm>
            <a:off x="827584" y="2492896"/>
            <a:ext cx="77048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观察：北半球和南半球低压中心的气流运动有何异同。</a:t>
            </a:r>
            <a:endParaRPr lang="zh-CN" altLang="en-US" sz="2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35496" y="148570"/>
            <a:ext cx="48429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天气系统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低压（气旋）与（反气旋）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43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251520" y="812879"/>
            <a:ext cx="7112272" cy="581057"/>
          </a:xfrm>
          <a:prstGeom prst="rect">
            <a:avLst/>
          </a:prstGeom>
          <a:noFill/>
          <a:ln w="38100">
            <a:noFill/>
          </a:ln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buFont typeface="Symbol" pitchFamily="18" charset="2"/>
              <a:buNone/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气旋：</a:t>
            </a: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心气压低、四周气压高的大气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水平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涡旋</a:t>
            </a: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537203" y="2294870"/>
            <a:ext cx="4283269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小结：</a:t>
            </a:r>
            <a:endParaRPr lang="en-US" altLang="zh-CN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水平气流：北逆南顺辐合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垂直气流：上升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天气状况：阴雨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我国实例：台风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496" y="148570"/>
            <a:ext cx="48429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天气系统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低压（气旋）与（反气旋）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130" name="ShockwaveFlash1" r:id="rId2" imgW="4103676" imgH="5001323"/>
        </mc:Choice>
        <mc:Fallback>
          <p:control name="ShockwaveFlash1" r:id="rId2" imgW="4103676" imgH="5001323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0825" y="1524000"/>
                  <a:ext cx="4103688" cy="50006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99140208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2"/>
          <a:stretch/>
        </p:blipFill>
        <p:spPr bwMode="auto">
          <a:xfrm>
            <a:off x="1007745" y="2274548"/>
            <a:ext cx="7164655" cy="4583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368152" y="1268760"/>
            <a:ext cx="7884368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①台风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的破坏力主要由什么引起？会带来什么影响？</a:t>
            </a:r>
          </a:p>
          <a:p>
            <a:pPr>
              <a:lnSpc>
                <a:spcPct val="130000"/>
              </a:lnSpc>
            </a:pP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②台风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发生的季节和区域</a:t>
            </a: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92465"/>
            <a:ext cx="1107996" cy="1656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案例</a:t>
            </a:r>
            <a:endParaRPr lang="en-US" altLang="zh-CN" sz="3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分析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496" y="148570"/>
            <a:ext cx="48429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天气系统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低压（气旋）与（反气旋）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68152" y="696820"/>
            <a:ext cx="6261771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台风是热带气旋强烈发展的一种特殊形式。</a:t>
            </a:r>
            <a:endParaRPr lang="zh-CN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445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365104"/>
            <a:ext cx="3672408" cy="247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huang\Desktop\2013年江淮地区高温预警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5" t="13993" r="2405" b="4810"/>
          <a:stretch/>
        </p:blipFill>
        <p:spPr bwMode="auto">
          <a:xfrm>
            <a:off x="15213" y="23851"/>
            <a:ext cx="4556787" cy="434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huang\Desktop\7月江淮降水量图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851"/>
            <a:ext cx="4536504" cy="434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365104"/>
            <a:ext cx="4571898" cy="2476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椭圆 1"/>
          <p:cNvSpPr/>
          <p:nvPr/>
        </p:nvSpPr>
        <p:spPr>
          <a:xfrm rot="20637839">
            <a:off x="2501224" y="2601042"/>
            <a:ext cx="1536093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20637839">
            <a:off x="7037703" y="2461567"/>
            <a:ext cx="1537398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004868" y="107921"/>
            <a:ext cx="5519460" cy="584775"/>
          </a:xfrm>
          <a:prstGeom prst="rect">
            <a:avLst/>
          </a:prstGeom>
          <a:solidFill>
            <a:srgbClr val="FFFFFF">
              <a:alpha val="69020"/>
            </a:srgbClr>
          </a:solidFill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长江中下游七八月的伏旱天气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346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 Box 4"/>
          <p:cNvSpPr txBox="1">
            <a:spLocks noChangeArrowheads="1"/>
          </p:cNvSpPr>
          <p:nvPr/>
        </p:nvSpPr>
        <p:spPr bwMode="auto">
          <a:xfrm>
            <a:off x="467544" y="836712"/>
            <a:ext cx="849694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判断风向：</a:t>
            </a:r>
            <a:r>
              <a:rPr lang="zh-CN" altLang="en-US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下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图表示北半球</a:t>
            </a:r>
            <a:r>
              <a:rPr lang="en-US" altLang="zh-CN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南半球近地面某处的气压状况</a:t>
            </a:r>
            <a:r>
              <a:rPr lang="zh-CN" altLang="en-US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，按照气旋的运动特征，画出此时</a:t>
            </a:r>
            <a:r>
              <a:rPr lang="en-US" altLang="zh-CN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ABCD</a:t>
            </a:r>
            <a:r>
              <a:rPr lang="zh-CN" altLang="en-US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的风向</a:t>
            </a:r>
            <a:r>
              <a:rPr lang="zh-CN" altLang="en-US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400" b="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4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要求：用虚线箭头表示气压梯度力，用实线表示风向。</a:t>
            </a:r>
            <a:endParaRPr lang="zh-CN" altLang="en-US" sz="24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Oval 31"/>
          <p:cNvSpPr>
            <a:spLocks noChangeArrowheads="1"/>
          </p:cNvSpPr>
          <p:nvPr/>
        </p:nvSpPr>
        <p:spPr bwMode="auto">
          <a:xfrm>
            <a:off x="1259632" y="3303452"/>
            <a:ext cx="2735262" cy="2735263"/>
          </a:xfrm>
          <a:prstGeom prst="ellipse">
            <a:avLst/>
          </a:prstGeom>
          <a:gradFill rotWithShape="1">
            <a:gsLst>
              <a:gs pos="0">
                <a:srgbClr val="66CCFF">
                  <a:gamma/>
                  <a:tint val="47451"/>
                  <a:invGamma/>
                </a:srgbClr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" name="Oval 32"/>
          <p:cNvSpPr>
            <a:spLocks noChangeArrowheads="1"/>
          </p:cNvSpPr>
          <p:nvPr/>
        </p:nvSpPr>
        <p:spPr bwMode="auto">
          <a:xfrm>
            <a:off x="1691432" y="3735252"/>
            <a:ext cx="1871662" cy="1871663"/>
          </a:xfrm>
          <a:prstGeom prst="ellips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0" name="Text Box 41"/>
          <p:cNvSpPr txBox="1">
            <a:spLocks noChangeArrowheads="1"/>
          </p:cNvSpPr>
          <p:nvPr/>
        </p:nvSpPr>
        <p:spPr bwMode="auto">
          <a:xfrm>
            <a:off x="2339132" y="4382952"/>
            <a:ext cx="5032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</a:t>
            </a:r>
            <a:endParaRPr lang="zh-CN" altLang="en-US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Oval 46"/>
          <p:cNvSpPr>
            <a:spLocks noChangeArrowheads="1"/>
          </p:cNvSpPr>
          <p:nvPr/>
        </p:nvSpPr>
        <p:spPr bwMode="auto">
          <a:xfrm>
            <a:off x="2123232" y="4238490"/>
            <a:ext cx="935037" cy="936625"/>
          </a:xfrm>
          <a:prstGeom prst="ellips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6" name="Text Box 47"/>
          <p:cNvSpPr txBox="1">
            <a:spLocks noChangeArrowheads="1"/>
          </p:cNvSpPr>
          <p:nvPr/>
        </p:nvSpPr>
        <p:spPr bwMode="auto">
          <a:xfrm rot="18557751">
            <a:off x="3269407" y="5464040"/>
            <a:ext cx="1079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995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77" name="Text Box 48"/>
          <p:cNvSpPr txBox="1">
            <a:spLocks noChangeArrowheads="1"/>
          </p:cNvSpPr>
          <p:nvPr/>
        </p:nvSpPr>
        <p:spPr bwMode="auto">
          <a:xfrm rot="18586149">
            <a:off x="2909044" y="5176702"/>
            <a:ext cx="1079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1000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78" name="Text Box 49"/>
          <p:cNvSpPr txBox="1">
            <a:spLocks noChangeArrowheads="1"/>
          </p:cNvSpPr>
          <p:nvPr/>
        </p:nvSpPr>
        <p:spPr bwMode="auto">
          <a:xfrm rot="18405533">
            <a:off x="2579638" y="4863171"/>
            <a:ext cx="10080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dirty="0" smtClean="0">
                <a:ea typeface="宋体" charset="-122"/>
              </a:rPr>
              <a:t>1005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90" name="Oval 31"/>
          <p:cNvSpPr>
            <a:spLocks noChangeArrowheads="1"/>
          </p:cNvSpPr>
          <p:nvPr/>
        </p:nvSpPr>
        <p:spPr bwMode="auto">
          <a:xfrm>
            <a:off x="5150812" y="3303452"/>
            <a:ext cx="2735262" cy="2735263"/>
          </a:xfrm>
          <a:prstGeom prst="ellipse">
            <a:avLst/>
          </a:prstGeom>
          <a:gradFill rotWithShape="1">
            <a:gsLst>
              <a:gs pos="0">
                <a:srgbClr val="66CCFF">
                  <a:gamma/>
                  <a:tint val="47451"/>
                  <a:invGamma/>
                </a:srgbClr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1" name="Oval 32"/>
          <p:cNvSpPr>
            <a:spLocks noChangeArrowheads="1"/>
          </p:cNvSpPr>
          <p:nvPr/>
        </p:nvSpPr>
        <p:spPr bwMode="auto">
          <a:xfrm>
            <a:off x="5582612" y="3735252"/>
            <a:ext cx="1871662" cy="1871663"/>
          </a:xfrm>
          <a:prstGeom prst="ellips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" name="Text Box 41"/>
          <p:cNvSpPr txBox="1">
            <a:spLocks noChangeArrowheads="1"/>
          </p:cNvSpPr>
          <p:nvPr/>
        </p:nvSpPr>
        <p:spPr bwMode="auto">
          <a:xfrm>
            <a:off x="6230312" y="4382952"/>
            <a:ext cx="5032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</a:t>
            </a:r>
            <a:endParaRPr lang="zh-CN" altLang="en-US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Oval 46"/>
          <p:cNvSpPr>
            <a:spLocks noChangeArrowheads="1"/>
          </p:cNvSpPr>
          <p:nvPr/>
        </p:nvSpPr>
        <p:spPr bwMode="auto">
          <a:xfrm>
            <a:off x="6014412" y="4238490"/>
            <a:ext cx="935037" cy="936625"/>
          </a:xfrm>
          <a:prstGeom prst="ellips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4" name="Text Box 47"/>
          <p:cNvSpPr txBox="1">
            <a:spLocks noChangeArrowheads="1"/>
          </p:cNvSpPr>
          <p:nvPr/>
        </p:nvSpPr>
        <p:spPr bwMode="auto">
          <a:xfrm rot="18557751">
            <a:off x="7160587" y="5464040"/>
            <a:ext cx="1079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995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95" name="Text Box 48"/>
          <p:cNvSpPr txBox="1">
            <a:spLocks noChangeArrowheads="1"/>
          </p:cNvSpPr>
          <p:nvPr/>
        </p:nvSpPr>
        <p:spPr bwMode="auto">
          <a:xfrm rot="18586149">
            <a:off x="6800224" y="5176702"/>
            <a:ext cx="1079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1000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96" name="Text Box 49"/>
          <p:cNvSpPr txBox="1">
            <a:spLocks noChangeArrowheads="1"/>
          </p:cNvSpPr>
          <p:nvPr/>
        </p:nvSpPr>
        <p:spPr bwMode="auto">
          <a:xfrm rot="18405533">
            <a:off x="6470818" y="4863171"/>
            <a:ext cx="10080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b="0" dirty="0" smtClean="0">
                <a:solidFill>
                  <a:schemeClr val="tx1"/>
                </a:solidFill>
                <a:ea typeface="宋体" charset="-122"/>
              </a:rPr>
              <a:t>1005</a:t>
            </a:r>
            <a:endParaRPr lang="en-US" altLang="zh-CN" sz="1600" b="0" dirty="0">
              <a:solidFill>
                <a:schemeClr val="tx1"/>
              </a:solidFill>
              <a:ea typeface="宋体" charset="-122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860084" y="629189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北半球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892532" y="630060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南半球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 Box 25"/>
          <p:cNvSpPr txBox="1">
            <a:spLocks noChangeArrowheads="1"/>
          </p:cNvSpPr>
          <p:nvPr/>
        </p:nvSpPr>
        <p:spPr bwMode="auto">
          <a:xfrm>
            <a:off x="1269770" y="4347856"/>
            <a:ext cx="4219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bg1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23" name="Text Box 26"/>
          <p:cNvSpPr txBox="1">
            <a:spLocks noChangeArrowheads="1"/>
          </p:cNvSpPr>
          <p:nvPr/>
        </p:nvSpPr>
        <p:spPr bwMode="auto">
          <a:xfrm>
            <a:off x="2364316" y="5571818"/>
            <a:ext cx="40748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B</a:t>
            </a:r>
          </a:p>
        </p:txBody>
      </p:sp>
      <p:sp>
        <p:nvSpPr>
          <p:cNvPr id="24" name="Text Box 27"/>
          <p:cNvSpPr txBox="1">
            <a:spLocks noChangeArrowheads="1"/>
          </p:cNvSpPr>
          <p:nvPr/>
        </p:nvSpPr>
        <p:spPr bwMode="auto">
          <a:xfrm>
            <a:off x="3591658" y="4424056"/>
            <a:ext cx="4042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C</a:t>
            </a:r>
          </a:p>
        </p:txBody>
      </p: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2384128" y="3198506"/>
            <a:ext cx="4379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D</a:t>
            </a:r>
          </a:p>
        </p:txBody>
      </p:sp>
      <p:sp>
        <p:nvSpPr>
          <p:cNvPr id="26" name="椭圆 25"/>
          <p:cNvSpPr/>
          <p:nvPr/>
        </p:nvSpPr>
        <p:spPr>
          <a:xfrm>
            <a:off x="1663873" y="4598681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599977" y="3708321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2555776" y="5569759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3536081" y="4633655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 Box 25"/>
          <p:cNvSpPr txBox="1">
            <a:spLocks noChangeArrowheads="1"/>
          </p:cNvSpPr>
          <p:nvPr/>
        </p:nvSpPr>
        <p:spPr bwMode="auto">
          <a:xfrm>
            <a:off x="5158202" y="4281607"/>
            <a:ext cx="4219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bg1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31" name="Text Box 27"/>
          <p:cNvSpPr txBox="1">
            <a:spLocks noChangeArrowheads="1"/>
          </p:cNvSpPr>
          <p:nvPr/>
        </p:nvSpPr>
        <p:spPr bwMode="auto">
          <a:xfrm>
            <a:off x="7480090" y="4357807"/>
            <a:ext cx="4042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C</a:t>
            </a:r>
          </a:p>
        </p:txBody>
      </p:sp>
      <p:sp>
        <p:nvSpPr>
          <p:cNvPr id="32" name="Text Box 28"/>
          <p:cNvSpPr txBox="1">
            <a:spLocks noChangeArrowheads="1"/>
          </p:cNvSpPr>
          <p:nvPr/>
        </p:nvSpPr>
        <p:spPr bwMode="auto">
          <a:xfrm>
            <a:off x="6294300" y="3204265"/>
            <a:ext cx="4379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D</a:t>
            </a:r>
          </a:p>
        </p:txBody>
      </p:sp>
      <p:sp>
        <p:nvSpPr>
          <p:cNvPr id="33" name="椭圆 32"/>
          <p:cNvSpPr/>
          <p:nvPr/>
        </p:nvSpPr>
        <p:spPr>
          <a:xfrm>
            <a:off x="5552305" y="4532432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6488409" y="3694624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6444208" y="5571843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7424513" y="4567406"/>
            <a:ext cx="72183" cy="806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 Box 26"/>
          <p:cNvSpPr txBox="1">
            <a:spLocks noChangeArrowheads="1"/>
          </p:cNvSpPr>
          <p:nvPr/>
        </p:nvSpPr>
        <p:spPr bwMode="auto">
          <a:xfrm>
            <a:off x="6324756" y="5580529"/>
            <a:ext cx="40748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buFontTx/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altLang="zh-CN" dirty="0"/>
              <a:t>B</a:t>
            </a:r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827584" y="2492896"/>
            <a:ext cx="849694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观察：北半球和南半球高压中心的气流运动有何异同。</a:t>
            </a:r>
            <a:endParaRPr lang="zh-CN" altLang="en-US" sz="2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35496" y="148570"/>
            <a:ext cx="48429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天气系统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低压（气旋）与（反气旋）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7125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96032" y="812879"/>
            <a:ext cx="7112272" cy="646331"/>
          </a:xfrm>
          <a:prstGeom prst="rect">
            <a:avLst/>
          </a:prstGeom>
          <a:noFill/>
          <a:ln w="38100">
            <a:noFill/>
          </a:ln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buFont typeface="Symbol" pitchFamily="18" charset="2"/>
              <a:buNone/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反气旋：</a:t>
            </a: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心</a:t>
            </a: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气压高、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四周</a:t>
            </a: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气压低的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大气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水平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涡旋</a:t>
            </a: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530145" y="2348880"/>
            <a:ext cx="4506351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小结：</a:t>
            </a:r>
            <a:endParaRPr lang="en-US" altLang="zh-CN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水平气流：北顺南</a:t>
            </a:r>
            <a:r>
              <a:rPr lang="zh-CN" altLang="en-US" sz="2400" b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逆</a:t>
            </a: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辐散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垂直气流：下沉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天气状况：晴朗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我国实例：伏旱、寒潮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</a:t>
            </a:r>
            <a:r>
              <a:rPr lang="zh-CN" altLang="en-US" sz="2400" b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“秋高气爽”天气</a:t>
            </a:r>
            <a:endParaRPr lang="en-US" altLang="zh-CN" sz="2400" b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496" y="148570"/>
            <a:ext cx="48429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天气系统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低压（气旋）与（反气旋）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10" name="ShockwaveFlash1" r:id="rId2" imgW="4160804" imgH="4997356"/>
        </mc:Choice>
        <mc:Fallback>
          <p:control name="ShockwaveFlash1" r:id="rId2" imgW="4160804" imgH="4997356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1557338"/>
                  <a:ext cx="4160837" cy="49974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58779825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40" name="ShockwaveFlash1" r:id="rId2" imgW="8930971" imgH="8038095"/>
        </mc:Choice>
        <mc:Fallback>
          <p:control name="ShockwaveFlash1" r:id="rId2" imgW="8930971" imgH="8038095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0" cy="68580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2700">
                      <a:noFill/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09997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496" y="148570"/>
            <a:ext cx="48429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天气系统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低压（气旋）与（反气旋）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692696"/>
            <a:ext cx="8229600" cy="1143000"/>
          </a:xfrm>
        </p:spPr>
        <p:txBody>
          <a:bodyPr/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手势记忆法</a:t>
            </a:r>
          </a:p>
        </p:txBody>
      </p:sp>
      <p:sp>
        <p:nvSpPr>
          <p:cNvPr id="7" name="矩形 6"/>
          <p:cNvSpPr/>
          <p:nvPr/>
        </p:nvSpPr>
        <p:spPr>
          <a:xfrm>
            <a:off x="338471" y="1772816"/>
            <a:ext cx="79928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 dirty="0" smtClean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气   旋</a:t>
            </a: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拇指向上，四指弯曲。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拇指指向为垂直方向气流运动状况；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四指弯曲方向为水平气流辐聚方向。</a:t>
            </a:r>
          </a:p>
        </p:txBody>
      </p:sp>
      <p:sp>
        <p:nvSpPr>
          <p:cNvPr id="8" name="矩形 7"/>
          <p:cNvSpPr/>
          <p:nvPr/>
        </p:nvSpPr>
        <p:spPr>
          <a:xfrm>
            <a:off x="5940152" y="1268760"/>
            <a:ext cx="30243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北半球用右手，南半球用左手。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23528" y="4494599"/>
            <a:ext cx="79928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 dirty="0" smtClean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反气旋</a:t>
            </a: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拇指向下，四指弯曲。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拇指指向为垂直方向气流运动状况；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四指弯曲方向为水平气流辐聚方向。</a:t>
            </a: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66" b="5428"/>
          <a:stretch/>
        </p:blipFill>
        <p:spPr bwMode="auto">
          <a:xfrm>
            <a:off x="5768822" y="2148939"/>
            <a:ext cx="3311744" cy="171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258" y="4957251"/>
            <a:ext cx="3255419" cy="171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031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07505" y="105707"/>
            <a:ext cx="8352927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00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200025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读“天气系统示意图”，完成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题。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400" dirty="0"/>
              <a:t>．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从该天气系统气流状况看，其所在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的半球位置以及类型是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     A</a:t>
            </a:r>
            <a:r>
              <a:rPr lang="zh-CN" altLang="zh-CN" sz="2400" dirty="0" smtClean="0"/>
              <a:t>．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北半球  反气旋  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     B</a:t>
            </a:r>
            <a:r>
              <a:rPr lang="zh-CN" altLang="zh-CN" sz="2400" dirty="0" smtClean="0"/>
              <a:t>．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北半球  气旋    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     C</a:t>
            </a:r>
            <a:r>
              <a:rPr lang="zh-CN" altLang="zh-CN" sz="2400" dirty="0" smtClean="0"/>
              <a:t>．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南半球  反气旋  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     D</a:t>
            </a:r>
            <a:r>
              <a:rPr lang="zh-CN" altLang="zh-CN" sz="2400" dirty="0" smtClean="0"/>
              <a:t>．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南半球  气旋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400" dirty="0" smtClean="0"/>
              <a:t>．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若夏秋时节该天气系统影响我国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</a:t>
            </a:r>
            <a:endParaRPr lang="en-US" altLang="zh-CN" sz="2400" dirty="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南沿海地区时，该地的天气最有可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能为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0" hangingPunct="0">
              <a:lnSpc>
                <a:spcPct val="150000"/>
              </a:lnSpc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    A</a:t>
            </a:r>
            <a:r>
              <a:rPr lang="zh-CN" altLang="zh-CN" sz="2400" dirty="0" smtClean="0"/>
              <a:t>．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伏旱天气     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2400" dirty="0" smtClean="0"/>
              <a:t>．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寒潮天气</a:t>
            </a:r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</a:p>
          <a:p>
            <a:pPr lvl="0" eaLnBrk="0" hangingPunct="0"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C</a:t>
            </a:r>
            <a:r>
              <a:rPr lang="zh-CN" altLang="zh-CN" sz="2400" dirty="0" smtClean="0"/>
              <a:t>．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台风天气     </a:t>
            </a:r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zh-CN" sz="2400" dirty="0" smtClean="0"/>
              <a:t>．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秋高气爽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     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885" y="1988840"/>
            <a:ext cx="3556619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865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79512" y="188640"/>
            <a:ext cx="8784976" cy="637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00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en-US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2013</a:t>
            </a:r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22</a:t>
            </a:r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日，超强台风“天兔”登陆后移动路径如下图所示。据此</a:t>
            </a:r>
            <a:r>
              <a:rPr lang="zh-CN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回答</a:t>
            </a:r>
            <a:r>
              <a:rPr lang="en-US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lang="en-US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题。</a:t>
            </a:r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当台风中心位于图示位置时，惠州主城区的风向是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A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东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南</a:t>
            </a: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西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北</a:t>
            </a: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．南风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D</a:t>
            </a: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不确定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当台风中心移到广州时，惠州主城区的风向是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．东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．西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C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．南风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不确定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6840760" cy="324036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直接箭头连接符 4"/>
          <p:cNvCxnSpPr/>
          <p:nvPr/>
        </p:nvCxnSpPr>
        <p:spPr>
          <a:xfrm>
            <a:off x="3131840" y="2386048"/>
            <a:ext cx="1368152" cy="358876"/>
          </a:xfrm>
          <a:prstGeom prst="straightConnector1">
            <a:avLst/>
          </a:prstGeom>
          <a:ln w="381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>
            <a:off x="3034618" y="2276872"/>
            <a:ext cx="1033326" cy="1097255"/>
          </a:xfrm>
          <a:prstGeom prst="straightConnector1">
            <a:avLst/>
          </a:prstGeom>
          <a:ln w="57150">
            <a:solidFill>
              <a:srgbClr val="00B0F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390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79512" y="188640"/>
            <a:ext cx="8784976" cy="637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00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en-US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2013</a:t>
            </a:r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22</a:t>
            </a:r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日，超强台风“天兔”登陆后移动路径如下图所示。据此</a:t>
            </a:r>
            <a:r>
              <a:rPr lang="zh-CN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回答</a:t>
            </a:r>
            <a:r>
              <a:rPr lang="en-US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lang="en-US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sz="24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题。</a:t>
            </a:r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．当台风中心位于图示位置时，惠州主城区的风向是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A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．东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．西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C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．南风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不确定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．当台风中心移到广州时，惠州主城区的风向是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A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．东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．西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C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．南风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不确定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6840760" cy="324036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直接箭头连接符 4"/>
          <p:cNvCxnSpPr/>
          <p:nvPr/>
        </p:nvCxnSpPr>
        <p:spPr>
          <a:xfrm flipH="1" flipV="1">
            <a:off x="1331640" y="1556792"/>
            <a:ext cx="1800200" cy="829256"/>
          </a:xfrm>
          <a:prstGeom prst="straightConnector1">
            <a:avLst/>
          </a:prstGeom>
          <a:ln w="381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H="1" flipV="1">
            <a:off x="2231740" y="1196752"/>
            <a:ext cx="900100" cy="1177756"/>
          </a:xfrm>
          <a:prstGeom prst="straightConnector1">
            <a:avLst/>
          </a:prstGeom>
          <a:ln w="57150">
            <a:solidFill>
              <a:srgbClr val="00B0F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2786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1852</TotalTime>
  <Words>681</Words>
  <Application>Microsoft Office PowerPoint</Application>
  <PresentationFormat>全屏显示(4:3)</PresentationFormat>
  <Paragraphs>135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主题​​</vt:lpstr>
      <vt:lpstr>低压（气旋）与高压（反气旋）</vt:lpstr>
      <vt:lpstr>PowerPoint 演示文稿</vt:lpstr>
      <vt:lpstr>等压线图判读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手势记忆法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Shuang</dc:creator>
  <cp:lastModifiedBy>Shuang</cp:lastModifiedBy>
  <cp:revision>127</cp:revision>
  <dcterms:created xsi:type="dcterms:W3CDTF">2016-11-06T03:26:12Z</dcterms:created>
  <dcterms:modified xsi:type="dcterms:W3CDTF">2017-01-10T02:37:38Z</dcterms:modified>
</cp:coreProperties>
</file>