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22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A10F12C-97DB-4974-9E8B-D52AEB4E46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326D9CDC-ABD5-4236-A175-3EAC749988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753DD7B-CFC9-4F22-BA49-AC41318678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5CC78-7DF2-41FC-935E-45E0D38785EC}" type="datetimeFigureOut">
              <a:rPr lang="zh-CN" altLang="en-US" smtClean="0"/>
              <a:t>2022/4/9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9DFC775-B8D3-4B76-9213-C5E380DE02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45D1ECC-2E0A-42BB-84B6-F5AF1D61F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2F3E2-4015-4A4F-AF27-5F1B65B081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2858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0FCFFCA-42FE-4E7D-96B3-2C5E80C71D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963E0B9-7D42-4C50-9D03-AEE5C08029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0A9985B-F3B3-4B3E-9EEB-78FFD2F2CA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5CC78-7DF2-41FC-935E-45E0D38785EC}" type="datetimeFigureOut">
              <a:rPr lang="zh-CN" altLang="en-US" smtClean="0"/>
              <a:t>2022/4/9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04C8FA7-ED2A-4769-8A25-E2519FC4E1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D02736B-DFB8-481D-802F-C6C59F6F02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2F3E2-4015-4A4F-AF27-5F1B65B081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3655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D2A0A4A-4076-4E16-B186-420F8EFB89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2599FDC-FE49-46FA-B81E-3BAFDDCAF4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29E6086-CA24-4791-83AD-957DCB62C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5CC78-7DF2-41FC-935E-45E0D38785EC}" type="datetimeFigureOut">
              <a:rPr lang="zh-CN" altLang="en-US" smtClean="0"/>
              <a:t>2022/4/9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D23A106-5F5D-4771-9F09-C589E75FA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BF2CC33-33C1-43CF-87A4-40DBFD79CB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2F3E2-4015-4A4F-AF27-5F1B65B081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9929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159A297-B78A-404E-80BF-5D6ED02753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5A30926-25FD-4875-8505-F7288D8DCF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571453C-A9EE-4DB0-AF7E-A5A2025CB6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94256F9-6475-448E-955C-D3D91375A6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5CC78-7DF2-41FC-935E-45E0D38785EC}" type="datetimeFigureOut">
              <a:rPr lang="zh-CN" altLang="en-US" smtClean="0"/>
              <a:t>2022/4/9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849F3E3-A88E-4591-9711-F65B9AB32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B0BD291-7C73-405C-BCFD-087FD2987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2F3E2-4015-4A4F-AF27-5F1B65B081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1230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37CD900-ADB7-4D98-8DB3-20E8DD5BC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D3D893A-541F-4354-85CD-270EBB5CCE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85E55B40-0580-4DE7-B148-BDF41C10EB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1D71D771-1FAF-409A-81BB-1E5D7F97C8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83CCC5A3-E7D9-498E-BA48-80AA21E22FC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FD6AADC3-8335-40E0-AA40-6F5026C993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5CC78-7DF2-41FC-935E-45E0D38785EC}" type="datetimeFigureOut">
              <a:rPr lang="zh-CN" altLang="en-US" smtClean="0"/>
              <a:t>2022/4/9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08E6236F-5BB4-42AB-A632-8ACA49ACD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481EA38F-807D-471F-A0EC-C715364A1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2F3E2-4015-4A4F-AF27-5F1B65B081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6253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8853F72-D1C5-4A02-A251-90DC002873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6A104E5E-22B0-4A22-AC81-F2E3306FAD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5CC78-7DF2-41FC-935E-45E0D38785EC}" type="datetimeFigureOut">
              <a:rPr lang="zh-CN" altLang="en-US" smtClean="0"/>
              <a:t>2022/4/9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6FDDA51B-0271-4D8D-9047-EE93BDDA90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BFD070D1-E8BF-4483-938D-4D59BD4851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2F3E2-4015-4A4F-AF27-5F1B65B081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7416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AE6682EF-6EF1-45A1-BFD3-949FA4529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5CC78-7DF2-41FC-935E-45E0D38785EC}" type="datetimeFigureOut">
              <a:rPr lang="zh-CN" altLang="en-US" smtClean="0"/>
              <a:t>2022/4/9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01FB20A8-5BC6-4D14-88E8-4B2729D69D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46562CB-44BC-4B56-9BB3-3D14F105BF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2F3E2-4015-4A4F-AF27-5F1B65B081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7788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FA7365B-2C2E-4DE1-9E40-701ABFBB03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C35CCCE-926C-4ED9-B1E5-6E0E78E1D0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E80DCDF4-123F-4C1F-B904-41527917C5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19C6266-FD58-405C-9CAB-F8FA78021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5CC78-7DF2-41FC-935E-45E0D38785EC}" type="datetimeFigureOut">
              <a:rPr lang="zh-CN" altLang="en-US" smtClean="0"/>
              <a:t>2022/4/9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E984F25-C5F7-4DCC-BBEF-EE51CCE295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9AF042E-94EB-425A-8841-DD56EB65B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2F3E2-4015-4A4F-AF27-5F1B65B081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1899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F6648D1-DC1D-49B4-B5A3-F0F75DDA89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332DEC85-5FFE-461C-B553-B204D7E59D3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B1187D09-6EE0-4D97-9E0A-D47384B660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B03A4D0-F04D-47B6-A3D5-AD1B979473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5CC78-7DF2-41FC-935E-45E0D38785EC}" type="datetimeFigureOut">
              <a:rPr lang="zh-CN" altLang="en-US" smtClean="0"/>
              <a:t>2022/4/9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7F1DCF0-4DC6-4CB7-9102-EE5A91D528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46401B5-0ACB-4F84-9043-2205D70F6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2F3E2-4015-4A4F-AF27-5F1B65B081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0634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882CC57-8938-46CD-ADEC-1776683385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5ED54821-8BAE-4C7D-A053-5FD31B4D64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5F9DB52-732E-465C-9CD9-84821EFCF2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5CC78-7DF2-41FC-935E-45E0D38785EC}" type="datetimeFigureOut">
              <a:rPr lang="zh-CN" altLang="en-US" smtClean="0"/>
              <a:t>2022/4/9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8EC4491-5585-4A0A-A51F-D1EF14281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365639B-1A6E-45C1-B92A-17404D9BD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2F3E2-4015-4A4F-AF27-5F1B65B081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177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69A502B9-23CF-4372-9F16-633AF95DEB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C0EBDB39-C52D-47F0-B2C6-AED9E47EDE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D9B29D4-8005-4BF7-ACEC-8A47D2DEC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5CC78-7DF2-41FC-935E-45E0D38785EC}" type="datetimeFigureOut">
              <a:rPr lang="zh-CN" altLang="en-US" smtClean="0"/>
              <a:t>2022/4/9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37F1EC3-FE6B-484D-9057-A9CC41DC2F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36EAB3A-9918-4C9F-BD3F-A88D44D8B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2F3E2-4015-4A4F-AF27-5F1B65B081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3817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065ACAF7-C029-48F3-BDDD-250F965AF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436FB24-D5EB-4E06-94D9-03A4D19A48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E298675-708E-4DF1-9C3A-994C3F8460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45CC78-7DF2-41FC-935E-45E0D38785EC}" type="datetimeFigureOut">
              <a:rPr lang="zh-CN" altLang="en-US" smtClean="0"/>
              <a:t>2022/4/9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94F5243-B9CB-4384-A8D0-F888A750A1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E827891-004D-4790-9E92-5A47046F62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D2F3E2-4015-4A4F-AF27-5F1B65B081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8708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CCABA0DE-80F1-4F6C-9827-44C22F2B38D1}"/>
              </a:ext>
            </a:extLst>
          </p:cNvPr>
          <p:cNvSpPr txBox="1"/>
          <p:nvPr/>
        </p:nvSpPr>
        <p:spPr>
          <a:xfrm>
            <a:off x="294640" y="142240"/>
            <a:ext cx="6441440" cy="7100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备考要求：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掌握常见的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病句类型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，并且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懂得修改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掌握解题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思路与方法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）查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主干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主、谓、宾</a:t>
            </a:r>
            <a:endParaRPr lang="en-US" altLang="zh-CN" sz="2800" b="1" dirty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）查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枝叶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定、状、补</a:t>
            </a:r>
            <a:endParaRPr lang="en-US" altLang="zh-CN" sz="2800" b="1" dirty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）查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标志词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并列词语或短语、多重定语或状语、数量短语、介词、关联词</a:t>
            </a:r>
            <a:r>
              <a:rPr lang="en-US" altLang="zh-CN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en-US" sz="2800" b="1" dirty="0"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</a:rPr>
              <a:t>白本</a:t>
            </a:r>
            <a:r>
              <a:rPr lang="en-US" altLang="zh-CN" sz="2800" b="1" dirty="0"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</a:rPr>
              <a:t>51</a:t>
            </a:r>
            <a:r>
              <a:rPr lang="zh-CN" altLang="en-US" sz="2800" b="1" dirty="0">
                <a:highlight>
                  <a:srgbClr val="FFFF00"/>
                </a:highlight>
                <a:latin typeface="楷体" panose="02010609060101010101" pitchFamily="49" charset="-122"/>
                <a:ea typeface="楷体" panose="02010609060101010101" pitchFamily="49" charset="-122"/>
              </a:rPr>
              <a:t>页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）查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事理逻辑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lang="zh-CN" altLang="en-US" sz="2800" b="1" dirty="0">
                <a:solidFill>
                  <a:srgbClr val="0070C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前后顺序、句子关系</a:t>
            </a:r>
            <a:endParaRPr lang="en-US" altLang="zh-CN" sz="2800" b="1" dirty="0">
              <a:solidFill>
                <a:srgbClr val="0070C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右大括号 4">
            <a:extLst>
              <a:ext uri="{FF2B5EF4-FFF2-40B4-BE49-F238E27FC236}">
                <a16:creationId xmlns:a16="http://schemas.microsoft.com/office/drawing/2014/main" id="{43758A2D-4015-4448-95F1-6E88E1E15D88}"/>
              </a:ext>
            </a:extLst>
          </p:cNvPr>
          <p:cNvSpPr/>
          <p:nvPr/>
        </p:nvSpPr>
        <p:spPr>
          <a:xfrm>
            <a:off x="5588000" y="2399268"/>
            <a:ext cx="294640" cy="782320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4B6CED4B-CC78-43CA-8288-B60719F79878}"/>
              </a:ext>
            </a:extLst>
          </p:cNvPr>
          <p:cNvSpPr txBox="1"/>
          <p:nvPr/>
        </p:nvSpPr>
        <p:spPr>
          <a:xfrm>
            <a:off x="6096000" y="2151856"/>
            <a:ext cx="4805680" cy="1277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搭配不当、成分残缺或赘余、句式杂糅、语序不当</a:t>
            </a:r>
          </a:p>
        </p:txBody>
      </p:sp>
    </p:spTree>
    <p:extLst>
      <p:ext uri="{BB962C8B-B14F-4D97-AF65-F5344CB8AC3E}">
        <p14:creationId xmlns:p14="http://schemas.microsoft.com/office/powerpoint/2010/main" val="1612672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437A236-066F-47E0-8BAD-F89A2966EAB1}"/>
              </a:ext>
            </a:extLst>
          </p:cNvPr>
          <p:cNvSpPr txBox="1"/>
          <p:nvPr/>
        </p:nvSpPr>
        <p:spPr>
          <a:xfrm>
            <a:off x="304800" y="345440"/>
            <a:ext cx="11582400" cy="5545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[2021·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全国</a:t>
            </a:r>
            <a:r>
              <a:rPr lang="zh-CN" altLang="en-US" sz="2400" dirty="0">
                <a:solidFill>
                  <a:srgbClr val="333333"/>
                </a:solidFill>
                <a:latin typeface="arial" panose="020B0604020202020204" pitchFamily="34" charset="0"/>
              </a:rPr>
              <a:t> </a:t>
            </a:r>
            <a:r>
              <a:rPr lang="en-US" altLang="zh-CN" sz="2400" dirty="0">
                <a:solidFill>
                  <a:srgbClr val="333333"/>
                </a:solidFill>
                <a:latin typeface="arial" panose="020B0604020202020204" pitchFamily="34" charset="0"/>
              </a:rPr>
              <a:t>Ⅰ</a:t>
            </a:r>
            <a:r>
              <a:rPr lang="zh-CN" altLang="en-US" sz="2400" dirty="0">
                <a:solidFill>
                  <a:srgbClr val="3333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卷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] 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19.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文中画波浪线的句子有语病，下列修改最恰当的一句是（   ）</a:t>
            </a:r>
            <a:endParaRPr lang="en-US" altLang="zh-CN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宣讲员平易的话语、幽默的口吻以及宣讲内容十分接地气，导致收看直播的群众既听得进又记得牢。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第</a:t>
            </a:r>
            <a:r>
              <a:rPr lang="en-US" altLang="zh-CN" sz="24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1</a:t>
            </a:r>
            <a:r>
              <a:rPr lang="zh-CN" altLang="en-US" sz="24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步：</a:t>
            </a:r>
            <a:r>
              <a:rPr lang="zh-CN" altLang="en-US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查主干</a:t>
            </a:r>
            <a:r>
              <a:rPr lang="zh-CN" altLang="en-US" sz="24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。</a:t>
            </a:r>
            <a:r>
              <a:rPr lang="en-US" altLang="zh-CN" sz="24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XXX </a:t>
            </a:r>
            <a:r>
              <a:rPr lang="zh-CN" altLang="en-US" sz="24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导致 </a:t>
            </a:r>
            <a:r>
              <a:rPr lang="en-US" altLang="zh-CN" sz="24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XXX  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    ——</a:t>
            </a:r>
            <a:r>
              <a:rPr lang="zh-CN" altLang="en-US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成分不缺</a:t>
            </a:r>
            <a:endParaRPr lang="en-US" altLang="zh-CN" sz="2400" b="1" dirty="0">
              <a:solidFill>
                <a:srgbClr val="0070C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第</a:t>
            </a:r>
            <a:r>
              <a:rPr lang="en-US" altLang="zh-CN" sz="24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2</a:t>
            </a:r>
            <a:r>
              <a:rPr lang="zh-CN" altLang="en-US" sz="24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步：</a:t>
            </a:r>
            <a:r>
              <a:rPr lang="zh-CN" altLang="en-US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查枝叶</a:t>
            </a:r>
            <a:r>
              <a:rPr lang="zh-CN" altLang="en-US" sz="24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。“以及”前后的内容是并列关系</a:t>
            </a:r>
            <a:endParaRPr lang="en-US" altLang="zh-CN" sz="2400" b="1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    ——</a:t>
            </a:r>
            <a:r>
              <a:rPr lang="zh-CN" altLang="en-US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“话语、口吻”和“宣讲内容十分接地气”词性、结构都无法并列</a:t>
            </a:r>
            <a:endParaRPr lang="en-US" altLang="zh-CN" sz="2400" b="1" dirty="0">
              <a:solidFill>
                <a:srgbClr val="0070C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第</a:t>
            </a:r>
            <a:r>
              <a:rPr lang="en-US" altLang="zh-CN" sz="24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3</a:t>
            </a:r>
            <a:r>
              <a:rPr lang="zh-CN" altLang="en-US" sz="24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步：</a:t>
            </a:r>
            <a:r>
              <a:rPr lang="zh-CN" altLang="en-US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查逻辑</a:t>
            </a:r>
            <a:r>
              <a:rPr lang="zh-CN" altLang="en-US" sz="2400" b="1" dirty="0">
                <a:latin typeface="方正姚体" panose="02010601030101010101" pitchFamily="2" charset="-122"/>
                <a:ea typeface="方正姚体" panose="02010601030101010101" pitchFamily="2" charset="-122"/>
              </a:rPr>
              <a:t>。“导致”一次后面加不良后果</a:t>
            </a:r>
            <a:endParaRPr lang="en-US" altLang="zh-CN" sz="2400" b="1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仿宋" panose="02010609060101010101" pitchFamily="49" charset="-122"/>
                <a:ea typeface="仿宋" panose="02010609060101010101" pitchFamily="49" charset="-122"/>
              </a:rPr>
              <a:t>        </a:t>
            </a:r>
            <a:r>
              <a:rPr lang="en-US" altLang="zh-CN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文段中显示的明显是好的事情</a:t>
            </a:r>
          </a:p>
        </p:txBody>
      </p:sp>
    </p:spTree>
    <p:extLst>
      <p:ext uri="{BB962C8B-B14F-4D97-AF65-F5344CB8AC3E}">
        <p14:creationId xmlns:p14="http://schemas.microsoft.com/office/powerpoint/2010/main" val="970408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437A236-066F-47E0-8BAD-F89A2966EAB1}"/>
              </a:ext>
            </a:extLst>
          </p:cNvPr>
          <p:cNvSpPr txBox="1"/>
          <p:nvPr/>
        </p:nvSpPr>
        <p:spPr>
          <a:xfrm>
            <a:off x="304800" y="345440"/>
            <a:ext cx="11582400" cy="4991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[2021·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全国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rPr>
              <a:t> 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rPr>
              <a:t>Ⅰ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卷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]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19.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文中画波浪线的句子有语病，下列修改最恰当的一句是（   ）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宣讲员平易的话语、幽默的口吻以及宣讲内容十分接地气，导致收看直播的群众既听得进又记得牢。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【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修改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】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4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24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示例一：宣讲员话语平易，口吻幽默，宣讲内容也十分接地气，这些原因使得收看直播的群众既听得进又记得牢。</a:t>
            </a:r>
            <a:endParaRPr lang="en-US" altLang="zh-CN" sz="2400" b="1" dirty="0">
              <a:solidFill>
                <a:prstClr val="black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   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示例二：宣讲员平易的话语、幽默的口吻以及十分接地气的宣讲内容，使得收看直播的群众既听得进又记得牢。</a:t>
            </a:r>
          </a:p>
        </p:txBody>
      </p:sp>
    </p:spTree>
    <p:extLst>
      <p:ext uri="{BB962C8B-B14F-4D97-AF65-F5344CB8AC3E}">
        <p14:creationId xmlns:p14="http://schemas.microsoft.com/office/powerpoint/2010/main" val="2456349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437A236-066F-47E0-8BAD-F89A2966EAB1}"/>
              </a:ext>
            </a:extLst>
          </p:cNvPr>
          <p:cNvSpPr txBox="1"/>
          <p:nvPr/>
        </p:nvSpPr>
        <p:spPr>
          <a:xfrm>
            <a:off x="304800" y="345440"/>
            <a:ext cx="11582400" cy="6099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[2021·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全国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rPr>
              <a:t> 甲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卷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]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19.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文中画波浪线的句子有语病，下列修改最恰当的一句是（   ）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通过学习烧菜做饭还会增强学生对家务劳动的理解与认知，有助于在和家人的相处中更懂得体谅、更懂得感恩、更懂得分担。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第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1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步：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查主干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。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XXX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有助于 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XXX 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        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“通过”是介词，其后接的内容只能做句子的状语，缺主语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400" b="1" dirty="0">
                <a:solidFill>
                  <a:srgbClr val="FF0000"/>
                </a:solidFill>
                <a:highlight>
                  <a:srgbClr val="FFFF00"/>
                </a:highlight>
                <a:latin typeface="仿宋" panose="02010609060101010101" pitchFamily="49" charset="-122"/>
                <a:ea typeface="仿宋" panose="02010609060101010101" pitchFamily="49" charset="-122"/>
              </a:rPr>
              <a:t>常用介词：根据、按照、在</a:t>
            </a:r>
            <a:r>
              <a:rPr lang="en-US" altLang="zh-CN" sz="2400" b="1" dirty="0">
                <a:solidFill>
                  <a:srgbClr val="FF0000"/>
                </a:solidFill>
                <a:highlight>
                  <a:srgbClr val="FFFF00"/>
                </a:highlight>
                <a:latin typeface="仿宋" panose="02010609060101010101" pitchFamily="49" charset="-122"/>
                <a:ea typeface="仿宋" panose="02010609060101010101" pitchFamily="49" charset="-122"/>
              </a:rPr>
              <a:t>……</a:t>
            </a:r>
            <a:r>
              <a:rPr lang="zh-CN" altLang="en-US" sz="2400" b="1" dirty="0">
                <a:solidFill>
                  <a:srgbClr val="FF0000"/>
                </a:solidFill>
                <a:highlight>
                  <a:srgbClr val="FFFF00"/>
                </a:highlight>
                <a:latin typeface="仿宋" panose="02010609060101010101" pitchFamily="49" charset="-122"/>
                <a:ea typeface="仿宋" panose="02010609060101010101" pitchFamily="49" charset="-122"/>
              </a:rPr>
              <a:t>的帮助之下、为了、自从、除了、比起、由于</a:t>
            </a:r>
            <a:r>
              <a:rPr lang="en-US" altLang="zh-CN" sz="2400" b="1" dirty="0">
                <a:solidFill>
                  <a:srgbClr val="FF0000"/>
                </a:solidFill>
                <a:highlight>
                  <a:srgbClr val="FFFF00"/>
                </a:highlight>
                <a:latin typeface="仿宋" panose="02010609060101010101" pitchFamily="49" charset="-122"/>
                <a:ea typeface="仿宋" panose="02010609060101010101" pitchFamily="49" charset="-122"/>
              </a:rPr>
              <a:t>……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第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2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步：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查枝叶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。“通过”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……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“增强”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……</a:t>
            </a:r>
            <a:r>
              <a:rPr lang="en-US" altLang="zh-CN" sz="24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/</a:t>
            </a:r>
            <a:r>
              <a:rPr lang="zh-CN" altLang="en-US" sz="24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有助于在和家人</a:t>
            </a:r>
            <a:r>
              <a:rPr lang="en-US" altLang="zh-CN" sz="24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……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               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 ——</a:t>
            </a:r>
            <a:r>
              <a:rPr lang="zh-CN" altLang="en-US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缺主语</a:t>
            </a:r>
            <a:r>
              <a:rPr lang="en-US" altLang="zh-CN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/</a:t>
            </a:r>
            <a:r>
              <a:rPr lang="zh-CN" altLang="en-US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并列结构缺少成分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第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3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步：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查逻辑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        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用词妥当、顿号前后的并列成分语序得当，无逻辑问题</a:t>
            </a:r>
          </a:p>
        </p:txBody>
      </p:sp>
    </p:spTree>
    <p:extLst>
      <p:ext uri="{BB962C8B-B14F-4D97-AF65-F5344CB8AC3E}">
        <p14:creationId xmlns:p14="http://schemas.microsoft.com/office/powerpoint/2010/main" val="3976017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437A236-066F-47E0-8BAD-F89A2966EAB1}"/>
              </a:ext>
            </a:extLst>
          </p:cNvPr>
          <p:cNvSpPr txBox="1"/>
          <p:nvPr/>
        </p:nvSpPr>
        <p:spPr>
          <a:xfrm>
            <a:off x="304800" y="863600"/>
            <a:ext cx="11582400" cy="3883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[2021·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全国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rPr>
              <a:t> 甲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卷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]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19.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文中画波浪线的句子有语病，下列修改最恰当的一句是（   ）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通过学习烧菜做饭还会增强学生对家务劳动的理解与认知，有助于在和家人的相处中更懂得体谅、更懂得感恩、更懂得分担。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【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修改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】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学习烧菜做饭还会增强学生对家务劳动的理解与认知，有助于他们在和家人的相处中更懂得体谅、更懂得感恩、更懂得分担。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6090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437A236-066F-47E0-8BAD-F89A2966EAB1}"/>
              </a:ext>
            </a:extLst>
          </p:cNvPr>
          <p:cNvSpPr txBox="1"/>
          <p:nvPr/>
        </p:nvSpPr>
        <p:spPr>
          <a:xfrm>
            <a:off x="304800" y="233680"/>
            <a:ext cx="11582400" cy="55397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[2021·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全国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rPr>
              <a:t> 乙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卷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]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19.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文中画波浪线的句子有语病，下列修改最恰当的一句是（   ）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lvl="0">
              <a:lnSpc>
                <a:spcPct val="150000"/>
              </a:lnSpc>
              <a:defRPr/>
            </a:pPr>
            <a:r>
              <a:rPr lang="zh-CN" altLang="en-US" sz="24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空间和时间由于不断压缩，大大增强了互动性，社会交往效率有助于得到显著提高。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  <a:defRPr/>
            </a:pPr>
            <a:r>
              <a:rPr lang="zh-CN" altLang="en-US" sz="24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第</a:t>
            </a:r>
            <a:r>
              <a:rPr lang="en-US" altLang="zh-CN" sz="24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1</a:t>
            </a:r>
            <a:r>
              <a:rPr lang="zh-CN" altLang="en-US" sz="24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步：</a:t>
            </a:r>
            <a:r>
              <a:rPr lang="zh-CN" altLang="en-US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查主干</a:t>
            </a:r>
            <a:r>
              <a:rPr lang="zh-CN" altLang="en-US" sz="24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。社会交往效率得到提高</a:t>
            </a:r>
            <a:endParaRPr lang="en-US" altLang="zh-CN" sz="2400" b="1" dirty="0">
              <a:solidFill>
                <a:prstClr val="black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zh-CN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    ——</a:t>
            </a:r>
            <a:r>
              <a:rPr lang="zh-CN" altLang="en-US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主谓宾成分不缺</a:t>
            </a:r>
            <a:endParaRPr lang="en-US" altLang="zh-CN" sz="2400" b="1" dirty="0">
              <a:solidFill>
                <a:srgbClr val="0070C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lang="zh-CN" altLang="en-US" sz="24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第</a:t>
            </a:r>
            <a:r>
              <a:rPr lang="en-US" altLang="zh-CN" sz="24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2</a:t>
            </a:r>
            <a:r>
              <a:rPr lang="zh-CN" altLang="en-US" sz="24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步：</a:t>
            </a:r>
            <a:r>
              <a:rPr lang="zh-CN" altLang="en-US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查枝叶</a:t>
            </a:r>
            <a:r>
              <a:rPr lang="zh-CN" altLang="en-US" sz="24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。“由于”</a:t>
            </a:r>
            <a:r>
              <a:rPr lang="en-US" altLang="zh-CN" sz="24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……/</a:t>
            </a:r>
            <a:r>
              <a:rPr lang="zh-CN" altLang="en-US" sz="24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“有助于提高社会交往效率”与“社会交往效率得到提高”</a:t>
            </a:r>
            <a:endParaRPr lang="en-US" altLang="zh-CN" sz="2400" b="1" dirty="0">
              <a:solidFill>
                <a:prstClr val="black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zh-CN" sz="24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         </a:t>
            </a:r>
            <a:r>
              <a:rPr lang="en-US" altLang="zh-CN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——</a:t>
            </a:r>
            <a:r>
              <a:rPr lang="zh-CN" altLang="en-US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介词的位置不当</a:t>
            </a:r>
            <a:r>
              <a:rPr lang="en-US" altLang="zh-CN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/</a:t>
            </a:r>
            <a:r>
              <a:rPr lang="zh-CN" altLang="en-US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句式杂糅</a:t>
            </a:r>
            <a:r>
              <a:rPr lang="en-US" altLang="zh-CN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……</a:t>
            </a:r>
          </a:p>
          <a:p>
            <a:pPr lvl="0">
              <a:lnSpc>
                <a:spcPct val="150000"/>
              </a:lnSpc>
              <a:defRPr/>
            </a:pPr>
            <a:r>
              <a:rPr lang="zh-CN" altLang="en-US" sz="24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第</a:t>
            </a:r>
            <a:r>
              <a:rPr lang="en-US" altLang="zh-CN" sz="24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3</a:t>
            </a:r>
            <a:r>
              <a:rPr lang="zh-CN" altLang="en-US" sz="24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步：</a:t>
            </a:r>
            <a:r>
              <a:rPr lang="zh-CN" altLang="en-US" sz="24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查逻辑</a:t>
            </a:r>
            <a:r>
              <a:rPr lang="zh-CN" altLang="en-US" sz="24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。</a:t>
            </a:r>
            <a:endParaRPr lang="en-US" altLang="zh-CN" sz="2400" b="1" dirty="0">
              <a:solidFill>
                <a:prstClr val="black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68610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200" end="20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charRg st="200" end="20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charRg st="200" end="20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437A236-066F-47E0-8BAD-F89A2966EAB1}"/>
              </a:ext>
            </a:extLst>
          </p:cNvPr>
          <p:cNvSpPr txBox="1"/>
          <p:nvPr/>
        </p:nvSpPr>
        <p:spPr>
          <a:xfrm>
            <a:off x="304800" y="335280"/>
            <a:ext cx="11582400" cy="3329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[2021·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全国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rPr>
              <a:t> 乙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卷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]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19.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文中画波浪线的句子有语病，下列修改最恰当的一句是（   ）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空间和时间由于不断压缩，大大增强了互动性，社会交往效率有助于得到显著提高。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【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修改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】</a:t>
            </a:r>
          </a:p>
          <a:p>
            <a:pPr lvl="0">
              <a:lnSpc>
                <a:spcPct val="150000"/>
              </a:lnSpc>
              <a:defRPr/>
            </a:pPr>
            <a:r>
              <a:rPr lang="zh-CN" altLang="en-US" sz="24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 由于空间和时间不断压缩，互动性大大增强，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社会交往效率得到显著提高。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41826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437A236-066F-47E0-8BAD-F89A2966EAB1}"/>
              </a:ext>
            </a:extLst>
          </p:cNvPr>
          <p:cNvSpPr txBox="1"/>
          <p:nvPr/>
        </p:nvSpPr>
        <p:spPr>
          <a:xfrm>
            <a:off x="304800" y="233680"/>
            <a:ext cx="11582400" cy="55397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[2020·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全国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rPr>
              <a:t> </a:t>
            </a:r>
            <a:r>
              <a:rPr lang="en-US" altLang="zh-CN" sz="2400" b="1" dirty="0">
                <a:solidFill>
                  <a:srgbClr val="333333"/>
                </a:solidFill>
                <a:latin typeface="arial" panose="020B0604020202020204" pitchFamily="34" charset="0"/>
              </a:rPr>
              <a:t> Ⅰ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卷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]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19.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文中画波浪线的句子有语病，下列修改最恰当的一句是（   ）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由于文人士大夫参与到印章的创作中，使这门从前主要由工匠承揽的技艺，增加了人文意味。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第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1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步：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查主干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。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XXX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使技艺增加人文意味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        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“由于”是介词，其后接的成分只能做状语，故缺乏主语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第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2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步：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查枝叶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。</a:t>
            </a:r>
            <a:r>
              <a:rPr lang="zh-CN" altLang="en-US" sz="24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“承揽”：承办委托的事或某种业务，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承担：～车辆装修。此处接“技艺”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              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 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搭配不当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第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3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步：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查逻辑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0462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437A236-066F-47E0-8BAD-F89A2966EAB1}"/>
              </a:ext>
            </a:extLst>
          </p:cNvPr>
          <p:cNvSpPr txBox="1"/>
          <p:nvPr/>
        </p:nvSpPr>
        <p:spPr>
          <a:xfrm>
            <a:off x="304800" y="335280"/>
            <a:ext cx="11582400" cy="3883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[2020·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全国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rPr>
              <a:t> </a:t>
            </a:r>
            <a:r>
              <a:rPr kumimoji="0" lang="en-US" altLang="zh-CN" sz="24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rPr>
              <a:t> Ⅰ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卷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]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19.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文中画波浪线的句子有语病，下列修改最恰当的一句是（   ）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由于文人士大夫参与到印章的创作中，使这门从前主要由工匠承揽的技艺，增加了人文意味。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【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修改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】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     文人士大夫参与到印章的创作中，使这门从前主要由工匠传承的技艺，增加了人文意味。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0231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437A236-066F-47E0-8BAD-F89A2966EAB1}"/>
              </a:ext>
            </a:extLst>
          </p:cNvPr>
          <p:cNvSpPr txBox="1"/>
          <p:nvPr/>
        </p:nvSpPr>
        <p:spPr>
          <a:xfrm>
            <a:off x="304800" y="233680"/>
            <a:ext cx="11582400" cy="49857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[2020·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全国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rPr>
              <a:t> 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rPr>
              <a:t> </a:t>
            </a:r>
            <a:r>
              <a:rPr lang="en-US" altLang="zh-CN" sz="2400" dirty="0">
                <a:solidFill>
                  <a:srgbClr val="333333"/>
                </a:solidFill>
                <a:latin typeface="arial" panose="020B0604020202020204" pitchFamily="34" charset="0"/>
              </a:rPr>
              <a:t>Ⅱ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卷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]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19.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文中画波浪线的句子有语病，下列修改最恰当的一句是（   ）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对于文字本身来说，汉代学者总结的“六书”的方法在甲骨文基本都已出现，已经说明它是成熟的文字。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第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1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步：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查主干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。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XXX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说明它是成熟的文字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        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主谓宾都有，不缺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第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2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步：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查枝叶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。“在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……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”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/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“已经”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lvl="0">
              <a:lnSpc>
                <a:spcPct val="150000"/>
              </a:lnSpc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              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 ——</a:t>
            </a:r>
            <a:r>
              <a:rPr lang="zh-CN" altLang="en-US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介词“在</a:t>
            </a:r>
            <a:r>
              <a:rPr lang="en-US" altLang="zh-CN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……</a:t>
            </a:r>
            <a:r>
              <a:rPr lang="zh-CN" altLang="en-US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”缺少成分“中”</a:t>
            </a:r>
            <a:r>
              <a:rPr lang="en-US" altLang="zh-CN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/</a:t>
            </a:r>
            <a:r>
              <a:rPr lang="zh-CN" altLang="en-US" sz="2400" b="1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副词“已经”的位置不当</a:t>
            </a:r>
            <a:endParaRPr lang="en-US" altLang="zh-CN" sz="2400" b="1" dirty="0">
              <a:solidFill>
                <a:srgbClr val="0070C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第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3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步：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查逻辑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6218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437A236-066F-47E0-8BAD-F89A2966EAB1}"/>
              </a:ext>
            </a:extLst>
          </p:cNvPr>
          <p:cNvSpPr txBox="1"/>
          <p:nvPr/>
        </p:nvSpPr>
        <p:spPr>
          <a:xfrm>
            <a:off x="304800" y="335280"/>
            <a:ext cx="11582400" cy="4437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[2020·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全国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rPr>
              <a:t> </a:t>
            </a:r>
            <a:r>
              <a:rPr lang="en-US" altLang="zh-CN" sz="2400" dirty="0">
                <a:solidFill>
                  <a:srgbClr val="333333"/>
                </a:solidFill>
                <a:latin typeface="arial" panose="020B0604020202020204" pitchFamily="34" charset="0"/>
              </a:rPr>
              <a:t> Ⅱ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卷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]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19.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文中画波浪线的句子有语病，下列修改最恰当的一句是（   ）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lvl="0">
              <a:lnSpc>
                <a:spcPct val="150000"/>
              </a:lnSpc>
              <a:defRPr/>
            </a:pPr>
            <a:r>
              <a:rPr lang="zh-CN" altLang="en-US" sz="24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对于文字本身来说，汉代学者总结的“六书”的方法在甲骨文基本都已出现，已经说明它是成熟的文字。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【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修改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】</a:t>
            </a:r>
          </a:p>
          <a:p>
            <a:pPr lvl="0">
              <a:lnSpc>
                <a:spcPct val="150000"/>
              </a:lnSpc>
              <a:defRPr/>
            </a:pPr>
            <a:r>
              <a:rPr lang="zh-CN" altLang="en-US" sz="24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对于文字本身来说，汉代学者总结的“六书”的方法在甲骨文中基本都已出现，说明它已经是成熟的文字。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9457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437A236-066F-47E0-8BAD-F89A2966EAB1}"/>
              </a:ext>
            </a:extLst>
          </p:cNvPr>
          <p:cNvSpPr txBox="1"/>
          <p:nvPr/>
        </p:nvSpPr>
        <p:spPr>
          <a:xfrm>
            <a:off x="304800" y="233680"/>
            <a:ext cx="11582400" cy="3877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[2020·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全国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rPr>
              <a:t> 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arial" panose="020B0604020202020204" pitchFamily="34" charset="0"/>
                <a:ea typeface="等线" panose="02010600030101010101" pitchFamily="2" charset="-122"/>
                <a:cs typeface="+mn-cs"/>
              </a:rPr>
              <a:t> </a:t>
            </a:r>
            <a:r>
              <a:rPr lang="en-US" altLang="zh-CN" sz="2400" dirty="0">
                <a:solidFill>
                  <a:srgbClr val="333333"/>
                </a:solidFill>
                <a:latin typeface="arial" panose="020B0604020202020204" pitchFamily="34" charset="0"/>
              </a:rPr>
              <a:t>Ⅲ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卷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]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19.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文中画横线的句子有语病，下列修改最恰当的一句是（   ）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中国人之所以为中国人的特性，</a:t>
            </a:r>
            <a:r>
              <a:rPr kumimoji="0" lang="zh-CN" altLang="en-US" sz="2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不是生理的，而且是文化的、精神的因素。</a:t>
            </a:r>
            <a:endParaRPr kumimoji="0" lang="en-US" altLang="zh-CN" sz="24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第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1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步：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查主干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第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2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步：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查枝叶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。不是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……</a:t>
            </a:r>
            <a:r>
              <a:rPr kumimoji="0" lang="en-US" altLang="zh-CN" sz="24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  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而且是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……  / 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生理的    与    文化的、精神的因素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              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 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关联词搭配不当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/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关联词前后接的内容结构不对称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第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3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步：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查逻辑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7740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437A236-066F-47E0-8BAD-F89A2966EAB1}"/>
              </a:ext>
            </a:extLst>
          </p:cNvPr>
          <p:cNvSpPr txBox="1"/>
          <p:nvPr/>
        </p:nvSpPr>
        <p:spPr>
          <a:xfrm>
            <a:off x="304800" y="985520"/>
            <a:ext cx="11582400" cy="3883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[2020·</a:t>
            </a:r>
            <a:r>
              <a:rPr lang="zh-CN" altLang="en-US" sz="2400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全国</a:t>
            </a:r>
            <a:r>
              <a:rPr lang="zh-CN" altLang="en-US" sz="2400" b="1" dirty="0">
                <a:solidFill>
                  <a:srgbClr val="333333"/>
                </a:solidFill>
                <a:latin typeface="arial" panose="020B0604020202020204" pitchFamily="34" charset="0"/>
              </a:rPr>
              <a:t> </a:t>
            </a:r>
            <a:r>
              <a:rPr lang="en-US" altLang="zh-CN" sz="2400" b="1" dirty="0">
                <a:solidFill>
                  <a:srgbClr val="333333"/>
                </a:solidFill>
                <a:latin typeface="arial" panose="020B0604020202020204" pitchFamily="34" charset="0"/>
              </a:rPr>
              <a:t> </a:t>
            </a:r>
            <a:r>
              <a:rPr lang="en-US" altLang="zh-CN" sz="2400" dirty="0">
                <a:solidFill>
                  <a:srgbClr val="333333"/>
                </a:solidFill>
                <a:latin typeface="arial" panose="020B0604020202020204" pitchFamily="34" charset="0"/>
              </a:rPr>
              <a:t>Ⅲ</a:t>
            </a: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卷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] 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19.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文中画波浪线的句子有语病，下列修改最恰当的一句是（   ）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lvl="0">
              <a:lnSpc>
                <a:spcPct val="150000"/>
              </a:lnSpc>
              <a:defRPr/>
            </a:pPr>
            <a:r>
              <a:rPr lang="zh-CN" altLang="en-US" sz="24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中国人之所以为中国人的特性，</a:t>
            </a:r>
            <a:r>
              <a:rPr lang="zh-CN" altLang="en-US" sz="2400" b="1" u="sng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不是生理的，而且是文化的、精神的因素。</a:t>
            </a:r>
            <a:endParaRPr lang="en-US" altLang="zh-CN" sz="2400" b="1" u="sng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【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修改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】</a:t>
            </a:r>
          </a:p>
          <a:p>
            <a:pPr lvl="0">
              <a:lnSpc>
                <a:spcPct val="150000"/>
              </a:lnSpc>
              <a:defRPr/>
            </a:pPr>
            <a:r>
              <a:rPr lang="zh-CN" altLang="en-US" sz="24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示例一：中国人之所以为中国人的特性，不仅是生理的因素，而且是文化的、精神的因素。</a:t>
            </a:r>
            <a:endParaRPr lang="en-US" altLang="zh-CN" sz="2400" b="1" dirty="0">
              <a:solidFill>
                <a:prstClr val="black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zh-CN" sz="24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24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示例二：中国人之所以为中国人的特性，不仅是生理的，而且是文化的、精神的。</a:t>
            </a:r>
          </a:p>
        </p:txBody>
      </p:sp>
    </p:spTree>
    <p:extLst>
      <p:ext uri="{BB962C8B-B14F-4D97-AF65-F5344CB8AC3E}">
        <p14:creationId xmlns:p14="http://schemas.microsoft.com/office/powerpoint/2010/main" val="1050343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437A236-066F-47E0-8BAD-F89A2966EAB1}"/>
              </a:ext>
            </a:extLst>
          </p:cNvPr>
          <p:cNvSpPr txBox="1"/>
          <p:nvPr/>
        </p:nvSpPr>
        <p:spPr>
          <a:xfrm>
            <a:off x="304800" y="0"/>
            <a:ext cx="11582400" cy="6653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[2020·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山东卷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] 21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题（金考卷）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19.</a:t>
            </a:r>
            <a:r>
              <a:rPr lang="zh-CN" altLang="en-US" sz="24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下面文段有四处语病，请指出其序号并做修改，使语言表达准确流畅。（</a:t>
            </a:r>
            <a:r>
              <a:rPr lang="en-US" altLang="zh-CN" sz="24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24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分）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近年来，①我国的电子书阅读率发生了快速增长，②呈现出良好的发展态势。③根据统计数据显示，④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2000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年国内网上的阅读率仅为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3.9%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，⑤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2012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年上升到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41.7%</a:t>
            </a:r>
            <a:r>
              <a:rPr lang="zh-CN" altLang="en-US" sz="24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，⑥电子书的阅读人数更是达到了</a:t>
            </a:r>
            <a:r>
              <a:rPr lang="en-US" altLang="zh-CN" sz="24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2.95</a:t>
            </a:r>
            <a:r>
              <a:rPr lang="zh-CN" altLang="en-US" sz="24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亿。⑦截止目前，⑧我国已经有接近</a:t>
            </a:r>
            <a:r>
              <a:rPr lang="en-US" altLang="zh-CN" sz="24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20%</a:t>
            </a:r>
            <a:r>
              <a:rPr lang="zh-CN" altLang="en-US" sz="24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的网民养成了通过互联网阅读时事新闻的习惯，⑨</a:t>
            </a:r>
            <a:r>
              <a:rPr lang="en-US" altLang="zh-CN" sz="24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16%</a:t>
            </a:r>
            <a:r>
              <a:rPr lang="zh-CN" altLang="en-US" sz="24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的人群养成了电子阅读的习惯，⑩而且有越来越多的读者开始将注意力转移到电子书上。</a:t>
            </a:r>
            <a:endParaRPr lang="en-US" altLang="zh-CN" sz="2400" b="1" dirty="0">
              <a:solidFill>
                <a:prstClr val="black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zh-CN" sz="24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[</a:t>
            </a:r>
            <a:r>
              <a:rPr lang="zh-CN" altLang="en-US" sz="24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修改</a:t>
            </a:r>
            <a:r>
              <a:rPr lang="en-US" altLang="zh-CN" sz="2400" b="1" dirty="0">
                <a:solidFill>
                  <a:srgbClr val="0070C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]</a:t>
            </a:r>
          </a:p>
          <a:p>
            <a:pPr lvl="0">
              <a:lnSpc>
                <a:spcPct val="150000"/>
              </a:lnSpc>
              <a:defRPr/>
            </a:pPr>
            <a:r>
              <a:rPr lang="zh-CN" altLang="en-US" sz="24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①</a:t>
            </a:r>
            <a:r>
              <a:rPr lang="zh-CN" altLang="en-US" sz="24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发生了快速增长</a:t>
            </a:r>
            <a:r>
              <a:rPr lang="zh-CN" altLang="en-US" sz="24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：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动宾搭配不当</a:t>
            </a:r>
            <a:endParaRPr lang="en-US" altLang="zh-CN" sz="2400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sz="24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③</a:t>
            </a:r>
            <a:r>
              <a:rPr lang="zh-CN" altLang="en-US" sz="24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根据统计数据显示</a:t>
            </a:r>
            <a:r>
              <a:rPr lang="zh-CN" altLang="en-US" sz="24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：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句式杂糅</a:t>
            </a:r>
            <a:endParaRPr lang="en-US" altLang="zh-CN" sz="2400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sz="24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⑦</a:t>
            </a:r>
            <a:r>
              <a:rPr lang="zh-CN" altLang="en-US" sz="24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截止目前</a:t>
            </a:r>
            <a:r>
              <a:rPr lang="zh-CN" altLang="en-US" sz="24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：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“截止”意味着停止，不能直接跟时间宾语</a:t>
            </a:r>
            <a:endParaRPr lang="en-US" altLang="zh-CN" sz="2400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sz="24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⑨</a:t>
            </a:r>
            <a:r>
              <a:rPr lang="en-US" altLang="zh-CN" sz="24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16%</a:t>
            </a:r>
            <a:r>
              <a:rPr lang="zh-CN" altLang="en-US" sz="2400" b="1" dirty="0">
                <a:solidFill>
                  <a:prstClr val="black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的人群</a:t>
            </a:r>
            <a:r>
              <a:rPr lang="zh-CN" altLang="en-US" sz="2400" b="1" dirty="0">
                <a:solidFill>
                  <a:prstClr val="black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：</a:t>
            </a:r>
            <a:r>
              <a:rPr lang="zh-CN" altLang="en-US" sz="24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定中搭配不当</a:t>
            </a:r>
            <a:endParaRPr lang="en-US" altLang="zh-CN" sz="2400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056A5873-4EAE-43E2-8918-4C9AA98A413D}"/>
              </a:ext>
            </a:extLst>
          </p:cNvPr>
          <p:cNvSpPr txBox="1"/>
          <p:nvPr/>
        </p:nvSpPr>
        <p:spPr>
          <a:xfrm>
            <a:off x="4988560" y="4518968"/>
            <a:ext cx="615696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删掉“发生了”</a:t>
            </a:r>
            <a:endParaRPr lang="zh-CN" altLang="en-US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EED45BB-57A7-4BBB-A096-E8D660DFF372}"/>
              </a:ext>
            </a:extLst>
          </p:cNvPr>
          <p:cNvSpPr txBox="1"/>
          <p:nvPr/>
        </p:nvSpPr>
        <p:spPr>
          <a:xfrm>
            <a:off x="4704080" y="4980633"/>
            <a:ext cx="615696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数据统计显示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/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根据统计数据</a:t>
            </a:r>
            <a:endParaRPr lang="zh-CN" altLang="en-US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0F25C4F9-F3EF-43F8-A1ED-0B466B016514}"/>
              </a:ext>
            </a:extLst>
          </p:cNvPr>
          <p:cNvSpPr txBox="1"/>
          <p:nvPr/>
        </p:nvSpPr>
        <p:spPr>
          <a:xfrm>
            <a:off x="8067040" y="5488252"/>
            <a:ext cx="3820160" cy="559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截至目前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/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截止到目前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34C8FAB2-753E-44B2-8061-D3FFE45A2F98}"/>
              </a:ext>
            </a:extLst>
          </p:cNvPr>
          <p:cNvSpPr txBox="1"/>
          <p:nvPr/>
        </p:nvSpPr>
        <p:spPr>
          <a:xfrm>
            <a:off x="4378960" y="6192080"/>
            <a:ext cx="615696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——16%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的人</a:t>
            </a:r>
            <a:endParaRPr lang="zh-CN" altLang="en-US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90370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36412070-2845-4EC3-81D7-6B50BE05CB60}"/>
              </a:ext>
            </a:extLst>
          </p:cNvPr>
          <p:cNvSpPr txBox="1"/>
          <p:nvPr/>
        </p:nvSpPr>
        <p:spPr>
          <a:xfrm>
            <a:off x="304800" y="985520"/>
            <a:ext cx="11582400" cy="29236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作业：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zh-CN" sz="32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1.</a:t>
            </a:r>
            <a:r>
              <a:rPr lang="zh-CN" altLang="en-US" sz="32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金考卷：重做</a:t>
            </a:r>
            <a:r>
              <a:rPr lang="en-US" altLang="zh-CN" sz="32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2017</a:t>
            </a:r>
            <a:r>
              <a:rPr lang="zh-CN" altLang="en-US" sz="32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年</a:t>
            </a:r>
            <a:r>
              <a:rPr lang="en-US" altLang="zh-CN" sz="32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—2019</a:t>
            </a:r>
            <a:r>
              <a:rPr lang="zh-CN" altLang="en-US" sz="32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年全国卷</a:t>
            </a:r>
            <a:r>
              <a:rPr lang="en-US" altLang="zh-CN" sz="3200" dirty="0">
                <a:solidFill>
                  <a:srgbClr val="333333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Ⅰ</a:t>
            </a:r>
            <a:r>
              <a:rPr lang="zh-CN" altLang="en-US" sz="3200" dirty="0">
                <a:solidFill>
                  <a:srgbClr val="333333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、</a:t>
            </a:r>
            <a:r>
              <a:rPr lang="en-US" altLang="zh-CN" sz="3200" dirty="0">
                <a:solidFill>
                  <a:srgbClr val="333333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Ⅱ</a:t>
            </a:r>
            <a:r>
              <a:rPr lang="zh-CN" altLang="en-US" sz="3200" dirty="0">
                <a:solidFill>
                  <a:srgbClr val="333333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、</a:t>
            </a:r>
            <a:r>
              <a:rPr lang="en-US" altLang="zh-CN" sz="3200" dirty="0">
                <a:solidFill>
                  <a:srgbClr val="333333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Ⅲ </a:t>
            </a:r>
            <a:r>
              <a:rPr lang="zh-CN" altLang="en-US" sz="32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卷语言文字运用题中的病句题；</a:t>
            </a:r>
            <a:endParaRPr lang="en-US" altLang="zh-CN" sz="3200" b="1" dirty="0">
              <a:solidFill>
                <a:prstClr val="black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zh-CN" sz="32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2.</a:t>
            </a:r>
            <a:r>
              <a:rPr lang="zh-CN" altLang="en-US" sz="32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小黄本</a:t>
            </a:r>
            <a:r>
              <a:rPr lang="en-US" altLang="zh-CN" sz="32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365-366</a:t>
            </a:r>
            <a:r>
              <a:rPr lang="zh-CN" altLang="en-US" sz="3200" b="1" dirty="0">
                <a:solidFill>
                  <a:prstClr val="black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页          </a:t>
            </a:r>
          </a:p>
        </p:txBody>
      </p:sp>
    </p:spTree>
    <p:extLst>
      <p:ext uri="{BB962C8B-B14F-4D97-AF65-F5344CB8AC3E}">
        <p14:creationId xmlns:p14="http://schemas.microsoft.com/office/powerpoint/2010/main" val="12981011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1676</Words>
  <Application>Microsoft Office PowerPoint</Application>
  <PresentationFormat>宽屏</PresentationFormat>
  <Paragraphs>105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5" baseType="lpstr">
      <vt:lpstr>等线</vt:lpstr>
      <vt:lpstr>等线 Light</vt:lpstr>
      <vt:lpstr>方正姚体</vt:lpstr>
      <vt:lpstr>仿宋</vt:lpstr>
      <vt:lpstr>黑体</vt:lpstr>
      <vt:lpstr>楷体</vt:lpstr>
      <vt:lpstr>宋体</vt:lpstr>
      <vt:lpstr>Arial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赵 凡</dc:creator>
  <cp:lastModifiedBy>赵 凡</cp:lastModifiedBy>
  <cp:revision>36</cp:revision>
  <dcterms:created xsi:type="dcterms:W3CDTF">2022-04-09T00:30:39Z</dcterms:created>
  <dcterms:modified xsi:type="dcterms:W3CDTF">2022-04-09T03:04:29Z</dcterms:modified>
</cp:coreProperties>
</file>