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9FBE36C-9674-4951-BD4C-7029E7BEB7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446D999-E46E-4174-8FEA-820C87AEB7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7484114-5AAE-4D30-A817-22FA8E9EF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BBFF5F0-7980-4401-9E35-D362F8332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039446-4394-4F5C-870D-8F05C42FF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20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252E88-0156-4EA3-9D61-DC423BC3B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94FBFA1-3519-49DA-AC9C-21E42C68C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038614E-F9B4-4A00-9F84-D51E39729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C3625E-EE27-4591-A1CB-ADC3F6146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8912F6-97AB-494D-A0D1-B1CF00C3A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513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D1844A-FEDB-4D82-9D43-1462BFC19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8E63F2A-2603-4BCB-9DFD-C9C348020F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FAF101F-6899-4E88-8DE0-F95193B8A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AA9690-430D-403F-90CC-FDF3C2C9C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74CF8E-DF88-4087-8B34-8FD3163F9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21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D7B324-1382-4F90-9304-646DD0F72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10E3D47-F9E2-4191-B783-CAA2D9AA54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CEAE3DC-350C-4E3D-B1D1-F7BEF4E825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7002CA7-0EC2-435F-8091-F1AE7393D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83F563E-9857-4CD7-96AD-08FF94577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D48957A-ED7E-46D6-A68A-64F772E55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51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A13CD7-3175-45D1-B91C-4EAA69952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601727-D454-4C9C-80BF-F3984A7137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11A0414-1F62-4E0E-B488-05995072E6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120FC0E-825A-435C-BC4F-E3E1A381E9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B0CC6C5-8A13-4257-AEDC-E8033EE9E5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6CE09DE-5F56-416C-8A8A-8BED0D5FD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844EC86-E5A8-42E6-8A5A-6C1613C18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CD4BE5C-F87A-44A4-A2BF-385549A3D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006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3FAA5C-7B35-4138-BF76-358DB3132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84EAD88-F0F7-42DD-8F9B-2AD8E4E06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DF6A4EC-E929-45F0-B8E6-A92F30891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91C51EE-9BAF-4FE4-B583-F68CD3EDC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415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ED0BB25-3626-4CC3-8D38-D8458FF0E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398D371-F517-4CB1-A3BC-8C0B55041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D8FF953-4EA1-4F4F-85EE-E65BF32F4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591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F4186E-D943-4AC0-B11F-29116B6DF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E81E4E3-7C10-45C2-B0D5-59C631FCB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25CF960-CF6B-4512-AA65-E0E36B5D4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CE1A85B-B5A2-4D35-9FCA-0B4E3AAEA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6F879B-C75B-4CB7-95A4-A37055359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CFB81D4-61B9-4501-BA62-5CC0F75D2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871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30A14F-D7CE-40BE-B1D3-3B80A0D2A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3C2087D-B5DB-4664-81AD-FC614DC8AD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38DD71C-F416-4ADA-B93D-9CE8F6C2B6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568DE0C-94EC-44E8-9E15-F282A6302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EDE2501-0CD0-4A34-A098-6CCF593E9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C07C225-8B26-42BE-8FA2-BDD47A943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7292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A018CC-2777-4F71-A674-72D63D88A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5750616-1CB8-4988-A272-62FE6A24F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9BF03D-B3E9-4C83-BDC5-684D65F14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D70064-E8AB-4E8A-86E1-FAE7DBF7C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DD7F6A-8009-4489-BB68-2A7B0388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203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B80C035-B984-4A7B-B7C4-8AA6E5B30E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2DCA121-4BC2-41AC-B2CA-F00C987C2D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3801B46-6F9E-48BE-B732-386D4B2B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3F23F13-550A-41FF-9B53-18976A749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12A4D4-6F2C-4713-BBE1-F8BECFCFC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957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F29EB2E-C38A-4FF6-B981-EFAA0111B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E986845-C033-4560-97E8-1FED170773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04FA34-155F-492C-88EB-C7C5192489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DBF3C-C769-45C4-A1FC-35AC4945FD71}" type="datetimeFigureOut">
              <a:rPr lang="zh-CN" altLang="en-US" smtClean="0"/>
              <a:t>2021/2/22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C8AC10-DC24-4834-AF27-D5D958F615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81BDC8-0D2F-4009-B724-99513EF478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79B80-2CB9-41E9-8F2B-642F49167C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905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EAAD33E-7494-4ED3-96B1-588DDE3FBBB3}"/>
              </a:ext>
            </a:extLst>
          </p:cNvPr>
          <p:cNvSpPr txBox="1"/>
          <p:nvPr/>
        </p:nvSpPr>
        <p:spPr>
          <a:xfrm>
            <a:off x="228601" y="1178540"/>
            <a:ext cx="1155382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Thanks a billion for your sacrifice and protection, </a:t>
            </a:r>
            <a:r>
              <a:rPr lang="en-US" altLang="zh-CN" sz="5400" b="1" dirty="0">
                <a:solidFill>
                  <a:srgbClr val="3333FF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not </a:t>
            </a: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an inch of our motherland's territory is lost. Therefore, </a:t>
            </a:r>
            <a:r>
              <a:rPr lang="en-US" altLang="zh-CN" sz="5400" b="1" dirty="0">
                <a:solidFill>
                  <a:srgbClr val="3333FF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y</a:t>
            </a: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our contributions will never be forgotten!</a:t>
            </a:r>
            <a:endParaRPr lang="zh-CN" altLang="en-US" sz="54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FD7F1B4-42F7-4DD3-8CAB-27C0BE929798}"/>
              </a:ext>
            </a:extLst>
          </p:cNvPr>
          <p:cNvSpPr txBox="1"/>
          <p:nvPr/>
        </p:nvSpPr>
        <p:spPr>
          <a:xfrm>
            <a:off x="866774" y="5425857"/>
            <a:ext cx="98012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感谢你们的拼命守护，祖国的领土一寸也不会丢，你们的贡献祖国不会忘记！</a:t>
            </a:r>
            <a:endParaRPr lang="zh-CN" altLang="en-US" sz="36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552FA8E-E46D-4A30-95B7-ADA60B764BEA}"/>
              </a:ext>
            </a:extLst>
          </p:cNvPr>
          <p:cNvSpPr txBox="1"/>
          <p:nvPr/>
        </p:nvSpPr>
        <p:spPr>
          <a:xfrm>
            <a:off x="3114675" y="162877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国家安全教育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highlight>
                <a:srgbClr val="FFFF00"/>
              </a:highlight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304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1CB8D65-0D68-4CB3-8948-C4BDC0E543CE}"/>
              </a:ext>
            </a:extLst>
          </p:cNvPr>
          <p:cNvSpPr txBox="1"/>
          <p:nvPr/>
        </p:nvSpPr>
        <p:spPr>
          <a:xfrm>
            <a:off x="581025" y="228600"/>
            <a:ext cx="1139189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rgbClr val="3333FF"/>
                </a:solidFill>
                <a:highlight>
                  <a:srgbClr val="FFFF00"/>
                </a:highlight>
              </a:rPr>
              <a:t>Let’s show our greatest respect for these five heroes</a:t>
            </a:r>
          </a:p>
          <a:p>
            <a:endParaRPr lang="zh-CN" altLang="en-US" sz="3600" b="1" dirty="0">
              <a:solidFill>
                <a:srgbClr val="3333FF"/>
              </a:solidFill>
              <a:highlight>
                <a:srgbClr val="FFFF00"/>
              </a:highlight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69F3DB9-68F5-4255-8BF1-A6A7624B3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257425"/>
            <a:ext cx="10191749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78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482B19A-759B-444D-91D3-FF3C12D70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973" y="242887"/>
            <a:ext cx="4439203" cy="63722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9430AF-2362-4B6F-8EF0-6ED069871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487" y="123825"/>
            <a:ext cx="6291263" cy="428625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AF8B2688-E4C6-41FA-8B88-1F4F2D7077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6702" y="4857750"/>
            <a:ext cx="5648325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4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E0258DA-398E-4C40-A057-728EEEC22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37" y="323849"/>
            <a:ext cx="5346776" cy="620077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1BA1B17-43CD-407C-BC92-E71E483B31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413" y="323849"/>
            <a:ext cx="6515100" cy="401002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1E5E841-DC5C-4B94-B448-A08BF6DFD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38" y="4686300"/>
            <a:ext cx="665797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12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6902623-E76F-4A1D-8F53-B5B053CDF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92" y="257174"/>
            <a:ext cx="5894266" cy="61817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AEFA7B4-D022-41DE-991A-C97CD6975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257174"/>
            <a:ext cx="5894266" cy="450532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9AFF5AB-D474-482C-8C92-E61552EC6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137" y="4924425"/>
            <a:ext cx="429577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05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BF30A25-4AC6-41A2-A33B-C518CC959D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02" y="257174"/>
            <a:ext cx="5762823" cy="60864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C87B591-1B93-496B-96BD-41265EFE3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3125" y="257174"/>
            <a:ext cx="6091238" cy="416242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04DD299-CC52-4C2A-9B83-4210BB926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81" y="4595811"/>
            <a:ext cx="6246217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BEE11B6-62EF-4196-80A4-C85A09061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844" y="300037"/>
            <a:ext cx="5220511" cy="62579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54B9363-4D85-4A9D-96E8-24E009740C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6355" y="300037"/>
            <a:ext cx="6219825" cy="382905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1D1AECD-38DE-445B-B4CB-30069A4E5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2150" y="4329112"/>
            <a:ext cx="6219825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5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3810AF7-A06D-4F0C-A608-EC5930C7A2E0}"/>
              </a:ext>
            </a:extLst>
          </p:cNvPr>
          <p:cNvSpPr txBox="1"/>
          <p:nvPr/>
        </p:nvSpPr>
        <p:spPr>
          <a:xfrm>
            <a:off x="400050" y="285751"/>
            <a:ext cx="1163955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u="sng" dirty="0">
                <a:solidFill>
                  <a:srgbClr val="3333FF"/>
                </a:solidFill>
                <a:latin typeface="Arial Black" panose="020B0A04020102020204" pitchFamily="34" charset="0"/>
              </a:rPr>
              <a:t>China’s top military authority </a:t>
            </a:r>
            <a:r>
              <a:rPr lang="en-US" altLang="zh-CN" sz="40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has conferred </a:t>
            </a:r>
            <a:r>
              <a:rPr lang="en-US" altLang="zh-CN" sz="4000" u="sng" dirty="0">
                <a:latin typeface="Arial Black" panose="020B0A04020102020204" pitchFamily="34" charset="0"/>
              </a:rPr>
              <a:t>posthumous [ˈ</a:t>
            </a:r>
            <a:r>
              <a:rPr lang="en-US" altLang="zh-CN" sz="4000" u="sng" dirty="0" err="1">
                <a:latin typeface="Arial Black" panose="020B0A04020102020204" pitchFamily="34" charset="0"/>
              </a:rPr>
              <a:t>pɒstjʊməs</a:t>
            </a:r>
            <a:r>
              <a:rPr lang="en-US" altLang="zh-CN" sz="4000" u="sng" dirty="0">
                <a:latin typeface="Arial Black" panose="020B0A04020102020204" pitchFamily="34" charset="0"/>
              </a:rPr>
              <a:t>]</a:t>
            </a:r>
            <a:r>
              <a:rPr lang="zh-CN" altLang="en-US" sz="4000" b="1" u="sng" dirty="0">
                <a:latin typeface="Arial Black" panose="020B0A04020102020204" pitchFamily="34" charset="0"/>
              </a:rPr>
              <a:t>死后的</a:t>
            </a:r>
            <a:r>
              <a:rPr lang="en-US" altLang="zh-CN" sz="4000" b="1" u="sng" dirty="0">
                <a:latin typeface="Arial Black" panose="020B0A04020102020204" pitchFamily="34" charset="0"/>
              </a:rPr>
              <a:t> citations [</a:t>
            </a:r>
            <a:r>
              <a:rPr lang="en-US" altLang="zh-CN" sz="4000" b="1" u="sng" dirty="0" err="1">
                <a:latin typeface="Arial Black" panose="020B0A04020102020204" pitchFamily="34" charset="0"/>
              </a:rPr>
              <a:t>saɪˈteɪʃn</a:t>
            </a:r>
            <a:r>
              <a:rPr lang="en-US" altLang="zh-CN" sz="4000" b="1" u="sng" dirty="0">
                <a:latin typeface="Arial Black" panose="020B0A04020102020204" pitchFamily="34" charset="0"/>
              </a:rPr>
              <a:t>] </a:t>
            </a:r>
            <a:r>
              <a:rPr lang="zh-CN" altLang="en-US" sz="4000" b="1" u="sng" dirty="0">
                <a:latin typeface="Arial Black" panose="020B0A04020102020204" pitchFamily="34" charset="0"/>
              </a:rPr>
              <a:t>表彰；嘉奖令</a:t>
            </a:r>
            <a:r>
              <a:rPr lang="en-US" altLang="zh-CN" sz="4000" b="1" u="sng" dirty="0">
                <a:latin typeface="Arial Black" panose="020B0A04020102020204" pitchFamily="34" charset="0"/>
              </a:rPr>
              <a:t> </a:t>
            </a:r>
            <a:r>
              <a:rPr lang="en-US" altLang="zh-CN" sz="40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____ </a:t>
            </a:r>
            <a:r>
              <a:rPr lang="en-US" altLang="zh-CN" sz="4000" dirty="0">
                <a:latin typeface="Arial Black" panose="020B0A04020102020204" pitchFamily="34" charset="0"/>
              </a:rPr>
              <a:t>four members of </a:t>
            </a:r>
            <a:r>
              <a:rPr lang="en-US" altLang="zh-CN" sz="4000" u="sng" dirty="0">
                <a:latin typeface="Arial Black" panose="020B0A04020102020204" pitchFamily="34" charset="0"/>
              </a:rPr>
              <a:t>the People's Liberation Army Ground Force 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______ </a:t>
            </a:r>
            <a:r>
              <a:rPr lang="en-US" altLang="zh-CN" sz="4000" dirty="0">
                <a:solidFill>
                  <a:srgbClr val="FF0000"/>
                </a:solidFill>
                <a:latin typeface="Arial Black" panose="020B0A04020102020204" pitchFamily="34" charset="0"/>
              </a:rPr>
              <a:t>died</a:t>
            </a:r>
            <a:r>
              <a:rPr lang="en-US" altLang="zh-CN" sz="4000" dirty="0">
                <a:latin typeface="Arial Black" panose="020B0A04020102020204" pitchFamily="34" charset="0"/>
              </a:rPr>
              <a:t> </a:t>
            </a:r>
            <a:r>
              <a:rPr lang="en-US" altLang="zh-CN" sz="4000" u="sng" dirty="0">
                <a:solidFill>
                  <a:srgbClr val="3333FF"/>
                </a:solidFill>
                <a:latin typeface="Arial Black" panose="020B0A04020102020204" pitchFamily="34" charset="0"/>
              </a:rPr>
              <a:t>during a border clash </a:t>
            </a:r>
            <a:r>
              <a:rPr lang="en-US" altLang="zh-CN" sz="4000" u="sng" dirty="0">
                <a:solidFill>
                  <a:srgbClr val="3333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______ </a:t>
            </a:r>
            <a:r>
              <a:rPr lang="en-US" altLang="zh-CN" sz="4000" u="sng" dirty="0">
                <a:solidFill>
                  <a:srgbClr val="3333FF"/>
                </a:solidFill>
                <a:latin typeface="Arial Black" panose="020B0A04020102020204" pitchFamily="34" charset="0"/>
              </a:rPr>
              <a:t>Indian troops</a:t>
            </a:r>
            <a:r>
              <a:rPr lang="en-US" altLang="zh-CN" sz="4000" dirty="0">
                <a:latin typeface="Arial Black" panose="020B0A04020102020204" pitchFamily="34" charset="0"/>
              </a:rPr>
              <a:t> in June last year </a:t>
            </a:r>
            <a:r>
              <a:rPr lang="en-US" altLang="zh-CN" sz="4000" u="sng" dirty="0">
                <a:solidFill>
                  <a:srgbClr val="3333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        </a:t>
            </a:r>
            <a:r>
              <a:rPr lang="en-US" altLang="zh-CN" sz="4000" u="sng" dirty="0">
                <a:solidFill>
                  <a:srgbClr val="3333FF"/>
                </a:solidFill>
                <a:latin typeface="Arial Black" panose="020B0A04020102020204" pitchFamily="34" charset="0"/>
              </a:rPr>
              <a:t> the </a:t>
            </a:r>
            <a:r>
              <a:rPr lang="en-US" altLang="zh-CN" sz="4000" u="sng" dirty="0" err="1">
                <a:solidFill>
                  <a:srgbClr val="3333FF"/>
                </a:solidFill>
                <a:latin typeface="Arial Black" panose="020B0A04020102020204" pitchFamily="34" charset="0"/>
              </a:rPr>
              <a:t>Galwan</a:t>
            </a:r>
            <a:r>
              <a:rPr lang="en-US" altLang="zh-CN" sz="4000" u="sng" dirty="0">
                <a:solidFill>
                  <a:srgbClr val="3333FF"/>
                </a:solidFill>
                <a:latin typeface="Arial Black" panose="020B0A04020102020204" pitchFamily="34" charset="0"/>
              </a:rPr>
              <a:t> Valley</a:t>
            </a:r>
            <a:r>
              <a:rPr lang="en-US" altLang="zh-CN" sz="4000" dirty="0"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3A6AAA8-5B91-4997-9DA9-5FF2DDD74003}"/>
              </a:ext>
            </a:extLst>
          </p:cNvPr>
          <p:cNvSpPr txBox="1"/>
          <p:nvPr/>
        </p:nvSpPr>
        <p:spPr>
          <a:xfrm>
            <a:off x="514350" y="5288340"/>
            <a:ext cx="1114425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中国最高军事当局对去年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6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月在加尔万山谷与印度军队发生边境冲突时死亡的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4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名中国人民解放军地面部队成员给予表彰。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EC99568-3E8B-4B29-A8A7-25AEF8EB5256}"/>
              </a:ext>
            </a:extLst>
          </p:cNvPr>
          <p:cNvSpPr txBox="1"/>
          <p:nvPr/>
        </p:nvSpPr>
        <p:spPr>
          <a:xfrm>
            <a:off x="9124950" y="1425714"/>
            <a:ext cx="10858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on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2559C22-1F69-4169-B358-D9EF4C16F444}"/>
              </a:ext>
            </a:extLst>
          </p:cNvPr>
          <p:cNvSpPr txBox="1"/>
          <p:nvPr/>
        </p:nvSpPr>
        <p:spPr>
          <a:xfrm>
            <a:off x="6086475" y="2721114"/>
            <a:ext cx="16097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who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7158D9C-936D-4FF6-9485-7F62613F5D1D}"/>
              </a:ext>
            </a:extLst>
          </p:cNvPr>
          <p:cNvSpPr txBox="1"/>
          <p:nvPr/>
        </p:nvSpPr>
        <p:spPr>
          <a:xfrm>
            <a:off x="4029075" y="3306278"/>
            <a:ext cx="16097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with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FED4C09-E94B-4442-8E12-6B46DD42E39A}"/>
              </a:ext>
            </a:extLst>
          </p:cNvPr>
          <p:cNvSpPr txBox="1"/>
          <p:nvPr/>
        </p:nvSpPr>
        <p:spPr>
          <a:xfrm>
            <a:off x="3476625" y="3960913"/>
            <a:ext cx="8477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in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2115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3810AF7-A06D-4F0C-A608-EC5930C7A2E0}"/>
              </a:ext>
            </a:extLst>
          </p:cNvPr>
          <p:cNvSpPr txBox="1"/>
          <p:nvPr/>
        </p:nvSpPr>
        <p:spPr>
          <a:xfrm>
            <a:off x="762000" y="247651"/>
            <a:ext cx="111442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latin typeface="Arial Black" panose="020B0A04020102020204" pitchFamily="34" charset="0"/>
              </a:rPr>
              <a:t>This is </a:t>
            </a:r>
            <a:r>
              <a:rPr lang="en-US" altLang="zh-CN" sz="4000" u="sng" dirty="0">
                <a:solidFill>
                  <a:srgbClr val="3333FF"/>
                </a:solidFill>
                <a:latin typeface="Arial Black" panose="020B0A04020102020204" pitchFamily="34" charset="0"/>
              </a:rPr>
              <a:t>the first time </a:t>
            </a:r>
            <a:r>
              <a:rPr lang="en-US" altLang="zh-CN" sz="4000" dirty="0">
                <a:latin typeface="Arial Black" panose="020B0A04020102020204" pitchFamily="34" charset="0"/>
              </a:rPr>
              <a:t>the Chinese military 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_________________ (publish) </a:t>
            </a:r>
            <a:r>
              <a:rPr lang="en-US" altLang="zh-CN" sz="4000" u="sng" dirty="0">
                <a:solidFill>
                  <a:srgbClr val="3333FF"/>
                </a:solidFill>
                <a:latin typeface="Arial Black" panose="020B0A04020102020204" pitchFamily="34" charset="0"/>
              </a:rPr>
              <a:t>the number of </a:t>
            </a:r>
            <a:r>
              <a:rPr lang="en-US" altLang="zh-CN" sz="4000" u="sng" dirty="0">
                <a:latin typeface="Arial Black" panose="020B0A04020102020204" pitchFamily="34" charset="0"/>
              </a:rPr>
              <a:t>casualties[ˈ</a:t>
            </a:r>
            <a:r>
              <a:rPr lang="en-US" altLang="zh-CN" sz="4000" u="sng" dirty="0" err="1">
                <a:latin typeface="Arial Black" panose="020B0A04020102020204" pitchFamily="34" charset="0"/>
              </a:rPr>
              <a:t>kæʒəltiz</a:t>
            </a:r>
            <a:r>
              <a:rPr lang="en-US" altLang="zh-CN" sz="4000" u="sng" dirty="0">
                <a:latin typeface="Arial Black" panose="020B0A04020102020204" pitchFamily="34" charset="0"/>
              </a:rPr>
              <a:t>] </a:t>
            </a:r>
            <a:r>
              <a:rPr lang="zh-CN" altLang="en-US" sz="4000" b="1" u="sng" dirty="0">
                <a:latin typeface="Arial Black" panose="020B0A04020102020204" pitchFamily="34" charset="0"/>
              </a:rPr>
              <a:t>伤亡</a:t>
            </a:r>
            <a:r>
              <a:rPr lang="en-US" altLang="zh-CN" sz="4000" dirty="0">
                <a:latin typeface="Arial Black" panose="020B0A04020102020204" pitchFamily="34" charset="0"/>
              </a:rPr>
              <a:t>, the names of </a:t>
            </a:r>
            <a:r>
              <a:rPr lang="en-US" altLang="zh-CN" sz="4000" u="sng" dirty="0">
                <a:latin typeface="Arial Black" panose="020B0A04020102020204" pitchFamily="34" charset="0"/>
              </a:rPr>
              <a:t>the </a:t>
            </a:r>
            <a:r>
              <a:rPr lang="en-US" altLang="zh-CN" sz="4000" u="sng" dirty="0">
                <a:highlight>
                  <a:srgbClr val="FFFF00"/>
                </a:highlight>
                <a:latin typeface="Arial Black" panose="020B0A04020102020204" pitchFamily="34" charset="0"/>
              </a:rPr>
              <a:t>_________ (fall) soldiers </a:t>
            </a:r>
            <a:r>
              <a:rPr lang="en-US" altLang="zh-CN" sz="4000" dirty="0">
                <a:latin typeface="Arial Black" panose="020B0A04020102020204" pitchFamily="34" charset="0"/>
              </a:rPr>
              <a:t>and 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________ (detail) </a:t>
            </a:r>
            <a:r>
              <a:rPr lang="en-US" altLang="zh-CN" sz="4000" dirty="0">
                <a:latin typeface="Arial Black" panose="020B0A04020102020204" pitchFamily="34" charset="0"/>
              </a:rPr>
              <a:t>about the border clash with India.</a:t>
            </a:r>
            <a:endParaRPr lang="zh-CN" altLang="en-US" sz="4000" dirty="0">
              <a:latin typeface="Arial Black" panose="020B0A04020102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2565A9E-308A-4C0D-BE70-B0EC456F436E}"/>
              </a:ext>
            </a:extLst>
          </p:cNvPr>
          <p:cNvSpPr txBox="1"/>
          <p:nvPr/>
        </p:nvSpPr>
        <p:spPr>
          <a:xfrm>
            <a:off x="3409950" y="835164"/>
            <a:ext cx="41148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Arial Black" panose="020B0A04020102020204" pitchFamily="34" charset="0"/>
                <a:ea typeface="等线" panose="02010600030101010101" pitchFamily="2" charset="-122"/>
              </a:rPr>
              <a:t>h</a:t>
            </a:r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as published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24EF9CF-CB75-4000-A09B-FEA34E0D5C01}"/>
              </a:ext>
            </a:extLst>
          </p:cNvPr>
          <p:cNvSpPr txBox="1"/>
          <p:nvPr/>
        </p:nvSpPr>
        <p:spPr>
          <a:xfrm>
            <a:off x="6334125" y="2013615"/>
            <a:ext cx="208597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33CC"/>
                </a:solidFill>
                <a:latin typeface="Arial Black" panose="020B0A04020102020204" pitchFamily="34" charset="0"/>
                <a:ea typeface="等线" panose="02010600030101010101" pitchFamily="2" charset="-122"/>
              </a:rPr>
              <a:t>fallen</a:t>
            </a:r>
            <a:endParaRPr lang="zh-CN" altLang="en-US" dirty="0">
              <a:solidFill>
                <a:srgbClr val="FF33CC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63261A-F918-449C-B014-01B6C75953B4}"/>
              </a:ext>
            </a:extLst>
          </p:cNvPr>
          <p:cNvSpPr txBox="1"/>
          <p:nvPr/>
        </p:nvSpPr>
        <p:spPr>
          <a:xfrm>
            <a:off x="4410075" y="2669516"/>
            <a:ext cx="23431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3333FF"/>
                </a:solidFill>
                <a:latin typeface="Arial Black" panose="020B0A04020102020204" pitchFamily="34" charset="0"/>
                <a:ea typeface="等线" panose="02010600030101010101" pitchFamily="2" charset="-122"/>
              </a:rPr>
              <a:t>details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55C7BE0-38C3-41AF-A100-18BB03EBBF53}"/>
              </a:ext>
            </a:extLst>
          </p:cNvPr>
          <p:cNvSpPr txBox="1"/>
          <p:nvPr/>
        </p:nvSpPr>
        <p:spPr>
          <a:xfrm>
            <a:off x="904875" y="4361677"/>
            <a:ext cx="101536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 dirty="0">
                <a:highlight>
                  <a:srgbClr val="FFFF00"/>
                </a:highlight>
              </a:rPr>
              <a:t>这是中国军方首次公布伤亡人数、阵亡士兵姓名以及与印度边境冲突的细节。 </a:t>
            </a:r>
          </a:p>
        </p:txBody>
      </p:sp>
    </p:spTree>
    <p:extLst>
      <p:ext uri="{BB962C8B-B14F-4D97-AF65-F5344CB8AC3E}">
        <p14:creationId xmlns:p14="http://schemas.microsoft.com/office/powerpoint/2010/main" val="5419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3810AF7-A06D-4F0C-A608-EC5930C7A2E0}"/>
              </a:ext>
            </a:extLst>
          </p:cNvPr>
          <p:cNvSpPr txBox="1"/>
          <p:nvPr/>
        </p:nvSpPr>
        <p:spPr>
          <a:xfrm>
            <a:off x="219075" y="136179"/>
            <a:ext cx="115633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latin typeface="Arial Black" panose="020B0A04020102020204" pitchFamily="34" charset="0"/>
              </a:rPr>
              <a:t>the Indian side </a:t>
            </a:r>
            <a:r>
              <a:rPr lang="en-US" altLang="zh-CN" sz="40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has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 ____________ (repeat) </a:t>
            </a:r>
            <a:r>
              <a:rPr lang="en-US" altLang="zh-CN" sz="40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sensationalized </a:t>
            </a:r>
            <a:r>
              <a:rPr lang="zh-CN" altLang="en-US" sz="40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渲染</a:t>
            </a:r>
            <a:r>
              <a:rPr lang="en-US" altLang="zh-CN" sz="4000" dirty="0">
                <a:latin typeface="Arial Black" panose="020B0A04020102020204" pitchFamily="34" charset="0"/>
              </a:rPr>
              <a:t>and </a:t>
            </a:r>
            <a:r>
              <a:rPr lang="en-US" altLang="zh-CN" sz="40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hyped up </a:t>
            </a:r>
            <a:r>
              <a:rPr lang="zh-CN" altLang="en-US" sz="40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炒作 </a:t>
            </a:r>
            <a:r>
              <a:rPr lang="en-US" altLang="zh-CN" sz="4000" dirty="0">
                <a:latin typeface="Arial Black" panose="020B0A04020102020204" pitchFamily="34" charset="0"/>
              </a:rPr>
              <a:t>this incident with the casualties and </a:t>
            </a:r>
            <a:r>
              <a:rPr lang="en-US" altLang="zh-CN" sz="4000" u="sng" dirty="0">
                <a:solidFill>
                  <a:srgbClr val="FF0000"/>
                </a:solidFill>
                <a:latin typeface="Arial Black" panose="020B0A04020102020204" pitchFamily="34" charset="0"/>
              </a:rPr>
              <a:t>distorted the truth</a:t>
            </a:r>
            <a:r>
              <a:rPr lang="en-US" altLang="zh-CN" sz="40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____________(mislead) </a:t>
            </a:r>
            <a:r>
              <a:rPr lang="en-US" altLang="zh-CN" sz="4000" u="sng" dirty="0">
                <a:highlight>
                  <a:srgbClr val="FFFF00"/>
                </a:highlight>
                <a:latin typeface="Arial Black" panose="020B0A04020102020204" pitchFamily="34" charset="0"/>
              </a:rPr>
              <a:t>the international public opinion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3A6AAA8-5B91-4997-9DA9-5FF2DDD74003}"/>
              </a:ext>
            </a:extLst>
          </p:cNvPr>
          <p:cNvSpPr txBox="1"/>
          <p:nvPr/>
        </p:nvSpPr>
        <p:spPr>
          <a:xfrm>
            <a:off x="219075" y="5104778"/>
            <a:ext cx="114585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印方</a:t>
            </a:r>
            <a:r>
              <a:rPr lang="zh-CN" altLang="en-US" sz="3200" b="1" dirty="0">
                <a:solidFill>
                  <a:srgbClr val="3333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多次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渲染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炒作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这起伤亡事件，歪曲事实，</a:t>
            </a:r>
            <a:r>
              <a:rPr lang="zh-CN" altLang="en-US" sz="3200" b="1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误导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国际舆论。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EC99568-3E8B-4B29-A8A7-25AEF8EB5256}"/>
              </a:ext>
            </a:extLst>
          </p:cNvPr>
          <p:cNvSpPr txBox="1"/>
          <p:nvPr/>
        </p:nvSpPr>
        <p:spPr>
          <a:xfrm>
            <a:off x="5638800" y="1934679"/>
            <a:ext cx="3629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33CC"/>
                </a:solidFill>
                <a:latin typeface="Arial Black" panose="020B0A04020102020204" pitchFamily="34" charset="0"/>
                <a:ea typeface="等线" panose="02010600030101010101" pitchFamily="2" charset="-122"/>
              </a:rPr>
              <a:t>t</a:t>
            </a:r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o mislead</a:t>
            </a:r>
            <a:endParaRPr lang="zh-CN" altLang="en-US" dirty="0">
              <a:solidFill>
                <a:srgbClr val="FF33CC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2559C22-1F69-4169-B358-D9EF4C16F444}"/>
              </a:ext>
            </a:extLst>
          </p:cNvPr>
          <p:cNvSpPr txBox="1"/>
          <p:nvPr/>
        </p:nvSpPr>
        <p:spPr>
          <a:xfrm>
            <a:off x="5638800" y="136179"/>
            <a:ext cx="37433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repeatedly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96540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3810AF7-A06D-4F0C-A608-EC5930C7A2E0}"/>
              </a:ext>
            </a:extLst>
          </p:cNvPr>
          <p:cNvSpPr txBox="1"/>
          <p:nvPr/>
        </p:nvSpPr>
        <p:spPr>
          <a:xfrm>
            <a:off x="152400" y="285751"/>
            <a:ext cx="120396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latin typeface="Arial Black" panose="020B0A04020102020204" pitchFamily="34" charset="0"/>
              </a:rPr>
              <a:t>Now the PLA Daily </a:t>
            </a:r>
            <a:r>
              <a:rPr lang="en-US" altLang="zh-CN" sz="4000" u="sng" dirty="0">
                <a:solidFill>
                  <a:srgbClr val="FF0000"/>
                </a:solidFill>
                <a:latin typeface="Arial Black" panose="020B0A04020102020204" pitchFamily="34" charset="0"/>
              </a:rPr>
              <a:t>reveals the truth </a:t>
            </a:r>
            <a:r>
              <a:rPr lang="en-US" altLang="zh-CN" sz="4000" dirty="0">
                <a:latin typeface="Arial Black" panose="020B0A04020102020204" pitchFamily="34" charset="0"/>
              </a:rPr>
              <a:t>on the matter 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_________</a:t>
            </a:r>
            <a:r>
              <a:rPr lang="en-US" altLang="zh-CN" sz="4000" dirty="0">
                <a:latin typeface="Arial Black" panose="020B0A04020102020204" pitchFamily="34" charset="0"/>
              </a:rPr>
              <a:t> people can have a better understanding of </a:t>
            </a:r>
            <a:r>
              <a:rPr lang="en-US" altLang="zh-CN" sz="4000" u="sng" dirty="0">
                <a:highlight>
                  <a:srgbClr val="FFFF00"/>
                </a:highlight>
                <a:latin typeface="Arial Black" panose="020B0A04020102020204" pitchFamily="34" charset="0"/>
              </a:rPr>
              <a:t>         really happened</a:t>
            </a:r>
            <a:r>
              <a:rPr lang="en-US" altLang="zh-CN" sz="4000" dirty="0">
                <a:latin typeface="Arial Black" panose="020B0A04020102020204" pitchFamily="34" charset="0"/>
              </a:rPr>
              <a:t> and who is right and who is wrong. It is the least we could do </a:t>
            </a:r>
            <a:r>
              <a:rPr lang="en-US" altLang="zh-CN" sz="4000" u="sng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to pay tribute ____   </a:t>
            </a:r>
            <a:r>
              <a:rPr lang="en-US" altLang="zh-CN" sz="4000" dirty="0">
                <a:latin typeface="Arial Black" panose="020B0A04020102020204" pitchFamily="34" charset="0"/>
              </a:rPr>
              <a:t> these martyrs[ˈ</a:t>
            </a:r>
            <a:r>
              <a:rPr lang="en-US" altLang="zh-CN" sz="4000" dirty="0" err="1">
                <a:latin typeface="Arial Black" panose="020B0A04020102020204" pitchFamily="34" charset="0"/>
              </a:rPr>
              <a:t>mɑːrtərz</a:t>
            </a:r>
            <a:r>
              <a:rPr lang="en-US" altLang="zh-CN" sz="4000" dirty="0">
                <a:latin typeface="Arial Black" panose="020B0A04020102020204" pitchFamily="34" charset="0"/>
              </a:rPr>
              <a:t>] </a:t>
            </a:r>
            <a:r>
              <a:rPr lang="zh-CN" altLang="en-US" sz="4000" dirty="0">
                <a:latin typeface="Arial Black" panose="020B0A04020102020204" pitchFamily="34" charset="0"/>
              </a:rPr>
              <a:t>烈士</a:t>
            </a:r>
            <a:r>
              <a:rPr lang="en-US" altLang="zh-CN" sz="4000" dirty="0">
                <a:latin typeface="Arial Black" panose="020B0A04020102020204" pitchFamily="34" charset="0"/>
              </a:rPr>
              <a:t> _______ </a:t>
            </a:r>
            <a:r>
              <a:rPr lang="en-US" altLang="zh-CN" sz="4000" u="sng" dirty="0">
                <a:solidFill>
                  <a:srgbClr val="FF0000"/>
                </a:solidFill>
                <a:latin typeface="Arial Black" panose="020B0A04020102020204" pitchFamily="34" charset="0"/>
              </a:rPr>
              <a:t>made the ultimate sacrifice</a:t>
            </a:r>
            <a:r>
              <a:rPr lang="en-US" altLang="zh-CN" sz="4000" dirty="0">
                <a:latin typeface="Arial Black" panose="020B0A04020102020204" pitchFamily="34" charset="0"/>
              </a:rPr>
              <a:t> </a:t>
            </a:r>
            <a:r>
              <a:rPr lang="en-US" altLang="zh-CN" sz="4000" dirty="0">
                <a:highlight>
                  <a:srgbClr val="FFFF00"/>
                </a:highlight>
                <a:latin typeface="Arial Black" panose="020B0A04020102020204" pitchFamily="34" charset="0"/>
              </a:rPr>
              <a:t>__________ (defend) the country's border.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3A6AAA8-5B91-4997-9DA9-5FF2DDD74003}"/>
              </a:ext>
            </a:extLst>
          </p:cNvPr>
          <p:cNvSpPr txBox="1"/>
          <p:nvPr/>
        </p:nvSpPr>
        <p:spPr>
          <a:xfrm>
            <a:off x="219075" y="5288340"/>
            <a:ext cx="1175384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人民解放军日报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揭露了这件事的真相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，以便人们能够更好地了解到底发生了什么，谁对谁错。我们至少应该向这些为保卫国家边界作出最终牺牲的烈士致敬</a:t>
            </a:r>
            <a:r>
              <a:rPr lang="zh-CN" altLang="en-US" sz="3200" b="1" dirty="0">
                <a:latin typeface="Arial Black" panose="020B0A04020102020204" pitchFamily="34" charset="0"/>
              </a:rPr>
              <a:t>。</a:t>
            </a:r>
            <a:endParaRPr lang="zh-CN" altLang="en-US" sz="3200" b="1" dirty="0"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EC99568-3E8B-4B29-A8A7-25AEF8EB5256}"/>
              </a:ext>
            </a:extLst>
          </p:cNvPr>
          <p:cNvSpPr txBox="1"/>
          <p:nvPr/>
        </p:nvSpPr>
        <p:spPr>
          <a:xfrm>
            <a:off x="2252663" y="847605"/>
            <a:ext cx="28003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latin typeface="Arial Black" panose="020B0A04020102020204" pitchFamily="34" charset="0"/>
                <a:ea typeface="等线" panose="02010600030101010101" pitchFamily="2" charset="-122"/>
              </a:rPr>
              <a:t>s</a:t>
            </a:r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o that</a:t>
            </a:r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2559C22-1F69-4169-B358-D9EF4C16F444}"/>
              </a:ext>
            </a:extLst>
          </p:cNvPr>
          <p:cNvSpPr txBox="1"/>
          <p:nvPr/>
        </p:nvSpPr>
        <p:spPr>
          <a:xfrm>
            <a:off x="5053013" y="1567932"/>
            <a:ext cx="16097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what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7158D9C-936D-4FF6-9485-7F62613F5D1D}"/>
              </a:ext>
            </a:extLst>
          </p:cNvPr>
          <p:cNvSpPr txBox="1"/>
          <p:nvPr/>
        </p:nvSpPr>
        <p:spPr>
          <a:xfrm>
            <a:off x="8239125" y="3378906"/>
            <a:ext cx="16097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who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FED4C09-E94B-4442-8E12-6B46DD42E39A}"/>
              </a:ext>
            </a:extLst>
          </p:cNvPr>
          <p:cNvSpPr txBox="1"/>
          <p:nvPr/>
        </p:nvSpPr>
        <p:spPr>
          <a:xfrm>
            <a:off x="10287000" y="2714030"/>
            <a:ext cx="75247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to</a:t>
            </a:r>
            <a:endParaRPr lang="zh-CN" altLang="en-US" dirty="0">
              <a:solidFill>
                <a:srgbClr val="FF33CC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8F1CF68-739B-467F-8A77-812FB0C7EEB8}"/>
              </a:ext>
            </a:extLst>
          </p:cNvPr>
          <p:cNvSpPr txBox="1"/>
          <p:nvPr/>
        </p:nvSpPr>
        <p:spPr>
          <a:xfrm>
            <a:off x="6296025" y="3940377"/>
            <a:ext cx="3629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33CC"/>
                </a:solidFill>
                <a:latin typeface="Arial Black" panose="020B0A04020102020204" pitchFamily="34" charset="0"/>
                <a:ea typeface="等线" panose="02010600030101010101" pitchFamily="2" charset="-122"/>
              </a:rPr>
              <a:t>t</a:t>
            </a:r>
            <a:r>
              <a:rPr kumimoji="0" lang="en-US" altLang="zh-CN" sz="4000" b="0" i="0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</a:rPr>
              <a:t>o defend</a:t>
            </a:r>
            <a:endParaRPr lang="zh-CN" altLang="en-US" dirty="0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309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371</Words>
  <Application>Microsoft Office PowerPoint</Application>
  <PresentationFormat>宽屏</PresentationFormat>
  <Paragraphs>26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等线</vt:lpstr>
      <vt:lpstr>等线 Light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10</cp:revision>
  <dcterms:created xsi:type="dcterms:W3CDTF">2021-02-21T16:13:26Z</dcterms:created>
  <dcterms:modified xsi:type="dcterms:W3CDTF">2021-02-21T17:21:20Z</dcterms:modified>
</cp:coreProperties>
</file>