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2"/>
    <p:sldId id="257" r:id="rId3"/>
    <p:sldId id="259" r:id="rId4"/>
    <p:sldId id="261" r:id="rId5"/>
    <p:sldId id="262" r:id="rId6"/>
    <p:sldId id="290" r:id="rId7"/>
    <p:sldId id="291" r:id="rId8"/>
    <p:sldId id="292" r:id="rId9"/>
    <p:sldId id="293" r:id="rId10"/>
    <p:sldId id="295" r:id="rId11"/>
    <p:sldId id="294" r:id="rId12"/>
    <p:sldId id="265" r:id="rId13"/>
    <p:sldId id="266" r:id="rId14"/>
    <p:sldId id="267" r:id="rId15"/>
    <p:sldId id="269" r:id="rId16"/>
    <p:sldId id="275" r:id="rId17"/>
    <p:sldId id="277" r:id="rId18"/>
    <p:sldId id="276" r:id="rId19"/>
    <p:sldId id="268" r:id="rId20"/>
    <p:sldId id="271" r:id="rId21"/>
    <p:sldId id="270" r:id="rId22"/>
    <p:sldId id="272" r:id="rId23"/>
    <p:sldId id="273" r:id="rId24"/>
    <p:sldId id="274" r:id="rId25"/>
    <p:sldId id="279" r:id="rId26"/>
    <p:sldId id="280" r:id="rId27"/>
    <p:sldId id="281"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114"/>
      </p:cViewPr>
      <p:guideLst>
        <p:guide orient="horz" pos="2162"/>
        <p:guide pos="2925"/>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0C3310-EC0E-47AC-A9CE-83D5D9CFC6D9}" type="datetimeFigureOut">
              <a:rPr lang="zh-CN" altLang="en-US" smtClean="0"/>
              <a:pPr/>
              <a:t>2020/2/15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F7D8F4-90FF-4A0E-BC3D-0215957D466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A3EFB2F6-387A-46CE-B0D3-177C12CE3C51}" type="slidenum">
              <a:rPr lang="en-US" altLang="zh-CN">
                <a:solidFill>
                  <a:prstClr val="black"/>
                </a:solidFill>
              </a:rPr>
              <a:pPr/>
              <a:t>20</a:t>
            </a:fld>
            <a:endParaRPr lang="en-US" altLang="zh-CN">
              <a:solidFill>
                <a:prstClr val="black"/>
              </a:solidFill>
            </a:endParaRPr>
          </a:p>
        </p:txBody>
      </p:sp>
      <p:sp>
        <p:nvSpPr>
          <p:cNvPr id="126978" name="Rectangle 2"/>
          <p:cNvSpPr>
            <a:spLocks noGrp="1" noRot="1" noChangeAspect="1" noChangeArrowheads="1" noTextEdit="1"/>
          </p:cNvSpPr>
          <p:nvPr>
            <p:ph type="sldImg"/>
          </p:nvPr>
        </p:nvSpPr>
        <p:spPr/>
      </p:sp>
      <p:sp>
        <p:nvSpPr>
          <p:cNvPr id="126979" name="Rectangle 3"/>
          <p:cNvSpPr>
            <a:spLocks noGrp="1" noChangeArrowheads="1"/>
          </p:cNvSpPr>
          <p:nvPr>
            <p:ph type="body" idx="1"/>
          </p:nvPr>
        </p:nvSpPr>
        <p:spPr/>
        <p:txBody>
          <a:bodyPr/>
          <a:lstStyle/>
          <a:p>
            <a:r>
              <a:rPr lang="zh-CN" altLang="en-US"/>
              <a:t>本资料来自于资源最齐全的２１世纪教育网</a:t>
            </a:r>
            <a:r>
              <a:rPr lang="en-US" altLang="zh-CN"/>
              <a:t>www.21cnjy.com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AB0B18F3-0244-4CF3-A799-10B825619ED3}" type="slidenum">
              <a:rPr lang="en-US" altLang="zh-CN">
                <a:solidFill>
                  <a:prstClr val="black"/>
                </a:solidFill>
              </a:rPr>
              <a:pPr/>
              <a:t>22</a:t>
            </a:fld>
            <a:endParaRPr lang="en-US" altLang="zh-CN">
              <a:solidFill>
                <a:prstClr val="black"/>
              </a:solidFill>
            </a:endParaRPr>
          </a:p>
        </p:txBody>
      </p:sp>
      <p:sp>
        <p:nvSpPr>
          <p:cNvPr id="130050" name="Rectangle 2"/>
          <p:cNvSpPr>
            <a:spLocks noGrp="1" noRot="1" noChangeAspect="1" noChangeArrowheads="1" noTextEdit="1"/>
          </p:cNvSpPr>
          <p:nvPr>
            <p:ph type="sldImg"/>
          </p:nvPr>
        </p:nvSpPr>
        <p:spPr/>
      </p:sp>
      <p:sp>
        <p:nvSpPr>
          <p:cNvPr id="130051" name="Rectangle 3"/>
          <p:cNvSpPr>
            <a:spLocks noGrp="1" noChangeArrowheads="1"/>
          </p:cNvSpPr>
          <p:nvPr>
            <p:ph type="body" idx="1"/>
          </p:nvPr>
        </p:nvSpPr>
        <p:spPr/>
        <p:txBody>
          <a:bodyPr/>
          <a:lstStyle/>
          <a:p>
            <a:r>
              <a:rPr lang="zh-CN" altLang="en-US"/>
              <a:t>本资料来自于资源最齐全的２１世纪教育网</a:t>
            </a:r>
            <a:r>
              <a:rPr lang="en-US" altLang="zh-CN"/>
              <a:t>www.21cnjy.com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DCBA7297-B238-48A6-A8FF-393F601ABFCB}" type="slidenum">
              <a:rPr lang="en-US" altLang="zh-CN">
                <a:solidFill>
                  <a:prstClr val="black"/>
                </a:solidFill>
              </a:rPr>
              <a:pPr/>
              <a:t>23</a:t>
            </a:fld>
            <a:endParaRPr lang="en-US" altLang="zh-CN">
              <a:solidFill>
                <a:prstClr val="black"/>
              </a:solidFill>
            </a:endParaRPr>
          </a:p>
        </p:txBody>
      </p:sp>
      <p:sp>
        <p:nvSpPr>
          <p:cNvPr id="131074" name="Rectangle 2"/>
          <p:cNvSpPr>
            <a:spLocks noGrp="1" noRot="1" noChangeAspect="1" noChangeArrowheads="1" noTextEdit="1"/>
          </p:cNvSpPr>
          <p:nvPr>
            <p:ph type="sldImg"/>
          </p:nvPr>
        </p:nvSpPr>
        <p:spPr/>
      </p:sp>
      <p:sp>
        <p:nvSpPr>
          <p:cNvPr id="131075" name="Rectangle 3"/>
          <p:cNvSpPr>
            <a:spLocks noGrp="1" noChangeArrowheads="1"/>
          </p:cNvSpPr>
          <p:nvPr>
            <p:ph type="body" idx="1"/>
          </p:nvPr>
        </p:nvSpPr>
        <p:spPr/>
        <p:txBody>
          <a:bodyPr/>
          <a:lstStyle/>
          <a:p>
            <a:r>
              <a:rPr lang="zh-CN" altLang="en-US"/>
              <a:t>本资料来自于资源最齐全的２１世纪教育网</a:t>
            </a:r>
            <a:r>
              <a:rPr lang="en-US" altLang="zh-CN"/>
              <a:t>www.21cnjy.com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4DAEA23-073C-47F2-93C5-370C46D10498}" type="slidenum">
              <a:rPr lang="en-US" altLang="zh-CN">
                <a:solidFill>
                  <a:prstClr val="black"/>
                </a:solidFill>
              </a:rPr>
              <a:pPr/>
              <a:t>24</a:t>
            </a:fld>
            <a:endParaRPr lang="en-US" altLang="zh-CN">
              <a:solidFill>
                <a:prstClr val="black"/>
              </a:solidFill>
            </a:endParaRPr>
          </a:p>
        </p:txBody>
      </p:sp>
      <p:sp>
        <p:nvSpPr>
          <p:cNvPr id="135170" name="Rectangle 2"/>
          <p:cNvSpPr>
            <a:spLocks noGrp="1" noRot="1" noChangeAspect="1" noChangeArrowheads="1" noTextEdit="1"/>
          </p:cNvSpPr>
          <p:nvPr>
            <p:ph type="sldImg"/>
          </p:nvPr>
        </p:nvSpPr>
        <p:spPr/>
      </p:sp>
      <p:sp>
        <p:nvSpPr>
          <p:cNvPr id="135171" name="Rectangle 3"/>
          <p:cNvSpPr>
            <a:spLocks noGrp="1" noChangeArrowheads="1"/>
          </p:cNvSpPr>
          <p:nvPr>
            <p:ph type="body" idx="1"/>
          </p:nvPr>
        </p:nvSpPr>
        <p:spPr/>
        <p:txBody>
          <a:bodyPr/>
          <a:lstStyle/>
          <a:p>
            <a:r>
              <a:rPr lang="zh-CN" altLang="en-US"/>
              <a:t>本资料来自于资源最齐全的２１世纪教育网</a:t>
            </a:r>
            <a:r>
              <a:rPr lang="en-US" altLang="zh-CN"/>
              <a:t>www.21cnjy.com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1" fmla="*/ 0 w 9144000"/>
                <a:gd name="connsiteY0-2" fmla="*/ 1270659 h 1330035"/>
                <a:gd name="connsiteX1-3" fmla="*/ 1674420 w 9144000"/>
                <a:gd name="connsiteY1-4" fmla="*/ 1318160 h 1330035"/>
                <a:gd name="connsiteX2-5" fmla="*/ 4120737 w 9144000"/>
                <a:gd name="connsiteY2-6" fmla="*/ 1199407 h 1330035"/>
                <a:gd name="connsiteX3-7" fmla="*/ 7172696 w 9144000"/>
                <a:gd name="connsiteY3-8" fmla="*/ 760020 h 1330035"/>
                <a:gd name="connsiteX4-9" fmla="*/ 9144000 w 9144000"/>
                <a:gd name="connsiteY4-10" fmla="*/ 0 h 1330035"/>
                <a:gd name="connsiteX0-11" fmla="*/ 0 w 9144000"/>
                <a:gd name="connsiteY0-12" fmla="*/ 1270659 h 1330035"/>
                <a:gd name="connsiteX1-13" fmla="*/ 1674420 w 9144000"/>
                <a:gd name="connsiteY1-14" fmla="*/ 1318160 h 1330035"/>
                <a:gd name="connsiteX2-15" fmla="*/ 4120737 w 9144000"/>
                <a:gd name="connsiteY2-16" fmla="*/ 1199407 h 1330035"/>
                <a:gd name="connsiteX3-17" fmla="*/ 7172696 w 9144000"/>
                <a:gd name="connsiteY3-18" fmla="*/ 760020 h 1330035"/>
                <a:gd name="connsiteX4-19" fmla="*/ 9144000 w 9144000"/>
                <a:gd name="connsiteY4-20" fmla="*/ 0 h 1330035"/>
                <a:gd name="connsiteX0-21" fmla="*/ 0 w 9144000"/>
                <a:gd name="connsiteY0-22" fmla="*/ 1270659 h 1330035"/>
                <a:gd name="connsiteX1-23" fmla="*/ 1674420 w 9144000"/>
                <a:gd name="connsiteY1-24" fmla="*/ 1318160 h 1330035"/>
                <a:gd name="connsiteX2-25" fmla="*/ 4120737 w 9144000"/>
                <a:gd name="connsiteY2-26" fmla="*/ 1199407 h 1330035"/>
                <a:gd name="connsiteX3-27" fmla="*/ 7172696 w 9144000"/>
                <a:gd name="connsiteY3-28" fmla="*/ 760020 h 1330035"/>
                <a:gd name="connsiteX4-29" fmla="*/ 9144000 w 9144000"/>
                <a:gd name="connsiteY4-30" fmla="*/ 0 h 1330035"/>
                <a:gd name="connsiteX0-31" fmla="*/ 0 w 9144000"/>
                <a:gd name="connsiteY0-32" fmla="*/ 1116279 h 1175655"/>
                <a:gd name="connsiteX1-33" fmla="*/ 1674420 w 9144000"/>
                <a:gd name="connsiteY1-34" fmla="*/ 1163780 h 1175655"/>
                <a:gd name="connsiteX2-35" fmla="*/ 4120737 w 9144000"/>
                <a:gd name="connsiteY2-36" fmla="*/ 1045027 h 1175655"/>
                <a:gd name="connsiteX3-37" fmla="*/ 7172696 w 9144000"/>
                <a:gd name="connsiteY3-38" fmla="*/ 605640 h 1175655"/>
                <a:gd name="connsiteX4-39" fmla="*/ 9144000 w 9144000"/>
                <a:gd name="connsiteY4-40" fmla="*/ 0 h 11756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261499"/>
                <a:gd name="connsiteY0-2" fmla="*/ 105098 h 1388236"/>
                <a:gd name="connsiteX1-3" fmla="*/ 56357 w 1261499"/>
                <a:gd name="connsiteY1-4" fmla="*/ 0 h 1388236"/>
                <a:gd name="connsiteX2-5" fmla="*/ 865241 w 1261499"/>
                <a:gd name="connsiteY2-6" fmla="*/ 0 h 1388236"/>
                <a:gd name="connsiteX3-7" fmla="*/ 1261499 w 1261499"/>
                <a:gd name="connsiteY3-8" fmla="*/ 694118 h 1388236"/>
                <a:gd name="connsiteX4-9" fmla="*/ 865241 w 1261499"/>
                <a:gd name="connsiteY4-10" fmla="*/ 1388236 h 1388236"/>
                <a:gd name="connsiteX5-11" fmla="*/ 56357 w 1261499"/>
                <a:gd name="connsiteY5-12" fmla="*/ 1388236 h 1388236"/>
                <a:gd name="connsiteX6-13" fmla="*/ 0 w 1261499"/>
                <a:gd name="connsiteY6-14" fmla="*/ 105098 h 1388236"/>
                <a:gd name="connsiteX0-15" fmla="*/ 0 w 1261499"/>
                <a:gd name="connsiteY0-16" fmla="*/ 105098 h 1388236"/>
                <a:gd name="connsiteX1-17" fmla="*/ 56357 w 1261499"/>
                <a:gd name="connsiteY1-18" fmla="*/ 0 h 1388236"/>
                <a:gd name="connsiteX2-19" fmla="*/ 865241 w 1261499"/>
                <a:gd name="connsiteY2-20" fmla="*/ 0 h 1388236"/>
                <a:gd name="connsiteX3-21" fmla="*/ 1261499 w 1261499"/>
                <a:gd name="connsiteY3-22" fmla="*/ 694118 h 1388236"/>
                <a:gd name="connsiteX4-23" fmla="*/ 865241 w 1261499"/>
                <a:gd name="connsiteY4-24" fmla="*/ 1388236 h 1388236"/>
                <a:gd name="connsiteX5-25" fmla="*/ 744578 w 1261499"/>
                <a:gd name="connsiteY5-26" fmla="*/ 1387893 h 1388236"/>
                <a:gd name="connsiteX6-27" fmla="*/ 0 w 1261499"/>
                <a:gd name="connsiteY6-28" fmla="*/ 10509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118 h 1388236"/>
                <a:gd name="connsiteX1-3" fmla="*/ 396258 w 1601400"/>
                <a:gd name="connsiteY1-4" fmla="*/ 0 h 1388236"/>
                <a:gd name="connsiteX2-5" fmla="*/ 474029 w 1601400"/>
                <a:gd name="connsiteY2-6" fmla="*/ 4016 h 1388236"/>
                <a:gd name="connsiteX3-7" fmla="*/ 1601400 w 1601400"/>
                <a:gd name="connsiteY3-8" fmla="*/ 694118 h 1388236"/>
                <a:gd name="connsiteX4-9" fmla="*/ 1205142 w 1601400"/>
                <a:gd name="connsiteY4-10" fmla="*/ 1388236 h 1388236"/>
                <a:gd name="connsiteX5-11" fmla="*/ 396258 w 1601400"/>
                <a:gd name="connsiteY5-12" fmla="*/ 1388236 h 1388236"/>
                <a:gd name="connsiteX6-13" fmla="*/ 0 w 1601400"/>
                <a:gd name="connsiteY6-14" fmla="*/ 694118 h 1388236"/>
                <a:gd name="connsiteX0-15" fmla="*/ 0 w 1243407"/>
                <a:gd name="connsiteY0-16" fmla="*/ 694118 h 1388236"/>
                <a:gd name="connsiteX1-17" fmla="*/ 396258 w 1243407"/>
                <a:gd name="connsiteY1-18" fmla="*/ 0 h 1388236"/>
                <a:gd name="connsiteX2-19" fmla="*/ 474029 w 1243407"/>
                <a:gd name="connsiteY2-20" fmla="*/ 4016 h 1388236"/>
                <a:gd name="connsiteX3-21" fmla="*/ 1243407 w 1243407"/>
                <a:gd name="connsiteY3-22" fmla="*/ 1325983 h 1388236"/>
                <a:gd name="connsiteX4-23" fmla="*/ 1205142 w 1243407"/>
                <a:gd name="connsiteY4-24" fmla="*/ 1388236 h 1388236"/>
                <a:gd name="connsiteX5-25" fmla="*/ 396258 w 1243407"/>
                <a:gd name="connsiteY5-26" fmla="*/ 1388236 h 1388236"/>
                <a:gd name="connsiteX6-27" fmla="*/ 0 w 1243407"/>
                <a:gd name="connsiteY6-28" fmla="*/ 69411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704 h 1388822"/>
                <a:gd name="connsiteX1-3" fmla="*/ 396258 w 1601400"/>
                <a:gd name="connsiteY1-4" fmla="*/ 586 h 1388822"/>
                <a:gd name="connsiteX2-5" fmla="*/ 482002 w 1601400"/>
                <a:gd name="connsiteY2-6" fmla="*/ 0 h 1388822"/>
                <a:gd name="connsiteX3-7" fmla="*/ 1601400 w 1601400"/>
                <a:gd name="connsiteY3-8" fmla="*/ 694704 h 1388822"/>
                <a:gd name="connsiteX4-9" fmla="*/ 1205142 w 1601400"/>
                <a:gd name="connsiteY4-10" fmla="*/ 1388822 h 1388822"/>
                <a:gd name="connsiteX5-11" fmla="*/ 396258 w 1601400"/>
                <a:gd name="connsiteY5-12" fmla="*/ 1388822 h 1388822"/>
                <a:gd name="connsiteX6-13" fmla="*/ 0 w 1601400"/>
                <a:gd name="connsiteY6-14" fmla="*/ 694704 h 1388822"/>
                <a:gd name="connsiteX0-15" fmla="*/ 0 w 1241871"/>
                <a:gd name="connsiteY0-16" fmla="*/ 694704 h 1388822"/>
                <a:gd name="connsiteX1-17" fmla="*/ 396258 w 1241871"/>
                <a:gd name="connsiteY1-18" fmla="*/ 586 h 1388822"/>
                <a:gd name="connsiteX2-19" fmla="*/ 482002 w 1241871"/>
                <a:gd name="connsiteY2-20" fmla="*/ 0 h 1388822"/>
                <a:gd name="connsiteX3-21" fmla="*/ 1241871 w 1241871"/>
                <a:gd name="connsiteY3-22" fmla="*/ 1323912 h 1388822"/>
                <a:gd name="connsiteX4-23" fmla="*/ 1205142 w 1241871"/>
                <a:gd name="connsiteY4-24" fmla="*/ 1388822 h 1388822"/>
                <a:gd name="connsiteX5-25" fmla="*/ 396258 w 1241871"/>
                <a:gd name="connsiteY5-26" fmla="*/ 1388822 h 1388822"/>
                <a:gd name="connsiteX6-27" fmla="*/ 0 w 1241871"/>
                <a:gd name="connsiteY6-28" fmla="*/ 694704 h 13888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E851005-C438-4150-992C-0880FBAA1E11}" type="datetimeFigureOut">
              <a:rPr lang="zh-CN" altLang="en-US" smtClean="0"/>
              <a:pPr/>
              <a:t>2020/2/15</a:t>
            </a:fld>
            <a:endParaRPr lang="zh-CN" alt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zh-CN" alt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AAC31995-1A91-401D-9DA5-0CEF00DB8888}" type="slidenum">
              <a:rPr lang="zh-CN" altLang="en-US" smtClean="0"/>
              <a:pPr/>
              <a:t>‹#›</a:t>
            </a:fld>
            <a:endParaRPr lang="zh-CN" alt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E851005-C438-4150-992C-0880FBAA1E11}" type="datetimeFigureOut">
              <a:rPr lang="zh-CN" altLang="en-US" smtClean="0"/>
              <a:pPr/>
              <a:t>2020/2/15</a:t>
            </a:fld>
            <a:endParaRPr lang="zh-CN" altLang="en-US" dirty="0"/>
          </a:p>
        </p:txBody>
      </p:sp>
      <p:sp>
        <p:nvSpPr>
          <p:cNvPr id="5" name="Footer Placeholder 4"/>
          <p:cNvSpPr>
            <a:spLocks noGrp="1"/>
          </p:cNvSpPr>
          <p:nvPr>
            <p:ph type="ftr" sz="quarter" idx="11"/>
          </p:nvPr>
        </p:nvSpPr>
        <p:spPr/>
        <p:txBody>
          <a:bodyPr/>
          <a:lstStyle/>
          <a:p>
            <a:endParaRPr lang="zh-CN" altLang="en-US"/>
          </a:p>
        </p:txBody>
      </p:sp>
      <p:pic>
        <p:nvPicPr>
          <p:cNvPr id="1026" name="Picture 2" descr="C:\Program Files\Microsoft Office\MEDIA\CAGCAT10\j0196374.wmf"/>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020272" y="4653136"/>
            <a:ext cx="1724558" cy="1810512"/>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Date Placeholder 4"/>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AC31995-1A91-401D-9DA5-0CEF00DB8888}" type="slidenum">
              <a:rPr lang="zh-CN" altLang="en-US" smtClean="0"/>
              <a:pPr/>
              <a:t>‹#›</a:t>
            </a:fld>
            <a:endParaRPr lang="zh-CN" altLang="en-US"/>
          </a:p>
        </p:txBody>
      </p:sp>
      <p:sp>
        <p:nvSpPr>
          <p:cNvPr id="9" name="Content Placeholder 8"/>
          <p:cNvSpPr>
            <a:spLocks noGrp="1"/>
          </p:cNvSpPr>
          <p:nvPr>
            <p:ph sz="quarter" idx="13"/>
          </p:nvPr>
        </p:nvSpPr>
        <p:spPr>
          <a:xfrm>
            <a:off x="1042416" y="2313432"/>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1" fmla="*/ 0 w 9144000"/>
                <a:gd name="connsiteY0-2" fmla="*/ 1270659 h 1330035"/>
                <a:gd name="connsiteX1-3" fmla="*/ 1674420 w 9144000"/>
                <a:gd name="connsiteY1-4" fmla="*/ 1318160 h 1330035"/>
                <a:gd name="connsiteX2-5" fmla="*/ 4120737 w 9144000"/>
                <a:gd name="connsiteY2-6" fmla="*/ 1199407 h 1330035"/>
                <a:gd name="connsiteX3-7" fmla="*/ 7172696 w 9144000"/>
                <a:gd name="connsiteY3-8" fmla="*/ 760020 h 1330035"/>
                <a:gd name="connsiteX4-9" fmla="*/ 9144000 w 9144000"/>
                <a:gd name="connsiteY4-10" fmla="*/ 0 h 1330035"/>
                <a:gd name="connsiteX0-11" fmla="*/ 0 w 9144000"/>
                <a:gd name="connsiteY0-12" fmla="*/ 1270659 h 1330035"/>
                <a:gd name="connsiteX1-13" fmla="*/ 1674420 w 9144000"/>
                <a:gd name="connsiteY1-14" fmla="*/ 1318160 h 1330035"/>
                <a:gd name="connsiteX2-15" fmla="*/ 4120737 w 9144000"/>
                <a:gd name="connsiteY2-16" fmla="*/ 1199407 h 1330035"/>
                <a:gd name="connsiteX3-17" fmla="*/ 7172696 w 9144000"/>
                <a:gd name="connsiteY3-18" fmla="*/ 760020 h 1330035"/>
                <a:gd name="connsiteX4-19" fmla="*/ 9144000 w 9144000"/>
                <a:gd name="connsiteY4-20" fmla="*/ 0 h 1330035"/>
                <a:gd name="connsiteX0-21" fmla="*/ 0 w 9144000"/>
                <a:gd name="connsiteY0-22" fmla="*/ 1270659 h 1330035"/>
                <a:gd name="connsiteX1-23" fmla="*/ 1674420 w 9144000"/>
                <a:gd name="connsiteY1-24" fmla="*/ 1318160 h 1330035"/>
                <a:gd name="connsiteX2-25" fmla="*/ 4120737 w 9144000"/>
                <a:gd name="connsiteY2-26" fmla="*/ 1199407 h 1330035"/>
                <a:gd name="connsiteX3-27" fmla="*/ 7172696 w 9144000"/>
                <a:gd name="connsiteY3-28" fmla="*/ 760020 h 1330035"/>
                <a:gd name="connsiteX4-29" fmla="*/ 9144000 w 9144000"/>
                <a:gd name="connsiteY4-30" fmla="*/ 0 h 1330035"/>
                <a:gd name="connsiteX0-31" fmla="*/ 0 w 9144000"/>
                <a:gd name="connsiteY0-32" fmla="*/ 1116279 h 1175655"/>
                <a:gd name="connsiteX1-33" fmla="*/ 1674420 w 9144000"/>
                <a:gd name="connsiteY1-34" fmla="*/ 1163780 h 1175655"/>
                <a:gd name="connsiteX2-35" fmla="*/ 4120737 w 9144000"/>
                <a:gd name="connsiteY2-36" fmla="*/ 1045027 h 1175655"/>
                <a:gd name="connsiteX3-37" fmla="*/ 7172696 w 9144000"/>
                <a:gd name="connsiteY3-38" fmla="*/ 605640 h 1175655"/>
                <a:gd name="connsiteX4-39" fmla="*/ 9144000 w 9144000"/>
                <a:gd name="connsiteY4-40" fmla="*/ 0 h 11756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261499"/>
                <a:gd name="connsiteY0-2" fmla="*/ 105098 h 1388236"/>
                <a:gd name="connsiteX1-3" fmla="*/ 56357 w 1261499"/>
                <a:gd name="connsiteY1-4" fmla="*/ 0 h 1388236"/>
                <a:gd name="connsiteX2-5" fmla="*/ 865241 w 1261499"/>
                <a:gd name="connsiteY2-6" fmla="*/ 0 h 1388236"/>
                <a:gd name="connsiteX3-7" fmla="*/ 1261499 w 1261499"/>
                <a:gd name="connsiteY3-8" fmla="*/ 694118 h 1388236"/>
                <a:gd name="connsiteX4-9" fmla="*/ 865241 w 1261499"/>
                <a:gd name="connsiteY4-10" fmla="*/ 1388236 h 1388236"/>
                <a:gd name="connsiteX5-11" fmla="*/ 56357 w 1261499"/>
                <a:gd name="connsiteY5-12" fmla="*/ 1388236 h 1388236"/>
                <a:gd name="connsiteX6-13" fmla="*/ 0 w 1261499"/>
                <a:gd name="connsiteY6-14" fmla="*/ 105098 h 1388236"/>
                <a:gd name="connsiteX0-15" fmla="*/ 0 w 1261499"/>
                <a:gd name="connsiteY0-16" fmla="*/ 105098 h 1388236"/>
                <a:gd name="connsiteX1-17" fmla="*/ 56357 w 1261499"/>
                <a:gd name="connsiteY1-18" fmla="*/ 0 h 1388236"/>
                <a:gd name="connsiteX2-19" fmla="*/ 865241 w 1261499"/>
                <a:gd name="connsiteY2-20" fmla="*/ 0 h 1388236"/>
                <a:gd name="connsiteX3-21" fmla="*/ 1261499 w 1261499"/>
                <a:gd name="connsiteY3-22" fmla="*/ 694118 h 1388236"/>
                <a:gd name="connsiteX4-23" fmla="*/ 865241 w 1261499"/>
                <a:gd name="connsiteY4-24" fmla="*/ 1388236 h 1388236"/>
                <a:gd name="connsiteX5-25" fmla="*/ 744578 w 1261499"/>
                <a:gd name="connsiteY5-26" fmla="*/ 1387893 h 1388236"/>
                <a:gd name="connsiteX6-27" fmla="*/ 0 w 1261499"/>
                <a:gd name="connsiteY6-28" fmla="*/ 10509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118 h 1388236"/>
                <a:gd name="connsiteX1-3" fmla="*/ 396258 w 1601400"/>
                <a:gd name="connsiteY1-4" fmla="*/ 0 h 1388236"/>
                <a:gd name="connsiteX2-5" fmla="*/ 474029 w 1601400"/>
                <a:gd name="connsiteY2-6" fmla="*/ 4016 h 1388236"/>
                <a:gd name="connsiteX3-7" fmla="*/ 1601400 w 1601400"/>
                <a:gd name="connsiteY3-8" fmla="*/ 694118 h 1388236"/>
                <a:gd name="connsiteX4-9" fmla="*/ 1205142 w 1601400"/>
                <a:gd name="connsiteY4-10" fmla="*/ 1388236 h 1388236"/>
                <a:gd name="connsiteX5-11" fmla="*/ 396258 w 1601400"/>
                <a:gd name="connsiteY5-12" fmla="*/ 1388236 h 1388236"/>
                <a:gd name="connsiteX6-13" fmla="*/ 0 w 1601400"/>
                <a:gd name="connsiteY6-14" fmla="*/ 694118 h 1388236"/>
                <a:gd name="connsiteX0-15" fmla="*/ 0 w 1243407"/>
                <a:gd name="connsiteY0-16" fmla="*/ 694118 h 1388236"/>
                <a:gd name="connsiteX1-17" fmla="*/ 396258 w 1243407"/>
                <a:gd name="connsiteY1-18" fmla="*/ 0 h 1388236"/>
                <a:gd name="connsiteX2-19" fmla="*/ 474029 w 1243407"/>
                <a:gd name="connsiteY2-20" fmla="*/ 4016 h 1388236"/>
                <a:gd name="connsiteX3-21" fmla="*/ 1243407 w 1243407"/>
                <a:gd name="connsiteY3-22" fmla="*/ 1325983 h 1388236"/>
                <a:gd name="connsiteX4-23" fmla="*/ 1205142 w 1243407"/>
                <a:gd name="connsiteY4-24" fmla="*/ 1388236 h 1388236"/>
                <a:gd name="connsiteX5-25" fmla="*/ 396258 w 1243407"/>
                <a:gd name="connsiteY5-26" fmla="*/ 1388236 h 1388236"/>
                <a:gd name="connsiteX6-27" fmla="*/ 0 w 1243407"/>
                <a:gd name="connsiteY6-28" fmla="*/ 69411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704 h 1388822"/>
                <a:gd name="connsiteX1-3" fmla="*/ 396258 w 1601400"/>
                <a:gd name="connsiteY1-4" fmla="*/ 586 h 1388822"/>
                <a:gd name="connsiteX2-5" fmla="*/ 482002 w 1601400"/>
                <a:gd name="connsiteY2-6" fmla="*/ 0 h 1388822"/>
                <a:gd name="connsiteX3-7" fmla="*/ 1601400 w 1601400"/>
                <a:gd name="connsiteY3-8" fmla="*/ 694704 h 1388822"/>
                <a:gd name="connsiteX4-9" fmla="*/ 1205142 w 1601400"/>
                <a:gd name="connsiteY4-10" fmla="*/ 1388822 h 1388822"/>
                <a:gd name="connsiteX5-11" fmla="*/ 396258 w 1601400"/>
                <a:gd name="connsiteY5-12" fmla="*/ 1388822 h 1388822"/>
                <a:gd name="connsiteX6-13" fmla="*/ 0 w 1601400"/>
                <a:gd name="connsiteY6-14" fmla="*/ 694704 h 1388822"/>
                <a:gd name="connsiteX0-15" fmla="*/ 0 w 1241871"/>
                <a:gd name="connsiteY0-16" fmla="*/ 694704 h 1388822"/>
                <a:gd name="connsiteX1-17" fmla="*/ 396258 w 1241871"/>
                <a:gd name="connsiteY1-18" fmla="*/ 586 h 1388822"/>
                <a:gd name="connsiteX2-19" fmla="*/ 482002 w 1241871"/>
                <a:gd name="connsiteY2-20" fmla="*/ 0 h 1388822"/>
                <a:gd name="connsiteX3-21" fmla="*/ 1241871 w 1241871"/>
                <a:gd name="connsiteY3-22" fmla="*/ 1323912 h 1388822"/>
                <a:gd name="connsiteX4-23" fmla="*/ 1205142 w 1241871"/>
                <a:gd name="connsiteY4-24" fmla="*/ 1388822 h 1388822"/>
                <a:gd name="connsiteX5-25" fmla="*/ 396258 w 1241871"/>
                <a:gd name="connsiteY5-26" fmla="*/ 1388822 h 1388822"/>
                <a:gd name="connsiteX6-27" fmla="*/ 0 w 1241871"/>
                <a:gd name="connsiteY6-28" fmla="*/ 694704 h 13888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7" name="Slide Number Placeholder 6"/>
          <p:cNvSpPr>
            <a:spLocks noGrp="1"/>
          </p:cNvSpPr>
          <p:nvPr>
            <p:ph type="sldNum" sz="quarter" idx="12"/>
          </p:nvPr>
        </p:nvSpPr>
        <p:spPr/>
        <p:txBody>
          <a:bodyPr/>
          <a:lstStyle/>
          <a:p>
            <a:fld id="{AAC31995-1A91-401D-9DA5-0CEF00DB8888}" type="slidenum">
              <a:rPr lang="zh-CN" altLang="en-US" smtClean="0"/>
              <a:pPr/>
              <a:t>‹#›</a:t>
            </a:fld>
            <a:endParaRPr lang="zh-CN" alt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1" fmla="*/ 0 w 9144000"/>
                <a:gd name="connsiteY0-2" fmla="*/ 1270659 h 1330035"/>
                <a:gd name="connsiteX1-3" fmla="*/ 1674420 w 9144000"/>
                <a:gd name="connsiteY1-4" fmla="*/ 1318160 h 1330035"/>
                <a:gd name="connsiteX2-5" fmla="*/ 4120737 w 9144000"/>
                <a:gd name="connsiteY2-6" fmla="*/ 1199407 h 1330035"/>
                <a:gd name="connsiteX3-7" fmla="*/ 7172696 w 9144000"/>
                <a:gd name="connsiteY3-8" fmla="*/ 760020 h 1330035"/>
                <a:gd name="connsiteX4-9" fmla="*/ 9144000 w 9144000"/>
                <a:gd name="connsiteY4-10" fmla="*/ 0 h 1330035"/>
                <a:gd name="connsiteX0-11" fmla="*/ 0 w 9144000"/>
                <a:gd name="connsiteY0-12" fmla="*/ 1270659 h 1330035"/>
                <a:gd name="connsiteX1-13" fmla="*/ 1674420 w 9144000"/>
                <a:gd name="connsiteY1-14" fmla="*/ 1318160 h 1330035"/>
                <a:gd name="connsiteX2-15" fmla="*/ 4120737 w 9144000"/>
                <a:gd name="connsiteY2-16" fmla="*/ 1199407 h 1330035"/>
                <a:gd name="connsiteX3-17" fmla="*/ 7172696 w 9144000"/>
                <a:gd name="connsiteY3-18" fmla="*/ 760020 h 1330035"/>
                <a:gd name="connsiteX4-19" fmla="*/ 9144000 w 9144000"/>
                <a:gd name="connsiteY4-20" fmla="*/ 0 h 1330035"/>
                <a:gd name="connsiteX0-21" fmla="*/ 0 w 9144000"/>
                <a:gd name="connsiteY0-22" fmla="*/ 1270659 h 1330035"/>
                <a:gd name="connsiteX1-23" fmla="*/ 1674420 w 9144000"/>
                <a:gd name="connsiteY1-24" fmla="*/ 1318160 h 1330035"/>
                <a:gd name="connsiteX2-25" fmla="*/ 4120737 w 9144000"/>
                <a:gd name="connsiteY2-26" fmla="*/ 1199407 h 1330035"/>
                <a:gd name="connsiteX3-27" fmla="*/ 7172696 w 9144000"/>
                <a:gd name="connsiteY3-28" fmla="*/ 760020 h 1330035"/>
                <a:gd name="connsiteX4-29" fmla="*/ 9144000 w 9144000"/>
                <a:gd name="connsiteY4-30" fmla="*/ 0 h 1330035"/>
                <a:gd name="connsiteX0-31" fmla="*/ 0 w 9144000"/>
                <a:gd name="connsiteY0-32" fmla="*/ 1116279 h 1175655"/>
                <a:gd name="connsiteX1-33" fmla="*/ 1674420 w 9144000"/>
                <a:gd name="connsiteY1-34" fmla="*/ 1163780 h 1175655"/>
                <a:gd name="connsiteX2-35" fmla="*/ 4120737 w 9144000"/>
                <a:gd name="connsiteY2-36" fmla="*/ 1045027 h 1175655"/>
                <a:gd name="connsiteX3-37" fmla="*/ 7172696 w 9144000"/>
                <a:gd name="connsiteY3-38" fmla="*/ 605640 h 1175655"/>
                <a:gd name="connsiteX4-39" fmla="*/ 9144000 w 9144000"/>
                <a:gd name="connsiteY4-40" fmla="*/ 0 h 11756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261499"/>
                <a:gd name="connsiteY0-2" fmla="*/ 105098 h 1388236"/>
                <a:gd name="connsiteX1-3" fmla="*/ 56357 w 1261499"/>
                <a:gd name="connsiteY1-4" fmla="*/ 0 h 1388236"/>
                <a:gd name="connsiteX2-5" fmla="*/ 865241 w 1261499"/>
                <a:gd name="connsiteY2-6" fmla="*/ 0 h 1388236"/>
                <a:gd name="connsiteX3-7" fmla="*/ 1261499 w 1261499"/>
                <a:gd name="connsiteY3-8" fmla="*/ 694118 h 1388236"/>
                <a:gd name="connsiteX4-9" fmla="*/ 865241 w 1261499"/>
                <a:gd name="connsiteY4-10" fmla="*/ 1388236 h 1388236"/>
                <a:gd name="connsiteX5-11" fmla="*/ 56357 w 1261499"/>
                <a:gd name="connsiteY5-12" fmla="*/ 1388236 h 1388236"/>
                <a:gd name="connsiteX6-13" fmla="*/ 0 w 1261499"/>
                <a:gd name="connsiteY6-14" fmla="*/ 105098 h 1388236"/>
                <a:gd name="connsiteX0-15" fmla="*/ 0 w 1261499"/>
                <a:gd name="connsiteY0-16" fmla="*/ 105098 h 1388236"/>
                <a:gd name="connsiteX1-17" fmla="*/ 56357 w 1261499"/>
                <a:gd name="connsiteY1-18" fmla="*/ 0 h 1388236"/>
                <a:gd name="connsiteX2-19" fmla="*/ 865241 w 1261499"/>
                <a:gd name="connsiteY2-20" fmla="*/ 0 h 1388236"/>
                <a:gd name="connsiteX3-21" fmla="*/ 1261499 w 1261499"/>
                <a:gd name="connsiteY3-22" fmla="*/ 694118 h 1388236"/>
                <a:gd name="connsiteX4-23" fmla="*/ 865241 w 1261499"/>
                <a:gd name="connsiteY4-24" fmla="*/ 1388236 h 1388236"/>
                <a:gd name="connsiteX5-25" fmla="*/ 744578 w 1261499"/>
                <a:gd name="connsiteY5-26" fmla="*/ 1387893 h 1388236"/>
                <a:gd name="connsiteX6-27" fmla="*/ 0 w 1261499"/>
                <a:gd name="connsiteY6-28" fmla="*/ 10509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118 h 1388236"/>
                <a:gd name="connsiteX1-3" fmla="*/ 396258 w 1601400"/>
                <a:gd name="connsiteY1-4" fmla="*/ 0 h 1388236"/>
                <a:gd name="connsiteX2-5" fmla="*/ 474029 w 1601400"/>
                <a:gd name="connsiteY2-6" fmla="*/ 4016 h 1388236"/>
                <a:gd name="connsiteX3-7" fmla="*/ 1601400 w 1601400"/>
                <a:gd name="connsiteY3-8" fmla="*/ 694118 h 1388236"/>
                <a:gd name="connsiteX4-9" fmla="*/ 1205142 w 1601400"/>
                <a:gd name="connsiteY4-10" fmla="*/ 1388236 h 1388236"/>
                <a:gd name="connsiteX5-11" fmla="*/ 396258 w 1601400"/>
                <a:gd name="connsiteY5-12" fmla="*/ 1388236 h 1388236"/>
                <a:gd name="connsiteX6-13" fmla="*/ 0 w 1601400"/>
                <a:gd name="connsiteY6-14" fmla="*/ 694118 h 1388236"/>
                <a:gd name="connsiteX0-15" fmla="*/ 0 w 1243407"/>
                <a:gd name="connsiteY0-16" fmla="*/ 694118 h 1388236"/>
                <a:gd name="connsiteX1-17" fmla="*/ 396258 w 1243407"/>
                <a:gd name="connsiteY1-18" fmla="*/ 0 h 1388236"/>
                <a:gd name="connsiteX2-19" fmla="*/ 474029 w 1243407"/>
                <a:gd name="connsiteY2-20" fmla="*/ 4016 h 1388236"/>
                <a:gd name="connsiteX3-21" fmla="*/ 1243407 w 1243407"/>
                <a:gd name="connsiteY3-22" fmla="*/ 1325983 h 1388236"/>
                <a:gd name="connsiteX4-23" fmla="*/ 1205142 w 1243407"/>
                <a:gd name="connsiteY4-24" fmla="*/ 1388236 h 1388236"/>
                <a:gd name="connsiteX5-25" fmla="*/ 396258 w 1243407"/>
                <a:gd name="connsiteY5-26" fmla="*/ 1388236 h 1388236"/>
                <a:gd name="connsiteX6-27" fmla="*/ 0 w 1243407"/>
                <a:gd name="connsiteY6-28" fmla="*/ 69411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704 h 1388822"/>
                <a:gd name="connsiteX1-3" fmla="*/ 396258 w 1601400"/>
                <a:gd name="connsiteY1-4" fmla="*/ 586 h 1388822"/>
                <a:gd name="connsiteX2-5" fmla="*/ 482002 w 1601400"/>
                <a:gd name="connsiteY2-6" fmla="*/ 0 h 1388822"/>
                <a:gd name="connsiteX3-7" fmla="*/ 1601400 w 1601400"/>
                <a:gd name="connsiteY3-8" fmla="*/ 694704 h 1388822"/>
                <a:gd name="connsiteX4-9" fmla="*/ 1205142 w 1601400"/>
                <a:gd name="connsiteY4-10" fmla="*/ 1388822 h 1388822"/>
                <a:gd name="connsiteX5-11" fmla="*/ 396258 w 1601400"/>
                <a:gd name="connsiteY5-12" fmla="*/ 1388822 h 1388822"/>
                <a:gd name="connsiteX6-13" fmla="*/ 0 w 1601400"/>
                <a:gd name="connsiteY6-14" fmla="*/ 694704 h 1388822"/>
                <a:gd name="connsiteX0-15" fmla="*/ 0 w 1241871"/>
                <a:gd name="connsiteY0-16" fmla="*/ 694704 h 1388822"/>
                <a:gd name="connsiteX1-17" fmla="*/ 396258 w 1241871"/>
                <a:gd name="connsiteY1-18" fmla="*/ 586 h 1388822"/>
                <a:gd name="connsiteX2-19" fmla="*/ 482002 w 1241871"/>
                <a:gd name="connsiteY2-20" fmla="*/ 0 h 1388822"/>
                <a:gd name="connsiteX3-21" fmla="*/ 1241871 w 1241871"/>
                <a:gd name="connsiteY3-22" fmla="*/ 1323912 h 1388822"/>
                <a:gd name="connsiteX4-23" fmla="*/ 1205142 w 1241871"/>
                <a:gd name="connsiteY4-24" fmla="*/ 1388822 h 1388822"/>
                <a:gd name="connsiteX5-25" fmla="*/ 396258 w 1241871"/>
                <a:gd name="connsiteY5-26" fmla="*/ 1388822 h 1388822"/>
                <a:gd name="connsiteX6-27" fmla="*/ 0 w 1241871"/>
                <a:gd name="connsiteY6-28" fmla="*/ 694704 h 13888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zh-CN" altLang="en-US" smtClean="0"/>
              <a:t>单击此处编辑母版标题样式</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7" name="Slide Number Placeholder 6"/>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CE851005-C438-4150-992C-0880FBAA1E11}"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C31995-1A91-401D-9DA5-0CEF00DB8888}"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1" fmla="*/ 0 w 9144000"/>
                <a:gd name="connsiteY0-2" fmla="*/ 1270659 h 1330035"/>
                <a:gd name="connsiteX1-3" fmla="*/ 1674420 w 9144000"/>
                <a:gd name="connsiteY1-4" fmla="*/ 1318160 h 1330035"/>
                <a:gd name="connsiteX2-5" fmla="*/ 4120737 w 9144000"/>
                <a:gd name="connsiteY2-6" fmla="*/ 1199407 h 1330035"/>
                <a:gd name="connsiteX3-7" fmla="*/ 7172696 w 9144000"/>
                <a:gd name="connsiteY3-8" fmla="*/ 760020 h 1330035"/>
                <a:gd name="connsiteX4-9" fmla="*/ 9144000 w 9144000"/>
                <a:gd name="connsiteY4-10" fmla="*/ 0 h 1330035"/>
                <a:gd name="connsiteX0-11" fmla="*/ 0 w 9144000"/>
                <a:gd name="connsiteY0-12" fmla="*/ 1270659 h 1330035"/>
                <a:gd name="connsiteX1-13" fmla="*/ 1674420 w 9144000"/>
                <a:gd name="connsiteY1-14" fmla="*/ 1318160 h 1330035"/>
                <a:gd name="connsiteX2-15" fmla="*/ 4120737 w 9144000"/>
                <a:gd name="connsiteY2-16" fmla="*/ 1199407 h 1330035"/>
                <a:gd name="connsiteX3-17" fmla="*/ 7172696 w 9144000"/>
                <a:gd name="connsiteY3-18" fmla="*/ 760020 h 1330035"/>
                <a:gd name="connsiteX4-19" fmla="*/ 9144000 w 9144000"/>
                <a:gd name="connsiteY4-20" fmla="*/ 0 h 1330035"/>
                <a:gd name="connsiteX0-21" fmla="*/ 0 w 9144000"/>
                <a:gd name="connsiteY0-22" fmla="*/ 1270659 h 1330035"/>
                <a:gd name="connsiteX1-23" fmla="*/ 1674420 w 9144000"/>
                <a:gd name="connsiteY1-24" fmla="*/ 1318160 h 1330035"/>
                <a:gd name="connsiteX2-25" fmla="*/ 4120737 w 9144000"/>
                <a:gd name="connsiteY2-26" fmla="*/ 1199407 h 1330035"/>
                <a:gd name="connsiteX3-27" fmla="*/ 7172696 w 9144000"/>
                <a:gd name="connsiteY3-28" fmla="*/ 760020 h 1330035"/>
                <a:gd name="connsiteX4-29" fmla="*/ 9144000 w 9144000"/>
                <a:gd name="connsiteY4-30" fmla="*/ 0 h 1330035"/>
                <a:gd name="connsiteX0-31" fmla="*/ 0 w 9144000"/>
                <a:gd name="connsiteY0-32" fmla="*/ 1116279 h 1175655"/>
                <a:gd name="connsiteX1-33" fmla="*/ 1674420 w 9144000"/>
                <a:gd name="connsiteY1-34" fmla="*/ 1163780 h 1175655"/>
                <a:gd name="connsiteX2-35" fmla="*/ 4120737 w 9144000"/>
                <a:gd name="connsiteY2-36" fmla="*/ 1045027 h 1175655"/>
                <a:gd name="connsiteX3-37" fmla="*/ 7172696 w 9144000"/>
                <a:gd name="connsiteY3-38" fmla="*/ 605640 h 1175655"/>
                <a:gd name="connsiteX4-39" fmla="*/ 9144000 w 9144000"/>
                <a:gd name="connsiteY4-40" fmla="*/ 0 h 11756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261499"/>
                <a:gd name="connsiteY0-2" fmla="*/ 105098 h 1388236"/>
                <a:gd name="connsiteX1-3" fmla="*/ 56357 w 1261499"/>
                <a:gd name="connsiteY1-4" fmla="*/ 0 h 1388236"/>
                <a:gd name="connsiteX2-5" fmla="*/ 865241 w 1261499"/>
                <a:gd name="connsiteY2-6" fmla="*/ 0 h 1388236"/>
                <a:gd name="connsiteX3-7" fmla="*/ 1261499 w 1261499"/>
                <a:gd name="connsiteY3-8" fmla="*/ 694118 h 1388236"/>
                <a:gd name="connsiteX4-9" fmla="*/ 865241 w 1261499"/>
                <a:gd name="connsiteY4-10" fmla="*/ 1388236 h 1388236"/>
                <a:gd name="connsiteX5-11" fmla="*/ 56357 w 1261499"/>
                <a:gd name="connsiteY5-12" fmla="*/ 1388236 h 1388236"/>
                <a:gd name="connsiteX6-13" fmla="*/ 0 w 1261499"/>
                <a:gd name="connsiteY6-14" fmla="*/ 105098 h 1388236"/>
                <a:gd name="connsiteX0-15" fmla="*/ 0 w 1261499"/>
                <a:gd name="connsiteY0-16" fmla="*/ 105098 h 1388236"/>
                <a:gd name="connsiteX1-17" fmla="*/ 56357 w 1261499"/>
                <a:gd name="connsiteY1-18" fmla="*/ 0 h 1388236"/>
                <a:gd name="connsiteX2-19" fmla="*/ 865241 w 1261499"/>
                <a:gd name="connsiteY2-20" fmla="*/ 0 h 1388236"/>
                <a:gd name="connsiteX3-21" fmla="*/ 1261499 w 1261499"/>
                <a:gd name="connsiteY3-22" fmla="*/ 694118 h 1388236"/>
                <a:gd name="connsiteX4-23" fmla="*/ 865241 w 1261499"/>
                <a:gd name="connsiteY4-24" fmla="*/ 1388236 h 1388236"/>
                <a:gd name="connsiteX5-25" fmla="*/ 744578 w 1261499"/>
                <a:gd name="connsiteY5-26" fmla="*/ 1387893 h 1388236"/>
                <a:gd name="connsiteX6-27" fmla="*/ 0 w 1261499"/>
                <a:gd name="connsiteY6-28" fmla="*/ 10509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118 h 1388236"/>
                <a:gd name="connsiteX1-3" fmla="*/ 396258 w 1601400"/>
                <a:gd name="connsiteY1-4" fmla="*/ 0 h 1388236"/>
                <a:gd name="connsiteX2-5" fmla="*/ 474029 w 1601400"/>
                <a:gd name="connsiteY2-6" fmla="*/ 4016 h 1388236"/>
                <a:gd name="connsiteX3-7" fmla="*/ 1601400 w 1601400"/>
                <a:gd name="connsiteY3-8" fmla="*/ 694118 h 1388236"/>
                <a:gd name="connsiteX4-9" fmla="*/ 1205142 w 1601400"/>
                <a:gd name="connsiteY4-10" fmla="*/ 1388236 h 1388236"/>
                <a:gd name="connsiteX5-11" fmla="*/ 396258 w 1601400"/>
                <a:gd name="connsiteY5-12" fmla="*/ 1388236 h 1388236"/>
                <a:gd name="connsiteX6-13" fmla="*/ 0 w 1601400"/>
                <a:gd name="connsiteY6-14" fmla="*/ 694118 h 1388236"/>
                <a:gd name="connsiteX0-15" fmla="*/ 0 w 1243407"/>
                <a:gd name="connsiteY0-16" fmla="*/ 694118 h 1388236"/>
                <a:gd name="connsiteX1-17" fmla="*/ 396258 w 1243407"/>
                <a:gd name="connsiteY1-18" fmla="*/ 0 h 1388236"/>
                <a:gd name="connsiteX2-19" fmla="*/ 474029 w 1243407"/>
                <a:gd name="connsiteY2-20" fmla="*/ 4016 h 1388236"/>
                <a:gd name="connsiteX3-21" fmla="*/ 1243407 w 1243407"/>
                <a:gd name="connsiteY3-22" fmla="*/ 1325983 h 1388236"/>
                <a:gd name="connsiteX4-23" fmla="*/ 1205142 w 1243407"/>
                <a:gd name="connsiteY4-24" fmla="*/ 1388236 h 1388236"/>
                <a:gd name="connsiteX5-25" fmla="*/ 396258 w 1243407"/>
                <a:gd name="connsiteY5-26" fmla="*/ 1388236 h 1388236"/>
                <a:gd name="connsiteX6-27" fmla="*/ 0 w 1243407"/>
                <a:gd name="connsiteY6-28" fmla="*/ 694118 h 138823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1" fmla="*/ 0 w 1601400"/>
                <a:gd name="connsiteY0-2" fmla="*/ 694704 h 1388822"/>
                <a:gd name="connsiteX1-3" fmla="*/ 396258 w 1601400"/>
                <a:gd name="connsiteY1-4" fmla="*/ 586 h 1388822"/>
                <a:gd name="connsiteX2-5" fmla="*/ 482002 w 1601400"/>
                <a:gd name="connsiteY2-6" fmla="*/ 0 h 1388822"/>
                <a:gd name="connsiteX3-7" fmla="*/ 1601400 w 1601400"/>
                <a:gd name="connsiteY3-8" fmla="*/ 694704 h 1388822"/>
                <a:gd name="connsiteX4-9" fmla="*/ 1205142 w 1601400"/>
                <a:gd name="connsiteY4-10" fmla="*/ 1388822 h 1388822"/>
                <a:gd name="connsiteX5-11" fmla="*/ 396258 w 1601400"/>
                <a:gd name="connsiteY5-12" fmla="*/ 1388822 h 1388822"/>
                <a:gd name="connsiteX6-13" fmla="*/ 0 w 1601400"/>
                <a:gd name="connsiteY6-14" fmla="*/ 694704 h 1388822"/>
                <a:gd name="connsiteX0-15" fmla="*/ 0 w 1241871"/>
                <a:gd name="connsiteY0-16" fmla="*/ 694704 h 1388822"/>
                <a:gd name="connsiteX1-17" fmla="*/ 396258 w 1241871"/>
                <a:gd name="connsiteY1-18" fmla="*/ 586 h 1388822"/>
                <a:gd name="connsiteX2-19" fmla="*/ 482002 w 1241871"/>
                <a:gd name="connsiteY2-20" fmla="*/ 0 h 1388822"/>
                <a:gd name="connsiteX3-21" fmla="*/ 1241871 w 1241871"/>
                <a:gd name="connsiteY3-22" fmla="*/ 1323912 h 1388822"/>
                <a:gd name="connsiteX4-23" fmla="*/ 1205142 w 1241871"/>
                <a:gd name="connsiteY4-24" fmla="*/ 1388822 h 1388822"/>
                <a:gd name="connsiteX5-25" fmla="*/ 396258 w 1241871"/>
                <a:gd name="connsiteY5-26" fmla="*/ 1388822 h 1388822"/>
                <a:gd name="connsiteX6-27" fmla="*/ 0 w 1241871"/>
                <a:gd name="connsiteY6-28" fmla="*/ 694704 h 13888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E851005-C438-4150-992C-0880FBAA1E11}" type="datetimeFigureOut">
              <a:rPr lang="zh-CN" altLang="en-US" smtClean="0"/>
              <a:pPr/>
              <a:t>2020/2/15</a:t>
            </a:fld>
            <a:endParaRPr lang="zh-CN" alt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zh-CN" alt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AAC31995-1A91-401D-9DA5-0CEF00DB8888}" type="slidenum">
              <a:rPr lang="zh-CN" altLang="en-US" smtClean="0"/>
              <a:pPr/>
              <a:t>‹#›</a:t>
            </a:fld>
            <a:endParaRPr lang="zh-CN" altLang="en-US"/>
          </a:p>
        </p:txBody>
      </p:sp>
      <p:sp>
        <p:nvSpPr>
          <p:cNvPr id="7" name="TextBox 6"/>
          <p:cNvSpPr txBox="1"/>
          <p:nvPr userDrawn="1"/>
        </p:nvSpPr>
        <p:spPr>
          <a:xfrm>
            <a:off x="4821962" y="11939"/>
            <a:ext cx="3332334" cy="584775"/>
          </a:xfrm>
          <a:prstGeom prst="rect">
            <a:avLst/>
          </a:prstGeom>
          <a:noFill/>
        </p:spPr>
        <p:txBody>
          <a:bodyPr wrap="square" rtlCol="0">
            <a:spAutoFit/>
          </a:bodyPr>
          <a:lstStyle/>
          <a:p>
            <a:r>
              <a:rPr lang="zh-CN" altLang="en-US" sz="3200" b="1" dirty="0" smtClean="0">
                <a:solidFill>
                  <a:schemeClr val="bg1"/>
                </a:solidFill>
                <a:latin typeface="宋体" panose="02010600030101010101" pitchFamily="2" charset="-122"/>
                <a:ea typeface="宋体" panose="02010600030101010101" pitchFamily="2" charset="-122"/>
              </a:rPr>
              <a:t>系统的优化</a:t>
            </a:r>
            <a:endParaRPr lang="zh-CN" altLang="en-US" sz="3200" b="1" dirty="0">
              <a:solidFill>
                <a:schemeClr val="bg1"/>
              </a:solidFill>
              <a:latin typeface="宋体" panose="02010600030101010101" pitchFamily="2" charset="-122"/>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4585" indent="-228600" algn="l" defTabSz="914400" rtl="0" eaLnBrk="1" latinLnBrk="0" hangingPunct="1">
        <a:spcBef>
          <a:spcPct val="20000"/>
        </a:spcBef>
        <a:buClr>
          <a:schemeClr val="accent1"/>
        </a:buClr>
        <a:buSzPct val="76000"/>
        <a:buFont typeface="Wingdings 2" panose="05020102010507070707"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anose="05020102010507070707" pitchFamily="18" charset="2"/>
        <a:buChar char=""/>
        <a:defRPr sz="1600" kern="1200" baseline="0">
          <a:solidFill>
            <a:schemeClr val="tx2"/>
          </a:solidFill>
          <a:latin typeface="+mn-lt"/>
          <a:ea typeface="+mn-ea"/>
          <a:cs typeface="+mn-cs"/>
        </a:defRPr>
      </a:lvl5pPr>
      <a:lvl6pPr marL="1517650" indent="-228600" algn="l" defTabSz="914400" rtl="0" eaLnBrk="1" latinLnBrk="0" hangingPunct="1">
        <a:spcBef>
          <a:spcPct val="20000"/>
        </a:spcBef>
        <a:buClr>
          <a:schemeClr val="accent1"/>
        </a:buClr>
        <a:buSzPct val="76000"/>
        <a:buFont typeface="Wingdings 2" panose="05020102010507070707" pitchFamily="18" charset="2"/>
        <a:buChar char=""/>
        <a:defRPr sz="1400" kern="1200">
          <a:solidFill>
            <a:schemeClr val="tx2"/>
          </a:solidFill>
          <a:latin typeface="+mn-lt"/>
          <a:ea typeface="+mn-ea"/>
          <a:cs typeface="+mn-cs"/>
        </a:defRPr>
      </a:lvl6pPr>
      <a:lvl7pPr marL="1718945" indent="-228600" algn="l" defTabSz="914400" rtl="0" eaLnBrk="1" latinLnBrk="0" hangingPunct="1">
        <a:spcBef>
          <a:spcPct val="20000"/>
        </a:spcBef>
        <a:buClr>
          <a:schemeClr val="accent1"/>
        </a:buClr>
        <a:buSzPct val="76000"/>
        <a:buFont typeface="Wingdings 2" panose="05020102010507070707"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anose="05020102010507070707" pitchFamily="18" charset="2"/>
        <a:buChar char=""/>
        <a:defRPr sz="1400" kern="1200">
          <a:solidFill>
            <a:schemeClr val="tx2"/>
          </a:solidFill>
          <a:latin typeface="+mn-lt"/>
          <a:ea typeface="+mn-ea"/>
          <a:cs typeface="+mn-cs"/>
        </a:defRPr>
      </a:lvl8pPr>
      <a:lvl9pPr marL="2121535" indent="-228600" algn="l" defTabSz="914400" rtl="0" eaLnBrk="1" latinLnBrk="0" hangingPunct="1">
        <a:spcBef>
          <a:spcPct val="20000"/>
        </a:spcBef>
        <a:buClr>
          <a:schemeClr val="accent1"/>
        </a:buClr>
        <a:buSzPct val="76000"/>
        <a:buFont typeface="Wingdings 2" panose="05020102010507070707"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ln>
            <a:solidFill>
              <a:schemeClr val="tx1"/>
            </a:solidFill>
          </a:ln>
        </p:spPr>
        <p:txBody>
          <a:bodyPr>
            <a:normAutofit/>
          </a:bodyPr>
          <a:lstStyle/>
          <a:p>
            <a:r>
              <a:rPr lang="en-US" altLang="zh-CN" sz="3200" b="1" dirty="0" smtClean="0">
                <a:solidFill>
                  <a:schemeClr val="tx1"/>
                </a:solidFill>
                <a:latin typeface="宋体" panose="02010600030101010101" pitchFamily="2" charset="-122"/>
                <a:ea typeface="宋体" panose="02010600030101010101" pitchFamily="2" charset="-122"/>
              </a:rPr>
              <a:t>3.3  </a:t>
            </a:r>
            <a:r>
              <a:rPr lang="zh-CN" altLang="en-US" sz="3200" b="1" dirty="0" smtClean="0">
                <a:solidFill>
                  <a:schemeClr val="tx1"/>
                </a:solidFill>
                <a:latin typeface="宋体" panose="02010600030101010101" pitchFamily="2" charset="-122"/>
                <a:ea typeface="宋体" panose="02010600030101010101" pitchFamily="2" charset="-122"/>
              </a:rPr>
              <a:t>系统的优化</a:t>
            </a:r>
            <a:endParaRPr lang="zh-CN" altLang="en-US" sz="3200" b="1" dirty="0">
              <a:solidFill>
                <a:schemeClr val="tx1"/>
              </a:solidFill>
              <a:latin typeface="宋体" panose="02010600030101010101" pitchFamily="2" charset="-122"/>
              <a:ea typeface="宋体" panose="02010600030101010101" pitchFamily="2" charset="-122"/>
            </a:endParaRPr>
          </a:p>
        </p:txBody>
      </p:sp>
      <p:sp>
        <p:nvSpPr>
          <p:cNvPr id="3" name="副标题 2"/>
          <p:cNvSpPr>
            <a:spLocks noGrp="1"/>
          </p:cNvSpPr>
          <p:nvPr>
            <p:ph type="subTitle" idx="1"/>
          </p:nvPr>
        </p:nvSpPr>
        <p:spPr/>
        <p:txBody>
          <a:bodyPr/>
          <a:lstStyle/>
          <a:p>
            <a:r>
              <a:rPr lang="en-US" altLang="zh-CN" b="1" dirty="0" smtClean="0">
                <a:solidFill>
                  <a:schemeClr val="tx1"/>
                </a:solidFill>
              </a:rPr>
              <a:t>                               </a:t>
            </a:r>
            <a:endParaRPr lang="zh-CN" altLang="en-US" b="1" dirty="0">
              <a:solidFill>
                <a:schemeClr val="tx1"/>
              </a:solidFill>
            </a:endParaRPr>
          </a:p>
        </p:txBody>
      </p:sp>
      <p:sp>
        <p:nvSpPr>
          <p:cNvPr id="4" name="TextBox 3"/>
          <p:cNvSpPr txBox="1"/>
          <p:nvPr/>
        </p:nvSpPr>
        <p:spPr>
          <a:xfrm>
            <a:off x="323528" y="3140968"/>
            <a:ext cx="4032448" cy="584775"/>
          </a:xfrm>
          <a:prstGeom prst="rect">
            <a:avLst/>
          </a:prstGeom>
          <a:noFill/>
        </p:spPr>
        <p:txBody>
          <a:bodyPr wrap="square" rtlCol="0">
            <a:spAutoFit/>
          </a:bodyPr>
          <a:lstStyle/>
          <a:p>
            <a:r>
              <a:rPr lang="zh-CN" altLang="en-US" sz="3200" b="1" dirty="0" smtClean="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第三章 系统与设计</a:t>
            </a:r>
            <a:endParaRPr lang="zh-CN" altLang="en-US" sz="3200" b="1"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solidFill>
                  <a:srgbClr val="FF0000"/>
                </a:solidFill>
              </a:rPr>
              <a:t>              情景</a:t>
            </a:r>
            <a:r>
              <a:rPr lang="zh-CN" altLang="en-US" b="1" dirty="0">
                <a:solidFill>
                  <a:srgbClr val="FF0000"/>
                </a:solidFill>
              </a:rPr>
              <a:t>剧场</a:t>
            </a:r>
            <a:endParaRPr lang="zh-CN" altLang="en-US" dirty="0">
              <a:solidFill>
                <a:srgbClr val="FF0000"/>
              </a:solidFill>
            </a:endParaRPr>
          </a:p>
        </p:txBody>
      </p:sp>
      <p:sp>
        <p:nvSpPr>
          <p:cNvPr id="3" name="内容占位符 2"/>
          <p:cNvSpPr>
            <a:spLocks noGrp="1"/>
          </p:cNvSpPr>
          <p:nvPr>
            <p:ph idx="1"/>
          </p:nvPr>
        </p:nvSpPr>
        <p:spPr/>
        <p:txBody>
          <a:bodyPr>
            <a:normAutofit/>
          </a:bodyPr>
          <a:lstStyle/>
          <a:p>
            <a:pPr lvl="0" indent="-342900" fontAlgn="base" latinLnBrk="1">
              <a:spcAft>
                <a:spcPct val="0"/>
              </a:spcAft>
              <a:buClrTx/>
              <a:buSzTx/>
              <a:buFontTx/>
              <a:buChar char="•"/>
            </a:pPr>
            <a:r>
              <a:rPr kumimoji="1" lang="zh-CN" altLang="en-US" sz="3600" b="1" kern="0" dirty="0">
                <a:solidFill>
                  <a:schemeClr val="tx1">
                    <a:lumMod val="95000"/>
                    <a:lumOff val="5000"/>
                  </a:schemeClr>
                </a:solidFill>
                <a:latin typeface="宋体" panose="02010600030101010101" pitchFamily="2" charset="-122"/>
                <a:ea typeface="宋体" panose="02010600030101010101" pitchFamily="2" charset="-122"/>
              </a:rPr>
              <a:t>有一个农夫带着一条狼、一只羊和一筐白菜过河。如果没有农夫看管，则狼要吃羊，羊要吃白菜。但是船很小，农夫只能带一样东西过河。你能帮农夫解决这个问题？</a:t>
            </a:r>
          </a:p>
          <a:p>
            <a:endParaRPr lang="zh-CN" altLang="en-US" sz="3600" dirty="0"/>
          </a:p>
        </p:txBody>
      </p:sp>
    </p:spTree>
  </p:cSld>
  <p:clrMapOvr>
    <a:masterClrMapping/>
  </p:clrMapOvr>
  <mc:AlternateContent xmlns:mc="http://schemas.openxmlformats.org/markup-compatibility/2006">
    <mc:Choice xmlns:p14="http://schemas.microsoft.com/office/powerpoint/2010/main" xmlns="" Requires="p14">
      <p:transition p14:dur="500">
        <p:pull/>
      </p:transition>
    </mc:Choice>
    <mc:Fallback>
      <p:transition>
        <p:pull/>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pPr algn="ctr"/>
            <a:r>
              <a:rPr lang="zh-CN" altLang="en-US" b="1" dirty="0" smtClean="0">
                <a:solidFill>
                  <a:srgbClr val="FF0000"/>
                </a:solidFill>
              </a:rPr>
              <a:t>解决方法</a:t>
            </a:r>
            <a:endParaRPr lang="zh-CN" altLang="en-US" b="1" dirty="0">
              <a:solidFill>
                <a:srgbClr val="FF0000"/>
              </a:solidFill>
            </a:endParaRPr>
          </a:p>
        </p:txBody>
      </p:sp>
      <p:sp>
        <p:nvSpPr>
          <p:cNvPr id="2" name="内容占位符 1"/>
          <p:cNvSpPr>
            <a:spLocks noGrp="1"/>
          </p:cNvSpPr>
          <p:nvPr>
            <p:ph idx="1"/>
          </p:nvPr>
        </p:nvSpPr>
        <p:spPr/>
        <p:txBody>
          <a:bodyPr>
            <a:normAutofit lnSpcReduction="10000"/>
          </a:bodyPr>
          <a:lstStyle/>
          <a:p>
            <a:pPr marL="342900" lvl="0" indent="-342900" fontAlgn="base" latinLnBrk="1">
              <a:spcAft>
                <a:spcPct val="0"/>
              </a:spcAft>
              <a:buClrTx/>
              <a:buSzTx/>
              <a:buFontTx/>
              <a:buChar char="•"/>
            </a:pPr>
            <a:r>
              <a:rPr kumimoji="1" lang="en-US" altLang="zh-CN" sz="3600" b="1" kern="0" dirty="0">
                <a:solidFill>
                  <a:schemeClr val="tx1">
                    <a:lumMod val="95000"/>
                    <a:lumOff val="5000"/>
                  </a:schemeClr>
                </a:solidFill>
                <a:latin typeface="隶书" panose="02010509060101010101" pitchFamily="49" charset="-122"/>
                <a:ea typeface="隶书" panose="02010509060101010101" pitchFamily="49" charset="-122"/>
              </a:rPr>
              <a:t>1</a:t>
            </a:r>
            <a:r>
              <a:rPr kumimoji="1" lang="zh-CN" altLang="en-US" sz="3600" b="1" kern="0" dirty="0">
                <a:solidFill>
                  <a:schemeClr val="tx1">
                    <a:lumMod val="95000"/>
                    <a:lumOff val="5000"/>
                  </a:schemeClr>
                </a:solidFill>
                <a:latin typeface="隶书" panose="02010509060101010101" pitchFamily="49" charset="-122"/>
                <a:ea typeface="隶书" panose="02010509060101010101" pitchFamily="49" charset="-122"/>
              </a:rPr>
              <a:t>、农夫带着羊首先过河，农夫回来。</a:t>
            </a:r>
          </a:p>
          <a:p>
            <a:pPr marL="342900" lvl="0" indent="-342900" fontAlgn="base" latinLnBrk="1">
              <a:spcAft>
                <a:spcPct val="0"/>
              </a:spcAft>
              <a:buClrTx/>
              <a:buSzTx/>
              <a:buFontTx/>
              <a:buChar char="•"/>
            </a:pPr>
            <a:r>
              <a:rPr kumimoji="1" lang="en-US" altLang="zh-CN" sz="3600" b="1" kern="0" dirty="0">
                <a:solidFill>
                  <a:schemeClr val="tx1">
                    <a:lumMod val="95000"/>
                    <a:lumOff val="5000"/>
                  </a:schemeClr>
                </a:solidFill>
                <a:latin typeface="隶书" panose="02010509060101010101" pitchFamily="49" charset="-122"/>
                <a:ea typeface="隶书" panose="02010509060101010101" pitchFamily="49" charset="-122"/>
              </a:rPr>
              <a:t>2</a:t>
            </a:r>
            <a:r>
              <a:rPr kumimoji="1" lang="zh-CN" altLang="en-US" sz="3600" b="1" kern="0" dirty="0">
                <a:solidFill>
                  <a:schemeClr val="tx1">
                    <a:lumMod val="95000"/>
                    <a:lumOff val="5000"/>
                  </a:schemeClr>
                </a:solidFill>
                <a:latin typeface="隶书" panose="02010509060101010101" pitchFamily="49" charset="-122"/>
                <a:ea typeface="隶书" panose="02010509060101010101" pitchFamily="49" charset="-122"/>
              </a:rPr>
              <a:t>、农夫与狼过河，农夫与羊回来；</a:t>
            </a:r>
          </a:p>
          <a:p>
            <a:pPr marL="342900" lvl="0" indent="-342900" fontAlgn="base" latinLnBrk="1">
              <a:spcAft>
                <a:spcPct val="0"/>
              </a:spcAft>
              <a:buClrTx/>
              <a:buSzTx/>
              <a:buFontTx/>
              <a:buChar char="•"/>
            </a:pPr>
            <a:r>
              <a:rPr kumimoji="1" lang="en-US" altLang="zh-CN" sz="3600" b="1" kern="0" dirty="0">
                <a:solidFill>
                  <a:schemeClr val="tx1">
                    <a:lumMod val="95000"/>
                    <a:lumOff val="5000"/>
                  </a:schemeClr>
                </a:solidFill>
                <a:latin typeface="隶书" panose="02010509060101010101" pitchFamily="49" charset="-122"/>
                <a:ea typeface="隶书" panose="02010509060101010101" pitchFamily="49" charset="-122"/>
              </a:rPr>
              <a:t>3</a:t>
            </a:r>
            <a:r>
              <a:rPr kumimoji="1" lang="zh-CN" altLang="en-US" sz="3600" b="1" kern="0" dirty="0">
                <a:solidFill>
                  <a:schemeClr val="tx1">
                    <a:lumMod val="95000"/>
                    <a:lumOff val="5000"/>
                  </a:schemeClr>
                </a:solidFill>
                <a:latin typeface="隶书" panose="02010509060101010101" pitchFamily="49" charset="-122"/>
                <a:ea typeface="隶书" panose="02010509060101010101" pitchFamily="49" charset="-122"/>
              </a:rPr>
              <a:t>、农夫搬白菜过河，农夫回来；</a:t>
            </a:r>
          </a:p>
          <a:p>
            <a:pPr marL="342900" lvl="0" indent="-342900" fontAlgn="base" latinLnBrk="1">
              <a:spcAft>
                <a:spcPct val="0"/>
              </a:spcAft>
              <a:buClrTx/>
              <a:buSzTx/>
              <a:buFontTx/>
              <a:buChar char="•"/>
            </a:pPr>
            <a:r>
              <a:rPr kumimoji="1" lang="en-US" altLang="zh-CN" sz="3600" b="1" kern="0" dirty="0">
                <a:solidFill>
                  <a:schemeClr val="tx1">
                    <a:lumMod val="95000"/>
                    <a:lumOff val="5000"/>
                  </a:schemeClr>
                </a:solidFill>
                <a:latin typeface="隶书" panose="02010509060101010101" pitchFamily="49" charset="-122"/>
                <a:ea typeface="隶书" panose="02010509060101010101" pitchFamily="49" charset="-122"/>
              </a:rPr>
              <a:t>4</a:t>
            </a:r>
            <a:r>
              <a:rPr kumimoji="1" lang="zh-CN" altLang="en-US" sz="3600" b="1" kern="0" dirty="0">
                <a:solidFill>
                  <a:schemeClr val="tx1">
                    <a:lumMod val="95000"/>
                    <a:lumOff val="5000"/>
                  </a:schemeClr>
                </a:solidFill>
                <a:latin typeface="隶书" panose="02010509060101010101" pitchFamily="49" charset="-122"/>
                <a:ea typeface="隶书" panose="02010509060101010101" pitchFamily="49" charset="-122"/>
              </a:rPr>
              <a:t>、农夫与羊一起过河。</a:t>
            </a:r>
          </a:p>
          <a:p>
            <a:endParaRPr lang="zh-CN" altLang="en-US" dirty="0">
              <a:solidFill>
                <a:schemeClr val="tx1">
                  <a:lumMod val="95000"/>
                  <a:lumOff val="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p14:dur="500">
        <p:diamond/>
      </p:transition>
    </mc:Choice>
    <mc:Fallback>
      <p:transition>
        <p:diamond/>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en-US" altLang="zh-CN" b="1" dirty="0" smtClean="0"/>
              <a:t>          </a:t>
            </a:r>
            <a:r>
              <a:rPr lang="en-US" altLang="zh-CN" b="1" dirty="0" smtClean="0">
                <a:solidFill>
                  <a:srgbClr val="FF0000"/>
                </a:solidFill>
              </a:rPr>
              <a:t>1.</a:t>
            </a:r>
            <a:r>
              <a:rPr lang="zh-CN" altLang="en-US" b="1" dirty="0" smtClean="0">
                <a:solidFill>
                  <a:srgbClr val="FF0000"/>
                </a:solidFill>
              </a:rPr>
              <a:t>系统的优化</a:t>
            </a:r>
            <a:endParaRPr lang="zh-CN" altLang="en-US" b="1" dirty="0">
              <a:solidFill>
                <a:srgbClr val="FF0000"/>
              </a:solidFill>
            </a:endParaRPr>
          </a:p>
        </p:txBody>
      </p:sp>
      <p:sp>
        <p:nvSpPr>
          <p:cNvPr id="2" name="内容占位符 1"/>
          <p:cNvSpPr>
            <a:spLocks noGrp="1"/>
          </p:cNvSpPr>
          <p:nvPr>
            <p:ph idx="1"/>
          </p:nvPr>
        </p:nvSpPr>
        <p:spPr/>
        <p:txBody>
          <a:bodyPr>
            <a:normAutofit/>
          </a:bodyPr>
          <a:lstStyle/>
          <a:p>
            <a:r>
              <a:rPr lang="en-US" altLang="zh-CN" sz="4400" dirty="0" smtClean="0"/>
              <a:t>  </a:t>
            </a:r>
            <a:r>
              <a:rPr lang="zh-CN" altLang="en-US" sz="4400" b="1" dirty="0" smtClean="0">
                <a:latin typeface="宋体" panose="02010600030101010101" pitchFamily="2" charset="-122"/>
                <a:ea typeface="宋体" panose="02010600030101010101" pitchFamily="2" charset="-122"/>
              </a:rPr>
              <a:t>系统的优化就是在给定条件下，通过一定的手段和方法，使系统获得最佳功能或更加效益的过程。</a:t>
            </a:r>
            <a:endParaRPr lang="zh-CN" altLang="en-US" sz="4400" b="1" dirty="0">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p14:dur="500">
        <p:split orient="vert" dir="in"/>
      </p:transition>
    </mc:Choice>
    <mc:Fallback>
      <p:transition>
        <p:split orient="vert" dir="in"/>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b="1" dirty="0" smtClean="0"/>
              <a:t>探究：</a:t>
            </a:r>
            <a:endParaRPr lang="zh-CN" altLang="en-US" b="1" dirty="0"/>
          </a:p>
        </p:txBody>
      </p:sp>
      <p:pic>
        <p:nvPicPr>
          <p:cNvPr id="5" name="Picture 4" descr="问号">
            <a:hlinkClick r:id="" action="ppaction://noaction"/>
          </p:cNvPr>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899795" y="2608580"/>
            <a:ext cx="1428750" cy="12954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6" name="TextBox 5"/>
          <p:cNvSpPr txBox="1"/>
          <p:nvPr/>
        </p:nvSpPr>
        <p:spPr>
          <a:xfrm>
            <a:off x="899592" y="2871567"/>
            <a:ext cx="7056784" cy="769441"/>
          </a:xfrm>
          <a:prstGeom prst="rect">
            <a:avLst/>
          </a:prstGeom>
          <a:noFill/>
        </p:spPr>
        <p:txBody>
          <a:bodyPr wrap="square" rtlCol="0">
            <a:spAutoFit/>
          </a:bodyPr>
          <a:lstStyle/>
          <a:p>
            <a:r>
              <a:rPr lang="zh-CN" altLang="en-US" sz="4400" b="1" dirty="0" smtClean="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    系统优化的意义</a:t>
            </a:r>
            <a:r>
              <a:rPr lang="zh-CN" altLang="en-US" sz="4400" dirty="0" smtClean="0">
                <a:solidFill>
                  <a:srgbClr val="FF0000"/>
                </a:solidFill>
                <a:effectLst>
                  <a:outerShdw blurRad="38100" dist="38100" dir="2700000" algn="tl">
                    <a:srgbClr val="000000">
                      <a:alpha val="43137"/>
                    </a:srgbClr>
                  </a:outerShdw>
                </a:effectLst>
              </a:rPr>
              <a:t>？</a:t>
            </a:r>
            <a:endParaRPr lang="zh-CN" altLang="en-US" sz="4400" dirty="0">
              <a:solidFill>
                <a:srgbClr val="FF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xmlns="" Requires="p14">
      <p:transition p14:dur="500">
        <p:split/>
      </p:transition>
    </mc:Choice>
    <mc:Fallback>
      <p:transition>
        <p:spli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图片 39939" descr="56_322_d2ea54b6027e8b6"/>
          <p:cNvPicPr>
            <a:picLocks noChangeAspect="1"/>
          </p:cNvPicPr>
          <p:nvPr/>
        </p:nvPicPr>
        <p:blipFill>
          <a:blip r:embed="rId3" cstate="print"/>
          <a:stretch>
            <a:fillRect/>
          </a:stretch>
        </p:blipFill>
        <p:spPr>
          <a:xfrm>
            <a:off x="611188" y="2024063"/>
            <a:ext cx="8101012" cy="4645025"/>
          </a:xfrm>
          <a:prstGeom prst="rect">
            <a:avLst/>
          </a:prstGeom>
          <a:noFill/>
          <a:ln w="9525">
            <a:noFill/>
          </a:ln>
        </p:spPr>
      </p:pic>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
        <p:nvSpPr>
          <p:cNvPr id="39938" name="文本框 39937"/>
          <p:cNvSpPr txBox="1"/>
          <p:nvPr/>
        </p:nvSpPr>
        <p:spPr>
          <a:xfrm>
            <a:off x="532130" y="497205"/>
            <a:ext cx="7894320" cy="1706880"/>
          </a:xfrm>
          <a:prstGeom prst="rect">
            <a:avLst/>
          </a:prstGeom>
          <a:noFill/>
          <a:ln w="9525">
            <a:noFill/>
          </a:ln>
        </p:spPr>
        <p:txBody>
          <a:bodyPr wrap="square">
            <a:spAutoFit/>
          </a:bodyPr>
          <a:lstStyle/>
          <a:p>
            <a:pPr lvl="0">
              <a:spcBef>
                <a:spcPct val="50000"/>
              </a:spcBef>
            </a:pPr>
            <a:r>
              <a:rPr lang="en-US" altLang="zh-CN" sz="3600" dirty="0">
                <a:solidFill>
                  <a:schemeClr val="tx1">
                    <a:lumMod val="50000"/>
                  </a:schemeClr>
                </a:solidFill>
                <a:latin typeface="Arial" panose="020B0604020202020204" pitchFamily="34" charset="0"/>
                <a:ea typeface="宋体" panose="02010600030101010101" pitchFamily="2" charset="-122"/>
              </a:rPr>
              <a:t>1</a:t>
            </a:r>
            <a:r>
              <a:rPr lang="zh-CN" altLang="en-US" sz="3600" dirty="0">
                <a:solidFill>
                  <a:schemeClr val="tx1">
                    <a:lumMod val="50000"/>
                  </a:schemeClr>
                </a:solidFill>
                <a:latin typeface="Arial" panose="020B0604020202020204" pitchFamily="34" charset="0"/>
                <a:ea typeface="宋体" panose="02010600030101010101" pitchFamily="2" charset="-122"/>
              </a:rPr>
              <a:t>、</a:t>
            </a:r>
            <a:r>
              <a:rPr lang="zh-CN" altLang="en-US" sz="3600" b="1" dirty="0">
                <a:solidFill>
                  <a:srgbClr val="FF0000"/>
                </a:solidFill>
                <a:latin typeface="Arial" panose="020B0604020202020204" pitchFamily="34" charset="0"/>
                <a:ea typeface="宋体" panose="02010600030101010101" pitchFamily="2" charset="-122"/>
              </a:rPr>
              <a:t>问题</a:t>
            </a:r>
            <a:r>
              <a:rPr lang="en-US" altLang="zh-CN" sz="3600" b="1" dirty="0">
                <a:solidFill>
                  <a:srgbClr val="FF0000"/>
                </a:solidFill>
                <a:latin typeface="Arial" panose="020B0604020202020204" pitchFamily="34" charset="0"/>
                <a:ea typeface="宋体" panose="02010600030101010101" pitchFamily="2" charset="-122"/>
              </a:rPr>
              <a:t>——</a:t>
            </a:r>
            <a:r>
              <a:rPr lang="zh-CN" altLang="en-US" sz="3600" b="1" dirty="0">
                <a:solidFill>
                  <a:srgbClr val="FF0000"/>
                </a:solidFill>
                <a:latin typeface="Arial" panose="020B0604020202020204" pitchFamily="34" charset="0"/>
                <a:ea typeface="宋体" panose="02010600030101010101" pitchFamily="2" charset="-122"/>
              </a:rPr>
              <a:t>车道附近车流污染严重</a:t>
            </a:r>
          </a:p>
          <a:p>
            <a:pPr lvl="0">
              <a:spcBef>
                <a:spcPct val="50000"/>
              </a:spcBef>
            </a:pPr>
            <a:r>
              <a:rPr lang="zh-CN" altLang="en-US" sz="2800" b="1" dirty="0">
                <a:solidFill>
                  <a:schemeClr val="tx1">
                    <a:lumMod val="50000"/>
                  </a:schemeClr>
                </a:solidFill>
                <a:latin typeface="Arial" panose="020B0604020202020204" pitchFamily="34" charset="0"/>
                <a:ea typeface="宋体" panose="02010600030101010101" pitchFamily="2" charset="-122"/>
              </a:rPr>
              <a:t>  影响附近人群健康，消除或减轻噪音污染成为优化学校等大环境系统的重要课题。</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diamond(in)">
                                      <p:cBhvr>
                                        <p:cTn id="7" dur="20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25601"/>
          <p:cNvSpPr>
            <a:spLocks noGrp="1"/>
          </p:cNvSpPr>
          <p:nvPr>
            <p:ph type="title"/>
          </p:nvPr>
        </p:nvSpPr>
        <p:spPr/>
        <p:txBody>
          <a:bodyPr anchor="ctr"/>
          <a:lstStyle/>
          <a:p>
            <a:pPr algn="ctr"/>
            <a:r>
              <a:rPr lang="zh-CN" altLang="en-US" b="1" dirty="0">
                <a:solidFill>
                  <a:schemeClr val="tx1">
                    <a:lumMod val="50000"/>
                  </a:schemeClr>
                </a:solidFill>
              </a:rPr>
              <a:t>系统优化的意义？</a:t>
            </a:r>
          </a:p>
        </p:txBody>
      </p:sp>
      <p:sp>
        <p:nvSpPr>
          <p:cNvPr id="25603" name="内容占位符 25602"/>
          <p:cNvSpPr>
            <a:spLocks noGrp="1"/>
          </p:cNvSpPr>
          <p:nvPr>
            <p:ph idx="1"/>
          </p:nvPr>
        </p:nvSpPr>
        <p:spPr/>
        <p:txBody>
          <a:bodyPr/>
          <a:lstStyle/>
          <a:p>
            <a:pPr eaLnBrk="0" hangingPunct="0">
              <a:buNone/>
            </a:pPr>
            <a:r>
              <a:rPr lang="zh-CN" altLang="x-none" sz="4400" b="1" dirty="0">
                <a:solidFill>
                  <a:srgbClr val="FF0000"/>
                </a:solidFill>
                <a:latin typeface="Times New Roman" panose="02020603050405020304" pitchFamily="18" charset="0"/>
              </a:rPr>
              <a:t>讨论：</a:t>
            </a:r>
          </a:p>
          <a:p>
            <a:pPr eaLnBrk="0" hangingPunct="0">
              <a:lnSpc>
                <a:spcPct val="140000"/>
              </a:lnSpc>
              <a:buNone/>
            </a:pPr>
            <a:r>
              <a:rPr lang="en-US" altLang="zh-CN" sz="4400" b="1" dirty="0">
                <a:solidFill>
                  <a:srgbClr val="FF0000"/>
                </a:solidFill>
                <a:latin typeface="Times New Roman" panose="02020603050405020304" pitchFamily="18" charset="0"/>
              </a:rPr>
              <a:t>   </a:t>
            </a:r>
            <a:r>
              <a:rPr lang="zh-CN" altLang="x-none" sz="4400" b="1" dirty="0">
                <a:solidFill>
                  <a:srgbClr val="FF0000"/>
                </a:solidFill>
                <a:latin typeface="Times New Roman" panose="02020603050405020304" pitchFamily="18" charset="0"/>
              </a:rPr>
              <a:t>怎样改善噪音的污染，优化村民所处环境（系统）？</a:t>
            </a:r>
          </a:p>
          <a:p>
            <a:pPr algn="ctr" eaLnBrk="0" hangingPunct="0">
              <a:lnSpc>
                <a:spcPct val="140000"/>
              </a:lnSpc>
              <a:buNone/>
            </a:pPr>
            <a:endParaRPr lang="zh-CN" altLang="x-none" sz="4000" b="1" dirty="0">
              <a:latin typeface="Times New Roman" panose="02020603050405020304" pitchFamily="18"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标题 26625"/>
          <p:cNvSpPr>
            <a:spLocks noGrp="1"/>
          </p:cNvSpPr>
          <p:nvPr>
            <p:ph type="title"/>
          </p:nvPr>
        </p:nvSpPr>
        <p:spPr/>
        <p:txBody>
          <a:bodyPr anchor="ctr"/>
          <a:lstStyle/>
          <a:p>
            <a:r>
              <a:rPr lang="zh-CN" altLang="en-US" b="1" dirty="0"/>
              <a:t>选择合适的优化方法</a:t>
            </a:r>
          </a:p>
        </p:txBody>
      </p:sp>
      <p:sp>
        <p:nvSpPr>
          <p:cNvPr id="26627" name="内容占位符 26626"/>
          <p:cNvSpPr>
            <a:spLocks noGrp="1"/>
          </p:cNvSpPr>
          <p:nvPr>
            <p:ph idx="1"/>
          </p:nvPr>
        </p:nvSpPr>
        <p:spPr/>
        <p:txBody>
          <a:bodyPr/>
          <a:lstStyle/>
          <a:p>
            <a:r>
              <a:rPr lang="zh-CN" altLang="en-US" b="1" dirty="0">
                <a:solidFill>
                  <a:schemeClr val="tx1"/>
                </a:solidFill>
              </a:rPr>
              <a:t>减小噪音原则：</a:t>
            </a:r>
          </a:p>
          <a:p>
            <a:pPr>
              <a:buNone/>
            </a:pPr>
            <a:endParaRPr lang="zh-CN" altLang="en-US" b="1" dirty="0">
              <a:solidFill>
                <a:schemeClr val="tx1"/>
              </a:solidFill>
            </a:endParaRPr>
          </a:p>
          <a:p>
            <a:pPr>
              <a:buNone/>
            </a:pPr>
            <a:r>
              <a:rPr lang="zh-CN" altLang="en-US" b="1" dirty="0">
                <a:solidFill>
                  <a:schemeClr val="tx1"/>
                </a:solidFill>
              </a:rPr>
              <a:t>一、 声源处减弱 </a:t>
            </a:r>
          </a:p>
          <a:p>
            <a:pPr>
              <a:buNone/>
            </a:pPr>
            <a:endParaRPr lang="zh-CN" altLang="en-US" b="1" dirty="0">
              <a:solidFill>
                <a:schemeClr val="tx1"/>
              </a:solidFill>
            </a:endParaRPr>
          </a:p>
          <a:p>
            <a:pPr>
              <a:buNone/>
            </a:pPr>
            <a:r>
              <a:rPr lang="zh-CN" altLang="en-US" b="1" dirty="0">
                <a:solidFill>
                  <a:schemeClr val="tx1"/>
                </a:solidFill>
              </a:rPr>
              <a:t>二、传播过程中减弱</a:t>
            </a:r>
          </a:p>
          <a:p>
            <a:pPr>
              <a:buNone/>
            </a:pPr>
            <a:endParaRPr lang="zh-CN" altLang="en-US" b="1" dirty="0">
              <a:solidFill>
                <a:schemeClr val="tx1"/>
              </a:solidFill>
            </a:endParaRPr>
          </a:p>
          <a:p>
            <a:pPr>
              <a:buNone/>
            </a:pPr>
            <a:r>
              <a:rPr lang="zh-CN" altLang="en-US" b="1" dirty="0">
                <a:solidFill>
                  <a:schemeClr val="tx1"/>
                </a:solidFill>
              </a:rPr>
              <a:t>三、接收处减弱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additive="base">
                                        <p:cTn id="7" dur="5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 calcmode="lin" valueType="num">
                                      <p:cBhvr additive="base">
                                        <p:cTn id="13" dur="5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6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27">
                                            <p:txEl>
                                              <p:pRg st="4" end="4"/>
                                            </p:txEl>
                                          </p:spTgt>
                                        </p:tgtEl>
                                        <p:attrNameLst>
                                          <p:attrName>style.visibility</p:attrName>
                                        </p:attrNameLst>
                                      </p:cBhvr>
                                      <p:to>
                                        <p:strVal val="visible"/>
                                      </p:to>
                                    </p:set>
                                    <p:anim calcmode="lin" valueType="num">
                                      <p:cBhvr additive="base">
                                        <p:cTn id="19" dur="500" fill="hold"/>
                                        <p:tgtEl>
                                          <p:spTgt spid="2662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627">
                                            <p:txEl>
                                              <p:pRg st="6" end="6"/>
                                            </p:txEl>
                                          </p:spTgt>
                                        </p:tgtEl>
                                        <p:attrNameLst>
                                          <p:attrName>style.visibility</p:attrName>
                                        </p:attrNameLst>
                                      </p:cBhvr>
                                      <p:to>
                                        <p:strVal val="visible"/>
                                      </p:to>
                                    </p:set>
                                    <p:anim calcmode="lin" valueType="num">
                                      <p:cBhvr additive="base">
                                        <p:cTn id="25" dur="500" fill="hold"/>
                                        <p:tgtEl>
                                          <p:spTgt spid="2662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内容占位符 27650"/>
          <p:cNvSpPr>
            <a:spLocks noGrp="1"/>
          </p:cNvSpPr>
          <p:nvPr>
            <p:ph idx="1"/>
          </p:nvPr>
        </p:nvSpPr>
        <p:spPr/>
        <p:txBody>
          <a:bodyPr/>
          <a:lstStyle/>
          <a:p>
            <a:pPr>
              <a:buNone/>
            </a:pPr>
            <a:r>
              <a:rPr lang="en-US" altLang="zh-CN" dirty="0"/>
              <a:t>1</a:t>
            </a:r>
            <a:r>
              <a:rPr lang="zh-CN" altLang="en-US" dirty="0"/>
              <a:t>、</a:t>
            </a:r>
            <a:r>
              <a:rPr lang="zh-CN" altLang="en-US" b="1" dirty="0">
                <a:solidFill>
                  <a:schemeClr val="tx1"/>
                </a:solidFill>
              </a:rPr>
              <a:t>密闭声源，在声源处建造隔声墙，防止噪声直接向外传播。</a:t>
            </a:r>
          </a:p>
          <a:p>
            <a:pPr>
              <a:buNone/>
            </a:pPr>
            <a:r>
              <a:rPr lang="en-US" altLang="zh-CN" b="1" dirty="0">
                <a:solidFill>
                  <a:schemeClr val="tx1"/>
                </a:solidFill>
              </a:rPr>
              <a:t>2</a:t>
            </a:r>
            <a:r>
              <a:rPr lang="zh-CN" altLang="en-US" b="1" dirty="0">
                <a:solidFill>
                  <a:schemeClr val="tx1"/>
                </a:solidFill>
              </a:rPr>
              <a:t>、给机器上足润滑油，即防止产生噪音，又能保护机器。</a:t>
            </a:r>
          </a:p>
          <a:p>
            <a:pPr>
              <a:buNone/>
            </a:pPr>
            <a:r>
              <a:rPr lang="en-US" altLang="zh-CN" b="1" dirty="0">
                <a:solidFill>
                  <a:schemeClr val="tx1"/>
                </a:solidFill>
              </a:rPr>
              <a:t>3</a:t>
            </a:r>
            <a:r>
              <a:rPr lang="zh-CN" altLang="en-US" b="1" dirty="0">
                <a:solidFill>
                  <a:schemeClr val="tx1"/>
                </a:solidFill>
              </a:rPr>
              <a:t>、加强绿化，在繁杂的公路两旁植树造林，形成屏障。 </a:t>
            </a:r>
          </a:p>
          <a:p>
            <a:pPr>
              <a:buNone/>
            </a:pPr>
            <a:r>
              <a:rPr lang="en-US" altLang="zh-CN" b="1" dirty="0">
                <a:solidFill>
                  <a:schemeClr val="tx1"/>
                </a:solidFill>
              </a:rPr>
              <a:t>4</a:t>
            </a:r>
            <a:r>
              <a:rPr lang="zh-CN" altLang="en-US" b="1" dirty="0">
                <a:solidFill>
                  <a:schemeClr val="tx1"/>
                </a:solidFill>
              </a:rPr>
              <a:t>、给添置隔音设施。 </a:t>
            </a:r>
          </a:p>
          <a:p>
            <a:pPr>
              <a:buNone/>
            </a:pPr>
            <a:r>
              <a:rPr lang="en-US" altLang="zh-CN" b="1" dirty="0">
                <a:solidFill>
                  <a:schemeClr val="tx1"/>
                </a:solidFill>
              </a:rPr>
              <a:t>5</a:t>
            </a:r>
            <a:r>
              <a:rPr lang="zh-CN" altLang="en-US" b="1" dirty="0">
                <a:solidFill>
                  <a:schemeClr val="tx1"/>
                </a:solidFill>
              </a:rPr>
              <a:t>、在耳朵处加塞隔音装置，如好的耳塞。 </a:t>
            </a:r>
          </a:p>
          <a:p>
            <a:endParaRPr lang="zh-CN" altLang="en-US" b="1" dirty="0">
              <a:solidFill>
                <a:schemeClr val="tx1"/>
              </a:solidFill>
            </a:endParaRPr>
          </a:p>
        </p:txBody>
      </p:sp>
      <p:sp>
        <p:nvSpPr>
          <p:cNvPr id="27652" name="标题 27651"/>
          <p:cNvSpPr>
            <a:spLocks noGrp="1"/>
          </p:cNvSpPr>
          <p:nvPr>
            <p:ph type="title"/>
          </p:nvPr>
        </p:nvSpPr>
        <p:spPr>
          <a:xfrm>
            <a:off x="1060000" y="830179"/>
            <a:ext cx="7024744" cy="1143000"/>
          </a:xfrm>
        </p:spPr>
        <p:txBody>
          <a:bodyPr anchor="ctr"/>
          <a:lstStyle/>
          <a:p>
            <a:pPr algn="ctr"/>
            <a:r>
              <a:rPr lang="zh-CN" altLang="en-US" b="1" dirty="0"/>
              <a:t>选择合适的优化方法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7651">
                                            <p:txEl>
                                              <p:pRg st="3" end="3"/>
                                            </p:txEl>
                                          </p:spTgt>
                                        </p:tgtEl>
                                        <p:attrNameLst>
                                          <p:attrName>style.visibility</p:attrName>
                                        </p:attrNameLst>
                                      </p:cBhvr>
                                      <p:to>
                                        <p:strVal val="visible"/>
                                      </p:to>
                                    </p:set>
                                    <p:anim calcmode="lin" valueType="num">
                                      <p:cBhvr additive="base">
                                        <p:cTn id="23" dur="500" fill="hold"/>
                                        <p:tgtEl>
                                          <p:spTgt spid="27651">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76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7651">
                                            <p:txEl>
                                              <p:pRg st="4" end="4"/>
                                            </p:txEl>
                                          </p:spTgt>
                                        </p:tgtEl>
                                        <p:attrNameLst>
                                          <p:attrName>style.visibility</p:attrName>
                                        </p:attrNameLst>
                                      </p:cBhvr>
                                      <p:to>
                                        <p:strVal val="visible"/>
                                      </p:to>
                                    </p:set>
                                    <p:anim calcmode="lin" valueType="num">
                                      <p:cBhvr additive="base">
                                        <p:cTn id="29" dur="500" fill="hold"/>
                                        <p:tgtEl>
                                          <p:spTgt spid="27651">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76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28675" name="图片 28674" descr="31171198094544763"/>
          <p:cNvPicPr>
            <a:picLocks noChangeAspect="1"/>
          </p:cNvPicPr>
          <p:nvPr/>
        </p:nvPicPr>
        <p:blipFill>
          <a:blip r:embed="rId2" cstate="print"/>
          <a:stretch>
            <a:fillRect/>
          </a:stretch>
        </p:blipFill>
        <p:spPr>
          <a:xfrm>
            <a:off x="-180975" y="0"/>
            <a:ext cx="5111750" cy="3833813"/>
          </a:xfrm>
          <a:prstGeom prst="rect">
            <a:avLst/>
          </a:prstGeom>
          <a:noFill/>
          <a:ln w="9525">
            <a:noFill/>
          </a:ln>
        </p:spPr>
      </p:pic>
      <p:pic>
        <p:nvPicPr>
          <p:cNvPr id="28676" name="图片 28675" descr="zpxgyq01"/>
          <p:cNvPicPr>
            <a:picLocks noChangeAspect="1"/>
          </p:cNvPicPr>
          <p:nvPr/>
        </p:nvPicPr>
        <p:blipFill>
          <a:blip r:embed="rId3" cstate="print"/>
          <a:stretch>
            <a:fillRect/>
          </a:stretch>
        </p:blipFill>
        <p:spPr>
          <a:xfrm>
            <a:off x="4643438" y="3644900"/>
            <a:ext cx="4500562" cy="3382963"/>
          </a:xfrm>
          <a:prstGeom prst="rect">
            <a:avLst/>
          </a:prstGeom>
          <a:noFill/>
          <a:ln w="9525">
            <a:noFill/>
          </a:ln>
        </p:spPr>
      </p:pic>
      <p:pic>
        <p:nvPicPr>
          <p:cNvPr id="28677" name="图片 28676" descr="2009105155522"/>
          <p:cNvPicPr>
            <a:picLocks noChangeAspect="1"/>
          </p:cNvPicPr>
          <p:nvPr/>
        </p:nvPicPr>
        <p:blipFill>
          <a:blip r:embed="rId4" cstate="print"/>
          <a:srcRect l="7376" t="6177" r="2730" b="9355"/>
          <a:stretch>
            <a:fillRect/>
          </a:stretch>
        </p:blipFill>
        <p:spPr>
          <a:xfrm>
            <a:off x="4932363" y="-38100"/>
            <a:ext cx="4968875" cy="3730625"/>
          </a:xfrm>
          <a:prstGeom prst="rect">
            <a:avLst/>
          </a:prstGeom>
          <a:noFill/>
          <a:ln w="9525">
            <a:noFill/>
          </a:ln>
        </p:spPr>
      </p:pic>
      <p:pic>
        <p:nvPicPr>
          <p:cNvPr id="28678" name="图片 28677" descr="2010122315250319"/>
          <p:cNvPicPr>
            <a:picLocks noChangeAspect="1"/>
          </p:cNvPicPr>
          <p:nvPr/>
        </p:nvPicPr>
        <p:blipFill>
          <a:blip r:embed="rId5" cstate="print"/>
          <a:stretch>
            <a:fillRect/>
          </a:stretch>
        </p:blipFill>
        <p:spPr>
          <a:xfrm>
            <a:off x="0" y="3644900"/>
            <a:ext cx="4751388" cy="3570288"/>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ppt_x"/>
                                          </p:val>
                                        </p:tav>
                                        <p:tav tm="100000">
                                          <p:val>
                                            <p:strVal val="#ppt_x"/>
                                          </p:val>
                                        </p:tav>
                                      </p:tavLst>
                                    </p:anim>
                                    <p:anim calcmode="lin" valueType="num">
                                      <p:cBhvr additive="base">
                                        <p:cTn id="8" dur="500" fill="hold"/>
                                        <p:tgtEl>
                                          <p:spTgt spid="286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8677"/>
                                        </p:tgtEl>
                                        <p:attrNameLst>
                                          <p:attrName>style.visibility</p:attrName>
                                        </p:attrNameLst>
                                      </p:cBhvr>
                                      <p:to>
                                        <p:strVal val="visible"/>
                                      </p:to>
                                    </p:set>
                                    <p:animEffect transition="in" filter="diamond(in)">
                                      <p:cBhvr>
                                        <p:cTn id="13" dur="2000"/>
                                        <p:tgtEl>
                                          <p:spTgt spid="28677"/>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8678"/>
                                        </p:tgtEl>
                                        <p:attrNameLst>
                                          <p:attrName>style.visibility</p:attrName>
                                        </p:attrNameLst>
                                      </p:cBhvr>
                                      <p:to>
                                        <p:strVal val="visible"/>
                                      </p:to>
                                    </p:set>
                                    <p:animEffect transition="in" filter="checkerboard(across)">
                                      <p:cBhvr>
                                        <p:cTn id="18" dur="500"/>
                                        <p:tgtEl>
                                          <p:spTgt spid="28678"/>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28676"/>
                                        </p:tgtEl>
                                        <p:attrNameLst>
                                          <p:attrName>style.visibility</p:attrName>
                                        </p:attrNameLst>
                                      </p:cBhvr>
                                      <p:to>
                                        <p:strVal val="visible"/>
                                      </p:to>
                                    </p:set>
                                    <p:animEffect transition="in" filter="wedge">
                                      <p:cBhvr>
                                        <p:cTn id="23" dur="20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标题 37889"/>
          <p:cNvSpPr>
            <a:spLocks noGrp="1"/>
          </p:cNvSpPr>
          <p:nvPr>
            <p:ph type="title"/>
          </p:nvPr>
        </p:nvSpPr>
        <p:spPr/>
        <p:txBody>
          <a:bodyPr anchor="ctr"/>
          <a:lstStyle/>
          <a:p>
            <a:r>
              <a:rPr lang="zh-CN" altLang="en-US" b="1" dirty="0"/>
              <a:t>系统优化的意义</a:t>
            </a:r>
          </a:p>
        </p:txBody>
      </p:sp>
      <p:sp>
        <p:nvSpPr>
          <p:cNvPr id="37891" name="内容占位符 37890"/>
          <p:cNvSpPr>
            <a:spLocks noGrp="1"/>
          </p:cNvSpPr>
          <p:nvPr>
            <p:ph idx="1"/>
          </p:nvPr>
        </p:nvSpPr>
        <p:spPr/>
        <p:txBody>
          <a:bodyPr/>
          <a:lstStyle/>
          <a:p>
            <a:r>
              <a:rPr lang="zh-CN" altLang="en-US" sz="2800" b="1" dirty="0">
                <a:solidFill>
                  <a:schemeClr val="tx1"/>
                </a:solidFill>
              </a:rPr>
              <a:t>修建隔音墙，以较小的投入，获得了好的治理噪音污染的效益，使社会环境大系统的整体得以优化。</a:t>
            </a:r>
          </a:p>
          <a:p>
            <a:r>
              <a:rPr lang="zh-CN" altLang="en-US" sz="2800" b="1" dirty="0">
                <a:solidFill>
                  <a:schemeClr val="tx1"/>
                </a:solidFill>
              </a:rPr>
              <a:t>系统被改善了，就是系统被优化了。获得系统的最佳效益或最佳功能，就是系统优化的意义。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additive="base">
                                        <p:cTn id="7" dur="5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8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Effect transition="in" filter="box(in)">
                                      <p:cBhvr>
                                        <p:cTn id="13"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lang="zh-CN" altLang="en-US" b="1" dirty="0" smtClean="0">
                <a:solidFill>
                  <a:srgbClr val="FF0000"/>
                </a:solidFill>
              </a:rPr>
              <a:t>             系统优化的意义</a:t>
            </a:r>
            <a:endParaRPr lang="zh-CN" altLang="en-US" b="1" dirty="0">
              <a:solidFill>
                <a:srgbClr val="FF0000"/>
              </a:solidFill>
            </a:endParaRPr>
          </a:p>
        </p:txBody>
      </p:sp>
      <p:sp>
        <p:nvSpPr>
          <p:cNvPr id="2" name="内容占位符 1"/>
          <p:cNvSpPr>
            <a:spLocks noGrp="1"/>
          </p:cNvSpPr>
          <p:nvPr>
            <p:ph idx="1"/>
          </p:nvPr>
        </p:nvSpPr>
        <p:spPr/>
        <p:txBody>
          <a:bodyPr>
            <a:normAutofit/>
          </a:bodyPr>
          <a:lstStyle/>
          <a:p>
            <a:r>
              <a:rPr lang="en-US" altLang="zh-CN" dirty="0" smtClean="0"/>
              <a:t>    </a:t>
            </a:r>
            <a:r>
              <a:rPr lang="zh-CN" altLang="en-US" sz="3600" b="1" dirty="0" smtClean="0">
                <a:solidFill>
                  <a:schemeClr val="tx1">
                    <a:lumMod val="95000"/>
                    <a:lumOff val="5000"/>
                  </a:schemeClr>
                </a:solidFill>
                <a:latin typeface="宋体" panose="02010600030101010101" pitchFamily="2" charset="-122"/>
                <a:ea typeface="宋体" panose="02010600030101010101" pitchFamily="2" charset="-122"/>
              </a:rPr>
              <a:t>在一定的资源条件下，以</a:t>
            </a:r>
            <a:r>
              <a:rPr lang="zh-CN" altLang="en-US" sz="3600" b="1" dirty="0" smtClean="0">
                <a:solidFill>
                  <a:srgbClr val="FF0000"/>
                </a:solidFill>
                <a:latin typeface="宋体" panose="02010600030101010101" pitchFamily="2" charset="-122"/>
                <a:ea typeface="宋体" panose="02010600030101010101" pitchFamily="2" charset="-122"/>
              </a:rPr>
              <a:t>最小的投入</a:t>
            </a:r>
            <a:r>
              <a:rPr lang="zh-CN" altLang="en-US" sz="3600" b="1" dirty="0" smtClean="0">
                <a:solidFill>
                  <a:schemeClr val="tx1">
                    <a:lumMod val="95000"/>
                    <a:lumOff val="5000"/>
                  </a:schemeClr>
                </a:solidFill>
                <a:latin typeface="宋体" panose="02010600030101010101" pitchFamily="2" charset="-122"/>
                <a:ea typeface="宋体" panose="02010600030101010101" pitchFamily="2" charset="-122"/>
              </a:rPr>
              <a:t>（人力、物力、财力），获取系统的</a:t>
            </a:r>
            <a:r>
              <a:rPr lang="zh-CN" altLang="en-US" sz="3600" b="1" dirty="0" smtClean="0">
                <a:solidFill>
                  <a:srgbClr val="FF0000"/>
                </a:solidFill>
                <a:latin typeface="宋体" panose="02010600030101010101" pitchFamily="2" charset="-122"/>
                <a:ea typeface="宋体" panose="02010600030101010101" pitchFamily="2" charset="-122"/>
              </a:rPr>
              <a:t>最佳效益</a:t>
            </a:r>
            <a:r>
              <a:rPr lang="zh-CN" altLang="en-US" sz="3600" b="1" dirty="0" smtClean="0">
                <a:solidFill>
                  <a:schemeClr val="tx1">
                    <a:lumMod val="95000"/>
                    <a:lumOff val="5000"/>
                  </a:schemeClr>
                </a:solidFill>
                <a:latin typeface="宋体" panose="02010600030101010101" pitchFamily="2" charset="-122"/>
                <a:ea typeface="宋体" panose="02010600030101010101" pitchFamily="2" charset="-122"/>
              </a:rPr>
              <a:t>或</a:t>
            </a:r>
            <a:r>
              <a:rPr lang="zh-CN" altLang="en-US" sz="3600" b="1" dirty="0" smtClean="0">
                <a:solidFill>
                  <a:srgbClr val="FF0000"/>
                </a:solidFill>
                <a:latin typeface="宋体" panose="02010600030101010101" pitchFamily="2" charset="-122"/>
                <a:ea typeface="宋体" panose="02010600030101010101" pitchFamily="2" charset="-122"/>
              </a:rPr>
              <a:t>最佳功能</a:t>
            </a:r>
            <a:r>
              <a:rPr lang="zh-CN" altLang="en-US" sz="3600" b="1" dirty="0" smtClean="0">
                <a:latin typeface="宋体" panose="02010600030101010101" pitchFamily="2" charset="-122"/>
                <a:ea typeface="宋体" panose="02010600030101010101" pitchFamily="2" charset="-122"/>
              </a:rPr>
              <a:t>。</a:t>
            </a:r>
            <a:endParaRPr lang="zh-CN" altLang="en-US" sz="3600" dirty="0">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p14:dur="500">
        <p:newsflash/>
      </p:transition>
    </mc:Choice>
    <mc:Fallback>
      <p:transition>
        <p:newsflash/>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p:cNvSpPr>
          <p:nvPr>
            <p:ph type="title"/>
          </p:nvPr>
        </p:nvSpPr>
        <p:spPr/>
        <p:txBody>
          <a:bodyPr vert="horz" wrap="square" lIns="91440" tIns="45720" rIns="91440" bIns="45720" anchor="ctr"/>
          <a:lstStyle/>
          <a:p>
            <a:r>
              <a:rPr lang="zh-CN" altLang="en-US" b="1" dirty="0">
                <a:latin typeface="黑体" panose="02010609060101010101" pitchFamily="2" charset="-122"/>
                <a:ea typeface="黑体" panose="02010609060101010101" pitchFamily="2" charset="-122"/>
              </a:rPr>
              <a:t>案例分析： </a:t>
            </a:r>
          </a:p>
        </p:txBody>
      </p:sp>
      <p:sp>
        <p:nvSpPr>
          <p:cNvPr id="7171" name="Rectangle 5"/>
          <p:cNvSpPr/>
          <p:nvPr/>
        </p:nvSpPr>
        <p:spPr>
          <a:xfrm>
            <a:off x="827088" y="2333625"/>
            <a:ext cx="7502525" cy="519113"/>
          </a:xfrm>
          <a:prstGeom prst="rect">
            <a:avLst/>
          </a:prstGeom>
          <a:noFill/>
          <a:ln w="9525">
            <a:noFill/>
          </a:ln>
        </p:spPr>
        <p:txBody>
          <a:bodyPr wrap="none" anchor="ctr">
            <a:spAutoFit/>
          </a:bodyPr>
          <a:lstStyle/>
          <a:p>
            <a:pPr lvl="0" eaLnBrk="0" hangingPunct="0"/>
            <a:r>
              <a:rPr lang="zh-CN" altLang="en-US" sz="2800" b="1" dirty="0">
                <a:latin typeface="Arial" panose="020B0604020202020204" pitchFamily="34" charset="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农作物种植系统的优化</a:t>
            </a:r>
            <a:r>
              <a:rPr lang="en-US" altLang="zh-CN" sz="2800" b="1" dirty="0">
                <a:latin typeface="Arial" panose="020B0604020202020204" pitchFamily="34" charset="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农作物间作套种 </a:t>
            </a:r>
            <a:r>
              <a:rPr lang="zh-CN" altLang="en-US" sz="2800" b="1" dirty="0">
                <a:latin typeface="Arial" panose="020B0604020202020204" pitchFamily="34" charset="0"/>
                <a:ea typeface="黑体" panose="02010609060101010101" pitchFamily="2" charset="-122"/>
              </a:rPr>
              <a:t>”</a:t>
            </a:r>
            <a:endParaRPr lang="zh-CN" altLang="en-US" sz="2800" b="1" dirty="0">
              <a:latin typeface="黑体" panose="02010609060101010101" pitchFamily="2" charset="-122"/>
              <a:ea typeface="黑体" panose="02010609060101010101" pitchFamily="2" charset="-122"/>
            </a:endParaRPr>
          </a:p>
        </p:txBody>
      </p:sp>
      <p:pic>
        <p:nvPicPr>
          <p:cNvPr id="7172" name="Picture 6" descr="085113"/>
          <p:cNvPicPr>
            <a:picLocks noChangeAspect="1"/>
          </p:cNvPicPr>
          <p:nvPr/>
        </p:nvPicPr>
        <p:blipFill>
          <a:blip r:embed="rId2" cstate="print"/>
          <a:stretch>
            <a:fillRect/>
          </a:stretch>
        </p:blipFill>
        <p:spPr>
          <a:xfrm>
            <a:off x="971550" y="4108450"/>
            <a:ext cx="7200900" cy="2344738"/>
          </a:xfrm>
          <a:prstGeom prst="rect">
            <a:avLst/>
          </a:prstGeom>
          <a:noFill/>
          <a:ln w="9525">
            <a:noFill/>
          </a:ln>
        </p:spPr>
      </p:pic>
      <p:sp>
        <p:nvSpPr>
          <p:cNvPr id="7173" name="Rectangle 7"/>
          <p:cNvSpPr/>
          <p:nvPr/>
        </p:nvSpPr>
        <p:spPr>
          <a:xfrm>
            <a:off x="1476375" y="3081338"/>
            <a:ext cx="6045200" cy="701675"/>
          </a:xfrm>
          <a:prstGeom prst="rect">
            <a:avLst/>
          </a:prstGeom>
          <a:noFill/>
          <a:ln w="9525">
            <a:noFill/>
          </a:ln>
        </p:spPr>
        <p:txBody>
          <a:bodyPr wrap="none" anchor="ctr">
            <a:spAutoFit/>
          </a:bodyPr>
          <a:lstStyle/>
          <a:p>
            <a:pPr lvl="0" eaLnBrk="0" hangingPunct="0"/>
            <a:r>
              <a:rPr lang="zh-CN" altLang="en-US" sz="4000" b="1" dirty="0">
                <a:latin typeface="黑体" panose="02010609060101010101" pitchFamily="2" charset="-122"/>
                <a:ea typeface="黑体" panose="02010609060101010101" pitchFamily="2" charset="-122"/>
              </a:rPr>
              <a:t>槟榔林套种香草兰收益高 </a:t>
            </a:r>
          </a:p>
        </p:txBody>
      </p:sp>
    </p:spTree>
  </p:cSld>
  <p:clrMapOvr>
    <a:masterClrMapping/>
  </p:clrMapOvr>
  <mc:AlternateContent xmlns:mc="http://schemas.openxmlformats.org/markup-compatibility/2006">
    <mc:Choice xmlns:p14="http://schemas.microsoft.com/office/powerpoint/2010/main" xmlns="" Requires="p14">
      <p:transition p14:dur="500">
        <p:plus/>
      </p:transition>
    </mc:Choice>
    <mc:Fallback>
      <p:transition>
        <p:plu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p:cNvSpPr>
          <p:nvPr>
            <p:ph type="title"/>
          </p:nvPr>
        </p:nvSpPr>
        <p:spPr/>
        <p:txBody>
          <a:bodyPr vert="horz" wrap="square" lIns="91440" tIns="45720" rIns="91440" bIns="45720" anchor="ctr">
            <a:normAutofit fontScale="90000"/>
          </a:bodyPr>
          <a:lstStyle/>
          <a:p>
            <a:pPr algn="l"/>
            <a:r>
              <a:rPr lang="zh-CN" altLang="en-US" sz="1800" dirty="0">
                <a:latin typeface="华文中宋" panose="02010600040101010101" pitchFamily="2" charset="-122"/>
                <a:ea typeface="华文中宋" panose="02010600040101010101" pitchFamily="2" charset="-122"/>
              </a:rPr>
              <a:t>  </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香草兰</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香料之王，是藤本植物，需要有支柱攀缘，并要求适度的荫蔽。测定结果表明</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50%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的荫蔽度有利于香草兰的生长发育。荫蔽有两种，</a:t>
            </a:r>
            <a:r>
              <a:rPr lang="zh-CN" altLang="en-US" sz="1800" u="sng" dirty="0">
                <a:solidFill>
                  <a:srgbClr val="FF0000"/>
                </a:solidFill>
                <a:latin typeface="华文中宋" panose="02010600040101010101" pitchFamily="2" charset="-122"/>
                <a:ea typeface="华文中宋" panose="02010600040101010101" pitchFamily="2" charset="-122"/>
              </a:rPr>
              <a:t>一种是死荫蔽，通过修建人工荫棚的办法</a:t>
            </a:r>
            <a:r>
              <a:rPr lang="en-US" altLang="zh-CN" sz="1800" u="sng" dirty="0">
                <a:solidFill>
                  <a:srgbClr val="FF0000"/>
                </a:solidFill>
                <a:latin typeface="华文中宋" panose="02010600040101010101" pitchFamily="2" charset="-122"/>
                <a:ea typeface="华文中宋" panose="02010600040101010101" pitchFamily="2" charset="-122"/>
              </a:rPr>
              <a:t>(</a:t>
            </a:r>
            <a:r>
              <a:rPr lang="zh-CN" altLang="en-US" sz="1800" u="sng" dirty="0">
                <a:solidFill>
                  <a:srgbClr val="FF0000"/>
                </a:solidFill>
                <a:latin typeface="华文中宋" panose="02010600040101010101" pitchFamily="2" charset="-122"/>
                <a:ea typeface="华文中宋" panose="02010600040101010101" pitchFamily="2" charset="-122"/>
              </a:rPr>
              <a:t>用遮光网</a:t>
            </a:r>
            <a:r>
              <a:rPr lang="en-US" altLang="zh-CN" sz="1800" u="sng" dirty="0">
                <a:solidFill>
                  <a:srgbClr val="FF0000"/>
                </a:solidFill>
                <a:latin typeface="华文中宋" panose="02010600040101010101" pitchFamily="2" charset="-122"/>
                <a:ea typeface="华文中宋" panose="02010600040101010101" pitchFamily="2" charset="-122"/>
              </a:rPr>
              <a:t>)</a:t>
            </a:r>
            <a:r>
              <a:rPr lang="zh-CN" altLang="en-US" sz="1800" u="sng" dirty="0">
                <a:solidFill>
                  <a:srgbClr val="FF0000"/>
                </a:solidFill>
                <a:latin typeface="华文中宋" panose="02010600040101010101" pitchFamily="2" charset="-122"/>
                <a:ea typeface="华文中宋" panose="02010600040101010101" pitchFamily="2" charset="-122"/>
              </a:rPr>
              <a:t>达到控制荫蔽度的目的。</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这种方式需要水泥柱或石柱作为香草兰棚架或攀缘的支柱。</a:t>
            </a:r>
            <a:r>
              <a:rPr lang="zh-CN" altLang="en-US" sz="1800" u="sng" dirty="0">
                <a:solidFill>
                  <a:srgbClr val="0070C0"/>
                </a:solidFill>
                <a:latin typeface="华文中宋" panose="02010600040101010101" pitchFamily="2" charset="-122"/>
                <a:ea typeface="华文中宋" panose="02010600040101010101" pitchFamily="2" charset="-122"/>
              </a:rPr>
              <a:t>另一种是活荫蔽：可选择天然树木或人工种植的椰子、槟榔等作物为活支柱，以控制活支柱树冠来调节种植园的荫蔽度。</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园地的选择要选择近水源且排水良好、有机质含量高、比较肥沃疏松的微酸性土壤；台风主风方向有良好屏障比较静风的向阳缓坡地或平地。</a:t>
            </a:r>
            <a:b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b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      </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2002</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年，符良接受了中国热带农业科学院香料饮料研究所专家的建议，在槟榔林下套种了</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亩香草兰种苗，通过对香草兰的水肥管理，使槟榔的产量较纯槟榔林提高</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15-20%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。经过精心培育，现在棵棵香草兰上挂满了沉甸甸的豆荚。预计</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亩香草兰到</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11</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月份总收入可达</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285000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元。现场一位管理人员给记者算了一笔帐，</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40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亩槟榔园年收入</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72</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万元左右，间种可使槟榔增收</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8</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万，再加上香草兰的收入，每亩土地较单纯种槟榔增收约</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9000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元！经发酵生香的商品香草兰豆荚含有</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250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多种发挥性芳香族成分以及有机酸、糖、树脂、矿物质等丰富成分，香气独特，留香时间长达</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2</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3</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年，被广泛用于高档食品和饮料的配香原料，在发酵业、化妆及医药等领域均有应用，具有用途广、经济价值高的特点。目前国内售价为</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1000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1200</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元人民币</a:t>
            </a:r>
            <a:r>
              <a:rPr lang="en-US" altLang="zh-CN" sz="1800" dirty="0">
                <a:solidFill>
                  <a:schemeClr val="tx1">
                    <a:lumMod val="95000"/>
                    <a:lumOff val="5000"/>
                  </a:schemeClr>
                </a:solidFill>
                <a:latin typeface="华文中宋" panose="02010600040101010101" pitchFamily="2" charset="-122"/>
                <a:ea typeface="华文中宋" panose="02010600040101010101" pitchFamily="2" charset="-122"/>
              </a:rPr>
              <a:t>/</a:t>
            </a:r>
            <a:r>
              <a:rPr lang="zh-CN" altLang="en-US" sz="1800" dirty="0">
                <a:solidFill>
                  <a:schemeClr val="tx1">
                    <a:lumMod val="95000"/>
                    <a:lumOff val="5000"/>
                  </a:schemeClr>
                </a:solidFill>
                <a:latin typeface="华文中宋" panose="02010600040101010101" pitchFamily="2" charset="-122"/>
                <a:ea typeface="华文中宋" panose="02010600040101010101" pitchFamily="2" charset="-122"/>
              </a:rPr>
              <a:t>千克。 </a:t>
            </a:r>
          </a:p>
        </p:txBody>
      </p:sp>
      <p:sp>
        <p:nvSpPr>
          <p:cNvPr id="2" name="流程图: 资料带 1"/>
          <p:cNvSpPr/>
          <p:nvPr/>
        </p:nvSpPr>
        <p:spPr>
          <a:xfrm>
            <a:off x="611505" y="476885"/>
            <a:ext cx="2160270" cy="791845"/>
          </a:xfrm>
          <a:prstGeom prst="flowChartPunchedTap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3200" b="1"/>
              <a:t>小科普</a:t>
            </a:r>
          </a:p>
        </p:txBody>
      </p:sp>
    </p:spTree>
  </p:cSld>
  <p:clrMapOvr>
    <a:masterClrMapping/>
  </p:clrMapOvr>
  <mc:AlternateContent xmlns:mc="http://schemas.openxmlformats.org/markup-compatibility/2006">
    <mc:Choice xmlns:p14="http://schemas.microsoft.com/office/powerpoint/2010/main" xmlns="" Requires="p14">
      <p:transition p14:dur="500">
        <p:comb/>
      </p:transition>
    </mc:Choice>
    <mc:Fallback>
      <p:transition>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4"/>
          <p:cNvSpPr>
            <a:spLocks noGrp="1" noChangeArrowheads="1"/>
          </p:cNvSpPr>
          <p:nvPr>
            <p:ph type="title"/>
          </p:nvPr>
        </p:nvSpPr>
        <p:spPr>
          <a:xfrm>
            <a:off x="952050" y="1330559"/>
            <a:ext cx="7024744" cy="1143000"/>
          </a:xfrm>
        </p:spPr>
        <p:txBody>
          <a:bodyPr vert="horz" wrap="square" lIns="91440" tIns="45720" rIns="91440" bIns="45720" numCol="1" anchor="ctr" anchorCtr="0" compatLnSpc="1">
            <a:normAutofit fontScale="90000"/>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1" i="0" u="none" strike="noStrike" kern="0" cap="none" spc="0" normalizeH="0" baseline="0" noProof="0" dirty="0" smtClean="0">
                <a:ln>
                  <a:noFill/>
                </a:ln>
                <a:solidFill>
                  <a:schemeClr val="tx2"/>
                </a:solidFill>
                <a:effectLst/>
                <a:uLnTx/>
                <a:uFillTx/>
                <a:latin typeface="宋体" panose="02010600030101010101" pitchFamily="2" charset="-122"/>
                <a:ea typeface="宋体" panose="02010600030101010101" pitchFamily="2" charset="-122"/>
              </a:rPr>
              <a:t>　　</a:t>
            </a:r>
            <a:br>
              <a:rPr kumimoji="0" lang="zh-CN" altLang="en-US" sz="3200" b="1" i="0" u="none" strike="noStrike" kern="0" cap="none" spc="0" normalizeH="0" baseline="0" noProof="0" dirty="0" smtClean="0">
                <a:ln>
                  <a:noFill/>
                </a:ln>
                <a:solidFill>
                  <a:schemeClr val="tx2"/>
                </a:solidFill>
                <a:effectLst/>
                <a:uLnTx/>
                <a:uFillTx/>
                <a:latin typeface="宋体" panose="02010600030101010101" pitchFamily="2" charset="-122"/>
                <a:ea typeface="宋体" panose="02010600030101010101" pitchFamily="2" charset="-122"/>
              </a:rPr>
            </a:br>
            <a:r>
              <a:rPr kumimoji="0" lang="zh-CN" altLang="en-US" sz="3200" b="1" i="0" u="none" strike="noStrike" kern="0" cap="none" spc="0" normalizeH="0" baseline="0" noProof="0" dirty="0" smtClean="0">
                <a:ln>
                  <a:noFill/>
                </a:ln>
                <a:solidFill>
                  <a:schemeClr val="tx2"/>
                </a:solidFill>
                <a:effectLst/>
                <a:uLnTx/>
                <a:uFillTx/>
                <a:latin typeface="宋体" panose="02010600030101010101" pitchFamily="2" charset="-122"/>
                <a:ea typeface="宋体" panose="02010600030101010101" pitchFamily="2" charset="-122"/>
              </a:rPr>
              <a:t/>
            </a:r>
            <a:br>
              <a:rPr kumimoji="0" lang="zh-CN" altLang="en-US" sz="3200" b="1" i="0" u="none" strike="noStrike" kern="0" cap="none" spc="0" normalizeH="0" baseline="0" noProof="0" dirty="0" smtClean="0">
                <a:ln>
                  <a:noFill/>
                </a:ln>
                <a:solidFill>
                  <a:schemeClr val="tx2"/>
                </a:solidFill>
                <a:effectLst/>
                <a:uLnTx/>
                <a:uFillTx/>
                <a:latin typeface="宋体" panose="02010600030101010101" pitchFamily="2" charset="-122"/>
                <a:ea typeface="宋体" panose="02010600030101010101" pitchFamily="2" charset="-122"/>
              </a:rPr>
            </a:br>
            <a:r>
              <a:rPr kumimoji="0" lang="zh-CN" altLang="en-US" sz="3200" b="1" i="0" u="none" strike="noStrike" kern="0" cap="none" spc="0" normalizeH="0" baseline="0" noProof="0" dirty="0" smtClean="0">
                <a:ln>
                  <a:noFill/>
                </a:ln>
                <a:solidFill>
                  <a:schemeClr val="tx2"/>
                </a:solidFill>
                <a:effectLst/>
                <a:uLnTx/>
                <a:uFillTx/>
                <a:latin typeface="宋体" panose="02010600030101010101" pitchFamily="2" charset="-122"/>
                <a:ea typeface="宋体" panose="02010600030101010101" pitchFamily="2" charset="-122"/>
              </a:rPr>
              <a:t>  </a:t>
            </a:r>
            <a:r>
              <a:rPr kumimoji="0" lang="zh-CN" altLang="en-US" sz="3200" b="1" i="0" u="none" strike="noStrike" kern="0" cap="none" spc="0" normalizeH="0" baseline="0" noProof="0" dirty="0" smtClean="0">
                <a:ln>
                  <a:noFill/>
                </a:ln>
                <a:solidFill>
                  <a:schemeClr val="tx1">
                    <a:lumMod val="95000"/>
                    <a:lumOff val="5000"/>
                  </a:schemeClr>
                </a:solidFill>
                <a:effectLst/>
                <a:uLnTx/>
                <a:uFillTx/>
                <a:latin typeface="宋体" panose="02010600030101010101" pitchFamily="2" charset="-122"/>
                <a:ea typeface="宋体" panose="02010600030101010101" pitchFamily="2" charset="-122"/>
              </a:rPr>
              <a:t>符良为什么选择活荫蔽种植，而不采纳传统的死荫蔽种植？</a:t>
            </a:r>
            <a:br>
              <a:rPr kumimoji="0" lang="zh-CN" altLang="en-US" sz="3200" b="1" i="0" u="none" strike="noStrike" kern="0" cap="none" spc="0" normalizeH="0" baseline="0" noProof="0" dirty="0" smtClean="0">
                <a:ln>
                  <a:noFill/>
                </a:ln>
                <a:solidFill>
                  <a:schemeClr val="tx1">
                    <a:lumMod val="95000"/>
                    <a:lumOff val="5000"/>
                  </a:schemeClr>
                </a:solidFill>
                <a:effectLst/>
                <a:uLnTx/>
                <a:uFillTx/>
                <a:latin typeface="宋体" panose="02010600030101010101" pitchFamily="2" charset="-122"/>
                <a:ea typeface="宋体" panose="02010600030101010101" pitchFamily="2" charset="-122"/>
              </a:rPr>
            </a:br>
            <a:r>
              <a:rPr kumimoji="0" lang="zh-CN" altLang="en-US" sz="3200" b="1" i="0" u="none" strike="noStrike" kern="0" cap="none" spc="0" normalizeH="0" baseline="0" noProof="0" dirty="0" smtClean="0">
                <a:ln>
                  <a:noFill/>
                </a:ln>
                <a:solidFill>
                  <a:schemeClr val="tx1">
                    <a:lumMod val="95000"/>
                    <a:lumOff val="5000"/>
                  </a:schemeClr>
                </a:solidFill>
                <a:effectLst/>
                <a:uLnTx/>
                <a:uFillTx/>
                <a:latin typeface="宋体" panose="02010600030101010101" pitchFamily="2" charset="-122"/>
                <a:ea typeface="宋体" panose="02010600030101010101" pitchFamily="2" charset="-122"/>
              </a:rPr>
              <a:t>   </a:t>
            </a:r>
            <a:br>
              <a:rPr kumimoji="0" lang="zh-CN" altLang="en-US" sz="3200" b="1" i="0" u="none" strike="noStrike" kern="0" cap="none" spc="0" normalizeH="0" baseline="0" noProof="0" dirty="0" smtClean="0">
                <a:ln>
                  <a:noFill/>
                </a:ln>
                <a:solidFill>
                  <a:schemeClr val="tx1">
                    <a:lumMod val="95000"/>
                    <a:lumOff val="5000"/>
                  </a:schemeClr>
                </a:solidFill>
                <a:effectLst/>
                <a:uLnTx/>
                <a:uFillTx/>
                <a:latin typeface="宋体" panose="02010600030101010101" pitchFamily="2" charset="-122"/>
                <a:ea typeface="宋体" panose="02010600030101010101" pitchFamily="2" charset="-122"/>
              </a:rPr>
            </a:br>
            <a:endParaRPr kumimoji="0" lang="zh-CN" altLang="en-US" sz="3200" b="1" i="0" u="none" strike="noStrike" kern="0" cap="none" spc="0" normalizeH="0" baseline="0" noProof="0" dirty="0" smtClean="0">
              <a:ln>
                <a:noFill/>
              </a:ln>
              <a:solidFill>
                <a:srgbClr val="FF0000"/>
              </a:solidFill>
              <a:effectLst/>
              <a:uLnTx/>
              <a:uFillTx/>
              <a:latin typeface="宋体" panose="02010600030101010101" pitchFamily="2" charset="-122"/>
              <a:ea typeface="宋体" panose="02010600030101010101" pitchFamily="2" charset="-122"/>
            </a:endParaRPr>
          </a:p>
        </p:txBody>
      </p:sp>
      <p:sp>
        <p:nvSpPr>
          <p:cNvPr id="81925" name="Rectangle 5"/>
          <p:cNvSpPr>
            <a:spLocks noChangeArrowheads="1"/>
          </p:cNvSpPr>
          <p:nvPr/>
        </p:nvSpPr>
        <p:spPr bwMode="auto">
          <a:xfrm>
            <a:off x="395288" y="3933825"/>
            <a:ext cx="8137525" cy="1739900"/>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A50021"/>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rPr>
              <a:t>       香草兰套种的收益如此诱人，我们为何不把香草兰套种到稻田里、麦田里，甚至套种到沙漠中与杨树为友呢？</a:t>
            </a:r>
          </a:p>
        </p:txBody>
      </p:sp>
      <p:sp>
        <p:nvSpPr>
          <p:cNvPr id="2" name="文本框 1"/>
          <p:cNvSpPr txBox="1"/>
          <p:nvPr/>
        </p:nvSpPr>
        <p:spPr>
          <a:xfrm>
            <a:off x="1264920" y="2369820"/>
            <a:ext cx="7025005" cy="1371600"/>
          </a:xfrm>
          <a:prstGeom prst="rect">
            <a:avLst/>
          </a:prstGeom>
          <a:noFill/>
        </p:spPr>
        <p:txBody>
          <a:bodyPr wrap="square" rtlCol="0">
            <a:spAutoFit/>
          </a:bodyPr>
          <a:lstStyle/>
          <a:p>
            <a:r>
              <a:rPr lang="en-US" altLang="zh-CN" sz="2800" b="1" kern="0" noProof="0" dirty="0" smtClean="0">
                <a:ln>
                  <a:noFill/>
                </a:ln>
                <a:solidFill>
                  <a:srgbClr val="FF0000"/>
                </a:solidFill>
                <a:effectLst/>
                <a:uLnTx/>
                <a:uFillTx/>
                <a:latin typeface="宋体" panose="02010600030101010101" pitchFamily="2" charset="-122"/>
                <a:ea typeface="宋体" panose="02010600030101010101" pitchFamily="2" charset="-122"/>
                <a:sym typeface="+mn-ea"/>
              </a:rPr>
              <a:t>  </a:t>
            </a:r>
            <a:r>
              <a:rPr lang="zh-CN" altLang="en-US" sz="2800" b="1" kern="0" noProof="0" dirty="0" smtClean="0">
                <a:ln>
                  <a:noFill/>
                </a:ln>
                <a:solidFill>
                  <a:srgbClr val="FF0000"/>
                </a:solidFill>
                <a:effectLst/>
                <a:uLnTx/>
                <a:uFillTx/>
                <a:latin typeface="宋体" panose="02010600030101010101" pitchFamily="2" charset="-122"/>
                <a:ea typeface="宋体" panose="02010600030101010101" pitchFamily="2" charset="-122"/>
                <a:sym typeface="+mn-ea"/>
              </a:rPr>
              <a:t>活荫蔽的改良不仅增产、增收，还提高了土地利用率，可见活荫蔽系统比死荫蔽系统，功能更强大，效果更优。</a:t>
            </a:r>
          </a:p>
        </p:txBody>
      </p:sp>
    </p:spTree>
  </p:cSld>
  <p:clrMapOvr>
    <a:masterClrMapping/>
  </p:clrMapOvr>
  <mc:AlternateContent xmlns:mc="http://schemas.openxmlformats.org/markup-compatibility/2006">
    <mc:Choice xmlns:p14="http://schemas.microsoft.com/office/powerpoint/2010/main" xmlns="" Requires="p14">
      <p:transition p14:dur="500">
        <p:randomBar dir="vert"/>
      </p:transition>
    </mc:Choice>
    <mc:Fallback>
      <p:transition>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81925">
                                            <p:txEl>
                                              <p:pRg st="0" end="0"/>
                                            </p:txEl>
                                          </p:spTgt>
                                        </p:tgtEl>
                                        <p:attrNameLst>
                                          <p:attrName>style.visibility</p:attrName>
                                        </p:attrNameLst>
                                      </p:cBhvr>
                                      <p:to>
                                        <p:strVal val="visible"/>
                                      </p:to>
                                    </p:set>
                                    <p:animEffect transition="in" filter="diamond(in)">
                                      <p:cBhvr>
                                        <p:cTn id="13" dur="2000"/>
                                        <p:tgtEl>
                                          <p:spTgt spid="819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p:nvPr/>
        </p:nvSpPr>
        <p:spPr>
          <a:xfrm>
            <a:off x="899592" y="879475"/>
            <a:ext cx="7776864" cy="3046988"/>
          </a:xfrm>
          <a:prstGeom prst="rect">
            <a:avLst/>
          </a:prstGeom>
          <a:noFill/>
          <a:ln w="9525">
            <a:noFill/>
          </a:ln>
        </p:spPr>
        <p:txBody>
          <a:bodyPr wrap="square">
            <a:spAutoFit/>
          </a:bodyPr>
          <a:lstStyle/>
          <a:p>
            <a:pPr lvl="0" eaLnBrk="1" hangingPunct="1">
              <a:lnSpc>
                <a:spcPct val="150000"/>
              </a:lnSpc>
            </a:pPr>
            <a:r>
              <a:rPr lang="zh-CN" altLang="en-US" sz="3200" dirty="0">
                <a:latin typeface="Times New Roman" panose="02020603050405020304" pitchFamily="18" charset="0"/>
                <a:ea typeface="微软雅黑" panose="020B0503020204020204" charset="-122"/>
              </a:rPr>
              <a:t>    </a:t>
            </a:r>
            <a:r>
              <a:rPr lang="zh-CN" altLang="en-US" sz="3200" dirty="0" smtClean="0">
                <a:latin typeface="Times New Roman" panose="02020603050405020304" pitchFamily="18" charset="0"/>
                <a:ea typeface="微软雅黑" panose="020B0503020204020204" charset="-122"/>
              </a:rPr>
              <a:t> </a:t>
            </a:r>
            <a:r>
              <a:rPr lang="zh-CN" altLang="en-US" sz="3200" b="1" dirty="0">
                <a:latin typeface="宋体" panose="02010600030101010101" pitchFamily="2" charset="-122"/>
                <a:ea typeface="宋体" panose="02010600030101010101" pitchFamily="2" charset="-122"/>
              </a:rPr>
              <a:t>上例中，优化的目标是增产增收和提高土地的利用率，这一目标与土地的单位面积农作物收益总和之间的关系就称为目标函数</a:t>
            </a:r>
            <a:r>
              <a:rPr lang="zh-CN" altLang="en-US" sz="2800" b="1" dirty="0">
                <a:latin typeface="宋体" panose="02010600030101010101" pitchFamily="2" charset="-122"/>
                <a:ea typeface="宋体" panose="02010600030101010101" pitchFamily="2" charset="-122"/>
              </a:rPr>
              <a:t>。</a:t>
            </a:r>
          </a:p>
        </p:txBody>
      </p:sp>
      <p:sp>
        <p:nvSpPr>
          <p:cNvPr id="3" name="Text Box 3"/>
          <p:cNvSpPr txBox="1"/>
          <p:nvPr/>
        </p:nvSpPr>
        <p:spPr>
          <a:xfrm>
            <a:off x="539552" y="4222750"/>
            <a:ext cx="8496498" cy="1748427"/>
          </a:xfrm>
          <a:prstGeom prst="rect">
            <a:avLst/>
          </a:prstGeom>
          <a:noFill/>
          <a:ln w="9525">
            <a:noFill/>
          </a:ln>
        </p:spPr>
        <p:txBody>
          <a:bodyPr wrap="square">
            <a:spAutoFit/>
          </a:bodyPr>
          <a:lstStyle/>
          <a:p>
            <a:pPr lvl="0" eaLnBrk="1" hangingPunct="1">
              <a:lnSpc>
                <a:spcPct val="150000"/>
              </a:lnSpc>
            </a:pPr>
            <a:r>
              <a:rPr lang="zh-CN" altLang="en-US" sz="4000" dirty="0">
                <a:latin typeface="Times New Roman" panose="02020603050405020304" pitchFamily="18" charset="0"/>
                <a:ea typeface="微软雅黑" panose="020B0503020204020204" charset="-122"/>
              </a:rPr>
              <a:t>　　</a:t>
            </a:r>
            <a:r>
              <a:rPr lang="zh-CN" altLang="en-US" sz="3600" b="1" dirty="0">
                <a:solidFill>
                  <a:srgbClr val="FF0000"/>
                </a:solidFill>
                <a:latin typeface="Times New Roman" panose="02020603050405020304" pitchFamily="18" charset="0"/>
                <a:ea typeface="微软雅黑" panose="020B0503020204020204" charset="-122"/>
              </a:rPr>
              <a:t>目标函数</a:t>
            </a:r>
            <a:r>
              <a:rPr lang="zh-CN" altLang="en-US" sz="3600" b="1" dirty="0">
                <a:latin typeface="Times New Roman" panose="02020603050405020304" pitchFamily="18" charset="0"/>
                <a:ea typeface="微软雅黑" panose="020B0503020204020204" charset="-122"/>
              </a:rPr>
              <a:t>是系统目标与系统中的某些元素之间的关系。</a:t>
            </a:r>
          </a:p>
        </p:txBody>
      </p:sp>
    </p:spTree>
  </p:cSld>
  <p:clrMapOvr>
    <a:masterClrMapping/>
  </p:clrMapOvr>
  <mc:AlternateContent xmlns:mc="http://schemas.openxmlformats.org/markup-compatibility/2006">
    <mc:Choice xmlns:p14="http://schemas.microsoft.com/office/powerpoint/2010/main" xmlns=""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p:nvPr/>
        </p:nvSpPr>
        <p:spPr>
          <a:xfrm>
            <a:off x="611560" y="1143000"/>
            <a:ext cx="8259390" cy="2308324"/>
          </a:xfrm>
          <a:prstGeom prst="rect">
            <a:avLst/>
          </a:prstGeom>
          <a:noFill/>
          <a:ln w="9525">
            <a:noFill/>
          </a:ln>
        </p:spPr>
        <p:txBody>
          <a:bodyPr wrap="square">
            <a:spAutoFit/>
          </a:bodyPr>
          <a:lstStyle/>
          <a:p>
            <a:pPr lvl="0" eaLnBrk="1" hangingPunct="1">
              <a:lnSpc>
                <a:spcPct val="150000"/>
              </a:lnSpc>
            </a:pPr>
            <a:r>
              <a:rPr lang="zh-CN" altLang="en-US" sz="3200" dirty="0">
                <a:latin typeface="Times New Roman" panose="02020603050405020304" pitchFamily="18" charset="0"/>
                <a:ea typeface="微软雅黑" panose="020B0503020204020204" charset="-122"/>
              </a:rPr>
              <a:t>        农作物的生长特性、天气、气候等因素对作物套种起到限制作用，并且是不能人为调节的，称为约束条件。</a:t>
            </a:r>
          </a:p>
        </p:txBody>
      </p:sp>
      <p:sp>
        <p:nvSpPr>
          <p:cNvPr id="3" name="Text Box 3"/>
          <p:cNvSpPr txBox="1"/>
          <p:nvPr/>
        </p:nvSpPr>
        <p:spPr>
          <a:xfrm>
            <a:off x="827584" y="3943350"/>
            <a:ext cx="8157666" cy="1656094"/>
          </a:xfrm>
          <a:prstGeom prst="rect">
            <a:avLst/>
          </a:prstGeom>
          <a:noFill/>
          <a:ln w="9525">
            <a:noFill/>
          </a:ln>
        </p:spPr>
        <p:txBody>
          <a:bodyPr wrap="square">
            <a:spAutoFit/>
          </a:bodyPr>
          <a:lstStyle/>
          <a:p>
            <a:pPr lvl="0" eaLnBrk="1" hangingPunct="1">
              <a:lnSpc>
                <a:spcPct val="150000"/>
              </a:lnSpc>
            </a:pPr>
            <a:r>
              <a:rPr lang="zh-CN" altLang="en-US" sz="3600" dirty="0">
                <a:solidFill>
                  <a:srgbClr val="FF0000"/>
                </a:solidFill>
                <a:latin typeface="Times New Roman" panose="02020603050405020304" pitchFamily="18" charset="0"/>
                <a:ea typeface="微软雅黑" panose="020B0503020204020204" charset="-122"/>
              </a:rPr>
              <a:t>        约束条件</a:t>
            </a:r>
            <a:r>
              <a:rPr lang="zh-CN" altLang="en-US" sz="3600" b="1" dirty="0">
                <a:latin typeface="Times New Roman" panose="02020603050405020304" pitchFamily="18" charset="0"/>
                <a:ea typeface="微软雅黑" panose="020B0503020204020204" charset="-122"/>
              </a:rPr>
              <a:t>是对系统的功能起着限制作用、并且是不能人为调节的因素。</a:t>
            </a:r>
          </a:p>
        </p:txBody>
      </p:sp>
    </p:spTree>
  </p:cSld>
  <p:clrMapOvr>
    <a:masterClrMapping/>
  </p:clrMapOvr>
  <mc:AlternateContent xmlns:mc="http://schemas.openxmlformats.org/markup-compatibility/2006">
    <mc:Choice xmlns:p14="http://schemas.microsoft.com/office/powerpoint/2010/main" xmlns="" Requires="p14">
      <p:transition p14:dur="500">
        <p:blinds/>
      </p:transition>
    </mc:Choice>
    <mc:Fallback>
      <p:transition>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p:nvPr/>
        </p:nvSpPr>
        <p:spPr>
          <a:xfrm>
            <a:off x="683568" y="1268244"/>
            <a:ext cx="7632848" cy="2313326"/>
          </a:xfrm>
          <a:prstGeom prst="rect">
            <a:avLst/>
          </a:prstGeom>
          <a:noFill/>
          <a:ln w="9525">
            <a:noFill/>
          </a:ln>
        </p:spPr>
        <p:txBody>
          <a:bodyPr wrap="square" anchor="ctr">
            <a:spAutoFit/>
          </a:bodyPr>
          <a:lstStyle/>
          <a:p>
            <a:pPr lvl="0" eaLnBrk="1" hangingPunct="1">
              <a:lnSpc>
                <a:spcPct val="150000"/>
              </a:lnSpc>
            </a:pPr>
            <a:r>
              <a:rPr lang="zh-CN" altLang="en-US" sz="3600" dirty="0">
                <a:latin typeface="Times New Roman" panose="02020603050405020304" pitchFamily="18" charset="0"/>
                <a:ea typeface="微软雅黑" panose="020B0503020204020204" charset="-122"/>
              </a:rPr>
              <a:t>        </a:t>
            </a:r>
            <a:r>
              <a:rPr lang="zh-CN" altLang="en-US" sz="3200" dirty="0">
                <a:latin typeface="Times New Roman" panose="02020603050405020304" pitchFamily="18" charset="0"/>
                <a:ea typeface="微软雅黑" panose="020B0503020204020204" charset="-122"/>
              </a:rPr>
              <a:t>套种的技术水平、套种的田间管理、病虫害防治等对套种的产量产值有直接影响，这些是增产增收的影响因素。</a:t>
            </a:r>
          </a:p>
        </p:txBody>
      </p:sp>
      <p:sp>
        <p:nvSpPr>
          <p:cNvPr id="3" name="Rectangle 3"/>
          <p:cNvSpPr/>
          <p:nvPr/>
        </p:nvSpPr>
        <p:spPr>
          <a:xfrm>
            <a:off x="683567" y="3706813"/>
            <a:ext cx="8209607" cy="1574662"/>
          </a:xfrm>
          <a:prstGeom prst="rect">
            <a:avLst/>
          </a:prstGeom>
          <a:noFill/>
          <a:ln w="9525">
            <a:noFill/>
          </a:ln>
        </p:spPr>
        <p:txBody>
          <a:bodyPr wrap="square">
            <a:spAutoFit/>
          </a:bodyPr>
          <a:lstStyle/>
          <a:p>
            <a:pPr lvl="0" eaLnBrk="1" hangingPunct="1">
              <a:lnSpc>
                <a:spcPct val="150000"/>
              </a:lnSpc>
            </a:pPr>
            <a:r>
              <a:rPr lang="zh-CN" altLang="en-US" sz="3600" dirty="0">
                <a:latin typeface="Times New Roman" panose="02020603050405020304" pitchFamily="18" charset="0"/>
                <a:ea typeface="微软雅黑" panose="020B0503020204020204" charset="-122"/>
              </a:rPr>
              <a:t>　　</a:t>
            </a:r>
            <a:r>
              <a:rPr lang="zh-CN" altLang="en-US" sz="3200" dirty="0">
                <a:latin typeface="Times New Roman" panose="02020603050405020304" pitchFamily="18" charset="0"/>
                <a:ea typeface="微软雅黑" panose="020B0503020204020204" charset="-122"/>
              </a:rPr>
              <a:t>影响系统优化的因素对系统的目标函数产生显著影响，并且可以人为调节的因素。</a:t>
            </a:r>
          </a:p>
        </p:txBody>
      </p:sp>
    </p:spTree>
  </p:cSld>
  <p:clrMapOvr>
    <a:masterClrMapping/>
  </p:clrMapOvr>
  <mc:AlternateContent xmlns:mc="http://schemas.openxmlformats.org/markup-compatibility/2006">
    <mc:Choice xmlns:p14="http://schemas.microsoft.com/office/powerpoint/2010/main" xmlns="" Requires="p14">
      <p:transition p14:dur="500">
        <p:checker dir="vert"/>
      </p:transition>
    </mc:Choice>
    <mc:Fallback>
      <p:transition>
        <p:checke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txBox="1"/>
          <p:nvPr/>
        </p:nvSpPr>
        <p:spPr>
          <a:xfrm>
            <a:off x="534670" y="1671955"/>
            <a:ext cx="8430260" cy="4868545"/>
          </a:xfrm>
          <a:prstGeom prst="rect">
            <a:avLst/>
          </a:prstGeom>
          <a:noFill/>
          <a:ln w="9525">
            <a:noFill/>
          </a:ln>
        </p:spPr>
        <p:txBody>
          <a:bodyPr/>
          <a:lstStyle/>
          <a:p>
            <a:pPr lvl="0">
              <a:lnSpc>
                <a:spcPct val="150000"/>
              </a:lnSpc>
              <a:spcBef>
                <a:spcPct val="20000"/>
              </a:spcBef>
            </a:pPr>
            <a:r>
              <a:rPr lang="zh-CN" altLang="en-US" sz="2400" dirty="0" smtClean="0">
                <a:solidFill>
                  <a:srgbClr val="FF0000"/>
                </a:solidFill>
                <a:latin typeface="黑体" panose="02010609060101010101" pitchFamily="2" charset="-122"/>
                <a:ea typeface="微软雅黑" panose="020B0503020204020204" charset="-122"/>
              </a:rPr>
              <a:t>   </a:t>
            </a:r>
            <a:r>
              <a:rPr lang="zh-CN" altLang="en-US" sz="2400" b="1" dirty="0" smtClean="0">
                <a:solidFill>
                  <a:srgbClr val="FF0000"/>
                </a:solidFill>
                <a:latin typeface="黑体" panose="02010609060101010101" pitchFamily="2" charset="-122"/>
                <a:ea typeface="微软雅黑" panose="020B0503020204020204" charset="-122"/>
              </a:rPr>
              <a:t>目的</a:t>
            </a:r>
            <a:r>
              <a:rPr lang="zh-CN" altLang="en-US" sz="2400" dirty="0">
                <a:latin typeface="黑体" panose="02010609060101010101" pitchFamily="2" charset="-122"/>
                <a:ea typeface="微软雅黑" panose="020B0503020204020204" charset="-122"/>
              </a:rPr>
              <a:t>：</a:t>
            </a:r>
            <a:r>
              <a:rPr lang="zh-CN" altLang="en-US" sz="2400" b="1" dirty="0">
                <a:latin typeface="黑体" panose="02010609060101010101" pitchFamily="2" charset="-122"/>
                <a:ea typeface="微软雅黑" panose="020B0503020204020204" charset="-122"/>
              </a:rPr>
              <a:t>实现增产、增收、提高土地的利用率。</a:t>
            </a:r>
          </a:p>
          <a:p>
            <a:pPr lvl="0">
              <a:lnSpc>
                <a:spcPct val="150000"/>
              </a:lnSpc>
              <a:spcBef>
                <a:spcPct val="20000"/>
              </a:spcBef>
            </a:pPr>
            <a:r>
              <a:rPr lang="zh-CN" altLang="en-US" sz="2400" b="1" dirty="0" smtClean="0">
                <a:solidFill>
                  <a:srgbClr val="FF0000"/>
                </a:solidFill>
                <a:latin typeface="黑体" panose="02010609060101010101" pitchFamily="2" charset="-122"/>
                <a:ea typeface="微软雅黑" panose="020B0503020204020204" charset="-122"/>
              </a:rPr>
              <a:t>   条件</a:t>
            </a:r>
            <a:r>
              <a:rPr lang="zh-CN" altLang="en-US" sz="2400" b="1" dirty="0">
                <a:latin typeface="黑体" panose="02010609060101010101" pitchFamily="2" charset="-122"/>
                <a:ea typeface="微软雅黑" panose="020B0503020204020204" charset="-122"/>
              </a:rPr>
              <a:t>：农作物的生长特性、天气、气候。</a:t>
            </a:r>
          </a:p>
          <a:p>
            <a:pPr lvl="0">
              <a:lnSpc>
                <a:spcPct val="150000"/>
              </a:lnSpc>
              <a:spcBef>
                <a:spcPct val="20000"/>
              </a:spcBef>
            </a:pPr>
            <a:r>
              <a:rPr lang="zh-CN" altLang="en-US" sz="2400" b="1" dirty="0" smtClean="0">
                <a:solidFill>
                  <a:srgbClr val="FF0000"/>
                </a:solidFill>
                <a:latin typeface="黑体" panose="02010609060101010101" pitchFamily="2" charset="-122"/>
                <a:ea typeface="微软雅黑" panose="020B0503020204020204" charset="-122"/>
              </a:rPr>
              <a:t>   手段</a:t>
            </a:r>
            <a:r>
              <a:rPr lang="zh-CN" altLang="en-US" sz="2400" b="1" dirty="0">
                <a:latin typeface="黑体" panose="02010609060101010101" pitchFamily="2" charset="-122"/>
                <a:ea typeface="微软雅黑" panose="020B0503020204020204" charset="-122"/>
              </a:rPr>
              <a:t>：利用农作物生长的季节差、时间差。</a:t>
            </a:r>
          </a:p>
          <a:p>
            <a:pPr lvl="0">
              <a:lnSpc>
                <a:spcPct val="150000"/>
              </a:lnSpc>
              <a:spcBef>
                <a:spcPct val="20000"/>
              </a:spcBef>
            </a:pPr>
            <a:r>
              <a:rPr lang="zh-CN" altLang="en-US" sz="2400" b="1" dirty="0" smtClean="0">
                <a:solidFill>
                  <a:srgbClr val="FF0000"/>
                </a:solidFill>
                <a:latin typeface="黑体" panose="02010609060101010101" pitchFamily="2" charset="-122"/>
                <a:ea typeface="微软雅黑" panose="020B0503020204020204" charset="-122"/>
              </a:rPr>
              <a:t>   约束条件</a:t>
            </a:r>
            <a:r>
              <a:rPr lang="zh-CN" altLang="en-US" sz="2400" b="1" dirty="0">
                <a:latin typeface="黑体" panose="02010609060101010101" pitchFamily="2" charset="-122"/>
                <a:ea typeface="微软雅黑" panose="020B0503020204020204" charset="-122"/>
              </a:rPr>
              <a:t>：</a:t>
            </a:r>
            <a:r>
              <a:rPr lang="zh-CN" altLang="en-US" sz="2000" b="1" dirty="0">
                <a:latin typeface="黑体" panose="02010609060101010101" pitchFamily="2" charset="-122"/>
                <a:ea typeface="微软雅黑" panose="020B0503020204020204" charset="-122"/>
              </a:rPr>
              <a:t>农作物的生长特征、天气、气候等因素对</a:t>
            </a:r>
            <a:r>
              <a:rPr lang="zh-CN" altLang="en-US" sz="2000" b="1" dirty="0" smtClean="0">
                <a:latin typeface="黑体" panose="02010609060101010101" pitchFamily="2" charset="-122"/>
                <a:ea typeface="微软雅黑" panose="020B0503020204020204" charset="-122"/>
              </a:rPr>
              <a:t>农作物套种</a:t>
            </a:r>
            <a:r>
              <a:rPr lang="zh-CN" altLang="en-US" sz="2000" b="1" dirty="0">
                <a:latin typeface="黑体" panose="02010609060101010101" pitchFamily="2" charset="-122"/>
                <a:ea typeface="微软雅黑" panose="020B0503020204020204" charset="-122"/>
              </a:rPr>
              <a:t>起着限制作用，是不能人为调节的。套种的技术水平田间管理病虫害防治对产量有直接影响，并可以人为调节、可优化。</a:t>
            </a:r>
          </a:p>
        </p:txBody>
      </p:sp>
      <p:sp>
        <p:nvSpPr>
          <p:cNvPr id="3" name="Rectangle 2"/>
          <p:cNvSpPr/>
          <p:nvPr/>
        </p:nvSpPr>
        <p:spPr>
          <a:xfrm>
            <a:off x="250825" y="1018887"/>
            <a:ext cx="8596313" cy="584775"/>
          </a:xfrm>
          <a:prstGeom prst="rect">
            <a:avLst/>
          </a:prstGeom>
          <a:noFill/>
          <a:ln w="9525">
            <a:noFill/>
          </a:ln>
        </p:spPr>
        <p:txBody>
          <a:bodyPr anchor="ctr">
            <a:spAutoFit/>
          </a:bodyPr>
          <a:lstStyle/>
          <a:p>
            <a:pPr lvl="0" algn="ctr" eaLnBrk="1" hangingPunct="1"/>
            <a:r>
              <a:rPr lang="zh-CN" altLang="en-US" sz="3200" dirty="0">
                <a:latin typeface="Arial" panose="020B0604020202020204" pitchFamily="34" charset="0"/>
                <a:ea typeface="微软雅黑" panose="020B0503020204020204" charset="-122"/>
              </a:rPr>
              <a:t>农作物种植系统的优化</a:t>
            </a:r>
            <a:r>
              <a:rPr lang="en-US" altLang="zh-CN" sz="3200" dirty="0">
                <a:latin typeface="Times New Roman" panose="02020603050405020304" pitchFamily="18" charset="0"/>
                <a:ea typeface="微软雅黑" panose="020B0503020204020204" charset="-122"/>
              </a:rPr>
              <a:t>——</a:t>
            </a:r>
            <a:r>
              <a:rPr lang="zh-CN" altLang="en-US" sz="3200" dirty="0">
                <a:latin typeface="Arial" panose="020B0604020202020204" pitchFamily="34" charset="0"/>
                <a:ea typeface="微软雅黑" panose="020B0503020204020204" charset="-122"/>
              </a:rPr>
              <a:t>农业间作套种</a:t>
            </a:r>
          </a:p>
        </p:txBody>
      </p:sp>
    </p:spTree>
  </p:cSld>
  <p:clrMapOvr>
    <a:masterClrMapping/>
  </p:clrMapOvr>
  <mc:AlternateContent xmlns:mc="http://schemas.openxmlformats.org/markup-compatibility/2006">
    <mc:Choice xmlns:p14="http://schemas.microsoft.com/office/powerpoint/2010/main" xmlns="" Requires="p14">
      <p:transition p14:dur="500">
        <p:push dir="u"/>
      </p:transition>
    </mc:Choice>
    <mc:Fallback>
      <p:transition>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
        <p:nvSpPr>
          <p:cNvPr id="83972" name="Text Box 4"/>
          <p:cNvSpPr txBox="1">
            <a:spLocks noChangeArrowheads="1"/>
          </p:cNvSpPr>
          <p:nvPr/>
        </p:nvSpPr>
        <p:spPr bwMode="auto">
          <a:xfrm>
            <a:off x="1042988" y="188913"/>
            <a:ext cx="2735262" cy="1152525"/>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20000"/>
              </a:spcBef>
              <a:spcAft>
                <a:spcPct val="0"/>
              </a:spcAft>
              <a:buClr>
                <a:srgbClr val="0066CC"/>
              </a:buClr>
              <a:buFont typeface="Wingdings" panose="05000000000000000000" pitchFamily="2" charset="2"/>
              <a:buNone/>
            </a:pPr>
            <a:r>
              <a:rPr lang="zh-CN" altLang="en-US" sz="2800" b="1" dirty="0">
                <a:solidFill>
                  <a:srgbClr val="FF0000"/>
                </a:solidFill>
                <a:latin typeface="幼圆" panose="02010509060101010101" charset="-122"/>
                <a:ea typeface="幼圆" panose="02010509060101010101" charset="-122"/>
              </a:rPr>
              <a:t>明确问题</a:t>
            </a:r>
          </a:p>
          <a:p>
            <a:pPr algn="ctr" fontAlgn="base">
              <a:spcBef>
                <a:spcPct val="20000"/>
              </a:spcBef>
              <a:spcAft>
                <a:spcPct val="0"/>
              </a:spcAft>
              <a:buClr>
                <a:srgbClr val="0066CC"/>
              </a:buClr>
              <a:buFont typeface="Wingdings" panose="05000000000000000000" pitchFamily="2" charset="2"/>
              <a:buNone/>
            </a:pPr>
            <a:r>
              <a:rPr lang="zh-CN" altLang="en-US" sz="2800" b="1" dirty="0">
                <a:solidFill>
                  <a:srgbClr val="FF0000"/>
                </a:solidFill>
                <a:latin typeface="幼圆" panose="02010509060101010101" charset="-122"/>
                <a:ea typeface="幼圆" panose="02010509060101010101" charset="-122"/>
              </a:rPr>
              <a:t>设定目标</a:t>
            </a:r>
            <a:endParaRPr lang="zh-CN" altLang="en-US" sz="2800" dirty="0">
              <a:solidFill>
                <a:srgbClr val="FF0000"/>
              </a:solidFill>
            </a:endParaRPr>
          </a:p>
        </p:txBody>
      </p:sp>
      <p:sp>
        <p:nvSpPr>
          <p:cNvPr id="83974" name="Text Box 6"/>
          <p:cNvSpPr txBox="1">
            <a:spLocks noChangeArrowheads="1"/>
          </p:cNvSpPr>
          <p:nvPr/>
        </p:nvSpPr>
        <p:spPr bwMode="auto">
          <a:xfrm>
            <a:off x="1044575" y="2781300"/>
            <a:ext cx="2735263" cy="720725"/>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800" b="1" dirty="0">
                <a:solidFill>
                  <a:srgbClr val="FF0000"/>
                </a:solidFill>
                <a:ea typeface="幼圆" panose="02010509060101010101" charset="-122"/>
              </a:rPr>
              <a:t>制定方案</a:t>
            </a:r>
          </a:p>
        </p:txBody>
      </p:sp>
      <p:sp>
        <p:nvSpPr>
          <p:cNvPr id="83976" name="Text Box 8"/>
          <p:cNvSpPr txBox="1">
            <a:spLocks noChangeArrowheads="1"/>
          </p:cNvSpPr>
          <p:nvPr/>
        </p:nvSpPr>
        <p:spPr bwMode="auto">
          <a:xfrm>
            <a:off x="1042988" y="5013325"/>
            <a:ext cx="2736850" cy="647700"/>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50000"/>
              </a:spcBef>
              <a:spcAft>
                <a:spcPct val="0"/>
              </a:spcAft>
            </a:pPr>
            <a:r>
              <a:rPr lang="zh-CN" altLang="en-US" sz="2800" b="1" dirty="0">
                <a:solidFill>
                  <a:srgbClr val="FF0000"/>
                </a:solidFill>
                <a:latin typeface="幼圆" panose="02010509060101010101" charset="-122"/>
                <a:ea typeface="幼圆" panose="02010509060101010101" charset="-122"/>
              </a:rPr>
              <a:t>最满意解</a:t>
            </a:r>
          </a:p>
        </p:txBody>
      </p:sp>
      <p:sp>
        <p:nvSpPr>
          <p:cNvPr id="83979" name="Text Box 11"/>
          <p:cNvSpPr txBox="1">
            <a:spLocks noChangeArrowheads="1"/>
          </p:cNvSpPr>
          <p:nvPr/>
        </p:nvSpPr>
        <p:spPr bwMode="auto">
          <a:xfrm>
            <a:off x="1042988" y="4005263"/>
            <a:ext cx="2735262" cy="576262"/>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50000"/>
              </a:spcBef>
              <a:spcAft>
                <a:spcPct val="0"/>
              </a:spcAft>
            </a:pPr>
            <a:r>
              <a:rPr lang="zh-CN" altLang="en-US" sz="2800" b="1" dirty="0">
                <a:solidFill>
                  <a:srgbClr val="FF0000"/>
                </a:solidFill>
                <a:latin typeface="幼圆" panose="02010509060101010101" charset="-122"/>
                <a:ea typeface="幼圆" panose="02010509060101010101" charset="-122"/>
              </a:rPr>
              <a:t>推理 试验</a:t>
            </a:r>
          </a:p>
        </p:txBody>
      </p:sp>
      <p:sp>
        <p:nvSpPr>
          <p:cNvPr id="83980" name="Text Box 12"/>
          <p:cNvSpPr txBox="1">
            <a:spLocks noChangeArrowheads="1"/>
          </p:cNvSpPr>
          <p:nvPr/>
        </p:nvSpPr>
        <p:spPr bwMode="auto">
          <a:xfrm>
            <a:off x="1115616" y="5847443"/>
            <a:ext cx="2735263" cy="601663"/>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50000"/>
              </a:spcBef>
              <a:spcAft>
                <a:spcPct val="0"/>
              </a:spcAft>
            </a:pPr>
            <a:r>
              <a:rPr lang="zh-CN" altLang="en-US" sz="2800" b="1" dirty="0">
                <a:solidFill>
                  <a:srgbClr val="FF0000"/>
                </a:solidFill>
                <a:latin typeface="幼圆" panose="02010509060101010101" charset="-122"/>
                <a:ea typeface="幼圆" panose="02010509060101010101" charset="-122"/>
              </a:rPr>
              <a:t>验证实施</a:t>
            </a:r>
          </a:p>
        </p:txBody>
      </p:sp>
      <p:sp>
        <p:nvSpPr>
          <p:cNvPr id="83982" name="Line 14"/>
          <p:cNvSpPr>
            <a:spLocks noChangeShapeType="1"/>
          </p:cNvSpPr>
          <p:nvPr/>
        </p:nvSpPr>
        <p:spPr bwMode="auto">
          <a:xfrm>
            <a:off x="2411413" y="1341438"/>
            <a:ext cx="0" cy="360362"/>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83983" name="Line 15"/>
          <p:cNvSpPr>
            <a:spLocks noChangeShapeType="1"/>
          </p:cNvSpPr>
          <p:nvPr/>
        </p:nvSpPr>
        <p:spPr bwMode="auto">
          <a:xfrm>
            <a:off x="2411413" y="3509963"/>
            <a:ext cx="0" cy="495300"/>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83984" name="Line 16"/>
          <p:cNvSpPr>
            <a:spLocks noChangeShapeType="1"/>
          </p:cNvSpPr>
          <p:nvPr/>
        </p:nvSpPr>
        <p:spPr bwMode="auto">
          <a:xfrm>
            <a:off x="2411413" y="4581525"/>
            <a:ext cx="0" cy="431800"/>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83985" name="Line 17"/>
          <p:cNvSpPr>
            <a:spLocks noChangeShapeType="1"/>
          </p:cNvSpPr>
          <p:nvPr/>
        </p:nvSpPr>
        <p:spPr bwMode="auto">
          <a:xfrm>
            <a:off x="2411413" y="5661025"/>
            <a:ext cx="0" cy="431800"/>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83986" name="Rectangle 18"/>
          <p:cNvSpPr>
            <a:spLocks noChangeArrowheads="1"/>
          </p:cNvSpPr>
          <p:nvPr/>
        </p:nvSpPr>
        <p:spPr bwMode="auto">
          <a:xfrm>
            <a:off x="4139952" y="915762"/>
            <a:ext cx="4537075" cy="47513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eaLnBrk="0" fontAlgn="base" hangingPunct="0">
              <a:lnSpc>
                <a:spcPct val="130000"/>
              </a:lnSpc>
              <a:spcBef>
                <a:spcPct val="0"/>
              </a:spcBef>
              <a:spcAft>
                <a:spcPct val="0"/>
              </a:spcAft>
            </a:pPr>
            <a:r>
              <a:rPr lang="en-US" altLang="zh-CN" sz="2400" dirty="0">
                <a:solidFill>
                  <a:srgbClr val="000000"/>
                </a:solidFill>
                <a:latin typeface="幼圆" panose="02010509060101010101" charset="-122"/>
                <a:ea typeface="幼圆" panose="02010509060101010101" charset="-122"/>
              </a:rPr>
              <a:t>       </a:t>
            </a:r>
            <a:r>
              <a:rPr lang="zh-CN" altLang="en-US" sz="2800" b="1" dirty="0">
                <a:solidFill>
                  <a:srgbClr val="000000"/>
                </a:solidFill>
                <a:latin typeface="宋体" panose="02010600030101010101" pitchFamily="2" charset="-122"/>
                <a:ea typeface="宋体" panose="02010600030101010101" pitchFamily="2" charset="-122"/>
              </a:rPr>
              <a:t>系统的优化是指在</a:t>
            </a:r>
            <a:r>
              <a:rPr lang="zh-CN" altLang="en-US" sz="2800" b="1" dirty="0">
                <a:solidFill>
                  <a:srgbClr val="E40000"/>
                </a:solidFill>
                <a:latin typeface="宋体" panose="02010600030101010101" pitchFamily="2" charset="-122"/>
                <a:ea typeface="宋体" panose="02010600030101010101" pitchFamily="2" charset="-122"/>
              </a:rPr>
              <a:t>给定的条件</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或约束</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下，根据系统的</a:t>
            </a:r>
            <a:r>
              <a:rPr lang="zh-CN" altLang="en-US" sz="2800" b="1" dirty="0">
                <a:solidFill>
                  <a:srgbClr val="E40000"/>
                </a:solidFill>
                <a:latin typeface="宋体" panose="02010600030101010101" pitchFamily="2" charset="-122"/>
                <a:ea typeface="宋体" panose="02010600030101010101" pitchFamily="2" charset="-122"/>
              </a:rPr>
              <a:t>优化目标</a:t>
            </a:r>
            <a:r>
              <a:rPr lang="zh-CN" altLang="en-US" sz="2800" b="1" dirty="0">
                <a:solidFill>
                  <a:srgbClr val="000000"/>
                </a:solidFill>
                <a:latin typeface="宋体" panose="02010600030101010101" pitchFamily="2" charset="-122"/>
                <a:ea typeface="宋体" panose="02010600030101010101" pitchFamily="2" charset="-122"/>
              </a:rPr>
              <a:t>，采取一定的</a:t>
            </a:r>
            <a:r>
              <a:rPr lang="zh-CN" altLang="en-US" sz="2800" b="1" dirty="0">
                <a:solidFill>
                  <a:srgbClr val="E40000"/>
                </a:solidFill>
                <a:latin typeface="宋体" panose="02010600030101010101" pitchFamily="2" charset="-122"/>
                <a:ea typeface="宋体" panose="02010600030101010101" pitchFamily="2" charset="-122"/>
              </a:rPr>
              <a:t>手段和方法</a:t>
            </a:r>
            <a:r>
              <a:rPr lang="zh-CN" altLang="en-US" sz="2800" b="1" dirty="0">
                <a:solidFill>
                  <a:srgbClr val="000000"/>
                </a:solidFill>
                <a:latin typeface="宋体" panose="02010600030101010101" pitchFamily="2" charset="-122"/>
                <a:ea typeface="宋体" panose="02010600030101010101" pitchFamily="2" charset="-122"/>
              </a:rPr>
              <a:t>，使系统的目标值达到</a:t>
            </a:r>
            <a:r>
              <a:rPr lang="zh-CN" altLang="en-US" sz="2800" b="1" dirty="0">
                <a:solidFill>
                  <a:srgbClr val="E40000"/>
                </a:solidFill>
                <a:latin typeface="宋体" panose="02010600030101010101" pitchFamily="2" charset="-122"/>
                <a:ea typeface="宋体" panose="02010600030101010101" pitchFamily="2" charset="-122"/>
              </a:rPr>
              <a:t>最大化</a:t>
            </a:r>
            <a:r>
              <a:rPr lang="en-US" altLang="zh-CN" sz="2800" b="1" dirty="0">
                <a:solidFill>
                  <a:srgbClr val="E40000"/>
                </a:solidFill>
                <a:latin typeface="宋体" panose="02010600030101010101" pitchFamily="2" charset="-122"/>
                <a:ea typeface="宋体" panose="02010600030101010101" pitchFamily="2" charset="-122"/>
              </a:rPr>
              <a:t>(</a:t>
            </a:r>
            <a:r>
              <a:rPr lang="zh-CN" altLang="en-US" sz="2800" b="1" dirty="0">
                <a:solidFill>
                  <a:srgbClr val="E40000"/>
                </a:solidFill>
                <a:latin typeface="宋体" panose="02010600030101010101" pitchFamily="2" charset="-122"/>
                <a:ea typeface="宋体" panose="02010600030101010101" pitchFamily="2" charset="-122"/>
              </a:rPr>
              <a:t>或最小化</a:t>
            </a:r>
            <a:r>
              <a:rPr lang="en-US" altLang="zh-CN" sz="2800" b="1" dirty="0">
                <a:solidFill>
                  <a:srgbClr val="E4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a:t>
            </a:r>
          </a:p>
          <a:p>
            <a:pPr marL="342900" indent="-342900" eaLnBrk="0" fontAlgn="base" hangingPunct="0">
              <a:lnSpc>
                <a:spcPct val="130000"/>
              </a:lnSpc>
              <a:spcBef>
                <a:spcPct val="0"/>
              </a:spcBef>
              <a:spcAft>
                <a:spcPct val="0"/>
              </a:spcAft>
            </a:pPr>
            <a:endParaRPr lang="en-US" altLang="zh-CN" sz="4000" b="1" dirty="0">
              <a:solidFill>
                <a:srgbClr val="000000"/>
              </a:solidFill>
              <a:latin typeface="幼圆" panose="02010509060101010101" charset="-122"/>
              <a:ea typeface="幼圆" panose="02010509060101010101" charset="-122"/>
            </a:endParaRPr>
          </a:p>
        </p:txBody>
      </p:sp>
      <p:sp>
        <p:nvSpPr>
          <p:cNvPr id="83987" name="Text Box 19"/>
          <p:cNvSpPr txBox="1">
            <a:spLocks noChangeArrowheads="1"/>
          </p:cNvSpPr>
          <p:nvPr/>
        </p:nvSpPr>
        <p:spPr bwMode="auto">
          <a:xfrm>
            <a:off x="466725" y="1052513"/>
            <a:ext cx="576263" cy="4970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dirty="0">
                <a:solidFill>
                  <a:srgbClr val="6600CC"/>
                </a:solidFill>
                <a:ea typeface="幼圆" panose="02010509060101010101" charset="-122"/>
              </a:rPr>
              <a:t>系</a:t>
            </a:r>
          </a:p>
          <a:p>
            <a:pPr fontAlgn="base">
              <a:spcBef>
                <a:spcPct val="50000"/>
              </a:spcBef>
              <a:spcAft>
                <a:spcPct val="0"/>
              </a:spcAft>
            </a:pPr>
            <a:r>
              <a:rPr lang="zh-CN" altLang="en-US" sz="3200" b="1" dirty="0">
                <a:solidFill>
                  <a:srgbClr val="6600CC"/>
                </a:solidFill>
                <a:ea typeface="幼圆" panose="02010509060101010101" charset="-122"/>
              </a:rPr>
              <a:t>统</a:t>
            </a:r>
          </a:p>
          <a:p>
            <a:pPr fontAlgn="base">
              <a:spcBef>
                <a:spcPct val="50000"/>
              </a:spcBef>
              <a:spcAft>
                <a:spcPct val="0"/>
              </a:spcAft>
            </a:pPr>
            <a:r>
              <a:rPr lang="zh-CN" altLang="en-US" sz="3200" b="1" dirty="0">
                <a:solidFill>
                  <a:srgbClr val="6600CC"/>
                </a:solidFill>
                <a:ea typeface="幼圆" panose="02010509060101010101" charset="-122"/>
              </a:rPr>
              <a:t>优</a:t>
            </a:r>
          </a:p>
          <a:p>
            <a:pPr fontAlgn="base">
              <a:spcBef>
                <a:spcPct val="50000"/>
              </a:spcBef>
              <a:spcAft>
                <a:spcPct val="0"/>
              </a:spcAft>
            </a:pPr>
            <a:r>
              <a:rPr lang="zh-CN" altLang="en-US" sz="3200" b="1" dirty="0">
                <a:solidFill>
                  <a:srgbClr val="6600CC"/>
                </a:solidFill>
                <a:ea typeface="幼圆" panose="02010509060101010101" charset="-122"/>
              </a:rPr>
              <a:t>化</a:t>
            </a:r>
          </a:p>
          <a:p>
            <a:pPr fontAlgn="base">
              <a:spcBef>
                <a:spcPct val="50000"/>
              </a:spcBef>
              <a:spcAft>
                <a:spcPct val="0"/>
              </a:spcAft>
            </a:pPr>
            <a:r>
              <a:rPr lang="zh-CN" altLang="en-US" sz="3200" b="1" dirty="0">
                <a:solidFill>
                  <a:srgbClr val="6600CC"/>
                </a:solidFill>
                <a:ea typeface="幼圆" panose="02010509060101010101" charset="-122"/>
              </a:rPr>
              <a:t>过</a:t>
            </a:r>
          </a:p>
          <a:p>
            <a:pPr fontAlgn="base">
              <a:spcBef>
                <a:spcPct val="50000"/>
              </a:spcBef>
              <a:spcAft>
                <a:spcPct val="0"/>
              </a:spcAft>
            </a:pPr>
            <a:r>
              <a:rPr lang="zh-CN" altLang="en-US" sz="3200" b="1" dirty="0">
                <a:solidFill>
                  <a:srgbClr val="6600CC"/>
                </a:solidFill>
                <a:ea typeface="幼圆" panose="02010509060101010101" charset="-122"/>
              </a:rPr>
              <a:t>程</a:t>
            </a:r>
          </a:p>
          <a:p>
            <a:pPr fontAlgn="base">
              <a:spcBef>
                <a:spcPct val="50000"/>
              </a:spcBef>
              <a:spcAft>
                <a:spcPct val="0"/>
              </a:spcAft>
            </a:pPr>
            <a:endParaRPr lang="en-US" altLang="zh-CN" sz="3200" b="1" dirty="0">
              <a:solidFill>
                <a:srgbClr val="6600CC"/>
              </a:solidFill>
              <a:ea typeface="幼圆" panose="02010509060101010101" charset="-122"/>
            </a:endParaRPr>
          </a:p>
        </p:txBody>
      </p:sp>
      <p:sp>
        <p:nvSpPr>
          <p:cNvPr id="83988" name="Text Box 20"/>
          <p:cNvSpPr txBox="1">
            <a:spLocks noChangeArrowheads="1"/>
          </p:cNvSpPr>
          <p:nvPr/>
        </p:nvSpPr>
        <p:spPr bwMode="auto">
          <a:xfrm>
            <a:off x="1044575" y="1700213"/>
            <a:ext cx="2735263" cy="649287"/>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800" b="1" dirty="0">
                <a:solidFill>
                  <a:srgbClr val="FF0000"/>
                </a:solidFill>
                <a:ea typeface="幼圆" panose="02010509060101010101" charset="-122"/>
              </a:rPr>
              <a:t>约束条件</a:t>
            </a:r>
          </a:p>
        </p:txBody>
      </p:sp>
      <p:sp>
        <p:nvSpPr>
          <p:cNvPr id="83989" name="Line 21"/>
          <p:cNvSpPr>
            <a:spLocks noChangeShapeType="1"/>
          </p:cNvSpPr>
          <p:nvPr/>
        </p:nvSpPr>
        <p:spPr bwMode="auto">
          <a:xfrm>
            <a:off x="2411413" y="2349500"/>
            <a:ext cx="0" cy="411163"/>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Tree>
  </p:cSld>
  <p:clrMapOvr>
    <a:masterClrMapping/>
  </p:clrMapOvr>
  <mc:AlternateContent xmlns:mc="http://schemas.openxmlformats.org/markup-compatibility/2006">
    <mc:Choice xmlns:p14="http://schemas.microsoft.com/office/powerpoint/2010/main" xmlns="" Requires="p14">
      <p:transition p14:dur="500">
        <p:cover dir="r"/>
      </p:transition>
    </mc:Choice>
    <mc:Fallback>
      <p:transition>
        <p:cover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3972"/>
                                        </p:tgtEl>
                                        <p:attrNameLst>
                                          <p:attrName>style.visibility</p:attrName>
                                        </p:attrNameLst>
                                      </p:cBhvr>
                                      <p:to>
                                        <p:strVal val="visible"/>
                                      </p:to>
                                    </p:set>
                                    <p:anim calcmode="lin" valueType="num">
                                      <p:cBhvr>
                                        <p:cTn id="7" dur="2000" fill="hold"/>
                                        <p:tgtEl>
                                          <p:spTgt spid="83972"/>
                                        </p:tgtEl>
                                        <p:attrNameLst>
                                          <p:attrName>ppt_w</p:attrName>
                                        </p:attrNameLst>
                                      </p:cBhvr>
                                      <p:tavLst>
                                        <p:tav tm="0">
                                          <p:val>
                                            <p:fltVal val="0"/>
                                          </p:val>
                                        </p:tav>
                                        <p:tav tm="100000">
                                          <p:val>
                                            <p:strVal val="#ppt_w"/>
                                          </p:val>
                                        </p:tav>
                                      </p:tavLst>
                                    </p:anim>
                                    <p:anim calcmode="lin" valueType="num">
                                      <p:cBhvr>
                                        <p:cTn id="8" dur="2000" fill="hold"/>
                                        <p:tgtEl>
                                          <p:spTgt spid="83972"/>
                                        </p:tgtEl>
                                        <p:attrNameLst>
                                          <p:attrName>ppt_h</p:attrName>
                                        </p:attrNameLst>
                                      </p:cBhvr>
                                      <p:tavLst>
                                        <p:tav tm="0">
                                          <p:val>
                                            <p:fltVal val="0"/>
                                          </p:val>
                                        </p:tav>
                                        <p:tav tm="100000">
                                          <p:val>
                                            <p:strVal val="#ppt_h"/>
                                          </p:val>
                                        </p:tav>
                                      </p:tavLst>
                                    </p:anim>
                                    <p:animEffect transition="in" filter="fade">
                                      <p:cBhvr>
                                        <p:cTn id="9" dur="2000"/>
                                        <p:tgtEl>
                                          <p:spTgt spid="8397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3982"/>
                                        </p:tgtEl>
                                        <p:attrNameLst>
                                          <p:attrName>style.visibility</p:attrName>
                                        </p:attrNameLst>
                                      </p:cBhvr>
                                      <p:to>
                                        <p:strVal val="visible"/>
                                      </p:to>
                                    </p:set>
                                    <p:anim calcmode="lin" valueType="num">
                                      <p:cBhvr>
                                        <p:cTn id="14" dur="2000" fill="hold"/>
                                        <p:tgtEl>
                                          <p:spTgt spid="83982"/>
                                        </p:tgtEl>
                                        <p:attrNameLst>
                                          <p:attrName>ppt_w</p:attrName>
                                        </p:attrNameLst>
                                      </p:cBhvr>
                                      <p:tavLst>
                                        <p:tav tm="0">
                                          <p:val>
                                            <p:fltVal val="0"/>
                                          </p:val>
                                        </p:tav>
                                        <p:tav tm="100000">
                                          <p:val>
                                            <p:strVal val="#ppt_w"/>
                                          </p:val>
                                        </p:tav>
                                      </p:tavLst>
                                    </p:anim>
                                    <p:anim calcmode="lin" valueType="num">
                                      <p:cBhvr>
                                        <p:cTn id="15" dur="2000" fill="hold"/>
                                        <p:tgtEl>
                                          <p:spTgt spid="83982"/>
                                        </p:tgtEl>
                                        <p:attrNameLst>
                                          <p:attrName>ppt_h</p:attrName>
                                        </p:attrNameLst>
                                      </p:cBhvr>
                                      <p:tavLst>
                                        <p:tav tm="0">
                                          <p:val>
                                            <p:fltVal val="0"/>
                                          </p:val>
                                        </p:tav>
                                        <p:tav tm="100000">
                                          <p:val>
                                            <p:strVal val="#ppt_h"/>
                                          </p:val>
                                        </p:tav>
                                      </p:tavLst>
                                    </p:anim>
                                    <p:animEffect transition="in" filter="fade">
                                      <p:cBhvr>
                                        <p:cTn id="16" dur="2000"/>
                                        <p:tgtEl>
                                          <p:spTgt spid="8398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3988"/>
                                        </p:tgtEl>
                                        <p:attrNameLst>
                                          <p:attrName>style.visibility</p:attrName>
                                        </p:attrNameLst>
                                      </p:cBhvr>
                                      <p:to>
                                        <p:strVal val="visible"/>
                                      </p:to>
                                    </p:set>
                                    <p:anim calcmode="lin" valueType="num">
                                      <p:cBhvr>
                                        <p:cTn id="21" dur="2000" fill="hold"/>
                                        <p:tgtEl>
                                          <p:spTgt spid="83988"/>
                                        </p:tgtEl>
                                        <p:attrNameLst>
                                          <p:attrName>ppt_w</p:attrName>
                                        </p:attrNameLst>
                                      </p:cBhvr>
                                      <p:tavLst>
                                        <p:tav tm="0">
                                          <p:val>
                                            <p:fltVal val="0"/>
                                          </p:val>
                                        </p:tav>
                                        <p:tav tm="100000">
                                          <p:val>
                                            <p:strVal val="#ppt_w"/>
                                          </p:val>
                                        </p:tav>
                                      </p:tavLst>
                                    </p:anim>
                                    <p:anim calcmode="lin" valueType="num">
                                      <p:cBhvr>
                                        <p:cTn id="22" dur="2000" fill="hold"/>
                                        <p:tgtEl>
                                          <p:spTgt spid="83988"/>
                                        </p:tgtEl>
                                        <p:attrNameLst>
                                          <p:attrName>ppt_h</p:attrName>
                                        </p:attrNameLst>
                                      </p:cBhvr>
                                      <p:tavLst>
                                        <p:tav tm="0">
                                          <p:val>
                                            <p:fltVal val="0"/>
                                          </p:val>
                                        </p:tav>
                                        <p:tav tm="100000">
                                          <p:val>
                                            <p:strVal val="#ppt_h"/>
                                          </p:val>
                                        </p:tav>
                                      </p:tavLst>
                                    </p:anim>
                                    <p:animEffect transition="in" filter="fade">
                                      <p:cBhvr>
                                        <p:cTn id="23" dur="2000"/>
                                        <p:tgtEl>
                                          <p:spTgt spid="8398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3989"/>
                                        </p:tgtEl>
                                        <p:attrNameLst>
                                          <p:attrName>style.visibility</p:attrName>
                                        </p:attrNameLst>
                                      </p:cBhvr>
                                      <p:to>
                                        <p:strVal val="visible"/>
                                      </p:to>
                                    </p:set>
                                    <p:anim calcmode="lin" valueType="num">
                                      <p:cBhvr>
                                        <p:cTn id="28" dur="2000" fill="hold"/>
                                        <p:tgtEl>
                                          <p:spTgt spid="83989"/>
                                        </p:tgtEl>
                                        <p:attrNameLst>
                                          <p:attrName>ppt_w</p:attrName>
                                        </p:attrNameLst>
                                      </p:cBhvr>
                                      <p:tavLst>
                                        <p:tav tm="0">
                                          <p:val>
                                            <p:fltVal val="0"/>
                                          </p:val>
                                        </p:tav>
                                        <p:tav tm="100000">
                                          <p:val>
                                            <p:strVal val="#ppt_w"/>
                                          </p:val>
                                        </p:tav>
                                      </p:tavLst>
                                    </p:anim>
                                    <p:anim calcmode="lin" valueType="num">
                                      <p:cBhvr>
                                        <p:cTn id="29" dur="2000" fill="hold"/>
                                        <p:tgtEl>
                                          <p:spTgt spid="83989"/>
                                        </p:tgtEl>
                                        <p:attrNameLst>
                                          <p:attrName>ppt_h</p:attrName>
                                        </p:attrNameLst>
                                      </p:cBhvr>
                                      <p:tavLst>
                                        <p:tav tm="0">
                                          <p:val>
                                            <p:fltVal val="0"/>
                                          </p:val>
                                        </p:tav>
                                        <p:tav tm="100000">
                                          <p:val>
                                            <p:strVal val="#ppt_h"/>
                                          </p:val>
                                        </p:tav>
                                      </p:tavLst>
                                    </p:anim>
                                    <p:animEffect transition="in" filter="fade">
                                      <p:cBhvr>
                                        <p:cTn id="30" dur="2000"/>
                                        <p:tgtEl>
                                          <p:spTgt spid="83989"/>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3974"/>
                                        </p:tgtEl>
                                        <p:attrNameLst>
                                          <p:attrName>style.visibility</p:attrName>
                                        </p:attrNameLst>
                                      </p:cBhvr>
                                      <p:to>
                                        <p:strVal val="visible"/>
                                      </p:to>
                                    </p:set>
                                    <p:anim calcmode="lin" valueType="num">
                                      <p:cBhvr>
                                        <p:cTn id="35" dur="2000" fill="hold"/>
                                        <p:tgtEl>
                                          <p:spTgt spid="83974"/>
                                        </p:tgtEl>
                                        <p:attrNameLst>
                                          <p:attrName>ppt_w</p:attrName>
                                        </p:attrNameLst>
                                      </p:cBhvr>
                                      <p:tavLst>
                                        <p:tav tm="0">
                                          <p:val>
                                            <p:fltVal val="0"/>
                                          </p:val>
                                        </p:tav>
                                        <p:tav tm="100000">
                                          <p:val>
                                            <p:strVal val="#ppt_w"/>
                                          </p:val>
                                        </p:tav>
                                      </p:tavLst>
                                    </p:anim>
                                    <p:anim calcmode="lin" valueType="num">
                                      <p:cBhvr>
                                        <p:cTn id="36" dur="2000" fill="hold"/>
                                        <p:tgtEl>
                                          <p:spTgt spid="83974"/>
                                        </p:tgtEl>
                                        <p:attrNameLst>
                                          <p:attrName>ppt_h</p:attrName>
                                        </p:attrNameLst>
                                      </p:cBhvr>
                                      <p:tavLst>
                                        <p:tav tm="0">
                                          <p:val>
                                            <p:fltVal val="0"/>
                                          </p:val>
                                        </p:tav>
                                        <p:tav tm="100000">
                                          <p:val>
                                            <p:strVal val="#ppt_h"/>
                                          </p:val>
                                        </p:tav>
                                      </p:tavLst>
                                    </p:anim>
                                    <p:animEffect transition="in" filter="fade">
                                      <p:cBhvr>
                                        <p:cTn id="37" dur="2000"/>
                                        <p:tgtEl>
                                          <p:spTgt spid="83974"/>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83983"/>
                                        </p:tgtEl>
                                        <p:attrNameLst>
                                          <p:attrName>style.visibility</p:attrName>
                                        </p:attrNameLst>
                                      </p:cBhvr>
                                      <p:to>
                                        <p:strVal val="visible"/>
                                      </p:to>
                                    </p:set>
                                    <p:anim calcmode="lin" valueType="num">
                                      <p:cBhvr>
                                        <p:cTn id="42" dur="1000" fill="hold"/>
                                        <p:tgtEl>
                                          <p:spTgt spid="83983"/>
                                        </p:tgtEl>
                                        <p:attrNameLst>
                                          <p:attrName>ppt_w</p:attrName>
                                        </p:attrNameLst>
                                      </p:cBhvr>
                                      <p:tavLst>
                                        <p:tav tm="0">
                                          <p:val>
                                            <p:strVal val="#ppt_w*0.70"/>
                                          </p:val>
                                        </p:tav>
                                        <p:tav tm="100000">
                                          <p:val>
                                            <p:strVal val="#ppt_w"/>
                                          </p:val>
                                        </p:tav>
                                      </p:tavLst>
                                    </p:anim>
                                    <p:anim calcmode="lin" valueType="num">
                                      <p:cBhvr>
                                        <p:cTn id="43" dur="1000" fill="hold"/>
                                        <p:tgtEl>
                                          <p:spTgt spid="83983"/>
                                        </p:tgtEl>
                                        <p:attrNameLst>
                                          <p:attrName>ppt_h</p:attrName>
                                        </p:attrNameLst>
                                      </p:cBhvr>
                                      <p:tavLst>
                                        <p:tav tm="0">
                                          <p:val>
                                            <p:strVal val="#ppt_h"/>
                                          </p:val>
                                        </p:tav>
                                        <p:tav tm="100000">
                                          <p:val>
                                            <p:strVal val="#ppt_h"/>
                                          </p:val>
                                        </p:tav>
                                      </p:tavLst>
                                    </p:anim>
                                    <p:animEffect transition="in" filter="fade">
                                      <p:cBhvr>
                                        <p:cTn id="44" dur="1000"/>
                                        <p:tgtEl>
                                          <p:spTgt spid="83983"/>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83979"/>
                                        </p:tgtEl>
                                        <p:attrNameLst>
                                          <p:attrName>style.visibility</p:attrName>
                                        </p:attrNameLst>
                                      </p:cBhvr>
                                      <p:to>
                                        <p:strVal val="visible"/>
                                      </p:to>
                                    </p:set>
                                    <p:anim calcmode="lin" valueType="num">
                                      <p:cBhvr>
                                        <p:cTn id="49" dur="2000" fill="hold"/>
                                        <p:tgtEl>
                                          <p:spTgt spid="83979"/>
                                        </p:tgtEl>
                                        <p:attrNameLst>
                                          <p:attrName>ppt_w</p:attrName>
                                        </p:attrNameLst>
                                      </p:cBhvr>
                                      <p:tavLst>
                                        <p:tav tm="0">
                                          <p:val>
                                            <p:fltVal val="0"/>
                                          </p:val>
                                        </p:tav>
                                        <p:tav tm="100000">
                                          <p:val>
                                            <p:strVal val="#ppt_w"/>
                                          </p:val>
                                        </p:tav>
                                      </p:tavLst>
                                    </p:anim>
                                    <p:anim calcmode="lin" valueType="num">
                                      <p:cBhvr>
                                        <p:cTn id="50" dur="2000" fill="hold"/>
                                        <p:tgtEl>
                                          <p:spTgt spid="83979"/>
                                        </p:tgtEl>
                                        <p:attrNameLst>
                                          <p:attrName>ppt_h</p:attrName>
                                        </p:attrNameLst>
                                      </p:cBhvr>
                                      <p:tavLst>
                                        <p:tav tm="0">
                                          <p:val>
                                            <p:fltVal val="0"/>
                                          </p:val>
                                        </p:tav>
                                        <p:tav tm="100000">
                                          <p:val>
                                            <p:strVal val="#ppt_h"/>
                                          </p:val>
                                        </p:tav>
                                      </p:tavLst>
                                    </p:anim>
                                    <p:animEffect transition="in" filter="fade">
                                      <p:cBhvr>
                                        <p:cTn id="51" dur="2000"/>
                                        <p:tgtEl>
                                          <p:spTgt spid="83979"/>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83984"/>
                                        </p:tgtEl>
                                        <p:attrNameLst>
                                          <p:attrName>style.visibility</p:attrName>
                                        </p:attrNameLst>
                                      </p:cBhvr>
                                      <p:to>
                                        <p:strVal val="visible"/>
                                      </p:to>
                                    </p:set>
                                    <p:anim calcmode="lin" valueType="num">
                                      <p:cBhvr>
                                        <p:cTn id="56" dur="2000" fill="hold"/>
                                        <p:tgtEl>
                                          <p:spTgt spid="83984"/>
                                        </p:tgtEl>
                                        <p:attrNameLst>
                                          <p:attrName>ppt_w</p:attrName>
                                        </p:attrNameLst>
                                      </p:cBhvr>
                                      <p:tavLst>
                                        <p:tav tm="0">
                                          <p:val>
                                            <p:strVal val="#ppt_w*0.70"/>
                                          </p:val>
                                        </p:tav>
                                        <p:tav tm="100000">
                                          <p:val>
                                            <p:strVal val="#ppt_w"/>
                                          </p:val>
                                        </p:tav>
                                      </p:tavLst>
                                    </p:anim>
                                    <p:anim calcmode="lin" valueType="num">
                                      <p:cBhvr>
                                        <p:cTn id="57" dur="2000" fill="hold"/>
                                        <p:tgtEl>
                                          <p:spTgt spid="83984"/>
                                        </p:tgtEl>
                                        <p:attrNameLst>
                                          <p:attrName>ppt_h</p:attrName>
                                        </p:attrNameLst>
                                      </p:cBhvr>
                                      <p:tavLst>
                                        <p:tav tm="0">
                                          <p:val>
                                            <p:strVal val="#ppt_h"/>
                                          </p:val>
                                        </p:tav>
                                        <p:tav tm="100000">
                                          <p:val>
                                            <p:strVal val="#ppt_h"/>
                                          </p:val>
                                        </p:tav>
                                      </p:tavLst>
                                    </p:anim>
                                    <p:animEffect transition="in" filter="fade">
                                      <p:cBhvr>
                                        <p:cTn id="58" dur="2000"/>
                                        <p:tgtEl>
                                          <p:spTgt spid="8398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83976"/>
                                        </p:tgtEl>
                                        <p:attrNameLst>
                                          <p:attrName>style.visibility</p:attrName>
                                        </p:attrNameLst>
                                      </p:cBhvr>
                                      <p:to>
                                        <p:strVal val="visible"/>
                                      </p:to>
                                    </p:set>
                                    <p:anim calcmode="lin" valueType="num">
                                      <p:cBhvr>
                                        <p:cTn id="63" dur="2000" fill="hold"/>
                                        <p:tgtEl>
                                          <p:spTgt spid="83976"/>
                                        </p:tgtEl>
                                        <p:attrNameLst>
                                          <p:attrName>ppt_w</p:attrName>
                                        </p:attrNameLst>
                                      </p:cBhvr>
                                      <p:tavLst>
                                        <p:tav tm="0">
                                          <p:val>
                                            <p:fltVal val="0"/>
                                          </p:val>
                                        </p:tav>
                                        <p:tav tm="100000">
                                          <p:val>
                                            <p:strVal val="#ppt_w"/>
                                          </p:val>
                                        </p:tav>
                                      </p:tavLst>
                                    </p:anim>
                                    <p:anim calcmode="lin" valueType="num">
                                      <p:cBhvr>
                                        <p:cTn id="64" dur="2000" fill="hold"/>
                                        <p:tgtEl>
                                          <p:spTgt spid="83976"/>
                                        </p:tgtEl>
                                        <p:attrNameLst>
                                          <p:attrName>ppt_h</p:attrName>
                                        </p:attrNameLst>
                                      </p:cBhvr>
                                      <p:tavLst>
                                        <p:tav tm="0">
                                          <p:val>
                                            <p:fltVal val="0"/>
                                          </p:val>
                                        </p:tav>
                                        <p:tav tm="100000">
                                          <p:val>
                                            <p:strVal val="#ppt_h"/>
                                          </p:val>
                                        </p:tav>
                                      </p:tavLst>
                                    </p:anim>
                                    <p:animEffect transition="in" filter="fade">
                                      <p:cBhvr>
                                        <p:cTn id="65" dur="2000"/>
                                        <p:tgtEl>
                                          <p:spTgt spid="83976"/>
                                        </p:tgtEl>
                                      </p:cBhvr>
                                    </p:animEffect>
                                  </p:childTnLst>
                                </p:cTn>
                              </p:par>
                            </p:childTnLst>
                          </p:cTn>
                        </p:par>
                      </p:childTnLst>
                    </p:cTn>
                  </p:par>
                  <p:par>
                    <p:cTn id="66" fill="hold">
                      <p:stCondLst>
                        <p:cond delay="indefinite"/>
                      </p:stCondLst>
                      <p:childTnLst>
                        <p:par>
                          <p:cTn id="67" fill="hold">
                            <p:stCondLst>
                              <p:cond delay="0"/>
                            </p:stCondLst>
                            <p:childTnLst>
                              <p:par>
                                <p:cTn id="68" presetID="55" presetClass="entr" presetSubtype="0" fill="hold" grpId="0" nodeType="clickEffect">
                                  <p:stCondLst>
                                    <p:cond delay="0"/>
                                  </p:stCondLst>
                                  <p:childTnLst>
                                    <p:set>
                                      <p:cBhvr>
                                        <p:cTn id="69" dur="1" fill="hold">
                                          <p:stCondLst>
                                            <p:cond delay="0"/>
                                          </p:stCondLst>
                                        </p:cTn>
                                        <p:tgtEl>
                                          <p:spTgt spid="83985"/>
                                        </p:tgtEl>
                                        <p:attrNameLst>
                                          <p:attrName>style.visibility</p:attrName>
                                        </p:attrNameLst>
                                      </p:cBhvr>
                                      <p:to>
                                        <p:strVal val="visible"/>
                                      </p:to>
                                    </p:set>
                                    <p:anim calcmode="lin" valueType="num">
                                      <p:cBhvr>
                                        <p:cTn id="70" dur="2000" fill="hold"/>
                                        <p:tgtEl>
                                          <p:spTgt spid="83985"/>
                                        </p:tgtEl>
                                        <p:attrNameLst>
                                          <p:attrName>ppt_w</p:attrName>
                                        </p:attrNameLst>
                                      </p:cBhvr>
                                      <p:tavLst>
                                        <p:tav tm="0">
                                          <p:val>
                                            <p:strVal val="#ppt_w*0.70"/>
                                          </p:val>
                                        </p:tav>
                                        <p:tav tm="100000">
                                          <p:val>
                                            <p:strVal val="#ppt_w"/>
                                          </p:val>
                                        </p:tav>
                                      </p:tavLst>
                                    </p:anim>
                                    <p:anim calcmode="lin" valueType="num">
                                      <p:cBhvr>
                                        <p:cTn id="71" dur="2000" fill="hold"/>
                                        <p:tgtEl>
                                          <p:spTgt spid="83985"/>
                                        </p:tgtEl>
                                        <p:attrNameLst>
                                          <p:attrName>ppt_h</p:attrName>
                                        </p:attrNameLst>
                                      </p:cBhvr>
                                      <p:tavLst>
                                        <p:tav tm="0">
                                          <p:val>
                                            <p:strVal val="#ppt_h"/>
                                          </p:val>
                                        </p:tav>
                                        <p:tav tm="100000">
                                          <p:val>
                                            <p:strVal val="#ppt_h"/>
                                          </p:val>
                                        </p:tav>
                                      </p:tavLst>
                                    </p:anim>
                                    <p:animEffect transition="in" filter="fade">
                                      <p:cBhvr>
                                        <p:cTn id="72" dur="2000"/>
                                        <p:tgtEl>
                                          <p:spTgt spid="83985"/>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83980"/>
                                        </p:tgtEl>
                                        <p:attrNameLst>
                                          <p:attrName>style.visibility</p:attrName>
                                        </p:attrNameLst>
                                      </p:cBhvr>
                                      <p:to>
                                        <p:strVal val="visible"/>
                                      </p:to>
                                    </p:set>
                                    <p:anim calcmode="lin" valueType="num">
                                      <p:cBhvr>
                                        <p:cTn id="77" dur="500" fill="hold"/>
                                        <p:tgtEl>
                                          <p:spTgt spid="83980"/>
                                        </p:tgtEl>
                                        <p:attrNameLst>
                                          <p:attrName>ppt_w</p:attrName>
                                        </p:attrNameLst>
                                      </p:cBhvr>
                                      <p:tavLst>
                                        <p:tav tm="0">
                                          <p:val>
                                            <p:fltVal val="0"/>
                                          </p:val>
                                        </p:tav>
                                        <p:tav tm="100000">
                                          <p:val>
                                            <p:strVal val="#ppt_w"/>
                                          </p:val>
                                        </p:tav>
                                      </p:tavLst>
                                    </p:anim>
                                    <p:anim calcmode="lin" valueType="num">
                                      <p:cBhvr>
                                        <p:cTn id="78" dur="500" fill="hold"/>
                                        <p:tgtEl>
                                          <p:spTgt spid="83980"/>
                                        </p:tgtEl>
                                        <p:attrNameLst>
                                          <p:attrName>ppt_h</p:attrName>
                                        </p:attrNameLst>
                                      </p:cBhvr>
                                      <p:tavLst>
                                        <p:tav tm="0">
                                          <p:val>
                                            <p:fltVal val="0"/>
                                          </p:val>
                                        </p:tav>
                                        <p:tav tm="100000">
                                          <p:val>
                                            <p:strVal val="#ppt_h"/>
                                          </p:val>
                                        </p:tav>
                                      </p:tavLst>
                                    </p:anim>
                                    <p:animEffect transition="in" filter="fade">
                                      <p:cBhvr>
                                        <p:cTn id="79" dur="500"/>
                                        <p:tgtEl>
                                          <p:spTgt spid="8398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1" fill="hold" grpId="0" nodeType="clickEffect">
                                  <p:stCondLst>
                                    <p:cond delay="0"/>
                                  </p:stCondLst>
                                  <p:childTnLst>
                                    <p:set>
                                      <p:cBhvr>
                                        <p:cTn id="83" dur="1" fill="hold">
                                          <p:stCondLst>
                                            <p:cond delay="0"/>
                                          </p:stCondLst>
                                        </p:cTn>
                                        <p:tgtEl>
                                          <p:spTgt spid="83987"/>
                                        </p:tgtEl>
                                        <p:attrNameLst>
                                          <p:attrName>style.visibility</p:attrName>
                                        </p:attrNameLst>
                                      </p:cBhvr>
                                      <p:to>
                                        <p:strVal val="visible"/>
                                      </p:to>
                                    </p:set>
                                    <p:anim calcmode="lin" valueType="num">
                                      <p:cBhvr additive="base">
                                        <p:cTn id="84" dur="2000" fill="hold"/>
                                        <p:tgtEl>
                                          <p:spTgt spid="83987"/>
                                        </p:tgtEl>
                                        <p:attrNameLst>
                                          <p:attrName>ppt_x</p:attrName>
                                        </p:attrNameLst>
                                      </p:cBhvr>
                                      <p:tavLst>
                                        <p:tav tm="0">
                                          <p:val>
                                            <p:strVal val="#ppt_x"/>
                                          </p:val>
                                        </p:tav>
                                        <p:tav tm="100000">
                                          <p:val>
                                            <p:strVal val="#ppt_x"/>
                                          </p:val>
                                        </p:tav>
                                      </p:tavLst>
                                    </p:anim>
                                    <p:anim calcmode="lin" valueType="num">
                                      <p:cBhvr additive="base">
                                        <p:cTn id="85" dur="2000" fill="hold"/>
                                        <p:tgtEl>
                                          <p:spTgt spid="83987"/>
                                        </p:tgtEl>
                                        <p:attrNameLst>
                                          <p:attrName>ppt_y</p:attrName>
                                        </p:attrNameLst>
                                      </p:cBhvr>
                                      <p:tavLst>
                                        <p:tav tm="0">
                                          <p:val>
                                            <p:strVal val="0-#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7" presetClass="entr" presetSubtype="4" fill="hold" grpId="0" nodeType="clickEffect">
                                  <p:stCondLst>
                                    <p:cond delay="0"/>
                                  </p:stCondLst>
                                  <p:childTnLst>
                                    <p:set>
                                      <p:cBhvr>
                                        <p:cTn id="89" dur="1" fill="hold">
                                          <p:stCondLst>
                                            <p:cond delay="0"/>
                                          </p:stCondLst>
                                        </p:cTn>
                                        <p:tgtEl>
                                          <p:spTgt spid="83986"/>
                                        </p:tgtEl>
                                        <p:attrNameLst>
                                          <p:attrName>style.visibility</p:attrName>
                                        </p:attrNameLst>
                                      </p:cBhvr>
                                      <p:to>
                                        <p:strVal val="visible"/>
                                      </p:to>
                                    </p:set>
                                    <p:anim calcmode="lin" valueType="num">
                                      <p:cBhvr additive="base">
                                        <p:cTn id="90" dur="5000" fill="hold"/>
                                        <p:tgtEl>
                                          <p:spTgt spid="83986"/>
                                        </p:tgtEl>
                                        <p:attrNameLst>
                                          <p:attrName>ppt_x</p:attrName>
                                        </p:attrNameLst>
                                      </p:cBhvr>
                                      <p:tavLst>
                                        <p:tav tm="0">
                                          <p:val>
                                            <p:strVal val="#ppt_x"/>
                                          </p:val>
                                        </p:tav>
                                        <p:tav tm="100000">
                                          <p:val>
                                            <p:strVal val="#ppt_x"/>
                                          </p:val>
                                        </p:tav>
                                      </p:tavLst>
                                    </p:anim>
                                    <p:anim calcmode="lin" valueType="num">
                                      <p:cBhvr additive="base">
                                        <p:cTn id="91" dur="5000" fill="hold"/>
                                        <p:tgtEl>
                                          <p:spTgt spid="839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2" grpId="0" animBg="1"/>
      <p:bldP spid="83974" grpId="0" animBg="1"/>
      <p:bldP spid="83976" grpId="0" animBg="1"/>
      <p:bldP spid="83979" grpId="0" animBg="1"/>
      <p:bldP spid="83980" grpId="0" animBg="1"/>
      <p:bldP spid="83982" grpId="0" animBg="1"/>
      <p:bldP spid="83983" grpId="0" animBg="1"/>
      <p:bldP spid="83984" grpId="0" animBg="1"/>
      <p:bldP spid="83985" grpId="0" animBg="1"/>
      <p:bldP spid="83986" grpId="0"/>
      <p:bldP spid="83987" grpId="0"/>
      <p:bldP spid="83988" grpId="0" animBg="1"/>
      <p:bldP spid="8398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p:cNvSpPr>
          <p:nvPr>
            <p:ph type="title"/>
          </p:nvPr>
        </p:nvSpPr>
        <p:spPr/>
        <p:txBody>
          <a:bodyPr vert="horz" wrap="square" lIns="91440" tIns="45720" rIns="91440" bIns="45720" anchor="ctr">
            <a:normAutofit fontScale="90000"/>
          </a:bodyPr>
          <a:lstStyle/>
          <a:p>
            <a:pPr algn="l"/>
            <a:r>
              <a:rPr lang="zh-CN" altLang="en-US" sz="3600" b="1" dirty="0">
                <a:latin typeface="黑体" panose="02010609060101010101" pitchFamily="2" charset="-122"/>
                <a:ea typeface="黑体" panose="02010609060101010101" pitchFamily="2" charset="-122"/>
              </a:rPr>
              <a:t>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r>
            <a:br>
              <a:rPr lang="zh-CN" altLang="en-US" sz="3600" b="1" dirty="0">
                <a:latin typeface="黑体" panose="02010609060101010101" pitchFamily="2" charset="-122"/>
                <a:ea typeface="黑体" panose="02010609060101010101" pitchFamily="2" charset="-122"/>
              </a:rPr>
            </a:br>
            <a:r>
              <a:rPr lang="zh-CN" altLang="en-US" sz="3600" b="1" dirty="0">
                <a:latin typeface="黑体" panose="02010609060101010101" pitchFamily="2" charset="-122"/>
                <a:ea typeface="黑体" panose="02010609060101010101" pitchFamily="2" charset="-122"/>
              </a:rPr>
              <a:t>  </a:t>
            </a:r>
            <a:r>
              <a:rPr lang="zh-CN" altLang="en-US" sz="3600" b="1" dirty="0">
                <a:solidFill>
                  <a:schemeClr val="tx1"/>
                </a:solidFill>
                <a:latin typeface="黑体" panose="02010609060101010101" pitchFamily="2" charset="-122"/>
                <a:ea typeface="黑体" panose="02010609060101010101" pitchFamily="2" charset="-122"/>
              </a:rPr>
              <a:t>在生活中，我们经常会遇到一些复杂的数字问题，纯定量分析是不够的，我们常常是借助数学手段定量与定性结合的分析比较，寻求最优方案。这种用数学公式、图表等描述客观事物的特征模型的思想就是建模思想，建立的模型就叫数学模型。它是真实系统的一种抽象。 </a:t>
            </a:r>
          </a:p>
        </p:txBody>
      </p:sp>
    </p:spTree>
  </p:cSld>
  <p:clrMapOvr>
    <a:masterClrMapping/>
  </p:clrMapOvr>
  <mc:AlternateContent xmlns:mc="http://schemas.openxmlformats.org/markup-compatibility/2006">
    <mc:Choice xmlns:p14="http://schemas.microsoft.com/office/powerpoint/2010/main" xmlns="" Requires="p14">
      <p:transition p14:dur="500">
        <p:wheel spokes="8"/>
      </p:transition>
    </mc:Choice>
    <mc:Fallback>
      <p:transition>
        <p:wheel spokes="8"/>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7" name="Picture 13" descr="715579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03800" y="4389438"/>
            <a:ext cx="3240088" cy="2468562"/>
          </a:xfrm>
          <a:prstGeom prst="rect">
            <a:avLst/>
          </a:prstGeom>
          <a:noFill/>
          <a:extLst>
            <a:ext uri="{909E8E84-426E-40DD-AFC4-6F175D3DCCD1}">
              <a14:hiddenFill xmlns:a14="http://schemas.microsoft.com/office/drawing/2010/main" xmlns="">
                <a:solidFill>
                  <a:srgbClr val="FFFFFF"/>
                </a:solidFill>
              </a14:hiddenFill>
            </a:ext>
          </a:extLst>
        </p:spPr>
      </p:pic>
      <p:sp>
        <p:nvSpPr>
          <p:cNvPr id="36866" name="Rectangle 2"/>
          <p:cNvSpPr>
            <a:spLocks noGrp="1" noChangeArrowheads="1"/>
          </p:cNvSpPr>
          <p:nvPr>
            <p:ph type="title"/>
          </p:nvPr>
        </p:nvSpPr>
        <p:spPr>
          <a:xfrm>
            <a:off x="543110" y="80244"/>
            <a:ext cx="7024744" cy="1143000"/>
          </a:xfrm>
          <a:noFill/>
        </p:spPr>
        <p:txBody>
          <a:bodyPr>
            <a:normAutofit fontScale="90000"/>
          </a:bodyPr>
          <a:lstStyle/>
          <a:p>
            <a:pPr algn="l"/>
            <a:r>
              <a:rPr lang="en-US" altLang="zh-CN" sz="3200" dirty="0" smtClean="0">
                <a:latin typeface="黑体" panose="02010609060101010101" pitchFamily="2" charset="-122"/>
                <a:ea typeface="黑体" panose="02010609060101010101" pitchFamily="2" charset="-122"/>
              </a:rPr>
              <a:t/>
            </a:r>
            <a:br>
              <a:rPr lang="en-US" altLang="zh-CN" sz="3200" dirty="0" smtClean="0">
                <a:latin typeface="黑体" panose="02010609060101010101" pitchFamily="2" charset="-122"/>
                <a:ea typeface="黑体" panose="02010609060101010101" pitchFamily="2" charset="-122"/>
              </a:rPr>
            </a:br>
            <a:r>
              <a:rPr lang="en-US" altLang="zh-CN" sz="3200" dirty="0">
                <a:latin typeface="黑体" panose="02010609060101010101" pitchFamily="2" charset="-122"/>
                <a:ea typeface="黑体" panose="02010609060101010101" pitchFamily="2" charset="-122"/>
              </a:rPr>
              <a:t/>
            </a:r>
            <a:br>
              <a:rPr lang="en-US" altLang="zh-CN" sz="3200" dirty="0">
                <a:latin typeface="黑体" panose="02010609060101010101" pitchFamily="2" charset="-122"/>
                <a:ea typeface="黑体" panose="02010609060101010101" pitchFamily="2" charset="-122"/>
              </a:rPr>
            </a:br>
            <a:r>
              <a:rPr lang="en-US" altLang="zh-CN" sz="3200" dirty="0" smtClean="0">
                <a:latin typeface="黑体" panose="02010609060101010101" pitchFamily="2" charset="-122"/>
                <a:ea typeface="黑体" panose="02010609060101010101" pitchFamily="2" charset="-122"/>
              </a:rPr>
              <a:t/>
            </a:r>
            <a:br>
              <a:rPr lang="en-US" altLang="zh-CN" sz="3200" dirty="0" smtClean="0">
                <a:latin typeface="黑体" panose="02010609060101010101" pitchFamily="2" charset="-122"/>
                <a:ea typeface="黑体" panose="02010609060101010101" pitchFamily="2" charset="-122"/>
              </a:rPr>
            </a:br>
            <a:r>
              <a:rPr lang="en-US" altLang="zh-CN" sz="3200" dirty="0">
                <a:latin typeface="黑体" panose="02010609060101010101" pitchFamily="2" charset="-122"/>
                <a:ea typeface="黑体" panose="02010609060101010101" pitchFamily="2" charset="-122"/>
              </a:rPr>
              <a:t/>
            </a:r>
            <a:br>
              <a:rPr lang="en-US" altLang="zh-CN" sz="3200" dirty="0">
                <a:latin typeface="黑体" panose="02010609060101010101" pitchFamily="2" charset="-122"/>
                <a:ea typeface="黑体" panose="02010609060101010101" pitchFamily="2" charset="-122"/>
              </a:rPr>
            </a:br>
            <a:r>
              <a:rPr lang="en-US" altLang="zh-CN" sz="3200" dirty="0" smtClean="0">
                <a:latin typeface="黑体" panose="02010609060101010101" pitchFamily="2" charset="-122"/>
                <a:ea typeface="黑体" panose="02010609060101010101" pitchFamily="2" charset="-122"/>
              </a:rPr>
              <a:t/>
            </a:r>
            <a:br>
              <a:rPr lang="en-US" altLang="zh-CN" sz="3200" dirty="0" smtClean="0">
                <a:latin typeface="黑体" panose="02010609060101010101" pitchFamily="2" charset="-122"/>
                <a:ea typeface="黑体" panose="02010609060101010101" pitchFamily="2" charset="-122"/>
              </a:rPr>
            </a:br>
            <a:r>
              <a:rPr lang="en-US" altLang="zh-CN" sz="3200" dirty="0">
                <a:latin typeface="黑体" panose="02010609060101010101" pitchFamily="2" charset="-122"/>
                <a:ea typeface="黑体" panose="02010609060101010101" pitchFamily="2" charset="-122"/>
              </a:rPr>
              <a:t/>
            </a:r>
            <a:br>
              <a:rPr lang="en-US" altLang="zh-CN" sz="3200" dirty="0">
                <a:latin typeface="黑体" panose="02010609060101010101" pitchFamily="2" charset="-122"/>
                <a:ea typeface="黑体" panose="02010609060101010101" pitchFamily="2" charset="-122"/>
              </a:rPr>
            </a:br>
            <a:r>
              <a:rPr lang="en-US" altLang="zh-CN" sz="3200" dirty="0" smtClean="0">
                <a:latin typeface="黑体" panose="02010609060101010101" pitchFamily="2" charset="-122"/>
                <a:ea typeface="黑体" panose="02010609060101010101" pitchFamily="2" charset="-122"/>
              </a:rPr>
              <a:t/>
            </a:r>
            <a:br>
              <a:rPr lang="en-US" altLang="zh-CN" sz="3200" dirty="0" smtClean="0">
                <a:latin typeface="黑体" panose="02010609060101010101" pitchFamily="2" charset="-122"/>
                <a:ea typeface="黑体" panose="02010609060101010101" pitchFamily="2" charset="-122"/>
              </a:rPr>
            </a:br>
            <a:r>
              <a:rPr lang="en-US" altLang="zh-CN" sz="3200" dirty="0">
                <a:latin typeface="黑体" panose="02010609060101010101" pitchFamily="2" charset="-122"/>
                <a:ea typeface="黑体" panose="02010609060101010101" pitchFamily="2" charset="-122"/>
              </a:rPr>
              <a:t/>
            </a:r>
            <a:br>
              <a:rPr lang="en-US" altLang="zh-CN" sz="3200" dirty="0">
                <a:latin typeface="黑体" panose="02010609060101010101" pitchFamily="2" charset="-122"/>
                <a:ea typeface="黑体" panose="02010609060101010101" pitchFamily="2" charset="-122"/>
              </a:rPr>
            </a:br>
            <a:r>
              <a:rPr lang="zh-CN" altLang="en-US" sz="3200" dirty="0" smtClean="0">
                <a:latin typeface="黑体" panose="02010609060101010101" pitchFamily="2" charset="-122"/>
                <a:ea typeface="黑体" panose="02010609060101010101" pitchFamily="2" charset="-122"/>
              </a:rPr>
              <a:t>案例</a:t>
            </a:r>
            <a:endParaRPr lang="zh-CN" altLang="en-US" sz="3200" dirty="0">
              <a:latin typeface="黑体" panose="02010609060101010101" pitchFamily="2" charset="-122"/>
              <a:ea typeface="黑体" panose="02010609060101010101" pitchFamily="2" charset="-122"/>
            </a:endParaRPr>
          </a:p>
        </p:txBody>
      </p:sp>
      <p:sp>
        <p:nvSpPr>
          <p:cNvPr id="36867" name="Rectangle 3"/>
          <p:cNvSpPr>
            <a:spLocks noGrp="1" noChangeArrowheads="1"/>
          </p:cNvSpPr>
          <p:nvPr>
            <p:ph idx="1"/>
          </p:nvPr>
        </p:nvSpPr>
        <p:spPr>
          <a:xfrm>
            <a:off x="790762" y="1223197"/>
            <a:ext cx="6777317" cy="3508977"/>
          </a:xfrm>
          <a:noFill/>
        </p:spPr>
        <p:txBody>
          <a:bodyPr>
            <a:normAutofit fontScale="90000"/>
          </a:bodyPr>
          <a:lstStyle/>
          <a:p>
            <a:pPr>
              <a:lnSpc>
                <a:spcPct val="120000"/>
              </a:lnSpc>
              <a:buFont typeface="Wingdings" panose="05000000000000000000" pitchFamily="2" charset="2"/>
              <a:buNone/>
            </a:pPr>
            <a:r>
              <a:rPr lang="zh-CN" altLang="en-US" b="1" dirty="0" smtClean="0">
                <a:latin typeface="幼圆" panose="02010509060101010101" charset="-122"/>
                <a:ea typeface="幼圆" panose="02010509060101010101" charset="-122"/>
              </a:rPr>
              <a:t> 某</a:t>
            </a:r>
            <a:r>
              <a:rPr lang="zh-CN" altLang="en-US" b="1" dirty="0">
                <a:latin typeface="幼圆" panose="02010509060101010101" charset="-122"/>
                <a:ea typeface="幼圆" panose="02010509060101010101" charset="-122"/>
              </a:rPr>
              <a:t>家具厂要安排一周的计划，产品是桌子和椅子。制作一张桌子需</a:t>
            </a:r>
            <a:r>
              <a:rPr lang="en-US" altLang="zh-CN" b="1" dirty="0">
                <a:latin typeface="幼圆" panose="02010509060101010101" charset="-122"/>
                <a:ea typeface="幼圆" panose="02010509060101010101" charset="-122"/>
              </a:rPr>
              <a:t>4</a:t>
            </a:r>
            <a:r>
              <a:rPr lang="zh-CN" altLang="en-US" b="1" dirty="0">
                <a:latin typeface="幼圆" panose="02010509060101010101" charset="-122"/>
                <a:ea typeface="幼圆" panose="02010509060101010101" charset="-122"/>
              </a:rPr>
              <a:t>平方木板及</a:t>
            </a:r>
            <a:r>
              <a:rPr lang="en-US" altLang="zh-CN" b="1" dirty="0">
                <a:latin typeface="幼圆" panose="02010509060101010101" charset="-122"/>
                <a:ea typeface="幼圆" panose="02010509060101010101" charset="-122"/>
              </a:rPr>
              <a:t>20</a:t>
            </a:r>
            <a:r>
              <a:rPr lang="zh-CN" altLang="en-US" b="1" dirty="0">
                <a:latin typeface="幼圆" panose="02010509060101010101" charset="-122"/>
                <a:ea typeface="幼圆" panose="02010509060101010101" charset="-122"/>
              </a:rPr>
              <a:t>小时工时，制作一张椅子需</a:t>
            </a:r>
            <a:r>
              <a:rPr lang="en-US" altLang="zh-CN" b="1" dirty="0">
                <a:latin typeface="幼圆" panose="02010509060101010101" charset="-122"/>
                <a:ea typeface="幼圆" panose="02010509060101010101" charset="-122"/>
              </a:rPr>
              <a:t>6</a:t>
            </a:r>
            <a:r>
              <a:rPr lang="zh-CN" altLang="en-US" b="1" dirty="0">
                <a:latin typeface="幼圆" panose="02010509060101010101" charset="-122"/>
                <a:ea typeface="幼圆" panose="02010509060101010101" charset="-122"/>
              </a:rPr>
              <a:t>平方木板及</a:t>
            </a:r>
            <a:r>
              <a:rPr lang="en-US" altLang="zh-CN" b="1" dirty="0">
                <a:latin typeface="幼圆" panose="02010509060101010101" charset="-122"/>
                <a:ea typeface="幼圆" panose="02010509060101010101" charset="-122"/>
              </a:rPr>
              <a:t>18</a:t>
            </a:r>
            <a:r>
              <a:rPr lang="zh-CN" altLang="en-US" b="1" dirty="0">
                <a:latin typeface="幼圆" panose="02010509060101010101" charset="-122"/>
                <a:ea typeface="幼圆" panose="02010509060101010101" charset="-122"/>
              </a:rPr>
              <a:t>小时工时；每周拥有木材板料</a:t>
            </a:r>
            <a:r>
              <a:rPr lang="en-US" altLang="zh-CN" b="1" dirty="0">
                <a:latin typeface="幼圆" panose="02010509060101010101" charset="-122"/>
                <a:ea typeface="幼圆" panose="02010509060101010101" charset="-122"/>
              </a:rPr>
              <a:t>600</a:t>
            </a:r>
            <a:r>
              <a:rPr lang="zh-CN" altLang="en-US" b="1" dirty="0">
                <a:latin typeface="幼圆" panose="02010509060101010101" charset="-122"/>
                <a:ea typeface="幼圆" panose="02010509060101010101" charset="-122"/>
              </a:rPr>
              <a:t>平方，可用工时</a:t>
            </a:r>
            <a:r>
              <a:rPr lang="en-US" altLang="zh-CN" b="1" dirty="0">
                <a:latin typeface="幼圆" panose="02010509060101010101" charset="-122"/>
                <a:ea typeface="幼圆" panose="02010509060101010101" charset="-122"/>
              </a:rPr>
              <a:t>400</a:t>
            </a:r>
            <a:r>
              <a:rPr lang="zh-CN" altLang="en-US" b="1" dirty="0">
                <a:latin typeface="幼圆" panose="02010509060101010101" charset="-122"/>
                <a:ea typeface="幼圆" panose="02010509060101010101" charset="-122"/>
              </a:rPr>
              <a:t>小时；每张桌子利润</a:t>
            </a:r>
            <a:r>
              <a:rPr lang="en-US" altLang="zh-CN" b="1" dirty="0">
                <a:latin typeface="幼圆" panose="02010509060101010101" charset="-122"/>
                <a:ea typeface="幼圆" panose="02010509060101010101" charset="-122"/>
              </a:rPr>
              <a:t>50</a:t>
            </a:r>
            <a:r>
              <a:rPr lang="zh-CN" altLang="en-US" b="1" dirty="0">
                <a:latin typeface="幼圆" panose="02010509060101010101" charset="-122"/>
                <a:ea typeface="幼圆" panose="02010509060101010101" charset="-122"/>
              </a:rPr>
              <a:t>元，每只椅子利润</a:t>
            </a:r>
            <a:r>
              <a:rPr lang="en-US" altLang="zh-CN" b="1" dirty="0">
                <a:latin typeface="幼圆" panose="02010509060101010101" charset="-122"/>
                <a:ea typeface="幼圆" panose="02010509060101010101" charset="-122"/>
              </a:rPr>
              <a:t>60</a:t>
            </a:r>
            <a:r>
              <a:rPr lang="zh-CN" altLang="en-US" b="1" dirty="0">
                <a:latin typeface="幼圆" panose="02010509060101010101" charset="-122"/>
                <a:ea typeface="幼圆" panose="02010509060101010101" charset="-122"/>
              </a:rPr>
              <a:t>元。按合同每周至少要交付</a:t>
            </a:r>
            <a:r>
              <a:rPr lang="en-US" altLang="zh-CN" b="1" dirty="0">
                <a:latin typeface="幼圆" panose="02010509060101010101" charset="-122"/>
                <a:ea typeface="幼圆" panose="02010509060101010101" charset="-122"/>
              </a:rPr>
              <a:t>8</a:t>
            </a:r>
            <a:r>
              <a:rPr lang="zh-CN" altLang="en-US" b="1" dirty="0">
                <a:latin typeface="幼圆" panose="02010509060101010101" charset="-122"/>
                <a:ea typeface="幼圆" panose="02010509060101010101" charset="-122"/>
              </a:rPr>
              <a:t>张桌子和</a:t>
            </a:r>
            <a:r>
              <a:rPr lang="en-US" altLang="zh-CN" b="1" dirty="0">
                <a:latin typeface="幼圆" panose="02010509060101010101" charset="-122"/>
                <a:ea typeface="幼圆" panose="02010509060101010101" charset="-122"/>
              </a:rPr>
              <a:t>5</a:t>
            </a:r>
            <a:r>
              <a:rPr lang="zh-CN" altLang="en-US" b="1" dirty="0">
                <a:latin typeface="幼圆" panose="02010509060101010101" charset="-122"/>
                <a:ea typeface="幼圆" panose="02010509060101010101" charset="-122"/>
              </a:rPr>
              <a:t>张椅子，假定所有产品都能销售。</a:t>
            </a:r>
          </a:p>
          <a:p>
            <a:pPr>
              <a:lnSpc>
                <a:spcPct val="120000"/>
              </a:lnSpc>
              <a:buFont typeface="Wingdings" panose="05000000000000000000" pitchFamily="2" charset="2"/>
              <a:buNone/>
            </a:pPr>
            <a:r>
              <a:rPr lang="zh-CN" altLang="en-US" b="1" dirty="0">
                <a:latin typeface="幼圆" panose="02010509060101010101" charset="-122"/>
                <a:ea typeface="幼圆" panose="02010509060101010101" charset="-122"/>
              </a:rPr>
              <a:t>   </a:t>
            </a:r>
            <a:r>
              <a:rPr lang="zh-CN" altLang="en-US" sz="2800" b="1" dirty="0">
                <a:solidFill>
                  <a:srgbClr val="FF0000"/>
                </a:solidFill>
                <a:ea typeface="幼圆" panose="02010509060101010101" charset="-122"/>
              </a:rPr>
              <a:t>问：该厂每周生产桌子和椅子的数量分别是多少时，能获得最大利润？</a:t>
            </a:r>
          </a:p>
        </p:txBody>
      </p:sp>
      <p:sp>
        <p:nvSpPr>
          <p:cNvPr id="36870" name="Rectangle 6"/>
          <p:cNvSpPr>
            <a:spLocks noChangeArrowheads="1"/>
          </p:cNvSpPr>
          <p:nvPr/>
        </p:nvSpPr>
        <p:spPr bwMode="auto">
          <a:xfrm>
            <a:off x="899592" y="5399415"/>
            <a:ext cx="545342"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zh-CN" altLang="en-US" sz="2800" b="1" dirty="0" smtClean="0">
                <a:solidFill>
                  <a:srgbClr val="000000"/>
                </a:solidFill>
                <a:latin typeface="幼圆" panose="02010509060101010101" charset="-122"/>
                <a:ea typeface="幼圆" panose="02010509060101010101" charset="-122"/>
                <a:cs typeface="宋体" panose="02010600030101010101" pitchFamily="2" charset="-122"/>
              </a:rPr>
              <a:t> </a:t>
            </a:r>
            <a:r>
              <a:rPr lang="zh-CN" altLang="en-US" sz="2800" dirty="0" smtClean="0">
                <a:solidFill>
                  <a:srgbClr val="000000"/>
                </a:solidFill>
                <a:latin typeface="幼圆" panose="02010509060101010101" charset="-122"/>
                <a:ea typeface="幼圆" panose="02010509060101010101" charset="-122"/>
                <a:cs typeface="宋体" panose="02010600030101010101" pitchFamily="2" charset="-122"/>
              </a:rPr>
              <a:t> </a:t>
            </a:r>
            <a:endParaRPr lang="zh-CN" altLang="en-US" sz="2800" dirty="0">
              <a:solidFill>
                <a:srgbClr val="000000"/>
              </a:solidFill>
              <a:latin typeface="幼圆" panose="02010509060101010101" charset="-122"/>
              <a:ea typeface="幼圆" panose="02010509060101010101"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p14:dur="500">
        <p:wheel spokes="2"/>
      </p:transition>
    </mc:Choice>
    <mc:Fallback>
      <p:transition>
        <p:wheel spokes="2"/>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95236" name="Text Box 4"/>
          <p:cNvSpPr txBox="1">
            <a:spLocks noChangeArrowheads="1"/>
          </p:cNvSpPr>
          <p:nvPr/>
        </p:nvSpPr>
        <p:spPr bwMode="auto">
          <a:xfrm>
            <a:off x="611188" y="188913"/>
            <a:ext cx="2735262" cy="1152525"/>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20000"/>
              </a:spcBef>
              <a:spcAft>
                <a:spcPct val="0"/>
              </a:spcAft>
              <a:buClr>
                <a:srgbClr val="0066CC"/>
              </a:buClr>
              <a:buFont typeface="Wingdings" panose="05000000000000000000" pitchFamily="2" charset="2"/>
              <a:buNone/>
            </a:pPr>
            <a:endParaRPr lang="zh-CN" altLang="zh-CN">
              <a:solidFill>
                <a:srgbClr val="FF0000"/>
              </a:solidFill>
            </a:endParaRPr>
          </a:p>
        </p:txBody>
      </p:sp>
      <p:sp>
        <p:nvSpPr>
          <p:cNvPr id="95237" name="Text Box 5"/>
          <p:cNvSpPr txBox="1">
            <a:spLocks noChangeArrowheads="1"/>
          </p:cNvSpPr>
          <p:nvPr/>
        </p:nvSpPr>
        <p:spPr bwMode="auto">
          <a:xfrm>
            <a:off x="611188" y="2781300"/>
            <a:ext cx="2735262" cy="720725"/>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0"/>
              </a:spcBef>
              <a:spcAft>
                <a:spcPct val="0"/>
              </a:spcAft>
            </a:pPr>
            <a:endParaRPr lang="zh-CN" altLang="zh-CN" sz="3200" b="1">
              <a:solidFill>
                <a:srgbClr val="FF0000"/>
              </a:solidFill>
              <a:ea typeface="幼圆" panose="02010509060101010101" charset="-122"/>
            </a:endParaRPr>
          </a:p>
        </p:txBody>
      </p:sp>
      <p:sp>
        <p:nvSpPr>
          <p:cNvPr id="95239" name="Text Box 7"/>
          <p:cNvSpPr txBox="1">
            <a:spLocks noChangeArrowheads="1"/>
          </p:cNvSpPr>
          <p:nvPr/>
        </p:nvSpPr>
        <p:spPr bwMode="auto">
          <a:xfrm>
            <a:off x="611188" y="3933825"/>
            <a:ext cx="2735262" cy="576263"/>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50000"/>
              </a:spcBef>
              <a:spcAft>
                <a:spcPct val="0"/>
              </a:spcAft>
            </a:pPr>
            <a:endParaRPr lang="zh-CN" altLang="zh-CN" sz="3200" b="1">
              <a:solidFill>
                <a:srgbClr val="FF0000"/>
              </a:solidFill>
              <a:latin typeface="幼圆" panose="02010509060101010101" charset="-122"/>
              <a:ea typeface="幼圆" panose="02010509060101010101" charset="-122"/>
            </a:endParaRPr>
          </a:p>
        </p:txBody>
      </p:sp>
      <p:sp>
        <p:nvSpPr>
          <p:cNvPr id="95240" name="Text Box 8"/>
          <p:cNvSpPr txBox="1">
            <a:spLocks noChangeArrowheads="1"/>
          </p:cNvSpPr>
          <p:nvPr/>
        </p:nvSpPr>
        <p:spPr bwMode="auto">
          <a:xfrm>
            <a:off x="612775" y="4941888"/>
            <a:ext cx="2735263" cy="601662"/>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50000"/>
              </a:spcBef>
              <a:spcAft>
                <a:spcPct val="0"/>
              </a:spcAft>
            </a:pPr>
            <a:endParaRPr lang="zh-CN" altLang="zh-CN" sz="3200" b="1">
              <a:solidFill>
                <a:srgbClr val="FF0000"/>
              </a:solidFill>
              <a:latin typeface="幼圆" panose="02010509060101010101" charset="-122"/>
              <a:ea typeface="幼圆" panose="02010509060101010101" charset="-122"/>
            </a:endParaRPr>
          </a:p>
        </p:txBody>
      </p:sp>
      <p:sp>
        <p:nvSpPr>
          <p:cNvPr id="95241" name="Line 9"/>
          <p:cNvSpPr>
            <a:spLocks noChangeShapeType="1"/>
          </p:cNvSpPr>
          <p:nvPr/>
        </p:nvSpPr>
        <p:spPr bwMode="auto">
          <a:xfrm>
            <a:off x="1908175" y="1341438"/>
            <a:ext cx="0" cy="360362"/>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42" name="Line 10"/>
          <p:cNvSpPr>
            <a:spLocks noChangeShapeType="1"/>
          </p:cNvSpPr>
          <p:nvPr/>
        </p:nvSpPr>
        <p:spPr bwMode="auto">
          <a:xfrm>
            <a:off x="1870075" y="3509963"/>
            <a:ext cx="0" cy="423862"/>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43" name="Line 11"/>
          <p:cNvSpPr>
            <a:spLocks noChangeShapeType="1"/>
          </p:cNvSpPr>
          <p:nvPr/>
        </p:nvSpPr>
        <p:spPr bwMode="auto">
          <a:xfrm>
            <a:off x="1908175" y="4508500"/>
            <a:ext cx="0" cy="431800"/>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45" name="Text Box 13"/>
          <p:cNvSpPr txBox="1">
            <a:spLocks noChangeArrowheads="1"/>
          </p:cNvSpPr>
          <p:nvPr/>
        </p:nvSpPr>
        <p:spPr bwMode="auto">
          <a:xfrm>
            <a:off x="611188" y="1700213"/>
            <a:ext cx="2735262" cy="649287"/>
          </a:xfrm>
          <a:prstGeom prst="rect">
            <a:avLst/>
          </a:prstGeom>
          <a:solidFill>
            <a:srgbClr val="99CC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3200" b="1">
                <a:solidFill>
                  <a:srgbClr val="FF0000"/>
                </a:solidFill>
              </a:rPr>
              <a:t>约束条件</a:t>
            </a:r>
          </a:p>
        </p:txBody>
      </p:sp>
      <p:sp>
        <p:nvSpPr>
          <p:cNvPr id="95246" name="Line 14"/>
          <p:cNvSpPr>
            <a:spLocks noChangeShapeType="1"/>
          </p:cNvSpPr>
          <p:nvPr/>
        </p:nvSpPr>
        <p:spPr bwMode="auto">
          <a:xfrm>
            <a:off x="1887538" y="2349500"/>
            <a:ext cx="0" cy="411163"/>
          </a:xfrm>
          <a:prstGeom prst="line">
            <a:avLst/>
          </a:prstGeom>
          <a:noFill/>
          <a:ln w="508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47" name="Line 15"/>
          <p:cNvSpPr>
            <a:spLocks noChangeShapeType="1"/>
          </p:cNvSpPr>
          <p:nvPr/>
        </p:nvSpPr>
        <p:spPr bwMode="auto">
          <a:xfrm>
            <a:off x="3419475" y="620713"/>
            <a:ext cx="503238" cy="0"/>
          </a:xfrm>
          <a:prstGeom prst="line">
            <a:avLst/>
          </a:prstGeom>
          <a:noFill/>
          <a:ln w="635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48" name="Text Box 16"/>
          <p:cNvSpPr txBox="1">
            <a:spLocks noChangeArrowheads="1"/>
          </p:cNvSpPr>
          <p:nvPr/>
        </p:nvSpPr>
        <p:spPr bwMode="auto">
          <a:xfrm>
            <a:off x="4211638" y="404813"/>
            <a:ext cx="3240087"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sz="3200">
              <a:solidFill>
                <a:srgbClr val="000000"/>
              </a:solidFill>
            </a:endParaRPr>
          </a:p>
        </p:txBody>
      </p:sp>
      <p:sp>
        <p:nvSpPr>
          <p:cNvPr id="95249" name="Text Box 17"/>
          <p:cNvSpPr txBox="1">
            <a:spLocks noChangeArrowheads="1"/>
          </p:cNvSpPr>
          <p:nvPr/>
        </p:nvSpPr>
        <p:spPr bwMode="auto">
          <a:xfrm>
            <a:off x="3924300" y="260350"/>
            <a:ext cx="3529013"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b="1">
                <a:solidFill>
                  <a:srgbClr val="000000"/>
                </a:solidFill>
                <a:ea typeface="幼圆" panose="02010509060101010101" charset="-122"/>
              </a:rPr>
              <a:t>获得最大利润</a:t>
            </a:r>
          </a:p>
        </p:txBody>
      </p:sp>
      <p:sp>
        <p:nvSpPr>
          <p:cNvPr id="95250" name="Line 18"/>
          <p:cNvSpPr>
            <a:spLocks noChangeShapeType="1"/>
          </p:cNvSpPr>
          <p:nvPr/>
        </p:nvSpPr>
        <p:spPr bwMode="auto">
          <a:xfrm>
            <a:off x="3348038" y="2060575"/>
            <a:ext cx="576262" cy="0"/>
          </a:xfrm>
          <a:prstGeom prst="line">
            <a:avLst/>
          </a:prstGeom>
          <a:noFill/>
          <a:ln w="635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pic>
        <p:nvPicPr>
          <p:cNvPr id="95251" name="Picture 19" descr="11398"/>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67175" y="908050"/>
            <a:ext cx="3457575" cy="2720975"/>
          </a:xfrm>
          <a:prstGeom prst="rect">
            <a:avLst/>
          </a:prstGeom>
          <a:noFill/>
          <a:extLst>
            <a:ext uri="{909E8E84-426E-40DD-AFC4-6F175D3DCCD1}">
              <a14:hiddenFill xmlns:a14="http://schemas.microsoft.com/office/drawing/2010/main" xmlns="">
                <a:solidFill>
                  <a:srgbClr val="FFFFFF"/>
                </a:solidFill>
              </a14:hiddenFill>
            </a:ext>
          </a:extLst>
        </p:spPr>
      </p:pic>
      <p:sp>
        <p:nvSpPr>
          <p:cNvPr id="95252" name="AutoShape 20"/>
          <p:cNvSpPr/>
          <p:nvPr/>
        </p:nvSpPr>
        <p:spPr bwMode="auto">
          <a:xfrm>
            <a:off x="3851275" y="981075"/>
            <a:ext cx="288925" cy="2449513"/>
          </a:xfrm>
          <a:prstGeom prst="leftBrace">
            <a:avLst>
              <a:gd name="adj1" fmla="val 70650"/>
              <a:gd name="adj2" fmla="val 50000"/>
            </a:avLst>
          </a:prstGeom>
          <a:noFill/>
          <a:ln w="9525">
            <a:solidFill>
              <a:schemeClr val="tx1"/>
            </a:solidFill>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3200">
              <a:solidFill>
                <a:srgbClr val="000000"/>
              </a:solidFill>
            </a:endParaRPr>
          </a:p>
        </p:txBody>
      </p:sp>
      <p:pic>
        <p:nvPicPr>
          <p:cNvPr id="95253" name="Picture 21" descr="未命名"/>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851275" y="3789363"/>
            <a:ext cx="4133850" cy="790575"/>
          </a:xfrm>
          <a:prstGeom prst="rect">
            <a:avLst/>
          </a:prstGeom>
          <a:noFill/>
          <a:extLst>
            <a:ext uri="{909E8E84-426E-40DD-AFC4-6F175D3DCCD1}">
              <a14:hiddenFill xmlns:a14="http://schemas.microsoft.com/office/drawing/2010/main" xmlns="">
                <a:solidFill>
                  <a:srgbClr val="FFFFFF"/>
                </a:solidFill>
              </a14:hiddenFill>
            </a:ext>
          </a:extLst>
        </p:spPr>
      </p:pic>
      <p:sp>
        <p:nvSpPr>
          <p:cNvPr id="95254" name="Line 22"/>
          <p:cNvSpPr>
            <a:spLocks noChangeShapeType="1"/>
          </p:cNvSpPr>
          <p:nvPr/>
        </p:nvSpPr>
        <p:spPr bwMode="auto">
          <a:xfrm flipH="1" flipV="1">
            <a:off x="3276600" y="3429000"/>
            <a:ext cx="790575" cy="720725"/>
          </a:xfrm>
          <a:prstGeom prst="line">
            <a:avLst/>
          </a:prstGeom>
          <a:noFill/>
          <a:ln w="63500">
            <a:solidFill>
              <a:srgbClr val="6600CC"/>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95256" name="Rectangle 24"/>
          <p:cNvSpPr>
            <a:spLocks noChangeArrowheads="1"/>
          </p:cNvSpPr>
          <p:nvPr/>
        </p:nvSpPr>
        <p:spPr bwMode="auto">
          <a:xfrm>
            <a:off x="900113" y="260350"/>
            <a:ext cx="2017712"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2800" b="1">
                <a:solidFill>
                  <a:srgbClr val="FF0000"/>
                </a:solidFill>
                <a:ea typeface="幼圆" panose="02010509060101010101" charset="-122"/>
              </a:rPr>
              <a:t>明确问题</a:t>
            </a:r>
          </a:p>
          <a:p>
            <a:pPr fontAlgn="base">
              <a:spcBef>
                <a:spcPct val="0"/>
              </a:spcBef>
              <a:spcAft>
                <a:spcPct val="0"/>
              </a:spcAft>
            </a:pPr>
            <a:r>
              <a:rPr lang="zh-CN" altLang="en-US" sz="2800" b="1">
                <a:solidFill>
                  <a:srgbClr val="FF0000"/>
                </a:solidFill>
                <a:ea typeface="幼圆" panose="02010509060101010101" charset="-122"/>
              </a:rPr>
              <a:t>设定目标</a:t>
            </a:r>
          </a:p>
        </p:txBody>
      </p:sp>
      <p:sp>
        <p:nvSpPr>
          <p:cNvPr id="95258" name="Text Box 26"/>
          <p:cNvSpPr txBox="1">
            <a:spLocks noChangeArrowheads="1"/>
          </p:cNvSpPr>
          <p:nvPr/>
        </p:nvSpPr>
        <p:spPr bwMode="auto">
          <a:xfrm>
            <a:off x="468313" y="2852738"/>
            <a:ext cx="25209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FF0000"/>
                </a:solidFill>
                <a:ea typeface="幼圆" panose="02010509060101010101" charset="-122"/>
              </a:rPr>
              <a:t>列方程</a:t>
            </a:r>
          </a:p>
        </p:txBody>
      </p:sp>
      <p:sp>
        <p:nvSpPr>
          <p:cNvPr id="95260" name="Text Box 28"/>
          <p:cNvSpPr txBox="1">
            <a:spLocks noChangeArrowheads="1"/>
          </p:cNvSpPr>
          <p:nvPr/>
        </p:nvSpPr>
        <p:spPr bwMode="auto">
          <a:xfrm>
            <a:off x="611188" y="3933825"/>
            <a:ext cx="324008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a:solidFill>
                  <a:srgbClr val="FF0000"/>
                </a:solidFill>
                <a:latin typeface="幼圆" panose="02010509060101010101" charset="-122"/>
                <a:ea typeface="幼圆" panose="02010509060101010101" charset="-122"/>
              </a:rPr>
              <a:t>求解（最优解）</a:t>
            </a:r>
          </a:p>
        </p:txBody>
      </p:sp>
      <p:sp>
        <p:nvSpPr>
          <p:cNvPr id="95261" name="Text Box 29"/>
          <p:cNvSpPr txBox="1">
            <a:spLocks noChangeArrowheads="1"/>
          </p:cNvSpPr>
          <p:nvPr/>
        </p:nvSpPr>
        <p:spPr bwMode="auto">
          <a:xfrm>
            <a:off x="755650" y="4941888"/>
            <a:ext cx="2520950"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b="1">
                <a:solidFill>
                  <a:srgbClr val="FF0000"/>
                </a:solidFill>
                <a:ea typeface="幼圆" panose="02010509060101010101" charset="-122"/>
              </a:rPr>
              <a:t>验证实施</a:t>
            </a:r>
          </a:p>
        </p:txBody>
      </p:sp>
      <p:sp>
        <p:nvSpPr>
          <p:cNvPr id="95262" name="Text Box 30"/>
          <p:cNvSpPr txBox="1">
            <a:spLocks noChangeArrowheads="1"/>
          </p:cNvSpPr>
          <p:nvPr/>
        </p:nvSpPr>
        <p:spPr bwMode="auto">
          <a:xfrm>
            <a:off x="611188" y="6021388"/>
            <a:ext cx="3236912" cy="4333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spAutoFit/>
          </a:bodyPr>
          <a:lstStyle/>
          <a:p>
            <a:pPr eaLnBrk="0" fontAlgn="base" hangingPunct="0">
              <a:lnSpc>
                <a:spcPct val="80000"/>
              </a:lnSpc>
              <a:spcBef>
                <a:spcPct val="50000"/>
              </a:spcBef>
              <a:spcAft>
                <a:spcPct val="0"/>
              </a:spcAft>
            </a:pPr>
            <a:r>
              <a:rPr lang="zh-CN" altLang="en-US" sz="2800" b="1">
                <a:solidFill>
                  <a:srgbClr val="FF0000"/>
                </a:solidFill>
                <a:ea typeface="幼圆" panose="02010509060101010101" charset="-122"/>
              </a:rPr>
              <a:t>影响优化的因素：</a:t>
            </a:r>
          </a:p>
        </p:txBody>
      </p:sp>
      <p:graphicFrame>
        <p:nvGraphicFramePr>
          <p:cNvPr id="95263" name="Object 31"/>
          <p:cNvGraphicFramePr>
            <a:graphicFrameLocks noChangeAspect="1"/>
          </p:cNvGraphicFramePr>
          <p:nvPr>
            <p:ph sz="quarter" idx="13"/>
          </p:nvPr>
        </p:nvGraphicFramePr>
        <p:xfrm>
          <a:off x="3640074" y="5446935"/>
          <a:ext cx="711200" cy="1008062"/>
        </p:xfrm>
        <a:graphic>
          <a:graphicData uri="http://schemas.openxmlformats.org/presentationml/2006/ole">
            <p:oleObj spid="_x0000_s2068" name="公式" r:id="rId6" imgW="152268" imgH="215713" progId="">
              <p:embed/>
            </p:oleObj>
          </a:graphicData>
        </a:graphic>
      </p:graphicFrame>
      <p:graphicFrame>
        <p:nvGraphicFramePr>
          <p:cNvPr id="95265" name="Object 33"/>
          <p:cNvGraphicFramePr>
            <a:graphicFrameLocks noChangeAspect="1"/>
          </p:cNvGraphicFramePr>
          <p:nvPr>
            <p:ph sz="quarter" idx="14"/>
          </p:nvPr>
        </p:nvGraphicFramePr>
        <p:xfrm>
          <a:off x="5760244" y="5543613"/>
          <a:ext cx="715963" cy="936625"/>
        </p:xfrm>
        <a:graphic>
          <a:graphicData uri="http://schemas.openxmlformats.org/presentationml/2006/ole">
            <p:oleObj spid="_x0000_s2069" name="公式" r:id="rId7" imgW="164885" imgH="215619" progId="">
              <p:embed/>
            </p:oleObj>
          </a:graphicData>
        </a:graphic>
      </p:graphicFrame>
      <p:sp>
        <p:nvSpPr>
          <p:cNvPr id="95268" name="AutoShape 36"/>
          <p:cNvSpPr>
            <a:spLocks noChangeArrowheads="1"/>
          </p:cNvSpPr>
          <p:nvPr/>
        </p:nvSpPr>
        <p:spPr bwMode="auto">
          <a:xfrm flipH="1">
            <a:off x="4716463" y="4365625"/>
            <a:ext cx="3743325" cy="1368425"/>
          </a:xfrm>
          <a:prstGeom prst="cloudCallout">
            <a:avLst>
              <a:gd name="adj1" fmla="val 82736"/>
              <a:gd name="adj2" fmla="val 83292"/>
            </a:avLst>
          </a:prstGeom>
          <a:solidFill>
            <a:srgbClr val="CCFF99"/>
          </a:solidFill>
          <a:ln w="9525">
            <a:solidFill>
              <a:schemeClr val="tx1"/>
            </a:solidFill>
            <a:rou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fontAlgn="base">
              <a:spcBef>
                <a:spcPct val="0"/>
              </a:spcBef>
              <a:spcAft>
                <a:spcPct val="0"/>
              </a:spcAft>
            </a:pPr>
            <a:r>
              <a:rPr kumimoji="1" lang="zh-CN" altLang="en-US" sz="2800" b="1">
                <a:solidFill>
                  <a:srgbClr val="FF0000"/>
                </a:solidFill>
                <a:ea typeface="幼圆" panose="02010509060101010101" charset="-122"/>
              </a:rPr>
              <a:t>能人为调节的</a:t>
            </a:r>
          </a:p>
          <a:p>
            <a:pPr algn="ctr" eaLnBrk="0" fontAlgn="base" hangingPunct="0">
              <a:lnSpc>
                <a:spcPct val="80000"/>
              </a:lnSpc>
              <a:spcBef>
                <a:spcPct val="0"/>
              </a:spcBef>
              <a:spcAft>
                <a:spcPct val="0"/>
              </a:spcAft>
            </a:pPr>
            <a:endParaRPr lang="zh-CN" altLang="en-US" sz="1600" b="1">
              <a:solidFill>
                <a:srgbClr val="FF0000"/>
              </a:solidFill>
              <a:ea typeface="楷体" panose="02010609060101010101" pitchFamily="18" charset="-122"/>
            </a:endParaRPr>
          </a:p>
          <a:p>
            <a:pPr algn="ctr" eaLnBrk="0" fontAlgn="base" hangingPunct="0">
              <a:lnSpc>
                <a:spcPct val="80000"/>
              </a:lnSpc>
              <a:spcBef>
                <a:spcPct val="0"/>
              </a:spcBef>
              <a:spcAft>
                <a:spcPct val="0"/>
              </a:spcAft>
            </a:pPr>
            <a:endParaRPr lang="en-US" altLang="zh-CN" sz="1600" b="1">
              <a:solidFill>
                <a:srgbClr val="000000"/>
              </a:solidFill>
              <a:ea typeface="楷体" panose="02010609060101010101" pitchFamily="18" charset="-122"/>
            </a:endParaRPr>
          </a:p>
        </p:txBody>
      </p:sp>
      <p:sp>
        <p:nvSpPr>
          <p:cNvPr id="95269" name="Text Box 37"/>
          <p:cNvSpPr txBox="1">
            <a:spLocks noChangeArrowheads="1"/>
          </p:cNvSpPr>
          <p:nvPr/>
        </p:nvSpPr>
        <p:spPr bwMode="auto">
          <a:xfrm>
            <a:off x="6948488" y="836613"/>
            <a:ext cx="1655762"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400" b="1">
                <a:solidFill>
                  <a:srgbClr val="000000"/>
                </a:solidFill>
                <a:ea typeface="幼圆" panose="02010509060101010101" charset="-122"/>
              </a:rPr>
              <a:t>（材料）</a:t>
            </a:r>
          </a:p>
        </p:txBody>
      </p:sp>
      <p:sp>
        <p:nvSpPr>
          <p:cNvPr id="95270" name="Text Box 38"/>
          <p:cNvSpPr txBox="1">
            <a:spLocks noChangeArrowheads="1"/>
          </p:cNvSpPr>
          <p:nvPr/>
        </p:nvSpPr>
        <p:spPr bwMode="auto">
          <a:xfrm>
            <a:off x="7308850" y="1557338"/>
            <a:ext cx="165576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400" b="1">
                <a:solidFill>
                  <a:srgbClr val="000000"/>
                </a:solidFill>
                <a:ea typeface="幼圆" panose="02010509060101010101" charset="-122"/>
              </a:rPr>
              <a:t>（工时）</a:t>
            </a:r>
          </a:p>
        </p:txBody>
      </p:sp>
    </p:spTree>
  </p:cSld>
  <p:clrMapOvr>
    <a:masterClrMapping/>
  </p:clrMapOvr>
  <mc:AlternateContent xmlns:mc="http://schemas.openxmlformats.org/markup-compatibility/2006">
    <mc:Choice xmlns:p14="http://schemas.microsoft.com/office/powerpoint/2010/main" xmlns="" Requires="p14">
      <p:transition spd="med" p14:dur="750">
        <p:zoom dir="in"/>
      </p:transition>
    </mc:Choice>
    <mc:Fallback>
      <p:transition spd="med">
        <p:zoom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5236"/>
                                        </p:tgtEl>
                                        <p:attrNameLst>
                                          <p:attrName>style.visibility</p:attrName>
                                        </p:attrNameLst>
                                      </p:cBhvr>
                                      <p:to>
                                        <p:strVal val="visible"/>
                                      </p:to>
                                    </p:set>
                                    <p:animEffect transition="in" filter="box(in)">
                                      <p:cBhvr>
                                        <p:cTn id="7" dur="2000"/>
                                        <p:tgtEl>
                                          <p:spTgt spid="9523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5241"/>
                                        </p:tgtEl>
                                        <p:attrNameLst>
                                          <p:attrName>style.visibility</p:attrName>
                                        </p:attrNameLst>
                                      </p:cBhvr>
                                      <p:to>
                                        <p:strVal val="visible"/>
                                      </p:to>
                                    </p:set>
                                    <p:animEffect transition="in" filter="box(in)">
                                      <p:cBhvr>
                                        <p:cTn id="10" dur="2000"/>
                                        <p:tgtEl>
                                          <p:spTgt spid="95241"/>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95245"/>
                                        </p:tgtEl>
                                        <p:attrNameLst>
                                          <p:attrName>style.visibility</p:attrName>
                                        </p:attrNameLst>
                                      </p:cBhvr>
                                      <p:to>
                                        <p:strVal val="visible"/>
                                      </p:to>
                                    </p:set>
                                    <p:animEffect transition="in" filter="box(in)">
                                      <p:cBhvr>
                                        <p:cTn id="13" dur="2000"/>
                                        <p:tgtEl>
                                          <p:spTgt spid="9524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5246"/>
                                        </p:tgtEl>
                                        <p:attrNameLst>
                                          <p:attrName>style.visibility</p:attrName>
                                        </p:attrNameLst>
                                      </p:cBhvr>
                                      <p:to>
                                        <p:strVal val="visible"/>
                                      </p:to>
                                    </p:set>
                                    <p:animEffect transition="in" filter="box(in)">
                                      <p:cBhvr>
                                        <p:cTn id="16" dur="2000"/>
                                        <p:tgtEl>
                                          <p:spTgt spid="9524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95237"/>
                                        </p:tgtEl>
                                        <p:attrNameLst>
                                          <p:attrName>style.visibility</p:attrName>
                                        </p:attrNameLst>
                                      </p:cBhvr>
                                      <p:to>
                                        <p:strVal val="visible"/>
                                      </p:to>
                                    </p:set>
                                    <p:animEffect transition="in" filter="box(in)">
                                      <p:cBhvr>
                                        <p:cTn id="19" dur="2000"/>
                                        <p:tgtEl>
                                          <p:spTgt spid="9523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5242"/>
                                        </p:tgtEl>
                                        <p:attrNameLst>
                                          <p:attrName>style.visibility</p:attrName>
                                        </p:attrNameLst>
                                      </p:cBhvr>
                                      <p:to>
                                        <p:strVal val="visible"/>
                                      </p:to>
                                    </p:set>
                                    <p:animEffect transition="in" filter="box(in)">
                                      <p:cBhvr>
                                        <p:cTn id="22" dur="2000"/>
                                        <p:tgtEl>
                                          <p:spTgt spid="95242"/>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95239"/>
                                        </p:tgtEl>
                                        <p:attrNameLst>
                                          <p:attrName>style.visibility</p:attrName>
                                        </p:attrNameLst>
                                      </p:cBhvr>
                                      <p:to>
                                        <p:strVal val="visible"/>
                                      </p:to>
                                    </p:set>
                                    <p:animEffect transition="in" filter="box(in)">
                                      <p:cBhvr>
                                        <p:cTn id="25" dur="2000"/>
                                        <p:tgtEl>
                                          <p:spTgt spid="95239"/>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95243"/>
                                        </p:tgtEl>
                                        <p:attrNameLst>
                                          <p:attrName>style.visibility</p:attrName>
                                        </p:attrNameLst>
                                      </p:cBhvr>
                                      <p:to>
                                        <p:strVal val="visible"/>
                                      </p:to>
                                    </p:set>
                                    <p:animEffect transition="in" filter="box(in)">
                                      <p:cBhvr>
                                        <p:cTn id="28" dur="2000"/>
                                        <p:tgtEl>
                                          <p:spTgt spid="9524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95240"/>
                                        </p:tgtEl>
                                        <p:attrNameLst>
                                          <p:attrName>style.visibility</p:attrName>
                                        </p:attrNameLst>
                                      </p:cBhvr>
                                      <p:to>
                                        <p:strVal val="visible"/>
                                      </p:to>
                                    </p:set>
                                    <p:animEffect transition="in" filter="box(in)">
                                      <p:cBhvr>
                                        <p:cTn id="31" dur="2000"/>
                                        <p:tgtEl>
                                          <p:spTgt spid="95240"/>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grpId="0" nodeType="clickEffect">
                                  <p:stCondLst>
                                    <p:cond delay="0"/>
                                  </p:stCondLst>
                                  <p:childTnLst>
                                    <p:set>
                                      <p:cBhvr>
                                        <p:cTn id="35" dur="1" fill="hold">
                                          <p:stCondLst>
                                            <p:cond delay="0"/>
                                          </p:stCondLst>
                                        </p:cTn>
                                        <p:tgtEl>
                                          <p:spTgt spid="95256"/>
                                        </p:tgtEl>
                                        <p:attrNameLst>
                                          <p:attrName>style.visibility</p:attrName>
                                        </p:attrNameLst>
                                      </p:cBhvr>
                                      <p:to>
                                        <p:strVal val="visible"/>
                                      </p:to>
                                    </p:set>
                                    <p:anim calcmode="lin" valueType="num">
                                      <p:cBhvr additive="base">
                                        <p:cTn id="36" dur="2000" fill="hold"/>
                                        <p:tgtEl>
                                          <p:spTgt spid="95256"/>
                                        </p:tgtEl>
                                        <p:attrNameLst>
                                          <p:attrName>ppt_x</p:attrName>
                                        </p:attrNameLst>
                                      </p:cBhvr>
                                      <p:tavLst>
                                        <p:tav tm="0">
                                          <p:val>
                                            <p:strVal val="#ppt_x"/>
                                          </p:val>
                                        </p:tav>
                                        <p:tav tm="100000">
                                          <p:val>
                                            <p:strVal val="#ppt_x"/>
                                          </p:val>
                                        </p:tav>
                                      </p:tavLst>
                                    </p:anim>
                                    <p:anim calcmode="lin" valueType="num">
                                      <p:cBhvr additive="base">
                                        <p:cTn id="37" dur="2000" fill="hold"/>
                                        <p:tgtEl>
                                          <p:spTgt spid="95256"/>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95247"/>
                                        </p:tgtEl>
                                        <p:attrNameLst>
                                          <p:attrName>style.visibility</p:attrName>
                                        </p:attrNameLst>
                                      </p:cBhvr>
                                      <p:to>
                                        <p:strVal val="visible"/>
                                      </p:to>
                                    </p:set>
                                    <p:anim calcmode="lin" valueType="num">
                                      <p:cBhvr>
                                        <p:cTn id="42" dur="500" fill="hold"/>
                                        <p:tgtEl>
                                          <p:spTgt spid="95247"/>
                                        </p:tgtEl>
                                        <p:attrNameLst>
                                          <p:attrName>ppt_w</p:attrName>
                                        </p:attrNameLst>
                                      </p:cBhvr>
                                      <p:tavLst>
                                        <p:tav tm="0">
                                          <p:val>
                                            <p:fltVal val="0"/>
                                          </p:val>
                                        </p:tav>
                                        <p:tav tm="100000">
                                          <p:val>
                                            <p:strVal val="#ppt_w"/>
                                          </p:val>
                                        </p:tav>
                                      </p:tavLst>
                                    </p:anim>
                                    <p:anim calcmode="lin" valueType="num">
                                      <p:cBhvr>
                                        <p:cTn id="43" dur="500" fill="hold"/>
                                        <p:tgtEl>
                                          <p:spTgt spid="95247"/>
                                        </p:tgtEl>
                                        <p:attrNameLst>
                                          <p:attrName>ppt_h</p:attrName>
                                        </p:attrNameLst>
                                      </p:cBhvr>
                                      <p:tavLst>
                                        <p:tav tm="0">
                                          <p:val>
                                            <p:fltVal val="0"/>
                                          </p:val>
                                        </p:tav>
                                        <p:tav tm="100000">
                                          <p:val>
                                            <p:strVal val="#ppt_h"/>
                                          </p:val>
                                        </p:tav>
                                      </p:tavLst>
                                    </p:anim>
                                    <p:animEffect transition="in" filter="fade">
                                      <p:cBhvr>
                                        <p:cTn id="44" dur="500"/>
                                        <p:tgtEl>
                                          <p:spTgt spid="95247"/>
                                        </p:tgtEl>
                                      </p:cBhvr>
                                    </p:animEffect>
                                  </p:childTnLst>
                                </p:cTn>
                              </p:par>
                            </p:childTnLst>
                          </p:cTn>
                        </p:par>
                      </p:childTnLst>
                    </p:cTn>
                  </p:par>
                  <p:par>
                    <p:cTn id="45" fill="hold">
                      <p:stCondLst>
                        <p:cond delay="indefinite"/>
                      </p:stCondLst>
                      <p:childTnLst>
                        <p:par>
                          <p:cTn id="46" fill="hold">
                            <p:stCondLst>
                              <p:cond delay="0"/>
                            </p:stCondLst>
                            <p:childTnLst>
                              <p:par>
                                <p:cTn id="47" presetID="4" presetClass="entr" presetSubtype="16" fill="hold" grpId="0" nodeType="clickEffect">
                                  <p:stCondLst>
                                    <p:cond delay="0"/>
                                  </p:stCondLst>
                                  <p:childTnLst>
                                    <p:set>
                                      <p:cBhvr>
                                        <p:cTn id="48" dur="1" fill="hold">
                                          <p:stCondLst>
                                            <p:cond delay="0"/>
                                          </p:stCondLst>
                                        </p:cTn>
                                        <p:tgtEl>
                                          <p:spTgt spid="95249"/>
                                        </p:tgtEl>
                                        <p:attrNameLst>
                                          <p:attrName>style.visibility</p:attrName>
                                        </p:attrNameLst>
                                      </p:cBhvr>
                                      <p:to>
                                        <p:strVal val="visible"/>
                                      </p:to>
                                    </p:set>
                                    <p:animEffect transition="in" filter="box(in)">
                                      <p:cBhvr>
                                        <p:cTn id="49" dur="2000"/>
                                        <p:tgtEl>
                                          <p:spTgt spid="95249"/>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95250"/>
                                        </p:tgtEl>
                                        <p:attrNameLst>
                                          <p:attrName>style.visibility</p:attrName>
                                        </p:attrNameLst>
                                      </p:cBhvr>
                                      <p:to>
                                        <p:strVal val="visible"/>
                                      </p:to>
                                    </p:set>
                                    <p:anim calcmode="lin" valueType="num">
                                      <p:cBhvr>
                                        <p:cTn id="54" dur="500" fill="hold"/>
                                        <p:tgtEl>
                                          <p:spTgt spid="95250"/>
                                        </p:tgtEl>
                                        <p:attrNameLst>
                                          <p:attrName>ppt_w</p:attrName>
                                        </p:attrNameLst>
                                      </p:cBhvr>
                                      <p:tavLst>
                                        <p:tav tm="0">
                                          <p:val>
                                            <p:fltVal val="0"/>
                                          </p:val>
                                        </p:tav>
                                        <p:tav tm="100000">
                                          <p:val>
                                            <p:strVal val="#ppt_w"/>
                                          </p:val>
                                        </p:tav>
                                      </p:tavLst>
                                    </p:anim>
                                    <p:anim calcmode="lin" valueType="num">
                                      <p:cBhvr>
                                        <p:cTn id="55" dur="500" fill="hold"/>
                                        <p:tgtEl>
                                          <p:spTgt spid="95250"/>
                                        </p:tgtEl>
                                        <p:attrNameLst>
                                          <p:attrName>ppt_h</p:attrName>
                                        </p:attrNameLst>
                                      </p:cBhvr>
                                      <p:tavLst>
                                        <p:tav tm="0">
                                          <p:val>
                                            <p:fltVal val="0"/>
                                          </p:val>
                                        </p:tav>
                                        <p:tav tm="100000">
                                          <p:val>
                                            <p:strVal val="#ppt_h"/>
                                          </p:val>
                                        </p:tav>
                                      </p:tavLst>
                                    </p:anim>
                                    <p:animEffect transition="in" filter="fade">
                                      <p:cBhvr>
                                        <p:cTn id="56" dur="500"/>
                                        <p:tgtEl>
                                          <p:spTgt spid="95250"/>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95254"/>
                                        </p:tgtEl>
                                        <p:attrNameLst>
                                          <p:attrName>style.visibility</p:attrName>
                                        </p:attrNameLst>
                                      </p:cBhvr>
                                      <p:to>
                                        <p:strVal val="visible"/>
                                      </p:to>
                                    </p:set>
                                    <p:anim calcmode="lin" valueType="num">
                                      <p:cBhvr>
                                        <p:cTn id="61" dur="2000" fill="hold"/>
                                        <p:tgtEl>
                                          <p:spTgt spid="95254"/>
                                        </p:tgtEl>
                                        <p:attrNameLst>
                                          <p:attrName>ppt_w</p:attrName>
                                        </p:attrNameLst>
                                      </p:cBhvr>
                                      <p:tavLst>
                                        <p:tav tm="0">
                                          <p:val>
                                            <p:fltVal val="0"/>
                                          </p:val>
                                        </p:tav>
                                        <p:tav tm="100000">
                                          <p:val>
                                            <p:strVal val="#ppt_w"/>
                                          </p:val>
                                        </p:tav>
                                      </p:tavLst>
                                    </p:anim>
                                    <p:anim calcmode="lin" valueType="num">
                                      <p:cBhvr>
                                        <p:cTn id="62" dur="2000" fill="hold"/>
                                        <p:tgtEl>
                                          <p:spTgt spid="95254"/>
                                        </p:tgtEl>
                                        <p:attrNameLst>
                                          <p:attrName>ppt_h</p:attrName>
                                        </p:attrNameLst>
                                      </p:cBhvr>
                                      <p:tavLst>
                                        <p:tav tm="0">
                                          <p:val>
                                            <p:fltVal val="0"/>
                                          </p:val>
                                        </p:tav>
                                        <p:tav tm="100000">
                                          <p:val>
                                            <p:strVal val="#ppt_h"/>
                                          </p:val>
                                        </p:tav>
                                      </p:tavLst>
                                    </p:anim>
                                    <p:animEffect transition="in" filter="fade">
                                      <p:cBhvr>
                                        <p:cTn id="63" dur="2000"/>
                                        <p:tgtEl>
                                          <p:spTgt spid="95254"/>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8" fill="hold" grpId="0" nodeType="clickEffect">
                                  <p:stCondLst>
                                    <p:cond delay="0"/>
                                  </p:stCondLst>
                                  <p:childTnLst>
                                    <p:set>
                                      <p:cBhvr>
                                        <p:cTn id="67" dur="1" fill="hold">
                                          <p:stCondLst>
                                            <p:cond delay="0"/>
                                          </p:stCondLst>
                                        </p:cTn>
                                        <p:tgtEl>
                                          <p:spTgt spid="95258"/>
                                        </p:tgtEl>
                                        <p:attrNameLst>
                                          <p:attrName>style.visibility</p:attrName>
                                        </p:attrNameLst>
                                      </p:cBhvr>
                                      <p:to>
                                        <p:strVal val="visible"/>
                                      </p:to>
                                    </p:set>
                                    <p:anim calcmode="lin" valueType="num">
                                      <p:cBhvr additive="base">
                                        <p:cTn id="68" dur="2000" fill="hold"/>
                                        <p:tgtEl>
                                          <p:spTgt spid="95258"/>
                                        </p:tgtEl>
                                        <p:attrNameLst>
                                          <p:attrName>ppt_x</p:attrName>
                                        </p:attrNameLst>
                                      </p:cBhvr>
                                      <p:tavLst>
                                        <p:tav tm="0">
                                          <p:val>
                                            <p:strVal val="0-#ppt_w/2"/>
                                          </p:val>
                                        </p:tav>
                                        <p:tav tm="100000">
                                          <p:val>
                                            <p:strVal val="#ppt_x"/>
                                          </p:val>
                                        </p:tav>
                                      </p:tavLst>
                                    </p:anim>
                                    <p:anim calcmode="lin" valueType="num">
                                      <p:cBhvr additive="base">
                                        <p:cTn id="69" dur="2000" fill="hold"/>
                                        <p:tgtEl>
                                          <p:spTgt spid="95258"/>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8" fill="hold" grpId="0" nodeType="clickEffect">
                                  <p:stCondLst>
                                    <p:cond delay="0"/>
                                  </p:stCondLst>
                                  <p:childTnLst>
                                    <p:set>
                                      <p:cBhvr>
                                        <p:cTn id="73" dur="1" fill="hold">
                                          <p:stCondLst>
                                            <p:cond delay="0"/>
                                          </p:stCondLst>
                                        </p:cTn>
                                        <p:tgtEl>
                                          <p:spTgt spid="95260"/>
                                        </p:tgtEl>
                                        <p:attrNameLst>
                                          <p:attrName>style.visibility</p:attrName>
                                        </p:attrNameLst>
                                      </p:cBhvr>
                                      <p:to>
                                        <p:strVal val="visible"/>
                                      </p:to>
                                    </p:set>
                                    <p:anim calcmode="lin" valueType="num">
                                      <p:cBhvr additive="base">
                                        <p:cTn id="74" dur="2000" fill="hold"/>
                                        <p:tgtEl>
                                          <p:spTgt spid="95260"/>
                                        </p:tgtEl>
                                        <p:attrNameLst>
                                          <p:attrName>ppt_x</p:attrName>
                                        </p:attrNameLst>
                                      </p:cBhvr>
                                      <p:tavLst>
                                        <p:tav tm="0">
                                          <p:val>
                                            <p:strVal val="0-#ppt_w/2"/>
                                          </p:val>
                                        </p:tav>
                                        <p:tav tm="100000">
                                          <p:val>
                                            <p:strVal val="#ppt_x"/>
                                          </p:val>
                                        </p:tav>
                                      </p:tavLst>
                                    </p:anim>
                                    <p:anim calcmode="lin" valueType="num">
                                      <p:cBhvr additive="base">
                                        <p:cTn id="75" dur="2000" fill="hold"/>
                                        <p:tgtEl>
                                          <p:spTgt spid="95260"/>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8" fill="hold" grpId="0" nodeType="clickEffect">
                                  <p:stCondLst>
                                    <p:cond delay="0"/>
                                  </p:stCondLst>
                                  <p:childTnLst>
                                    <p:set>
                                      <p:cBhvr>
                                        <p:cTn id="79" dur="1" fill="hold">
                                          <p:stCondLst>
                                            <p:cond delay="0"/>
                                          </p:stCondLst>
                                        </p:cTn>
                                        <p:tgtEl>
                                          <p:spTgt spid="95261"/>
                                        </p:tgtEl>
                                        <p:attrNameLst>
                                          <p:attrName>style.visibility</p:attrName>
                                        </p:attrNameLst>
                                      </p:cBhvr>
                                      <p:to>
                                        <p:strVal val="visible"/>
                                      </p:to>
                                    </p:set>
                                    <p:anim calcmode="lin" valueType="num">
                                      <p:cBhvr additive="base">
                                        <p:cTn id="80" dur="2000" fill="hold"/>
                                        <p:tgtEl>
                                          <p:spTgt spid="95261"/>
                                        </p:tgtEl>
                                        <p:attrNameLst>
                                          <p:attrName>ppt_x</p:attrName>
                                        </p:attrNameLst>
                                      </p:cBhvr>
                                      <p:tavLst>
                                        <p:tav tm="0">
                                          <p:val>
                                            <p:strVal val="0-#ppt_w/2"/>
                                          </p:val>
                                        </p:tav>
                                        <p:tav tm="100000">
                                          <p:val>
                                            <p:strVal val="#ppt_x"/>
                                          </p:val>
                                        </p:tav>
                                      </p:tavLst>
                                    </p:anim>
                                    <p:anim calcmode="lin" valueType="num">
                                      <p:cBhvr additive="base">
                                        <p:cTn id="81" dur="2000" fill="hold"/>
                                        <p:tgtEl>
                                          <p:spTgt spid="95261"/>
                                        </p:tgtEl>
                                        <p:attrNameLst>
                                          <p:attrName>ppt_y</p:attrName>
                                        </p:attrNameLst>
                                      </p:cBhvr>
                                      <p:tavLst>
                                        <p:tav tm="0">
                                          <p:val>
                                            <p:strVal val="#ppt_y"/>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nodeType="clickEffect">
                                  <p:stCondLst>
                                    <p:cond delay="0"/>
                                  </p:stCondLst>
                                  <p:childTnLst>
                                    <p:set>
                                      <p:cBhvr>
                                        <p:cTn id="85" dur="1" fill="hold">
                                          <p:stCondLst>
                                            <p:cond delay="0"/>
                                          </p:stCondLst>
                                        </p:cTn>
                                        <p:tgtEl>
                                          <p:spTgt spid="95263"/>
                                        </p:tgtEl>
                                        <p:attrNameLst>
                                          <p:attrName>style.visibility</p:attrName>
                                        </p:attrNameLst>
                                      </p:cBhvr>
                                      <p:to>
                                        <p:strVal val="visible"/>
                                      </p:to>
                                    </p:set>
                                    <p:anim calcmode="lin" valueType="num">
                                      <p:cBhvr additive="base">
                                        <p:cTn id="86" dur="2000" fill="hold"/>
                                        <p:tgtEl>
                                          <p:spTgt spid="95263"/>
                                        </p:tgtEl>
                                        <p:attrNameLst>
                                          <p:attrName>ppt_x</p:attrName>
                                        </p:attrNameLst>
                                      </p:cBhvr>
                                      <p:tavLst>
                                        <p:tav tm="0">
                                          <p:val>
                                            <p:strVal val="#ppt_x"/>
                                          </p:val>
                                        </p:tav>
                                        <p:tav tm="100000">
                                          <p:val>
                                            <p:strVal val="#ppt_x"/>
                                          </p:val>
                                        </p:tav>
                                      </p:tavLst>
                                    </p:anim>
                                    <p:anim calcmode="lin" valueType="num">
                                      <p:cBhvr additive="base">
                                        <p:cTn id="87" dur="2000" fill="hold"/>
                                        <p:tgtEl>
                                          <p:spTgt spid="95263"/>
                                        </p:tgtEl>
                                        <p:attrNameLst>
                                          <p:attrName>ppt_y</p:attrName>
                                        </p:attrNameLst>
                                      </p:cBhvr>
                                      <p:tavLst>
                                        <p:tav tm="0">
                                          <p:val>
                                            <p:strVal val="1+#ppt_h/2"/>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95265"/>
                                        </p:tgtEl>
                                        <p:attrNameLst>
                                          <p:attrName>style.visibility</p:attrName>
                                        </p:attrNameLst>
                                      </p:cBhvr>
                                      <p:to>
                                        <p:strVal val="visible"/>
                                      </p:to>
                                    </p:set>
                                    <p:anim calcmode="lin" valueType="num">
                                      <p:cBhvr additive="base">
                                        <p:cTn id="92" dur="500" fill="hold"/>
                                        <p:tgtEl>
                                          <p:spTgt spid="95265"/>
                                        </p:tgtEl>
                                        <p:attrNameLst>
                                          <p:attrName>ppt_x</p:attrName>
                                        </p:attrNameLst>
                                      </p:cBhvr>
                                      <p:tavLst>
                                        <p:tav tm="0">
                                          <p:val>
                                            <p:strVal val="#ppt_x"/>
                                          </p:val>
                                        </p:tav>
                                        <p:tav tm="100000">
                                          <p:val>
                                            <p:strVal val="#ppt_x"/>
                                          </p:val>
                                        </p:tav>
                                      </p:tavLst>
                                    </p:anim>
                                    <p:anim calcmode="lin" valueType="num">
                                      <p:cBhvr additive="base">
                                        <p:cTn id="93" dur="500" fill="hold"/>
                                        <p:tgtEl>
                                          <p:spTgt spid="95265"/>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95262"/>
                                        </p:tgtEl>
                                        <p:attrNameLst>
                                          <p:attrName>style.visibility</p:attrName>
                                        </p:attrNameLst>
                                      </p:cBhvr>
                                      <p:to>
                                        <p:strVal val="visible"/>
                                      </p:to>
                                    </p:set>
                                    <p:anim calcmode="lin" valueType="num">
                                      <p:cBhvr additive="base">
                                        <p:cTn id="98" dur="2000" fill="hold"/>
                                        <p:tgtEl>
                                          <p:spTgt spid="95262"/>
                                        </p:tgtEl>
                                        <p:attrNameLst>
                                          <p:attrName>ppt_x</p:attrName>
                                        </p:attrNameLst>
                                      </p:cBhvr>
                                      <p:tavLst>
                                        <p:tav tm="0">
                                          <p:val>
                                            <p:strVal val="#ppt_x"/>
                                          </p:val>
                                        </p:tav>
                                        <p:tav tm="100000">
                                          <p:val>
                                            <p:strVal val="#ppt_x"/>
                                          </p:val>
                                        </p:tav>
                                      </p:tavLst>
                                    </p:anim>
                                    <p:anim calcmode="lin" valueType="num">
                                      <p:cBhvr additive="base">
                                        <p:cTn id="99" dur="2000" fill="hold"/>
                                        <p:tgtEl>
                                          <p:spTgt spid="95262"/>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2" fill="hold" grpId="0" nodeType="clickEffect">
                                  <p:stCondLst>
                                    <p:cond delay="0"/>
                                  </p:stCondLst>
                                  <p:childTnLst>
                                    <p:set>
                                      <p:cBhvr>
                                        <p:cTn id="103" dur="1" fill="hold">
                                          <p:stCondLst>
                                            <p:cond delay="0"/>
                                          </p:stCondLst>
                                        </p:cTn>
                                        <p:tgtEl>
                                          <p:spTgt spid="95268"/>
                                        </p:tgtEl>
                                        <p:attrNameLst>
                                          <p:attrName>style.visibility</p:attrName>
                                        </p:attrNameLst>
                                      </p:cBhvr>
                                      <p:to>
                                        <p:strVal val="visible"/>
                                      </p:to>
                                    </p:set>
                                    <p:anim calcmode="lin" valueType="num">
                                      <p:cBhvr additive="base">
                                        <p:cTn id="104" dur="2000" fill="hold"/>
                                        <p:tgtEl>
                                          <p:spTgt spid="95268"/>
                                        </p:tgtEl>
                                        <p:attrNameLst>
                                          <p:attrName>ppt_x</p:attrName>
                                        </p:attrNameLst>
                                      </p:cBhvr>
                                      <p:tavLst>
                                        <p:tav tm="0">
                                          <p:val>
                                            <p:strVal val="1+#ppt_w/2"/>
                                          </p:val>
                                        </p:tav>
                                        <p:tav tm="100000">
                                          <p:val>
                                            <p:strVal val="#ppt_x"/>
                                          </p:val>
                                        </p:tav>
                                      </p:tavLst>
                                    </p:anim>
                                    <p:anim calcmode="lin" valueType="num">
                                      <p:cBhvr additive="base">
                                        <p:cTn id="105" dur="2000" fill="hold"/>
                                        <p:tgtEl>
                                          <p:spTgt spid="952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6" grpId="0" animBg="1"/>
      <p:bldP spid="95237" grpId="0" animBg="1"/>
      <p:bldP spid="95239" grpId="0" animBg="1"/>
      <p:bldP spid="95240" grpId="0" animBg="1"/>
      <p:bldP spid="95241" grpId="0" animBg="1"/>
      <p:bldP spid="95242" grpId="0" animBg="1"/>
      <p:bldP spid="95243" grpId="0" animBg="1"/>
      <p:bldP spid="95245" grpId="0" animBg="1"/>
      <p:bldP spid="95246" grpId="0" animBg="1"/>
      <p:bldP spid="95247" grpId="0" animBg="1"/>
      <p:bldP spid="95249" grpId="0"/>
      <p:bldP spid="95250" grpId="0" animBg="1"/>
      <p:bldP spid="95254" grpId="0" animBg="1"/>
      <p:bldP spid="95256" grpId="0"/>
      <p:bldP spid="95258" grpId="0"/>
      <p:bldP spid="95260" grpId="0"/>
      <p:bldP spid="95261" grpId="0"/>
      <p:bldP spid="95262" grpId="0"/>
      <p:bldP spid="9526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107522" name="Rectangle 2"/>
          <p:cNvSpPr>
            <a:spLocks noGrp="1" noRot="1" noChangeArrowheads="1"/>
          </p:cNvSpPr>
          <p:nvPr>
            <p:ph idx="1"/>
          </p:nvPr>
        </p:nvSpPr>
        <p:spPr>
          <a:xfrm>
            <a:off x="654050" y="1291590"/>
            <a:ext cx="7290435" cy="3509010"/>
          </a:xfrm>
        </p:spPr>
        <p:txBody>
          <a:bodyPr/>
          <a:lstStyle/>
          <a:p>
            <a:pPr>
              <a:buFont typeface="Wingdings" panose="05000000000000000000" pitchFamily="2" charset="2"/>
              <a:buNone/>
            </a:pPr>
            <a:r>
              <a:rPr lang="en-US" altLang="zh-CN" sz="2800" dirty="0">
                <a:ea typeface="楷体_GB2312" pitchFamily="49" charset="-122"/>
              </a:rPr>
              <a:t>      </a:t>
            </a:r>
            <a:r>
              <a:rPr lang="zh-CN" altLang="en-US" sz="2800" b="1" dirty="0">
                <a:ea typeface="幼圆" panose="02010509060101010101" charset="-122"/>
              </a:rPr>
              <a:t>为使系统达到最优的目标而提出的求解方法称为最优化方法。系统优化的方法是多样的，但无论运用怎样的优化方法，都需要经过</a:t>
            </a:r>
            <a:r>
              <a:rPr lang="zh-CN" altLang="en-US" sz="2800" b="1" dirty="0">
                <a:solidFill>
                  <a:srgbClr val="FF0000"/>
                </a:solidFill>
                <a:ea typeface="幼圆" panose="02010509060101010101" charset="-122"/>
              </a:rPr>
              <a:t>若干次完善和验证</a:t>
            </a:r>
            <a:r>
              <a:rPr lang="zh-CN" altLang="en-US" sz="2800" b="1" dirty="0">
                <a:ea typeface="幼圆" panose="02010509060101010101" charset="-122"/>
              </a:rPr>
              <a:t>，才能得出最优解或满意解。</a:t>
            </a:r>
          </a:p>
        </p:txBody>
      </p:sp>
      <p:sp>
        <p:nvSpPr>
          <p:cNvPr id="107523" name="Rectangle 3"/>
          <p:cNvSpPr>
            <a:spLocks noChangeArrowheads="1"/>
          </p:cNvSpPr>
          <p:nvPr/>
        </p:nvSpPr>
        <p:spPr bwMode="auto">
          <a:xfrm>
            <a:off x="-800100" y="476672"/>
            <a:ext cx="9372600" cy="1139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nchorCtr="1"/>
          <a:lstStyle/>
          <a:p>
            <a:pPr algn="ctr" fontAlgn="base">
              <a:spcBef>
                <a:spcPct val="0"/>
              </a:spcBef>
              <a:spcAft>
                <a:spcPct val="0"/>
              </a:spcAft>
            </a:pPr>
            <a:r>
              <a:rPr lang="zh-CN" altLang="en-US" sz="4400" dirty="0">
                <a:solidFill>
                  <a:srgbClr val="E40000"/>
                </a:solidFill>
                <a:latin typeface="Times New Roman" panose="02020603050405020304" pitchFamily="18" charset="0"/>
                <a:ea typeface="黑体" panose="02010609060101010101" pitchFamily="2" charset="-122"/>
              </a:rPr>
              <a:t>系统的优化</a:t>
            </a:r>
          </a:p>
        </p:txBody>
      </p:sp>
      <p:grpSp>
        <p:nvGrpSpPr>
          <p:cNvPr id="107524" name="Group 4"/>
          <p:cNvGrpSpPr/>
          <p:nvPr/>
        </p:nvGrpSpPr>
        <p:grpSpPr bwMode="auto">
          <a:xfrm>
            <a:off x="1447800" y="4572000"/>
            <a:ext cx="1828800" cy="1447800"/>
            <a:chOff x="624" y="2928"/>
            <a:chExt cx="1152" cy="912"/>
          </a:xfrm>
        </p:grpSpPr>
        <p:sp>
          <p:nvSpPr>
            <p:cNvPr id="107525" name="Rectangle 5"/>
            <p:cNvSpPr>
              <a:spLocks noChangeArrowheads="1"/>
            </p:cNvSpPr>
            <p:nvPr/>
          </p:nvSpPr>
          <p:spPr bwMode="auto">
            <a:xfrm>
              <a:off x="624" y="2928"/>
              <a:ext cx="1152" cy="336"/>
            </a:xfrm>
            <a:prstGeom prst="rect">
              <a:avLst/>
            </a:prstGeom>
            <a:solidFill>
              <a:srgbClr val="99CC00"/>
            </a:solidFill>
            <a:ln w="9525">
              <a:solidFill>
                <a:schemeClr val="tx1"/>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2800" dirty="0">
                  <a:ea typeface="黑体" panose="02010609060101010101" pitchFamily="2" charset="-122"/>
                </a:rPr>
                <a:t>数学模型</a:t>
              </a:r>
            </a:p>
          </p:txBody>
        </p:sp>
        <p:sp>
          <p:nvSpPr>
            <p:cNvPr id="107526" name="Rectangle 6"/>
            <p:cNvSpPr>
              <a:spLocks noChangeArrowheads="1"/>
            </p:cNvSpPr>
            <p:nvPr/>
          </p:nvSpPr>
          <p:spPr bwMode="auto">
            <a:xfrm>
              <a:off x="624" y="3504"/>
              <a:ext cx="1152" cy="336"/>
            </a:xfrm>
            <a:prstGeom prst="rect">
              <a:avLst/>
            </a:prstGeom>
            <a:solidFill>
              <a:srgbClr val="99CC00"/>
            </a:solidFill>
            <a:ln w="9525">
              <a:solidFill>
                <a:schemeClr val="tx1"/>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2800" dirty="0">
                  <a:ea typeface="黑体" panose="02010609060101010101" pitchFamily="2" charset="-122"/>
                </a:rPr>
                <a:t>估算、试验</a:t>
              </a:r>
            </a:p>
          </p:txBody>
        </p:sp>
      </p:grpSp>
      <p:grpSp>
        <p:nvGrpSpPr>
          <p:cNvPr id="107527" name="Group 7"/>
          <p:cNvGrpSpPr/>
          <p:nvPr/>
        </p:nvGrpSpPr>
        <p:grpSpPr bwMode="auto">
          <a:xfrm>
            <a:off x="3886200" y="4572000"/>
            <a:ext cx="1828800" cy="1447800"/>
            <a:chOff x="2160" y="2928"/>
            <a:chExt cx="1152" cy="912"/>
          </a:xfrm>
        </p:grpSpPr>
        <p:sp>
          <p:nvSpPr>
            <p:cNvPr id="107528" name="Rectangle 8"/>
            <p:cNvSpPr>
              <a:spLocks noChangeArrowheads="1"/>
            </p:cNvSpPr>
            <p:nvPr/>
          </p:nvSpPr>
          <p:spPr bwMode="auto">
            <a:xfrm>
              <a:off x="2160" y="2928"/>
              <a:ext cx="1152" cy="336"/>
            </a:xfrm>
            <a:prstGeom prst="rect">
              <a:avLst/>
            </a:prstGeom>
            <a:solidFill>
              <a:srgbClr val="99CC00"/>
            </a:solidFill>
            <a:ln w="9525">
              <a:solidFill>
                <a:schemeClr val="tx1"/>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2800" dirty="0">
                  <a:ea typeface="黑体" panose="02010609060101010101" pitchFamily="2" charset="-122"/>
                </a:rPr>
                <a:t>最优解</a:t>
              </a:r>
            </a:p>
          </p:txBody>
        </p:sp>
        <p:sp>
          <p:nvSpPr>
            <p:cNvPr id="107529" name="Rectangle 9"/>
            <p:cNvSpPr>
              <a:spLocks noChangeArrowheads="1"/>
            </p:cNvSpPr>
            <p:nvPr/>
          </p:nvSpPr>
          <p:spPr bwMode="auto">
            <a:xfrm>
              <a:off x="2160" y="3504"/>
              <a:ext cx="1152" cy="336"/>
            </a:xfrm>
            <a:prstGeom prst="rect">
              <a:avLst/>
            </a:prstGeom>
            <a:solidFill>
              <a:srgbClr val="99CC00"/>
            </a:solidFill>
            <a:ln w="9525">
              <a:solidFill>
                <a:schemeClr val="tx1"/>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2800" dirty="0">
                  <a:ea typeface="黑体" panose="02010609060101010101" pitchFamily="2" charset="-122"/>
                </a:rPr>
                <a:t>满意解</a:t>
              </a:r>
            </a:p>
          </p:txBody>
        </p:sp>
      </p:grpSp>
      <p:grpSp>
        <p:nvGrpSpPr>
          <p:cNvPr id="107530" name="Group 10"/>
          <p:cNvGrpSpPr/>
          <p:nvPr/>
        </p:nvGrpSpPr>
        <p:grpSpPr bwMode="auto">
          <a:xfrm>
            <a:off x="5715000" y="4800600"/>
            <a:ext cx="1295400" cy="990600"/>
            <a:chOff x="3312" y="3072"/>
            <a:chExt cx="816" cy="624"/>
          </a:xfrm>
        </p:grpSpPr>
        <p:grpSp>
          <p:nvGrpSpPr>
            <p:cNvPr id="107531" name="Group 11"/>
            <p:cNvGrpSpPr/>
            <p:nvPr/>
          </p:nvGrpSpPr>
          <p:grpSpPr bwMode="auto">
            <a:xfrm>
              <a:off x="3312" y="3072"/>
              <a:ext cx="480" cy="624"/>
              <a:chOff x="3312" y="3072"/>
              <a:chExt cx="480" cy="624"/>
            </a:xfrm>
          </p:grpSpPr>
          <p:sp>
            <p:nvSpPr>
              <p:cNvPr id="107532" name="Line 12"/>
              <p:cNvSpPr>
                <a:spLocks noChangeShapeType="1"/>
              </p:cNvSpPr>
              <p:nvPr/>
            </p:nvSpPr>
            <p:spPr bwMode="auto">
              <a:xfrm>
                <a:off x="3312" y="3072"/>
                <a:ext cx="480" cy="0"/>
              </a:xfrm>
              <a:prstGeom prst="line">
                <a:avLst/>
              </a:prstGeom>
              <a:noFill/>
              <a:ln w="38100">
                <a:solidFill>
                  <a:schemeClr val="tx1"/>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33" name="Line 13"/>
              <p:cNvSpPr>
                <a:spLocks noChangeShapeType="1"/>
              </p:cNvSpPr>
              <p:nvPr/>
            </p:nvSpPr>
            <p:spPr bwMode="auto">
              <a:xfrm>
                <a:off x="3312" y="3696"/>
                <a:ext cx="480" cy="0"/>
              </a:xfrm>
              <a:prstGeom prst="line">
                <a:avLst/>
              </a:prstGeom>
              <a:noFill/>
              <a:ln w="38100">
                <a:solidFill>
                  <a:schemeClr val="tx1"/>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34" name="Line 14"/>
              <p:cNvSpPr>
                <a:spLocks noChangeShapeType="1"/>
              </p:cNvSpPr>
              <p:nvPr/>
            </p:nvSpPr>
            <p:spPr bwMode="auto">
              <a:xfrm>
                <a:off x="3792" y="3072"/>
                <a:ext cx="0" cy="624"/>
              </a:xfrm>
              <a:prstGeom prst="line">
                <a:avLst/>
              </a:prstGeom>
              <a:noFill/>
              <a:ln w="38100">
                <a:solidFill>
                  <a:schemeClr val="tx1"/>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grpSp>
        <p:sp>
          <p:nvSpPr>
            <p:cNvPr id="107535" name="Line 15"/>
            <p:cNvSpPr>
              <a:spLocks noChangeShapeType="1"/>
            </p:cNvSpPr>
            <p:nvPr/>
          </p:nvSpPr>
          <p:spPr bwMode="auto">
            <a:xfrm>
              <a:off x="3792" y="3360"/>
              <a:ext cx="336" cy="0"/>
            </a:xfrm>
            <a:prstGeom prst="line">
              <a:avLst/>
            </a:prstGeom>
            <a:noFill/>
            <a:ln w="38100">
              <a:solidFill>
                <a:schemeClr val="tx1"/>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grpSp>
      <p:sp>
        <p:nvSpPr>
          <p:cNvPr id="107536" name="Rectangle 16"/>
          <p:cNvSpPr>
            <a:spLocks noChangeArrowheads="1"/>
          </p:cNvSpPr>
          <p:nvPr/>
        </p:nvSpPr>
        <p:spPr bwMode="auto">
          <a:xfrm>
            <a:off x="7019925" y="4941888"/>
            <a:ext cx="1828800" cy="533400"/>
          </a:xfrm>
          <a:prstGeom prst="rect">
            <a:avLst/>
          </a:prstGeom>
          <a:solidFill>
            <a:srgbClr val="99CC00"/>
          </a:solidFill>
          <a:ln w="9525">
            <a:solidFill>
              <a:schemeClr val="tx1"/>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zh-CN" altLang="en-US" sz="2800" dirty="0">
                <a:ea typeface="黑体" panose="02010609060101010101" pitchFamily="2" charset="-122"/>
              </a:rPr>
              <a:t>完善、验证</a:t>
            </a:r>
          </a:p>
        </p:txBody>
      </p:sp>
      <p:grpSp>
        <p:nvGrpSpPr>
          <p:cNvPr id="107537" name="Group 17"/>
          <p:cNvGrpSpPr/>
          <p:nvPr/>
        </p:nvGrpSpPr>
        <p:grpSpPr bwMode="auto">
          <a:xfrm>
            <a:off x="838200" y="4800600"/>
            <a:ext cx="7162800" cy="1600200"/>
            <a:chOff x="240" y="3072"/>
            <a:chExt cx="4512" cy="1008"/>
          </a:xfrm>
        </p:grpSpPr>
        <p:sp>
          <p:nvSpPr>
            <p:cNvPr id="107538" name="Line 18"/>
            <p:cNvSpPr>
              <a:spLocks noChangeShapeType="1"/>
            </p:cNvSpPr>
            <p:nvPr/>
          </p:nvSpPr>
          <p:spPr bwMode="auto">
            <a:xfrm>
              <a:off x="4752" y="3504"/>
              <a:ext cx="0" cy="576"/>
            </a:xfrm>
            <a:prstGeom prst="line">
              <a:avLst/>
            </a:prstGeom>
            <a:noFill/>
            <a:ln w="38100">
              <a:solidFill>
                <a:schemeClr val="tx1"/>
              </a:solidFill>
              <a:prstDash val="dash"/>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39" name="Line 19"/>
            <p:cNvSpPr>
              <a:spLocks noChangeShapeType="1"/>
            </p:cNvSpPr>
            <p:nvPr/>
          </p:nvSpPr>
          <p:spPr bwMode="auto">
            <a:xfrm>
              <a:off x="240" y="4080"/>
              <a:ext cx="4512" cy="0"/>
            </a:xfrm>
            <a:prstGeom prst="line">
              <a:avLst/>
            </a:prstGeom>
            <a:noFill/>
            <a:ln w="38100">
              <a:solidFill>
                <a:schemeClr val="tx1"/>
              </a:solidFill>
              <a:prstDash val="dash"/>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40" name="Line 20"/>
            <p:cNvSpPr>
              <a:spLocks noChangeShapeType="1"/>
            </p:cNvSpPr>
            <p:nvPr/>
          </p:nvSpPr>
          <p:spPr bwMode="auto">
            <a:xfrm>
              <a:off x="240" y="3072"/>
              <a:ext cx="0" cy="1008"/>
            </a:xfrm>
            <a:prstGeom prst="line">
              <a:avLst/>
            </a:prstGeom>
            <a:noFill/>
            <a:ln w="38100">
              <a:solidFill>
                <a:schemeClr val="tx1"/>
              </a:solidFill>
              <a:prstDash val="dash"/>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41" name="Line 21"/>
            <p:cNvSpPr>
              <a:spLocks noChangeShapeType="1"/>
            </p:cNvSpPr>
            <p:nvPr/>
          </p:nvSpPr>
          <p:spPr bwMode="auto">
            <a:xfrm>
              <a:off x="240" y="3072"/>
              <a:ext cx="384" cy="0"/>
            </a:xfrm>
            <a:prstGeom prst="line">
              <a:avLst/>
            </a:prstGeom>
            <a:noFill/>
            <a:ln w="38100">
              <a:solidFill>
                <a:schemeClr val="tx1"/>
              </a:solidFill>
              <a:prstDash val="dash"/>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42" name="Line 22"/>
            <p:cNvSpPr>
              <a:spLocks noChangeShapeType="1"/>
            </p:cNvSpPr>
            <p:nvPr/>
          </p:nvSpPr>
          <p:spPr bwMode="auto">
            <a:xfrm>
              <a:off x="240" y="3696"/>
              <a:ext cx="384" cy="0"/>
            </a:xfrm>
            <a:prstGeom prst="line">
              <a:avLst/>
            </a:prstGeom>
            <a:noFill/>
            <a:ln w="38100">
              <a:solidFill>
                <a:schemeClr val="tx1"/>
              </a:solidFill>
              <a:prstDash val="dash"/>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grpSp>
      <p:grpSp>
        <p:nvGrpSpPr>
          <p:cNvPr id="107543" name="Group 23"/>
          <p:cNvGrpSpPr/>
          <p:nvPr/>
        </p:nvGrpSpPr>
        <p:grpSpPr bwMode="auto">
          <a:xfrm>
            <a:off x="3276600" y="4800600"/>
            <a:ext cx="609600" cy="990600"/>
            <a:chOff x="1776" y="3072"/>
            <a:chExt cx="384" cy="624"/>
          </a:xfrm>
        </p:grpSpPr>
        <p:sp>
          <p:nvSpPr>
            <p:cNvPr id="107544" name="Line 24"/>
            <p:cNvSpPr>
              <a:spLocks noChangeShapeType="1"/>
            </p:cNvSpPr>
            <p:nvPr/>
          </p:nvSpPr>
          <p:spPr bwMode="auto">
            <a:xfrm>
              <a:off x="1776" y="3072"/>
              <a:ext cx="384" cy="0"/>
            </a:xfrm>
            <a:prstGeom prst="line">
              <a:avLst/>
            </a:prstGeom>
            <a:noFill/>
            <a:ln w="38100">
              <a:solidFill>
                <a:schemeClr val="tx1"/>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sp>
          <p:nvSpPr>
            <p:cNvPr id="107545" name="Line 25"/>
            <p:cNvSpPr>
              <a:spLocks noChangeShapeType="1"/>
            </p:cNvSpPr>
            <p:nvPr/>
          </p:nvSpPr>
          <p:spPr bwMode="auto">
            <a:xfrm>
              <a:off x="1776" y="3696"/>
              <a:ext cx="384" cy="0"/>
            </a:xfrm>
            <a:prstGeom prst="line">
              <a:avLst/>
            </a:prstGeom>
            <a:noFill/>
            <a:ln w="38100">
              <a:solidFill>
                <a:schemeClr val="tx1"/>
              </a:solidFill>
              <a:rou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3200">
                <a:solidFill>
                  <a:srgbClr val="000000"/>
                </a:solidFill>
              </a:endParaRPr>
            </a:p>
          </p:txBody>
        </p:sp>
      </p:grpSp>
    </p:spTree>
  </p:cSld>
  <p:clrMapOvr>
    <a:masterClrMapping/>
  </p:clrMapOvr>
  <mc:AlternateContent xmlns:mc="http://schemas.openxmlformats.org/markup-compatibility/2006">
    <mc:Choice xmlns:p14="http://schemas.microsoft.com/office/powerpoint/2010/main" xmlns="" Requires="p14">
      <p:transition p14:dur="5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7524"/>
                                        </p:tgtEl>
                                        <p:attrNameLst>
                                          <p:attrName>style.visibility</p:attrName>
                                        </p:attrNameLst>
                                      </p:cBhvr>
                                      <p:to>
                                        <p:strVal val="visible"/>
                                      </p:to>
                                    </p:set>
                                    <p:anim calcmode="lin" valueType="num">
                                      <p:cBhvr additive="base">
                                        <p:cTn id="7" dur="500" fill="hold"/>
                                        <p:tgtEl>
                                          <p:spTgt spid="107524"/>
                                        </p:tgtEl>
                                        <p:attrNameLst>
                                          <p:attrName>ppt_x</p:attrName>
                                        </p:attrNameLst>
                                      </p:cBhvr>
                                      <p:tavLst>
                                        <p:tav tm="0">
                                          <p:val>
                                            <p:strVal val="#ppt_x"/>
                                          </p:val>
                                        </p:tav>
                                        <p:tav tm="100000">
                                          <p:val>
                                            <p:strVal val="#ppt_x"/>
                                          </p:val>
                                        </p:tav>
                                      </p:tavLst>
                                    </p:anim>
                                    <p:anim calcmode="lin" valueType="num">
                                      <p:cBhvr additive="base">
                                        <p:cTn id="8" dur="500" fill="hold"/>
                                        <p:tgtEl>
                                          <p:spTgt spid="1075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7543"/>
                                        </p:tgtEl>
                                        <p:attrNameLst>
                                          <p:attrName>style.visibility</p:attrName>
                                        </p:attrNameLst>
                                      </p:cBhvr>
                                      <p:to>
                                        <p:strVal val="visible"/>
                                      </p:to>
                                    </p:set>
                                    <p:anim calcmode="lin" valueType="num">
                                      <p:cBhvr additive="base">
                                        <p:cTn id="13" dur="500" fill="hold"/>
                                        <p:tgtEl>
                                          <p:spTgt spid="107543"/>
                                        </p:tgtEl>
                                        <p:attrNameLst>
                                          <p:attrName>ppt_x</p:attrName>
                                        </p:attrNameLst>
                                      </p:cBhvr>
                                      <p:tavLst>
                                        <p:tav tm="0">
                                          <p:val>
                                            <p:strVal val="#ppt_x"/>
                                          </p:val>
                                        </p:tav>
                                        <p:tav tm="100000">
                                          <p:val>
                                            <p:strVal val="#ppt_x"/>
                                          </p:val>
                                        </p:tav>
                                      </p:tavLst>
                                    </p:anim>
                                    <p:anim calcmode="lin" valueType="num">
                                      <p:cBhvr additive="base">
                                        <p:cTn id="14" dur="500" fill="hold"/>
                                        <p:tgtEl>
                                          <p:spTgt spid="10754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7527"/>
                                        </p:tgtEl>
                                        <p:attrNameLst>
                                          <p:attrName>style.visibility</p:attrName>
                                        </p:attrNameLst>
                                      </p:cBhvr>
                                      <p:to>
                                        <p:strVal val="visible"/>
                                      </p:to>
                                    </p:set>
                                    <p:anim calcmode="lin" valueType="num">
                                      <p:cBhvr additive="base">
                                        <p:cTn id="19" dur="500" fill="hold"/>
                                        <p:tgtEl>
                                          <p:spTgt spid="107527"/>
                                        </p:tgtEl>
                                        <p:attrNameLst>
                                          <p:attrName>ppt_x</p:attrName>
                                        </p:attrNameLst>
                                      </p:cBhvr>
                                      <p:tavLst>
                                        <p:tav tm="0">
                                          <p:val>
                                            <p:strVal val="#ppt_x"/>
                                          </p:val>
                                        </p:tav>
                                        <p:tav tm="100000">
                                          <p:val>
                                            <p:strVal val="#ppt_x"/>
                                          </p:val>
                                        </p:tav>
                                      </p:tavLst>
                                    </p:anim>
                                    <p:anim calcmode="lin" valueType="num">
                                      <p:cBhvr additive="base">
                                        <p:cTn id="20" dur="500" fill="hold"/>
                                        <p:tgtEl>
                                          <p:spTgt spid="10752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7530"/>
                                        </p:tgtEl>
                                        <p:attrNameLst>
                                          <p:attrName>style.visibility</p:attrName>
                                        </p:attrNameLst>
                                      </p:cBhvr>
                                      <p:to>
                                        <p:strVal val="visible"/>
                                      </p:to>
                                    </p:set>
                                    <p:anim calcmode="lin" valueType="num">
                                      <p:cBhvr additive="base">
                                        <p:cTn id="25" dur="500" fill="hold"/>
                                        <p:tgtEl>
                                          <p:spTgt spid="107530"/>
                                        </p:tgtEl>
                                        <p:attrNameLst>
                                          <p:attrName>ppt_x</p:attrName>
                                        </p:attrNameLst>
                                      </p:cBhvr>
                                      <p:tavLst>
                                        <p:tav tm="0">
                                          <p:val>
                                            <p:strVal val="#ppt_x"/>
                                          </p:val>
                                        </p:tav>
                                        <p:tav tm="100000">
                                          <p:val>
                                            <p:strVal val="#ppt_x"/>
                                          </p:val>
                                        </p:tav>
                                      </p:tavLst>
                                    </p:anim>
                                    <p:anim calcmode="lin" valueType="num">
                                      <p:cBhvr additive="base">
                                        <p:cTn id="26" dur="500" fill="hold"/>
                                        <p:tgtEl>
                                          <p:spTgt spid="10753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7536"/>
                                        </p:tgtEl>
                                        <p:attrNameLst>
                                          <p:attrName>style.visibility</p:attrName>
                                        </p:attrNameLst>
                                      </p:cBhvr>
                                      <p:to>
                                        <p:strVal val="visible"/>
                                      </p:to>
                                    </p:set>
                                    <p:anim calcmode="lin" valueType="num">
                                      <p:cBhvr additive="base">
                                        <p:cTn id="31" dur="500" fill="hold"/>
                                        <p:tgtEl>
                                          <p:spTgt spid="107536"/>
                                        </p:tgtEl>
                                        <p:attrNameLst>
                                          <p:attrName>ppt_x</p:attrName>
                                        </p:attrNameLst>
                                      </p:cBhvr>
                                      <p:tavLst>
                                        <p:tav tm="0">
                                          <p:val>
                                            <p:strVal val="#ppt_x"/>
                                          </p:val>
                                        </p:tav>
                                        <p:tav tm="100000">
                                          <p:val>
                                            <p:strVal val="#ppt_x"/>
                                          </p:val>
                                        </p:tav>
                                      </p:tavLst>
                                    </p:anim>
                                    <p:anim calcmode="lin" valueType="num">
                                      <p:cBhvr additive="base">
                                        <p:cTn id="32" dur="500" fill="hold"/>
                                        <p:tgtEl>
                                          <p:spTgt spid="1075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7537"/>
                                        </p:tgtEl>
                                        <p:attrNameLst>
                                          <p:attrName>style.visibility</p:attrName>
                                        </p:attrNameLst>
                                      </p:cBhvr>
                                      <p:to>
                                        <p:strVal val="visible"/>
                                      </p:to>
                                    </p:set>
                                    <p:anim calcmode="lin" valueType="num">
                                      <p:cBhvr additive="base">
                                        <p:cTn id="37" dur="500" fill="hold"/>
                                        <p:tgtEl>
                                          <p:spTgt spid="107537"/>
                                        </p:tgtEl>
                                        <p:attrNameLst>
                                          <p:attrName>ppt_x</p:attrName>
                                        </p:attrNameLst>
                                      </p:cBhvr>
                                      <p:tavLst>
                                        <p:tav tm="0">
                                          <p:val>
                                            <p:strVal val="#ppt_x"/>
                                          </p:val>
                                        </p:tav>
                                        <p:tav tm="100000">
                                          <p:val>
                                            <p:strVal val="#ppt_x"/>
                                          </p:val>
                                        </p:tav>
                                      </p:tavLst>
                                    </p:anim>
                                    <p:anim calcmode="lin" valueType="num">
                                      <p:cBhvr additive="base">
                                        <p:cTn id="38" dur="500" fill="hold"/>
                                        <p:tgtEl>
                                          <p:spTgt spid="1075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3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p:cNvSpPr>
          <p:nvPr>
            <p:ph type="title"/>
          </p:nvPr>
        </p:nvSpPr>
        <p:spPr/>
        <p:txBody>
          <a:bodyPr vert="horz" wrap="square" lIns="91440" tIns="45720" rIns="91440" bIns="45720" anchor="ctr">
            <a:normAutofit fontScale="90000"/>
          </a:bodyPr>
          <a:lstStyle/>
          <a:p>
            <a:pPr algn="l"/>
            <a:r>
              <a:rPr lang="zh-CN" altLang="en-US" sz="2800" dirty="0">
                <a:latin typeface="黑体" panose="02010609060101010101" pitchFamily="2" charset="-122"/>
                <a:ea typeface="黑体" panose="02010609060101010101" pitchFamily="2" charset="-122"/>
              </a:rPr>
              <a:t>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最优方法通常是在一定人力、物力、财力资源条件下，使经济效果（如产值、利润等）达到最大，并使投入的人力、物力达到最小的方法。</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最优化方法解决问题的一般步骤：</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　　（</a:t>
            </a:r>
            <a:r>
              <a:rPr lang="en-US" altLang="zh-CN" sz="2800" b="1" dirty="0">
                <a:solidFill>
                  <a:schemeClr val="tx1">
                    <a:lumMod val="95000"/>
                    <a:lumOff val="5000"/>
                  </a:schemeClr>
                </a:solidFill>
                <a:latin typeface="黑体" panose="02010609060101010101" pitchFamily="2" charset="-122"/>
                <a:ea typeface="黑体" panose="02010609060101010101" pitchFamily="2" charset="-122"/>
              </a:rPr>
              <a:t>1</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）提出系统需要进行最优化的问题，收集有关资料和数据；</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　　（</a:t>
            </a:r>
            <a:r>
              <a:rPr lang="en-US" altLang="zh-CN" sz="2800" b="1" dirty="0">
                <a:solidFill>
                  <a:schemeClr val="tx1">
                    <a:lumMod val="95000"/>
                    <a:lumOff val="5000"/>
                  </a:schemeClr>
                </a:solidFill>
                <a:latin typeface="黑体" panose="02010609060101010101" pitchFamily="2" charset="-122"/>
                <a:ea typeface="黑体" panose="02010609060101010101" pitchFamily="2" charset="-122"/>
              </a:rPr>
              <a:t>2</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）建立求解最优化问题的有关数学模型，确定变量，建立有关约束条件，分析模型；</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　　（</a:t>
            </a:r>
            <a:r>
              <a:rPr lang="en-US" altLang="zh-CN" sz="2800" b="1" dirty="0">
                <a:solidFill>
                  <a:schemeClr val="tx1">
                    <a:lumMod val="95000"/>
                    <a:lumOff val="5000"/>
                  </a:schemeClr>
                </a:solidFill>
                <a:latin typeface="黑体" panose="02010609060101010101" pitchFamily="2" charset="-122"/>
                <a:ea typeface="黑体" panose="02010609060101010101" pitchFamily="2" charset="-122"/>
              </a:rPr>
              <a:t>3</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）选择合适的最优化方法；</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　　（</a:t>
            </a:r>
            <a:r>
              <a:rPr lang="en-US" altLang="zh-CN" sz="2800" b="1" dirty="0">
                <a:solidFill>
                  <a:schemeClr val="tx1">
                    <a:lumMod val="95000"/>
                    <a:lumOff val="5000"/>
                  </a:schemeClr>
                </a:solidFill>
                <a:latin typeface="黑体" panose="02010609060101010101" pitchFamily="2" charset="-122"/>
                <a:ea typeface="黑体" panose="02010609060101010101" pitchFamily="2" charset="-122"/>
              </a:rPr>
              <a:t>4</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）求解方程；</a:t>
            </a:r>
            <a:br>
              <a:rPr lang="zh-CN" altLang="en-US" sz="2800" b="1" dirty="0">
                <a:solidFill>
                  <a:schemeClr val="tx1">
                    <a:lumMod val="95000"/>
                    <a:lumOff val="5000"/>
                  </a:schemeClr>
                </a:solidFill>
                <a:latin typeface="黑体" panose="02010609060101010101" pitchFamily="2" charset="-122"/>
                <a:ea typeface="黑体" panose="02010609060101010101" pitchFamily="2" charset="-122"/>
              </a:rPr>
            </a:b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　　（</a:t>
            </a:r>
            <a:r>
              <a:rPr lang="en-US" altLang="zh-CN" sz="2800" b="1" dirty="0">
                <a:solidFill>
                  <a:schemeClr val="tx1">
                    <a:lumMod val="95000"/>
                    <a:lumOff val="5000"/>
                  </a:schemeClr>
                </a:solidFill>
                <a:latin typeface="黑体" panose="02010609060101010101" pitchFamily="2" charset="-122"/>
                <a:ea typeface="黑体" panose="02010609060101010101" pitchFamily="2" charset="-122"/>
              </a:rPr>
              <a:t>5</a:t>
            </a:r>
            <a:r>
              <a:rPr lang="zh-CN" altLang="en-US" sz="2800" b="1" dirty="0">
                <a:solidFill>
                  <a:schemeClr val="tx1">
                    <a:lumMod val="95000"/>
                    <a:lumOff val="5000"/>
                  </a:schemeClr>
                </a:solidFill>
                <a:latin typeface="黑体" panose="02010609060101010101" pitchFamily="2" charset="-122"/>
                <a:ea typeface="黑体" panose="02010609060101010101" pitchFamily="2" charset="-122"/>
              </a:rPr>
              <a:t>）最优解的验证和实施。</a:t>
            </a:r>
          </a:p>
        </p:txBody>
      </p:sp>
      <p:sp>
        <p:nvSpPr>
          <p:cNvPr id="2" name="TextBox 1"/>
          <p:cNvSpPr txBox="1"/>
          <p:nvPr/>
        </p:nvSpPr>
        <p:spPr>
          <a:xfrm>
            <a:off x="734007" y="692696"/>
            <a:ext cx="2448272" cy="584775"/>
          </a:xfrm>
          <a:prstGeom prst="rect">
            <a:avLst/>
          </a:prstGeom>
          <a:noFill/>
        </p:spPr>
        <p:txBody>
          <a:bodyPr wrap="square" rtlCol="0">
            <a:spAutoFit/>
          </a:bodyPr>
          <a:lstStyle/>
          <a:p>
            <a:r>
              <a:rPr lang="zh-CN" altLang="en-US" sz="3200" b="1" dirty="0" smtClean="0">
                <a:solidFill>
                  <a:srgbClr val="C00000"/>
                </a:solidFill>
              </a:rPr>
              <a:t>课堂小结</a:t>
            </a:r>
            <a:endParaRPr lang="zh-CN" altLang="en-US" sz="3200" b="1" dirty="0">
              <a:solidFill>
                <a:srgbClr val="C00000"/>
              </a:solidFill>
            </a:endParaRPr>
          </a:p>
        </p:txBody>
      </p:sp>
    </p:spTree>
  </p:cSld>
  <p:clrMapOvr>
    <a:masterClrMapping/>
  </p:clrMapOvr>
  <mc:AlternateContent xmlns:mc="http://schemas.openxmlformats.org/markup-compatibility/2006">
    <mc:Choice xmlns:p14="http://schemas.microsoft.com/office/powerpoint/2010/main" xmlns="" Requires="p14">
      <p:transition p14:dur="500">
        <p:random/>
      </p:transition>
    </mc:Choice>
    <mc:Fallback>
      <p:transition>
        <p:random/>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p:cNvSpPr>
          <p:nvPr>
            <p:ph type="title"/>
          </p:nvPr>
        </p:nvSpPr>
        <p:spPr/>
        <p:txBody>
          <a:bodyPr vert="horz" wrap="square" lIns="91440" tIns="45720" rIns="91440" bIns="45720" anchor="ctr">
            <a:normAutofit fontScale="90000"/>
          </a:bodyPr>
          <a:lstStyle/>
          <a:p>
            <a:pPr algn="l"/>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
            </a:r>
            <a:br>
              <a:rPr lang="zh-CN" altLang="en-US" sz="3200" dirty="0">
                <a:solidFill>
                  <a:srgbClr val="FF0000"/>
                </a:solidFill>
                <a:latin typeface="黑体" panose="02010609060101010101" pitchFamily="2" charset="-122"/>
                <a:ea typeface="黑体" panose="02010609060101010101" pitchFamily="2" charset="-122"/>
              </a:rPr>
            </a:br>
            <a:r>
              <a:rPr lang="zh-CN" altLang="en-US" sz="3200" dirty="0">
                <a:solidFill>
                  <a:srgbClr val="FF0000"/>
                </a:solidFill>
                <a:latin typeface="黑体" panose="02010609060101010101" pitchFamily="2" charset="-122"/>
                <a:ea typeface="黑体" panose="02010609060101010101" pitchFamily="2" charset="-122"/>
              </a:rPr>
              <a:t>课后探究：</a:t>
            </a:r>
            <a:r>
              <a:rPr lang="zh-CN" altLang="en-US" sz="3200" dirty="0">
                <a:latin typeface="黑体" panose="02010609060101010101" pitchFamily="2" charset="-122"/>
                <a:ea typeface="黑体" panose="02010609060101010101" pitchFamily="2" charset="-122"/>
              </a:rPr>
              <a:t>　</a:t>
            </a:r>
            <a:br>
              <a:rPr lang="zh-CN" altLang="en-US" sz="3200" dirty="0">
                <a:latin typeface="黑体" panose="02010609060101010101" pitchFamily="2" charset="-122"/>
                <a:ea typeface="黑体" panose="02010609060101010101" pitchFamily="2" charset="-122"/>
              </a:rPr>
            </a:br>
            <a:r>
              <a:rPr lang="zh-CN" altLang="en-US" sz="3200" dirty="0">
                <a:latin typeface="黑体" panose="02010609060101010101" pitchFamily="2" charset="-122"/>
                <a:ea typeface="黑体" panose="02010609060101010101" pitchFamily="2" charset="-122"/>
              </a:rPr>
              <a:t>　　</a:t>
            </a:r>
            <a:r>
              <a:rPr lang="zh-CN" altLang="en-US" sz="3200" dirty="0">
                <a:solidFill>
                  <a:schemeClr val="tx1"/>
                </a:solidFill>
                <a:latin typeface="黑体" panose="02010609060101010101" pitchFamily="2" charset="-122"/>
                <a:ea typeface="黑体" panose="02010609060101010101" pitchFamily="2" charset="-122"/>
              </a:rPr>
              <a:t>某</a:t>
            </a:r>
            <a:r>
              <a:rPr lang="zh-CN" altLang="en-US" sz="3200" dirty="0" smtClean="0">
                <a:solidFill>
                  <a:schemeClr val="tx1"/>
                </a:solidFill>
                <a:latin typeface="黑体" panose="02010609060101010101" pitchFamily="2" charset="-122"/>
                <a:ea typeface="黑体" panose="02010609060101010101" pitchFamily="2" charset="-122"/>
              </a:rPr>
              <a:t>学校</a:t>
            </a:r>
            <a:r>
              <a:rPr lang="zh-CN" altLang="en-US" sz="3200" dirty="0">
                <a:solidFill>
                  <a:schemeClr val="tx1"/>
                </a:solidFill>
                <a:latin typeface="黑体" panose="02010609060101010101" pitchFamily="2" charset="-122"/>
                <a:ea typeface="黑体" panose="02010609060101010101" pitchFamily="2" charset="-122"/>
              </a:rPr>
              <a:t>有</a:t>
            </a:r>
            <a:r>
              <a:rPr lang="en-US" altLang="zh-CN" sz="3200" dirty="0">
                <a:solidFill>
                  <a:schemeClr val="tx1"/>
                </a:solidFill>
                <a:latin typeface="黑体" panose="02010609060101010101" pitchFamily="2" charset="-122"/>
                <a:ea typeface="黑体" panose="02010609060101010101" pitchFamily="2" charset="-122"/>
              </a:rPr>
              <a:t>2</a:t>
            </a:r>
            <a:r>
              <a:rPr lang="zh-CN" altLang="en-US" sz="3200" dirty="0">
                <a:solidFill>
                  <a:schemeClr val="tx1"/>
                </a:solidFill>
                <a:latin typeface="黑体" panose="02010609060101010101" pitchFamily="2" charset="-122"/>
                <a:ea typeface="黑体" panose="02010609060101010101" pitchFamily="2" charset="-122"/>
              </a:rPr>
              <a:t>个学生食堂，正常情况下每个食堂能容纳</a:t>
            </a:r>
            <a:r>
              <a:rPr lang="en-US" altLang="zh-CN" sz="3200" dirty="0">
                <a:solidFill>
                  <a:schemeClr val="tx1"/>
                </a:solidFill>
                <a:latin typeface="黑体" panose="02010609060101010101" pitchFamily="2" charset="-122"/>
                <a:ea typeface="黑体" panose="02010609060101010101" pitchFamily="2" charset="-122"/>
              </a:rPr>
              <a:t>500</a:t>
            </a:r>
            <a:r>
              <a:rPr lang="zh-CN" altLang="en-US" sz="3200" dirty="0">
                <a:solidFill>
                  <a:schemeClr val="tx1"/>
                </a:solidFill>
                <a:latin typeface="黑体" panose="02010609060101010101" pitchFamily="2" charset="-122"/>
                <a:ea typeface="黑体" panose="02010609060101010101" pitchFamily="2" charset="-122"/>
              </a:rPr>
              <a:t>人就餐，近两年，学校规模扩大，就餐人数增加，每个食堂就餐人数达</a:t>
            </a:r>
            <a:r>
              <a:rPr lang="en-US" altLang="zh-CN" sz="3200" dirty="0">
                <a:solidFill>
                  <a:schemeClr val="tx1"/>
                </a:solidFill>
                <a:latin typeface="黑体" panose="02010609060101010101" pitchFamily="2" charset="-122"/>
                <a:ea typeface="黑体" panose="02010609060101010101" pitchFamily="2" charset="-122"/>
              </a:rPr>
              <a:t>670</a:t>
            </a:r>
            <a:r>
              <a:rPr lang="zh-CN" altLang="en-US" sz="3200" dirty="0">
                <a:solidFill>
                  <a:schemeClr val="tx1"/>
                </a:solidFill>
                <a:latin typeface="黑体" panose="02010609060101010101" pitchFamily="2" charset="-122"/>
                <a:ea typeface="黑体" panose="02010609060101010101" pitchFamily="2" charset="-122"/>
              </a:rPr>
              <a:t>人，每到就餐高峰期，学生就排着长队等待就餐。</a:t>
            </a:r>
            <a:br>
              <a:rPr lang="zh-CN" altLang="en-US" sz="3200" dirty="0">
                <a:solidFill>
                  <a:schemeClr val="tx1"/>
                </a:solidFill>
                <a:latin typeface="黑体" panose="02010609060101010101" pitchFamily="2" charset="-122"/>
                <a:ea typeface="黑体" panose="02010609060101010101" pitchFamily="2" charset="-122"/>
              </a:rPr>
            </a:br>
            <a:r>
              <a:rPr lang="zh-CN" altLang="en-US" sz="3200" dirty="0">
                <a:solidFill>
                  <a:schemeClr val="tx1"/>
                </a:solidFill>
                <a:latin typeface="黑体" panose="02010609060101010101" pitchFamily="2" charset="-122"/>
                <a:ea typeface="黑体" panose="02010609060101010101" pitchFamily="2" charset="-122"/>
              </a:rPr>
              <a:t>　　如何减少学生就餐排队时间？提出解决这一问题的几种途径，并选择最经济、最有效可行、最容易实现的方案。运用系统分析方法，分步骤说明你的思考过程。 </a:t>
            </a:r>
          </a:p>
        </p:txBody>
      </p:sp>
    </p:spTree>
  </p:cSld>
  <p:clrMapOvr>
    <a:masterClrMapping/>
  </p:clrMapOvr>
  <mc:AlternateContent xmlns:mc="http://schemas.openxmlformats.org/markup-compatibility/2006">
    <mc:Choice xmlns:p14="http://schemas.microsoft.com/office/powerpoint/2010/main" xmlns="" Requires="p14">
      <p:transition p14:dur="500">
        <p:newsflash/>
      </p:transition>
    </mc:Choice>
    <mc:Fallback>
      <p:transition>
        <p:newsflash/>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00970" y="2857734"/>
            <a:ext cx="7024744" cy="1143000"/>
          </a:xfrm>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8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谢谢观看</a:t>
            </a:r>
            <a:endParaRPr lang="zh-CN" altLang="en-US" sz="8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3074" name="Picture 2" descr="C:\Program Files\Microsoft Office\MEDIA\CAGCAT10\j0199283.wm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948264" y="4869160"/>
            <a:ext cx="1840871" cy="1653766"/>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p14:dur="500">
        <p:wipe dir="d"/>
      </p:transition>
    </mc:Choice>
    <mc:Fallback>
      <p:transition>
        <p:wipe dir="d"/>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5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奥斯汀">
  <a:themeElements>
    <a:clrScheme name="奥斯汀">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奥斯汀">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奥斯汀">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Austin</Template>
  <TotalTime>0</TotalTime>
  <Words>1594</Words>
  <Application>Microsoft Office PowerPoint</Application>
  <PresentationFormat>全屏显示(4:3)</PresentationFormat>
  <Paragraphs>106</Paragraphs>
  <Slides>27</Slides>
  <Notes>4</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27</vt:i4>
      </vt:variant>
    </vt:vector>
  </HeadingPairs>
  <TitlesOfParts>
    <vt:vector size="29" baseType="lpstr">
      <vt:lpstr>奥斯汀</vt:lpstr>
      <vt:lpstr>公式</vt:lpstr>
      <vt:lpstr>3.3  系统的优化</vt:lpstr>
      <vt:lpstr>              情景剧场</vt:lpstr>
      <vt:lpstr>解决方法</vt:lpstr>
      <vt:lpstr>          1.系统的优化</vt:lpstr>
      <vt:lpstr>探究：</vt:lpstr>
      <vt:lpstr>幻灯片 6</vt:lpstr>
      <vt:lpstr>系统优化的意义？</vt:lpstr>
      <vt:lpstr>选择合适的优化方法</vt:lpstr>
      <vt:lpstr>选择合适的优化方法</vt:lpstr>
      <vt:lpstr>幻灯片 10</vt:lpstr>
      <vt:lpstr>系统优化的意义</vt:lpstr>
      <vt:lpstr>             系统优化的意义</vt:lpstr>
      <vt:lpstr>案例分析： </vt:lpstr>
      <vt:lpstr>                       香草兰——香料之王，是藤本植物，需要有支柱攀缘，并要求适度的荫蔽。测定结果表明50%的荫蔽度有利于香草兰的生长发育。荫蔽有两种，一种是死荫蔽，通过修建人工荫棚的办法(用遮光网)达到控制荫蔽度的目的。这种方式需要水泥柱或石柱作为香草兰棚架或攀缘的支柱。另一种是活荫蔽：可选择天然树木或人工种植的椰子、槟榔等作物为活支柱，以控制活支柱树冠来调节种植园的荫蔽度。园地的选择要选择近水源且排水良好、有机质含量高、比较肥沃疏松的微酸性土壤；台风主风方向有良好屏障比较静风的向阳缓坡地或平地。       2002年，符良接受了中国热带农业科学院香料饮料研究所专家的建议，在槟榔林下套种了20亩香草兰种苗，通过对香草兰的水肥管理，使槟榔的产量较纯槟榔林提高15-20%。经过精心培育，现在棵棵香草兰上挂满了沉甸甸的豆荚。预计20亩香草兰到11月份总收入可达285000元。现场一位管理人员给记者算了一笔帐，40亩槟榔园年收入72万元左右，间种可使槟榔增收8万，再加上香草兰的收入，每亩土地较单纯种槟榔增收约9000元！经发酵生香的商品香草兰豆荚含有250多种发挥性芳香族成分以及有机酸、糖、树脂、矿物质等丰富成分，香气独特，留香时间长达2～3年，被广泛用于高档食品和饮料的配香原料，在发酵业、化妆及医药等领域均有应用，具有用途广、经济价值高的特点。目前国内售价为1000～1200元人民币/千克。 </vt:lpstr>
      <vt:lpstr>　　    符良为什么选择活荫蔽种植，而不采纳传统的死荫蔽种植？     </vt:lpstr>
      <vt:lpstr>幻灯片 16</vt:lpstr>
      <vt:lpstr>幻灯片 17</vt:lpstr>
      <vt:lpstr>幻灯片 18</vt:lpstr>
      <vt:lpstr>幻灯片 19</vt:lpstr>
      <vt:lpstr>幻灯片 20</vt:lpstr>
      <vt:lpstr>             在生活中，我们经常会遇到一些复杂的数字问题，纯定量分析是不够的，我们常常是借助数学手段定量与定性结合的分析比较，寻求最优方案。这种用数学公式、图表等描述客观事物的特征模型的思想就是建模思想，建立的模型就叫数学模型。它是真实系统的一种抽象。 </vt:lpstr>
      <vt:lpstr>        案例</vt:lpstr>
      <vt:lpstr>幻灯片 23</vt:lpstr>
      <vt:lpstr>幻灯片 24</vt:lpstr>
      <vt:lpstr>　          　最优方法通常是在一定人力、物力、财力资源条件下，使经济效果（如产值、利润等）达到最大，并使投入的人力、物力达到最小的方法。 最优化方法解决问题的一般步骤： 　　（1）提出系统需要进行最优化的问题，收集有关资料和数据； 　　（2）建立求解最优化问题的有关数学模型，确定变量，建立有关约束条件，分析模型； 　　（3）选择合适的最优化方法； 　　（4）求解方程； 　　（5）最优解的验证和实施。</vt:lpstr>
      <vt:lpstr>      课后探究：　 　　某学校有2个学生食堂，正常情况下每个食堂能容纳500人就餐，近两年，学校规模扩大，就餐人数增加，每个食堂就餐人数达670人，每到就餐高峰期，学生就排着长队等待就餐。 　　如何减少学生就餐排队时间？提出解决这一问题的几种途径，并选择最经济、最有效可行、最容易实现的方案。运用系统分析方法，分步骤说明你的思考过程。 </vt:lpstr>
      <vt:lpstr>谢谢观看</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3.3  系统的优化</dc:title>
  <dc:creator>微软用户</dc:creator>
  <cp:lastModifiedBy>Administrator</cp:lastModifiedBy>
  <cp:revision>45</cp:revision>
  <dcterms:created xsi:type="dcterms:W3CDTF">2017-05-22T01:51:00Z</dcterms:created>
  <dcterms:modified xsi:type="dcterms:W3CDTF">2020-02-15T01:26:35Z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2052-10.1.0.6235</vt:lpwstr>
  </property>
</Properties>
</file>