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77" r:id="rId5"/>
    <p:sldId id="379" r:id="rId6"/>
    <p:sldId id="378" r:id="rId7"/>
    <p:sldId id="380" r:id="rId8"/>
    <p:sldId id="381" r:id="rId9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gs" Target="tags/tag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  <a:endParaRPr lang="zh-CN" altLang="zh-CN" sz="3200" b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  <a:endParaRPr lang="en-US" altLang="zh-CN" sz="2400" b="1">
              <a:solidFill>
                <a:prstClr val="black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avLst/>
            <a:gdLst/>
            <a:ahLst/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7" Type="http://schemas.openxmlformats.org/officeDocument/2006/relationships/vmlDrawing" Target="../drawings/vmlDrawing1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14.wmf"/><Relationship Id="rId14" Type="http://schemas.openxmlformats.org/officeDocument/2006/relationships/oleObject" Target="../embeddings/oleObject2.bin"/><Relationship Id="rId13" Type="http://schemas.openxmlformats.org/officeDocument/2006/relationships/image" Target="../media/image13.wmf"/><Relationship Id="rId12" Type="http://schemas.openxmlformats.org/officeDocument/2006/relationships/oleObject" Target="../embeddings/oleObject1.bin"/><Relationship Id="rId11" Type="http://schemas.openxmlformats.org/officeDocument/2006/relationships/image" Target="../media/image12.png"/><Relationship Id="rId10" Type="http://schemas.openxmlformats.org/officeDocument/2006/relationships/image" Target="../media/image11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22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20.wmf"/><Relationship Id="rId2" Type="http://schemas.openxmlformats.org/officeDocument/2006/relationships/oleObject" Target="../embeddings/oleObject5.bin"/><Relationship Id="rId13" Type="http://schemas.openxmlformats.org/officeDocument/2006/relationships/vmlDrawing" Target="../drawings/vmlDrawing4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1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4605020" y="3836670"/>
            <a:ext cx="1630045" cy="596451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电容器</a:t>
            </a:r>
            <a:endParaRPr lang="zh-CN" altLang="zh-CN" sz="3200">
              <a:latin typeface="+mn-ea"/>
              <a:ea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846070" cy="637539"/>
          </a:xfrm>
        </p:spPr>
        <p:txBody>
          <a:bodyPr wrap="square"/>
          <a:lstStyle/>
          <a:p>
            <a:r>
              <a:rPr lang="zh-CN" altLang="zh-CN"/>
              <a:t>静电计和验电器</a:t>
            </a:r>
            <a:endParaRPr lang="zh-CN" altLang="zh-CN"/>
          </a:p>
        </p:txBody>
      </p:sp>
      <p:grpSp>
        <p:nvGrpSpPr>
          <p:cNvPr id="27" name="组合 26"/>
          <p:cNvGrpSpPr/>
          <p:nvPr/>
        </p:nvGrpSpPr>
        <p:grpSpPr>
          <a:xfrm>
            <a:off x="955675" y="1477645"/>
            <a:ext cx="2537460" cy="2590165"/>
            <a:chOff x="11640" y="3460"/>
            <a:chExt cx="5561" cy="5677"/>
          </a:xfrm>
        </p:grpSpPr>
        <p:grpSp>
          <p:nvGrpSpPr>
            <p:cNvPr id="31" name="组合 30"/>
            <p:cNvGrpSpPr/>
            <p:nvPr/>
          </p:nvGrpSpPr>
          <p:grpSpPr>
            <a:xfrm>
              <a:off x="11640" y="3460"/>
              <a:ext cx="5561" cy="4601"/>
              <a:chOff x="10164" y="5216"/>
              <a:chExt cx="5559" cy="4600"/>
            </a:xfrm>
          </p:grpSpPr>
          <p:pic>
            <p:nvPicPr>
              <p:cNvPr id="32" name="Picture 2"/>
              <p:cNvPicPr>
                <a:picLocks noChangeAspect="1" noChangeArrowheads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160" y="6956"/>
                <a:ext cx="2563" cy="24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3" name="Picture 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harpenSoften amount="-5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 flipH="1">
                <a:off x="14274" y="5910"/>
                <a:ext cx="165" cy="31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4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097" y="6693"/>
                <a:ext cx="645" cy="5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5" name="Picture 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164" y="5216"/>
                <a:ext cx="4110" cy="25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6" name="Picture 6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097" y="5313"/>
                <a:ext cx="645" cy="6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7" name="Picture 7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160" y="9126"/>
                <a:ext cx="480" cy="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8" name="Picture 8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5243" y="9126"/>
                <a:ext cx="480" cy="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39" name="Picture 9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560" y="7370"/>
                <a:ext cx="1537" cy="10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1" name="Picture 10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947" y="5231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2" name="Picture 11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226" y="5594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4" name="Picture 12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706" y="7317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5" name="Picture 1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590" y="7883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6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631" y="8149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7" name="Picture 15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3686" y="7722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8" name="Picture 16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372" y="5404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9" name="Picture 17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4191" y="5548"/>
                <a:ext cx="300" cy="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50" name="文本框 49"/>
            <p:cNvSpPr txBox="1"/>
            <p:nvPr/>
          </p:nvSpPr>
          <p:spPr>
            <a:xfrm>
              <a:off x="14764" y="8195"/>
              <a:ext cx="2264" cy="94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0000FF"/>
                  </a:solidFill>
                  <a:latin typeface="Arial" panose="020B0604020202020204" pitchFamily="34" charset="0"/>
                  <a:sym typeface="+mn-ea"/>
                </a:rPr>
                <a:t>验电器</a:t>
              </a:r>
              <a:endParaRPr lang="zh-CN" altLang="en-US" sz="2200" b="1">
                <a:solidFill>
                  <a:srgbClr val="0000FF"/>
                </a:solidFill>
                <a:latin typeface="Arial" panose="020B0604020202020204" pitchFamily="34" charset="0"/>
                <a:sym typeface="+mn-ea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1259840" y="4465320"/>
            <a:ext cx="3193415" cy="429895"/>
          </a:xfrm>
          <a:prstGeom prst="borderCallout1">
            <a:avLst>
              <a:gd name="adj1" fmla="val 18750"/>
              <a:gd name="adj2" fmla="val -8333"/>
              <a:gd name="adj3" fmla="val -133973"/>
              <a:gd name="adj4" fmla="val 35076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zh-CN" sz="2200" b="1">
                <a:solidFill>
                  <a:schemeClr val="tx1"/>
                </a:solidFill>
                <a:ea typeface="微软雅黑" panose="020B0503020204020204" pitchFamily="34" charset="-122"/>
                <a:cs typeface="+mn-lt"/>
                <a:sym typeface="+mn-ea"/>
              </a:rPr>
              <a:t>电荷量</a:t>
            </a:r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Q</a:t>
            </a:r>
            <a:r>
              <a:rPr lang="zh-CN" altLang="zh-CN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越大</a:t>
            </a:r>
            <a:r>
              <a:rPr lang="zh-CN" altLang="zh-CN" sz="2200" b="1">
                <a:solidFill>
                  <a:schemeClr val="tx1"/>
                </a:solidFill>
                <a:ea typeface="微软雅黑" panose="020B0503020204020204" pitchFamily="34" charset="-122"/>
                <a:cs typeface="+mn-lt"/>
                <a:sym typeface="+mn-ea"/>
              </a:rPr>
              <a:t>，</a:t>
            </a:r>
            <a:r>
              <a:rPr lang="zh-CN" altLang="zh-CN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张角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越大</a:t>
            </a:r>
            <a:endParaRPr lang="zh-CN" altLang="en-US" sz="2200" b="1">
              <a:solidFill>
                <a:srgbClr val="FF0000"/>
              </a:solidFill>
              <a:ea typeface="微软雅黑" panose="020B0503020204020204" pitchFamily="34" charset="-122"/>
              <a:cs typeface="+mn-lt"/>
              <a:sym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65370" y="1409700"/>
            <a:ext cx="4374515" cy="2707640"/>
            <a:chOff x="8064" y="2318"/>
            <a:chExt cx="6889" cy="4264"/>
          </a:xfrm>
        </p:grpSpPr>
        <p:pic>
          <p:nvPicPr>
            <p:cNvPr id="1401862" name="Picture 6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CC">
                    <a:alpha val="100000"/>
                  </a:srgbClr>
                </a:clrFrom>
                <a:clrTo>
                  <a:srgbClr val="FFFFCC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9411" y="2318"/>
              <a:ext cx="5542" cy="4264"/>
            </a:xfrm>
            <a:prstGeom prst="rect">
              <a:avLst/>
            </a:prstGeom>
            <a:noFill/>
          </p:spPr>
        </p:pic>
        <p:sp>
          <p:nvSpPr>
            <p:cNvPr id="6" name="文本框 5"/>
            <p:cNvSpPr txBox="1"/>
            <p:nvPr/>
          </p:nvSpPr>
          <p:spPr>
            <a:xfrm>
              <a:off x="8064" y="2676"/>
              <a:ext cx="2088" cy="5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1500" b="1">
                  <a:solidFill>
                    <a:srgbClr val="0000FF"/>
                  </a:solidFill>
                </a:rPr>
                <a:t>平行板电容器</a:t>
              </a:r>
              <a:endParaRPr lang="zh-CN" altLang="zh-CN" sz="1500" b="1">
                <a:solidFill>
                  <a:srgbClr val="0000FF"/>
                </a:solidFill>
              </a:endParaRPr>
            </a:p>
          </p:txBody>
        </p:sp>
        <p:cxnSp>
          <p:nvCxnSpPr>
            <p:cNvPr id="7" name="直接箭头连接符 6"/>
            <p:cNvCxnSpPr/>
            <p:nvPr/>
          </p:nvCxnSpPr>
          <p:spPr>
            <a:xfrm>
              <a:off x="9879" y="3183"/>
              <a:ext cx="458" cy="473"/>
            </a:xfrm>
            <a:prstGeom prst="straightConnector1">
              <a:avLst/>
            </a:prstGeom>
            <a:ln w="12700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4975225" y="4741545"/>
            <a:ext cx="5012690" cy="921385"/>
            <a:chOff x="8016" y="7561"/>
            <a:chExt cx="7894" cy="1451"/>
          </a:xfrm>
        </p:grpSpPr>
        <p:grpSp>
          <p:nvGrpSpPr>
            <p:cNvPr id="12" name="组合 11"/>
            <p:cNvGrpSpPr/>
            <p:nvPr/>
          </p:nvGrpSpPr>
          <p:grpSpPr>
            <a:xfrm>
              <a:off x="8016" y="7668"/>
              <a:ext cx="3200" cy="1344"/>
              <a:chOff x="9540" y="6921"/>
              <a:chExt cx="3200" cy="1344"/>
            </a:xfrm>
          </p:grpSpPr>
          <p:graphicFrame>
            <p:nvGraphicFramePr>
              <p:cNvPr id="10" name="对象 9">
                <a:hlinkClick r:id=""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1182" y="6921"/>
              <a:ext cx="1559" cy="13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8" name="" r:id="rId12" imgW="457200" imgH="393700" progId="Equation.DSMT4">
                      <p:embed/>
                    </p:oleObj>
                  </mc:Choice>
                  <mc:Fallback>
                    <p:oleObj name="" r:id="rId12" imgW="457200" imgH="3937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11182" y="6921"/>
                            <a:ext cx="1559" cy="134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1" name="文本框 10"/>
              <p:cNvSpPr txBox="1"/>
              <p:nvPr/>
            </p:nvSpPr>
            <p:spPr>
              <a:xfrm>
                <a:off x="9540" y="7279"/>
                <a:ext cx="1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/>
                  <a:t>定义式</a:t>
                </a:r>
                <a:endParaRPr lang="zh-CN" altLang="en-US" sz="2000" b="1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1698" y="7561"/>
              <a:ext cx="4213" cy="1450"/>
              <a:chOff x="8287" y="8323"/>
              <a:chExt cx="4213" cy="1450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8287" y="8734"/>
                <a:ext cx="1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/>
                  <a:t>决定式</a:t>
                </a:r>
                <a:endParaRPr lang="zh-CN" altLang="en-US" sz="2000" b="1"/>
              </a:p>
            </p:txBody>
          </p:sp>
          <p:graphicFrame>
            <p:nvGraphicFramePr>
              <p:cNvPr id="20" name="对象 19">
                <a:hlinkClick r:id=""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10020" y="8323"/>
              <a:ext cx="2480" cy="145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9" name="" r:id="rId14" imgW="673100" imgH="393700" progId="Equation.DSMT4">
                      <p:embed/>
                    </p:oleObj>
                  </mc:Choice>
                  <mc:Fallback>
                    <p:oleObj name="" r:id="rId14" imgW="673100" imgH="3937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10020" y="8323"/>
                            <a:ext cx="2480" cy="145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29" name="文本框 28"/>
          <p:cNvSpPr txBox="1"/>
          <p:nvPr/>
        </p:nvSpPr>
        <p:spPr>
          <a:xfrm>
            <a:off x="8750935" y="2604770"/>
            <a:ext cx="3193415" cy="429895"/>
          </a:xfrm>
          <a:prstGeom prst="borderCallout1">
            <a:avLst>
              <a:gd name="adj1" fmla="val 18750"/>
              <a:gd name="adj2" fmla="val -8333"/>
              <a:gd name="adj3" fmla="val -168980"/>
              <a:gd name="adj4" fmla="val -1332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zh-CN" sz="2200" b="1">
                <a:solidFill>
                  <a:schemeClr val="tx1"/>
                </a:solidFill>
                <a:ea typeface="微软雅黑" panose="020B0503020204020204" pitchFamily="34" charset="-122"/>
                <a:cs typeface="+mn-lt"/>
                <a:sym typeface="+mn-ea"/>
              </a:rPr>
              <a:t>电势差</a:t>
            </a:r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U</a:t>
            </a:r>
            <a:r>
              <a:rPr lang="zh-CN" altLang="zh-CN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越大</a:t>
            </a:r>
            <a:r>
              <a:rPr lang="zh-CN" altLang="zh-CN" sz="2200" b="1">
                <a:solidFill>
                  <a:schemeClr val="tx1"/>
                </a:solidFill>
                <a:ea typeface="微软雅黑" panose="020B0503020204020204" pitchFamily="34" charset="-122"/>
                <a:cs typeface="+mn-lt"/>
                <a:sym typeface="+mn-ea"/>
              </a:rPr>
              <a:t>，</a:t>
            </a:r>
            <a:r>
              <a:rPr lang="zh-CN" altLang="zh-CN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张角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越大</a:t>
            </a:r>
            <a:endParaRPr lang="zh-CN" altLang="en-US" sz="2200" b="1">
              <a:solidFill>
                <a:srgbClr val="FF0000"/>
              </a:solidFill>
              <a:ea typeface="微软雅黑" panose="020B0503020204020204" pitchFamily="34" charset="-122"/>
              <a:cs typeface="+mn-lt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内容占位符 7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z="2200">
                <a:latin typeface="+mn-lt"/>
                <a:cs typeface="+mn-lt"/>
                <a:sym typeface="+mn-ea"/>
              </a:rPr>
              <a:t>如图所示</a:t>
            </a:r>
            <a:r>
              <a:rPr lang="zh-CN" altLang="zh-CN" sz="2200">
                <a:latin typeface="+mn-lt"/>
                <a:cs typeface="+mn-lt"/>
              </a:rPr>
              <a:t>，开关</a:t>
            </a:r>
            <a:r>
              <a:rPr lang="zh-CN" altLang="zh-CN" sz="2200" i="1">
                <a:solidFill>
                  <a:srgbClr val="FF0000"/>
                </a:solidFill>
                <a:latin typeface="+mn-lt"/>
                <a:cs typeface="+mn-lt"/>
              </a:rPr>
              <a:t>S</a:t>
            </a:r>
            <a:r>
              <a:rPr lang="zh-CN" altLang="zh-CN" sz="2200">
                <a:solidFill>
                  <a:srgbClr val="FF0000"/>
                </a:solidFill>
                <a:latin typeface="+mn-lt"/>
                <a:cs typeface="+mn-lt"/>
              </a:rPr>
              <a:t>闭合</a:t>
            </a:r>
            <a:r>
              <a:rPr lang="zh-CN" altLang="zh-CN" sz="2200">
                <a:latin typeface="+mn-lt"/>
                <a:cs typeface="+mn-lt"/>
              </a:rPr>
              <a:t>时，质量为</a:t>
            </a:r>
            <a:r>
              <a:rPr lang="zh-CN" altLang="zh-CN" sz="2200" i="1">
                <a:latin typeface="+mn-lt"/>
                <a:cs typeface="+mn-lt"/>
              </a:rPr>
              <a:t>m</a:t>
            </a:r>
            <a:r>
              <a:rPr lang="zh-CN" altLang="zh-CN" sz="2200">
                <a:latin typeface="+mn-lt"/>
                <a:cs typeface="+mn-lt"/>
              </a:rPr>
              <a:t>的</a:t>
            </a:r>
            <a:r>
              <a:rPr lang="zh-CN" altLang="zh-CN" sz="2200">
                <a:latin typeface="+mn-lt"/>
                <a:cs typeface="+mn-lt"/>
                <a:sym typeface="+mn-ea"/>
              </a:rPr>
              <a:t>带电</a:t>
            </a:r>
            <a:r>
              <a:rPr lang="zh-CN" altLang="zh-CN" sz="2200">
                <a:latin typeface="+mn-lt"/>
                <a:cs typeface="+mn-lt"/>
              </a:rPr>
              <a:t>油滴恰好静止在两板间的中点</a:t>
            </a:r>
            <a:r>
              <a:rPr lang="en-US" altLang="zh-CN" sz="2200" i="1">
                <a:latin typeface="+mn-lt"/>
                <a:cs typeface="+mn-lt"/>
              </a:rPr>
              <a:t>P</a:t>
            </a:r>
            <a:r>
              <a:rPr lang="zh-CN" altLang="en-US" sz="2200">
                <a:latin typeface="+mn-lt"/>
                <a:cs typeface="+mn-lt"/>
              </a:rPr>
              <a:t>：</a:t>
            </a:r>
            <a:endParaRPr lang="zh-CN" altLang="zh-CN" sz="2200">
              <a:latin typeface="+mn-lt"/>
              <a:cs typeface="+mn-lt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1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）带电小球的电荷量大小和电性？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2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）下极板</a:t>
            </a:r>
            <a:r>
              <a:rPr lang="zh-CN" altLang="en-US" sz="2200">
                <a:solidFill>
                  <a:schemeClr val="tx1"/>
                </a:solidFill>
                <a:latin typeface="+mn-lt"/>
                <a:cs typeface="+mn-lt"/>
                <a:sym typeface="+mn-ea"/>
              </a:rPr>
              <a:t>下移</a:t>
            </a:r>
            <a:r>
              <a:rPr lang="en-US" altLang="zh-CN" sz="2200">
                <a:latin typeface="+mn-lt"/>
                <a:cs typeface="+mn-lt"/>
                <a:sym typeface="+mn-ea"/>
              </a:rPr>
              <a:t>:</a:t>
            </a:r>
            <a:endParaRPr lang="en-US" altLang="zh-CN" sz="2200">
              <a:latin typeface="+mn-lt"/>
              <a:cs typeface="+mn-lt"/>
              <a:sym typeface="+mn-ea"/>
            </a:endParaRPr>
          </a:p>
          <a:p>
            <a:r>
              <a:rPr lang="zh-CN" altLang="en-US" sz="2200">
                <a:latin typeface="+mn-lt"/>
                <a:cs typeface="+mn-lt"/>
              </a:rPr>
              <a:t>①带电小球的运动情况？</a:t>
            </a:r>
            <a:endParaRPr lang="zh-CN" altLang="en-US" sz="2200">
              <a:latin typeface="+mn-lt"/>
              <a:cs typeface="+mn-lt"/>
            </a:endParaRPr>
          </a:p>
          <a:p>
            <a:r>
              <a:rPr lang="en-US" altLang="zh-CN" sz="2200">
                <a:latin typeface="+mn-lt"/>
                <a:cs typeface="+mn-lt"/>
              </a:rPr>
              <a:t>②</a:t>
            </a:r>
            <a:r>
              <a:rPr lang="en-US" altLang="zh-CN" sz="2200" i="1">
                <a:latin typeface="+mn-lt"/>
                <a:cs typeface="+mn-lt"/>
              </a:rPr>
              <a:t>P</a:t>
            </a:r>
            <a:r>
              <a:rPr lang="zh-CN" altLang="en-US" sz="2200">
                <a:latin typeface="+mn-lt"/>
                <a:cs typeface="+mn-lt"/>
              </a:rPr>
              <a:t>点电势变化？</a:t>
            </a:r>
            <a:r>
              <a:rPr lang="en-US" altLang="zh-CN" sz="2200">
                <a:latin typeface="+mn-lt"/>
                <a:cs typeface="+mn-lt"/>
              </a:rPr>
              <a:t>	</a:t>
            </a:r>
            <a:endParaRPr lang="en-US" altLang="zh-CN" sz="2200">
              <a:latin typeface="+mn-lt"/>
              <a:cs typeface="+mn-lt"/>
            </a:endParaRPr>
          </a:p>
          <a:p>
            <a:r>
              <a:rPr lang="zh-CN" altLang="en-US" sz="2200">
                <a:latin typeface="+mn-lt"/>
                <a:cs typeface="+mn-lt"/>
                <a:sym typeface="+mn-ea"/>
              </a:rPr>
              <a:t>③流过电阻</a:t>
            </a:r>
            <a:r>
              <a:rPr lang="en-US" altLang="zh-CN" sz="2200" i="1">
                <a:latin typeface="+mn-lt"/>
                <a:cs typeface="+mn-lt"/>
                <a:sym typeface="+mn-ea"/>
              </a:rPr>
              <a:t>R</a:t>
            </a:r>
            <a:r>
              <a:rPr lang="zh-CN" altLang="en-US" sz="2200">
                <a:latin typeface="+mn-lt"/>
                <a:cs typeface="+mn-lt"/>
                <a:sym typeface="+mn-ea"/>
              </a:rPr>
              <a:t>电流流向？</a:t>
            </a:r>
            <a:endParaRPr lang="zh-CN" altLang="en-US" sz="2200">
              <a:latin typeface="+mn-lt"/>
              <a:cs typeface="+mn-lt"/>
            </a:endParaRPr>
          </a:p>
          <a:p>
            <a:r>
              <a:rPr lang="zh-CN" altLang="en-US" sz="2200">
                <a:latin typeface="+mn-lt"/>
                <a:cs typeface="+mn-lt"/>
              </a:rPr>
              <a:t>变式：</a:t>
            </a:r>
            <a:r>
              <a:rPr lang="zh-CN" altLang="zh-CN" sz="2200">
                <a:latin typeface="+mn-lt"/>
                <a:cs typeface="+mn-lt"/>
                <a:sym typeface="+mn-ea"/>
              </a:rPr>
              <a:t>开</a:t>
            </a:r>
            <a:r>
              <a:rPr lang="zh-CN" altLang="zh-CN" sz="2200">
                <a:solidFill>
                  <a:schemeClr val="tx1"/>
                </a:solidFill>
                <a:latin typeface="+mn-lt"/>
                <a:cs typeface="+mn-lt"/>
                <a:sym typeface="+mn-ea"/>
              </a:rPr>
              <a:t>关</a:t>
            </a:r>
            <a:r>
              <a:rPr lang="zh-CN" altLang="zh-CN" sz="2200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S</a:t>
            </a:r>
            <a:r>
              <a:rPr lang="zh-CN" altLang="zh-CN" sz="22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断开</a:t>
            </a:r>
            <a:r>
              <a:rPr lang="zh-CN" altLang="zh-CN" sz="2200">
                <a:latin typeface="+mn-lt"/>
                <a:cs typeface="+mn-lt"/>
                <a:sym typeface="+mn-ea"/>
              </a:rPr>
              <a:t>时，质量为</a:t>
            </a:r>
            <a:r>
              <a:rPr lang="zh-CN" altLang="zh-CN" sz="2200" i="1">
                <a:latin typeface="+mn-lt"/>
                <a:cs typeface="+mn-lt"/>
                <a:sym typeface="+mn-ea"/>
              </a:rPr>
              <a:t>m</a:t>
            </a:r>
            <a:r>
              <a:rPr lang="zh-CN" altLang="zh-CN" sz="2200">
                <a:latin typeface="+mn-lt"/>
                <a:cs typeface="+mn-lt"/>
                <a:sym typeface="+mn-ea"/>
              </a:rPr>
              <a:t>的带电油滴恰好静止在两板间中点</a:t>
            </a:r>
            <a:r>
              <a:rPr lang="en-US" altLang="zh-CN" sz="2200" i="1">
                <a:latin typeface="+mn-lt"/>
                <a:cs typeface="+mn-lt"/>
                <a:sym typeface="+mn-ea"/>
              </a:rPr>
              <a:t>P</a:t>
            </a:r>
            <a:r>
              <a:rPr lang="zh-CN" altLang="en-US" sz="2200">
                <a:latin typeface="+mn-lt"/>
                <a:cs typeface="+mn-lt"/>
                <a:sym typeface="+mn-ea"/>
              </a:rPr>
              <a:t>：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1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）上极板下移，带电小球的运动情况？ </a:t>
            </a:r>
            <a:r>
              <a:rPr lang="en-US" altLang="zh-CN" sz="2200" i="1">
                <a:latin typeface="+mn-lt"/>
                <a:cs typeface="+mn-lt"/>
                <a:sym typeface="+mn-ea"/>
              </a:rPr>
              <a:t>P</a:t>
            </a:r>
            <a:r>
              <a:rPr lang="zh-CN" altLang="en-US" sz="2200">
                <a:latin typeface="+mn-lt"/>
                <a:cs typeface="+mn-lt"/>
                <a:sym typeface="+mn-ea"/>
              </a:rPr>
              <a:t>点电势变化？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2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）下极板上移， </a:t>
            </a:r>
            <a:r>
              <a:rPr lang="en-US" altLang="zh-CN" sz="2200" i="1">
                <a:latin typeface="+mn-lt"/>
                <a:cs typeface="+mn-lt"/>
                <a:sym typeface="+mn-ea"/>
              </a:rPr>
              <a:t>P</a:t>
            </a:r>
            <a:r>
              <a:rPr lang="zh-CN" altLang="en-US" sz="2200">
                <a:latin typeface="+mn-lt"/>
                <a:cs typeface="+mn-lt"/>
                <a:sym typeface="+mn-ea"/>
              </a:rPr>
              <a:t>点电势变化？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3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）上极板左移，带电小球的运动情况？ </a:t>
            </a:r>
            <a:r>
              <a:rPr lang="en-US" altLang="zh-CN" sz="2200" i="1">
                <a:latin typeface="+mn-lt"/>
                <a:cs typeface="+mn-lt"/>
                <a:sym typeface="+mn-ea"/>
              </a:rPr>
              <a:t>P</a:t>
            </a:r>
            <a:r>
              <a:rPr lang="zh-CN" altLang="en-US" sz="2200">
                <a:latin typeface="+mn-lt"/>
                <a:cs typeface="+mn-lt"/>
                <a:sym typeface="+mn-ea"/>
              </a:rPr>
              <a:t>点电势变化？</a:t>
            </a:r>
            <a:endParaRPr lang="zh-CN" altLang="en-US">
              <a:latin typeface="+mn-lt"/>
              <a:cs typeface="+mn-lt"/>
              <a:sym typeface="+mn-ea"/>
            </a:endParaRPr>
          </a:p>
          <a:p>
            <a:endParaRPr lang="zh-CN" altLang="en-US">
              <a:latin typeface="+mn-lt"/>
              <a:cs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0280"/>
            <a:ext cx="5573395" cy="645605"/>
          </a:xfrm>
        </p:spPr>
        <p:txBody>
          <a:bodyPr wrap="square"/>
          <a:lstStyle/>
          <a:p>
            <a:r>
              <a:rPr lang="zh-CN" altLang="zh-CN"/>
              <a:t>电容器的动态分析和平衡问题综合</a:t>
            </a:r>
            <a:endParaRPr lang="zh-CN" altLang="zh-CN"/>
          </a:p>
        </p:txBody>
      </p:sp>
      <p:grpSp>
        <p:nvGrpSpPr>
          <p:cNvPr id="92" name="组合 91"/>
          <p:cNvGrpSpPr/>
          <p:nvPr/>
        </p:nvGrpSpPr>
        <p:grpSpPr>
          <a:xfrm>
            <a:off x="8562975" y="1940560"/>
            <a:ext cx="3165475" cy="2486025"/>
            <a:chOff x="13973" y="2500"/>
            <a:chExt cx="4985" cy="3915"/>
          </a:xfrm>
        </p:grpSpPr>
        <p:grpSp>
          <p:nvGrpSpPr>
            <p:cNvPr id="79" name="组合 78"/>
            <p:cNvGrpSpPr/>
            <p:nvPr/>
          </p:nvGrpSpPr>
          <p:grpSpPr>
            <a:xfrm>
              <a:off x="13973" y="2500"/>
              <a:ext cx="4985" cy="3542"/>
              <a:chOff x="12393" y="1657"/>
              <a:chExt cx="4985" cy="3542"/>
            </a:xfrm>
          </p:grpSpPr>
          <p:grpSp>
            <p:nvGrpSpPr>
              <p:cNvPr id="75" name="组合 74"/>
              <p:cNvGrpSpPr/>
              <p:nvPr/>
            </p:nvGrpSpPr>
            <p:grpSpPr>
              <a:xfrm>
                <a:off x="12393" y="1657"/>
                <a:ext cx="4753" cy="3542"/>
                <a:chOff x="4020" y="2484"/>
                <a:chExt cx="4753" cy="3542"/>
              </a:xfrm>
            </p:grpSpPr>
            <p:grpSp>
              <p:nvGrpSpPr>
                <p:cNvPr id="69" name="组合 68"/>
                <p:cNvGrpSpPr/>
                <p:nvPr/>
              </p:nvGrpSpPr>
              <p:grpSpPr>
                <a:xfrm>
                  <a:off x="4548" y="2484"/>
                  <a:ext cx="4225" cy="3542"/>
                  <a:chOff x="2480" y="2381"/>
                  <a:chExt cx="4225" cy="3542"/>
                </a:xfrm>
              </p:grpSpPr>
              <p:grpSp>
                <p:nvGrpSpPr>
                  <p:cNvPr id="67" name="组合 66"/>
                  <p:cNvGrpSpPr/>
                  <p:nvPr/>
                </p:nvGrpSpPr>
                <p:grpSpPr>
                  <a:xfrm>
                    <a:off x="2480" y="2472"/>
                    <a:ext cx="4225" cy="3451"/>
                    <a:chOff x="2480" y="2472"/>
                    <a:chExt cx="4225" cy="3451"/>
                  </a:xfrm>
                </p:grpSpPr>
                <p:grpSp>
                  <p:nvGrpSpPr>
                    <p:cNvPr id="64" name="组合 63"/>
                    <p:cNvGrpSpPr/>
                    <p:nvPr/>
                  </p:nvGrpSpPr>
                  <p:grpSpPr>
                    <a:xfrm>
                      <a:off x="2480" y="2472"/>
                      <a:ext cx="4225" cy="3451"/>
                      <a:chOff x="2480" y="2472"/>
                      <a:chExt cx="4225" cy="3451"/>
                    </a:xfrm>
                  </p:grpSpPr>
                  <p:grpSp>
                    <p:nvGrpSpPr>
                      <p:cNvPr id="17" name="组合 16"/>
                      <p:cNvGrpSpPr/>
                      <p:nvPr/>
                    </p:nvGrpSpPr>
                    <p:grpSpPr>
                      <a:xfrm>
                        <a:off x="3877" y="3230"/>
                        <a:ext cx="2828" cy="1640"/>
                        <a:chOff x="3877" y="3230"/>
                        <a:chExt cx="2828" cy="1640"/>
                      </a:xfrm>
                    </p:grpSpPr>
                    <p:grpSp>
                      <p:nvGrpSpPr>
                        <p:cNvPr id="14" name="组合 13"/>
                        <p:cNvGrpSpPr/>
                        <p:nvPr/>
                      </p:nvGrpSpPr>
                      <p:grpSpPr>
                        <a:xfrm>
                          <a:off x="3877" y="3230"/>
                          <a:ext cx="2828" cy="1640"/>
                          <a:chOff x="2090" y="3333"/>
                          <a:chExt cx="2828" cy="1640"/>
                        </a:xfrm>
                      </p:grpSpPr>
                      <p:grpSp>
                        <p:nvGrpSpPr>
                          <p:cNvPr id="9" name="组合 8"/>
                          <p:cNvGrpSpPr/>
                          <p:nvPr/>
                        </p:nvGrpSpPr>
                        <p:grpSpPr>
                          <a:xfrm>
                            <a:off x="2090" y="3333"/>
                            <a:ext cx="2828" cy="1640"/>
                            <a:chOff x="1691" y="2329"/>
                            <a:chExt cx="2828" cy="1640"/>
                          </a:xfrm>
                        </p:grpSpPr>
                        <p:sp>
                          <p:nvSpPr>
                            <p:cNvPr id="2" name="矩形 1"/>
                            <p:cNvSpPr/>
                            <p:nvPr/>
                          </p:nvSpPr>
                          <p:spPr>
                            <a:xfrm>
                              <a:off x="1697" y="2329"/>
                              <a:ext cx="2822" cy="187"/>
                            </a:xfrm>
                            <a:prstGeom prst="rect">
                              <a:avLst/>
                            </a:prstGeom>
                            <a:noFill/>
                            <a:ln w="28575" cmpd="sng">
                              <a:solidFill>
                                <a:schemeClr val="tx1"/>
                              </a:solidFill>
                              <a:prstDash val="solid"/>
                              <a:headEnd type="none"/>
                              <a:tailEnd type="none"/>
                            </a:ln>
                          </p:spPr>
                          <p:style>
                            <a:lnRef idx="1">
                              <a:schemeClr val="accent1"/>
                            </a:lnRef>
                            <a:fillRef idx="0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tx1"/>
                            </a:fontRef>
                          </p:style>
                          <p:txBody>
                            <a:bodyPr/>
                            <a:lstStyle/>
                            <a:p>
                              <a:endParaRPr lang="zh-CN" altLang="en-US"/>
                            </a:p>
                          </p:txBody>
                        </p:sp>
                        <p:sp>
                          <p:nvSpPr>
                            <p:cNvPr id="5" name="矩形 4"/>
                            <p:cNvSpPr/>
                            <p:nvPr/>
                          </p:nvSpPr>
                          <p:spPr>
                            <a:xfrm>
                              <a:off x="1691" y="3782"/>
                              <a:ext cx="2822" cy="187"/>
                            </a:xfrm>
                            <a:prstGeom prst="rect">
                              <a:avLst/>
                            </a:prstGeom>
                            <a:noFill/>
                            <a:ln w="28575" cmpd="sng">
                              <a:solidFill>
                                <a:schemeClr val="tx1"/>
                              </a:solidFill>
                              <a:prstDash val="solid"/>
                              <a:headEnd type="none"/>
                              <a:tailEnd type="none"/>
                            </a:ln>
                          </p:spPr>
                          <p:style>
                            <a:lnRef idx="1">
                              <a:schemeClr val="accent1"/>
                            </a:lnRef>
                            <a:fillRef idx="0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tx1"/>
                            </a:fontRef>
                          </p:style>
                          <p:txBody>
                            <a:bodyPr/>
                            <a:lstStyle/>
                            <a:p>
                              <a:endParaRPr lang="zh-CN" altLang="en-US"/>
                            </a:p>
                          </p:txBody>
                        </p:sp>
                      </p:grpSp>
                      <p:sp>
                        <p:nvSpPr>
                          <p:cNvPr id="13" name="椭圆 12"/>
                          <p:cNvSpPr/>
                          <p:nvPr/>
                        </p:nvSpPr>
                        <p:spPr>
                          <a:xfrm>
                            <a:off x="3385" y="4043"/>
                            <a:ext cx="244" cy="244"/>
                          </a:xfrm>
                          <a:prstGeom prst="ellipse">
                            <a:avLst/>
                          </a:prstGeom>
                          <a:solidFill>
                            <a:srgbClr val="FF0000"/>
                          </a:solidFill>
                          <a:ln w="28575" cmpd="sng">
                            <a:solidFill>
                              <a:schemeClr val="tx1"/>
                            </a:solidFill>
                            <a:prstDash val="solid"/>
                            <a:headEnd type="none"/>
                            <a:tailEnd type="none"/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  <p:txBody>
                          <a:bodyPr/>
                          <a:lstStyle/>
                          <a:p>
                            <a:endParaRPr lang="zh-CN" altLang="en-US"/>
                          </a:p>
                        </p:txBody>
                      </p:sp>
                    </p:grpSp>
                    <p:sp>
                      <p:nvSpPr>
                        <p:cNvPr id="15" name="文本框 14"/>
                        <p:cNvSpPr txBox="1"/>
                        <p:nvPr/>
                      </p:nvSpPr>
                      <p:spPr>
                        <a:xfrm>
                          <a:off x="4664" y="3772"/>
                          <a:ext cx="508" cy="580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r>
                            <a:rPr lang="en-US" altLang="zh-CN" b="1" i="1"/>
                            <a:t>P</a:t>
                          </a:r>
                          <a:endParaRPr lang="zh-CN" altLang="en-US"/>
                        </a:p>
                      </p:txBody>
                    </p:sp>
                    <p:sp>
                      <p:nvSpPr>
                        <p:cNvPr id="80" name="文本框 79"/>
                        <p:cNvSpPr txBox="1"/>
                        <p:nvPr/>
                      </p:nvSpPr>
                      <p:spPr>
                        <a:xfrm>
                          <a:off x="5416" y="3772"/>
                          <a:ext cx="568" cy="580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none" rtlCol="0">
                          <a:spAutoFit/>
                        </a:bodyPr>
                        <a:lstStyle/>
                        <a:p>
                          <a:r>
                            <a:rPr lang="en-US" altLang="zh-CN" b="1" i="1"/>
                            <a:t>m</a:t>
                          </a:r>
                          <a:endParaRPr lang="en-US" altLang="zh-CN" b="1" i="1"/>
                        </a:p>
                      </p:txBody>
                    </p:sp>
                  </p:grpSp>
                  <p:grpSp>
                    <p:nvGrpSpPr>
                      <p:cNvPr id="40" name="组合 39"/>
                      <p:cNvGrpSpPr/>
                      <p:nvPr/>
                    </p:nvGrpSpPr>
                    <p:grpSpPr>
                      <a:xfrm>
                        <a:off x="2480" y="3940"/>
                        <a:ext cx="664" cy="207"/>
                        <a:chOff x="2982" y="7031"/>
                        <a:chExt cx="664" cy="207"/>
                      </a:xfrm>
                    </p:grpSpPr>
                    <p:cxnSp>
                      <p:nvCxnSpPr>
                        <p:cNvPr id="28" name="直接连接符 27"/>
                        <p:cNvCxnSpPr/>
                        <p:nvPr/>
                      </p:nvCxnSpPr>
                      <p:spPr>
                        <a:xfrm>
                          <a:off x="2982" y="7031"/>
                          <a:ext cx="665" cy="0"/>
                        </a:xfrm>
                        <a:prstGeom prst="line">
                          <a:avLst/>
                        </a:prstGeom>
                        <a:ln w="38100">
                          <a:solidFill>
                            <a:schemeClr val="tx1"/>
                          </a:solidFill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0" name="直接连接符 29"/>
                        <p:cNvCxnSpPr/>
                        <p:nvPr/>
                      </p:nvCxnSpPr>
                      <p:spPr>
                        <a:xfrm>
                          <a:off x="3100" y="7238"/>
                          <a:ext cx="429" cy="0"/>
                        </a:xfrm>
                        <a:prstGeom prst="line">
                          <a:avLst/>
                        </a:prstGeom>
                        <a:ln w="38100">
                          <a:solidFill>
                            <a:schemeClr val="tx1"/>
                          </a:solidFill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51" name="直接连接符 50"/>
                      <p:cNvCxnSpPr>
                        <a:endCxn id="71" idx="1"/>
                      </p:cNvCxnSpPr>
                      <p:nvPr/>
                    </p:nvCxnSpPr>
                    <p:spPr>
                      <a:xfrm flipV="1">
                        <a:off x="3710" y="5384"/>
                        <a:ext cx="367" cy="248"/>
                      </a:xfrm>
                      <a:prstGeom prst="line">
                        <a:avLst/>
                      </a:prstGeom>
                      <a:ln w="38100">
                        <a:solidFill>
                          <a:srgbClr val="FF0000"/>
                        </a:solidFill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6" name="直接连接符 55"/>
                      <p:cNvCxnSpPr/>
                      <p:nvPr/>
                    </p:nvCxnSpPr>
                    <p:spPr>
                      <a:xfrm>
                        <a:off x="2790" y="4180"/>
                        <a:ext cx="30" cy="1536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7" name="直接连接符 56"/>
                      <p:cNvCxnSpPr/>
                      <p:nvPr/>
                    </p:nvCxnSpPr>
                    <p:spPr>
                      <a:xfrm>
                        <a:off x="2805" y="2482"/>
                        <a:ext cx="8" cy="1458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61" name="组合 60"/>
                      <p:cNvGrpSpPr/>
                      <p:nvPr/>
                    </p:nvGrpSpPr>
                    <p:grpSpPr>
                      <a:xfrm>
                        <a:off x="2819" y="2472"/>
                        <a:ext cx="2498" cy="3451"/>
                        <a:chOff x="2819" y="2472"/>
                        <a:chExt cx="2498" cy="3451"/>
                      </a:xfrm>
                    </p:grpSpPr>
                    <p:cxnSp>
                      <p:nvCxnSpPr>
                        <p:cNvPr id="59" name="直接连接符 58"/>
                        <p:cNvCxnSpPr/>
                        <p:nvPr/>
                      </p:nvCxnSpPr>
                      <p:spPr>
                        <a:xfrm flipH="1" flipV="1">
                          <a:off x="2819" y="2472"/>
                          <a:ext cx="2467" cy="10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tx1"/>
                          </a:solidFill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0" name="直接连接符 59"/>
                        <p:cNvCxnSpPr/>
                        <p:nvPr/>
                      </p:nvCxnSpPr>
                      <p:spPr>
                        <a:xfrm>
                          <a:off x="5286" y="2482"/>
                          <a:ext cx="4" cy="748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tx1"/>
                          </a:solidFill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3" name="直接连接符 62"/>
                        <p:cNvCxnSpPr/>
                        <p:nvPr/>
                      </p:nvCxnSpPr>
                      <p:spPr>
                        <a:xfrm>
                          <a:off x="5292" y="4894"/>
                          <a:ext cx="25" cy="1029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tx1"/>
                          </a:solidFill>
                          <a:tailEnd type="non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62" name="直接连接符 61"/>
                      <p:cNvCxnSpPr>
                        <a:stCxn id="65" idx="0"/>
                      </p:cNvCxnSpPr>
                      <p:nvPr/>
                    </p:nvCxnSpPr>
                    <p:spPr>
                      <a:xfrm flipH="1" flipV="1">
                        <a:off x="2790" y="5675"/>
                        <a:ext cx="824" cy="10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66" name="直接连接符 65"/>
                      <p:cNvCxnSpPr/>
                      <p:nvPr/>
                    </p:nvCxnSpPr>
                    <p:spPr>
                      <a:xfrm flipH="1" flipV="1">
                        <a:off x="4018" y="5674"/>
                        <a:ext cx="1284" cy="11"/>
                      </a:xfrm>
                      <a:prstGeom prst="line">
                        <a:avLst/>
                      </a:prstGeom>
                      <a:ln w="28575">
                        <a:solidFill>
                          <a:schemeClr val="tx1"/>
                        </a:solidFill>
                        <a:tailEnd type="non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65" name="椭圆 64"/>
                    <p:cNvSpPr/>
                    <p:nvPr/>
                  </p:nvSpPr>
                  <p:spPr>
                    <a:xfrm rot="15900000">
                      <a:off x="3614" y="5621"/>
                      <a:ext cx="119" cy="119"/>
                    </a:xfrm>
                    <a:prstGeom prst="ellipse">
                      <a:avLst/>
                    </a:prstGeom>
                    <a:noFill/>
                    <a:ln w="28575" cmpd="sng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8" name="矩形 67"/>
                  <p:cNvSpPr/>
                  <p:nvPr/>
                </p:nvSpPr>
                <p:spPr>
                  <a:xfrm>
                    <a:off x="3661" y="2381"/>
                    <a:ext cx="783" cy="192"/>
                  </a:xfrm>
                  <a:prstGeom prst="rect">
                    <a:avLst/>
                  </a:prstGeom>
                  <a:solidFill>
                    <a:srgbClr val="FF0000"/>
                  </a:solidFill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70" name="文本框 69"/>
                <p:cNvSpPr txBox="1"/>
                <p:nvPr/>
              </p:nvSpPr>
              <p:spPr>
                <a:xfrm>
                  <a:off x="4020" y="3875"/>
                  <a:ext cx="54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i="1"/>
                    <a:t>U</a:t>
                  </a:r>
                  <a:endParaRPr lang="en-US" altLang="zh-CN" b="1" i="1"/>
                </a:p>
              </p:txBody>
            </p:sp>
            <p:sp>
              <p:nvSpPr>
                <p:cNvPr id="71" name="文本框 70"/>
                <p:cNvSpPr txBox="1"/>
                <p:nvPr/>
              </p:nvSpPr>
              <p:spPr>
                <a:xfrm>
                  <a:off x="6145" y="5197"/>
                  <a:ext cx="48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i="1"/>
                    <a:t>S</a:t>
                  </a:r>
                  <a:endParaRPr lang="en-US" altLang="zh-CN" b="1" i="1"/>
                </a:p>
              </p:txBody>
            </p:sp>
            <p:sp>
              <p:nvSpPr>
                <p:cNvPr id="72" name="文本框 71"/>
                <p:cNvSpPr txBox="1"/>
                <p:nvPr/>
              </p:nvSpPr>
              <p:spPr>
                <a:xfrm>
                  <a:off x="5857" y="2669"/>
                  <a:ext cx="52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i="1"/>
                    <a:t>R</a:t>
                  </a:r>
                  <a:endParaRPr lang="en-US" altLang="zh-CN" b="1" i="1"/>
                </a:p>
              </p:txBody>
            </p:sp>
            <p:sp>
              <p:nvSpPr>
                <p:cNvPr id="73" name="文本框 72"/>
                <p:cNvSpPr txBox="1"/>
                <p:nvPr/>
              </p:nvSpPr>
              <p:spPr>
                <a:xfrm>
                  <a:off x="5213" y="2585"/>
                  <a:ext cx="46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i="1"/>
                    <a:t>a</a:t>
                  </a:r>
                  <a:endParaRPr lang="en-US" altLang="zh-CN" b="1" i="1"/>
                </a:p>
              </p:txBody>
            </p:sp>
            <p:sp>
              <p:nvSpPr>
                <p:cNvPr id="74" name="文本框 73"/>
                <p:cNvSpPr txBox="1"/>
                <p:nvPr/>
              </p:nvSpPr>
              <p:spPr>
                <a:xfrm>
                  <a:off x="6633" y="2575"/>
                  <a:ext cx="46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b="1" i="1"/>
                    <a:t>b</a:t>
                  </a:r>
                  <a:endParaRPr lang="en-US" altLang="zh-CN" b="1" i="1"/>
                </a:p>
              </p:txBody>
            </p:sp>
          </p:grpSp>
          <p:cxnSp>
            <p:nvCxnSpPr>
              <p:cNvPr id="77" name="直接箭头连接符 76"/>
              <p:cNvCxnSpPr/>
              <p:nvPr/>
            </p:nvCxnSpPr>
            <p:spPr>
              <a:xfrm flipH="1">
                <a:off x="16910" y="2748"/>
                <a:ext cx="0" cy="121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文本框 77"/>
              <p:cNvSpPr txBox="1"/>
              <p:nvPr/>
            </p:nvSpPr>
            <p:spPr>
              <a:xfrm>
                <a:off x="16910" y="3048"/>
                <a:ext cx="46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d</a:t>
                </a:r>
                <a:endParaRPr lang="en-US" altLang="zh-CN" b="1" i="1"/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17068" y="6029"/>
              <a:ext cx="514" cy="275"/>
              <a:chOff x="15844" y="6928"/>
              <a:chExt cx="514" cy="275"/>
            </a:xfrm>
          </p:grpSpPr>
          <p:cxnSp>
            <p:nvCxnSpPr>
              <p:cNvPr id="86" name="直接连接符 85"/>
              <p:cNvCxnSpPr/>
              <p:nvPr/>
            </p:nvCxnSpPr>
            <p:spPr>
              <a:xfrm flipH="1">
                <a:off x="15844" y="6928"/>
                <a:ext cx="515" cy="3"/>
              </a:xfrm>
              <a:prstGeom prst="line">
                <a:avLst/>
              </a:prstGeom>
              <a:ln w="28575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 flipH="1">
                <a:off x="15884" y="7052"/>
                <a:ext cx="436" cy="3"/>
              </a:xfrm>
              <a:prstGeom prst="line">
                <a:avLst/>
              </a:prstGeom>
              <a:ln w="28575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/>
              <p:nvPr/>
            </p:nvCxnSpPr>
            <p:spPr>
              <a:xfrm flipH="1" flipV="1">
                <a:off x="15950" y="7191"/>
                <a:ext cx="303" cy="12"/>
              </a:xfrm>
              <a:prstGeom prst="line">
                <a:avLst/>
              </a:prstGeom>
              <a:ln w="28575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文本框 90"/>
            <p:cNvSpPr txBox="1"/>
            <p:nvPr/>
          </p:nvSpPr>
          <p:spPr>
            <a:xfrm>
              <a:off x="17583" y="5835"/>
              <a:ext cx="64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b="1"/>
                <a:t>地</a:t>
              </a:r>
              <a:endParaRPr lang="zh-CN" altLang="zh-CN" b="1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861560" y="1645285"/>
            <a:ext cx="1656080" cy="556260"/>
            <a:chOff x="7656" y="2591"/>
            <a:chExt cx="2608" cy="876"/>
          </a:xfrm>
        </p:grpSpPr>
        <p:graphicFrame>
          <p:nvGraphicFramePr>
            <p:cNvPr id="136" name="对象 13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656" y="2591"/>
            <a:ext cx="1440" cy="8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1" imgW="647700" imgH="393700" progId="Equation.DSMT4">
                    <p:embed/>
                  </p:oleObj>
                </mc:Choice>
                <mc:Fallback>
                  <p:oleObj name="" r:id="rId1" imgW="6477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656" y="2591"/>
                          <a:ext cx="1440" cy="8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8" name="文本框 137"/>
            <p:cNvSpPr txBox="1"/>
            <p:nvPr/>
          </p:nvSpPr>
          <p:spPr>
            <a:xfrm>
              <a:off x="9096" y="2672"/>
              <a:ext cx="116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负电</a:t>
              </a:r>
              <a:endParaRPr lang="zh-CN" altLang="en-US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3380740" y="2708910"/>
            <a:ext cx="130048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向下运动</a:t>
            </a:r>
            <a:endParaRPr lang="zh-CN" altLang="en-US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sp>
        <p:nvSpPr>
          <p:cNvPr id="142" name="文本框 141"/>
          <p:cNvSpPr txBox="1"/>
          <p:nvPr/>
        </p:nvSpPr>
        <p:spPr>
          <a:xfrm>
            <a:off x="2555240" y="3168015"/>
            <a:ext cx="74168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变大</a:t>
            </a:r>
            <a:endParaRPr lang="zh-CN" altLang="en-US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3380740" y="3685540"/>
            <a:ext cx="1036955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2200" b="1" i="1">
                <a:solidFill>
                  <a:srgbClr val="FF0000"/>
                </a:solidFill>
                <a:cs typeface="+mn-lt"/>
                <a:sym typeface="+mn-ea"/>
              </a:rPr>
              <a:t>b</a:t>
            </a:r>
            <a:r>
              <a:rPr lang="zh-CN" altLang="zh-CN" sz="2200" b="1">
                <a:solidFill>
                  <a:srgbClr val="FF0000"/>
                </a:solidFill>
                <a:cs typeface="+mn-lt"/>
                <a:sym typeface="+mn-ea"/>
              </a:rPr>
              <a:t>流向</a:t>
            </a:r>
            <a:r>
              <a:rPr lang="en-US" altLang="zh-CN" sz="2200" b="1" i="1">
                <a:solidFill>
                  <a:srgbClr val="FF0000"/>
                </a:solidFill>
                <a:cs typeface="+mn-lt"/>
                <a:sym typeface="+mn-ea"/>
              </a:rPr>
              <a:t>a</a:t>
            </a:r>
            <a:endParaRPr lang="en-US" altLang="zh-CN" sz="2200" b="1" i="1">
              <a:solidFill>
                <a:srgbClr val="FF0000"/>
              </a:solidFill>
              <a:cs typeface="+mn-lt"/>
              <a:sym typeface="+mn-ea"/>
            </a:endParaRPr>
          </a:p>
        </p:txBody>
      </p:sp>
      <p:grpSp>
        <p:nvGrpSpPr>
          <p:cNvPr id="149" name="组合 148"/>
          <p:cNvGrpSpPr/>
          <p:nvPr/>
        </p:nvGrpSpPr>
        <p:grpSpPr>
          <a:xfrm>
            <a:off x="7132320" y="4668520"/>
            <a:ext cx="2188210" cy="429260"/>
            <a:chOff x="11232" y="7352"/>
            <a:chExt cx="3446" cy="676"/>
          </a:xfrm>
        </p:grpSpPr>
        <p:sp>
          <p:nvSpPr>
            <p:cNvPr id="144" name="文本框 143"/>
            <p:cNvSpPr txBox="1"/>
            <p:nvPr/>
          </p:nvSpPr>
          <p:spPr>
            <a:xfrm>
              <a:off x="11232" y="7352"/>
              <a:ext cx="204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保持静止</a:t>
              </a:r>
              <a:endParaRPr lang="zh-CN" altLang="en-US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13510" y="7352"/>
              <a:ext cx="116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不变</a:t>
              </a:r>
              <a:endParaRPr lang="zh-CN" altLang="en-US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</p:grpSp>
      <p:sp>
        <p:nvSpPr>
          <p:cNvPr id="146" name="文本框 145"/>
          <p:cNvSpPr txBox="1"/>
          <p:nvPr/>
        </p:nvSpPr>
        <p:spPr>
          <a:xfrm>
            <a:off x="4283710" y="5203190"/>
            <a:ext cx="74168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变小</a:t>
            </a:r>
            <a:endParaRPr lang="en-US" altLang="zh-CN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grpSp>
        <p:nvGrpSpPr>
          <p:cNvPr id="150" name="组合 149"/>
          <p:cNvGrpSpPr/>
          <p:nvPr/>
        </p:nvGrpSpPr>
        <p:grpSpPr>
          <a:xfrm>
            <a:off x="7132320" y="5709920"/>
            <a:ext cx="2172335" cy="447675"/>
            <a:chOff x="11232" y="8992"/>
            <a:chExt cx="3421" cy="705"/>
          </a:xfrm>
        </p:grpSpPr>
        <p:sp>
          <p:nvSpPr>
            <p:cNvPr id="147" name="文本框 146"/>
            <p:cNvSpPr txBox="1"/>
            <p:nvPr/>
          </p:nvSpPr>
          <p:spPr>
            <a:xfrm>
              <a:off x="11232" y="9021"/>
              <a:ext cx="204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向上运动</a:t>
              </a:r>
              <a:endParaRPr lang="en-US" altLang="zh-CN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13485" y="8992"/>
              <a:ext cx="116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变大</a:t>
              </a:r>
              <a:endParaRPr lang="zh-CN" altLang="en-US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  <p:bldP spid="142" grpId="1"/>
      <p:bldP spid="143" grpId="2"/>
      <p:bldP spid="146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内容占位符 75"/>
          <p:cNvSpPr>
            <a:spLocks noGrp="1"/>
          </p:cNvSpPr>
          <p:nvPr>
            <p:ph idx="1"/>
          </p:nvPr>
        </p:nvSpPr>
        <p:spPr>
          <a:xfrm>
            <a:off x="136525" y="1041400"/>
            <a:ext cx="11607800" cy="5039995"/>
          </a:xfrm>
        </p:spPr>
        <p:txBody>
          <a:bodyPr/>
          <a:lstStyle/>
          <a:p>
            <a:r>
              <a:rPr lang="zh-CN" altLang="zh-CN" sz="2200">
                <a:latin typeface="+mn-lt"/>
                <a:cs typeface="+mn-lt"/>
                <a:sym typeface="+mn-ea"/>
              </a:rPr>
              <a:t>如图所示</a:t>
            </a:r>
            <a:r>
              <a:rPr lang="zh-CN" altLang="zh-CN" sz="2200">
                <a:latin typeface="+mn-lt"/>
                <a:cs typeface="+mn-lt"/>
              </a:rPr>
              <a:t>，开关</a:t>
            </a:r>
            <a:r>
              <a:rPr lang="zh-CN" altLang="zh-CN" sz="2200" i="1">
                <a:solidFill>
                  <a:srgbClr val="FF0000"/>
                </a:solidFill>
                <a:latin typeface="+mn-lt"/>
                <a:cs typeface="+mn-lt"/>
              </a:rPr>
              <a:t>S</a:t>
            </a:r>
            <a:r>
              <a:rPr lang="zh-CN" altLang="zh-CN" sz="2200">
                <a:solidFill>
                  <a:srgbClr val="FF0000"/>
                </a:solidFill>
                <a:latin typeface="+mn-lt"/>
                <a:cs typeface="+mn-lt"/>
              </a:rPr>
              <a:t>闭合</a:t>
            </a:r>
            <a:r>
              <a:rPr lang="zh-CN" altLang="zh-CN" sz="2200">
                <a:latin typeface="+mn-lt"/>
                <a:cs typeface="+mn-lt"/>
              </a:rPr>
              <a:t>时，质量为</a:t>
            </a:r>
            <a:r>
              <a:rPr lang="zh-CN" altLang="zh-CN" sz="2200" i="1">
                <a:latin typeface="+mn-lt"/>
                <a:cs typeface="+mn-lt"/>
              </a:rPr>
              <a:t>m</a:t>
            </a:r>
            <a:r>
              <a:rPr lang="zh-CN" altLang="zh-CN" sz="2200">
                <a:latin typeface="+mn-lt"/>
                <a:cs typeface="+mn-lt"/>
              </a:rPr>
              <a:t>的</a:t>
            </a:r>
            <a:r>
              <a:rPr lang="zh-CN" altLang="zh-CN" sz="2200">
                <a:latin typeface="+mn-lt"/>
                <a:cs typeface="+mn-lt"/>
                <a:sym typeface="+mn-ea"/>
              </a:rPr>
              <a:t>带电</a:t>
            </a:r>
            <a:r>
              <a:rPr lang="zh-CN" altLang="zh-CN" sz="2200">
                <a:latin typeface="+mn-lt"/>
                <a:cs typeface="+mn-lt"/>
              </a:rPr>
              <a:t>油滴恰好静止</a:t>
            </a:r>
            <a:r>
              <a:rPr lang="en-US" altLang="zh-CN" sz="2200">
                <a:latin typeface="+mn-lt"/>
                <a:cs typeface="+mn-lt"/>
              </a:rPr>
              <a:t>,</a:t>
            </a:r>
            <a:r>
              <a:rPr lang="zh-CN" altLang="en-US" sz="2200">
                <a:latin typeface="+mn-lt"/>
                <a:cs typeface="+mn-lt"/>
              </a:rPr>
              <a:t>且此</a:t>
            </a:r>
            <a:r>
              <a:rPr lang="en-US" sz="2200">
                <a:latin typeface="+mn-lt"/>
                <a:cs typeface="+mn-lt"/>
              </a:rPr>
              <a:t>时悬线偏离竖直方向夹角为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</a:rPr>
              <a:t>θ</a:t>
            </a:r>
            <a:r>
              <a:rPr lang="zh-CN" altLang="en-US" sz="2200"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endParaRPr lang="zh-CN" alt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1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）带电小球的电荷量大小和电性？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2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）左极板右移， </a:t>
            </a:r>
            <a:r>
              <a:rPr lang="en-US" sz="2200">
                <a:latin typeface="+mn-lt"/>
                <a:cs typeface="+mn-lt"/>
                <a:sym typeface="+mn-ea"/>
              </a:rPr>
              <a:t>夹</a:t>
            </a:r>
            <a:r>
              <a:rPr lang="zh-CN" altLang="en-US" sz="2200">
                <a:latin typeface="+mn-lt"/>
                <a:cs typeface="+mn-lt"/>
                <a:sym typeface="+mn-ea"/>
              </a:rPr>
              <a:t>角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θ</a:t>
            </a:r>
            <a:r>
              <a:rPr lang="zh-CN" altLang="en-US" sz="2200">
                <a:latin typeface="+mn-lt"/>
                <a:cs typeface="+mn-lt"/>
                <a:sym typeface="+mn-ea"/>
              </a:rPr>
              <a:t>变化？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3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）左极板下移， </a:t>
            </a:r>
            <a:r>
              <a:rPr lang="en-US" sz="2200">
                <a:latin typeface="+mn-lt"/>
                <a:cs typeface="+mn-lt"/>
                <a:sym typeface="+mn-ea"/>
              </a:rPr>
              <a:t>夹</a:t>
            </a:r>
            <a:r>
              <a:rPr lang="zh-CN" altLang="en-US" sz="2200">
                <a:latin typeface="+mn-lt"/>
                <a:cs typeface="+mn-lt"/>
                <a:sym typeface="+mn-ea"/>
              </a:rPr>
              <a:t>角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θ</a:t>
            </a:r>
            <a:r>
              <a:rPr lang="zh-CN" altLang="en-US" sz="2200">
                <a:latin typeface="+mn-lt"/>
                <a:cs typeface="+mn-lt"/>
                <a:sym typeface="+mn-ea"/>
              </a:rPr>
              <a:t>变化？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4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）开关</a:t>
            </a:r>
            <a:r>
              <a:rPr lang="zh-CN" altLang="zh-CN" sz="2200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S</a:t>
            </a:r>
            <a:r>
              <a:rPr lang="zh-CN" altLang="en-US" sz="22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断开</a:t>
            </a:r>
            <a:r>
              <a:rPr lang="zh-CN" altLang="en-US" sz="2200">
                <a:latin typeface="+mn-lt"/>
                <a:cs typeface="+mn-lt"/>
                <a:sym typeface="+mn-ea"/>
              </a:rPr>
              <a:t>，左极板左移， </a:t>
            </a:r>
            <a:r>
              <a:rPr lang="en-US" sz="2200">
                <a:latin typeface="+mn-lt"/>
                <a:cs typeface="+mn-lt"/>
                <a:sym typeface="+mn-ea"/>
              </a:rPr>
              <a:t>夹</a:t>
            </a:r>
            <a:r>
              <a:rPr lang="zh-CN" altLang="en-US" sz="2200">
                <a:latin typeface="+mn-lt"/>
                <a:cs typeface="+mn-lt"/>
                <a:sym typeface="+mn-ea"/>
              </a:rPr>
              <a:t>角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θ</a:t>
            </a:r>
            <a:r>
              <a:rPr lang="zh-CN" altLang="en-US" sz="2200">
                <a:latin typeface="+mn-lt"/>
                <a:cs typeface="+mn-lt"/>
                <a:sym typeface="+mn-ea"/>
              </a:rPr>
              <a:t>变化？</a:t>
            </a:r>
            <a:endParaRPr lang="zh-CN" altLang="en-US" sz="2200">
              <a:latin typeface="+mn-lt"/>
              <a:cs typeface="+mn-lt"/>
              <a:sym typeface="+mn-ea"/>
            </a:endParaRPr>
          </a:p>
          <a:p>
            <a:r>
              <a:rPr lang="en-US" altLang="zh-CN" sz="2200">
                <a:latin typeface="+mn-lt"/>
                <a:cs typeface="+mn-lt"/>
                <a:sym typeface="+mn-ea"/>
              </a:rPr>
              <a:t>5</a:t>
            </a:r>
            <a:r>
              <a:rPr lang="zh-CN" altLang="en-US" sz="2200">
                <a:latin typeface="+mn-lt"/>
                <a:cs typeface="+mn-lt"/>
                <a:sym typeface="+mn-ea"/>
              </a:rPr>
              <a:t>）开关</a:t>
            </a:r>
            <a:r>
              <a:rPr lang="zh-CN" altLang="zh-CN" sz="2200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S</a:t>
            </a:r>
            <a:r>
              <a:rPr lang="zh-CN" altLang="en-US" sz="22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断开</a:t>
            </a:r>
            <a:r>
              <a:rPr lang="zh-CN" altLang="en-US" sz="2200">
                <a:latin typeface="+mn-lt"/>
                <a:cs typeface="+mn-lt"/>
                <a:sym typeface="+mn-ea"/>
              </a:rPr>
              <a:t>，左极板上移， </a:t>
            </a:r>
            <a:r>
              <a:rPr lang="en-US" sz="2200">
                <a:latin typeface="+mn-lt"/>
                <a:cs typeface="+mn-lt"/>
                <a:sym typeface="+mn-ea"/>
              </a:rPr>
              <a:t>夹</a:t>
            </a:r>
            <a:r>
              <a:rPr lang="zh-CN" altLang="en-US" sz="2200">
                <a:latin typeface="+mn-lt"/>
                <a:cs typeface="+mn-lt"/>
                <a:sym typeface="+mn-ea"/>
              </a:rPr>
              <a:t>角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θ</a:t>
            </a:r>
            <a:r>
              <a:rPr lang="zh-CN" altLang="en-US" sz="2200">
                <a:latin typeface="+mn-lt"/>
                <a:cs typeface="+mn-lt"/>
                <a:sym typeface="+mn-ea"/>
              </a:rPr>
              <a:t>变化？</a:t>
            </a:r>
            <a:endParaRPr lang="en-US" sz="2200">
              <a:latin typeface="+mn-lt"/>
              <a:cs typeface="+mn-lt"/>
            </a:endParaRPr>
          </a:p>
          <a:p>
            <a:endParaRPr lang="zh-CN" altLang="en-US">
              <a:latin typeface="+mn-lt"/>
              <a:cs typeface="+mn-lt"/>
              <a:sym typeface="+mn-ea"/>
            </a:endParaRPr>
          </a:p>
          <a:p>
            <a:endParaRPr lang="zh-CN" altLang="en-US">
              <a:latin typeface="+mn-lt"/>
              <a:cs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0280"/>
            <a:ext cx="5573395" cy="645605"/>
          </a:xfrm>
        </p:spPr>
        <p:txBody>
          <a:bodyPr wrap="square"/>
          <a:lstStyle/>
          <a:p>
            <a:r>
              <a:rPr lang="zh-CN" altLang="zh-CN"/>
              <a:t>电容器的动态分析和平衡问题综合</a:t>
            </a:r>
            <a:endParaRPr lang="zh-CN" altLang="zh-CN"/>
          </a:p>
        </p:txBody>
      </p:sp>
      <p:grpSp>
        <p:nvGrpSpPr>
          <p:cNvPr id="139" name="组合 138"/>
          <p:cNvGrpSpPr/>
          <p:nvPr/>
        </p:nvGrpSpPr>
        <p:grpSpPr>
          <a:xfrm>
            <a:off x="4645025" y="1678940"/>
            <a:ext cx="2191385" cy="556260"/>
            <a:chOff x="7345" y="2591"/>
            <a:chExt cx="3451" cy="876"/>
          </a:xfrm>
        </p:grpSpPr>
        <p:graphicFrame>
          <p:nvGraphicFramePr>
            <p:cNvPr id="136" name="对象 13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345" y="2591"/>
            <a:ext cx="2062" cy="8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" r:id="rId1" imgW="927100" imgH="393700" progId="Equation.DSMT4">
                    <p:embed/>
                  </p:oleObj>
                </mc:Choice>
                <mc:Fallback>
                  <p:oleObj name="" r:id="rId1" imgW="9271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345" y="2591"/>
                          <a:ext cx="2062" cy="8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8" name="文本框 137"/>
            <p:cNvSpPr txBox="1"/>
            <p:nvPr/>
          </p:nvSpPr>
          <p:spPr>
            <a:xfrm>
              <a:off x="9628" y="2690"/>
              <a:ext cx="1168" cy="67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cs typeface="+mn-lt"/>
                  <a:sym typeface="+mn-ea"/>
                </a:rPr>
                <a:t>负电</a:t>
              </a:r>
              <a:endParaRPr lang="zh-CN" altLang="en-US" sz="2200" b="1">
                <a:solidFill>
                  <a:srgbClr val="FF0000"/>
                </a:solidFill>
                <a:cs typeface="+mn-lt"/>
                <a:sym typeface="+mn-ea"/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8487410" y="1898015"/>
            <a:ext cx="2744470" cy="2058035"/>
            <a:chOff x="13465" y="3213"/>
            <a:chExt cx="4322" cy="3241"/>
          </a:xfrm>
        </p:grpSpPr>
        <p:grpSp>
          <p:nvGrpSpPr>
            <p:cNvPr id="151" name="组合 150"/>
            <p:cNvGrpSpPr/>
            <p:nvPr/>
          </p:nvGrpSpPr>
          <p:grpSpPr>
            <a:xfrm rot="5400000">
              <a:off x="14607" y="3005"/>
              <a:ext cx="2047" cy="2593"/>
              <a:chOff x="14552" y="2716"/>
              <a:chExt cx="2828" cy="2593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14558" y="2716"/>
                <a:ext cx="2822" cy="187"/>
              </a:xfrm>
              <a:prstGeom prst="rect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14552" y="5122"/>
                <a:ext cx="2822" cy="187"/>
              </a:xfrm>
              <a:prstGeom prst="rect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15650" y="3971"/>
              <a:ext cx="812" cy="580"/>
              <a:chOff x="15279" y="4211"/>
              <a:chExt cx="812" cy="58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5847" y="4379"/>
                <a:ext cx="244" cy="244"/>
              </a:xfrm>
              <a:prstGeom prst="ellipse">
                <a:avLst/>
              </a:prstGeom>
              <a:solidFill>
                <a:srgbClr val="FF0000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15279" y="4211"/>
                <a:ext cx="56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m</a:t>
                </a:r>
                <a:endParaRPr lang="en-US" altLang="zh-CN" b="1" i="1"/>
              </a:p>
            </p:txBody>
          </p:sp>
        </p:grpSp>
        <p:cxnSp>
          <p:nvCxnSpPr>
            <p:cNvPr id="51" name="直接连接符 50"/>
            <p:cNvCxnSpPr>
              <a:endCxn id="71" idx="1"/>
            </p:cNvCxnSpPr>
            <p:nvPr/>
          </p:nvCxnSpPr>
          <p:spPr>
            <a:xfrm flipV="1">
              <a:off x="14385" y="5823"/>
              <a:ext cx="367" cy="248"/>
            </a:xfrm>
            <a:prstGeom prst="line">
              <a:avLst/>
            </a:prstGeom>
            <a:ln w="381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H="1">
              <a:off x="13505" y="4299"/>
              <a:ext cx="0" cy="1817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15629" y="3213"/>
              <a:ext cx="3" cy="1338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>
              <a:stCxn id="65" idx="0"/>
            </p:cNvCxnSpPr>
            <p:nvPr/>
          </p:nvCxnSpPr>
          <p:spPr>
            <a:xfrm flipH="1" flipV="1">
              <a:off x="13465" y="6114"/>
              <a:ext cx="824" cy="10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H="1" flipV="1">
              <a:off x="14693" y="6113"/>
              <a:ext cx="1278" cy="3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椭圆 64"/>
            <p:cNvSpPr/>
            <p:nvPr/>
          </p:nvSpPr>
          <p:spPr>
            <a:xfrm rot="15900000">
              <a:off x="14289" y="6060"/>
              <a:ext cx="119" cy="119"/>
            </a:xfrm>
            <a:prstGeom prst="ellipse">
              <a:avLst/>
            </a:prstGeom>
            <a:noFill/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grpSp>
          <p:nvGrpSpPr>
            <p:cNvPr id="152" name="组合 151"/>
            <p:cNvGrpSpPr/>
            <p:nvPr/>
          </p:nvGrpSpPr>
          <p:grpSpPr>
            <a:xfrm rot="5400000">
              <a:off x="15492" y="5576"/>
              <a:ext cx="1209" cy="548"/>
              <a:chOff x="12611" y="4227"/>
              <a:chExt cx="1209" cy="548"/>
            </a:xfrm>
          </p:grpSpPr>
          <p:cxnSp>
            <p:nvCxnSpPr>
              <p:cNvPr id="28" name="直接连接符 27"/>
              <p:cNvCxnSpPr/>
              <p:nvPr/>
            </p:nvCxnSpPr>
            <p:spPr>
              <a:xfrm>
                <a:off x="13155" y="4379"/>
                <a:ext cx="665" cy="0"/>
              </a:xfrm>
              <a:prstGeom prst="line">
                <a:avLst/>
              </a:prstGeom>
              <a:ln w="3810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>
                <a:off x="13273" y="4586"/>
                <a:ext cx="429" cy="0"/>
              </a:xfrm>
              <a:prstGeom prst="line">
                <a:avLst/>
              </a:prstGeom>
              <a:ln w="3810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文本框 69"/>
              <p:cNvSpPr txBox="1"/>
              <p:nvPr/>
            </p:nvSpPr>
            <p:spPr>
              <a:xfrm rot="16560000">
                <a:off x="12627" y="4211"/>
                <a:ext cx="54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U</a:t>
                </a:r>
                <a:endParaRPr lang="en-US" altLang="zh-CN" b="1" i="1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14752" y="553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/>
                <a:t>S</a:t>
              </a:r>
              <a:endParaRPr lang="en-US" altLang="zh-CN" b="1" i="1"/>
            </a:p>
          </p:txBody>
        </p:sp>
        <p:cxnSp>
          <p:nvCxnSpPr>
            <p:cNvPr id="153" name="直接连接符 152"/>
            <p:cNvCxnSpPr/>
            <p:nvPr/>
          </p:nvCxnSpPr>
          <p:spPr>
            <a:xfrm flipH="1" flipV="1">
              <a:off x="13510" y="4299"/>
              <a:ext cx="824" cy="10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接连接符 153"/>
            <p:cNvCxnSpPr/>
            <p:nvPr/>
          </p:nvCxnSpPr>
          <p:spPr>
            <a:xfrm flipH="1" flipV="1">
              <a:off x="16927" y="4256"/>
              <a:ext cx="824" cy="10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接连接符 155"/>
            <p:cNvCxnSpPr/>
            <p:nvPr/>
          </p:nvCxnSpPr>
          <p:spPr>
            <a:xfrm flipH="1">
              <a:off x="17758" y="4266"/>
              <a:ext cx="3" cy="1879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接连接符 156"/>
            <p:cNvCxnSpPr/>
            <p:nvPr/>
          </p:nvCxnSpPr>
          <p:spPr>
            <a:xfrm flipH="1">
              <a:off x="16195" y="6101"/>
              <a:ext cx="1593" cy="12"/>
            </a:xfrm>
            <a:prstGeom prst="line">
              <a:avLst/>
            </a:prstGeom>
            <a:ln w="285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接连接符 157"/>
            <p:cNvCxnSpPr/>
            <p:nvPr/>
          </p:nvCxnSpPr>
          <p:spPr>
            <a:xfrm>
              <a:off x="14936" y="3213"/>
              <a:ext cx="1388" cy="0"/>
            </a:xfrm>
            <a:prstGeom prst="line">
              <a:avLst/>
            </a:prstGeom>
            <a:ln w="508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接连接符 158"/>
            <p:cNvCxnSpPr>
              <a:endCxn id="13" idx="0"/>
            </p:cNvCxnSpPr>
            <p:nvPr/>
          </p:nvCxnSpPr>
          <p:spPr>
            <a:xfrm>
              <a:off x="15631" y="3236"/>
              <a:ext cx="709" cy="903"/>
            </a:xfrm>
            <a:prstGeom prst="line">
              <a:avLst/>
            </a:prstGeom>
            <a:ln w="2222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任意多边形 159"/>
            <p:cNvSpPr/>
            <p:nvPr/>
          </p:nvSpPr>
          <p:spPr>
            <a:xfrm>
              <a:off x="15629" y="3606"/>
              <a:ext cx="280" cy="121"/>
            </a:xfrm>
            <a:custGeom>
              <a:avLst/>
              <a:gdLst>
                <a:gd name="connisteX0" fmla="*/ 0 w 177800"/>
                <a:gd name="connsiteY0" fmla="*/ 46990 h 76756"/>
                <a:gd name="connisteX1" fmla="*/ 140335 w 177800"/>
                <a:gd name="connsiteY1" fmla="*/ 74930 h 76756"/>
                <a:gd name="connisteX2" fmla="*/ 177800 w 177800"/>
                <a:gd name="connsiteY2" fmla="*/ 0 h 76756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177800" h="76757">
                  <a:moveTo>
                    <a:pt x="0" y="46990"/>
                  </a:moveTo>
                  <a:cubicBezTo>
                    <a:pt x="27305" y="53975"/>
                    <a:pt x="104775" y="84455"/>
                    <a:pt x="140335" y="74930"/>
                  </a:cubicBezTo>
                  <a:cubicBezTo>
                    <a:pt x="175895" y="65405"/>
                    <a:pt x="173355" y="15240"/>
                    <a:pt x="177800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15545" y="3620"/>
              <a:ext cx="48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i="1">
                  <a:latin typeface="Arial" panose="020B0604020202020204" pitchFamily="34" charset="0"/>
                  <a:cs typeface="Arial" panose="020B0604020202020204" pitchFamily="34" charset="0"/>
                  <a:sym typeface="+mn-ea"/>
                </a:rPr>
                <a:t>θ</a:t>
              </a:r>
              <a:endParaRPr lang="zh-CN" altLang="en-US" i="1">
                <a:latin typeface="Arial" panose="020B0604020202020204" pitchFamily="34" charset="0"/>
                <a:cs typeface="Arial" panose="020B0604020202020204" pitchFamily="34" charset="0"/>
                <a:sym typeface="+mn-ea"/>
              </a:endParaRPr>
            </a:p>
          </p:txBody>
        </p:sp>
      </p:grpSp>
      <p:sp>
        <p:nvSpPr>
          <p:cNvPr id="166" name="文本框 165"/>
          <p:cNvSpPr txBox="1"/>
          <p:nvPr/>
        </p:nvSpPr>
        <p:spPr>
          <a:xfrm>
            <a:off x="4369435" y="2211070"/>
            <a:ext cx="95631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θ </a:t>
            </a:r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变大</a:t>
            </a:r>
            <a:endParaRPr lang="en-US" altLang="zh-CN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369435" y="2640965"/>
            <a:ext cx="95631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θ 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不</a:t>
            </a:r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</a:t>
            </a:r>
            <a:endParaRPr lang="zh-CN" altLang="en-US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5617845" y="3702685"/>
            <a:ext cx="95631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θ </a:t>
            </a:r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变大</a:t>
            </a:r>
            <a:endParaRPr lang="zh-CN" altLang="en-US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5617845" y="3157220"/>
            <a:ext cx="956310" cy="4298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θ 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不</a:t>
            </a:r>
            <a:r>
              <a:rPr lang="zh-CN" altLang="en-US" sz="2200" b="1">
                <a:solidFill>
                  <a:srgbClr val="FF0000"/>
                </a:solidFill>
                <a:cs typeface="+mn-lt"/>
                <a:sym typeface="+mn-ea"/>
              </a:rPr>
              <a:t>变</a:t>
            </a:r>
            <a:endParaRPr lang="zh-CN" altLang="en-US" sz="2200" b="1">
              <a:solidFill>
                <a:srgbClr val="FF0000"/>
              </a:solidFill>
              <a:cs typeface="+mn-lt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/>
      <p:bldP spid="167" grpId="1"/>
      <p:bldP spid="168" grpId="2"/>
      <p:bldP spid="169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内容占位符 75"/>
          <p:cNvSpPr>
            <a:spLocks noGrp="1"/>
          </p:cNvSpPr>
          <p:nvPr>
            <p:ph idx="1"/>
          </p:nvPr>
        </p:nvSpPr>
        <p:spPr>
          <a:xfrm>
            <a:off x="136525" y="1041400"/>
            <a:ext cx="11607800" cy="5039995"/>
          </a:xfrm>
        </p:spPr>
        <p:txBody>
          <a:bodyPr/>
          <a:lstStyle/>
          <a:p>
            <a:r>
              <a:rPr lang="en-US" sz="2200">
                <a:latin typeface="+mn-lt"/>
                <a:cs typeface="+mn-lt"/>
              </a:rPr>
              <a:t>如图所示，水平放置的平行板电容器中有一个带电液滴正好处于静止状态，现将滑动变阻器的滑片P向左移动，则</a:t>
            </a:r>
            <a:endParaRPr lang="en-US" sz="2200">
              <a:latin typeface="+mn-lt"/>
              <a:cs typeface="+mn-lt"/>
            </a:endParaRPr>
          </a:p>
          <a:p>
            <a:r>
              <a:rPr lang="en-US" sz="2200">
                <a:latin typeface="+mn-lt"/>
                <a:cs typeface="+mn-lt"/>
              </a:rPr>
              <a:t>A．电容器中的电场强度将增大	B．电容器所带的电荷量将减少</a:t>
            </a:r>
            <a:endParaRPr lang="en-US" sz="2200">
              <a:latin typeface="+mn-lt"/>
              <a:cs typeface="+mn-lt"/>
            </a:endParaRPr>
          </a:p>
          <a:p>
            <a:r>
              <a:rPr lang="en-US" sz="2200">
                <a:latin typeface="+mn-lt"/>
                <a:cs typeface="+mn-lt"/>
              </a:rPr>
              <a:t>C．电容器的电容将减小		D．液滴将向下运动</a:t>
            </a:r>
            <a:endParaRPr lang="en-US" sz="2200">
              <a:latin typeface="+mn-lt"/>
              <a:cs typeface="+mn-lt"/>
            </a:endParaRPr>
          </a:p>
          <a:p>
            <a:endParaRPr lang="en-US" sz="2200">
              <a:latin typeface="+mn-lt"/>
              <a:cs typeface="+mn-lt"/>
            </a:endParaRPr>
          </a:p>
          <a:p>
            <a:r>
              <a:rPr lang="zh-CN" altLang="en-US" sz="2200">
                <a:latin typeface="+mn-lt"/>
                <a:cs typeface="+mn-lt"/>
              </a:rPr>
              <a:t>（多选）</a:t>
            </a:r>
            <a:r>
              <a:rPr lang="en-US" sz="2200">
                <a:latin typeface="+mn-lt"/>
                <a:cs typeface="+mn-lt"/>
              </a:rPr>
              <a:t>平行板电容器的两个极板与水平地面成一角度，两极板与一直流电源相连。若一带电粒子恰能沿图中所示水平直线通过电容器，则在此过程中，该粒子</a:t>
            </a:r>
            <a:endParaRPr lang="en-US" sz="2200">
              <a:latin typeface="+mn-lt"/>
              <a:cs typeface="+mn-lt"/>
            </a:endParaRPr>
          </a:p>
          <a:p>
            <a:r>
              <a:rPr lang="en-US" sz="2200">
                <a:latin typeface="+mn-lt"/>
                <a:cs typeface="+mn-lt"/>
              </a:rPr>
              <a:t>A．所受重力与电场力平衡　	B．电势能逐渐增加</a:t>
            </a:r>
            <a:endParaRPr lang="en-US" sz="2200">
              <a:latin typeface="+mn-lt"/>
              <a:cs typeface="+mn-lt"/>
            </a:endParaRPr>
          </a:p>
          <a:p>
            <a:r>
              <a:rPr lang="en-US" sz="2200">
                <a:latin typeface="+mn-lt"/>
                <a:cs typeface="+mn-lt"/>
              </a:rPr>
              <a:t>C．动能逐渐增加		D．做匀变速直线运动</a:t>
            </a:r>
            <a:endParaRPr lang="en-US" sz="2200">
              <a:latin typeface="+mn-lt"/>
              <a:cs typeface="+mn-lt"/>
            </a:endParaRPr>
          </a:p>
          <a:p>
            <a:endParaRPr lang="zh-CN" altLang="en-US">
              <a:latin typeface="+mn-lt"/>
              <a:cs typeface="+mn-lt"/>
              <a:sym typeface="+mn-ea"/>
            </a:endParaRPr>
          </a:p>
          <a:p>
            <a:endParaRPr lang="zh-CN" altLang="en-US">
              <a:latin typeface="+mn-lt"/>
              <a:cs typeface="+mn-lt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180"/>
            <a:ext cx="4457065" cy="669805"/>
          </a:xfrm>
        </p:spPr>
        <p:txBody>
          <a:bodyPr wrap="square"/>
          <a:lstStyle/>
          <a:p>
            <a:r>
              <a:rPr lang="zh-CN" altLang="zh-CN"/>
              <a:t>电容器的平衡与非平衡问题</a:t>
            </a:r>
            <a:endParaRPr lang="zh-CN" altLang="zh-CN"/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11920" y="1741805"/>
            <a:ext cx="2607945" cy="1949450"/>
          </a:xfrm>
          <a:prstGeom prst="rect">
            <a:avLst/>
          </a:prstGeom>
        </p:spPr>
      </p:pic>
      <p:sp>
        <p:nvSpPr>
          <p:cNvPr id="2050" name=" 2050"/>
          <p:cNvSpPr/>
          <p:nvPr/>
        </p:nvSpPr>
        <p:spPr bwMode="auto">
          <a:xfrm>
            <a:off x="4745990" y="174180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pic>
        <p:nvPicPr>
          <p:cNvPr id="2" name="图片 -2147482617" descr="R1-180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2890" y="4528185"/>
            <a:ext cx="2326640" cy="155321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5" name="组合 54"/>
          <p:cNvGrpSpPr/>
          <p:nvPr/>
        </p:nvGrpSpPr>
        <p:grpSpPr>
          <a:xfrm>
            <a:off x="3656330" y="4424045"/>
            <a:ext cx="942340" cy="1486535"/>
            <a:chOff x="5758" y="6967"/>
            <a:chExt cx="1484" cy="2341"/>
          </a:xfrm>
        </p:grpSpPr>
        <p:sp>
          <p:nvSpPr>
            <p:cNvPr id="53" name=" 2050"/>
            <p:cNvSpPr/>
            <p:nvPr/>
          </p:nvSpPr>
          <p:spPr bwMode="auto">
            <a:xfrm>
              <a:off x="5758" y="7868"/>
              <a:ext cx="1440" cy="1440"/>
            </a:xfrm>
            <a:custGeom>
              <a:avLst/>
              <a:gdLst>
                <a:gd name="T0" fmla="*/ 1905000 w 1360"/>
                <a:gd name="T1" fmla="*/ 65651 h 1358"/>
                <a:gd name="T2" fmla="*/ 1703294 w 1360"/>
                <a:gd name="T3" fmla="*/ 205463 h 1358"/>
                <a:gd name="T4" fmla="*/ 1507191 w 1360"/>
                <a:gd name="T5" fmla="*/ 363512 h 1358"/>
                <a:gd name="T6" fmla="*/ 1318092 w 1360"/>
                <a:gd name="T7" fmla="*/ 538581 h 1358"/>
                <a:gd name="T8" fmla="*/ 1138798 w 1360"/>
                <a:gd name="T9" fmla="*/ 731887 h 1358"/>
                <a:gd name="T10" fmla="*/ 970710 w 1360"/>
                <a:gd name="T11" fmla="*/ 930055 h 1358"/>
                <a:gd name="T12" fmla="*/ 832037 w 1360"/>
                <a:gd name="T13" fmla="*/ 1130655 h 1358"/>
                <a:gd name="T14" fmla="*/ 715776 w 1360"/>
                <a:gd name="T15" fmla="*/ 1326392 h 1358"/>
                <a:gd name="T16" fmla="*/ 624728 w 1360"/>
                <a:gd name="T17" fmla="*/ 1520914 h 1358"/>
                <a:gd name="T18" fmla="*/ 525276 w 1360"/>
                <a:gd name="T19" fmla="*/ 1580486 h 1358"/>
                <a:gd name="T20" fmla="*/ 455239 w 1360"/>
                <a:gd name="T21" fmla="*/ 1627901 h 1358"/>
                <a:gd name="T22" fmla="*/ 417419 w 1360"/>
                <a:gd name="T23" fmla="*/ 1625469 h 1358"/>
                <a:gd name="T24" fmla="*/ 390805 w 1360"/>
                <a:gd name="T25" fmla="*/ 1551308 h 1358"/>
                <a:gd name="T26" fmla="*/ 336176 w 1360"/>
                <a:gd name="T27" fmla="*/ 1432163 h 1358"/>
                <a:gd name="T28" fmla="*/ 285750 w 1360"/>
                <a:gd name="T29" fmla="*/ 1322745 h 1358"/>
                <a:gd name="T30" fmla="*/ 239526 w 1360"/>
                <a:gd name="T31" fmla="*/ 1231563 h 1358"/>
                <a:gd name="T32" fmla="*/ 196103 w 1360"/>
                <a:gd name="T33" fmla="*/ 1158618 h 1358"/>
                <a:gd name="T34" fmla="*/ 155482 w 1360"/>
                <a:gd name="T35" fmla="*/ 1102693 h 1358"/>
                <a:gd name="T36" fmla="*/ 120463 w 1360"/>
                <a:gd name="T37" fmla="*/ 1061357 h 1358"/>
                <a:gd name="T38" fmla="*/ 81243 w 1360"/>
                <a:gd name="T39" fmla="*/ 1030963 h 1358"/>
                <a:gd name="T40" fmla="*/ 40621 w 1360"/>
                <a:gd name="T41" fmla="*/ 1011511 h 1358"/>
                <a:gd name="T42" fmla="*/ 0 w 1360"/>
                <a:gd name="T43" fmla="*/ 1003001 h 1358"/>
                <a:gd name="T44" fmla="*/ 53228 w 1360"/>
                <a:gd name="T45" fmla="*/ 960449 h 1358"/>
                <a:gd name="T46" fmla="*/ 107857 w 1360"/>
                <a:gd name="T47" fmla="*/ 930055 h 1358"/>
                <a:gd name="T48" fmla="*/ 152680 w 1360"/>
                <a:gd name="T49" fmla="*/ 914250 h 1358"/>
                <a:gd name="T50" fmla="*/ 198904 w 1360"/>
                <a:gd name="T51" fmla="*/ 906956 h 1358"/>
                <a:gd name="T52" fmla="*/ 257735 w 1360"/>
                <a:gd name="T53" fmla="*/ 925192 h 1358"/>
                <a:gd name="T54" fmla="*/ 323570 w 1360"/>
                <a:gd name="T55" fmla="*/ 979901 h 1358"/>
                <a:gd name="T56" fmla="*/ 388004 w 1360"/>
                <a:gd name="T57" fmla="*/ 1067436 h 1358"/>
                <a:gd name="T58" fmla="*/ 458040 w 1360"/>
                <a:gd name="T59" fmla="*/ 1191443 h 1358"/>
                <a:gd name="T60" fmla="*/ 572901 w 1360"/>
                <a:gd name="T61" fmla="*/ 1193875 h 1358"/>
                <a:gd name="T62" fmla="*/ 710173 w 1360"/>
                <a:gd name="T63" fmla="*/ 1000569 h 1358"/>
                <a:gd name="T64" fmla="*/ 861452 w 1360"/>
                <a:gd name="T65" fmla="*/ 813342 h 1358"/>
                <a:gd name="T66" fmla="*/ 1025338 w 1360"/>
                <a:gd name="T67" fmla="*/ 637057 h 1358"/>
                <a:gd name="T68" fmla="*/ 1203232 w 1360"/>
                <a:gd name="T69" fmla="*/ 468067 h 1358"/>
                <a:gd name="T70" fmla="*/ 1385327 w 1360"/>
                <a:gd name="T71" fmla="*/ 314881 h 1358"/>
                <a:gd name="T72" fmla="*/ 1574426 w 1360"/>
                <a:gd name="T73" fmla="*/ 175069 h 1358"/>
                <a:gd name="T74" fmla="*/ 1764926 w 1360"/>
                <a:gd name="T75" fmla="*/ 53493 h 135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60" h="1358">
                  <a:moveTo>
                    <a:pt x="1331" y="0"/>
                  </a:moveTo>
                  <a:lnTo>
                    <a:pt x="1360" y="54"/>
                  </a:lnTo>
                  <a:lnTo>
                    <a:pt x="1287" y="109"/>
                  </a:lnTo>
                  <a:lnTo>
                    <a:pt x="1216" y="169"/>
                  </a:lnTo>
                  <a:lnTo>
                    <a:pt x="1145" y="232"/>
                  </a:lnTo>
                  <a:lnTo>
                    <a:pt x="1076" y="299"/>
                  </a:lnTo>
                  <a:lnTo>
                    <a:pt x="1007" y="368"/>
                  </a:lnTo>
                  <a:lnTo>
                    <a:pt x="941" y="443"/>
                  </a:lnTo>
                  <a:lnTo>
                    <a:pt x="876" y="520"/>
                  </a:lnTo>
                  <a:lnTo>
                    <a:pt x="813" y="602"/>
                  </a:lnTo>
                  <a:lnTo>
                    <a:pt x="751" y="685"/>
                  </a:lnTo>
                  <a:lnTo>
                    <a:pt x="693" y="765"/>
                  </a:lnTo>
                  <a:lnTo>
                    <a:pt x="642" y="848"/>
                  </a:lnTo>
                  <a:lnTo>
                    <a:pt x="594" y="930"/>
                  </a:lnTo>
                  <a:lnTo>
                    <a:pt x="551" y="1011"/>
                  </a:lnTo>
                  <a:lnTo>
                    <a:pt x="511" y="1091"/>
                  </a:lnTo>
                  <a:lnTo>
                    <a:pt x="476" y="1172"/>
                  </a:lnTo>
                  <a:lnTo>
                    <a:pt x="446" y="1251"/>
                  </a:lnTo>
                  <a:lnTo>
                    <a:pt x="401" y="1281"/>
                  </a:lnTo>
                  <a:lnTo>
                    <a:pt x="375" y="1300"/>
                  </a:lnTo>
                  <a:lnTo>
                    <a:pt x="348" y="1320"/>
                  </a:lnTo>
                  <a:lnTo>
                    <a:pt x="325" y="1339"/>
                  </a:lnTo>
                  <a:lnTo>
                    <a:pt x="304" y="1358"/>
                  </a:lnTo>
                  <a:lnTo>
                    <a:pt x="298" y="1337"/>
                  </a:lnTo>
                  <a:lnTo>
                    <a:pt x="290" y="1310"/>
                  </a:lnTo>
                  <a:lnTo>
                    <a:pt x="279" y="1276"/>
                  </a:lnTo>
                  <a:lnTo>
                    <a:pt x="263" y="1237"/>
                  </a:lnTo>
                  <a:lnTo>
                    <a:pt x="240" y="1178"/>
                  </a:lnTo>
                  <a:lnTo>
                    <a:pt x="221" y="1132"/>
                  </a:lnTo>
                  <a:lnTo>
                    <a:pt x="204" y="1088"/>
                  </a:lnTo>
                  <a:lnTo>
                    <a:pt x="186" y="1049"/>
                  </a:lnTo>
                  <a:lnTo>
                    <a:pt x="171" y="1013"/>
                  </a:lnTo>
                  <a:lnTo>
                    <a:pt x="156" y="982"/>
                  </a:lnTo>
                  <a:lnTo>
                    <a:pt x="140" y="953"/>
                  </a:lnTo>
                  <a:lnTo>
                    <a:pt x="125" y="928"/>
                  </a:lnTo>
                  <a:lnTo>
                    <a:pt x="111" y="907"/>
                  </a:lnTo>
                  <a:lnTo>
                    <a:pt x="100" y="890"/>
                  </a:lnTo>
                  <a:lnTo>
                    <a:pt x="86" y="873"/>
                  </a:lnTo>
                  <a:lnTo>
                    <a:pt x="71" y="859"/>
                  </a:lnTo>
                  <a:lnTo>
                    <a:pt x="58" y="848"/>
                  </a:lnTo>
                  <a:lnTo>
                    <a:pt x="44" y="838"/>
                  </a:lnTo>
                  <a:lnTo>
                    <a:pt x="29" y="832"/>
                  </a:lnTo>
                  <a:lnTo>
                    <a:pt x="15" y="827"/>
                  </a:lnTo>
                  <a:lnTo>
                    <a:pt x="0" y="825"/>
                  </a:lnTo>
                  <a:lnTo>
                    <a:pt x="19" y="806"/>
                  </a:lnTo>
                  <a:lnTo>
                    <a:pt x="38" y="790"/>
                  </a:lnTo>
                  <a:lnTo>
                    <a:pt x="58" y="777"/>
                  </a:lnTo>
                  <a:lnTo>
                    <a:pt x="77" y="765"/>
                  </a:lnTo>
                  <a:lnTo>
                    <a:pt x="94" y="758"/>
                  </a:lnTo>
                  <a:lnTo>
                    <a:pt x="109" y="752"/>
                  </a:lnTo>
                  <a:lnTo>
                    <a:pt x="127" y="748"/>
                  </a:lnTo>
                  <a:lnTo>
                    <a:pt x="142" y="746"/>
                  </a:lnTo>
                  <a:lnTo>
                    <a:pt x="163" y="750"/>
                  </a:lnTo>
                  <a:lnTo>
                    <a:pt x="184" y="761"/>
                  </a:lnTo>
                  <a:lnTo>
                    <a:pt x="207" y="779"/>
                  </a:lnTo>
                  <a:lnTo>
                    <a:pt x="231" y="806"/>
                  </a:lnTo>
                  <a:lnTo>
                    <a:pt x="254" y="838"/>
                  </a:lnTo>
                  <a:lnTo>
                    <a:pt x="277" y="878"/>
                  </a:lnTo>
                  <a:lnTo>
                    <a:pt x="302" y="924"/>
                  </a:lnTo>
                  <a:lnTo>
                    <a:pt x="327" y="980"/>
                  </a:lnTo>
                  <a:lnTo>
                    <a:pt x="363" y="1063"/>
                  </a:lnTo>
                  <a:lnTo>
                    <a:pt x="409" y="982"/>
                  </a:lnTo>
                  <a:lnTo>
                    <a:pt x="457" y="901"/>
                  </a:lnTo>
                  <a:lnTo>
                    <a:pt x="507" y="823"/>
                  </a:lnTo>
                  <a:lnTo>
                    <a:pt x="561" y="744"/>
                  </a:lnTo>
                  <a:lnTo>
                    <a:pt x="615" y="669"/>
                  </a:lnTo>
                  <a:lnTo>
                    <a:pt x="672" y="596"/>
                  </a:lnTo>
                  <a:lnTo>
                    <a:pt x="732" y="524"/>
                  </a:lnTo>
                  <a:lnTo>
                    <a:pt x="795" y="453"/>
                  </a:lnTo>
                  <a:lnTo>
                    <a:pt x="859" y="385"/>
                  </a:lnTo>
                  <a:lnTo>
                    <a:pt x="924" y="320"/>
                  </a:lnTo>
                  <a:lnTo>
                    <a:pt x="989" y="259"/>
                  </a:lnTo>
                  <a:lnTo>
                    <a:pt x="1055" y="199"/>
                  </a:lnTo>
                  <a:lnTo>
                    <a:pt x="1124" y="144"/>
                  </a:lnTo>
                  <a:lnTo>
                    <a:pt x="1191" y="92"/>
                  </a:lnTo>
                  <a:lnTo>
                    <a:pt x="1260" y="44"/>
                  </a:lnTo>
                  <a:lnTo>
                    <a:pt x="1331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 2050"/>
            <p:cNvSpPr/>
            <p:nvPr/>
          </p:nvSpPr>
          <p:spPr bwMode="auto">
            <a:xfrm>
              <a:off x="5802" y="6967"/>
              <a:ext cx="1440" cy="1440"/>
            </a:xfrm>
            <a:custGeom>
              <a:avLst/>
              <a:gdLst>
                <a:gd name="T0" fmla="*/ 1905000 w 1360"/>
                <a:gd name="T1" fmla="*/ 65651 h 1358"/>
                <a:gd name="T2" fmla="*/ 1703294 w 1360"/>
                <a:gd name="T3" fmla="*/ 205463 h 1358"/>
                <a:gd name="T4" fmla="*/ 1507191 w 1360"/>
                <a:gd name="T5" fmla="*/ 363512 h 1358"/>
                <a:gd name="T6" fmla="*/ 1318092 w 1360"/>
                <a:gd name="T7" fmla="*/ 538581 h 1358"/>
                <a:gd name="T8" fmla="*/ 1138798 w 1360"/>
                <a:gd name="T9" fmla="*/ 731887 h 1358"/>
                <a:gd name="T10" fmla="*/ 970710 w 1360"/>
                <a:gd name="T11" fmla="*/ 930055 h 1358"/>
                <a:gd name="T12" fmla="*/ 832037 w 1360"/>
                <a:gd name="T13" fmla="*/ 1130655 h 1358"/>
                <a:gd name="T14" fmla="*/ 715776 w 1360"/>
                <a:gd name="T15" fmla="*/ 1326392 h 1358"/>
                <a:gd name="T16" fmla="*/ 624728 w 1360"/>
                <a:gd name="T17" fmla="*/ 1520914 h 1358"/>
                <a:gd name="T18" fmla="*/ 525276 w 1360"/>
                <a:gd name="T19" fmla="*/ 1580486 h 1358"/>
                <a:gd name="T20" fmla="*/ 455239 w 1360"/>
                <a:gd name="T21" fmla="*/ 1627901 h 1358"/>
                <a:gd name="T22" fmla="*/ 417419 w 1360"/>
                <a:gd name="T23" fmla="*/ 1625469 h 1358"/>
                <a:gd name="T24" fmla="*/ 390805 w 1360"/>
                <a:gd name="T25" fmla="*/ 1551308 h 1358"/>
                <a:gd name="T26" fmla="*/ 336176 w 1360"/>
                <a:gd name="T27" fmla="*/ 1432163 h 1358"/>
                <a:gd name="T28" fmla="*/ 285750 w 1360"/>
                <a:gd name="T29" fmla="*/ 1322745 h 1358"/>
                <a:gd name="T30" fmla="*/ 239526 w 1360"/>
                <a:gd name="T31" fmla="*/ 1231563 h 1358"/>
                <a:gd name="T32" fmla="*/ 196103 w 1360"/>
                <a:gd name="T33" fmla="*/ 1158618 h 1358"/>
                <a:gd name="T34" fmla="*/ 155482 w 1360"/>
                <a:gd name="T35" fmla="*/ 1102693 h 1358"/>
                <a:gd name="T36" fmla="*/ 120463 w 1360"/>
                <a:gd name="T37" fmla="*/ 1061357 h 1358"/>
                <a:gd name="T38" fmla="*/ 81243 w 1360"/>
                <a:gd name="T39" fmla="*/ 1030963 h 1358"/>
                <a:gd name="T40" fmla="*/ 40621 w 1360"/>
                <a:gd name="T41" fmla="*/ 1011511 h 1358"/>
                <a:gd name="T42" fmla="*/ 0 w 1360"/>
                <a:gd name="T43" fmla="*/ 1003001 h 1358"/>
                <a:gd name="T44" fmla="*/ 53228 w 1360"/>
                <a:gd name="T45" fmla="*/ 960449 h 1358"/>
                <a:gd name="T46" fmla="*/ 107857 w 1360"/>
                <a:gd name="T47" fmla="*/ 930055 h 1358"/>
                <a:gd name="T48" fmla="*/ 152680 w 1360"/>
                <a:gd name="T49" fmla="*/ 914250 h 1358"/>
                <a:gd name="T50" fmla="*/ 198904 w 1360"/>
                <a:gd name="T51" fmla="*/ 906956 h 1358"/>
                <a:gd name="T52" fmla="*/ 257735 w 1360"/>
                <a:gd name="T53" fmla="*/ 925192 h 1358"/>
                <a:gd name="T54" fmla="*/ 323570 w 1360"/>
                <a:gd name="T55" fmla="*/ 979901 h 1358"/>
                <a:gd name="T56" fmla="*/ 388004 w 1360"/>
                <a:gd name="T57" fmla="*/ 1067436 h 1358"/>
                <a:gd name="T58" fmla="*/ 458040 w 1360"/>
                <a:gd name="T59" fmla="*/ 1191443 h 1358"/>
                <a:gd name="T60" fmla="*/ 572901 w 1360"/>
                <a:gd name="T61" fmla="*/ 1193875 h 1358"/>
                <a:gd name="T62" fmla="*/ 710173 w 1360"/>
                <a:gd name="T63" fmla="*/ 1000569 h 1358"/>
                <a:gd name="T64" fmla="*/ 861452 w 1360"/>
                <a:gd name="T65" fmla="*/ 813342 h 1358"/>
                <a:gd name="T66" fmla="*/ 1025338 w 1360"/>
                <a:gd name="T67" fmla="*/ 637057 h 1358"/>
                <a:gd name="T68" fmla="*/ 1203232 w 1360"/>
                <a:gd name="T69" fmla="*/ 468067 h 1358"/>
                <a:gd name="T70" fmla="*/ 1385327 w 1360"/>
                <a:gd name="T71" fmla="*/ 314881 h 1358"/>
                <a:gd name="T72" fmla="*/ 1574426 w 1360"/>
                <a:gd name="T73" fmla="*/ 175069 h 1358"/>
                <a:gd name="T74" fmla="*/ 1764926 w 1360"/>
                <a:gd name="T75" fmla="*/ 53493 h 135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360" h="1358">
                  <a:moveTo>
                    <a:pt x="1331" y="0"/>
                  </a:moveTo>
                  <a:lnTo>
                    <a:pt x="1360" y="54"/>
                  </a:lnTo>
                  <a:lnTo>
                    <a:pt x="1287" y="109"/>
                  </a:lnTo>
                  <a:lnTo>
                    <a:pt x="1216" y="169"/>
                  </a:lnTo>
                  <a:lnTo>
                    <a:pt x="1145" y="232"/>
                  </a:lnTo>
                  <a:lnTo>
                    <a:pt x="1076" y="299"/>
                  </a:lnTo>
                  <a:lnTo>
                    <a:pt x="1007" y="368"/>
                  </a:lnTo>
                  <a:lnTo>
                    <a:pt x="941" y="443"/>
                  </a:lnTo>
                  <a:lnTo>
                    <a:pt x="876" y="520"/>
                  </a:lnTo>
                  <a:lnTo>
                    <a:pt x="813" y="602"/>
                  </a:lnTo>
                  <a:lnTo>
                    <a:pt x="751" y="685"/>
                  </a:lnTo>
                  <a:lnTo>
                    <a:pt x="693" y="765"/>
                  </a:lnTo>
                  <a:lnTo>
                    <a:pt x="642" y="848"/>
                  </a:lnTo>
                  <a:lnTo>
                    <a:pt x="594" y="930"/>
                  </a:lnTo>
                  <a:lnTo>
                    <a:pt x="551" y="1011"/>
                  </a:lnTo>
                  <a:lnTo>
                    <a:pt x="511" y="1091"/>
                  </a:lnTo>
                  <a:lnTo>
                    <a:pt x="476" y="1172"/>
                  </a:lnTo>
                  <a:lnTo>
                    <a:pt x="446" y="1251"/>
                  </a:lnTo>
                  <a:lnTo>
                    <a:pt x="401" y="1281"/>
                  </a:lnTo>
                  <a:lnTo>
                    <a:pt x="375" y="1300"/>
                  </a:lnTo>
                  <a:lnTo>
                    <a:pt x="348" y="1320"/>
                  </a:lnTo>
                  <a:lnTo>
                    <a:pt x="325" y="1339"/>
                  </a:lnTo>
                  <a:lnTo>
                    <a:pt x="304" y="1358"/>
                  </a:lnTo>
                  <a:lnTo>
                    <a:pt x="298" y="1337"/>
                  </a:lnTo>
                  <a:lnTo>
                    <a:pt x="290" y="1310"/>
                  </a:lnTo>
                  <a:lnTo>
                    <a:pt x="279" y="1276"/>
                  </a:lnTo>
                  <a:lnTo>
                    <a:pt x="263" y="1237"/>
                  </a:lnTo>
                  <a:lnTo>
                    <a:pt x="240" y="1178"/>
                  </a:lnTo>
                  <a:lnTo>
                    <a:pt x="221" y="1132"/>
                  </a:lnTo>
                  <a:lnTo>
                    <a:pt x="204" y="1088"/>
                  </a:lnTo>
                  <a:lnTo>
                    <a:pt x="186" y="1049"/>
                  </a:lnTo>
                  <a:lnTo>
                    <a:pt x="171" y="1013"/>
                  </a:lnTo>
                  <a:lnTo>
                    <a:pt x="156" y="982"/>
                  </a:lnTo>
                  <a:lnTo>
                    <a:pt x="140" y="953"/>
                  </a:lnTo>
                  <a:lnTo>
                    <a:pt x="125" y="928"/>
                  </a:lnTo>
                  <a:lnTo>
                    <a:pt x="111" y="907"/>
                  </a:lnTo>
                  <a:lnTo>
                    <a:pt x="100" y="890"/>
                  </a:lnTo>
                  <a:lnTo>
                    <a:pt x="86" y="873"/>
                  </a:lnTo>
                  <a:lnTo>
                    <a:pt x="71" y="859"/>
                  </a:lnTo>
                  <a:lnTo>
                    <a:pt x="58" y="848"/>
                  </a:lnTo>
                  <a:lnTo>
                    <a:pt x="44" y="838"/>
                  </a:lnTo>
                  <a:lnTo>
                    <a:pt x="29" y="832"/>
                  </a:lnTo>
                  <a:lnTo>
                    <a:pt x="15" y="827"/>
                  </a:lnTo>
                  <a:lnTo>
                    <a:pt x="0" y="825"/>
                  </a:lnTo>
                  <a:lnTo>
                    <a:pt x="19" y="806"/>
                  </a:lnTo>
                  <a:lnTo>
                    <a:pt x="38" y="790"/>
                  </a:lnTo>
                  <a:lnTo>
                    <a:pt x="58" y="777"/>
                  </a:lnTo>
                  <a:lnTo>
                    <a:pt x="77" y="765"/>
                  </a:lnTo>
                  <a:lnTo>
                    <a:pt x="94" y="758"/>
                  </a:lnTo>
                  <a:lnTo>
                    <a:pt x="109" y="752"/>
                  </a:lnTo>
                  <a:lnTo>
                    <a:pt x="127" y="748"/>
                  </a:lnTo>
                  <a:lnTo>
                    <a:pt x="142" y="746"/>
                  </a:lnTo>
                  <a:lnTo>
                    <a:pt x="163" y="750"/>
                  </a:lnTo>
                  <a:lnTo>
                    <a:pt x="184" y="761"/>
                  </a:lnTo>
                  <a:lnTo>
                    <a:pt x="207" y="779"/>
                  </a:lnTo>
                  <a:lnTo>
                    <a:pt x="231" y="806"/>
                  </a:lnTo>
                  <a:lnTo>
                    <a:pt x="254" y="838"/>
                  </a:lnTo>
                  <a:lnTo>
                    <a:pt x="277" y="878"/>
                  </a:lnTo>
                  <a:lnTo>
                    <a:pt x="302" y="924"/>
                  </a:lnTo>
                  <a:lnTo>
                    <a:pt x="327" y="980"/>
                  </a:lnTo>
                  <a:lnTo>
                    <a:pt x="363" y="1063"/>
                  </a:lnTo>
                  <a:lnTo>
                    <a:pt x="409" y="982"/>
                  </a:lnTo>
                  <a:lnTo>
                    <a:pt x="457" y="901"/>
                  </a:lnTo>
                  <a:lnTo>
                    <a:pt x="507" y="823"/>
                  </a:lnTo>
                  <a:lnTo>
                    <a:pt x="561" y="744"/>
                  </a:lnTo>
                  <a:lnTo>
                    <a:pt x="615" y="669"/>
                  </a:lnTo>
                  <a:lnTo>
                    <a:pt x="672" y="596"/>
                  </a:lnTo>
                  <a:lnTo>
                    <a:pt x="732" y="524"/>
                  </a:lnTo>
                  <a:lnTo>
                    <a:pt x="795" y="453"/>
                  </a:lnTo>
                  <a:lnTo>
                    <a:pt x="859" y="385"/>
                  </a:lnTo>
                  <a:lnTo>
                    <a:pt x="924" y="320"/>
                  </a:lnTo>
                  <a:lnTo>
                    <a:pt x="989" y="259"/>
                  </a:lnTo>
                  <a:lnTo>
                    <a:pt x="1055" y="199"/>
                  </a:lnTo>
                  <a:lnTo>
                    <a:pt x="1124" y="144"/>
                  </a:lnTo>
                  <a:lnTo>
                    <a:pt x="1191" y="92"/>
                  </a:lnTo>
                  <a:lnTo>
                    <a:pt x="1260" y="44"/>
                  </a:lnTo>
                  <a:lnTo>
                    <a:pt x="1331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 2050"/>
          <p:cNvSpPr/>
          <p:nvPr/>
        </p:nvSpPr>
        <p:spPr bwMode="auto">
          <a:xfrm>
            <a:off x="4598670" y="238633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418"/>
            <a:ext cx="4541520" cy="669329"/>
          </a:xfrm>
        </p:spPr>
        <p:txBody>
          <a:bodyPr wrap="square"/>
          <a:lstStyle/>
          <a:p>
            <a:r>
              <a:rPr lang="zh-CN" altLang="zh-CN"/>
              <a:t>电容器的动力学和能量问题</a:t>
            </a:r>
            <a:endParaRPr lang="zh-CN" altLang="zh-CN"/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48590" y="1041400"/>
            <a:ext cx="11607800" cy="4170680"/>
          </a:xfrm>
        </p:spPr>
        <p:txBody>
          <a:bodyPr/>
          <a:lstStyle/>
          <a:p>
            <a:r>
              <a:rPr lang="zh-CN" altLang="en-US"/>
              <a:t>如图所示，充电后的平行板电容器水平放置，电容为</a:t>
            </a:r>
            <a:r>
              <a:rPr lang="zh-CN" altLang="en-US" i="1"/>
              <a:t>C</a:t>
            </a:r>
            <a:r>
              <a:rPr lang="zh-CN" altLang="en-US"/>
              <a:t>，极板间距离为</a:t>
            </a:r>
            <a:r>
              <a:rPr lang="zh-CN" altLang="en-US" i="1"/>
              <a:t>d</a:t>
            </a:r>
            <a:r>
              <a:rPr lang="zh-CN" altLang="en-US"/>
              <a:t>，上极板正中有一小孔。质量为</a:t>
            </a:r>
            <a:r>
              <a:rPr lang="zh-CN" altLang="en-US" i="1"/>
              <a:t>m</a:t>
            </a:r>
            <a:r>
              <a:rPr lang="zh-CN" altLang="en-US"/>
              <a:t>、电荷量为</a:t>
            </a:r>
            <a:r>
              <a:rPr lang="zh-CN" altLang="en-US" i="1"/>
              <a:t>+q</a:t>
            </a:r>
            <a:r>
              <a:rPr lang="zh-CN" altLang="en-US"/>
              <a:t>的小球从小孔正上方高</a:t>
            </a:r>
            <a:r>
              <a:rPr lang="zh-CN" altLang="en-US" i="1"/>
              <a:t>h</a:t>
            </a:r>
            <a:r>
              <a:rPr lang="zh-CN" altLang="en-US"/>
              <a:t>处由静止开始下落，穿过小孔到达下极板处速度恰为零(空气阻力忽略不计，极板间电场可视为匀强电场，重力加速度为</a:t>
            </a:r>
            <a:r>
              <a:rPr lang="zh-CN" altLang="en-US" i="1"/>
              <a:t>g</a:t>
            </a:r>
            <a:r>
              <a:rPr lang="zh-CN" altLang="en-US"/>
              <a:t>)。求：</a:t>
            </a:r>
            <a:endParaRPr lang="zh-CN" altLang="en-US"/>
          </a:p>
          <a:p>
            <a:r>
              <a:rPr lang="zh-CN" altLang="en-US"/>
              <a:t>1)小球到达小孔处的速度</a:t>
            </a:r>
            <a:endParaRPr lang="zh-CN" altLang="en-US"/>
          </a:p>
          <a:p>
            <a:r>
              <a:rPr lang="zh-CN" altLang="en-US"/>
              <a:t>2)极板间电场强度大小和电容器所带电荷量 </a:t>
            </a:r>
            <a:endParaRPr lang="zh-CN" altLang="en-US"/>
          </a:p>
          <a:p>
            <a:r>
              <a:rPr lang="zh-CN" altLang="en-US"/>
              <a:t>3)小球从开始下落运动到下极板处的时间</a:t>
            </a:r>
            <a:endParaRPr lang="zh-CN" altLang="en-US"/>
          </a:p>
        </p:txBody>
      </p:sp>
      <p:pic>
        <p:nvPicPr>
          <p:cNvPr id="1073742863" name="图片 3" descr="textimage6.jpe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33510" y="3083560"/>
            <a:ext cx="2291080" cy="176911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" name="对象 35"/>
          <p:cNvGraphicFramePr>
            <a:graphicFrameLocks noChangeAspect="1"/>
          </p:cNvGraphicFramePr>
          <p:nvPr/>
        </p:nvGraphicFramePr>
        <p:xfrm>
          <a:off x="3922395" y="3293745"/>
          <a:ext cx="139446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2" imgW="622300" imgH="254000" progId="Equation.DSMT4">
                  <p:embed/>
                </p:oleObj>
              </mc:Choice>
              <mc:Fallback>
                <p:oleObj name="" r:id="rId2" imgW="6223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22395" y="3293745"/>
                        <a:ext cx="139446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32"/>
          <p:cNvGraphicFramePr>
            <a:graphicFrameLocks noChangeAspect="1"/>
          </p:cNvGraphicFramePr>
          <p:nvPr/>
        </p:nvGraphicFramePr>
        <p:xfrm>
          <a:off x="7509510" y="3862070"/>
          <a:ext cx="1354455" cy="532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4" imgW="1066800" imgH="419100" progId="Equation.DSMT4">
                  <p:embed/>
                </p:oleObj>
              </mc:Choice>
              <mc:Fallback>
                <p:oleObj name="" r:id="rId4" imgW="1066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09510" y="3862070"/>
                        <a:ext cx="1354455" cy="5321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31"/>
          <p:cNvGraphicFramePr>
            <a:graphicFrameLocks noChangeAspect="1"/>
          </p:cNvGraphicFramePr>
          <p:nvPr/>
        </p:nvGraphicFramePr>
        <p:xfrm>
          <a:off x="6062345" y="3862070"/>
          <a:ext cx="1278255" cy="570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6" imgW="939800" imgH="419100" progId="Equation.DSMT4">
                  <p:embed/>
                </p:oleObj>
              </mc:Choice>
              <mc:Fallback>
                <p:oleObj name="" r:id="rId6" imgW="939800" imgH="4191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62345" y="3862070"/>
                        <a:ext cx="1278255" cy="5702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34"/>
          <p:cNvGraphicFramePr>
            <a:graphicFrameLocks noChangeAspect="1"/>
          </p:cNvGraphicFramePr>
          <p:nvPr/>
        </p:nvGraphicFramePr>
        <p:xfrm>
          <a:off x="5835968" y="4432300"/>
          <a:ext cx="1420495" cy="729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8" imgW="914400" imgH="469900" progId="Equation.DSMT4">
                  <p:embed/>
                </p:oleObj>
              </mc:Choice>
              <mc:Fallback>
                <p:oleObj name="" r:id="rId8" imgW="914400" imgH="4699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35968" y="4432300"/>
                        <a:ext cx="1420495" cy="7296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3742864" name="New picture" hidden="1"/>
          <p:cNvPicPr/>
          <p:nvPr/>
        </p:nvPicPr>
        <p:blipFill>
          <a:blip r:embed="rId10"/>
          <a:stretch>
            <a:fillRect/>
          </a:stretch>
        </p:blipFill>
        <p:spPr>
          <a:xfrm>
            <a:off x="12230100" y="12217400"/>
            <a:ext cx="457200" cy="457200"/>
          </a:xfrm>
          <a:prstGeom prst="cube">
            <a:avLst/>
          </a:prstGeom>
        </p:spPr>
      </p:pic>
      <p:pic>
        <p:nvPicPr>
          <p:cNvPr id="1073742865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2204700" y="121285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865</Words>
  <Application>WPS 演示</Application>
  <PresentationFormat/>
  <Paragraphs>114</Paragraphs>
  <Slides>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6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微软雅黑</vt:lpstr>
      <vt:lpstr>Calibri</vt:lpstr>
      <vt:lpstr>Arial Unicode MS</vt:lpstr>
      <vt:lpstr>等线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电容器</vt:lpstr>
      <vt:lpstr>静电计和验电器</vt:lpstr>
      <vt:lpstr>电容器的动态分析和平衡问题综合</vt:lpstr>
      <vt:lpstr>电容器的动态分析和平衡问题综合</vt:lpstr>
      <vt:lpstr>电容器的平衡与非平衡问题</vt:lpstr>
      <vt:lpstr>电容器的动力学和能量问题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辰昊</cp:lastModifiedBy>
  <cp:revision>2</cp:revision>
  <cp:lastPrinted>2020-11-27T14:23:00Z</cp:lastPrinted>
  <dcterms:created xsi:type="dcterms:W3CDTF">2020-11-27T14:23:00Z</dcterms:created>
  <dcterms:modified xsi:type="dcterms:W3CDTF">2021-01-13T00:16:03Z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