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423" r:id="rId4"/>
    <p:sldId id="424" r:id="rId5"/>
    <p:sldId id="412" r:id="rId6"/>
    <p:sldId id="300" r:id="rId7"/>
    <p:sldId id="323" r:id="rId8"/>
    <p:sldId id="324" r:id="rId9"/>
    <p:sldId id="343" r:id="rId10"/>
    <p:sldId id="344" r:id="rId11"/>
    <p:sldId id="386" r:id="rId12"/>
    <p:sldId id="274" r:id="rId13"/>
    <p:sldId id="312" r:id="rId14"/>
    <p:sldId id="391" r:id="rId15"/>
    <p:sldId id="333" r:id="rId16"/>
    <p:sldId id="345" r:id="rId17"/>
    <p:sldId id="313" r:id="rId18"/>
    <p:sldId id="340" r:id="rId19"/>
    <p:sldId id="341" r:id="rId20"/>
    <p:sldId id="342" r:id="rId21"/>
    <p:sldId id="388" r:id="rId22"/>
    <p:sldId id="389" r:id="rId23"/>
    <p:sldId id="425" r:id="rId24"/>
    <p:sldId id="322" r:id="rId25"/>
    <p:sldId id="321" r:id="rId26"/>
    <p:sldId id="390" r:id="rId27"/>
    <p:sldId id="339" r:id="rId28"/>
    <p:sldId id="315" r:id="rId29"/>
    <p:sldId id="308" r:id="rId30"/>
    <p:sldId id="336" r:id="rId31"/>
    <p:sldId id="418" r:id="rId32"/>
    <p:sldId id="419" r:id="rId33"/>
    <p:sldId id="420" r:id="rId34"/>
    <p:sldId id="421" r:id="rId35"/>
    <p:sldId id="422" r:id="rId36"/>
  </p:sldIdLst>
  <p:sldSz cx="957707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CC0066"/>
    <a:srgbClr val="FFFF00"/>
    <a:srgbClr val="FFFF99"/>
    <a:srgbClr val="B3E6EB"/>
    <a:srgbClr val="33CCFF"/>
    <a:srgbClr val="66CC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83"/>
    <p:restoredTop sz="94660"/>
  </p:normalViewPr>
  <p:slideViewPr>
    <p:cSldViewPr showGuides="1">
      <p:cViewPr>
        <p:scale>
          <a:sx n="66" d="100"/>
          <a:sy n="66" d="100"/>
        </p:scale>
        <p:origin x="-1404" y="-432"/>
      </p:cViewPr>
      <p:guideLst>
        <p:guide orient="horz" pos="2160"/>
        <p:guide pos="301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17550" y="2130425"/>
            <a:ext cx="8142288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36688" y="3886200"/>
            <a:ext cx="6704012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7238" y="4406900"/>
            <a:ext cx="81407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57238" y="2906713"/>
            <a:ext cx="81407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79425" y="1600200"/>
            <a:ext cx="42322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864100" y="1600200"/>
            <a:ext cx="42338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79425" y="1535113"/>
            <a:ext cx="42306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9425" y="2174875"/>
            <a:ext cx="42306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865688" y="1535113"/>
            <a:ext cx="42322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865688" y="2174875"/>
            <a:ext cx="42322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9425" y="273050"/>
            <a:ext cx="314960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44913" y="273050"/>
            <a:ext cx="53530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79425" y="1435100"/>
            <a:ext cx="314960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78013" y="4800600"/>
            <a:ext cx="574516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878013" y="612775"/>
            <a:ext cx="5745162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878013" y="5367338"/>
            <a:ext cx="574516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43725" y="274638"/>
            <a:ext cx="2154238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79425" y="274638"/>
            <a:ext cx="63119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17550" y="2130425"/>
            <a:ext cx="8142288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36688" y="3886200"/>
            <a:ext cx="6704012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7238" y="4406900"/>
            <a:ext cx="81407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57238" y="2906713"/>
            <a:ext cx="81407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79425" y="1600200"/>
            <a:ext cx="42322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864100" y="1600200"/>
            <a:ext cx="42338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79425" y="1535113"/>
            <a:ext cx="42306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9425" y="2174875"/>
            <a:ext cx="42306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865688" y="1535113"/>
            <a:ext cx="42322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865688" y="2174875"/>
            <a:ext cx="42322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9425" y="273050"/>
            <a:ext cx="314960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44913" y="273050"/>
            <a:ext cx="53530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79425" y="1435100"/>
            <a:ext cx="314960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78013" y="4800600"/>
            <a:ext cx="574516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878013" y="612775"/>
            <a:ext cx="5745162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878013" y="5367338"/>
            <a:ext cx="574516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43725" y="274638"/>
            <a:ext cx="2154238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79425" y="274638"/>
            <a:ext cx="63119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79425" y="274638"/>
            <a:ext cx="8618538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79425" y="1600200"/>
            <a:ext cx="8618538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79425" y="6245225"/>
            <a:ext cx="223361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1838" y="6245225"/>
            <a:ext cx="303371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64350" y="6245225"/>
            <a:ext cx="223361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79425" y="274638"/>
            <a:ext cx="8618538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79425" y="1600200"/>
            <a:ext cx="8618538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79425" y="6245225"/>
            <a:ext cx="223361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1838" y="6245225"/>
            <a:ext cx="303371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64350" y="6245225"/>
            <a:ext cx="223361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1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3.png"/><Relationship Id="rId2" Type="http://schemas.microsoft.com/office/2007/relationships/media" Target="file:///E:\&#19978;&#20876;&#35838;&#20214;\&#38745;&#22899;\&#32431;&#38899;&#20048;-&#31070;&#31192;&#22253;&#20043;&#27468;.mp3" TargetMode="External"/><Relationship Id="rId1" Type="http://schemas.openxmlformats.org/officeDocument/2006/relationships/audio" Target="file:///E:\&#19978;&#20876;&#35838;&#20214;\&#38745;&#22899;\&#32431;&#38899;&#20048;-&#31070;&#31192;&#22253;&#20043;&#27468;.mp3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/>
          <p:nvPr/>
        </p:nvSpPr>
        <p:spPr>
          <a:xfrm>
            <a:off x="1188403" y="765175"/>
            <a:ext cx="72009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4099" name="WordArt 3"/>
          <p:cNvSpPr>
            <a:spLocks noTextEdit="1"/>
          </p:cNvSpPr>
          <p:nvPr/>
        </p:nvSpPr>
        <p:spPr>
          <a:xfrm>
            <a:off x="1259841" y="692150"/>
            <a:ext cx="2520950" cy="15335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背一背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24" name="Text Box 4"/>
          <p:cNvSpPr txBox="1"/>
          <p:nvPr/>
        </p:nvSpPr>
        <p:spPr>
          <a:xfrm>
            <a:off x="1475740" y="2924175"/>
            <a:ext cx="6408737" cy="1106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5400" b="1" dirty="0">
                <a:latin typeface="Arial" panose="020B0604020202020204" pitchFamily="34" charset="0"/>
              </a:rPr>
              <a:t>《</a:t>
            </a:r>
            <a:r>
              <a:rPr lang="zh-CN" altLang="en-US" sz="5400" b="1" dirty="0">
                <a:latin typeface="Arial" panose="020B0604020202020204" pitchFamily="34" charset="0"/>
              </a:rPr>
              <a:t>诗  经 </a:t>
            </a:r>
            <a:r>
              <a:rPr lang="en-US" altLang="zh-CN" sz="6600" b="1" dirty="0">
                <a:latin typeface="Arial" panose="020B0604020202020204" pitchFamily="34" charset="0"/>
              </a:rPr>
              <a:t>· </a:t>
            </a:r>
            <a:r>
              <a:rPr lang="zh-CN" altLang="en-US" sz="5400" b="1" dirty="0">
                <a:latin typeface="Arial" panose="020B0604020202020204" pitchFamily="34" charset="0"/>
              </a:rPr>
              <a:t>关  雎</a:t>
            </a:r>
            <a:r>
              <a:rPr lang="en-US" altLang="zh-CN" sz="5400" b="1" dirty="0">
                <a:latin typeface="Arial" panose="020B0604020202020204" pitchFamily="34" charset="0"/>
              </a:rPr>
              <a:t>》</a:t>
            </a:r>
            <a:endParaRPr lang="en-US" altLang="zh-CN" sz="54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WordArt 2" descr="沙滩"/>
          <p:cNvSpPr>
            <a:spLocks noTextEdit="1"/>
          </p:cNvSpPr>
          <p:nvPr/>
        </p:nvSpPr>
        <p:spPr>
          <a:xfrm rot="5400000">
            <a:off x="7570153" y="114300"/>
            <a:ext cx="1676400" cy="1447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C4B596"/>
                  </a:solidFill>
                  <a:prstDash val="solid"/>
                  <a:miter/>
                  <a:headEnd type="none" w="med" len="med"/>
                  <a:tailEnd type="none" w="med" len="med"/>
                </a:ln>
                <a:blipFill rotWithShape="0">
                  <a:blip r:embed="rId1"/>
                </a:blipFill>
                <a:effectLst>
                  <a:outerShdw dist="53882" dir="2699999" algn="ctr" rotWithShape="0">
                    <a:srgbClr val="CBCBCB"/>
                  </a:outerShdw>
                </a:effectLst>
                <a:latin typeface="华文新魏" charset="0"/>
                <a:ea typeface="华文新魏" charset="0"/>
              </a:rPr>
              <a:t>关雎</a:t>
            </a:r>
            <a:endParaRPr lang="zh-CN" altLang="en-US" sz="3600">
              <a:ln w="12700" cap="flat" cmpd="sng">
                <a:solidFill>
                  <a:srgbClr val="C4B596"/>
                </a:solidFill>
                <a:prstDash val="solid"/>
                <a:miter/>
                <a:headEnd type="none" w="med" len="med"/>
                <a:tailEnd type="none" w="med" len="med"/>
              </a:ln>
              <a:blipFill rotWithShape="0">
                <a:blip r:embed="rId1"/>
              </a:blipFill>
              <a:effectLst>
                <a:outerShdw dist="53882" dir="2699999" algn="ctr" rotWithShape="0">
                  <a:srgbClr val="CBCBCB"/>
                </a:outerShdw>
              </a:effectLst>
              <a:latin typeface="华文新魏" charset="0"/>
              <a:ea typeface="华文新魏" charset="0"/>
            </a:endParaRPr>
          </a:p>
        </p:txBody>
      </p:sp>
      <p:sp>
        <p:nvSpPr>
          <p:cNvPr id="6147" name="WordArt 3"/>
          <p:cNvSpPr>
            <a:spLocks noChangeArrowheads="1" noChangeShapeType="1" noTextEdit="1"/>
          </p:cNvSpPr>
          <p:nvPr/>
        </p:nvSpPr>
        <p:spPr bwMode="auto">
          <a:xfrm rot="5400000">
            <a:off x="6541453" y="914400"/>
            <a:ext cx="1524000" cy="457200"/>
          </a:xfrm>
          <a:prstGeom prst="rect">
            <a:avLst/>
          </a:prstGeom>
        </p:spPr>
        <p:txBody>
          <a:bodyPr vert="wordArtVert" wrap="none" numCol="1" fromWordArt="1">
            <a:prstTxWarp prst="textWave4">
              <a:avLst>
                <a:gd name="adj1" fmla="val 13005"/>
                <a:gd name="adj2" fmla="val 0"/>
              </a:avLst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0" cap="none" spc="0" normalizeH="0" baseline="0" noProof="0" smtClean="0">
                <a:ln w="9525">
                  <a:noFill/>
                  <a:miter lim="800000"/>
                </a:ln>
                <a:gradFill rotWithShape="0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0" scaled="1"/>
                </a:gradFill>
                <a:effectLst>
                  <a:outerShdw dist="99190" dir="7788334" algn="ctr" rotWithShape="0">
                    <a:srgbClr val="00008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3600" b="1" i="0" u="none" strike="noStrike" kern="10" cap="none" spc="0" normalizeH="0" baseline="0" noProof="0" smtClean="0">
                <a:ln w="9525">
                  <a:noFill/>
                  <a:miter lim="800000"/>
                </a:ln>
                <a:gradFill rotWithShape="0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0" scaled="1"/>
                </a:gradFill>
                <a:effectLst>
                  <a:outerShdw dist="99190" dir="7788334" algn="ctr" rotWithShape="0">
                    <a:srgbClr val="00008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周南</a:t>
            </a:r>
            <a:r>
              <a:rPr kumimoji="0" lang="en-US" altLang="zh-CN" sz="3600" b="1" i="0" u="none" strike="noStrike" kern="10" cap="none" spc="0" normalizeH="0" baseline="0" noProof="0" smtClean="0">
                <a:ln w="9525">
                  <a:noFill/>
                  <a:miter lim="800000"/>
                </a:ln>
                <a:gradFill rotWithShape="0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0" scaled="1"/>
                </a:gradFill>
                <a:effectLst>
                  <a:outerShdw dist="99190" dir="7788334" algn="ctr" rotWithShape="0">
                    <a:srgbClr val="00008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</a:t>
            </a:r>
            <a:endParaRPr kumimoji="0" lang="zh-CN" altLang="en-US" sz="3600" b="1" i="0" u="none" strike="noStrike" kern="10" cap="none" spc="0" normalizeH="0" baseline="0" noProof="0" smtClean="0">
              <a:ln w="9525">
                <a:noFill/>
                <a:miter lim="800000"/>
              </a:ln>
              <a:gradFill rotWithShape="0">
                <a:gsLst>
                  <a:gs pos="0">
                    <a:srgbClr val="00FF00"/>
                  </a:gs>
                  <a:gs pos="100000">
                    <a:srgbClr val="00CCFF"/>
                  </a:gs>
                </a:gsLst>
                <a:lin ang="0" scaled="1"/>
              </a:gradFill>
              <a:effectLst>
                <a:outerShdw dist="99190" dir="7788334" algn="ctr" rotWithShape="0">
                  <a:srgbClr val="000080"/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6148" name="Picture 4" descr="001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5853" y="0"/>
            <a:ext cx="1828800" cy="2133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9" name="Picture 5" descr="002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22253" y="0"/>
            <a:ext cx="1600200" cy="2133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0" name="Text Box 6"/>
          <p:cNvSpPr txBox="1"/>
          <p:nvPr/>
        </p:nvSpPr>
        <p:spPr>
          <a:xfrm>
            <a:off x="421323" y="0"/>
            <a:ext cx="2891155" cy="21336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 Narrow" pitchFamily="34" charset="0"/>
                <a:ea typeface="黑体" panose="02010609060101010101" pitchFamily="49" charset="-122"/>
              </a:rPr>
              <a:t>关关雎鸠，</a:t>
            </a:r>
            <a:endParaRPr lang="zh-CN" altLang="en-US" sz="32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 Narrow" pitchFamily="34" charset="0"/>
                <a:ea typeface="黑体" panose="02010609060101010101" pitchFamily="49" charset="-122"/>
              </a:rPr>
              <a:t>在河之洲。</a:t>
            </a:r>
            <a:endParaRPr lang="zh-CN" altLang="en-US" sz="32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 Narrow" pitchFamily="34" charset="0"/>
                <a:ea typeface="黑体" panose="02010609060101010101" pitchFamily="49" charset="-122"/>
              </a:rPr>
              <a:t>窈窕淑女，</a:t>
            </a:r>
            <a:endParaRPr lang="zh-CN" altLang="en-US" sz="32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 Narrow" pitchFamily="34" charset="0"/>
                <a:ea typeface="黑体" panose="02010609060101010101" pitchFamily="49" charset="-122"/>
              </a:rPr>
              <a:t>君子好逑。</a:t>
            </a:r>
            <a:endParaRPr lang="zh-CN" altLang="en-US" sz="3200" b="1" dirty="0">
              <a:latin typeface="Arial Narrow" pitchFamily="34" charset="0"/>
              <a:ea typeface="黑体" panose="02010609060101010101" pitchFamily="49" charset="-122"/>
            </a:endParaRPr>
          </a:p>
        </p:txBody>
      </p:sp>
      <p:sp>
        <p:nvSpPr>
          <p:cNvPr id="6151" name="Text Box 7"/>
          <p:cNvSpPr txBox="1"/>
          <p:nvPr/>
        </p:nvSpPr>
        <p:spPr>
          <a:xfrm>
            <a:off x="1656081" y="2133600"/>
            <a:ext cx="5137785" cy="216058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 Narrow" pitchFamily="34" charset="0"/>
                <a:ea typeface="黑体" panose="02010609060101010101" pitchFamily="49" charset="-122"/>
              </a:rPr>
              <a:t>参差荇菜，</a:t>
            </a:r>
            <a:endParaRPr lang="zh-CN" altLang="en-US" sz="28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 Narrow" pitchFamily="34" charset="0"/>
                <a:ea typeface="黑体" panose="02010609060101010101" pitchFamily="49" charset="-122"/>
              </a:rPr>
              <a:t>左右流之。</a:t>
            </a:r>
            <a:endParaRPr lang="zh-CN" altLang="en-US" sz="28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 Narrow" pitchFamily="34" charset="0"/>
                <a:ea typeface="黑体" panose="02010609060101010101" pitchFamily="49" charset="-122"/>
              </a:rPr>
              <a:t>窈窕淑女，</a:t>
            </a:r>
            <a:endParaRPr lang="zh-CN" altLang="en-US" sz="28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 Narrow" pitchFamily="34" charset="0"/>
                <a:ea typeface="黑体" panose="02010609060101010101" pitchFamily="49" charset="-122"/>
              </a:rPr>
              <a:t>寤寐求之。</a:t>
            </a:r>
            <a:endParaRPr lang="zh-CN" altLang="en-US" sz="28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 Narrow" pitchFamily="34" charset="0"/>
                <a:ea typeface="黑体" panose="02010609060101010101" pitchFamily="49" charset="-122"/>
              </a:rPr>
              <a:t>求之不得，</a:t>
            </a:r>
            <a:endParaRPr lang="zh-CN" altLang="en-US" sz="28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 Narrow" pitchFamily="34" charset="0"/>
                <a:ea typeface="黑体" panose="02010609060101010101" pitchFamily="49" charset="-122"/>
              </a:rPr>
              <a:t>寤寐思服。</a:t>
            </a:r>
            <a:endParaRPr lang="zh-CN" altLang="en-US" sz="28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 Narrow" pitchFamily="34" charset="0"/>
                <a:ea typeface="黑体" panose="02010609060101010101" pitchFamily="49" charset="-122"/>
              </a:rPr>
              <a:t>悠哉悠哉</a:t>
            </a:r>
            <a:endParaRPr lang="zh-CN" altLang="en-US" sz="28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 Narrow" pitchFamily="34" charset="0"/>
                <a:ea typeface="黑体" panose="02010609060101010101" pitchFamily="49" charset="-122"/>
              </a:rPr>
              <a:t>辗转反侧</a:t>
            </a:r>
            <a:r>
              <a:rPr lang="zh-CN" altLang="en-US" sz="2800" b="1" dirty="0">
                <a:latin typeface="Arial Narrow" pitchFamily="34" charset="0"/>
              </a:rPr>
              <a:t>。</a:t>
            </a:r>
            <a:endParaRPr lang="zh-CN" altLang="en-US" sz="2800" b="1" dirty="0">
              <a:latin typeface="Arial Narrow" pitchFamily="34" charset="0"/>
            </a:endParaRPr>
          </a:p>
        </p:txBody>
      </p:sp>
      <p:sp>
        <p:nvSpPr>
          <p:cNvPr id="6152" name="Line 8"/>
          <p:cNvSpPr/>
          <p:nvPr/>
        </p:nvSpPr>
        <p:spPr>
          <a:xfrm flipH="1">
            <a:off x="445453" y="2209800"/>
            <a:ext cx="2819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triangle" w="med" len="med"/>
          </a:ln>
        </p:spPr>
      </p:sp>
      <p:sp>
        <p:nvSpPr>
          <p:cNvPr id="6153" name="Line 9"/>
          <p:cNvSpPr/>
          <p:nvPr/>
        </p:nvSpPr>
        <p:spPr>
          <a:xfrm flipH="1">
            <a:off x="445453" y="4495800"/>
            <a:ext cx="6248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triangle" w="med" len="med"/>
          </a:ln>
        </p:spPr>
      </p:sp>
      <p:sp>
        <p:nvSpPr>
          <p:cNvPr id="6154" name="Text Box 10"/>
          <p:cNvSpPr txBox="1"/>
          <p:nvPr/>
        </p:nvSpPr>
        <p:spPr>
          <a:xfrm>
            <a:off x="343218" y="4005263"/>
            <a:ext cx="6553835" cy="270827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 Narrow" pitchFamily="34" charset="0"/>
                <a:ea typeface="黑体" panose="02010609060101010101" pitchFamily="49" charset="-122"/>
              </a:rPr>
              <a:t>参差荇菜，</a:t>
            </a:r>
            <a:endParaRPr lang="zh-CN" altLang="en-US" sz="36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 Narrow" pitchFamily="34" charset="0"/>
                <a:ea typeface="黑体" panose="02010609060101010101" pitchFamily="49" charset="-122"/>
              </a:rPr>
              <a:t>左右采之。</a:t>
            </a:r>
            <a:endParaRPr lang="zh-CN" altLang="en-US" sz="36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 Narrow" pitchFamily="34" charset="0"/>
                <a:ea typeface="黑体" panose="02010609060101010101" pitchFamily="49" charset="-122"/>
              </a:rPr>
              <a:t>窈窕淑女，</a:t>
            </a:r>
            <a:endParaRPr lang="zh-CN" altLang="en-US" sz="36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 Narrow" pitchFamily="34" charset="0"/>
                <a:ea typeface="黑体" panose="02010609060101010101" pitchFamily="49" charset="-122"/>
              </a:rPr>
              <a:t>琴瑟友之。</a:t>
            </a:r>
            <a:endParaRPr lang="zh-CN" altLang="en-US" sz="36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 Narrow" pitchFamily="34" charset="0"/>
                <a:ea typeface="黑体" panose="02010609060101010101" pitchFamily="49" charset="-122"/>
              </a:rPr>
              <a:t>参差荇菜，</a:t>
            </a:r>
            <a:endParaRPr lang="zh-CN" altLang="en-US" sz="36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 Narrow" pitchFamily="34" charset="0"/>
                <a:ea typeface="黑体" panose="02010609060101010101" pitchFamily="49" charset="-122"/>
              </a:rPr>
              <a:t>左右芼之。</a:t>
            </a:r>
            <a:endParaRPr lang="zh-CN" altLang="en-US" sz="36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 Narrow" pitchFamily="34" charset="0"/>
                <a:ea typeface="黑体" panose="02010609060101010101" pitchFamily="49" charset="-122"/>
              </a:rPr>
              <a:t>窈窕淑女，</a:t>
            </a:r>
            <a:endParaRPr lang="zh-CN" altLang="en-US" sz="3600" b="1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 Narrow" pitchFamily="34" charset="0"/>
                <a:ea typeface="黑体" panose="02010609060101010101" pitchFamily="49" charset="-122"/>
              </a:rPr>
              <a:t>钟鼓乐之。</a:t>
            </a:r>
            <a:endParaRPr lang="zh-CN" altLang="en-US" sz="3600" b="1" dirty="0">
              <a:latin typeface="Arial Narrow" pitchFamily="34" charset="0"/>
              <a:ea typeface="黑体" panose="02010609060101010101" pitchFamily="49" charset="-122"/>
            </a:endParaRPr>
          </a:p>
        </p:txBody>
      </p:sp>
      <p:pic>
        <p:nvPicPr>
          <p:cNvPr id="6155" name="Picture 11" descr="m_zhangziyi_3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76416" y="2708275"/>
            <a:ext cx="2339975" cy="37449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7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0"/>
                            </p:stCondLst>
                            <p:childTnLst>
                              <p:par>
                                <p:cTn id="20" presetID="7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000"/>
                            </p:stCondLst>
                            <p:childTnLst>
                              <p:par>
                                <p:cTn id="32" presetID="5" presetClass="entr" presetSubtype="10" fill="hold" grpId="0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80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500"/>
                            </p:stCondLst>
                            <p:childTnLst>
                              <p:par>
                                <p:cTn id="41" presetID="5" presetClass="entr" presetSubtype="1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9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4500"/>
                            </p:stCondLst>
                            <p:childTnLst>
                              <p:par>
                                <p:cTn id="50" presetID="5" presetClass="entr" presetSubtype="10" fill="hold" grpId="0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3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1" grpId="0"/>
      <p:bldP spid="61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1474153" y="0"/>
            <a:ext cx="7772400" cy="304800"/>
          </a:xfrm>
        </p:spPr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idx="1"/>
          </p:nvPr>
        </p:nvSpPr>
        <p:spPr>
          <a:xfrm>
            <a:off x="1474153" y="381000"/>
            <a:ext cx="7772400" cy="6477000"/>
          </a:xfrm>
        </p:spPr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/>
          </a:p>
        </p:txBody>
      </p:sp>
      <p:pic>
        <p:nvPicPr>
          <p:cNvPr id="3076" name="Picture 4" descr="329483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16853" y="-315912"/>
            <a:ext cx="9144000" cy="7493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t016e55ac6c71ef8de4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23850" y="260350"/>
            <a:ext cx="3814763" cy="51133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1" name="Picture 11" descr="t01b98cef38d96a685c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9488" y="333375"/>
            <a:ext cx="3948112" cy="4967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404" name="Rectangle 12"/>
          <p:cNvSpPr/>
          <p:nvPr/>
        </p:nvSpPr>
        <p:spPr>
          <a:xfrm>
            <a:off x="0" y="5373688"/>
            <a:ext cx="9577388" cy="14843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风骚：最初来源于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诗经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和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楚辞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，“风”指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诗经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中的“国风”，“骚”指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楚辞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中屈原的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离骚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，它们分别是是我国现实主义和浪漫主义文学的源头。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0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46225" y="1628775"/>
            <a:ext cx="6288088" cy="2486025"/>
            <a:chOff x="936" y="1042"/>
            <a:chExt cx="3782" cy="1566"/>
          </a:xfrm>
        </p:grpSpPr>
        <p:sp>
          <p:nvSpPr>
            <p:cNvPr id="8195" name="未知"/>
            <p:cNvSpPr/>
            <p:nvPr/>
          </p:nvSpPr>
          <p:spPr>
            <a:xfrm>
              <a:off x="1017" y="1042"/>
              <a:ext cx="3701" cy="772"/>
            </a:xfrm>
            <a:custGeom>
              <a:avLst/>
              <a:gdLst>
                <a:gd name="txL" fmla="*/ 0 w 3701"/>
                <a:gd name="txT" fmla="*/ 0 h 772"/>
                <a:gd name="txR" fmla="*/ 3701 w 3701"/>
                <a:gd name="txB" fmla="*/ 772 h 772"/>
              </a:gdLst>
              <a:ahLst/>
              <a:cxnLst>
                <a:cxn ang="0">
                  <a:pos x="3247" y="6"/>
                </a:cxn>
                <a:cxn ang="0">
                  <a:pos x="3080" y="23"/>
                </a:cxn>
                <a:cxn ang="0">
                  <a:pos x="2983" y="1"/>
                </a:cxn>
                <a:cxn ang="0">
                  <a:pos x="2897" y="4"/>
                </a:cxn>
                <a:cxn ang="0">
                  <a:pos x="2714" y="23"/>
                </a:cxn>
                <a:cxn ang="0">
                  <a:pos x="2634" y="4"/>
                </a:cxn>
                <a:cxn ang="0">
                  <a:pos x="2548" y="1"/>
                </a:cxn>
                <a:cxn ang="0">
                  <a:pos x="2452" y="23"/>
                </a:cxn>
                <a:cxn ang="0">
                  <a:pos x="2284" y="6"/>
                </a:cxn>
                <a:cxn ang="0">
                  <a:pos x="2200" y="0"/>
                </a:cxn>
                <a:cxn ang="0">
                  <a:pos x="2101" y="17"/>
                </a:cxn>
                <a:cxn ang="0">
                  <a:pos x="1934" y="9"/>
                </a:cxn>
                <a:cxn ang="0">
                  <a:pos x="1851" y="0"/>
                </a:cxn>
                <a:cxn ang="0">
                  <a:pos x="1751" y="13"/>
                </a:cxn>
                <a:cxn ang="0">
                  <a:pos x="1584" y="13"/>
                </a:cxn>
                <a:cxn ang="0">
                  <a:pos x="1484" y="0"/>
                </a:cxn>
                <a:cxn ang="0">
                  <a:pos x="1400" y="9"/>
                </a:cxn>
                <a:cxn ang="0">
                  <a:pos x="1234" y="17"/>
                </a:cxn>
                <a:cxn ang="0">
                  <a:pos x="1136" y="0"/>
                </a:cxn>
                <a:cxn ang="0">
                  <a:pos x="1051" y="6"/>
                </a:cxn>
                <a:cxn ang="0">
                  <a:pos x="883" y="23"/>
                </a:cxn>
                <a:cxn ang="0">
                  <a:pos x="787" y="1"/>
                </a:cxn>
                <a:cxn ang="0">
                  <a:pos x="701" y="4"/>
                </a:cxn>
                <a:cxn ang="0">
                  <a:pos x="518" y="23"/>
                </a:cxn>
                <a:cxn ang="0">
                  <a:pos x="437" y="4"/>
                </a:cxn>
                <a:cxn ang="0">
                  <a:pos x="347" y="2"/>
                </a:cxn>
                <a:cxn ang="0">
                  <a:pos x="236" y="30"/>
                </a:cxn>
                <a:cxn ang="0">
                  <a:pos x="141" y="88"/>
                </a:cxn>
                <a:cxn ang="0">
                  <a:pos x="65" y="171"/>
                </a:cxn>
                <a:cxn ang="0">
                  <a:pos x="17" y="271"/>
                </a:cxn>
                <a:cxn ang="0">
                  <a:pos x="0" y="386"/>
                </a:cxn>
                <a:cxn ang="0">
                  <a:pos x="12" y="482"/>
                </a:cxn>
                <a:cxn ang="0">
                  <a:pos x="56" y="586"/>
                </a:cxn>
                <a:cxn ang="0">
                  <a:pos x="126" y="672"/>
                </a:cxn>
                <a:cxn ang="0">
                  <a:pos x="219" y="734"/>
                </a:cxn>
                <a:cxn ang="0">
                  <a:pos x="328" y="768"/>
                </a:cxn>
                <a:cxn ang="0">
                  <a:pos x="444" y="768"/>
                </a:cxn>
                <a:cxn ang="0">
                  <a:pos x="694" y="768"/>
                </a:cxn>
                <a:cxn ang="0">
                  <a:pos x="839" y="763"/>
                </a:cxn>
                <a:cxn ang="0">
                  <a:pos x="1089" y="771"/>
                </a:cxn>
                <a:cxn ang="0">
                  <a:pos x="1233" y="755"/>
                </a:cxn>
                <a:cxn ang="0">
                  <a:pos x="1484" y="772"/>
                </a:cxn>
                <a:cxn ang="0">
                  <a:pos x="1736" y="755"/>
                </a:cxn>
                <a:cxn ang="0">
                  <a:pos x="1851" y="772"/>
                </a:cxn>
                <a:cxn ang="0">
                  <a:pos x="2101" y="755"/>
                </a:cxn>
                <a:cxn ang="0">
                  <a:pos x="2247" y="771"/>
                </a:cxn>
                <a:cxn ang="0">
                  <a:pos x="2495" y="763"/>
                </a:cxn>
                <a:cxn ang="0">
                  <a:pos x="2642" y="768"/>
                </a:cxn>
                <a:cxn ang="0">
                  <a:pos x="2890" y="768"/>
                </a:cxn>
                <a:cxn ang="0">
                  <a:pos x="3036" y="763"/>
                </a:cxn>
                <a:cxn ang="0">
                  <a:pos x="3285" y="771"/>
                </a:cxn>
                <a:cxn ang="0">
                  <a:pos x="3393" y="765"/>
                </a:cxn>
                <a:cxn ang="0">
                  <a:pos x="3498" y="726"/>
                </a:cxn>
                <a:cxn ang="0">
                  <a:pos x="3588" y="660"/>
                </a:cxn>
                <a:cxn ang="0">
                  <a:pos x="3654" y="570"/>
                </a:cxn>
                <a:cxn ang="0">
                  <a:pos x="3693" y="464"/>
                </a:cxn>
                <a:cxn ang="0">
                  <a:pos x="3701" y="367"/>
                </a:cxn>
                <a:cxn ang="0">
                  <a:pos x="3677" y="253"/>
                </a:cxn>
                <a:cxn ang="0">
                  <a:pos x="3624" y="155"/>
                </a:cxn>
                <a:cxn ang="0">
                  <a:pos x="3545" y="77"/>
                </a:cxn>
                <a:cxn ang="0">
                  <a:pos x="3448" y="23"/>
                </a:cxn>
                <a:cxn ang="0">
                  <a:pos x="3335" y="0"/>
                </a:cxn>
              </a:cxnLst>
              <a:rect l="txL" t="txT" r="txR" b="txB"/>
              <a:pathLst>
                <a:path w="3701" h="772">
                  <a:moveTo>
                    <a:pt x="3315" y="0"/>
                  </a:moveTo>
                  <a:lnTo>
                    <a:pt x="3315" y="0"/>
                  </a:lnTo>
                  <a:lnTo>
                    <a:pt x="3298" y="0"/>
                  </a:lnTo>
                  <a:lnTo>
                    <a:pt x="3281" y="1"/>
                  </a:lnTo>
                  <a:lnTo>
                    <a:pt x="3264" y="4"/>
                  </a:lnTo>
                  <a:lnTo>
                    <a:pt x="3247" y="6"/>
                  </a:lnTo>
                  <a:lnTo>
                    <a:pt x="3230" y="9"/>
                  </a:lnTo>
                  <a:lnTo>
                    <a:pt x="3214" y="13"/>
                  </a:lnTo>
                  <a:lnTo>
                    <a:pt x="3199" y="17"/>
                  </a:lnTo>
                  <a:lnTo>
                    <a:pt x="3183" y="23"/>
                  </a:lnTo>
                  <a:lnTo>
                    <a:pt x="3080" y="23"/>
                  </a:lnTo>
                  <a:lnTo>
                    <a:pt x="3080" y="23"/>
                  </a:lnTo>
                  <a:lnTo>
                    <a:pt x="3064" y="17"/>
                  </a:lnTo>
                  <a:lnTo>
                    <a:pt x="3048" y="13"/>
                  </a:lnTo>
                  <a:lnTo>
                    <a:pt x="3032" y="9"/>
                  </a:lnTo>
                  <a:lnTo>
                    <a:pt x="3016" y="6"/>
                  </a:lnTo>
                  <a:lnTo>
                    <a:pt x="2999" y="4"/>
                  </a:lnTo>
                  <a:lnTo>
                    <a:pt x="2983" y="1"/>
                  </a:lnTo>
                  <a:lnTo>
                    <a:pt x="2966" y="0"/>
                  </a:lnTo>
                  <a:lnTo>
                    <a:pt x="2949" y="0"/>
                  </a:lnTo>
                  <a:lnTo>
                    <a:pt x="2949" y="0"/>
                  </a:lnTo>
                  <a:lnTo>
                    <a:pt x="2931" y="0"/>
                  </a:lnTo>
                  <a:lnTo>
                    <a:pt x="2914" y="1"/>
                  </a:lnTo>
                  <a:lnTo>
                    <a:pt x="2897" y="4"/>
                  </a:lnTo>
                  <a:lnTo>
                    <a:pt x="2881" y="6"/>
                  </a:lnTo>
                  <a:lnTo>
                    <a:pt x="2865" y="9"/>
                  </a:lnTo>
                  <a:lnTo>
                    <a:pt x="2849" y="13"/>
                  </a:lnTo>
                  <a:lnTo>
                    <a:pt x="2833" y="17"/>
                  </a:lnTo>
                  <a:lnTo>
                    <a:pt x="2817" y="23"/>
                  </a:lnTo>
                  <a:lnTo>
                    <a:pt x="2714" y="23"/>
                  </a:lnTo>
                  <a:lnTo>
                    <a:pt x="2714" y="23"/>
                  </a:lnTo>
                  <a:lnTo>
                    <a:pt x="2698" y="17"/>
                  </a:lnTo>
                  <a:lnTo>
                    <a:pt x="2683" y="13"/>
                  </a:lnTo>
                  <a:lnTo>
                    <a:pt x="2666" y="9"/>
                  </a:lnTo>
                  <a:lnTo>
                    <a:pt x="2650" y="6"/>
                  </a:lnTo>
                  <a:lnTo>
                    <a:pt x="2634" y="4"/>
                  </a:lnTo>
                  <a:lnTo>
                    <a:pt x="2617" y="1"/>
                  </a:lnTo>
                  <a:lnTo>
                    <a:pt x="2599" y="0"/>
                  </a:lnTo>
                  <a:lnTo>
                    <a:pt x="2582" y="0"/>
                  </a:lnTo>
                  <a:lnTo>
                    <a:pt x="2582" y="0"/>
                  </a:lnTo>
                  <a:lnTo>
                    <a:pt x="2565" y="0"/>
                  </a:lnTo>
                  <a:lnTo>
                    <a:pt x="2548" y="1"/>
                  </a:lnTo>
                  <a:lnTo>
                    <a:pt x="2532" y="4"/>
                  </a:lnTo>
                  <a:lnTo>
                    <a:pt x="2515" y="6"/>
                  </a:lnTo>
                  <a:lnTo>
                    <a:pt x="2499" y="9"/>
                  </a:lnTo>
                  <a:lnTo>
                    <a:pt x="2483" y="13"/>
                  </a:lnTo>
                  <a:lnTo>
                    <a:pt x="2467" y="17"/>
                  </a:lnTo>
                  <a:lnTo>
                    <a:pt x="2452" y="23"/>
                  </a:lnTo>
                  <a:lnTo>
                    <a:pt x="2347" y="23"/>
                  </a:lnTo>
                  <a:lnTo>
                    <a:pt x="2347" y="23"/>
                  </a:lnTo>
                  <a:lnTo>
                    <a:pt x="2333" y="17"/>
                  </a:lnTo>
                  <a:lnTo>
                    <a:pt x="2317" y="13"/>
                  </a:lnTo>
                  <a:lnTo>
                    <a:pt x="2301" y="9"/>
                  </a:lnTo>
                  <a:lnTo>
                    <a:pt x="2284" y="6"/>
                  </a:lnTo>
                  <a:lnTo>
                    <a:pt x="2267" y="4"/>
                  </a:lnTo>
                  <a:lnTo>
                    <a:pt x="2250" y="1"/>
                  </a:lnTo>
                  <a:lnTo>
                    <a:pt x="2234" y="0"/>
                  </a:lnTo>
                  <a:lnTo>
                    <a:pt x="2217" y="0"/>
                  </a:lnTo>
                  <a:lnTo>
                    <a:pt x="2217" y="0"/>
                  </a:lnTo>
                  <a:lnTo>
                    <a:pt x="2200" y="0"/>
                  </a:lnTo>
                  <a:lnTo>
                    <a:pt x="2183" y="1"/>
                  </a:lnTo>
                  <a:lnTo>
                    <a:pt x="2165" y="4"/>
                  </a:lnTo>
                  <a:lnTo>
                    <a:pt x="2149" y="6"/>
                  </a:lnTo>
                  <a:lnTo>
                    <a:pt x="2132" y="9"/>
                  </a:lnTo>
                  <a:lnTo>
                    <a:pt x="2116" y="13"/>
                  </a:lnTo>
                  <a:lnTo>
                    <a:pt x="2101" y="17"/>
                  </a:lnTo>
                  <a:lnTo>
                    <a:pt x="2085" y="23"/>
                  </a:lnTo>
                  <a:lnTo>
                    <a:pt x="1982" y="23"/>
                  </a:lnTo>
                  <a:lnTo>
                    <a:pt x="1982" y="23"/>
                  </a:lnTo>
                  <a:lnTo>
                    <a:pt x="1966" y="17"/>
                  </a:lnTo>
                  <a:lnTo>
                    <a:pt x="1950" y="13"/>
                  </a:lnTo>
                  <a:lnTo>
                    <a:pt x="1934" y="9"/>
                  </a:lnTo>
                  <a:lnTo>
                    <a:pt x="1918" y="6"/>
                  </a:lnTo>
                  <a:lnTo>
                    <a:pt x="1901" y="4"/>
                  </a:lnTo>
                  <a:lnTo>
                    <a:pt x="1885" y="1"/>
                  </a:lnTo>
                  <a:lnTo>
                    <a:pt x="1868" y="0"/>
                  </a:lnTo>
                  <a:lnTo>
                    <a:pt x="1851" y="0"/>
                  </a:lnTo>
                  <a:lnTo>
                    <a:pt x="1851" y="0"/>
                  </a:lnTo>
                  <a:lnTo>
                    <a:pt x="1833" y="0"/>
                  </a:lnTo>
                  <a:lnTo>
                    <a:pt x="1816" y="1"/>
                  </a:lnTo>
                  <a:lnTo>
                    <a:pt x="1799" y="4"/>
                  </a:lnTo>
                  <a:lnTo>
                    <a:pt x="1783" y="6"/>
                  </a:lnTo>
                  <a:lnTo>
                    <a:pt x="1767" y="9"/>
                  </a:lnTo>
                  <a:lnTo>
                    <a:pt x="1751" y="13"/>
                  </a:lnTo>
                  <a:lnTo>
                    <a:pt x="1735" y="17"/>
                  </a:lnTo>
                  <a:lnTo>
                    <a:pt x="1719" y="23"/>
                  </a:lnTo>
                  <a:lnTo>
                    <a:pt x="1616" y="23"/>
                  </a:lnTo>
                  <a:lnTo>
                    <a:pt x="1616" y="23"/>
                  </a:lnTo>
                  <a:lnTo>
                    <a:pt x="1600" y="17"/>
                  </a:lnTo>
                  <a:lnTo>
                    <a:pt x="1584" y="13"/>
                  </a:lnTo>
                  <a:lnTo>
                    <a:pt x="1568" y="9"/>
                  </a:lnTo>
                  <a:lnTo>
                    <a:pt x="1552" y="6"/>
                  </a:lnTo>
                  <a:lnTo>
                    <a:pt x="1536" y="4"/>
                  </a:lnTo>
                  <a:lnTo>
                    <a:pt x="1518" y="1"/>
                  </a:lnTo>
                  <a:lnTo>
                    <a:pt x="1501" y="0"/>
                  </a:lnTo>
                  <a:lnTo>
                    <a:pt x="1484" y="0"/>
                  </a:lnTo>
                  <a:lnTo>
                    <a:pt x="1484" y="0"/>
                  </a:lnTo>
                  <a:lnTo>
                    <a:pt x="1467" y="0"/>
                  </a:lnTo>
                  <a:lnTo>
                    <a:pt x="1450" y="1"/>
                  </a:lnTo>
                  <a:lnTo>
                    <a:pt x="1434" y="4"/>
                  </a:lnTo>
                  <a:lnTo>
                    <a:pt x="1417" y="6"/>
                  </a:lnTo>
                  <a:lnTo>
                    <a:pt x="1400" y="9"/>
                  </a:lnTo>
                  <a:lnTo>
                    <a:pt x="1384" y="13"/>
                  </a:lnTo>
                  <a:lnTo>
                    <a:pt x="1368" y="17"/>
                  </a:lnTo>
                  <a:lnTo>
                    <a:pt x="1354" y="23"/>
                  </a:lnTo>
                  <a:lnTo>
                    <a:pt x="1249" y="23"/>
                  </a:lnTo>
                  <a:lnTo>
                    <a:pt x="1249" y="23"/>
                  </a:lnTo>
                  <a:lnTo>
                    <a:pt x="1234" y="17"/>
                  </a:lnTo>
                  <a:lnTo>
                    <a:pt x="1218" y="13"/>
                  </a:lnTo>
                  <a:lnTo>
                    <a:pt x="1202" y="9"/>
                  </a:lnTo>
                  <a:lnTo>
                    <a:pt x="1186" y="6"/>
                  </a:lnTo>
                  <a:lnTo>
                    <a:pt x="1169" y="4"/>
                  </a:lnTo>
                  <a:lnTo>
                    <a:pt x="1152" y="1"/>
                  </a:lnTo>
                  <a:lnTo>
                    <a:pt x="1136" y="0"/>
                  </a:lnTo>
                  <a:lnTo>
                    <a:pt x="1119" y="0"/>
                  </a:lnTo>
                  <a:lnTo>
                    <a:pt x="1119" y="0"/>
                  </a:lnTo>
                  <a:lnTo>
                    <a:pt x="1102" y="0"/>
                  </a:lnTo>
                  <a:lnTo>
                    <a:pt x="1084" y="1"/>
                  </a:lnTo>
                  <a:lnTo>
                    <a:pt x="1067" y="4"/>
                  </a:lnTo>
                  <a:lnTo>
                    <a:pt x="1051" y="6"/>
                  </a:lnTo>
                  <a:lnTo>
                    <a:pt x="1034" y="9"/>
                  </a:lnTo>
                  <a:lnTo>
                    <a:pt x="1018" y="13"/>
                  </a:lnTo>
                  <a:lnTo>
                    <a:pt x="1003" y="17"/>
                  </a:lnTo>
                  <a:lnTo>
                    <a:pt x="987" y="23"/>
                  </a:lnTo>
                  <a:lnTo>
                    <a:pt x="883" y="23"/>
                  </a:lnTo>
                  <a:lnTo>
                    <a:pt x="883" y="23"/>
                  </a:lnTo>
                  <a:lnTo>
                    <a:pt x="868" y="17"/>
                  </a:lnTo>
                  <a:lnTo>
                    <a:pt x="852" y="13"/>
                  </a:lnTo>
                  <a:lnTo>
                    <a:pt x="836" y="9"/>
                  </a:lnTo>
                  <a:lnTo>
                    <a:pt x="820" y="6"/>
                  </a:lnTo>
                  <a:lnTo>
                    <a:pt x="803" y="4"/>
                  </a:lnTo>
                  <a:lnTo>
                    <a:pt x="787" y="1"/>
                  </a:lnTo>
                  <a:lnTo>
                    <a:pt x="770" y="0"/>
                  </a:lnTo>
                  <a:lnTo>
                    <a:pt x="752" y="0"/>
                  </a:lnTo>
                  <a:lnTo>
                    <a:pt x="752" y="0"/>
                  </a:lnTo>
                  <a:lnTo>
                    <a:pt x="735" y="0"/>
                  </a:lnTo>
                  <a:lnTo>
                    <a:pt x="718" y="1"/>
                  </a:lnTo>
                  <a:lnTo>
                    <a:pt x="701" y="4"/>
                  </a:lnTo>
                  <a:lnTo>
                    <a:pt x="685" y="6"/>
                  </a:lnTo>
                  <a:lnTo>
                    <a:pt x="669" y="9"/>
                  </a:lnTo>
                  <a:lnTo>
                    <a:pt x="653" y="13"/>
                  </a:lnTo>
                  <a:lnTo>
                    <a:pt x="637" y="17"/>
                  </a:lnTo>
                  <a:lnTo>
                    <a:pt x="621" y="23"/>
                  </a:lnTo>
                  <a:lnTo>
                    <a:pt x="518" y="23"/>
                  </a:lnTo>
                  <a:lnTo>
                    <a:pt x="518" y="23"/>
                  </a:lnTo>
                  <a:lnTo>
                    <a:pt x="502" y="17"/>
                  </a:lnTo>
                  <a:lnTo>
                    <a:pt x="486" y="13"/>
                  </a:lnTo>
                  <a:lnTo>
                    <a:pt x="470" y="9"/>
                  </a:lnTo>
                  <a:lnTo>
                    <a:pt x="454" y="6"/>
                  </a:lnTo>
                  <a:lnTo>
                    <a:pt x="437" y="4"/>
                  </a:lnTo>
                  <a:lnTo>
                    <a:pt x="420" y="1"/>
                  </a:lnTo>
                  <a:lnTo>
                    <a:pt x="403" y="0"/>
                  </a:lnTo>
                  <a:lnTo>
                    <a:pt x="386" y="0"/>
                  </a:lnTo>
                  <a:lnTo>
                    <a:pt x="386" y="0"/>
                  </a:lnTo>
                  <a:lnTo>
                    <a:pt x="366" y="0"/>
                  </a:lnTo>
                  <a:lnTo>
                    <a:pt x="347" y="2"/>
                  </a:lnTo>
                  <a:lnTo>
                    <a:pt x="328" y="5"/>
                  </a:lnTo>
                  <a:lnTo>
                    <a:pt x="308" y="8"/>
                  </a:lnTo>
                  <a:lnTo>
                    <a:pt x="290" y="12"/>
                  </a:lnTo>
                  <a:lnTo>
                    <a:pt x="271" y="17"/>
                  </a:lnTo>
                  <a:lnTo>
                    <a:pt x="253" y="23"/>
                  </a:lnTo>
                  <a:lnTo>
                    <a:pt x="236" y="30"/>
                  </a:lnTo>
                  <a:lnTo>
                    <a:pt x="219" y="38"/>
                  </a:lnTo>
                  <a:lnTo>
                    <a:pt x="202" y="47"/>
                  </a:lnTo>
                  <a:lnTo>
                    <a:pt x="186" y="56"/>
                  </a:lnTo>
                  <a:lnTo>
                    <a:pt x="171" y="65"/>
                  </a:lnTo>
                  <a:lnTo>
                    <a:pt x="155" y="77"/>
                  </a:lnTo>
                  <a:lnTo>
                    <a:pt x="141" y="88"/>
                  </a:lnTo>
                  <a:lnTo>
                    <a:pt x="126" y="100"/>
                  </a:lnTo>
                  <a:lnTo>
                    <a:pt x="113" y="113"/>
                  </a:lnTo>
                  <a:lnTo>
                    <a:pt x="100" y="126"/>
                  </a:lnTo>
                  <a:lnTo>
                    <a:pt x="88" y="141"/>
                  </a:lnTo>
                  <a:lnTo>
                    <a:pt x="77" y="155"/>
                  </a:lnTo>
                  <a:lnTo>
                    <a:pt x="65" y="171"/>
                  </a:lnTo>
                  <a:lnTo>
                    <a:pt x="56" y="186"/>
                  </a:lnTo>
                  <a:lnTo>
                    <a:pt x="47" y="202"/>
                  </a:lnTo>
                  <a:lnTo>
                    <a:pt x="38" y="219"/>
                  </a:lnTo>
                  <a:lnTo>
                    <a:pt x="30" y="236"/>
                  </a:lnTo>
                  <a:lnTo>
                    <a:pt x="23" y="253"/>
                  </a:lnTo>
                  <a:lnTo>
                    <a:pt x="17" y="271"/>
                  </a:lnTo>
                  <a:lnTo>
                    <a:pt x="12" y="290"/>
                  </a:lnTo>
                  <a:lnTo>
                    <a:pt x="8" y="308"/>
                  </a:lnTo>
                  <a:lnTo>
                    <a:pt x="5" y="328"/>
                  </a:lnTo>
                  <a:lnTo>
                    <a:pt x="2" y="347"/>
                  </a:lnTo>
                  <a:lnTo>
                    <a:pt x="0" y="367"/>
                  </a:lnTo>
                  <a:lnTo>
                    <a:pt x="0" y="386"/>
                  </a:lnTo>
                  <a:lnTo>
                    <a:pt x="0" y="386"/>
                  </a:lnTo>
                  <a:lnTo>
                    <a:pt x="0" y="407"/>
                  </a:lnTo>
                  <a:lnTo>
                    <a:pt x="2" y="426"/>
                  </a:lnTo>
                  <a:lnTo>
                    <a:pt x="5" y="446"/>
                  </a:lnTo>
                  <a:lnTo>
                    <a:pt x="8" y="464"/>
                  </a:lnTo>
                  <a:lnTo>
                    <a:pt x="12" y="482"/>
                  </a:lnTo>
                  <a:lnTo>
                    <a:pt x="17" y="501"/>
                  </a:lnTo>
                  <a:lnTo>
                    <a:pt x="23" y="519"/>
                  </a:lnTo>
                  <a:lnTo>
                    <a:pt x="30" y="536"/>
                  </a:lnTo>
                  <a:lnTo>
                    <a:pt x="38" y="553"/>
                  </a:lnTo>
                  <a:lnTo>
                    <a:pt x="47" y="570"/>
                  </a:lnTo>
                  <a:lnTo>
                    <a:pt x="56" y="586"/>
                  </a:lnTo>
                  <a:lnTo>
                    <a:pt x="65" y="602"/>
                  </a:lnTo>
                  <a:lnTo>
                    <a:pt x="77" y="617"/>
                  </a:lnTo>
                  <a:lnTo>
                    <a:pt x="88" y="632"/>
                  </a:lnTo>
                  <a:lnTo>
                    <a:pt x="100" y="646"/>
                  </a:lnTo>
                  <a:lnTo>
                    <a:pt x="113" y="660"/>
                  </a:lnTo>
                  <a:lnTo>
                    <a:pt x="126" y="672"/>
                  </a:lnTo>
                  <a:lnTo>
                    <a:pt x="141" y="684"/>
                  </a:lnTo>
                  <a:lnTo>
                    <a:pt x="155" y="695"/>
                  </a:lnTo>
                  <a:lnTo>
                    <a:pt x="171" y="707"/>
                  </a:lnTo>
                  <a:lnTo>
                    <a:pt x="186" y="717"/>
                  </a:lnTo>
                  <a:lnTo>
                    <a:pt x="202" y="726"/>
                  </a:lnTo>
                  <a:lnTo>
                    <a:pt x="219" y="734"/>
                  </a:lnTo>
                  <a:lnTo>
                    <a:pt x="236" y="742"/>
                  </a:lnTo>
                  <a:lnTo>
                    <a:pt x="253" y="749"/>
                  </a:lnTo>
                  <a:lnTo>
                    <a:pt x="271" y="755"/>
                  </a:lnTo>
                  <a:lnTo>
                    <a:pt x="290" y="760"/>
                  </a:lnTo>
                  <a:lnTo>
                    <a:pt x="308" y="765"/>
                  </a:lnTo>
                  <a:lnTo>
                    <a:pt x="328" y="768"/>
                  </a:lnTo>
                  <a:lnTo>
                    <a:pt x="347" y="771"/>
                  </a:lnTo>
                  <a:lnTo>
                    <a:pt x="366" y="772"/>
                  </a:lnTo>
                  <a:lnTo>
                    <a:pt x="386" y="772"/>
                  </a:lnTo>
                  <a:lnTo>
                    <a:pt x="386" y="772"/>
                  </a:lnTo>
                  <a:lnTo>
                    <a:pt x="416" y="771"/>
                  </a:lnTo>
                  <a:lnTo>
                    <a:pt x="444" y="768"/>
                  </a:lnTo>
                  <a:lnTo>
                    <a:pt x="473" y="763"/>
                  </a:lnTo>
                  <a:lnTo>
                    <a:pt x="500" y="755"/>
                  </a:lnTo>
                  <a:lnTo>
                    <a:pt x="638" y="755"/>
                  </a:lnTo>
                  <a:lnTo>
                    <a:pt x="638" y="755"/>
                  </a:lnTo>
                  <a:lnTo>
                    <a:pt x="665" y="763"/>
                  </a:lnTo>
                  <a:lnTo>
                    <a:pt x="694" y="768"/>
                  </a:lnTo>
                  <a:lnTo>
                    <a:pt x="723" y="771"/>
                  </a:lnTo>
                  <a:lnTo>
                    <a:pt x="752" y="772"/>
                  </a:lnTo>
                  <a:lnTo>
                    <a:pt x="752" y="772"/>
                  </a:lnTo>
                  <a:lnTo>
                    <a:pt x="782" y="771"/>
                  </a:lnTo>
                  <a:lnTo>
                    <a:pt x="811" y="768"/>
                  </a:lnTo>
                  <a:lnTo>
                    <a:pt x="839" y="763"/>
                  </a:lnTo>
                  <a:lnTo>
                    <a:pt x="867" y="755"/>
                  </a:lnTo>
                  <a:lnTo>
                    <a:pt x="1003" y="755"/>
                  </a:lnTo>
                  <a:lnTo>
                    <a:pt x="1003" y="755"/>
                  </a:lnTo>
                  <a:lnTo>
                    <a:pt x="1032" y="763"/>
                  </a:lnTo>
                  <a:lnTo>
                    <a:pt x="1059" y="768"/>
                  </a:lnTo>
                  <a:lnTo>
                    <a:pt x="1089" y="771"/>
                  </a:lnTo>
                  <a:lnTo>
                    <a:pt x="1119" y="772"/>
                  </a:lnTo>
                  <a:lnTo>
                    <a:pt x="1119" y="772"/>
                  </a:lnTo>
                  <a:lnTo>
                    <a:pt x="1147" y="771"/>
                  </a:lnTo>
                  <a:lnTo>
                    <a:pt x="1177" y="768"/>
                  </a:lnTo>
                  <a:lnTo>
                    <a:pt x="1206" y="763"/>
                  </a:lnTo>
                  <a:lnTo>
                    <a:pt x="1233" y="755"/>
                  </a:lnTo>
                  <a:lnTo>
                    <a:pt x="1370" y="755"/>
                  </a:lnTo>
                  <a:lnTo>
                    <a:pt x="1370" y="755"/>
                  </a:lnTo>
                  <a:lnTo>
                    <a:pt x="1397" y="763"/>
                  </a:lnTo>
                  <a:lnTo>
                    <a:pt x="1426" y="768"/>
                  </a:lnTo>
                  <a:lnTo>
                    <a:pt x="1454" y="771"/>
                  </a:lnTo>
                  <a:lnTo>
                    <a:pt x="1484" y="772"/>
                  </a:lnTo>
                  <a:lnTo>
                    <a:pt x="1484" y="772"/>
                  </a:lnTo>
                  <a:lnTo>
                    <a:pt x="1514" y="771"/>
                  </a:lnTo>
                  <a:lnTo>
                    <a:pt x="1544" y="768"/>
                  </a:lnTo>
                  <a:lnTo>
                    <a:pt x="1571" y="763"/>
                  </a:lnTo>
                  <a:lnTo>
                    <a:pt x="1599" y="755"/>
                  </a:lnTo>
                  <a:lnTo>
                    <a:pt x="1736" y="755"/>
                  </a:lnTo>
                  <a:lnTo>
                    <a:pt x="1736" y="755"/>
                  </a:lnTo>
                  <a:lnTo>
                    <a:pt x="1763" y="763"/>
                  </a:lnTo>
                  <a:lnTo>
                    <a:pt x="1792" y="768"/>
                  </a:lnTo>
                  <a:lnTo>
                    <a:pt x="1821" y="771"/>
                  </a:lnTo>
                  <a:lnTo>
                    <a:pt x="1851" y="772"/>
                  </a:lnTo>
                  <a:lnTo>
                    <a:pt x="1851" y="772"/>
                  </a:lnTo>
                  <a:lnTo>
                    <a:pt x="1880" y="771"/>
                  </a:lnTo>
                  <a:lnTo>
                    <a:pt x="1909" y="768"/>
                  </a:lnTo>
                  <a:lnTo>
                    <a:pt x="1938" y="763"/>
                  </a:lnTo>
                  <a:lnTo>
                    <a:pt x="1965" y="755"/>
                  </a:lnTo>
                  <a:lnTo>
                    <a:pt x="2101" y="755"/>
                  </a:lnTo>
                  <a:lnTo>
                    <a:pt x="2101" y="755"/>
                  </a:lnTo>
                  <a:lnTo>
                    <a:pt x="2130" y="763"/>
                  </a:lnTo>
                  <a:lnTo>
                    <a:pt x="2157" y="768"/>
                  </a:lnTo>
                  <a:lnTo>
                    <a:pt x="2187" y="771"/>
                  </a:lnTo>
                  <a:lnTo>
                    <a:pt x="2217" y="772"/>
                  </a:lnTo>
                  <a:lnTo>
                    <a:pt x="2217" y="772"/>
                  </a:lnTo>
                  <a:lnTo>
                    <a:pt x="2247" y="771"/>
                  </a:lnTo>
                  <a:lnTo>
                    <a:pt x="2275" y="768"/>
                  </a:lnTo>
                  <a:lnTo>
                    <a:pt x="2304" y="763"/>
                  </a:lnTo>
                  <a:lnTo>
                    <a:pt x="2331" y="755"/>
                  </a:lnTo>
                  <a:lnTo>
                    <a:pt x="2468" y="755"/>
                  </a:lnTo>
                  <a:lnTo>
                    <a:pt x="2468" y="755"/>
                  </a:lnTo>
                  <a:lnTo>
                    <a:pt x="2495" y="763"/>
                  </a:lnTo>
                  <a:lnTo>
                    <a:pt x="2524" y="768"/>
                  </a:lnTo>
                  <a:lnTo>
                    <a:pt x="2552" y="771"/>
                  </a:lnTo>
                  <a:lnTo>
                    <a:pt x="2582" y="772"/>
                  </a:lnTo>
                  <a:lnTo>
                    <a:pt x="2582" y="772"/>
                  </a:lnTo>
                  <a:lnTo>
                    <a:pt x="2612" y="771"/>
                  </a:lnTo>
                  <a:lnTo>
                    <a:pt x="2642" y="768"/>
                  </a:lnTo>
                  <a:lnTo>
                    <a:pt x="2669" y="763"/>
                  </a:lnTo>
                  <a:lnTo>
                    <a:pt x="2697" y="755"/>
                  </a:lnTo>
                  <a:lnTo>
                    <a:pt x="2834" y="755"/>
                  </a:lnTo>
                  <a:lnTo>
                    <a:pt x="2834" y="755"/>
                  </a:lnTo>
                  <a:lnTo>
                    <a:pt x="2862" y="763"/>
                  </a:lnTo>
                  <a:lnTo>
                    <a:pt x="2890" y="768"/>
                  </a:lnTo>
                  <a:lnTo>
                    <a:pt x="2919" y="771"/>
                  </a:lnTo>
                  <a:lnTo>
                    <a:pt x="2949" y="772"/>
                  </a:lnTo>
                  <a:lnTo>
                    <a:pt x="2949" y="772"/>
                  </a:lnTo>
                  <a:lnTo>
                    <a:pt x="2978" y="771"/>
                  </a:lnTo>
                  <a:lnTo>
                    <a:pt x="3007" y="768"/>
                  </a:lnTo>
                  <a:lnTo>
                    <a:pt x="3036" y="763"/>
                  </a:lnTo>
                  <a:lnTo>
                    <a:pt x="3063" y="755"/>
                  </a:lnTo>
                  <a:lnTo>
                    <a:pt x="3201" y="755"/>
                  </a:lnTo>
                  <a:lnTo>
                    <a:pt x="3201" y="755"/>
                  </a:lnTo>
                  <a:lnTo>
                    <a:pt x="3228" y="763"/>
                  </a:lnTo>
                  <a:lnTo>
                    <a:pt x="3256" y="768"/>
                  </a:lnTo>
                  <a:lnTo>
                    <a:pt x="3285" y="771"/>
                  </a:lnTo>
                  <a:lnTo>
                    <a:pt x="3315" y="772"/>
                  </a:lnTo>
                  <a:lnTo>
                    <a:pt x="3315" y="772"/>
                  </a:lnTo>
                  <a:lnTo>
                    <a:pt x="3335" y="772"/>
                  </a:lnTo>
                  <a:lnTo>
                    <a:pt x="3354" y="771"/>
                  </a:lnTo>
                  <a:lnTo>
                    <a:pt x="3373" y="768"/>
                  </a:lnTo>
                  <a:lnTo>
                    <a:pt x="3393" y="765"/>
                  </a:lnTo>
                  <a:lnTo>
                    <a:pt x="3411" y="760"/>
                  </a:lnTo>
                  <a:lnTo>
                    <a:pt x="3430" y="755"/>
                  </a:lnTo>
                  <a:lnTo>
                    <a:pt x="3448" y="749"/>
                  </a:lnTo>
                  <a:lnTo>
                    <a:pt x="3465" y="742"/>
                  </a:lnTo>
                  <a:lnTo>
                    <a:pt x="3482" y="734"/>
                  </a:lnTo>
                  <a:lnTo>
                    <a:pt x="3498" y="726"/>
                  </a:lnTo>
                  <a:lnTo>
                    <a:pt x="3515" y="717"/>
                  </a:lnTo>
                  <a:lnTo>
                    <a:pt x="3530" y="707"/>
                  </a:lnTo>
                  <a:lnTo>
                    <a:pt x="3545" y="695"/>
                  </a:lnTo>
                  <a:lnTo>
                    <a:pt x="3560" y="684"/>
                  </a:lnTo>
                  <a:lnTo>
                    <a:pt x="3574" y="672"/>
                  </a:lnTo>
                  <a:lnTo>
                    <a:pt x="3588" y="660"/>
                  </a:lnTo>
                  <a:lnTo>
                    <a:pt x="3600" y="646"/>
                  </a:lnTo>
                  <a:lnTo>
                    <a:pt x="3613" y="632"/>
                  </a:lnTo>
                  <a:lnTo>
                    <a:pt x="3624" y="617"/>
                  </a:lnTo>
                  <a:lnTo>
                    <a:pt x="3635" y="602"/>
                  </a:lnTo>
                  <a:lnTo>
                    <a:pt x="3645" y="586"/>
                  </a:lnTo>
                  <a:lnTo>
                    <a:pt x="3654" y="570"/>
                  </a:lnTo>
                  <a:lnTo>
                    <a:pt x="3663" y="553"/>
                  </a:lnTo>
                  <a:lnTo>
                    <a:pt x="3670" y="536"/>
                  </a:lnTo>
                  <a:lnTo>
                    <a:pt x="3677" y="519"/>
                  </a:lnTo>
                  <a:lnTo>
                    <a:pt x="3684" y="501"/>
                  </a:lnTo>
                  <a:lnTo>
                    <a:pt x="3688" y="482"/>
                  </a:lnTo>
                  <a:lnTo>
                    <a:pt x="3693" y="464"/>
                  </a:lnTo>
                  <a:lnTo>
                    <a:pt x="3696" y="446"/>
                  </a:lnTo>
                  <a:lnTo>
                    <a:pt x="3699" y="426"/>
                  </a:lnTo>
                  <a:lnTo>
                    <a:pt x="3701" y="407"/>
                  </a:lnTo>
                  <a:lnTo>
                    <a:pt x="3701" y="386"/>
                  </a:lnTo>
                  <a:lnTo>
                    <a:pt x="3701" y="386"/>
                  </a:lnTo>
                  <a:lnTo>
                    <a:pt x="3701" y="367"/>
                  </a:lnTo>
                  <a:lnTo>
                    <a:pt x="3699" y="347"/>
                  </a:lnTo>
                  <a:lnTo>
                    <a:pt x="3696" y="328"/>
                  </a:lnTo>
                  <a:lnTo>
                    <a:pt x="3693" y="308"/>
                  </a:lnTo>
                  <a:lnTo>
                    <a:pt x="3688" y="290"/>
                  </a:lnTo>
                  <a:lnTo>
                    <a:pt x="3684" y="271"/>
                  </a:lnTo>
                  <a:lnTo>
                    <a:pt x="3677" y="253"/>
                  </a:lnTo>
                  <a:lnTo>
                    <a:pt x="3670" y="236"/>
                  </a:lnTo>
                  <a:lnTo>
                    <a:pt x="3663" y="219"/>
                  </a:lnTo>
                  <a:lnTo>
                    <a:pt x="3654" y="202"/>
                  </a:lnTo>
                  <a:lnTo>
                    <a:pt x="3645" y="186"/>
                  </a:lnTo>
                  <a:lnTo>
                    <a:pt x="3635" y="171"/>
                  </a:lnTo>
                  <a:lnTo>
                    <a:pt x="3624" y="155"/>
                  </a:lnTo>
                  <a:lnTo>
                    <a:pt x="3613" y="141"/>
                  </a:lnTo>
                  <a:lnTo>
                    <a:pt x="3600" y="126"/>
                  </a:lnTo>
                  <a:lnTo>
                    <a:pt x="3588" y="113"/>
                  </a:lnTo>
                  <a:lnTo>
                    <a:pt x="3574" y="100"/>
                  </a:lnTo>
                  <a:lnTo>
                    <a:pt x="3560" y="88"/>
                  </a:lnTo>
                  <a:lnTo>
                    <a:pt x="3545" y="77"/>
                  </a:lnTo>
                  <a:lnTo>
                    <a:pt x="3530" y="65"/>
                  </a:lnTo>
                  <a:lnTo>
                    <a:pt x="3515" y="56"/>
                  </a:lnTo>
                  <a:lnTo>
                    <a:pt x="3498" y="47"/>
                  </a:lnTo>
                  <a:lnTo>
                    <a:pt x="3482" y="38"/>
                  </a:lnTo>
                  <a:lnTo>
                    <a:pt x="3465" y="30"/>
                  </a:lnTo>
                  <a:lnTo>
                    <a:pt x="3448" y="23"/>
                  </a:lnTo>
                  <a:lnTo>
                    <a:pt x="3430" y="17"/>
                  </a:lnTo>
                  <a:lnTo>
                    <a:pt x="3411" y="12"/>
                  </a:lnTo>
                  <a:lnTo>
                    <a:pt x="3393" y="8"/>
                  </a:lnTo>
                  <a:lnTo>
                    <a:pt x="3373" y="5"/>
                  </a:lnTo>
                  <a:lnTo>
                    <a:pt x="3354" y="2"/>
                  </a:lnTo>
                  <a:lnTo>
                    <a:pt x="3335" y="0"/>
                  </a:lnTo>
                  <a:lnTo>
                    <a:pt x="3315" y="0"/>
                  </a:lnTo>
                  <a:lnTo>
                    <a:pt x="3315" y="0"/>
                  </a:lnTo>
                  <a:close/>
                </a:path>
              </a:pathLst>
            </a:custGeom>
            <a:solidFill>
              <a:schemeClr val="bg1">
                <a:alpha val="9804"/>
              </a:schemeClr>
            </a:solidFill>
            <a:ln w="101600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8196" name="Group 4"/>
            <p:cNvGrpSpPr/>
            <p:nvPr/>
          </p:nvGrpSpPr>
          <p:grpSpPr>
            <a:xfrm>
              <a:off x="952" y="1673"/>
              <a:ext cx="250" cy="250"/>
              <a:chOff x="0" y="0"/>
              <a:chExt cx="250" cy="250"/>
            </a:xfrm>
          </p:grpSpPr>
          <p:sp>
            <p:nvSpPr>
              <p:cNvPr id="8201" name="Oval 5"/>
              <p:cNvSpPr/>
              <p:nvPr/>
            </p:nvSpPr>
            <p:spPr>
              <a:xfrm>
                <a:off x="0" y="0"/>
                <a:ext cx="250" cy="250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 algn="ctr"/>
                <a:endParaRPr lang="zh-CN" altLang="zh-CN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8202" name="Oval 6"/>
              <p:cNvSpPr/>
              <p:nvPr/>
            </p:nvSpPr>
            <p:spPr>
              <a:xfrm>
                <a:off x="68" y="68"/>
                <a:ext cx="114" cy="114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 algn="ctr"/>
                <a:endParaRPr lang="zh-CN" altLang="zh-CN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8197" name="Group 7"/>
            <p:cNvGrpSpPr/>
            <p:nvPr/>
          </p:nvGrpSpPr>
          <p:grpSpPr>
            <a:xfrm>
              <a:off x="936" y="2358"/>
              <a:ext cx="250" cy="250"/>
              <a:chOff x="0" y="0"/>
              <a:chExt cx="250" cy="250"/>
            </a:xfrm>
          </p:grpSpPr>
          <p:sp>
            <p:nvSpPr>
              <p:cNvPr id="8199" name="Oval 8"/>
              <p:cNvSpPr/>
              <p:nvPr/>
            </p:nvSpPr>
            <p:spPr>
              <a:xfrm>
                <a:off x="0" y="0"/>
                <a:ext cx="250" cy="250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 algn="ctr"/>
                <a:endParaRPr lang="zh-CN" altLang="zh-CN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8200" name="Oval 9"/>
              <p:cNvSpPr/>
              <p:nvPr/>
            </p:nvSpPr>
            <p:spPr>
              <a:xfrm>
                <a:off x="68" y="68"/>
                <a:ext cx="114" cy="114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 algn="ctr"/>
                <a:endParaRPr lang="zh-CN" altLang="zh-CN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8198" name="Text Box 10"/>
            <p:cNvSpPr txBox="1"/>
            <p:nvPr/>
          </p:nvSpPr>
          <p:spPr>
            <a:xfrm>
              <a:off x="1111" y="1248"/>
              <a:ext cx="353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2800" b="1" dirty="0">
                  <a:solidFill>
                    <a:schemeClr val="hlink"/>
                  </a:solidFill>
                  <a:latin typeface="楷体_GB2312" pitchFamily="49" charset="-122"/>
                  <a:ea typeface="楷体_GB2312" pitchFamily="49" charset="-122"/>
                </a:rPr>
                <a:t>活动</a:t>
              </a:r>
              <a:r>
                <a:rPr lang="en-US" altLang="zh-CN" sz="2800" b="1">
                  <a:solidFill>
                    <a:schemeClr val="hlink"/>
                  </a:solidFill>
                  <a:latin typeface="楷体_GB2312" pitchFamily="49" charset="-122"/>
                  <a:ea typeface="楷体_GB2312" pitchFamily="49" charset="-122"/>
                </a:rPr>
                <a:t>1</a:t>
              </a:r>
              <a:r>
                <a:rPr lang="zh-CN" altLang="en-US" sz="2800" b="1" dirty="0">
                  <a:solidFill>
                    <a:schemeClr val="hlink"/>
                  </a:solidFill>
                  <a:latin typeface="楷体_GB2312" pitchFamily="49" charset="-122"/>
                  <a:ea typeface="楷体_GB2312" pitchFamily="49" charset="-122"/>
                </a:rPr>
                <a:t>：</a:t>
              </a:r>
              <a:r>
                <a:rPr lang="zh-CN" altLang="en-US" sz="2800" b="1" dirty="0">
                  <a:solidFill>
                    <a:srgbClr val="FF3300"/>
                  </a:solidFill>
                  <a:latin typeface="Arial" panose="020B0604020202020204" pitchFamily="34" charset="0"/>
                </a:rPr>
                <a:t> 众说纷纭知</a:t>
              </a:r>
              <a:r>
                <a:rPr lang="en-US" altLang="zh-CN" sz="2800" b="1">
                  <a:solidFill>
                    <a:srgbClr val="FF3300"/>
                  </a:solidFill>
                  <a:latin typeface="Arial" panose="020B0604020202020204" pitchFamily="34" charset="0"/>
                </a:rPr>
                <a:t>《</a:t>
              </a:r>
              <a:r>
                <a:rPr lang="zh-CN" altLang="en-US" sz="2800" b="1" dirty="0">
                  <a:solidFill>
                    <a:srgbClr val="FF3300"/>
                  </a:solidFill>
                  <a:latin typeface="Arial" panose="020B0604020202020204" pitchFamily="34" charset="0"/>
                </a:rPr>
                <a:t>诗经</a:t>
              </a:r>
              <a:r>
                <a:rPr lang="en-US" altLang="zh-CN" sz="2800" b="1">
                  <a:solidFill>
                    <a:srgbClr val="FF3300"/>
                  </a:solidFill>
                  <a:latin typeface="Arial" panose="020B0604020202020204" pitchFamily="34" charset="0"/>
                </a:rPr>
                <a:t>》</a:t>
              </a:r>
              <a:endParaRPr lang="en-US" altLang="zh-CN" sz="2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2008518225319305"/>
          <p:cNvPicPr>
            <a:picLocks noGrp="1" noChangeAspect="1"/>
          </p:cNvPicPr>
          <p:nvPr>
            <p:ph sz="half" idx="1"/>
          </p:nvPr>
        </p:nvPicPr>
        <p:blipFill>
          <a:blip r:embed="rId1" cstate="print"/>
          <a:srcRect/>
          <a:stretch>
            <a:fillRect/>
          </a:stretch>
        </p:blipFill>
        <p:spPr>
          <a:xfrm>
            <a:off x="36513" y="690563"/>
            <a:ext cx="1284287" cy="1225550"/>
          </a:xfrm>
        </p:spPr>
      </p:pic>
      <p:pic>
        <p:nvPicPr>
          <p:cNvPr id="9219" name="Picture 6" descr="2008518225319305"/>
          <p:cNvPicPr>
            <a:picLocks noGrp="1" noChangeAspect="1"/>
          </p:cNvPicPr>
          <p:nvPr>
            <p:ph sz="half" idx="2"/>
          </p:nvPr>
        </p:nvPicPr>
        <p:blipFill>
          <a:blip r:embed="rId1" cstate="print"/>
          <a:srcRect/>
          <a:stretch>
            <a:fillRect/>
          </a:stretch>
        </p:blipFill>
        <p:spPr>
          <a:xfrm>
            <a:off x="34925" y="1627188"/>
            <a:ext cx="1284288" cy="1225550"/>
          </a:xfrm>
        </p:spPr>
      </p:pic>
      <p:pic>
        <p:nvPicPr>
          <p:cNvPr id="9220" name="Picture 7" descr="2008518225319305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6513" y="2420938"/>
            <a:ext cx="1284287" cy="1225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6024" name="Text Box 8"/>
          <p:cNvSpPr txBox="1"/>
          <p:nvPr/>
        </p:nvSpPr>
        <p:spPr>
          <a:xfrm>
            <a:off x="1319213" y="1052513"/>
            <a:ext cx="67881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Arial" panose="020B0604020202020204" pitchFamily="34" charset="0"/>
              </a:rPr>
              <a:t>1.《</a:t>
            </a:r>
            <a:r>
              <a:rPr lang="zh-CN" altLang="en-US" sz="2400" b="1" dirty="0">
                <a:latin typeface="Arial" panose="020B0604020202020204" pitchFamily="34" charset="0"/>
              </a:rPr>
              <a:t>诗经</a:t>
            </a:r>
            <a:r>
              <a:rPr lang="en-US" altLang="zh-CN" sz="2400" b="1">
                <a:latin typeface="Arial" panose="020B0604020202020204" pitchFamily="34" charset="0"/>
              </a:rPr>
              <a:t>》</a:t>
            </a:r>
            <a:r>
              <a:rPr lang="zh-CN" altLang="en-US" sz="2400" b="1" dirty="0">
                <a:latin typeface="Arial" panose="020B0604020202020204" pitchFamily="34" charset="0"/>
              </a:rPr>
              <a:t>我国第</a:t>
            </a:r>
            <a:r>
              <a:rPr lang="zh-CN" altLang="en-US" sz="2400" b="1" u="sng" dirty="0">
                <a:latin typeface="Arial" panose="020B0604020202020204" pitchFamily="34" charset="0"/>
              </a:rPr>
              <a:t>        </a:t>
            </a:r>
            <a:r>
              <a:rPr lang="zh-CN" altLang="en-US" sz="2400" b="1" dirty="0">
                <a:latin typeface="Arial" panose="020B0604020202020204" pitchFamily="34" charset="0"/>
              </a:rPr>
              <a:t>部诗歌总集。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9222" name="Text Box 10"/>
          <p:cNvSpPr txBox="1"/>
          <p:nvPr/>
        </p:nvSpPr>
        <p:spPr>
          <a:xfrm>
            <a:off x="1319213" y="1844675"/>
            <a:ext cx="82581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</a:rPr>
              <a:t>2.</a:t>
            </a:r>
            <a:r>
              <a:rPr lang="zh-CN" altLang="en-US" sz="2400" b="1" dirty="0">
                <a:latin typeface="Arial" panose="020B0604020202020204" pitchFamily="34" charset="0"/>
              </a:rPr>
              <a:t>收录了从</a:t>
            </a:r>
            <a:r>
              <a:rPr lang="zh-CN" altLang="en-US" sz="2400" b="1" u="sng" dirty="0">
                <a:latin typeface="Arial" panose="020B0604020202020204" pitchFamily="34" charset="0"/>
              </a:rPr>
              <a:t>                                       </a:t>
            </a:r>
            <a:r>
              <a:rPr lang="en-US" altLang="zh-CN" sz="2400" b="1">
                <a:latin typeface="Arial" panose="020B0604020202020204" pitchFamily="34" charset="0"/>
              </a:rPr>
              <a:t>500</a:t>
            </a:r>
            <a:r>
              <a:rPr lang="zh-CN" altLang="en-US" sz="2400" b="1" dirty="0">
                <a:latin typeface="Arial" panose="020B0604020202020204" pitchFamily="34" charset="0"/>
              </a:rPr>
              <a:t>多年的诗歌。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9223" name="Text Box 12"/>
          <p:cNvSpPr txBox="1"/>
          <p:nvPr/>
        </p:nvSpPr>
        <p:spPr>
          <a:xfrm>
            <a:off x="1319213" y="2781300"/>
            <a:ext cx="85979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</a:rPr>
              <a:t>3.</a:t>
            </a:r>
            <a:r>
              <a:rPr lang="zh-CN" altLang="en-US" sz="2400" b="1" dirty="0">
                <a:latin typeface="Arial" panose="020B0604020202020204" pitchFamily="34" charset="0"/>
              </a:rPr>
              <a:t>一共收录了</a:t>
            </a:r>
            <a:r>
              <a:rPr lang="zh-CN" altLang="en-US" sz="2400" b="1" u="sng" dirty="0">
                <a:latin typeface="Arial" panose="020B0604020202020204" pitchFamily="34" charset="0"/>
              </a:rPr>
              <a:t>        </a:t>
            </a:r>
            <a:r>
              <a:rPr lang="zh-CN" altLang="en-US" sz="2400" b="1" dirty="0">
                <a:latin typeface="Arial" panose="020B0604020202020204" pitchFamily="34" charset="0"/>
              </a:rPr>
              <a:t>篇诗歌，所以又叫</a:t>
            </a:r>
            <a:r>
              <a:rPr lang="zh-CN" altLang="en-US" sz="2400" b="1" u="sng" dirty="0">
                <a:latin typeface="Arial" panose="020B0604020202020204" pitchFamily="34" charset="0"/>
              </a:rPr>
              <a:t>              </a:t>
            </a:r>
            <a:r>
              <a:rPr lang="zh-CN" altLang="en-US" sz="2400" b="1" dirty="0">
                <a:latin typeface="Arial" panose="020B0604020202020204" pitchFamily="34" charset="0"/>
              </a:rPr>
              <a:t>。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pic>
        <p:nvPicPr>
          <p:cNvPr id="9224" name="Picture 14" descr="2008518225319305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3357563"/>
            <a:ext cx="1284288" cy="1225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5" name="Text Box 16"/>
          <p:cNvSpPr txBox="1"/>
          <p:nvPr/>
        </p:nvSpPr>
        <p:spPr>
          <a:xfrm>
            <a:off x="1331913" y="3716338"/>
            <a:ext cx="7691437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Arial" panose="020B0604020202020204" pitchFamily="34" charset="0"/>
              </a:rPr>
              <a:t>4.</a:t>
            </a:r>
            <a:r>
              <a:rPr lang="zh-CN" altLang="en-US" sz="2400" b="1" dirty="0">
                <a:latin typeface="Arial" panose="020B0604020202020204" pitchFamily="34" charset="0"/>
              </a:rPr>
              <a:t>按内容可以分为</a:t>
            </a:r>
            <a:r>
              <a:rPr lang="zh-CN" altLang="en-US" sz="2400" b="1" u="sng" dirty="0">
                <a:latin typeface="Arial" panose="020B0604020202020204" pitchFamily="34" charset="0"/>
              </a:rPr>
              <a:t>         </a:t>
            </a:r>
            <a:r>
              <a:rPr lang="zh-CN" altLang="en-US" sz="2400" b="1" dirty="0">
                <a:latin typeface="Arial" panose="020B0604020202020204" pitchFamily="34" charset="0"/>
              </a:rPr>
              <a:t>、</a:t>
            </a:r>
            <a:r>
              <a:rPr lang="zh-CN" altLang="en-US" sz="2400" b="1" u="sng" dirty="0">
                <a:latin typeface="Arial" panose="020B0604020202020204" pitchFamily="34" charset="0"/>
              </a:rPr>
              <a:t>         </a:t>
            </a:r>
            <a:r>
              <a:rPr lang="zh-CN" altLang="en-US" sz="2400" b="1" dirty="0">
                <a:latin typeface="Arial" panose="020B0604020202020204" pitchFamily="34" charset="0"/>
              </a:rPr>
              <a:t>、</a:t>
            </a:r>
            <a:r>
              <a:rPr lang="zh-CN" altLang="en-US" sz="2400" b="1" u="sng" dirty="0">
                <a:latin typeface="Arial" panose="020B0604020202020204" pitchFamily="34" charset="0"/>
              </a:rPr>
              <a:t>         </a:t>
            </a:r>
            <a:r>
              <a:rPr lang="zh-CN" altLang="en-US" sz="2400" b="1" dirty="0">
                <a:latin typeface="Arial" panose="020B0604020202020204" pitchFamily="34" charset="0"/>
              </a:rPr>
              <a:t>；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r>
              <a:rPr lang="zh-CN" altLang="en-US" sz="2400" b="1" dirty="0">
                <a:latin typeface="Arial" panose="020B0604020202020204" pitchFamily="34" charset="0"/>
              </a:rPr>
              <a:t>        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r>
              <a:rPr lang="zh-CN" altLang="en-US" sz="2400" b="1" dirty="0">
                <a:latin typeface="Arial" panose="020B0604020202020204" pitchFamily="34" charset="0"/>
              </a:rPr>
              <a:t> 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pic>
        <p:nvPicPr>
          <p:cNvPr id="9226" name="Picture 19" descr="2008518225319305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4292600"/>
            <a:ext cx="1284288" cy="1225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6039" name="Text Box 23"/>
          <p:cNvSpPr txBox="1"/>
          <p:nvPr/>
        </p:nvSpPr>
        <p:spPr>
          <a:xfrm>
            <a:off x="3924300" y="1038225"/>
            <a:ext cx="7921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一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6040" name="Text Box 24"/>
          <p:cNvSpPr txBox="1"/>
          <p:nvPr/>
        </p:nvSpPr>
        <p:spPr>
          <a:xfrm>
            <a:off x="2771775" y="1773238"/>
            <a:ext cx="34559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西周初期到春秋中期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6041" name="Text Box 25"/>
          <p:cNvSpPr txBox="1"/>
          <p:nvPr/>
        </p:nvSpPr>
        <p:spPr>
          <a:xfrm>
            <a:off x="3205163" y="2708275"/>
            <a:ext cx="79216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</a:rPr>
              <a:t>305</a:t>
            </a:r>
            <a:endParaRPr lang="en-US" altLang="zh-CN" sz="2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6045" name="Text Box 29"/>
          <p:cNvSpPr txBox="1"/>
          <p:nvPr/>
        </p:nvSpPr>
        <p:spPr>
          <a:xfrm>
            <a:off x="6156325" y="2708275"/>
            <a:ext cx="15113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诗三百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》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6046" name="Text Box 30"/>
          <p:cNvSpPr txBox="1"/>
          <p:nvPr/>
        </p:nvSpPr>
        <p:spPr>
          <a:xfrm>
            <a:off x="3997325" y="3630613"/>
            <a:ext cx="7921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风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6047" name="Text Box 31"/>
          <p:cNvSpPr txBox="1"/>
          <p:nvPr/>
        </p:nvSpPr>
        <p:spPr>
          <a:xfrm>
            <a:off x="5005388" y="3630613"/>
            <a:ext cx="7905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雅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6048" name="Text Box 32"/>
          <p:cNvSpPr txBox="1"/>
          <p:nvPr/>
        </p:nvSpPr>
        <p:spPr>
          <a:xfrm>
            <a:off x="6156325" y="3630613"/>
            <a:ext cx="7921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颂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6049" name="Text Box 33"/>
          <p:cNvSpPr txBox="1"/>
          <p:nvPr/>
        </p:nvSpPr>
        <p:spPr>
          <a:xfrm>
            <a:off x="4716463" y="4565650"/>
            <a:ext cx="7905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赋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6050" name="Text Box 34"/>
          <p:cNvSpPr txBox="1"/>
          <p:nvPr/>
        </p:nvSpPr>
        <p:spPr>
          <a:xfrm>
            <a:off x="5940425" y="4565650"/>
            <a:ext cx="7921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比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6051" name="Text Box 35"/>
          <p:cNvSpPr txBox="1"/>
          <p:nvPr/>
        </p:nvSpPr>
        <p:spPr>
          <a:xfrm>
            <a:off x="7092950" y="4565650"/>
            <a:ext cx="7921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兴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37" name="Rectangle 37"/>
          <p:cNvSpPr/>
          <p:nvPr/>
        </p:nvSpPr>
        <p:spPr>
          <a:xfrm>
            <a:off x="180975" y="188913"/>
            <a:ext cx="3240088" cy="528637"/>
          </a:xfrm>
          <a:prstGeom prst="rect">
            <a:avLst/>
          </a:prstGeom>
          <a:noFill/>
          <a:ln w="9525" cap="flat" cmpd="sng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仿宋_GB2312" pitchFamily="49" charset="-122"/>
              </a:rPr>
              <a:t>《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仿宋_GB2312" pitchFamily="49" charset="-122"/>
              </a:rPr>
              <a:t>诗经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仿宋_GB2312" pitchFamily="49" charset="-122"/>
              </a:rPr>
              <a:t>》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仿宋_GB2312" pitchFamily="49" charset="-122"/>
              </a:rPr>
              <a:t>基本常识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仿宋_GB2312" pitchFamily="49" charset="-122"/>
            </a:endParaRPr>
          </a:p>
        </p:txBody>
      </p:sp>
      <p:sp>
        <p:nvSpPr>
          <p:cNvPr id="9238" name="WordArt 38"/>
          <p:cNvSpPr>
            <a:spLocks noTextEdit="1"/>
          </p:cNvSpPr>
          <p:nvPr/>
        </p:nvSpPr>
        <p:spPr>
          <a:xfrm>
            <a:off x="6372225" y="333375"/>
            <a:ext cx="2951163" cy="10080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比一比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39" name="Rectangle 39"/>
          <p:cNvSpPr/>
          <p:nvPr/>
        </p:nvSpPr>
        <p:spPr>
          <a:xfrm>
            <a:off x="1331913" y="4652963"/>
            <a:ext cx="689133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b="1" dirty="0">
                <a:latin typeface="Arial" panose="020B0604020202020204" pitchFamily="34" charset="0"/>
              </a:rPr>
              <a:t>5. </a:t>
            </a:r>
            <a:r>
              <a:rPr lang="zh-CN" altLang="en-US" sz="2400" b="1" dirty="0">
                <a:latin typeface="Arial" panose="020B0604020202020204" pitchFamily="34" charset="0"/>
              </a:rPr>
              <a:t>按表现手法可以分为</a:t>
            </a:r>
            <a:r>
              <a:rPr lang="zh-CN" altLang="en-US" sz="2400" b="1" u="sng" dirty="0">
                <a:latin typeface="Arial" panose="020B0604020202020204" pitchFamily="34" charset="0"/>
              </a:rPr>
              <a:t>           </a:t>
            </a:r>
            <a:r>
              <a:rPr lang="zh-CN" altLang="en-US" sz="2400" b="1" dirty="0">
                <a:latin typeface="Arial" panose="020B0604020202020204" pitchFamily="34" charset="0"/>
              </a:rPr>
              <a:t>、</a:t>
            </a:r>
            <a:r>
              <a:rPr lang="zh-CN" altLang="en-US" sz="2400" b="1" u="sng" dirty="0">
                <a:latin typeface="Arial" panose="020B0604020202020204" pitchFamily="34" charset="0"/>
              </a:rPr>
              <a:t>           </a:t>
            </a:r>
            <a:r>
              <a:rPr lang="zh-CN" altLang="en-US" sz="2400" b="1" dirty="0">
                <a:latin typeface="Arial" panose="020B0604020202020204" pitchFamily="34" charset="0"/>
              </a:rPr>
              <a:t>、</a:t>
            </a:r>
            <a:r>
              <a:rPr lang="zh-CN" altLang="en-US" sz="2400" b="1" u="sng" dirty="0">
                <a:latin typeface="Arial" panose="020B0604020202020204" pitchFamily="34" charset="0"/>
              </a:rPr>
              <a:t>         </a:t>
            </a:r>
            <a:r>
              <a:rPr lang="zh-CN" altLang="en-US" sz="2400" b="1" dirty="0">
                <a:latin typeface="Arial" panose="020B0604020202020204" pitchFamily="34" charset="0"/>
              </a:rPr>
              <a:t>。</a:t>
            </a:r>
            <a:r>
              <a:rPr lang="zh-CN" altLang="en-US" sz="2400" dirty="0">
                <a:latin typeface="Arial" panose="020B0604020202020204" pitchFamily="34" charset="0"/>
              </a:rPr>
              <a:t> 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4" grpId="0" bldLvl="0"/>
      <p:bldP spid="86024" grpId="1" bldLvl="0"/>
      <p:bldP spid="86024" grpId="2" bldLvl="0"/>
      <p:bldP spid="86024" grpId="3" bldLvl="0"/>
      <p:bldP spid="86024" grpId="4" bldLvl="0"/>
      <p:bldP spid="86024" grpId="5" bldLvl="0"/>
      <p:bldP spid="86024" grpId="6" bldLvl="0"/>
      <p:bldP spid="86024" grpId="7" bldLvl="0"/>
      <p:bldP spid="86024" grpId="8" bldLvl="0"/>
      <p:bldP spid="86039" grpId="0"/>
      <p:bldP spid="86040" grpId="0"/>
      <p:bldP spid="86041" grpId="0"/>
      <p:bldP spid="86045" grpId="0"/>
      <p:bldP spid="86046" grpId="0"/>
      <p:bldP spid="86047" grpId="0"/>
      <p:bldP spid="86048" grpId="0"/>
      <p:bldP spid="86049" grpId="0"/>
      <p:bldP spid="86050" grpId="0"/>
      <p:bldP spid="860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idx="1"/>
          </p:nvPr>
        </p:nvSpPr>
        <p:spPr>
          <a:xfrm>
            <a:off x="519113" y="188913"/>
            <a:ext cx="8445500" cy="5616575"/>
          </a:xfrm>
        </p:spPr>
        <p:txBody>
          <a:bodyPr vert="horz" wrap="square" lIns="91440" tIns="45720" rIns="91440" bIns="45720" anchor="t"/>
          <a:lstStyle/>
          <a:p>
            <a:pPr eaLnBrk="1" hangingPunct="1">
              <a:buNone/>
            </a:pPr>
            <a:r>
              <a:rPr lang="en-US" altLang="zh-CN" b="1" dirty="0">
                <a:latin typeface="宋体" panose="02010600030101010101" pitchFamily="2" charset="-122"/>
              </a:rPr>
              <a:t> </a:t>
            </a:r>
            <a:endParaRPr lang="en-US" altLang="zh-CN" b="1" dirty="0">
              <a:latin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333333"/>
                </a:solidFill>
                <a:latin typeface="Verdana" panose="020B0604030504040204" pitchFamily="34" charset="0"/>
              </a:rPr>
              <a:t>《</a:t>
            </a:r>
            <a:r>
              <a:rPr lang="zh-CN" altLang="en-US" sz="2800" b="1" dirty="0">
                <a:solidFill>
                  <a:srgbClr val="333333"/>
                </a:solidFill>
                <a:latin typeface="Verdana" panose="020B0604030504040204" pitchFamily="34" charset="0"/>
              </a:rPr>
              <a:t>诗经</a:t>
            </a:r>
            <a:r>
              <a:rPr lang="en-US" altLang="zh-CN" sz="2800" b="1" dirty="0">
                <a:solidFill>
                  <a:srgbClr val="333333"/>
                </a:solidFill>
                <a:latin typeface="Verdana" panose="020B0604030504040204" pitchFamily="34" charset="0"/>
              </a:rPr>
              <a:t>》</a:t>
            </a:r>
            <a:r>
              <a:rPr lang="zh-CN" altLang="en-US" sz="2800" b="1" dirty="0">
                <a:solidFill>
                  <a:srgbClr val="333333"/>
                </a:solidFill>
                <a:latin typeface="Verdana" panose="020B0604030504040204" pitchFamily="34" charset="0"/>
              </a:rPr>
              <a:t>按内容来分可分为</a:t>
            </a:r>
            <a:r>
              <a:rPr lang="zh-CN" altLang="en-US" sz="2800" b="1" dirty="0">
                <a:solidFill>
                  <a:srgbClr val="FF3300"/>
                </a:solidFill>
                <a:latin typeface="Verdana" panose="020B0604030504040204" pitchFamily="34" charset="0"/>
              </a:rPr>
              <a:t>风、雅、颂</a:t>
            </a:r>
            <a:r>
              <a:rPr lang="zh-CN" altLang="en-US" sz="2800" b="1" dirty="0">
                <a:solidFill>
                  <a:srgbClr val="333333"/>
                </a:solidFill>
                <a:latin typeface="Verdana" panose="020B0604030504040204" pitchFamily="34" charset="0"/>
              </a:rPr>
              <a:t>三类。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1" hangingPunct="1">
              <a:buNone/>
            </a:pPr>
            <a:endParaRPr lang="zh-CN" altLang="en-US" sz="2800" b="1" dirty="0">
              <a:latin typeface="宋体" panose="02010600030101010101" pitchFamily="2" charset="-122"/>
            </a:endParaRPr>
          </a:p>
          <a:p>
            <a:pPr eaLnBrk="1" hangingPunct="1">
              <a:lnSpc>
                <a:spcPct val="145000"/>
              </a:lnSpc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1.</a:t>
            </a:r>
            <a:r>
              <a:rPr lang="en-US" altLang="zh-CN" sz="2800" b="1" dirty="0">
                <a:solidFill>
                  <a:srgbClr val="333333"/>
                </a:solidFill>
                <a:latin typeface="宋体" panose="02010600030101010101" pitchFamily="2" charset="-122"/>
              </a:rPr>
              <a:t>“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风</a:t>
            </a:r>
            <a:r>
              <a:rPr lang="zh-CN" altLang="en-US" sz="2800" b="1" dirty="0">
                <a:solidFill>
                  <a:srgbClr val="333333"/>
                </a:solidFill>
                <a:latin typeface="宋体" panose="02010600030101010101" pitchFamily="2" charset="-122"/>
              </a:rPr>
              <a:t>”</a:t>
            </a:r>
            <a:r>
              <a:rPr lang="zh-CN" altLang="en-US" sz="2800" b="1" dirty="0">
                <a:solidFill>
                  <a:schemeClr val="accent2"/>
                </a:solidFill>
                <a:latin typeface="宋体" panose="02010600030101010101" pitchFamily="2" charset="-122"/>
              </a:rPr>
              <a:t>又称</a:t>
            </a:r>
            <a:r>
              <a:rPr lang="en-US" altLang="zh-CN" sz="2800" b="1" dirty="0">
                <a:solidFill>
                  <a:schemeClr val="accent2"/>
                </a:solidFill>
                <a:latin typeface="宋体" panose="02010600030101010101" pitchFamily="2" charset="-122"/>
              </a:rPr>
              <a:t>15</a:t>
            </a:r>
            <a:r>
              <a:rPr lang="zh-CN" altLang="en-US" sz="2800" b="1" dirty="0">
                <a:solidFill>
                  <a:schemeClr val="accent2"/>
                </a:solidFill>
                <a:latin typeface="宋体" panose="02010600030101010101" pitchFamily="2" charset="-122"/>
              </a:rPr>
              <a:t>国风，大都是民间的歌谣。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eaLnBrk="1" hangingPunct="1">
              <a:lnSpc>
                <a:spcPct val="145000"/>
              </a:lnSpc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2.</a:t>
            </a:r>
            <a:r>
              <a:rPr lang="en-US" altLang="zh-CN" sz="2800" b="1" dirty="0">
                <a:solidFill>
                  <a:srgbClr val="333333"/>
                </a:solidFill>
                <a:latin typeface="宋体" panose="02010600030101010101" pitchFamily="2" charset="-122"/>
              </a:rPr>
              <a:t>“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雅</a:t>
            </a:r>
            <a:r>
              <a:rPr lang="zh-CN" altLang="en-US" sz="2800" b="1" dirty="0">
                <a:solidFill>
                  <a:srgbClr val="333333"/>
                </a:solidFill>
                <a:latin typeface="宋体" panose="02010600030101010101" pitchFamily="2" charset="-122"/>
              </a:rPr>
              <a:t>”</a:t>
            </a:r>
            <a:r>
              <a:rPr lang="zh-CN" altLang="en-US" sz="2800" b="1" dirty="0">
                <a:solidFill>
                  <a:schemeClr val="accent2"/>
                </a:solidFill>
                <a:latin typeface="宋体" panose="02010600030101010101" pitchFamily="2" charset="-122"/>
              </a:rPr>
              <a:t>分大雅和小雅，是宫廷乐曲歌词。</a:t>
            </a:r>
            <a:endParaRPr lang="zh-CN" altLang="en-US" sz="2800" b="1" dirty="0">
              <a:solidFill>
                <a:schemeClr val="accent2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145000"/>
              </a:lnSpc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3.</a:t>
            </a:r>
            <a:r>
              <a:rPr lang="en-US" altLang="zh-CN" sz="2800" b="1" dirty="0">
                <a:solidFill>
                  <a:srgbClr val="333333"/>
                </a:solidFill>
                <a:latin typeface="宋体" panose="02010600030101010101" pitchFamily="2" charset="-122"/>
              </a:rPr>
              <a:t>“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颂</a:t>
            </a:r>
            <a:r>
              <a:rPr lang="zh-CN" altLang="en-US" sz="2800" b="1" dirty="0">
                <a:solidFill>
                  <a:srgbClr val="333333"/>
                </a:solidFill>
                <a:latin typeface="宋体" panose="02010600030101010101" pitchFamily="2" charset="-122"/>
              </a:rPr>
              <a:t>”</a:t>
            </a:r>
            <a:r>
              <a:rPr lang="zh-CN" altLang="en-US" sz="2800" b="1" dirty="0">
                <a:solidFill>
                  <a:schemeClr val="accent2"/>
                </a:solidFill>
                <a:latin typeface="宋体" panose="02010600030101010101" pitchFamily="2" charset="-122"/>
              </a:rPr>
              <a:t>分周颂、鲁颂、商颂，是宗庙祭祀</a:t>
            </a:r>
            <a:endParaRPr lang="zh-CN" altLang="en-US" sz="2800" b="1" dirty="0">
              <a:solidFill>
                <a:schemeClr val="accent2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145000"/>
              </a:lnSpc>
              <a:buNone/>
            </a:pPr>
            <a:r>
              <a:rPr lang="zh-CN" altLang="en-US" sz="2800" b="1" dirty="0">
                <a:solidFill>
                  <a:schemeClr val="accent2"/>
                </a:solidFill>
                <a:latin typeface="宋体" panose="02010600030101010101" pitchFamily="2" charset="-122"/>
              </a:rPr>
              <a:t>        的乐歌。 </a:t>
            </a:r>
            <a:endParaRPr lang="zh-CN" altLang="en-US" sz="2800" b="1" dirty="0">
              <a:solidFill>
                <a:schemeClr val="accent2"/>
              </a:solidFill>
              <a:latin typeface="宋体" panose="02010600030101010101" pitchFamily="2" charset="-122"/>
            </a:endParaRPr>
          </a:p>
        </p:txBody>
      </p:sp>
      <p:sp>
        <p:nvSpPr>
          <p:cNvPr id="10243" name="AutoShape 5"/>
          <p:cNvSpPr/>
          <p:nvPr/>
        </p:nvSpPr>
        <p:spPr>
          <a:xfrm>
            <a:off x="468313" y="549275"/>
            <a:ext cx="7777162" cy="5975350"/>
          </a:xfrm>
          <a:prstGeom prst="octagon">
            <a:avLst>
              <a:gd name="adj" fmla="val 10551"/>
            </a:avLst>
          </a:prstGeom>
          <a:noFill/>
          <a:ln w="114300" cap="flat" cmpd="thickThin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10244" name="Picture 6" descr="hudielan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 flipH="1">
            <a:off x="7310438" y="3857625"/>
            <a:ext cx="2266950" cy="3000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hudielan"/>
          <p:cNvPicPr>
            <a:picLocks noGrp="1" noChangeAspect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>
          <a:xfrm flipH="1">
            <a:off x="7524750" y="3857625"/>
            <a:ext cx="2266950" cy="3000375"/>
          </a:xfrm>
        </p:spPr>
      </p:pic>
      <p:sp>
        <p:nvSpPr>
          <p:cNvPr id="11267" name="Rectangle 5"/>
          <p:cNvSpPr/>
          <p:nvPr/>
        </p:nvSpPr>
        <p:spPr>
          <a:xfrm>
            <a:off x="180975" y="908050"/>
            <a:ext cx="9066213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dirty="0">
                <a:solidFill>
                  <a:srgbClr val="333333"/>
                </a:solidFill>
                <a:latin typeface="Verdana" panose="020B0604030504040204" pitchFamily="34" charset="0"/>
              </a:rPr>
              <a:t>  《</a:t>
            </a:r>
            <a:r>
              <a:rPr lang="zh-CN" altLang="en-US" sz="2800" b="1" dirty="0">
                <a:solidFill>
                  <a:srgbClr val="333333"/>
                </a:solidFill>
                <a:latin typeface="Verdana" panose="020B0604030504040204" pitchFamily="34" charset="0"/>
              </a:rPr>
              <a:t>诗经</a:t>
            </a:r>
            <a:r>
              <a:rPr lang="en-US" altLang="zh-CN" sz="2800" b="1" dirty="0">
                <a:solidFill>
                  <a:srgbClr val="333333"/>
                </a:solidFill>
                <a:latin typeface="Verdana" panose="020B0604030504040204" pitchFamily="34" charset="0"/>
              </a:rPr>
              <a:t>》</a:t>
            </a:r>
            <a:r>
              <a:rPr lang="zh-CN" altLang="en-US" sz="2800" b="1" dirty="0">
                <a:solidFill>
                  <a:srgbClr val="333333"/>
                </a:solidFill>
                <a:latin typeface="Verdana" panose="020B0604030504040204" pitchFamily="34" charset="0"/>
              </a:rPr>
              <a:t>表现手法来分可分为</a:t>
            </a:r>
            <a:r>
              <a:rPr lang="zh-CN" altLang="en-US" sz="2800" b="1" dirty="0">
                <a:solidFill>
                  <a:srgbClr val="FF3300"/>
                </a:solidFill>
                <a:latin typeface="Verdana" panose="020B0604030504040204" pitchFamily="34" charset="0"/>
              </a:rPr>
              <a:t>赋</a:t>
            </a:r>
            <a:r>
              <a:rPr lang="zh-CN" altLang="en-US" sz="2800" b="1" dirty="0">
                <a:solidFill>
                  <a:srgbClr val="333333"/>
                </a:solidFill>
                <a:latin typeface="Verdana" panose="020B0604030504040204" pitchFamily="34" charset="0"/>
              </a:rPr>
              <a:t>、</a:t>
            </a:r>
            <a:r>
              <a:rPr lang="zh-CN" altLang="en-US" sz="2800" b="1" dirty="0">
                <a:solidFill>
                  <a:srgbClr val="FF3300"/>
                </a:solidFill>
                <a:latin typeface="Verdana" panose="020B0604030504040204" pitchFamily="34" charset="0"/>
              </a:rPr>
              <a:t>比</a:t>
            </a:r>
            <a:r>
              <a:rPr lang="zh-CN" altLang="en-US" sz="2800" b="1" dirty="0">
                <a:solidFill>
                  <a:srgbClr val="333333"/>
                </a:solidFill>
                <a:latin typeface="Verdana" panose="020B0604030504040204" pitchFamily="34" charset="0"/>
              </a:rPr>
              <a:t>、</a:t>
            </a:r>
            <a:r>
              <a:rPr lang="zh-CN" altLang="en-US" sz="2800" b="1" dirty="0">
                <a:solidFill>
                  <a:srgbClr val="FF3300"/>
                </a:solidFill>
                <a:latin typeface="Verdana" panose="020B0604030504040204" pitchFamily="34" charset="0"/>
              </a:rPr>
              <a:t>兴</a:t>
            </a:r>
            <a:r>
              <a:rPr lang="zh-CN" altLang="en-US" sz="2800" b="1" dirty="0">
                <a:solidFill>
                  <a:srgbClr val="333333"/>
                </a:solidFill>
                <a:latin typeface="Verdana" panose="020B0604030504040204" pitchFamily="34" charset="0"/>
              </a:rPr>
              <a:t>三类。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zh-CN" altLang="en-US" sz="2800" b="1" dirty="0">
              <a:latin typeface="Arial" panose="020B0604020202020204" pitchFamily="34" charset="0"/>
            </a:endParaRPr>
          </a:p>
          <a:p>
            <a:pPr marL="342900" indent="-342900">
              <a:lnSpc>
                <a:spcPct val="160000"/>
              </a:lnSpc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     </a:t>
            </a:r>
            <a:r>
              <a:rPr lang="en-US" altLang="zh-CN" sz="2800" b="1" dirty="0">
                <a:latin typeface="仿宋_GB2312" pitchFamily="49" charset="-122"/>
                <a:ea typeface="仿宋_GB2312" pitchFamily="49" charset="-122"/>
              </a:rPr>
              <a:t>1.</a:t>
            </a:r>
            <a:r>
              <a:rPr lang="zh-CN" altLang="en-US" sz="2800" b="1" dirty="0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赋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者</a:t>
            </a:r>
            <a:r>
              <a:rPr lang="zh-CN" altLang="en-US" sz="2400" b="1" dirty="0">
                <a:solidFill>
                  <a:schemeClr val="accent2"/>
                </a:solidFill>
                <a:latin typeface="仿宋_GB2312" pitchFamily="49" charset="-122"/>
                <a:ea typeface="仿宋_GB2312" pitchFamily="49" charset="-122"/>
              </a:rPr>
              <a:t>，</a:t>
            </a: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  <a:ea typeface="仿宋_GB2312" pitchFamily="49" charset="-122"/>
              </a:rPr>
              <a:t>“</a:t>
            </a:r>
            <a:r>
              <a:rPr lang="zh-CN" altLang="en-US" sz="2400" b="1" dirty="0">
                <a:solidFill>
                  <a:schemeClr val="accent2"/>
                </a:solidFill>
                <a:latin typeface="仿宋_GB2312" pitchFamily="49" charset="-122"/>
                <a:ea typeface="仿宋_GB2312" pitchFamily="49" charset="-122"/>
              </a:rPr>
              <a:t>赋者，敷也，敷陈其事而直言之者也</a:t>
            </a: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  <a:ea typeface="仿宋_GB2312" pitchFamily="49" charset="-122"/>
              </a:rPr>
              <a:t>”</a:t>
            </a:r>
            <a:r>
              <a:rPr lang="zh-CN" altLang="en-US" sz="2400" b="1" dirty="0">
                <a:solidFill>
                  <a:srgbClr val="A50021"/>
                </a:solidFill>
                <a:latin typeface="仿宋_GB2312" pitchFamily="49" charset="-122"/>
                <a:ea typeface="仿宋_GB2312" pitchFamily="49" charset="-122"/>
              </a:rPr>
              <a:t>叙述</a:t>
            </a:r>
            <a:endParaRPr lang="zh-CN" altLang="en-US" sz="2800" b="1" dirty="0">
              <a:latin typeface="仿宋_GB2312" pitchFamily="49" charset="-122"/>
              <a:ea typeface="仿宋_GB2312" pitchFamily="49" charset="-122"/>
            </a:endParaRPr>
          </a:p>
          <a:p>
            <a:pPr marL="342900" indent="-342900">
              <a:lnSpc>
                <a:spcPct val="160000"/>
              </a:lnSpc>
              <a:spcBef>
                <a:spcPct val="20000"/>
              </a:spcBef>
            </a:pP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   </a:t>
            </a:r>
            <a:r>
              <a:rPr lang="en-US" altLang="zh-CN" sz="2800" b="1" dirty="0">
                <a:latin typeface="仿宋_GB2312" pitchFamily="49" charset="-122"/>
                <a:ea typeface="仿宋_GB2312" pitchFamily="49" charset="-122"/>
              </a:rPr>
              <a:t>2.</a:t>
            </a:r>
            <a:r>
              <a:rPr lang="zh-CN" altLang="en-US" sz="2800" b="1" dirty="0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比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者， </a:t>
            </a:r>
            <a:r>
              <a:rPr lang="zh-CN" altLang="en-US" sz="2400" b="1" dirty="0">
                <a:latin typeface="Arial" panose="020B0604020202020204" pitchFamily="34" charset="0"/>
                <a:ea typeface="仿宋_GB2312" pitchFamily="49" charset="-122"/>
              </a:rPr>
              <a:t>“</a:t>
            </a:r>
            <a:r>
              <a:rPr lang="zh-CN" altLang="en-US" sz="2400" b="1" dirty="0">
                <a:solidFill>
                  <a:schemeClr val="accent2"/>
                </a:solidFill>
                <a:latin typeface="仿宋_GB2312" pitchFamily="49" charset="-122"/>
                <a:ea typeface="仿宋_GB2312" pitchFamily="49" charset="-122"/>
              </a:rPr>
              <a:t>以彼物比此物也。</a:t>
            </a:r>
            <a:r>
              <a:rPr lang="zh-CN" altLang="en-US" sz="2400" b="1" dirty="0">
                <a:solidFill>
                  <a:schemeClr val="accent2"/>
                </a:solidFill>
                <a:latin typeface="宋体" panose="02010600030101010101" pitchFamily="2" charset="-122"/>
                <a:ea typeface="仿宋_GB2312" pitchFamily="49" charset="-122"/>
              </a:rPr>
              <a:t>”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 </a:t>
            </a:r>
            <a:r>
              <a:rPr lang="zh-CN" altLang="en-US" sz="2400" b="1" dirty="0">
                <a:solidFill>
                  <a:srgbClr val="A50021"/>
                </a:solidFill>
                <a:latin typeface="仿宋_GB2312" pitchFamily="49" charset="-122"/>
                <a:ea typeface="仿宋_GB2312" pitchFamily="49" charset="-122"/>
              </a:rPr>
              <a:t>比喻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 </a:t>
            </a:r>
            <a:endParaRPr lang="zh-CN" altLang="en-US" sz="2400" b="1" dirty="0">
              <a:latin typeface="仿宋_GB2312" pitchFamily="49" charset="-122"/>
              <a:ea typeface="仿宋_GB2312" pitchFamily="49" charset="-122"/>
            </a:endParaRPr>
          </a:p>
          <a:p>
            <a:pPr marL="342900" indent="-342900">
              <a:lnSpc>
                <a:spcPct val="160000"/>
              </a:lnSpc>
              <a:spcBef>
                <a:spcPct val="20000"/>
              </a:spcBef>
            </a:pP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   </a:t>
            </a:r>
            <a:r>
              <a:rPr lang="en-US" altLang="zh-CN" sz="2800" b="1" dirty="0">
                <a:latin typeface="仿宋_GB2312" pitchFamily="49" charset="-122"/>
                <a:ea typeface="仿宋_GB2312" pitchFamily="49" charset="-122"/>
              </a:rPr>
              <a:t>3.</a:t>
            </a:r>
            <a:r>
              <a:rPr lang="zh-CN" altLang="en-US" sz="2800" b="1" dirty="0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兴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者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，</a:t>
            </a: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  <a:ea typeface="仿宋_GB2312" pitchFamily="49" charset="-122"/>
              </a:rPr>
              <a:t>“</a:t>
            </a:r>
            <a:r>
              <a:rPr lang="zh-CN" altLang="en-US" sz="2400" b="1" dirty="0">
                <a:solidFill>
                  <a:schemeClr val="accent2"/>
                </a:solidFill>
                <a:latin typeface="仿宋_GB2312" pitchFamily="49" charset="-122"/>
                <a:ea typeface="仿宋_GB2312" pitchFamily="49" charset="-122"/>
              </a:rPr>
              <a:t>先言他物以引起所咏之词也。</a:t>
            </a:r>
            <a:r>
              <a:rPr lang="zh-CN" altLang="en-US" sz="2400" b="1" dirty="0">
                <a:solidFill>
                  <a:schemeClr val="accent2"/>
                </a:solidFill>
                <a:latin typeface="宋体" panose="02010600030101010101" pitchFamily="2" charset="-122"/>
                <a:ea typeface="仿宋_GB2312" pitchFamily="49" charset="-122"/>
              </a:rPr>
              <a:t>”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 </a:t>
            </a:r>
            <a:r>
              <a:rPr lang="zh-CN" altLang="en-US" sz="2400" b="1" dirty="0">
                <a:solidFill>
                  <a:srgbClr val="A50021"/>
                </a:solidFill>
                <a:latin typeface="仿宋_GB2312" pitchFamily="49" charset="-122"/>
                <a:ea typeface="仿宋_GB2312" pitchFamily="49" charset="-122"/>
              </a:rPr>
              <a:t>起兴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 </a:t>
            </a:r>
            <a:b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</a:br>
            <a:b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</a:br>
            <a:br>
              <a:rPr lang="zh-CN" altLang="en-US" sz="2800" b="1" dirty="0">
                <a:latin typeface="Arial" panose="020B0604020202020204" pitchFamily="34" charset="0"/>
              </a:rPr>
            </a:b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1268" name="AutoShape 6"/>
          <p:cNvSpPr/>
          <p:nvPr/>
        </p:nvSpPr>
        <p:spPr>
          <a:xfrm>
            <a:off x="468313" y="549275"/>
            <a:ext cx="7777162" cy="5975350"/>
          </a:xfrm>
          <a:prstGeom prst="octagon">
            <a:avLst>
              <a:gd name="adj" fmla="val 10551"/>
            </a:avLst>
          </a:prstGeom>
          <a:noFill/>
          <a:ln w="114300" cap="flat" cmpd="thickThin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图片 37889" descr="UE-44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16853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1" name="文本框 37890"/>
          <p:cNvSpPr txBox="1"/>
          <p:nvPr/>
        </p:nvSpPr>
        <p:spPr>
          <a:xfrm>
            <a:off x="445453" y="1981200"/>
            <a:ext cx="8763000" cy="1630045"/>
          </a:xfrm>
          <a:prstGeom prst="rect">
            <a:avLst/>
          </a:prstGeom>
          <a:solidFill>
            <a:srgbClr val="CCFFCC">
              <a:alpha val="50000"/>
            </a:srgbClr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一日不见，如三月兮；一日不见，如三秋兮；一日不见如三岁兮</a:t>
            </a:r>
            <a:r>
              <a:rPr lang="en-US" altLang="zh-CN" sz="3200" b="1" dirty="0">
                <a:latin typeface="Times New Roman" panose="02020603050405020304" pitchFamily="18" charset="0"/>
                <a:ea typeface="华文行楷" pitchFamily="2" charset="-122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（</a:t>
            </a:r>
            <a:r>
              <a:rPr lang="en-US" altLang="zh-CN" sz="3200" b="1" dirty="0">
                <a:latin typeface="Times New Roman" panose="02020603050405020304" pitchFamily="18" charset="0"/>
                <a:ea typeface="华文行楷" pitchFamily="2" charset="-122"/>
              </a:rPr>
              <a:t>《</a:t>
            </a: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诗经</a:t>
            </a:r>
            <a:r>
              <a:rPr lang="en-US" altLang="zh-CN" sz="3200" b="1" dirty="0">
                <a:latin typeface="Times New Roman" panose="02020603050405020304" pitchFamily="18" charset="0"/>
                <a:ea typeface="华文行楷" pitchFamily="2" charset="-122"/>
              </a:rPr>
              <a:t>•</a:t>
            </a: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子衿</a:t>
            </a:r>
            <a:r>
              <a:rPr lang="en-US" altLang="zh-CN" sz="3200" b="1" dirty="0">
                <a:latin typeface="Times New Roman" panose="02020603050405020304" pitchFamily="18" charset="0"/>
                <a:ea typeface="华文行楷" pitchFamily="2" charset="-122"/>
              </a:rPr>
              <a:t>》</a:t>
            </a: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）</a:t>
            </a:r>
            <a:r>
              <a:rPr lang="zh-CN" altLang="en-US" sz="2400" b="1" i="1" dirty="0">
                <a:latin typeface="Times New Roman" panose="02020603050405020304" pitchFamily="18" charset="0"/>
                <a:ea typeface="华文行楷" pitchFamily="2" charset="-122"/>
              </a:rPr>
              <a:t> </a:t>
            </a:r>
            <a:endParaRPr lang="zh-CN" altLang="en-US" sz="2400" b="1" i="1" dirty="0">
              <a:latin typeface="Times New Roman" panose="02020603050405020304" pitchFamily="18" charset="0"/>
              <a:ea typeface="华文行楷" pitchFamily="2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b="1">
                <a:latin typeface="Arial" panose="020B0604020202020204" pitchFamily="34" charset="0"/>
              </a:rPr>
              <a:t>——</a:t>
            </a:r>
            <a:r>
              <a:rPr lang="en-US" altLang="zh-CN" sz="2400" b="1" dirty="0">
                <a:latin typeface="Comic Sans MS" panose="030F0702030302020204" pitchFamily="66" charset="0"/>
              </a:rPr>
              <a:t> </a:t>
            </a:r>
            <a:r>
              <a:rPr lang="zh-CN" altLang="en-US" sz="2400" b="1" dirty="0">
                <a:latin typeface="Comic Sans MS" panose="030F0702030302020204" pitchFamily="66" charset="0"/>
              </a:rPr>
              <a:t>男子对女子刻骨铭心的思念，以至度日如年精神恍惚。</a:t>
            </a:r>
            <a:endParaRPr lang="zh-CN" altLang="en-US" sz="2400" b="1" i="1">
              <a:latin typeface="Times New Roman" panose="02020603050405020304" pitchFamily="18" charset="0"/>
              <a:ea typeface="华文行楷" pitchFamily="2" charset="-122"/>
            </a:endParaRPr>
          </a:p>
        </p:txBody>
      </p:sp>
      <p:sp>
        <p:nvSpPr>
          <p:cNvPr id="37893" name="文本框 37892"/>
          <p:cNvSpPr txBox="1"/>
          <p:nvPr/>
        </p:nvSpPr>
        <p:spPr>
          <a:xfrm>
            <a:off x="445453" y="228600"/>
            <a:ext cx="8763000" cy="1137285"/>
          </a:xfrm>
          <a:prstGeom prst="rect">
            <a:avLst/>
          </a:prstGeom>
          <a:solidFill>
            <a:srgbClr val="CCFFCC">
              <a:alpha val="50000"/>
            </a:srgbClr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latin typeface="Times New Roman" panose="02020603050405020304" pitchFamily="18" charset="0"/>
                <a:ea typeface="华文行楷" pitchFamily="2" charset="-122"/>
              </a:rPr>
              <a:t>“</a:t>
            </a: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窈窕淑女，君子好逑”（</a:t>
            </a:r>
            <a:r>
              <a:rPr lang="en-US" altLang="zh-CN" sz="3200" b="1" dirty="0">
                <a:latin typeface="Times New Roman" panose="02020603050405020304" pitchFamily="18" charset="0"/>
                <a:ea typeface="华文行楷" pitchFamily="2" charset="-122"/>
              </a:rPr>
              <a:t>《</a:t>
            </a: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诗经</a:t>
            </a:r>
            <a:r>
              <a:rPr lang="en-US" altLang="zh-CN" sz="3200" b="1" dirty="0">
                <a:latin typeface="Times New Roman" panose="02020603050405020304" pitchFamily="18" charset="0"/>
                <a:ea typeface="华文行楷" pitchFamily="2" charset="-122"/>
              </a:rPr>
              <a:t>•</a:t>
            </a: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关雎</a:t>
            </a:r>
            <a:r>
              <a:rPr lang="en-US" altLang="zh-CN" sz="3200" b="1" dirty="0">
                <a:latin typeface="Times New Roman" panose="02020603050405020304" pitchFamily="18" charset="0"/>
                <a:ea typeface="华文行楷" pitchFamily="2" charset="-122"/>
              </a:rPr>
              <a:t>》</a:t>
            </a: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）</a:t>
            </a:r>
            <a:endParaRPr lang="zh-CN" altLang="en-US" sz="3200" b="1" dirty="0">
              <a:latin typeface="Times New Roman" panose="02020603050405020304" pitchFamily="18" charset="0"/>
              <a:ea typeface="华文行楷" pitchFamily="2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b="1">
                <a:latin typeface="Arial" panose="020B0604020202020204" pitchFamily="34" charset="0"/>
              </a:rPr>
              <a:t>——</a:t>
            </a:r>
            <a:r>
              <a:rPr lang="zh-CN" altLang="en-US" sz="2400" b="1" dirty="0">
                <a:latin typeface="Comic Sans MS" panose="030F0702030302020204" pitchFamily="66" charset="0"/>
              </a:rPr>
              <a:t>男子对女子真挚、热烈的追求</a:t>
            </a:r>
            <a:endParaRPr lang="zh-CN" altLang="en-US" sz="3600" b="1" i="1" dirty="0">
              <a:latin typeface="Times New Roman" panose="02020603050405020304" pitchFamily="18" charset="0"/>
              <a:ea typeface="华文行楷" pitchFamily="2" charset="-122"/>
            </a:endParaRPr>
          </a:p>
        </p:txBody>
      </p:sp>
      <p:sp>
        <p:nvSpPr>
          <p:cNvPr id="37894" name="文本框 37893"/>
          <p:cNvSpPr txBox="1"/>
          <p:nvPr/>
        </p:nvSpPr>
        <p:spPr>
          <a:xfrm>
            <a:off x="445453" y="4267200"/>
            <a:ext cx="8763000" cy="2183765"/>
          </a:xfrm>
          <a:prstGeom prst="rect">
            <a:avLst/>
          </a:prstGeom>
          <a:solidFill>
            <a:srgbClr val="CCFFCC">
              <a:alpha val="50000"/>
            </a:srgbClr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i="1" dirty="0">
                <a:latin typeface="Times New Roman" panose="02020603050405020304" pitchFamily="18" charset="0"/>
                <a:ea typeface="华文行楷" pitchFamily="2" charset="-122"/>
              </a:rPr>
              <a:t>蒹</a:t>
            </a: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葭苍苍，白露为霜，所谓伊人，在水一方。（</a:t>
            </a:r>
            <a:r>
              <a:rPr lang="en-US" altLang="zh-CN" sz="3200" b="1" dirty="0">
                <a:latin typeface="Times New Roman" panose="02020603050405020304" pitchFamily="18" charset="0"/>
                <a:ea typeface="华文行楷" pitchFamily="2" charset="-122"/>
              </a:rPr>
              <a:t>《</a:t>
            </a: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诗经</a:t>
            </a:r>
            <a:r>
              <a:rPr lang="en-US" altLang="zh-CN" sz="3200" b="1">
                <a:latin typeface="Arial" panose="020B0604020202020204" pitchFamily="34" charset="0"/>
              </a:rPr>
              <a:t>•</a:t>
            </a: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蒹葭</a:t>
            </a:r>
            <a:r>
              <a:rPr lang="en-US" altLang="zh-CN" sz="3200" b="1" dirty="0">
                <a:latin typeface="Times New Roman" panose="02020603050405020304" pitchFamily="18" charset="0"/>
                <a:ea typeface="华文行楷" pitchFamily="2" charset="-122"/>
              </a:rPr>
              <a:t>》</a:t>
            </a: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）</a:t>
            </a:r>
            <a:endParaRPr lang="zh-CN" altLang="en-US" sz="3200" b="1" dirty="0">
              <a:latin typeface="Times New Roman" panose="02020603050405020304" pitchFamily="18" charset="0"/>
              <a:ea typeface="华文行楷" pitchFamily="2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b="1">
                <a:latin typeface="Arial" panose="020B0604020202020204" pitchFamily="34" charset="0"/>
              </a:rPr>
              <a:t>——</a:t>
            </a:r>
            <a:r>
              <a:rPr lang="zh-CN" altLang="en-US" sz="2400" b="1" dirty="0">
                <a:latin typeface="Comic Sans MS" panose="030F0702030302020204" pitchFamily="66" charset="0"/>
              </a:rPr>
              <a:t>追求而不可得的惆怅、迷惘的愁情恰似苍茫的秋水，萧瑟的芦苇。</a:t>
            </a:r>
            <a:r>
              <a:rPr lang="zh-CN" altLang="en-US" sz="3600" b="1" i="1" dirty="0">
                <a:latin typeface="Times New Roman" panose="02020603050405020304" pitchFamily="18" charset="0"/>
                <a:ea typeface="华文行楷" pitchFamily="2" charset="-122"/>
              </a:rPr>
              <a:t> </a:t>
            </a:r>
            <a:endParaRPr lang="zh-CN" altLang="en-US" sz="3600" b="1" i="1" dirty="0">
              <a:latin typeface="Times New Roman" panose="02020603050405020304" pitchFamily="18" charset="0"/>
              <a:ea typeface="华文行楷" pitchFamily="2" charset="-122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9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7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78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789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89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37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animBg="1" uiExpand="1" build="p"/>
      <p:bldP spid="37893" grpId="0" animBg="1" uiExpand="1" build="p"/>
      <p:bldP spid="37894" grpId="0" animBg="1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0619shinv0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9577388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WordArt 3"/>
          <p:cNvSpPr>
            <a:spLocks noTextEdit="1"/>
          </p:cNvSpPr>
          <p:nvPr/>
        </p:nvSpPr>
        <p:spPr>
          <a:xfrm rot="5400000">
            <a:off x="5721350" y="984250"/>
            <a:ext cx="2238375" cy="1511300"/>
          </a:xfrm>
          <a:prstGeom prst="rect">
            <a:avLst/>
          </a:prstGeom>
        </p:spPr>
        <p:txBody>
          <a:bodyPr vert="eaVert" wrap="none" fromWordArt="1">
            <a:prstTxWarp prst="textWave4">
              <a:avLst>
                <a:gd name="adj1" fmla="val 13005"/>
                <a:gd name="adj2" fmla="val 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>
                <a:gradFill rotWithShape="1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0" scaled="1"/>
                  <a:tileRect/>
                </a:gradFill>
                <a:effectLst>
                  <a:outerShdw dist="99190" dir="7788334" algn="ctr" rotWithShape="0">
                    <a:srgbClr val="00008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静女</a:t>
            </a:r>
            <a:endParaRPr lang="zh-CN" altLang="en-US" sz="3600">
              <a:gradFill rotWithShape="1">
                <a:gsLst>
                  <a:gs pos="0">
                    <a:srgbClr val="00FF00"/>
                  </a:gs>
                  <a:gs pos="100000">
                    <a:srgbClr val="00CCFF"/>
                  </a:gs>
                </a:gsLst>
                <a:lin ang="0" scaled="1"/>
                <a:tileRect/>
              </a:gradFill>
              <a:effectLst>
                <a:outerShdw dist="99190" dir="7788334" algn="ctr" rotWithShape="0">
                  <a:srgbClr val="00008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09" name="Rectangle 5"/>
          <p:cNvSpPr/>
          <p:nvPr/>
        </p:nvSpPr>
        <p:spPr>
          <a:xfrm>
            <a:off x="180975" y="0"/>
            <a:ext cx="7848600" cy="4705350"/>
          </a:xfrm>
          <a:prstGeom prst="rect">
            <a:avLst/>
          </a:prstGeom>
          <a:solidFill>
            <a:schemeClr val="bg1">
              <a:alpha val="59999"/>
            </a:schemeClr>
          </a:solidFill>
          <a:ln w="19050" cap="flat" cmpd="sng">
            <a:solidFill>
              <a:srgbClr val="0066FF"/>
            </a:solidFill>
            <a:prstDash val="dashDot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r>
              <a:rPr lang="en-US" altLang="zh-CN" sz="3600" b="1" i="1" dirty="0">
                <a:solidFill>
                  <a:srgbClr val="000099"/>
                </a:solidFill>
                <a:latin typeface="Arial" panose="020B0604020202020204" pitchFamily="34" charset="0"/>
              </a:rPr>
              <a:t>  </a:t>
            </a:r>
            <a:r>
              <a:rPr lang="zh-CN" altLang="en-US" sz="3600" b="1" i="1" dirty="0">
                <a:solidFill>
                  <a:schemeClr val="hlink"/>
                </a:solidFill>
                <a:latin typeface="Arial" panose="020B0604020202020204" pitchFamily="34" charset="0"/>
              </a:rPr>
              <a:t>三维目标</a:t>
            </a:r>
            <a:endParaRPr lang="zh-CN" altLang="en-US" sz="3600" b="1" i="1" dirty="0">
              <a:solidFill>
                <a:schemeClr val="hlink"/>
              </a:solidFill>
              <a:latin typeface="Arial" panose="020B0604020202020204" pitchFamily="34" charset="0"/>
            </a:endParaRPr>
          </a:p>
          <a:p>
            <a:r>
              <a:rPr lang="zh-CN" altLang="en-US" sz="2000" dirty="0">
                <a:solidFill>
                  <a:srgbClr val="0066FF"/>
                </a:solidFill>
                <a:latin typeface="Arial" panose="020B0604020202020204" pitchFamily="34" charset="0"/>
              </a:rPr>
              <a:t>    </a:t>
            </a:r>
            <a:endParaRPr lang="zh-CN" altLang="en-US" sz="2000" dirty="0">
              <a:solidFill>
                <a:srgbClr val="0066FF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仿宋_GB2312" pitchFamily="49" charset="-122"/>
              </a:rPr>
              <a:t>知识与能力：</a:t>
            </a: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搜集并归纳</a:t>
            </a:r>
            <a:r>
              <a:rPr lang="en-US" altLang="zh-CN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诗经</a:t>
            </a:r>
            <a:r>
              <a:rPr lang="en-US" altLang="zh-CN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相关文学常识；</a:t>
            </a:r>
            <a:endParaRPr lang="zh-CN" altLang="en-US" sz="24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                             准确朗读诗歌；归纳通假字。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endParaRPr lang="zh-CN" altLang="en-US" sz="24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仿宋_GB2312" pitchFamily="49" charset="-122"/>
              </a:rPr>
              <a:t>过程与方法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：</a:t>
            </a: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反复诵读、合作探究鉴赏诗歌；</a:t>
            </a:r>
            <a:endParaRPr lang="zh-CN" altLang="en-US" sz="24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                             分析男女主人公形象；概括诗歌主题。</a:t>
            </a: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endParaRPr lang="zh-CN" altLang="en-US" sz="24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endParaRPr lang="zh-CN" altLang="en-US" sz="24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3.</a:t>
            </a:r>
            <a:r>
              <a:rPr lang="zh-CN" altLang="en-US" sz="2400" b="1" dirty="0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情感态度与价值观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：</a:t>
            </a: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体味男女主人公纯真的恋情；</a:t>
            </a:r>
            <a:endParaRPr lang="zh-CN" altLang="en-US" sz="24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                                    树立正确的爱情观。</a:t>
            </a:r>
            <a:endParaRPr lang="zh-CN" altLang="en-US" sz="24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endParaRPr lang="en-US" altLang="zh-CN" sz="2400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21511" name="Rectangle 7"/>
          <p:cNvSpPr/>
          <p:nvPr/>
        </p:nvSpPr>
        <p:spPr>
          <a:xfrm>
            <a:off x="252413" y="4941888"/>
            <a:ext cx="5832475" cy="1571625"/>
          </a:xfrm>
          <a:prstGeom prst="rect">
            <a:avLst/>
          </a:prstGeom>
          <a:solidFill>
            <a:schemeClr val="bg1">
              <a:alpha val="59999"/>
            </a:schemeClr>
          </a:solidFill>
          <a:ln w="19050" cap="flat" cmpd="sng">
            <a:solidFill>
              <a:srgbClr val="0066FF"/>
            </a:solidFill>
            <a:prstDash val="dashDot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重点：</a:t>
            </a:r>
            <a:r>
              <a:rPr lang="zh-CN" altLang="en-US" sz="2400" b="1" dirty="0">
                <a:latin typeface="Arial" panose="020B0604020202020204" pitchFamily="34" charset="0"/>
              </a:rPr>
              <a:t>合作探究，分析男女主人公形象。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endParaRPr lang="zh-CN" altLang="en-US" sz="2400" b="1" dirty="0">
              <a:latin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难点：</a:t>
            </a:r>
            <a:r>
              <a:rPr lang="zh-CN" altLang="en-US" sz="2400" b="1" dirty="0">
                <a:latin typeface="Arial" panose="020B0604020202020204" pitchFamily="34" charset="0"/>
              </a:rPr>
              <a:t>准确朗读诗歌，归纳诗中的通假字。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endParaRPr lang="en-US" altLang="zh-CN" sz="24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27 0.22497 L 0.11651 0.58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00" y="17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animBg="1"/>
      <p:bldP spid="215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/>
          <p:nvPr/>
        </p:nvGrpSpPr>
        <p:grpSpPr>
          <a:xfrm>
            <a:off x="1555750" y="1500188"/>
            <a:ext cx="6289675" cy="2640012"/>
            <a:chOff x="936" y="945"/>
            <a:chExt cx="3782" cy="1663"/>
          </a:xfrm>
        </p:grpSpPr>
        <p:grpSp>
          <p:nvGrpSpPr>
            <p:cNvPr id="13315" name="Group 3"/>
            <p:cNvGrpSpPr/>
            <p:nvPr/>
          </p:nvGrpSpPr>
          <p:grpSpPr>
            <a:xfrm>
              <a:off x="952" y="1673"/>
              <a:ext cx="250" cy="250"/>
              <a:chOff x="0" y="0"/>
              <a:chExt cx="250" cy="250"/>
            </a:xfrm>
          </p:grpSpPr>
          <p:sp>
            <p:nvSpPr>
              <p:cNvPr id="13322" name="Oval 4"/>
              <p:cNvSpPr/>
              <p:nvPr/>
            </p:nvSpPr>
            <p:spPr>
              <a:xfrm>
                <a:off x="0" y="0"/>
                <a:ext cx="250" cy="250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 algn="ctr"/>
                <a:endParaRPr lang="zh-CN" altLang="zh-CN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23" name="Oval 5"/>
              <p:cNvSpPr/>
              <p:nvPr/>
            </p:nvSpPr>
            <p:spPr>
              <a:xfrm>
                <a:off x="68" y="68"/>
                <a:ext cx="114" cy="114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 algn="ctr"/>
                <a:endParaRPr lang="zh-CN" altLang="zh-CN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3316" name="Group 6"/>
            <p:cNvGrpSpPr/>
            <p:nvPr/>
          </p:nvGrpSpPr>
          <p:grpSpPr>
            <a:xfrm>
              <a:off x="936" y="2358"/>
              <a:ext cx="250" cy="250"/>
              <a:chOff x="0" y="0"/>
              <a:chExt cx="250" cy="250"/>
            </a:xfrm>
          </p:grpSpPr>
          <p:sp>
            <p:nvSpPr>
              <p:cNvPr id="13320" name="Oval 7"/>
              <p:cNvSpPr/>
              <p:nvPr/>
            </p:nvSpPr>
            <p:spPr>
              <a:xfrm>
                <a:off x="0" y="0"/>
                <a:ext cx="250" cy="250"/>
              </a:xfrm>
              <a:prstGeom prst="ellipse">
                <a:avLst/>
              </a:prstGeom>
              <a:solidFill>
                <a:schemeClr val="tx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 algn="ctr"/>
                <a:endParaRPr lang="zh-CN" altLang="zh-CN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21" name="Oval 8"/>
              <p:cNvSpPr/>
              <p:nvPr/>
            </p:nvSpPr>
            <p:spPr>
              <a:xfrm>
                <a:off x="68" y="68"/>
                <a:ext cx="114" cy="114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lstStyle/>
              <a:p>
                <a:pPr algn="ctr"/>
                <a:endParaRPr lang="zh-CN" altLang="zh-CN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3317" name="Group 10"/>
            <p:cNvGrpSpPr/>
            <p:nvPr/>
          </p:nvGrpSpPr>
          <p:grpSpPr>
            <a:xfrm>
              <a:off x="1017" y="945"/>
              <a:ext cx="3701" cy="966"/>
              <a:chOff x="1017" y="945"/>
              <a:chExt cx="3701" cy="966"/>
            </a:xfrm>
          </p:grpSpPr>
          <p:sp>
            <p:nvSpPr>
              <p:cNvPr id="13318" name="未知"/>
              <p:cNvSpPr/>
              <p:nvPr/>
            </p:nvSpPr>
            <p:spPr>
              <a:xfrm>
                <a:off x="1017" y="945"/>
                <a:ext cx="3701" cy="966"/>
              </a:xfrm>
              <a:custGeom>
                <a:avLst/>
                <a:gdLst>
                  <a:gd name="txL" fmla="*/ 0 w 3701"/>
                  <a:gd name="txT" fmla="*/ 0 h 772"/>
                  <a:gd name="txR" fmla="*/ 3701 w 3701"/>
                  <a:gd name="txB" fmla="*/ 772 h 772"/>
                </a:gdLst>
                <a:ahLst/>
                <a:cxnLst>
                  <a:cxn ang="0">
                    <a:pos x="3247" y="6"/>
                  </a:cxn>
                  <a:cxn ang="0">
                    <a:pos x="3080" y="23"/>
                  </a:cxn>
                  <a:cxn ang="0">
                    <a:pos x="2983" y="1"/>
                  </a:cxn>
                  <a:cxn ang="0">
                    <a:pos x="2897" y="4"/>
                  </a:cxn>
                  <a:cxn ang="0">
                    <a:pos x="2714" y="23"/>
                  </a:cxn>
                  <a:cxn ang="0">
                    <a:pos x="2634" y="4"/>
                  </a:cxn>
                  <a:cxn ang="0">
                    <a:pos x="2548" y="1"/>
                  </a:cxn>
                  <a:cxn ang="0">
                    <a:pos x="2452" y="23"/>
                  </a:cxn>
                  <a:cxn ang="0">
                    <a:pos x="2284" y="6"/>
                  </a:cxn>
                  <a:cxn ang="0">
                    <a:pos x="2200" y="0"/>
                  </a:cxn>
                  <a:cxn ang="0">
                    <a:pos x="2101" y="17"/>
                  </a:cxn>
                  <a:cxn ang="0">
                    <a:pos x="1934" y="9"/>
                  </a:cxn>
                  <a:cxn ang="0">
                    <a:pos x="1851" y="0"/>
                  </a:cxn>
                  <a:cxn ang="0">
                    <a:pos x="1751" y="13"/>
                  </a:cxn>
                  <a:cxn ang="0">
                    <a:pos x="1584" y="13"/>
                  </a:cxn>
                  <a:cxn ang="0">
                    <a:pos x="1484" y="0"/>
                  </a:cxn>
                  <a:cxn ang="0">
                    <a:pos x="1400" y="9"/>
                  </a:cxn>
                  <a:cxn ang="0">
                    <a:pos x="1234" y="17"/>
                  </a:cxn>
                  <a:cxn ang="0">
                    <a:pos x="1136" y="0"/>
                  </a:cxn>
                  <a:cxn ang="0">
                    <a:pos x="1051" y="6"/>
                  </a:cxn>
                  <a:cxn ang="0">
                    <a:pos x="883" y="23"/>
                  </a:cxn>
                  <a:cxn ang="0">
                    <a:pos x="787" y="1"/>
                  </a:cxn>
                  <a:cxn ang="0">
                    <a:pos x="701" y="4"/>
                  </a:cxn>
                  <a:cxn ang="0">
                    <a:pos x="518" y="23"/>
                  </a:cxn>
                  <a:cxn ang="0">
                    <a:pos x="437" y="4"/>
                  </a:cxn>
                  <a:cxn ang="0">
                    <a:pos x="347" y="2"/>
                  </a:cxn>
                  <a:cxn ang="0">
                    <a:pos x="236" y="30"/>
                  </a:cxn>
                  <a:cxn ang="0">
                    <a:pos x="141" y="88"/>
                  </a:cxn>
                  <a:cxn ang="0">
                    <a:pos x="65" y="171"/>
                  </a:cxn>
                  <a:cxn ang="0">
                    <a:pos x="17" y="271"/>
                  </a:cxn>
                  <a:cxn ang="0">
                    <a:pos x="0" y="386"/>
                  </a:cxn>
                  <a:cxn ang="0">
                    <a:pos x="12" y="482"/>
                  </a:cxn>
                  <a:cxn ang="0">
                    <a:pos x="56" y="586"/>
                  </a:cxn>
                  <a:cxn ang="0">
                    <a:pos x="126" y="672"/>
                  </a:cxn>
                  <a:cxn ang="0">
                    <a:pos x="219" y="734"/>
                  </a:cxn>
                  <a:cxn ang="0">
                    <a:pos x="328" y="768"/>
                  </a:cxn>
                  <a:cxn ang="0">
                    <a:pos x="444" y="768"/>
                  </a:cxn>
                  <a:cxn ang="0">
                    <a:pos x="694" y="768"/>
                  </a:cxn>
                  <a:cxn ang="0">
                    <a:pos x="839" y="763"/>
                  </a:cxn>
                  <a:cxn ang="0">
                    <a:pos x="1089" y="771"/>
                  </a:cxn>
                  <a:cxn ang="0">
                    <a:pos x="1233" y="755"/>
                  </a:cxn>
                  <a:cxn ang="0">
                    <a:pos x="1484" y="772"/>
                  </a:cxn>
                  <a:cxn ang="0">
                    <a:pos x="1736" y="755"/>
                  </a:cxn>
                  <a:cxn ang="0">
                    <a:pos x="1851" y="772"/>
                  </a:cxn>
                  <a:cxn ang="0">
                    <a:pos x="2101" y="755"/>
                  </a:cxn>
                  <a:cxn ang="0">
                    <a:pos x="2247" y="771"/>
                  </a:cxn>
                  <a:cxn ang="0">
                    <a:pos x="2495" y="763"/>
                  </a:cxn>
                  <a:cxn ang="0">
                    <a:pos x="2642" y="768"/>
                  </a:cxn>
                  <a:cxn ang="0">
                    <a:pos x="2890" y="768"/>
                  </a:cxn>
                  <a:cxn ang="0">
                    <a:pos x="3036" y="763"/>
                  </a:cxn>
                  <a:cxn ang="0">
                    <a:pos x="3285" y="771"/>
                  </a:cxn>
                  <a:cxn ang="0">
                    <a:pos x="3393" y="765"/>
                  </a:cxn>
                  <a:cxn ang="0">
                    <a:pos x="3498" y="726"/>
                  </a:cxn>
                  <a:cxn ang="0">
                    <a:pos x="3588" y="660"/>
                  </a:cxn>
                  <a:cxn ang="0">
                    <a:pos x="3654" y="570"/>
                  </a:cxn>
                  <a:cxn ang="0">
                    <a:pos x="3693" y="464"/>
                  </a:cxn>
                  <a:cxn ang="0">
                    <a:pos x="3701" y="367"/>
                  </a:cxn>
                  <a:cxn ang="0">
                    <a:pos x="3677" y="253"/>
                  </a:cxn>
                  <a:cxn ang="0">
                    <a:pos x="3624" y="155"/>
                  </a:cxn>
                  <a:cxn ang="0">
                    <a:pos x="3545" y="77"/>
                  </a:cxn>
                  <a:cxn ang="0">
                    <a:pos x="3448" y="23"/>
                  </a:cxn>
                  <a:cxn ang="0">
                    <a:pos x="3335" y="0"/>
                  </a:cxn>
                </a:cxnLst>
                <a:rect l="txL" t="txT" r="txR" b="txB"/>
                <a:pathLst>
                  <a:path w="3701" h="772">
                    <a:moveTo>
                      <a:pt x="3315" y="0"/>
                    </a:moveTo>
                    <a:lnTo>
                      <a:pt x="3315" y="0"/>
                    </a:lnTo>
                    <a:lnTo>
                      <a:pt x="3298" y="0"/>
                    </a:lnTo>
                    <a:lnTo>
                      <a:pt x="3281" y="1"/>
                    </a:lnTo>
                    <a:lnTo>
                      <a:pt x="3264" y="4"/>
                    </a:lnTo>
                    <a:lnTo>
                      <a:pt x="3247" y="6"/>
                    </a:lnTo>
                    <a:lnTo>
                      <a:pt x="3230" y="9"/>
                    </a:lnTo>
                    <a:lnTo>
                      <a:pt x="3214" y="13"/>
                    </a:lnTo>
                    <a:lnTo>
                      <a:pt x="3199" y="17"/>
                    </a:lnTo>
                    <a:lnTo>
                      <a:pt x="3183" y="23"/>
                    </a:lnTo>
                    <a:lnTo>
                      <a:pt x="3080" y="23"/>
                    </a:lnTo>
                    <a:lnTo>
                      <a:pt x="3080" y="23"/>
                    </a:lnTo>
                    <a:lnTo>
                      <a:pt x="3064" y="17"/>
                    </a:lnTo>
                    <a:lnTo>
                      <a:pt x="3048" y="13"/>
                    </a:lnTo>
                    <a:lnTo>
                      <a:pt x="3032" y="9"/>
                    </a:lnTo>
                    <a:lnTo>
                      <a:pt x="3016" y="6"/>
                    </a:lnTo>
                    <a:lnTo>
                      <a:pt x="2999" y="4"/>
                    </a:lnTo>
                    <a:lnTo>
                      <a:pt x="2983" y="1"/>
                    </a:lnTo>
                    <a:lnTo>
                      <a:pt x="2966" y="0"/>
                    </a:lnTo>
                    <a:lnTo>
                      <a:pt x="2949" y="0"/>
                    </a:lnTo>
                    <a:lnTo>
                      <a:pt x="2949" y="0"/>
                    </a:lnTo>
                    <a:lnTo>
                      <a:pt x="2931" y="0"/>
                    </a:lnTo>
                    <a:lnTo>
                      <a:pt x="2914" y="1"/>
                    </a:lnTo>
                    <a:lnTo>
                      <a:pt x="2897" y="4"/>
                    </a:lnTo>
                    <a:lnTo>
                      <a:pt x="2881" y="6"/>
                    </a:lnTo>
                    <a:lnTo>
                      <a:pt x="2865" y="9"/>
                    </a:lnTo>
                    <a:lnTo>
                      <a:pt x="2849" y="13"/>
                    </a:lnTo>
                    <a:lnTo>
                      <a:pt x="2833" y="17"/>
                    </a:lnTo>
                    <a:lnTo>
                      <a:pt x="2817" y="23"/>
                    </a:lnTo>
                    <a:lnTo>
                      <a:pt x="2714" y="23"/>
                    </a:lnTo>
                    <a:lnTo>
                      <a:pt x="2714" y="23"/>
                    </a:lnTo>
                    <a:lnTo>
                      <a:pt x="2698" y="17"/>
                    </a:lnTo>
                    <a:lnTo>
                      <a:pt x="2683" y="13"/>
                    </a:lnTo>
                    <a:lnTo>
                      <a:pt x="2666" y="9"/>
                    </a:lnTo>
                    <a:lnTo>
                      <a:pt x="2650" y="6"/>
                    </a:lnTo>
                    <a:lnTo>
                      <a:pt x="2634" y="4"/>
                    </a:lnTo>
                    <a:lnTo>
                      <a:pt x="2617" y="1"/>
                    </a:lnTo>
                    <a:lnTo>
                      <a:pt x="2599" y="0"/>
                    </a:lnTo>
                    <a:lnTo>
                      <a:pt x="2582" y="0"/>
                    </a:lnTo>
                    <a:lnTo>
                      <a:pt x="2582" y="0"/>
                    </a:lnTo>
                    <a:lnTo>
                      <a:pt x="2565" y="0"/>
                    </a:lnTo>
                    <a:lnTo>
                      <a:pt x="2548" y="1"/>
                    </a:lnTo>
                    <a:lnTo>
                      <a:pt x="2532" y="4"/>
                    </a:lnTo>
                    <a:lnTo>
                      <a:pt x="2515" y="6"/>
                    </a:lnTo>
                    <a:lnTo>
                      <a:pt x="2499" y="9"/>
                    </a:lnTo>
                    <a:lnTo>
                      <a:pt x="2483" y="13"/>
                    </a:lnTo>
                    <a:lnTo>
                      <a:pt x="2467" y="17"/>
                    </a:lnTo>
                    <a:lnTo>
                      <a:pt x="2452" y="23"/>
                    </a:lnTo>
                    <a:lnTo>
                      <a:pt x="2347" y="23"/>
                    </a:lnTo>
                    <a:lnTo>
                      <a:pt x="2347" y="23"/>
                    </a:lnTo>
                    <a:lnTo>
                      <a:pt x="2333" y="17"/>
                    </a:lnTo>
                    <a:lnTo>
                      <a:pt x="2317" y="13"/>
                    </a:lnTo>
                    <a:lnTo>
                      <a:pt x="2301" y="9"/>
                    </a:lnTo>
                    <a:lnTo>
                      <a:pt x="2284" y="6"/>
                    </a:lnTo>
                    <a:lnTo>
                      <a:pt x="2267" y="4"/>
                    </a:lnTo>
                    <a:lnTo>
                      <a:pt x="2250" y="1"/>
                    </a:lnTo>
                    <a:lnTo>
                      <a:pt x="2234" y="0"/>
                    </a:lnTo>
                    <a:lnTo>
                      <a:pt x="2217" y="0"/>
                    </a:lnTo>
                    <a:lnTo>
                      <a:pt x="2217" y="0"/>
                    </a:lnTo>
                    <a:lnTo>
                      <a:pt x="2200" y="0"/>
                    </a:lnTo>
                    <a:lnTo>
                      <a:pt x="2183" y="1"/>
                    </a:lnTo>
                    <a:lnTo>
                      <a:pt x="2165" y="4"/>
                    </a:lnTo>
                    <a:lnTo>
                      <a:pt x="2149" y="6"/>
                    </a:lnTo>
                    <a:lnTo>
                      <a:pt x="2132" y="9"/>
                    </a:lnTo>
                    <a:lnTo>
                      <a:pt x="2116" y="13"/>
                    </a:lnTo>
                    <a:lnTo>
                      <a:pt x="2101" y="17"/>
                    </a:lnTo>
                    <a:lnTo>
                      <a:pt x="2085" y="23"/>
                    </a:lnTo>
                    <a:lnTo>
                      <a:pt x="1982" y="23"/>
                    </a:lnTo>
                    <a:lnTo>
                      <a:pt x="1982" y="23"/>
                    </a:lnTo>
                    <a:lnTo>
                      <a:pt x="1966" y="17"/>
                    </a:lnTo>
                    <a:lnTo>
                      <a:pt x="1950" y="13"/>
                    </a:lnTo>
                    <a:lnTo>
                      <a:pt x="1934" y="9"/>
                    </a:lnTo>
                    <a:lnTo>
                      <a:pt x="1918" y="6"/>
                    </a:lnTo>
                    <a:lnTo>
                      <a:pt x="1901" y="4"/>
                    </a:lnTo>
                    <a:lnTo>
                      <a:pt x="1885" y="1"/>
                    </a:lnTo>
                    <a:lnTo>
                      <a:pt x="1868" y="0"/>
                    </a:lnTo>
                    <a:lnTo>
                      <a:pt x="1851" y="0"/>
                    </a:lnTo>
                    <a:lnTo>
                      <a:pt x="1851" y="0"/>
                    </a:lnTo>
                    <a:lnTo>
                      <a:pt x="1833" y="0"/>
                    </a:lnTo>
                    <a:lnTo>
                      <a:pt x="1816" y="1"/>
                    </a:lnTo>
                    <a:lnTo>
                      <a:pt x="1799" y="4"/>
                    </a:lnTo>
                    <a:lnTo>
                      <a:pt x="1783" y="6"/>
                    </a:lnTo>
                    <a:lnTo>
                      <a:pt x="1767" y="9"/>
                    </a:lnTo>
                    <a:lnTo>
                      <a:pt x="1751" y="13"/>
                    </a:lnTo>
                    <a:lnTo>
                      <a:pt x="1735" y="17"/>
                    </a:lnTo>
                    <a:lnTo>
                      <a:pt x="1719" y="23"/>
                    </a:lnTo>
                    <a:lnTo>
                      <a:pt x="1616" y="23"/>
                    </a:lnTo>
                    <a:lnTo>
                      <a:pt x="1616" y="23"/>
                    </a:lnTo>
                    <a:lnTo>
                      <a:pt x="1600" y="17"/>
                    </a:lnTo>
                    <a:lnTo>
                      <a:pt x="1584" y="13"/>
                    </a:lnTo>
                    <a:lnTo>
                      <a:pt x="1568" y="9"/>
                    </a:lnTo>
                    <a:lnTo>
                      <a:pt x="1552" y="6"/>
                    </a:lnTo>
                    <a:lnTo>
                      <a:pt x="1536" y="4"/>
                    </a:lnTo>
                    <a:lnTo>
                      <a:pt x="1518" y="1"/>
                    </a:lnTo>
                    <a:lnTo>
                      <a:pt x="1501" y="0"/>
                    </a:lnTo>
                    <a:lnTo>
                      <a:pt x="1484" y="0"/>
                    </a:lnTo>
                    <a:lnTo>
                      <a:pt x="1484" y="0"/>
                    </a:lnTo>
                    <a:lnTo>
                      <a:pt x="1467" y="0"/>
                    </a:lnTo>
                    <a:lnTo>
                      <a:pt x="1450" y="1"/>
                    </a:lnTo>
                    <a:lnTo>
                      <a:pt x="1434" y="4"/>
                    </a:lnTo>
                    <a:lnTo>
                      <a:pt x="1417" y="6"/>
                    </a:lnTo>
                    <a:lnTo>
                      <a:pt x="1400" y="9"/>
                    </a:lnTo>
                    <a:lnTo>
                      <a:pt x="1384" y="13"/>
                    </a:lnTo>
                    <a:lnTo>
                      <a:pt x="1368" y="17"/>
                    </a:lnTo>
                    <a:lnTo>
                      <a:pt x="1354" y="23"/>
                    </a:lnTo>
                    <a:lnTo>
                      <a:pt x="1249" y="23"/>
                    </a:lnTo>
                    <a:lnTo>
                      <a:pt x="1249" y="23"/>
                    </a:lnTo>
                    <a:lnTo>
                      <a:pt x="1234" y="17"/>
                    </a:lnTo>
                    <a:lnTo>
                      <a:pt x="1218" y="13"/>
                    </a:lnTo>
                    <a:lnTo>
                      <a:pt x="1202" y="9"/>
                    </a:lnTo>
                    <a:lnTo>
                      <a:pt x="1186" y="6"/>
                    </a:lnTo>
                    <a:lnTo>
                      <a:pt x="1169" y="4"/>
                    </a:lnTo>
                    <a:lnTo>
                      <a:pt x="1152" y="1"/>
                    </a:lnTo>
                    <a:lnTo>
                      <a:pt x="1136" y="0"/>
                    </a:lnTo>
                    <a:lnTo>
                      <a:pt x="1119" y="0"/>
                    </a:lnTo>
                    <a:lnTo>
                      <a:pt x="1119" y="0"/>
                    </a:lnTo>
                    <a:lnTo>
                      <a:pt x="1102" y="0"/>
                    </a:lnTo>
                    <a:lnTo>
                      <a:pt x="1084" y="1"/>
                    </a:lnTo>
                    <a:lnTo>
                      <a:pt x="1067" y="4"/>
                    </a:lnTo>
                    <a:lnTo>
                      <a:pt x="1051" y="6"/>
                    </a:lnTo>
                    <a:lnTo>
                      <a:pt x="1034" y="9"/>
                    </a:lnTo>
                    <a:lnTo>
                      <a:pt x="1018" y="13"/>
                    </a:lnTo>
                    <a:lnTo>
                      <a:pt x="1003" y="17"/>
                    </a:lnTo>
                    <a:lnTo>
                      <a:pt x="987" y="23"/>
                    </a:lnTo>
                    <a:lnTo>
                      <a:pt x="883" y="23"/>
                    </a:lnTo>
                    <a:lnTo>
                      <a:pt x="883" y="23"/>
                    </a:lnTo>
                    <a:lnTo>
                      <a:pt x="868" y="17"/>
                    </a:lnTo>
                    <a:lnTo>
                      <a:pt x="852" y="13"/>
                    </a:lnTo>
                    <a:lnTo>
                      <a:pt x="836" y="9"/>
                    </a:lnTo>
                    <a:lnTo>
                      <a:pt x="820" y="6"/>
                    </a:lnTo>
                    <a:lnTo>
                      <a:pt x="803" y="4"/>
                    </a:lnTo>
                    <a:lnTo>
                      <a:pt x="787" y="1"/>
                    </a:lnTo>
                    <a:lnTo>
                      <a:pt x="770" y="0"/>
                    </a:lnTo>
                    <a:lnTo>
                      <a:pt x="752" y="0"/>
                    </a:lnTo>
                    <a:lnTo>
                      <a:pt x="752" y="0"/>
                    </a:lnTo>
                    <a:lnTo>
                      <a:pt x="735" y="0"/>
                    </a:lnTo>
                    <a:lnTo>
                      <a:pt x="718" y="1"/>
                    </a:lnTo>
                    <a:lnTo>
                      <a:pt x="701" y="4"/>
                    </a:lnTo>
                    <a:lnTo>
                      <a:pt x="685" y="6"/>
                    </a:lnTo>
                    <a:lnTo>
                      <a:pt x="669" y="9"/>
                    </a:lnTo>
                    <a:lnTo>
                      <a:pt x="653" y="13"/>
                    </a:lnTo>
                    <a:lnTo>
                      <a:pt x="637" y="17"/>
                    </a:lnTo>
                    <a:lnTo>
                      <a:pt x="621" y="23"/>
                    </a:lnTo>
                    <a:lnTo>
                      <a:pt x="518" y="23"/>
                    </a:lnTo>
                    <a:lnTo>
                      <a:pt x="518" y="23"/>
                    </a:lnTo>
                    <a:lnTo>
                      <a:pt x="502" y="17"/>
                    </a:lnTo>
                    <a:lnTo>
                      <a:pt x="486" y="13"/>
                    </a:lnTo>
                    <a:lnTo>
                      <a:pt x="470" y="9"/>
                    </a:lnTo>
                    <a:lnTo>
                      <a:pt x="454" y="6"/>
                    </a:lnTo>
                    <a:lnTo>
                      <a:pt x="437" y="4"/>
                    </a:lnTo>
                    <a:lnTo>
                      <a:pt x="420" y="1"/>
                    </a:lnTo>
                    <a:lnTo>
                      <a:pt x="403" y="0"/>
                    </a:lnTo>
                    <a:lnTo>
                      <a:pt x="386" y="0"/>
                    </a:lnTo>
                    <a:lnTo>
                      <a:pt x="386" y="0"/>
                    </a:lnTo>
                    <a:lnTo>
                      <a:pt x="366" y="0"/>
                    </a:lnTo>
                    <a:lnTo>
                      <a:pt x="347" y="2"/>
                    </a:lnTo>
                    <a:lnTo>
                      <a:pt x="328" y="5"/>
                    </a:lnTo>
                    <a:lnTo>
                      <a:pt x="308" y="8"/>
                    </a:lnTo>
                    <a:lnTo>
                      <a:pt x="290" y="12"/>
                    </a:lnTo>
                    <a:lnTo>
                      <a:pt x="271" y="17"/>
                    </a:lnTo>
                    <a:lnTo>
                      <a:pt x="253" y="23"/>
                    </a:lnTo>
                    <a:lnTo>
                      <a:pt x="236" y="30"/>
                    </a:lnTo>
                    <a:lnTo>
                      <a:pt x="219" y="38"/>
                    </a:lnTo>
                    <a:lnTo>
                      <a:pt x="202" y="47"/>
                    </a:lnTo>
                    <a:lnTo>
                      <a:pt x="186" y="56"/>
                    </a:lnTo>
                    <a:lnTo>
                      <a:pt x="171" y="65"/>
                    </a:lnTo>
                    <a:lnTo>
                      <a:pt x="155" y="77"/>
                    </a:lnTo>
                    <a:lnTo>
                      <a:pt x="141" y="88"/>
                    </a:lnTo>
                    <a:lnTo>
                      <a:pt x="126" y="100"/>
                    </a:lnTo>
                    <a:lnTo>
                      <a:pt x="113" y="113"/>
                    </a:lnTo>
                    <a:lnTo>
                      <a:pt x="100" y="126"/>
                    </a:lnTo>
                    <a:lnTo>
                      <a:pt x="88" y="141"/>
                    </a:lnTo>
                    <a:lnTo>
                      <a:pt x="77" y="155"/>
                    </a:lnTo>
                    <a:lnTo>
                      <a:pt x="65" y="171"/>
                    </a:lnTo>
                    <a:lnTo>
                      <a:pt x="56" y="186"/>
                    </a:lnTo>
                    <a:lnTo>
                      <a:pt x="47" y="202"/>
                    </a:lnTo>
                    <a:lnTo>
                      <a:pt x="38" y="219"/>
                    </a:lnTo>
                    <a:lnTo>
                      <a:pt x="30" y="236"/>
                    </a:lnTo>
                    <a:lnTo>
                      <a:pt x="23" y="253"/>
                    </a:lnTo>
                    <a:lnTo>
                      <a:pt x="17" y="271"/>
                    </a:lnTo>
                    <a:lnTo>
                      <a:pt x="12" y="290"/>
                    </a:lnTo>
                    <a:lnTo>
                      <a:pt x="8" y="308"/>
                    </a:lnTo>
                    <a:lnTo>
                      <a:pt x="5" y="328"/>
                    </a:lnTo>
                    <a:lnTo>
                      <a:pt x="2" y="347"/>
                    </a:lnTo>
                    <a:lnTo>
                      <a:pt x="0" y="367"/>
                    </a:lnTo>
                    <a:lnTo>
                      <a:pt x="0" y="386"/>
                    </a:lnTo>
                    <a:lnTo>
                      <a:pt x="0" y="386"/>
                    </a:lnTo>
                    <a:lnTo>
                      <a:pt x="0" y="407"/>
                    </a:lnTo>
                    <a:lnTo>
                      <a:pt x="2" y="426"/>
                    </a:lnTo>
                    <a:lnTo>
                      <a:pt x="5" y="446"/>
                    </a:lnTo>
                    <a:lnTo>
                      <a:pt x="8" y="464"/>
                    </a:lnTo>
                    <a:lnTo>
                      <a:pt x="12" y="482"/>
                    </a:lnTo>
                    <a:lnTo>
                      <a:pt x="17" y="501"/>
                    </a:lnTo>
                    <a:lnTo>
                      <a:pt x="23" y="519"/>
                    </a:lnTo>
                    <a:lnTo>
                      <a:pt x="30" y="536"/>
                    </a:lnTo>
                    <a:lnTo>
                      <a:pt x="38" y="553"/>
                    </a:lnTo>
                    <a:lnTo>
                      <a:pt x="47" y="570"/>
                    </a:lnTo>
                    <a:lnTo>
                      <a:pt x="56" y="586"/>
                    </a:lnTo>
                    <a:lnTo>
                      <a:pt x="65" y="602"/>
                    </a:lnTo>
                    <a:lnTo>
                      <a:pt x="77" y="617"/>
                    </a:lnTo>
                    <a:lnTo>
                      <a:pt x="88" y="632"/>
                    </a:lnTo>
                    <a:lnTo>
                      <a:pt x="100" y="646"/>
                    </a:lnTo>
                    <a:lnTo>
                      <a:pt x="113" y="660"/>
                    </a:lnTo>
                    <a:lnTo>
                      <a:pt x="126" y="672"/>
                    </a:lnTo>
                    <a:lnTo>
                      <a:pt x="141" y="684"/>
                    </a:lnTo>
                    <a:lnTo>
                      <a:pt x="155" y="695"/>
                    </a:lnTo>
                    <a:lnTo>
                      <a:pt x="171" y="707"/>
                    </a:lnTo>
                    <a:lnTo>
                      <a:pt x="186" y="717"/>
                    </a:lnTo>
                    <a:lnTo>
                      <a:pt x="202" y="726"/>
                    </a:lnTo>
                    <a:lnTo>
                      <a:pt x="219" y="734"/>
                    </a:lnTo>
                    <a:lnTo>
                      <a:pt x="236" y="742"/>
                    </a:lnTo>
                    <a:lnTo>
                      <a:pt x="253" y="749"/>
                    </a:lnTo>
                    <a:lnTo>
                      <a:pt x="271" y="755"/>
                    </a:lnTo>
                    <a:lnTo>
                      <a:pt x="290" y="760"/>
                    </a:lnTo>
                    <a:lnTo>
                      <a:pt x="308" y="765"/>
                    </a:lnTo>
                    <a:lnTo>
                      <a:pt x="328" y="768"/>
                    </a:lnTo>
                    <a:lnTo>
                      <a:pt x="347" y="771"/>
                    </a:lnTo>
                    <a:lnTo>
                      <a:pt x="366" y="772"/>
                    </a:lnTo>
                    <a:lnTo>
                      <a:pt x="386" y="772"/>
                    </a:lnTo>
                    <a:lnTo>
                      <a:pt x="386" y="772"/>
                    </a:lnTo>
                    <a:lnTo>
                      <a:pt x="416" y="771"/>
                    </a:lnTo>
                    <a:lnTo>
                      <a:pt x="444" y="768"/>
                    </a:lnTo>
                    <a:lnTo>
                      <a:pt x="473" y="763"/>
                    </a:lnTo>
                    <a:lnTo>
                      <a:pt x="500" y="755"/>
                    </a:lnTo>
                    <a:lnTo>
                      <a:pt x="638" y="755"/>
                    </a:lnTo>
                    <a:lnTo>
                      <a:pt x="638" y="755"/>
                    </a:lnTo>
                    <a:lnTo>
                      <a:pt x="665" y="763"/>
                    </a:lnTo>
                    <a:lnTo>
                      <a:pt x="694" y="768"/>
                    </a:lnTo>
                    <a:lnTo>
                      <a:pt x="723" y="771"/>
                    </a:lnTo>
                    <a:lnTo>
                      <a:pt x="752" y="772"/>
                    </a:lnTo>
                    <a:lnTo>
                      <a:pt x="752" y="772"/>
                    </a:lnTo>
                    <a:lnTo>
                      <a:pt x="782" y="771"/>
                    </a:lnTo>
                    <a:lnTo>
                      <a:pt x="811" y="768"/>
                    </a:lnTo>
                    <a:lnTo>
                      <a:pt x="839" y="763"/>
                    </a:lnTo>
                    <a:lnTo>
                      <a:pt x="867" y="755"/>
                    </a:lnTo>
                    <a:lnTo>
                      <a:pt x="1003" y="755"/>
                    </a:lnTo>
                    <a:lnTo>
                      <a:pt x="1003" y="755"/>
                    </a:lnTo>
                    <a:lnTo>
                      <a:pt x="1032" y="763"/>
                    </a:lnTo>
                    <a:lnTo>
                      <a:pt x="1059" y="768"/>
                    </a:lnTo>
                    <a:lnTo>
                      <a:pt x="1089" y="771"/>
                    </a:lnTo>
                    <a:lnTo>
                      <a:pt x="1119" y="772"/>
                    </a:lnTo>
                    <a:lnTo>
                      <a:pt x="1119" y="772"/>
                    </a:lnTo>
                    <a:lnTo>
                      <a:pt x="1147" y="771"/>
                    </a:lnTo>
                    <a:lnTo>
                      <a:pt x="1177" y="768"/>
                    </a:lnTo>
                    <a:lnTo>
                      <a:pt x="1206" y="763"/>
                    </a:lnTo>
                    <a:lnTo>
                      <a:pt x="1233" y="755"/>
                    </a:lnTo>
                    <a:lnTo>
                      <a:pt x="1370" y="755"/>
                    </a:lnTo>
                    <a:lnTo>
                      <a:pt x="1370" y="755"/>
                    </a:lnTo>
                    <a:lnTo>
                      <a:pt x="1397" y="763"/>
                    </a:lnTo>
                    <a:lnTo>
                      <a:pt x="1426" y="768"/>
                    </a:lnTo>
                    <a:lnTo>
                      <a:pt x="1454" y="771"/>
                    </a:lnTo>
                    <a:lnTo>
                      <a:pt x="1484" y="772"/>
                    </a:lnTo>
                    <a:lnTo>
                      <a:pt x="1484" y="772"/>
                    </a:lnTo>
                    <a:lnTo>
                      <a:pt x="1514" y="771"/>
                    </a:lnTo>
                    <a:lnTo>
                      <a:pt x="1544" y="768"/>
                    </a:lnTo>
                    <a:lnTo>
                      <a:pt x="1571" y="763"/>
                    </a:lnTo>
                    <a:lnTo>
                      <a:pt x="1599" y="755"/>
                    </a:lnTo>
                    <a:lnTo>
                      <a:pt x="1736" y="755"/>
                    </a:lnTo>
                    <a:lnTo>
                      <a:pt x="1736" y="755"/>
                    </a:lnTo>
                    <a:lnTo>
                      <a:pt x="1763" y="763"/>
                    </a:lnTo>
                    <a:lnTo>
                      <a:pt x="1792" y="768"/>
                    </a:lnTo>
                    <a:lnTo>
                      <a:pt x="1821" y="771"/>
                    </a:lnTo>
                    <a:lnTo>
                      <a:pt x="1851" y="772"/>
                    </a:lnTo>
                    <a:lnTo>
                      <a:pt x="1851" y="772"/>
                    </a:lnTo>
                    <a:lnTo>
                      <a:pt x="1880" y="771"/>
                    </a:lnTo>
                    <a:lnTo>
                      <a:pt x="1909" y="768"/>
                    </a:lnTo>
                    <a:lnTo>
                      <a:pt x="1938" y="763"/>
                    </a:lnTo>
                    <a:lnTo>
                      <a:pt x="1965" y="755"/>
                    </a:lnTo>
                    <a:lnTo>
                      <a:pt x="2101" y="755"/>
                    </a:lnTo>
                    <a:lnTo>
                      <a:pt x="2101" y="755"/>
                    </a:lnTo>
                    <a:lnTo>
                      <a:pt x="2130" y="763"/>
                    </a:lnTo>
                    <a:lnTo>
                      <a:pt x="2157" y="768"/>
                    </a:lnTo>
                    <a:lnTo>
                      <a:pt x="2187" y="771"/>
                    </a:lnTo>
                    <a:lnTo>
                      <a:pt x="2217" y="772"/>
                    </a:lnTo>
                    <a:lnTo>
                      <a:pt x="2217" y="772"/>
                    </a:lnTo>
                    <a:lnTo>
                      <a:pt x="2247" y="771"/>
                    </a:lnTo>
                    <a:lnTo>
                      <a:pt x="2275" y="768"/>
                    </a:lnTo>
                    <a:lnTo>
                      <a:pt x="2304" y="763"/>
                    </a:lnTo>
                    <a:lnTo>
                      <a:pt x="2331" y="755"/>
                    </a:lnTo>
                    <a:lnTo>
                      <a:pt x="2468" y="755"/>
                    </a:lnTo>
                    <a:lnTo>
                      <a:pt x="2468" y="755"/>
                    </a:lnTo>
                    <a:lnTo>
                      <a:pt x="2495" y="763"/>
                    </a:lnTo>
                    <a:lnTo>
                      <a:pt x="2524" y="768"/>
                    </a:lnTo>
                    <a:lnTo>
                      <a:pt x="2552" y="771"/>
                    </a:lnTo>
                    <a:lnTo>
                      <a:pt x="2582" y="772"/>
                    </a:lnTo>
                    <a:lnTo>
                      <a:pt x="2582" y="772"/>
                    </a:lnTo>
                    <a:lnTo>
                      <a:pt x="2612" y="771"/>
                    </a:lnTo>
                    <a:lnTo>
                      <a:pt x="2642" y="768"/>
                    </a:lnTo>
                    <a:lnTo>
                      <a:pt x="2669" y="763"/>
                    </a:lnTo>
                    <a:lnTo>
                      <a:pt x="2697" y="755"/>
                    </a:lnTo>
                    <a:lnTo>
                      <a:pt x="2834" y="755"/>
                    </a:lnTo>
                    <a:lnTo>
                      <a:pt x="2834" y="755"/>
                    </a:lnTo>
                    <a:lnTo>
                      <a:pt x="2862" y="763"/>
                    </a:lnTo>
                    <a:lnTo>
                      <a:pt x="2890" y="768"/>
                    </a:lnTo>
                    <a:lnTo>
                      <a:pt x="2919" y="771"/>
                    </a:lnTo>
                    <a:lnTo>
                      <a:pt x="2949" y="772"/>
                    </a:lnTo>
                    <a:lnTo>
                      <a:pt x="2949" y="772"/>
                    </a:lnTo>
                    <a:lnTo>
                      <a:pt x="2978" y="771"/>
                    </a:lnTo>
                    <a:lnTo>
                      <a:pt x="3007" y="768"/>
                    </a:lnTo>
                    <a:lnTo>
                      <a:pt x="3036" y="763"/>
                    </a:lnTo>
                    <a:lnTo>
                      <a:pt x="3063" y="755"/>
                    </a:lnTo>
                    <a:lnTo>
                      <a:pt x="3201" y="755"/>
                    </a:lnTo>
                    <a:lnTo>
                      <a:pt x="3201" y="755"/>
                    </a:lnTo>
                    <a:lnTo>
                      <a:pt x="3228" y="763"/>
                    </a:lnTo>
                    <a:lnTo>
                      <a:pt x="3256" y="768"/>
                    </a:lnTo>
                    <a:lnTo>
                      <a:pt x="3285" y="771"/>
                    </a:lnTo>
                    <a:lnTo>
                      <a:pt x="3315" y="772"/>
                    </a:lnTo>
                    <a:lnTo>
                      <a:pt x="3315" y="772"/>
                    </a:lnTo>
                    <a:lnTo>
                      <a:pt x="3335" y="772"/>
                    </a:lnTo>
                    <a:lnTo>
                      <a:pt x="3354" y="771"/>
                    </a:lnTo>
                    <a:lnTo>
                      <a:pt x="3373" y="768"/>
                    </a:lnTo>
                    <a:lnTo>
                      <a:pt x="3393" y="765"/>
                    </a:lnTo>
                    <a:lnTo>
                      <a:pt x="3411" y="760"/>
                    </a:lnTo>
                    <a:lnTo>
                      <a:pt x="3430" y="755"/>
                    </a:lnTo>
                    <a:lnTo>
                      <a:pt x="3448" y="749"/>
                    </a:lnTo>
                    <a:lnTo>
                      <a:pt x="3465" y="742"/>
                    </a:lnTo>
                    <a:lnTo>
                      <a:pt x="3482" y="734"/>
                    </a:lnTo>
                    <a:lnTo>
                      <a:pt x="3498" y="726"/>
                    </a:lnTo>
                    <a:lnTo>
                      <a:pt x="3515" y="717"/>
                    </a:lnTo>
                    <a:lnTo>
                      <a:pt x="3530" y="707"/>
                    </a:lnTo>
                    <a:lnTo>
                      <a:pt x="3545" y="695"/>
                    </a:lnTo>
                    <a:lnTo>
                      <a:pt x="3560" y="684"/>
                    </a:lnTo>
                    <a:lnTo>
                      <a:pt x="3574" y="672"/>
                    </a:lnTo>
                    <a:lnTo>
                      <a:pt x="3588" y="660"/>
                    </a:lnTo>
                    <a:lnTo>
                      <a:pt x="3600" y="646"/>
                    </a:lnTo>
                    <a:lnTo>
                      <a:pt x="3613" y="632"/>
                    </a:lnTo>
                    <a:lnTo>
                      <a:pt x="3624" y="617"/>
                    </a:lnTo>
                    <a:lnTo>
                      <a:pt x="3635" y="602"/>
                    </a:lnTo>
                    <a:lnTo>
                      <a:pt x="3645" y="586"/>
                    </a:lnTo>
                    <a:lnTo>
                      <a:pt x="3654" y="570"/>
                    </a:lnTo>
                    <a:lnTo>
                      <a:pt x="3663" y="553"/>
                    </a:lnTo>
                    <a:lnTo>
                      <a:pt x="3670" y="536"/>
                    </a:lnTo>
                    <a:lnTo>
                      <a:pt x="3677" y="519"/>
                    </a:lnTo>
                    <a:lnTo>
                      <a:pt x="3684" y="501"/>
                    </a:lnTo>
                    <a:lnTo>
                      <a:pt x="3688" y="482"/>
                    </a:lnTo>
                    <a:lnTo>
                      <a:pt x="3693" y="464"/>
                    </a:lnTo>
                    <a:lnTo>
                      <a:pt x="3696" y="446"/>
                    </a:lnTo>
                    <a:lnTo>
                      <a:pt x="3699" y="426"/>
                    </a:lnTo>
                    <a:lnTo>
                      <a:pt x="3701" y="407"/>
                    </a:lnTo>
                    <a:lnTo>
                      <a:pt x="3701" y="386"/>
                    </a:lnTo>
                    <a:lnTo>
                      <a:pt x="3701" y="386"/>
                    </a:lnTo>
                    <a:lnTo>
                      <a:pt x="3701" y="367"/>
                    </a:lnTo>
                    <a:lnTo>
                      <a:pt x="3699" y="347"/>
                    </a:lnTo>
                    <a:lnTo>
                      <a:pt x="3696" y="328"/>
                    </a:lnTo>
                    <a:lnTo>
                      <a:pt x="3693" y="308"/>
                    </a:lnTo>
                    <a:lnTo>
                      <a:pt x="3688" y="290"/>
                    </a:lnTo>
                    <a:lnTo>
                      <a:pt x="3684" y="271"/>
                    </a:lnTo>
                    <a:lnTo>
                      <a:pt x="3677" y="253"/>
                    </a:lnTo>
                    <a:lnTo>
                      <a:pt x="3670" y="236"/>
                    </a:lnTo>
                    <a:lnTo>
                      <a:pt x="3663" y="219"/>
                    </a:lnTo>
                    <a:lnTo>
                      <a:pt x="3654" y="202"/>
                    </a:lnTo>
                    <a:lnTo>
                      <a:pt x="3645" y="186"/>
                    </a:lnTo>
                    <a:lnTo>
                      <a:pt x="3635" y="171"/>
                    </a:lnTo>
                    <a:lnTo>
                      <a:pt x="3624" y="155"/>
                    </a:lnTo>
                    <a:lnTo>
                      <a:pt x="3613" y="141"/>
                    </a:lnTo>
                    <a:lnTo>
                      <a:pt x="3600" y="126"/>
                    </a:lnTo>
                    <a:lnTo>
                      <a:pt x="3588" y="113"/>
                    </a:lnTo>
                    <a:lnTo>
                      <a:pt x="3574" y="100"/>
                    </a:lnTo>
                    <a:lnTo>
                      <a:pt x="3560" y="88"/>
                    </a:lnTo>
                    <a:lnTo>
                      <a:pt x="3545" y="77"/>
                    </a:lnTo>
                    <a:lnTo>
                      <a:pt x="3530" y="65"/>
                    </a:lnTo>
                    <a:lnTo>
                      <a:pt x="3515" y="56"/>
                    </a:lnTo>
                    <a:lnTo>
                      <a:pt x="3498" y="47"/>
                    </a:lnTo>
                    <a:lnTo>
                      <a:pt x="3482" y="38"/>
                    </a:lnTo>
                    <a:lnTo>
                      <a:pt x="3465" y="30"/>
                    </a:lnTo>
                    <a:lnTo>
                      <a:pt x="3448" y="23"/>
                    </a:lnTo>
                    <a:lnTo>
                      <a:pt x="3430" y="17"/>
                    </a:lnTo>
                    <a:lnTo>
                      <a:pt x="3411" y="12"/>
                    </a:lnTo>
                    <a:lnTo>
                      <a:pt x="3393" y="8"/>
                    </a:lnTo>
                    <a:lnTo>
                      <a:pt x="3373" y="5"/>
                    </a:lnTo>
                    <a:lnTo>
                      <a:pt x="3354" y="2"/>
                    </a:lnTo>
                    <a:lnTo>
                      <a:pt x="3335" y="0"/>
                    </a:lnTo>
                    <a:lnTo>
                      <a:pt x="3315" y="0"/>
                    </a:lnTo>
                    <a:lnTo>
                      <a:pt x="3315" y="0"/>
                    </a:lnTo>
                    <a:close/>
                  </a:path>
                </a:pathLst>
              </a:custGeom>
              <a:solidFill>
                <a:schemeClr val="bg1">
                  <a:alpha val="9804"/>
                </a:schemeClr>
              </a:solidFill>
              <a:ln w="101600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19" name="Text Box 9"/>
              <p:cNvSpPr txBox="1"/>
              <p:nvPr/>
            </p:nvSpPr>
            <p:spPr>
              <a:xfrm>
                <a:off x="1111" y="1207"/>
                <a:ext cx="353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 dirty="0">
                    <a:solidFill>
                      <a:srgbClr val="FF3300"/>
                    </a:solidFill>
                    <a:latin typeface="Arial" panose="020B0604020202020204" pitchFamily="34" charset="0"/>
                  </a:rPr>
                  <a:t>  </a:t>
                </a:r>
                <a:r>
                  <a:rPr lang="zh-CN" altLang="en-US" sz="2800" b="1" dirty="0">
                    <a:solidFill>
                      <a:srgbClr val="FF3300"/>
                    </a:solidFill>
                    <a:latin typeface="Arial" panose="020B0604020202020204" pitchFamily="34" charset="0"/>
                    <a:hlinkClick r:id="" action="ppaction://noaction"/>
                  </a:rPr>
                  <a:t>活动二：</a:t>
                </a:r>
                <a:r>
                  <a:rPr lang="zh-CN" altLang="en-US" sz="2800" b="1" dirty="0">
                    <a:solidFill>
                      <a:srgbClr val="FF3300"/>
                    </a:solidFill>
                    <a:latin typeface="Arial" panose="020B0604020202020204" pitchFamily="34" charset="0"/>
                  </a:rPr>
                  <a:t> 形式多样读</a:t>
                </a:r>
                <a:r>
                  <a:rPr lang="en-US" altLang="zh-CN" sz="2800" b="1" dirty="0">
                    <a:solidFill>
                      <a:srgbClr val="FF3300"/>
                    </a:solidFill>
                    <a:latin typeface="Arial" panose="020B0604020202020204" pitchFamily="34" charset="0"/>
                  </a:rPr>
                  <a:t>《</a:t>
                </a:r>
                <a:r>
                  <a:rPr lang="zh-CN" altLang="en-US" sz="2800" b="1" dirty="0">
                    <a:solidFill>
                      <a:srgbClr val="FF3300"/>
                    </a:solidFill>
                    <a:latin typeface="Arial" panose="020B0604020202020204" pitchFamily="34" charset="0"/>
                  </a:rPr>
                  <a:t>静女</a:t>
                </a:r>
                <a:r>
                  <a:rPr lang="en-US" altLang="zh-CN" sz="2800" b="1" dirty="0">
                    <a:solidFill>
                      <a:srgbClr val="FF3300"/>
                    </a:solidFill>
                    <a:latin typeface="Arial" panose="020B0604020202020204" pitchFamily="34" charset="0"/>
                  </a:rPr>
                  <a:t>》 </a:t>
                </a:r>
                <a:endParaRPr lang="en-US" altLang="zh-CN" sz="2800" b="1" dirty="0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b="1" dirty="0">
                <a:solidFill>
                  <a:schemeClr val="tx1"/>
                </a:solidFill>
              </a:rPr>
              <a:t>难读字词</a:t>
            </a:r>
            <a:endParaRPr lang="zh-CN" altLang="en-US" b="1" dirty="0">
              <a:solidFill>
                <a:schemeClr val="tx1"/>
              </a:solidFill>
            </a:endParaRPr>
          </a:p>
        </p:txBody>
      </p:sp>
      <p:sp>
        <p:nvSpPr>
          <p:cNvPr id="15363" name="Rectangle 3"/>
          <p:cNvSpPr>
            <a:spLocks noGrp="1"/>
          </p:cNvSpPr>
          <p:nvPr>
            <p:ph sz="half" idx="1"/>
          </p:nvPr>
        </p:nvSpPr>
        <p:spPr>
          <a:xfrm>
            <a:off x="479425" y="1600200"/>
            <a:ext cx="8845550" cy="3124200"/>
          </a:xfrm>
          <a:solidFill>
            <a:schemeClr val="accent1">
              <a:alpha val="100000"/>
            </a:schemeClr>
          </a:solidFill>
          <a:ln>
            <a:solidFill>
              <a:srgbClr val="FF9900">
                <a:alpha val="100000"/>
              </a:srgbClr>
            </a:solidFill>
            <a:miter/>
          </a:ln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200000"/>
              </a:lnSpc>
              <a:buNone/>
            </a:pP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姝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sh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ū</a:t>
            </a:r>
            <a:r>
              <a:rPr lang="en-US" altLang="zh-CN" b="1" dirty="0">
                <a:latin typeface="宋体" panose="02010600030101010101" pitchFamily="2" charset="-122"/>
                <a:ea typeface="+mn-ea"/>
                <a:cs typeface="+mn-cs"/>
              </a:rPr>
              <a:t>  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俟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sì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 </a:t>
            </a:r>
            <a:r>
              <a:rPr lang="en-US" altLang="zh-CN" b="1" dirty="0">
                <a:latin typeface="宋体" panose="02010600030101010101" pitchFamily="2" charset="-122"/>
                <a:ea typeface="+mn-ea"/>
                <a:cs typeface="+mn-cs"/>
              </a:rPr>
              <a:t>  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隅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yú</a:t>
            </a:r>
            <a:r>
              <a:rPr lang="en-US" altLang="zh-CN" b="1" dirty="0">
                <a:latin typeface="宋体" panose="02010600030101010101" pitchFamily="2" charset="-122"/>
                <a:ea typeface="+mn-ea"/>
                <a:cs typeface="+mn-cs"/>
              </a:rPr>
              <a:t>   </a:t>
            </a:r>
            <a:r>
              <a:rPr lang="zh-CN" altLang="en-US" b="1" dirty="0">
                <a:latin typeface="+mn-lt"/>
                <a:ea typeface="+mn-ea"/>
                <a:cs typeface="+mn-cs"/>
              </a:rPr>
              <a:t>见</a:t>
            </a:r>
            <a:r>
              <a:rPr lang="en-US" altLang="zh-CN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xi</a:t>
            </a:r>
            <a:r>
              <a:rPr lang="en-US" altLang="en-US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à</a:t>
            </a:r>
            <a:r>
              <a:rPr lang="en-US" altLang="zh-CN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altLang="zh-CN" b="1" dirty="0">
                <a:latin typeface="+mn-lt"/>
                <a:ea typeface="+mn-ea"/>
                <a:cs typeface="+mn-cs"/>
              </a:rPr>
              <a:t>   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搔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sāo</a:t>
            </a:r>
            <a:r>
              <a:rPr lang="en-US" altLang="zh-CN" b="1" dirty="0">
                <a:latin typeface="宋体" panose="02010600030101010101" pitchFamily="2" charset="-122"/>
                <a:ea typeface="+mn-ea"/>
                <a:cs typeface="+mn-cs"/>
              </a:rPr>
              <a:t>  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踟蹰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ch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í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ch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ú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 </a:t>
            </a:r>
            <a:endParaRPr lang="en-US" altLang="zh-CN" b="1" dirty="0">
              <a:latin typeface="宋体" panose="02010600030101010101" pitchFamily="2" charset="-122"/>
              <a:ea typeface="+mn-ea"/>
              <a:cs typeface="+mn-cs"/>
            </a:endParaRPr>
          </a:p>
          <a:p>
            <a:pPr eaLnBrk="1" hangingPunct="1">
              <a:lnSpc>
                <a:spcPct val="200000"/>
              </a:lnSpc>
              <a:buNone/>
            </a:pP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娈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luán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 贻ｙí</a:t>
            </a:r>
            <a:r>
              <a:rPr lang="en-US" altLang="zh-CN" b="1" dirty="0">
                <a:latin typeface="宋体" panose="02010600030101010101" pitchFamily="2" charset="-122"/>
                <a:ea typeface="+mn-ea"/>
                <a:cs typeface="+mn-cs"/>
              </a:rPr>
              <a:t>  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炜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w</a:t>
            </a:r>
            <a:r>
              <a:rPr lang="en-US" altLang="zh-CN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ě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i</a:t>
            </a:r>
            <a:r>
              <a:rPr lang="en-US" altLang="zh-CN" b="1" dirty="0">
                <a:latin typeface="+mn-lt"/>
                <a:ea typeface="+mn-ea"/>
                <a:cs typeface="+mn-cs"/>
              </a:rPr>
              <a:t>   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说 </a:t>
            </a:r>
            <a:r>
              <a:rPr lang="en-US" altLang="zh-CN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yu</a:t>
            </a:r>
            <a:r>
              <a:rPr lang="en-US" altLang="en-US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è</a:t>
            </a:r>
            <a:r>
              <a:rPr lang="en-US" altLang="zh-CN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altLang="zh-CN" b="1" dirty="0">
                <a:latin typeface="+mn-lt"/>
                <a:ea typeface="+mn-ea"/>
                <a:cs typeface="+mn-cs"/>
              </a:rPr>
              <a:t> 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怿yì</a:t>
            </a:r>
            <a:r>
              <a:rPr lang="en-US" altLang="zh-CN" b="1" dirty="0">
                <a:latin typeface="宋体" panose="02010600030101010101" pitchFamily="2" charset="-122"/>
                <a:ea typeface="+mn-ea"/>
                <a:cs typeface="+mn-cs"/>
              </a:rPr>
              <a:t>  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女</a:t>
            </a:r>
            <a:r>
              <a:rPr lang="en-US" altLang="zh-CN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</a:t>
            </a:r>
            <a:r>
              <a:rPr lang="en-US" altLang="en-US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ǔ</a:t>
            </a:r>
            <a:endParaRPr lang="en-US" altLang="zh-CN" b="1" dirty="0">
              <a:solidFill>
                <a:srgbClr val="FF0000"/>
              </a:solidFill>
              <a:latin typeface="宋体" panose="02010600030101010101" pitchFamily="2" charset="-122"/>
              <a:ea typeface="+mn-ea"/>
              <a:cs typeface="+mn-cs"/>
            </a:endParaRPr>
          </a:p>
          <a:p>
            <a:pPr eaLnBrk="1" hangingPunct="1">
              <a:lnSpc>
                <a:spcPct val="200000"/>
              </a:lnSpc>
              <a:buNone/>
            </a:pP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归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kuì</a:t>
            </a:r>
            <a:r>
              <a:rPr lang="en-US" altLang="zh-CN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altLang="zh-CN" b="1" dirty="0">
                <a:latin typeface="+mn-lt"/>
                <a:ea typeface="+mn-ea"/>
                <a:cs typeface="+mn-cs"/>
              </a:rPr>
              <a:t>   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荑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tí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 </a:t>
            </a:r>
            <a:r>
              <a:rPr lang="en-US" altLang="zh-CN" b="1" dirty="0">
                <a:latin typeface="宋体" panose="02010600030101010101" pitchFamily="2" charset="-122"/>
                <a:ea typeface="+mn-ea"/>
                <a:cs typeface="+mn-cs"/>
              </a:rPr>
              <a:t>  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洵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xún</a:t>
            </a:r>
            <a:r>
              <a:rPr lang="en-US" altLang="zh-CN" b="1" dirty="0">
                <a:latin typeface="宋体" panose="02010600030101010101" pitchFamily="2" charset="-122"/>
                <a:ea typeface="+mn-ea"/>
                <a:cs typeface="+mn-cs"/>
              </a:rPr>
              <a:t>  </a:t>
            </a:r>
            <a:r>
              <a:rPr lang="zh-CN" altLang="en-US" b="1" dirty="0">
                <a:latin typeface="+mn-lt"/>
                <a:ea typeface="+mn-ea"/>
                <a:cs typeface="+mn-cs"/>
              </a:rPr>
              <a:t>匪</a:t>
            </a:r>
            <a:r>
              <a:rPr lang="en-US" altLang="zh-CN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f</a:t>
            </a:r>
            <a:r>
              <a:rPr lang="en-US" altLang="en-US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ē</a:t>
            </a:r>
            <a:r>
              <a:rPr lang="en-US" altLang="zh-CN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altLang="zh-CN" b="1" dirty="0">
                <a:latin typeface="+mn-lt"/>
                <a:ea typeface="+mn-ea"/>
                <a:cs typeface="+mn-cs"/>
              </a:rPr>
              <a:t>     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女</a:t>
            </a:r>
            <a:r>
              <a:rPr lang="en-US" altLang="zh-CN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</a:t>
            </a:r>
            <a:r>
              <a:rPr lang="en-US" altLang="en-US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ǔ</a:t>
            </a:r>
            <a:r>
              <a:rPr lang="en-US" altLang="zh-CN" b="1" dirty="0">
                <a:latin typeface="+mn-lt"/>
                <a:ea typeface="+mn-ea"/>
                <a:cs typeface="+mn-cs"/>
              </a:rPr>
              <a:t>     </a:t>
            </a:r>
            <a:r>
              <a:rPr lang="zh-CN" altLang="en-US" b="1" dirty="0">
                <a:latin typeface="宋体" panose="02010600030101010101" pitchFamily="2" charset="-122"/>
                <a:ea typeface="+mn-ea"/>
                <a:cs typeface="+mn-cs"/>
              </a:rPr>
              <a:t>贻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+mn-ea"/>
                <a:cs typeface="+mn-cs"/>
              </a:rPr>
              <a:t>ｙí</a:t>
            </a:r>
            <a:r>
              <a:rPr lang="en-US" altLang="zh-CN" b="1" dirty="0">
                <a:latin typeface="宋体" panose="02010600030101010101" pitchFamily="2" charset="-122"/>
                <a:ea typeface="+mn-ea"/>
                <a:cs typeface="+mn-cs"/>
              </a:rPr>
              <a:t> </a:t>
            </a:r>
            <a:endParaRPr lang="en-US" altLang="zh-CN" b="1" dirty="0">
              <a:latin typeface="宋体" panose="02010600030101010101" pitchFamily="2" charset="-122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Text Box 4"/>
          <p:cNvSpPr txBox="1"/>
          <p:nvPr/>
        </p:nvSpPr>
        <p:spPr>
          <a:xfrm>
            <a:off x="150813" y="765175"/>
            <a:ext cx="9426575" cy="421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                        </a:t>
            </a:r>
            <a:r>
              <a:rPr lang="zh-CN" altLang="en-US" sz="6600" b="1" dirty="0">
                <a:solidFill>
                  <a:srgbClr val="FF00FF"/>
                </a:solidFill>
                <a:latin typeface="Times New Roman" panose="02020603050405020304" pitchFamily="18" charset="0"/>
                <a:ea typeface="华文彩云" pitchFamily="2" charset="-122"/>
              </a:rPr>
              <a:t>静  女</a:t>
            </a:r>
            <a:endParaRPr lang="zh-CN" altLang="en-US" sz="6600" b="1" dirty="0">
              <a:solidFill>
                <a:srgbClr val="FF00FF"/>
              </a:solidFill>
              <a:latin typeface="Times New Roman" panose="02020603050405020304" pitchFamily="18" charset="0"/>
              <a:ea typeface="华文彩云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Arial" panose="020B0604020202020204" pitchFamily="34" charset="0"/>
              </a:rPr>
              <a:t>静女其姝，俟我于城隅。爱而不见，搔首踟蹰。 </a:t>
            </a:r>
            <a:br>
              <a:rPr lang="zh-CN" altLang="en-US" sz="3200" b="1" dirty="0">
                <a:latin typeface="Arial" panose="020B0604020202020204" pitchFamily="34" charset="0"/>
              </a:rPr>
            </a:br>
            <a:r>
              <a:rPr lang="zh-CN" altLang="en-US" sz="3200" b="1" dirty="0">
                <a:latin typeface="Arial" panose="020B0604020202020204" pitchFamily="34" charset="0"/>
              </a:rPr>
              <a:t>静女其娈，贻我彤管。 彤管有炜，说怿女美。 </a:t>
            </a:r>
            <a:br>
              <a:rPr lang="zh-CN" altLang="en-US" sz="3200" b="1" dirty="0">
                <a:latin typeface="Arial" panose="020B0604020202020204" pitchFamily="34" charset="0"/>
              </a:rPr>
            </a:br>
            <a:r>
              <a:rPr lang="zh-CN" altLang="en-US" sz="3200" b="1" dirty="0">
                <a:latin typeface="Arial" panose="020B0604020202020204" pitchFamily="34" charset="0"/>
              </a:rPr>
              <a:t>自牧归荑，洵美且异。匪女之为美，美人之贻。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br>
              <a:rPr lang="zh-CN" altLang="en-US" sz="6600" dirty="0">
                <a:solidFill>
                  <a:srgbClr val="FF00FF"/>
                </a:solidFill>
                <a:latin typeface="Times New Roman" panose="02020603050405020304" pitchFamily="18" charset="0"/>
                <a:ea typeface="华文彩云" pitchFamily="2" charset="-122"/>
              </a:rPr>
            </a:b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7288" name="Text Box 8"/>
          <p:cNvSpPr txBox="1"/>
          <p:nvPr/>
        </p:nvSpPr>
        <p:spPr>
          <a:xfrm>
            <a:off x="150813" y="692150"/>
            <a:ext cx="9426575" cy="421957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                        </a:t>
            </a:r>
            <a:r>
              <a:rPr lang="zh-CN" altLang="en-US" sz="6600" b="1" dirty="0">
                <a:latin typeface="Times New Roman" panose="02020603050405020304" pitchFamily="18" charset="0"/>
                <a:ea typeface="华文彩云" pitchFamily="2" charset="-122"/>
              </a:rPr>
              <a:t>静  女</a:t>
            </a:r>
            <a:endParaRPr lang="zh-CN" altLang="en-US" sz="6600" b="1" dirty="0">
              <a:latin typeface="Times New Roman" panose="02020603050405020304" pitchFamily="18" charset="0"/>
              <a:ea typeface="华文彩云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Arial" panose="020B0604020202020204" pitchFamily="34" charset="0"/>
              </a:rPr>
              <a:t>静女其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姝</a:t>
            </a:r>
            <a:r>
              <a:rPr lang="zh-CN" altLang="en-US" sz="3200" b="1" dirty="0">
                <a:latin typeface="Arial" panose="020B0604020202020204" pitchFamily="34" charset="0"/>
              </a:rPr>
              <a:t>，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俟</a:t>
            </a:r>
            <a:r>
              <a:rPr lang="zh-CN" altLang="en-US" sz="3200" b="1" dirty="0">
                <a:latin typeface="Arial" panose="020B0604020202020204" pitchFamily="34" charset="0"/>
              </a:rPr>
              <a:t>我于城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隅</a:t>
            </a:r>
            <a:r>
              <a:rPr lang="zh-CN" altLang="en-US" sz="3200" b="1" dirty="0">
                <a:latin typeface="Arial" panose="020B0604020202020204" pitchFamily="34" charset="0"/>
              </a:rPr>
              <a:t>。爱而不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见</a:t>
            </a:r>
            <a:r>
              <a:rPr lang="zh-CN" altLang="en-US" sz="3200" b="1" dirty="0">
                <a:latin typeface="Arial" panose="020B0604020202020204" pitchFamily="34" charset="0"/>
              </a:rPr>
              <a:t>，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搔</a:t>
            </a:r>
            <a:r>
              <a:rPr lang="zh-CN" altLang="en-US" sz="3200" b="1" dirty="0">
                <a:latin typeface="Arial" panose="020B0604020202020204" pitchFamily="34" charset="0"/>
              </a:rPr>
              <a:t>首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踟蹰</a:t>
            </a:r>
            <a:r>
              <a:rPr lang="zh-CN" altLang="en-US" sz="3200" b="1" dirty="0">
                <a:latin typeface="Arial" panose="020B0604020202020204" pitchFamily="34" charset="0"/>
              </a:rPr>
              <a:t>。 </a:t>
            </a:r>
            <a:br>
              <a:rPr lang="zh-CN" altLang="en-US" sz="3200" b="1" dirty="0">
                <a:latin typeface="Arial" panose="020B0604020202020204" pitchFamily="34" charset="0"/>
              </a:rPr>
            </a:br>
            <a:r>
              <a:rPr lang="zh-CN" altLang="en-US" sz="3200" b="1" dirty="0">
                <a:latin typeface="Arial" panose="020B0604020202020204" pitchFamily="34" charset="0"/>
              </a:rPr>
              <a:t>静女其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娈</a:t>
            </a:r>
            <a:r>
              <a:rPr lang="zh-CN" altLang="en-US" sz="3200" b="1" dirty="0">
                <a:latin typeface="Arial" panose="020B0604020202020204" pitchFamily="34" charset="0"/>
              </a:rPr>
              <a:t>，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贻</a:t>
            </a:r>
            <a:r>
              <a:rPr lang="zh-CN" altLang="en-US" sz="3200" b="1" dirty="0">
                <a:latin typeface="Arial" panose="020B0604020202020204" pitchFamily="34" charset="0"/>
              </a:rPr>
              <a:t>我彤管。 彤管有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炜</a:t>
            </a:r>
            <a:r>
              <a:rPr lang="zh-CN" altLang="en-US" sz="3200" b="1" dirty="0">
                <a:latin typeface="Arial" panose="020B0604020202020204" pitchFamily="34" charset="0"/>
              </a:rPr>
              <a:t>，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说</a:t>
            </a:r>
            <a:r>
              <a:rPr lang="zh-CN" altLang="en-US" sz="3200" b="1" dirty="0">
                <a:latin typeface="Arial" panose="020B0604020202020204" pitchFamily="34" charset="0"/>
              </a:rPr>
              <a:t>怿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女</a:t>
            </a:r>
            <a:r>
              <a:rPr lang="zh-CN" altLang="en-US" sz="3200" b="1" dirty="0">
                <a:latin typeface="Arial" panose="020B0604020202020204" pitchFamily="34" charset="0"/>
              </a:rPr>
              <a:t>美。 </a:t>
            </a:r>
            <a:br>
              <a:rPr lang="zh-CN" altLang="en-US" sz="3200" b="1" dirty="0">
                <a:latin typeface="Arial" panose="020B0604020202020204" pitchFamily="34" charset="0"/>
              </a:rPr>
            </a:br>
            <a:r>
              <a:rPr lang="zh-CN" altLang="en-US" sz="3200" b="1" dirty="0">
                <a:latin typeface="Arial" panose="020B0604020202020204" pitchFamily="34" charset="0"/>
              </a:rPr>
              <a:t>自牧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归荑</a:t>
            </a:r>
            <a:r>
              <a:rPr lang="zh-CN" altLang="en-US" sz="3200" b="1" dirty="0">
                <a:latin typeface="Arial" panose="020B0604020202020204" pitchFamily="34" charset="0"/>
              </a:rPr>
              <a:t>，洵美且异。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匪女</a:t>
            </a:r>
            <a:r>
              <a:rPr lang="zh-CN" altLang="en-US" sz="3200" b="1" dirty="0">
                <a:latin typeface="Arial" panose="020B0604020202020204" pitchFamily="34" charset="0"/>
              </a:rPr>
              <a:t>之为美，美人之</a:t>
            </a:r>
            <a:r>
              <a:rPr lang="zh-CN" altLang="en-US" sz="3200" b="1" dirty="0">
                <a:solidFill>
                  <a:srgbClr val="CC0066"/>
                </a:solidFill>
                <a:latin typeface="Arial" panose="020B0604020202020204" pitchFamily="34" charset="0"/>
              </a:rPr>
              <a:t>贻</a:t>
            </a:r>
            <a:r>
              <a:rPr lang="zh-CN" altLang="en-US" sz="3200" b="1" dirty="0">
                <a:latin typeface="Arial" panose="020B0604020202020204" pitchFamily="34" charset="0"/>
              </a:rPr>
              <a:t>。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br>
              <a:rPr lang="zh-CN" altLang="en-US" sz="6600" dirty="0">
                <a:solidFill>
                  <a:srgbClr val="FF00FF"/>
                </a:solidFill>
                <a:latin typeface="Times New Roman" panose="02020603050405020304" pitchFamily="18" charset="0"/>
                <a:ea typeface="华文彩云" pitchFamily="2" charset="-122"/>
              </a:rPr>
            </a:b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10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4" grpId="0"/>
      <p:bldP spid="9728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dirty="0"/>
              <a:t>通假字</a:t>
            </a:r>
            <a:endParaRPr lang="zh-CN" altLang="en-US" dirty="0"/>
          </a:p>
        </p:txBody>
      </p:sp>
      <p:sp>
        <p:nvSpPr>
          <p:cNvPr id="16387" name="Rectangle 4"/>
          <p:cNvSpPr>
            <a:spLocks noGrp="1"/>
          </p:cNvSpPr>
          <p:nvPr>
            <p:ph idx="1"/>
          </p:nvPr>
        </p:nvSpPr>
        <p:spPr>
          <a:xfrm>
            <a:off x="1692275" y="1484313"/>
            <a:ext cx="5545138" cy="4176712"/>
          </a:xfrm>
          <a:solidFill>
            <a:schemeClr val="accent1">
              <a:alpha val="100000"/>
            </a:schemeClr>
          </a:solidFill>
          <a:ln>
            <a:solidFill>
              <a:srgbClr val="FF6600">
                <a:alpha val="100000"/>
              </a:srgbClr>
            </a:solidFill>
            <a:miter/>
          </a:ln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25000"/>
              </a:lnSpc>
              <a:buNone/>
            </a:pPr>
            <a:r>
              <a:rPr lang="zh-CN" altLang="en-US" sz="2800" b="1" dirty="0"/>
              <a:t>爱</a:t>
            </a:r>
            <a:r>
              <a:rPr lang="en-US" altLang="zh-CN" sz="2800" b="1" dirty="0"/>
              <a:t>:</a:t>
            </a:r>
            <a:r>
              <a:rPr lang="zh-CN" altLang="en-US" sz="2800" b="1" dirty="0"/>
              <a:t>通“薆”，隐藏，躲藏；</a:t>
            </a:r>
            <a:endParaRPr lang="zh-CN" altLang="en-US" sz="2800" b="1" dirty="0"/>
          </a:p>
          <a:p>
            <a:pPr eaLnBrk="1" hangingPunct="1">
              <a:lnSpc>
                <a:spcPct val="125000"/>
              </a:lnSpc>
              <a:buNone/>
            </a:pPr>
            <a:r>
              <a:rPr lang="zh-CN" altLang="en-US" sz="2800" b="1" dirty="0"/>
              <a:t>见</a:t>
            </a:r>
            <a:r>
              <a:rPr lang="en-US" altLang="zh-CN" sz="2800" b="1" dirty="0"/>
              <a:t>:</a:t>
            </a:r>
            <a:r>
              <a:rPr lang="zh-CN" altLang="en-US" sz="2800" b="1" dirty="0"/>
              <a:t>通“现” </a:t>
            </a:r>
            <a:r>
              <a:rPr lang="en-US" altLang="zh-CN" sz="2800" b="1" dirty="0"/>
              <a:t>xi</a:t>
            </a:r>
            <a:r>
              <a:rPr lang="en-US" altLang="en-US" sz="2800" b="1" dirty="0"/>
              <a:t>à</a:t>
            </a:r>
            <a:r>
              <a:rPr lang="en-US" altLang="zh-CN" sz="2800" b="1" dirty="0"/>
              <a:t>n</a:t>
            </a:r>
            <a:r>
              <a:rPr lang="zh-CN" altLang="en-US" sz="2800" b="1" dirty="0"/>
              <a:t>，出现；</a:t>
            </a:r>
            <a:endParaRPr lang="zh-CN" altLang="en-US" sz="2800" b="1" dirty="0"/>
          </a:p>
          <a:p>
            <a:pPr eaLnBrk="1" hangingPunct="1">
              <a:lnSpc>
                <a:spcPct val="125000"/>
              </a:lnSpc>
              <a:buNone/>
            </a:pPr>
            <a:r>
              <a:rPr lang="zh-CN" altLang="en-US" sz="2800" b="1" dirty="0"/>
              <a:t>说</a:t>
            </a:r>
            <a:r>
              <a:rPr lang="en-US" altLang="zh-CN" sz="2800" b="1" dirty="0"/>
              <a:t>:</a:t>
            </a:r>
            <a:r>
              <a:rPr lang="zh-CN" altLang="en-US" sz="2800" b="1" dirty="0"/>
              <a:t>通“悦”</a:t>
            </a:r>
            <a:r>
              <a:rPr lang="en-US" altLang="zh-CN" sz="2800" b="1" dirty="0"/>
              <a:t>yu</a:t>
            </a:r>
            <a:r>
              <a:rPr lang="en-US" altLang="en-US" sz="2800" b="1" dirty="0"/>
              <a:t>è</a:t>
            </a:r>
            <a:r>
              <a:rPr lang="zh-CN" altLang="en-US" sz="2800" b="1" dirty="0"/>
              <a:t>，喜欢；</a:t>
            </a:r>
            <a:endParaRPr lang="zh-CN" altLang="en-US" sz="2800" b="1" dirty="0"/>
          </a:p>
          <a:p>
            <a:pPr eaLnBrk="1" hangingPunct="1">
              <a:lnSpc>
                <a:spcPct val="125000"/>
              </a:lnSpc>
              <a:buNone/>
            </a:pPr>
            <a:r>
              <a:rPr lang="zh-CN" altLang="en-US" sz="2800" b="1" dirty="0"/>
              <a:t>女</a:t>
            </a:r>
            <a:r>
              <a:rPr lang="en-US" altLang="zh-CN" sz="2800" b="1" dirty="0"/>
              <a:t>:</a:t>
            </a:r>
            <a:r>
              <a:rPr lang="zh-CN" altLang="en-US" sz="2800" b="1" dirty="0"/>
              <a:t>通“汝”</a:t>
            </a:r>
            <a:r>
              <a:rPr lang="en-US" altLang="zh-CN" sz="2800" b="1" dirty="0"/>
              <a:t>r</a:t>
            </a:r>
            <a:r>
              <a:rPr lang="en-US" altLang="en-US" sz="2800" b="1" dirty="0"/>
              <a:t>ǔ</a:t>
            </a:r>
            <a:r>
              <a:rPr lang="zh-CN" altLang="en-US" sz="2800" b="1" dirty="0"/>
              <a:t>，你的；</a:t>
            </a:r>
            <a:endParaRPr lang="zh-CN" altLang="en-US" sz="2800" b="1" dirty="0"/>
          </a:p>
          <a:p>
            <a:pPr eaLnBrk="1" hangingPunct="1">
              <a:lnSpc>
                <a:spcPct val="125000"/>
              </a:lnSpc>
              <a:buNone/>
            </a:pPr>
            <a:r>
              <a:rPr lang="zh-CN" altLang="en-US" sz="2800" b="1" dirty="0"/>
              <a:t>归</a:t>
            </a:r>
            <a:r>
              <a:rPr lang="en-US" altLang="zh-CN" sz="2800" b="1" dirty="0"/>
              <a:t>:</a:t>
            </a:r>
            <a:r>
              <a:rPr lang="zh-CN" altLang="en-US" sz="2800" b="1" dirty="0"/>
              <a:t>通“馈” </a:t>
            </a:r>
            <a:r>
              <a:rPr lang="en-US" altLang="zh-CN" sz="2800" b="1" dirty="0"/>
              <a:t>kuì</a:t>
            </a:r>
            <a:r>
              <a:rPr lang="zh-CN" altLang="en-US" sz="2800" b="1" dirty="0"/>
              <a:t> ，赠送；</a:t>
            </a:r>
            <a:endParaRPr lang="zh-CN" altLang="en-US" sz="2800" b="1" dirty="0"/>
          </a:p>
          <a:p>
            <a:pPr eaLnBrk="1" hangingPunct="1">
              <a:lnSpc>
                <a:spcPct val="125000"/>
              </a:lnSpc>
              <a:buNone/>
            </a:pPr>
            <a:r>
              <a:rPr lang="zh-CN" altLang="en-US" sz="2800" b="1" dirty="0"/>
              <a:t>匪</a:t>
            </a:r>
            <a:r>
              <a:rPr lang="en-US" altLang="zh-CN" sz="2800" b="1" dirty="0"/>
              <a:t>:</a:t>
            </a:r>
            <a:r>
              <a:rPr lang="zh-CN" altLang="en-US" sz="2800" b="1" dirty="0"/>
              <a:t>通“非” </a:t>
            </a:r>
            <a:r>
              <a:rPr lang="en-US" altLang="zh-CN" sz="2800" b="1" dirty="0"/>
              <a:t>f</a:t>
            </a:r>
            <a:r>
              <a:rPr lang="en-US" altLang="en-US" sz="2800" b="1" dirty="0"/>
              <a:t>ē</a:t>
            </a:r>
            <a:r>
              <a:rPr lang="en-US" altLang="zh-CN" sz="2800" b="1" dirty="0"/>
              <a:t>i </a:t>
            </a:r>
            <a:r>
              <a:rPr lang="zh-CN" altLang="en-US" sz="2800" b="1" dirty="0"/>
              <a:t>，不是。</a:t>
            </a:r>
            <a:endParaRPr lang="zh-CN" altLang="en-US" sz="28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未知"/>
          <p:cNvSpPr/>
          <p:nvPr/>
        </p:nvSpPr>
        <p:spPr>
          <a:xfrm>
            <a:off x="1690688" y="1654175"/>
            <a:ext cx="6154737" cy="1225550"/>
          </a:xfrm>
          <a:custGeom>
            <a:avLst/>
            <a:gdLst>
              <a:gd name="txL" fmla="*/ 0 w 3701"/>
              <a:gd name="txT" fmla="*/ 0 h 772"/>
              <a:gd name="txR" fmla="*/ 3701 w 3701"/>
              <a:gd name="txB" fmla="*/ 772 h 772"/>
            </a:gdLst>
            <a:ahLst/>
            <a:cxnLst>
              <a:cxn ang="0">
                <a:pos x="3247" y="6"/>
              </a:cxn>
              <a:cxn ang="0">
                <a:pos x="3080" y="23"/>
              </a:cxn>
              <a:cxn ang="0">
                <a:pos x="2983" y="1"/>
              </a:cxn>
              <a:cxn ang="0">
                <a:pos x="2897" y="4"/>
              </a:cxn>
              <a:cxn ang="0">
                <a:pos x="2714" y="23"/>
              </a:cxn>
              <a:cxn ang="0">
                <a:pos x="2634" y="4"/>
              </a:cxn>
              <a:cxn ang="0">
                <a:pos x="2548" y="1"/>
              </a:cxn>
              <a:cxn ang="0">
                <a:pos x="2452" y="23"/>
              </a:cxn>
              <a:cxn ang="0">
                <a:pos x="2284" y="6"/>
              </a:cxn>
              <a:cxn ang="0">
                <a:pos x="2200" y="0"/>
              </a:cxn>
              <a:cxn ang="0">
                <a:pos x="2101" y="17"/>
              </a:cxn>
              <a:cxn ang="0">
                <a:pos x="1934" y="9"/>
              </a:cxn>
              <a:cxn ang="0">
                <a:pos x="1851" y="0"/>
              </a:cxn>
              <a:cxn ang="0">
                <a:pos x="1751" y="13"/>
              </a:cxn>
              <a:cxn ang="0">
                <a:pos x="1584" y="13"/>
              </a:cxn>
              <a:cxn ang="0">
                <a:pos x="1484" y="0"/>
              </a:cxn>
              <a:cxn ang="0">
                <a:pos x="1400" y="9"/>
              </a:cxn>
              <a:cxn ang="0">
                <a:pos x="1234" y="17"/>
              </a:cxn>
              <a:cxn ang="0">
                <a:pos x="1136" y="0"/>
              </a:cxn>
              <a:cxn ang="0">
                <a:pos x="1051" y="6"/>
              </a:cxn>
              <a:cxn ang="0">
                <a:pos x="883" y="23"/>
              </a:cxn>
              <a:cxn ang="0">
                <a:pos x="787" y="1"/>
              </a:cxn>
              <a:cxn ang="0">
                <a:pos x="701" y="4"/>
              </a:cxn>
              <a:cxn ang="0">
                <a:pos x="518" y="23"/>
              </a:cxn>
              <a:cxn ang="0">
                <a:pos x="437" y="4"/>
              </a:cxn>
              <a:cxn ang="0">
                <a:pos x="347" y="2"/>
              </a:cxn>
              <a:cxn ang="0">
                <a:pos x="236" y="30"/>
              </a:cxn>
              <a:cxn ang="0">
                <a:pos x="141" y="88"/>
              </a:cxn>
              <a:cxn ang="0">
                <a:pos x="65" y="171"/>
              </a:cxn>
              <a:cxn ang="0">
                <a:pos x="17" y="271"/>
              </a:cxn>
              <a:cxn ang="0">
                <a:pos x="0" y="386"/>
              </a:cxn>
              <a:cxn ang="0">
                <a:pos x="12" y="482"/>
              </a:cxn>
              <a:cxn ang="0">
                <a:pos x="56" y="586"/>
              </a:cxn>
              <a:cxn ang="0">
                <a:pos x="126" y="672"/>
              </a:cxn>
              <a:cxn ang="0">
                <a:pos x="219" y="734"/>
              </a:cxn>
              <a:cxn ang="0">
                <a:pos x="328" y="768"/>
              </a:cxn>
              <a:cxn ang="0">
                <a:pos x="444" y="768"/>
              </a:cxn>
              <a:cxn ang="0">
                <a:pos x="694" y="768"/>
              </a:cxn>
              <a:cxn ang="0">
                <a:pos x="839" y="763"/>
              </a:cxn>
              <a:cxn ang="0">
                <a:pos x="1089" y="771"/>
              </a:cxn>
              <a:cxn ang="0">
                <a:pos x="1233" y="755"/>
              </a:cxn>
              <a:cxn ang="0">
                <a:pos x="1484" y="772"/>
              </a:cxn>
              <a:cxn ang="0">
                <a:pos x="1736" y="755"/>
              </a:cxn>
              <a:cxn ang="0">
                <a:pos x="1851" y="772"/>
              </a:cxn>
              <a:cxn ang="0">
                <a:pos x="2101" y="755"/>
              </a:cxn>
              <a:cxn ang="0">
                <a:pos x="2247" y="771"/>
              </a:cxn>
              <a:cxn ang="0">
                <a:pos x="2495" y="763"/>
              </a:cxn>
              <a:cxn ang="0">
                <a:pos x="2642" y="768"/>
              </a:cxn>
              <a:cxn ang="0">
                <a:pos x="2890" y="768"/>
              </a:cxn>
              <a:cxn ang="0">
                <a:pos x="3036" y="763"/>
              </a:cxn>
              <a:cxn ang="0">
                <a:pos x="3285" y="771"/>
              </a:cxn>
              <a:cxn ang="0">
                <a:pos x="3393" y="765"/>
              </a:cxn>
              <a:cxn ang="0">
                <a:pos x="3498" y="726"/>
              </a:cxn>
              <a:cxn ang="0">
                <a:pos x="3588" y="660"/>
              </a:cxn>
              <a:cxn ang="0">
                <a:pos x="3654" y="570"/>
              </a:cxn>
              <a:cxn ang="0">
                <a:pos x="3693" y="464"/>
              </a:cxn>
              <a:cxn ang="0">
                <a:pos x="3701" y="367"/>
              </a:cxn>
              <a:cxn ang="0">
                <a:pos x="3677" y="253"/>
              </a:cxn>
              <a:cxn ang="0">
                <a:pos x="3624" y="155"/>
              </a:cxn>
              <a:cxn ang="0">
                <a:pos x="3545" y="77"/>
              </a:cxn>
              <a:cxn ang="0">
                <a:pos x="3448" y="23"/>
              </a:cxn>
              <a:cxn ang="0">
                <a:pos x="3335" y="0"/>
              </a:cxn>
            </a:cxnLst>
            <a:rect l="txL" t="txT" r="txR" b="txB"/>
            <a:pathLst>
              <a:path w="3701" h="772">
                <a:moveTo>
                  <a:pt x="3315" y="0"/>
                </a:moveTo>
                <a:lnTo>
                  <a:pt x="3315" y="0"/>
                </a:lnTo>
                <a:lnTo>
                  <a:pt x="3298" y="0"/>
                </a:lnTo>
                <a:lnTo>
                  <a:pt x="3281" y="1"/>
                </a:lnTo>
                <a:lnTo>
                  <a:pt x="3264" y="4"/>
                </a:lnTo>
                <a:lnTo>
                  <a:pt x="3247" y="6"/>
                </a:lnTo>
                <a:lnTo>
                  <a:pt x="3230" y="9"/>
                </a:lnTo>
                <a:lnTo>
                  <a:pt x="3214" y="13"/>
                </a:lnTo>
                <a:lnTo>
                  <a:pt x="3199" y="17"/>
                </a:lnTo>
                <a:lnTo>
                  <a:pt x="3183" y="23"/>
                </a:lnTo>
                <a:lnTo>
                  <a:pt x="3080" y="23"/>
                </a:lnTo>
                <a:lnTo>
                  <a:pt x="3080" y="23"/>
                </a:lnTo>
                <a:lnTo>
                  <a:pt x="3064" y="17"/>
                </a:lnTo>
                <a:lnTo>
                  <a:pt x="3048" y="13"/>
                </a:lnTo>
                <a:lnTo>
                  <a:pt x="3032" y="9"/>
                </a:lnTo>
                <a:lnTo>
                  <a:pt x="3016" y="6"/>
                </a:lnTo>
                <a:lnTo>
                  <a:pt x="2999" y="4"/>
                </a:lnTo>
                <a:lnTo>
                  <a:pt x="2983" y="1"/>
                </a:lnTo>
                <a:lnTo>
                  <a:pt x="2966" y="0"/>
                </a:lnTo>
                <a:lnTo>
                  <a:pt x="2949" y="0"/>
                </a:lnTo>
                <a:lnTo>
                  <a:pt x="2949" y="0"/>
                </a:lnTo>
                <a:lnTo>
                  <a:pt x="2931" y="0"/>
                </a:lnTo>
                <a:lnTo>
                  <a:pt x="2914" y="1"/>
                </a:lnTo>
                <a:lnTo>
                  <a:pt x="2897" y="4"/>
                </a:lnTo>
                <a:lnTo>
                  <a:pt x="2881" y="6"/>
                </a:lnTo>
                <a:lnTo>
                  <a:pt x="2865" y="9"/>
                </a:lnTo>
                <a:lnTo>
                  <a:pt x="2849" y="13"/>
                </a:lnTo>
                <a:lnTo>
                  <a:pt x="2833" y="17"/>
                </a:lnTo>
                <a:lnTo>
                  <a:pt x="2817" y="23"/>
                </a:lnTo>
                <a:lnTo>
                  <a:pt x="2714" y="23"/>
                </a:lnTo>
                <a:lnTo>
                  <a:pt x="2714" y="23"/>
                </a:lnTo>
                <a:lnTo>
                  <a:pt x="2698" y="17"/>
                </a:lnTo>
                <a:lnTo>
                  <a:pt x="2683" y="13"/>
                </a:lnTo>
                <a:lnTo>
                  <a:pt x="2666" y="9"/>
                </a:lnTo>
                <a:lnTo>
                  <a:pt x="2650" y="6"/>
                </a:lnTo>
                <a:lnTo>
                  <a:pt x="2634" y="4"/>
                </a:lnTo>
                <a:lnTo>
                  <a:pt x="2617" y="1"/>
                </a:lnTo>
                <a:lnTo>
                  <a:pt x="2599" y="0"/>
                </a:lnTo>
                <a:lnTo>
                  <a:pt x="2582" y="0"/>
                </a:lnTo>
                <a:lnTo>
                  <a:pt x="2582" y="0"/>
                </a:lnTo>
                <a:lnTo>
                  <a:pt x="2565" y="0"/>
                </a:lnTo>
                <a:lnTo>
                  <a:pt x="2548" y="1"/>
                </a:lnTo>
                <a:lnTo>
                  <a:pt x="2532" y="4"/>
                </a:lnTo>
                <a:lnTo>
                  <a:pt x="2515" y="6"/>
                </a:lnTo>
                <a:lnTo>
                  <a:pt x="2499" y="9"/>
                </a:lnTo>
                <a:lnTo>
                  <a:pt x="2483" y="13"/>
                </a:lnTo>
                <a:lnTo>
                  <a:pt x="2467" y="17"/>
                </a:lnTo>
                <a:lnTo>
                  <a:pt x="2452" y="23"/>
                </a:lnTo>
                <a:lnTo>
                  <a:pt x="2347" y="23"/>
                </a:lnTo>
                <a:lnTo>
                  <a:pt x="2347" y="23"/>
                </a:lnTo>
                <a:lnTo>
                  <a:pt x="2333" y="17"/>
                </a:lnTo>
                <a:lnTo>
                  <a:pt x="2317" y="13"/>
                </a:lnTo>
                <a:lnTo>
                  <a:pt x="2301" y="9"/>
                </a:lnTo>
                <a:lnTo>
                  <a:pt x="2284" y="6"/>
                </a:lnTo>
                <a:lnTo>
                  <a:pt x="2267" y="4"/>
                </a:lnTo>
                <a:lnTo>
                  <a:pt x="2250" y="1"/>
                </a:lnTo>
                <a:lnTo>
                  <a:pt x="2234" y="0"/>
                </a:lnTo>
                <a:lnTo>
                  <a:pt x="2217" y="0"/>
                </a:lnTo>
                <a:lnTo>
                  <a:pt x="2217" y="0"/>
                </a:lnTo>
                <a:lnTo>
                  <a:pt x="2200" y="0"/>
                </a:lnTo>
                <a:lnTo>
                  <a:pt x="2183" y="1"/>
                </a:lnTo>
                <a:lnTo>
                  <a:pt x="2165" y="4"/>
                </a:lnTo>
                <a:lnTo>
                  <a:pt x="2149" y="6"/>
                </a:lnTo>
                <a:lnTo>
                  <a:pt x="2132" y="9"/>
                </a:lnTo>
                <a:lnTo>
                  <a:pt x="2116" y="13"/>
                </a:lnTo>
                <a:lnTo>
                  <a:pt x="2101" y="17"/>
                </a:lnTo>
                <a:lnTo>
                  <a:pt x="2085" y="23"/>
                </a:lnTo>
                <a:lnTo>
                  <a:pt x="1982" y="23"/>
                </a:lnTo>
                <a:lnTo>
                  <a:pt x="1982" y="23"/>
                </a:lnTo>
                <a:lnTo>
                  <a:pt x="1966" y="17"/>
                </a:lnTo>
                <a:lnTo>
                  <a:pt x="1950" y="13"/>
                </a:lnTo>
                <a:lnTo>
                  <a:pt x="1934" y="9"/>
                </a:lnTo>
                <a:lnTo>
                  <a:pt x="1918" y="6"/>
                </a:lnTo>
                <a:lnTo>
                  <a:pt x="1901" y="4"/>
                </a:lnTo>
                <a:lnTo>
                  <a:pt x="1885" y="1"/>
                </a:lnTo>
                <a:lnTo>
                  <a:pt x="1868" y="0"/>
                </a:lnTo>
                <a:lnTo>
                  <a:pt x="1851" y="0"/>
                </a:lnTo>
                <a:lnTo>
                  <a:pt x="1851" y="0"/>
                </a:lnTo>
                <a:lnTo>
                  <a:pt x="1833" y="0"/>
                </a:lnTo>
                <a:lnTo>
                  <a:pt x="1816" y="1"/>
                </a:lnTo>
                <a:lnTo>
                  <a:pt x="1799" y="4"/>
                </a:lnTo>
                <a:lnTo>
                  <a:pt x="1783" y="6"/>
                </a:lnTo>
                <a:lnTo>
                  <a:pt x="1767" y="9"/>
                </a:lnTo>
                <a:lnTo>
                  <a:pt x="1751" y="13"/>
                </a:lnTo>
                <a:lnTo>
                  <a:pt x="1735" y="17"/>
                </a:lnTo>
                <a:lnTo>
                  <a:pt x="1719" y="23"/>
                </a:lnTo>
                <a:lnTo>
                  <a:pt x="1616" y="23"/>
                </a:lnTo>
                <a:lnTo>
                  <a:pt x="1616" y="23"/>
                </a:lnTo>
                <a:lnTo>
                  <a:pt x="1600" y="17"/>
                </a:lnTo>
                <a:lnTo>
                  <a:pt x="1584" y="13"/>
                </a:lnTo>
                <a:lnTo>
                  <a:pt x="1568" y="9"/>
                </a:lnTo>
                <a:lnTo>
                  <a:pt x="1552" y="6"/>
                </a:lnTo>
                <a:lnTo>
                  <a:pt x="1536" y="4"/>
                </a:lnTo>
                <a:lnTo>
                  <a:pt x="1518" y="1"/>
                </a:lnTo>
                <a:lnTo>
                  <a:pt x="1501" y="0"/>
                </a:lnTo>
                <a:lnTo>
                  <a:pt x="1484" y="0"/>
                </a:lnTo>
                <a:lnTo>
                  <a:pt x="1484" y="0"/>
                </a:lnTo>
                <a:lnTo>
                  <a:pt x="1467" y="0"/>
                </a:lnTo>
                <a:lnTo>
                  <a:pt x="1450" y="1"/>
                </a:lnTo>
                <a:lnTo>
                  <a:pt x="1434" y="4"/>
                </a:lnTo>
                <a:lnTo>
                  <a:pt x="1417" y="6"/>
                </a:lnTo>
                <a:lnTo>
                  <a:pt x="1400" y="9"/>
                </a:lnTo>
                <a:lnTo>
                  <a:pt x="1384" y="13"/>
                </a:lnTo>
                <a:lnTo>
                  <a:pt x="1368" y="17"/>
                </a:lnTo>
                <a:lnTo>
                  <a:pt x="1354" y="23"/>
                </a:lnTo>
                <a:lnTo>
                  <a:pt x="1249" y="23"/>
                </a:lnTo>
                <a:lnTo>
                  <a:pt x="1249" y="23"/>
                </a:lnTo>
                <a:lnTo>
                  <a:pt x="1234" y="17"/>
                </a:lnTo>
                <a:lnTo>
                  <a:pt x="1218" y="13"/>
                </a:lnTo>
                <a:lnTo>
                  <a:pt x="1202" y="9"/>
                </a:lnTo>
                <a:lnTo>
                  <a:pt x="1186" y="6"/>
                </a:lnTo>
                <a:lnTo>
                  <a:pt x="1169" y="4"/>
                </a:lnTo>
                <a:lnTo>
                  <a:pt x="1152" y="1"/>
                </a:lnTo>
                <a:lnTo>
                  <a:pt x="1136" y="0"/>
                </a:lnTo>
                <a:lnTo>
                  <a:pt x="1119" y="0"/>
                </a:lnTo>
                <a:lnTo>
                  <a:pt x="1119" y="0"/>
                </a:lnTo>
                <a:lnTo>
                  <a:pt x="1102" y="0"/>
                </a:lnTo>
                <a:lnTo>
                  <a:pt x="1084" y="1"/>
                </a:lnTo>
                <a:lnTo>
                  <a:pt x="1067" y="4"/>
                </a:lnTo>
                <a:lnTo>
                  <a:pt x="1051" y="6"/>
                </a:lnTo>
                <a:lnTo>
                  <a:pt x="1034" y="9"/>
                </a:lnTo>
                <a:lnTo>
                  <a:pt x="1018" y="13"/>
                </a:lnTo>
                <a:lnTo>
                  <a:pt x="1003" y="17"/>
                </a:lnTo>
                <a:lnTo>
                  <a:pt x="987" y="23"/>
                </a:lnTo>
                <a:lnTo>
                  <a:pt x="883" y="23"/>
                </a:lnTo>
                <a:lnTo>
                  <a:pt x="883" y="23"/>
                </a:lnTo>
                <a:lnTo>
                  <a:pt x="868" y="17"/>
                </a:lnTo>
                <a:lnTo>
                  <a:pt x="852" y="13"/>
                </a:lnTo>
                <a:lnTo>
                  <a:pt x="836" y="9"/>
                </a:lnTo>
                <a:lnTo>
                  <a:pt x="820" y="6"/>
                </a:lnTo>
                <a:lnTo>
                  <a:pt x="803" y="4"/>
                </a:lnTo>
                <a:lnTo>
                  <a:pt x="787" y="1"/>
                </a:lnTo>
                <a:lnTo>
                  <a:pt x="770" y="0"/>
                </a:lnTo>
                <a:lnTo>
                  <a:pt x="752" y="0"/>
                </a:lnTo>
                <a:lnTo>
                  <a:pt x="752" y="0"/>
                </a:lnTo>
                <a:lnTo>
                  <a:pt x="735" y="0"/>
                </a:lnTo>
                <a:lnTo>
                  <a:pt x="718" y="1"/>
                </a:lnTo>
                <a:lnTo>
                  <a:pt x="701" y="4"/>
                </a:lnTo>
                <a:lnTo>
                  <a:pt x="685" y="6"/>
                </a:lnTo>
                <a:lnTo>
                  <a:pt x="669" y="9"/>
                </a:lnTo>
                <a:lnTo>
                  <a:pt x="653" y="13"/>
                </a:lnTo>
                <a:lnTo>
                  <a:pt x="637" y="17"/>
                </a:lnTo>
                <a:lnTo>
                  <a:pt x="621" y="23"/>
                </a:lnTo>
                <a:lnTo>
                  <a:pt x="518" y="23"/>
                </a:lnTo>
                <a:lnTo>
                  <a:pt x="518" y="23"/>
                </a:lnTo>
                <a:lnTo>
                  <a:pt x="502" y="17"/>
                </a:lnTo>
                <a:lnTo>
                  <a:pt x="486" y="13"/>
                </a:lnTo>
                <a:lnTo>
                  <a:pt x="470" y="9"/>
                </a:lnTo>
                <a:lnTo>
                  <a:pt x="454" y="6"/>
                </a:lnTo>
                <a:lnTo>
                  <a:pt x="437" y="4"/>
                </a:lnTo>
                <a:lnTo>
                  <a:pt x="420" y="1"/>
                </a:lnTo>
                <a:lnTo>
                  <a:pt x="403" y="0"/>
                </a:lnTo>
                <a:lnTo>
                  <a:pt x="386" y="0"/>
                </a:lnTo>
                <a:lnTo>
                  <a:pt x="386" y="0"/>
                </a:lnTo>
                <a:lnTo>
                  <a:pt x="366" y="0"/>
                </a:lnTo>
                <a:lnTo>
                  <a:pt x="347" y="2"/>
                </a:lnTo>
                <a:lnTo>
                  <a:pt x="328" y="5"/>
                </a:lnTo>
                <a:lnTo>
                  <a:pt x="308" y="8"/>
                </a:lnTo>
                <a:lnTo>
                  <a:pt x="290" y="12"/>
                </a:lnTo>
                <a:lnTo>
                  <a:pt x="271" y="17"/>
                </a:lnTo>
                <a:lnTo>
                  <a:pt x="253" y="23"/>
                </a:lnTo>
                <a:lnTo>
                  <a:pt x="236" y="30"/>
                </a:lnTo>
                <a:lnTo>
                  <a:pt x="219" y="38"/>
                </a:lnTo>
                <a:lnTo>
                  <a:pt x="202" y="47"/>
                </a:lnTo>
                <a:lnTo>
                  <a:pt x="186" y="56"/>
                </a:lnTo>
                <a:lnTo>
                  <a:pt x="171" y="65"/>
                </a:lnTo>
                <a:lnTo>
                  <a:pt x="155" y="77"/>
                </a:lnTo>
                <a:lnTo>
                  <a:pt x="141" y="88"/>
                </a:lnTo>
                <a:lnTo>
                  <a:pt x="126" y="100"/>
                </a:lnTo>
                <a:lnTo>
                  <a:pt x="113" y="113"/>
                </a:lnTo>
                <a:lnTo>
                  <a:pt x="100" y="126"/>
                </a:lnTo>
                <a:lnTo>
                  <a:pt x="88" y="141"/>
                </a:lnTo>
                <a:lnTo>
                  <a:pt x="77" y="155"/>
                </a:lnTo>
                <a:lnTo>
                  <a:pt x="65" y="171"/>
                </a:lnTo>
                <a:lnTo>
                  <a:pt x="56" y="186"/>
                </a:lnTo>
                <a:lnTo>
                  <a:pt x="47" y="202"/>
                </a:lnTo>
                <a:lnTo>
                  <a:pt x="38" y="219"/>
                </a:lnTo>
                <a:lnTo>
                  <a:pt x="30" y="236"/>
                </a:lnTo>
                <a:lnTo>
                  <a:pt x="23" y="253"/>
                </a:lnTo>
                <a:lnTo>
                  <a:pt x="17" y="271"/>
                </a:lnTo>
                <a:lnTo>
                  <a:pt x="12" y="290"/>
                </a:lnTo>
                <a:lnTo>
                  <a:pt x="8" y="308"/>
                </a:lnTo>
                <a:lnTo>
                  <a:pt x="5" y="328"/>
                </a:lnTo>
                <a:lnTo>
                  <a:pt x="2" y="347"/>
                </a:lnTo>
                <a:lnTo>
                  <a:pt x="0" y="367"/>
                </a:lnTo>
                <a:lnTo>
                  <a:pt x="0" y="386"/>
                </a:lnTo>
                <a:lnTo>
                  <a:pt x="0" y="386"/>
                </a:lnTo>
                <a:lnTo>
                  <a:pt x="0" y="407"/>
                </a:lnTo>
                <a:lnTo>
                  <a:pt x="2" y="426"/>
                </a:lnTo>
                <a:lnTo>
                  <a:pt x="5" y="446"/>
                </a:lnTo>
                <a:lnTo>
                  <a:pt x="8" y="464"/>
                </a:lnTo>
                <a:lnTo>
                  <a:pt x="12" y="482"/>
                </a:lnTo>
                <a:lnTo>
                  <a:pt x="17" y="501"/>
                </a:lnTo>
                <a:lnTo>
                  <a:pt x="23" y="519"/>
                </a:lnTo>
                <a:lnTo>
                  <a:pt x="30" y="536"/>
                </a:lnTo>
                <a:lnTo>
                  <a:pt x="38" y="553"/>
                </a:lnTo>
                <a:lnTo>
                  <a:pt x="47" y="570"/>
                </a:lnTo>
                <a:lnTo>
                  <a:pt x="56" y="586"/>
                </a:lnTo>
                <a:lnTo>
                  <a:pt x="65" y="602"/>
                </a:lnTo>
                <a:lnTo>
                  <a:pt x="77" y="617"/>
                </a:lnTo>
                <a:lnTo>
                  <a:pt x="88" y="632"/>
                </a:lnTo>
                <a:lnTo>
                  <a:pt x="100" y="646"/>
                </a:lnTo>
                <a:lnTo>
                  <a:pt x="113" y="660"/>
                </a:lnTo>
                <a:lnTo>
                  <a:pt x="126" y="672"/>
                </a:lnTo>
                <a:lnTo>
                  <a:pt x="141" y="684"/>
                </a:lnTo>
                <a:lnTo>
                  <a:pt x="155" y="695"/>
                </a:lnTo>
                <a:lnTo>
                  <a:pt x="171" y="707"/>
                </a:lnTo>
                <a:lnTo>
                  <a:pt x="186" y="717"/>
                </a:lnTo>
                <a:lnTo>
                  <a:pt x="202" y="726"/>
                </a:lnTo>
                <a:lnTo>
                  <a:pt x="219" y="734"/>
                </a:lnTo>
                <a:lnTo>
                  <a:pt x="236" y="742"/>
                </a:lnTo>
                <a:lnTo>
                  <a:pt x="253" y="749"/>
                </a:lnTo>
                <a:lnTo>
                  <a:pt x="271" y="755"/>
                </a:lnTo>
                <a:lnTo>
                  <a:pt x="290" y="760"/>
                </a:lnTo>
                <a:lnTo>
                  <a:pt x="308" y="765"/>
                </a:lnTo>
                <a:lnTo>
                  <a:pt x="328" y="768"/>
                </a:lnTo>
                <a:lnTo>
                  <a:pt x="347" y="771"/>
                </a:lnTo>
                <a:lnTo>
                  <a:pt x="366" y="772"/>
                </a:lnTo>
                <a:lnTo>
                  <a:pt x="386" y="772"/>
                </a:lnTo>
                <a:lnTo>
                  <a:pt x="386" y="772"/>
                </a:lnTo>
                <a:lnTo>
                  <a:pt x="416" y="771"/>
                </a:lnTo>
                <a:lnTo>
                  <a:pt x="444" y="768"/>
                </a:lnTo>
                <a:lnTo>
                  <a:pt x="473" y="763"/>
                </a:lnTo>
                <a:lnTo>
                  <a:pt x="500" y="755"/>
                </a:lnTo>
                <a:lnTo>
                  <a:pt x="638" y="755"/>
                </a:lnTo>
                <a:lnTo>
                  <a:pt x="638" y="755"/>
                </a:lnTo>
                <a:lnTo>
                  <a:pt x="665" y="763"/>
                </a:lnTo>
                <a:lnTo>
                  <a:pt x="694" y="768"/>
                </a:lnTo>
                <a:lnTo>
                  <a:pt x="723" y="771"/>
                </a:lnTo>
                <a:lnTo>
                  <a:pt x="752" y="772"/>
                </a:lnTo>
                <a:lnTo>
                  <a:pt x="752" y="772"/>
                </a:lnTo>
                <a:lnTo>
                  <a:pt x="782" y="771"/>
                </a:lnTo>
                <a:lnTo>
                  <a:pt x="811" y="768"/>
                </a:lnTo>
                <a:lnTo>
                  <a:pt x="839" y="763"/>
                </a:lnTo>
                <a:lnTo>
                  <a:pt x="867" y="755"/>
                </a:lnTo>
                <a:lnTo>
                  <a:pt x="1003" y="755"/>
                </a:lnTo>
                <a:lnTo>
                  <a:pt x="1003" y="755"/>
                </a:lnTo>
                <a:lnTo>
                  <a:pt x="1032" y="763"/>
                </a:lnTo>
                <a:lnTo>
                  <a:pt x="1059" y="768"/>
                </a:lnTo>
                <a:lnTo>
                  <a:pt x="1089" y="771"/>
                </a:lnTo>
                <a:lnTo>
                  <a:pt x="1119" y="772"/>
                </a:lnTo>
                <a:lnTo>
                  <a:pt x="1119" y="772"/>
                </a:lnTo>
                <a:lnTo>
                  <a:pt x="1147" y="771"/>
                </a:lnTo>
                <a:lnTo>
                  <a:pt x="1177" y="768"/>
                </a:lnTo>
                <a:lnTo>
                  <a:pt x="1206" y="763"/>
                </a:lnTo>
                <a:lnTo>
                  <a:pt x="1233" y="755"/>
                </a:lnTo>
                <a:lnTo>
                  <a:pt x="1370" y="755"/>
                </a:lnTo>
                <a:lnTo>
                  <a:pt x="1370" y="755"/>
                </a:lnTo>
                <a:lnTo>
                  <a:pt x="1397" y="763"/>
                </a:lnTo>
                <a:lnTo>
                  <a:pt x="1426" y="768"/>
                </a:lnTo>
                <a:lnTo>
                  <a:pt x="1454" y="771"/>
                </a:lnTo>
                <a:lnTo>
                  <a:pt x="1484" y="772"/>
                </a:lnTo>
                <a:lnTo>
                  <a:pt x="1484" y="772"/>
                </a:lnTo>
                <a:lnTo>
                  <a:pt x="1514" y="771"/>
                </a:lnTo>
                <a:lnTo>
                  <a:pt x="1544" y="768"/>
                </a:lnTo>
                <a:lnTo>
                  <a:pt x="1571" y="763"/>
                </a:lnTo>
                <a:lnTo>
                  <a:pt x="1599" y="755"/>
                </a:lnTo>
                <a:lnTo>
                  <a:pt x="1736" y="755"/>
                </a:lnTo>
                <a:lnTo>
                  <a:pt x="1736" y="755"/>
                </a:lnTo>
                <a:lnTo>
                  <a:pt x="1763" y="763"/>
                </a:lnTo>
                <a:lnTo>
                  <a:pt x="1792" y="768"/>
                </a:lnTo>
                <a:lnTo>
                  <a:pt x="1821" y="771"/>
                </a:lnTo>
                <a:lnTo>
                  <a:pt x="1851" y="772"/>
                </a:lnTo>
                <a:lnTo>
                  <a:pt x="1851" y="772"/>
                </a:lnTo>
                <a:lnTo>
                  <a:pt x="1880" y="771"/>
                </a:lnTo>
                <a:lnTo>
                  <a:pt x="1909" y="768"/>
                </a:lnTo>
                <a:lnTo>
                  <a:pt x="1938" y="763"/>
                </a:lnTo>
                <a:lnTo>
                  <a:pt x="1965" y="755"/>
                </a:lnTo>
                <a:lnTo>
                  <a:pt x="2101" y="755"/>
                </a:lnTo>
                <a:lnTo>
                  <a:pt x="2101" y="755"/>
                </a:lnTo>
                <a:lnTo>
                  <a:pt x="2130" y="763"/>
                </a:lnTo>
                <a:lnTo>
                  <a:pt x="2157" y="768"/>
                </a:lnTo>
                <a:lnTo>
                  <a:pt x="2187" y="771"/>
                </a:lnTo>
                <a:lnTo>
                  <a:pt x="2217" y="772"/>
                </a:lnTo>
                <a:lnTo>
                  <a:pt x="2217" y="772"/>
                </a:lnTo>
                <a:lnTo>
                  <a:pt x="2247" y="771"/>
                </a:lnTo>
                <a:lnTo>
                  <a:pt x="2275" y="768"/>
                </a:lnTo>
                <a:lnTo>
                  <a:pt x="2304" y="763"/>
                </a:lnTo>
                <a:lnTo>
                  <a:pt x="2331" y="755"/>
                </a:lnTo>
                <a:lnTo>
                  <a:pt x="2468" y="755"/>
                </a:lnTo>
                <a:lnTo>
                  <a:pt x="2468" y="755"/>
                </a:lnTo>
                <a:lnTo>
                  <a:pt x="2495" y="763"/>
                </a:lnTo>
                <a:lnTo>
                  <a:pt x="2524" y="768"/>
                </a:lnTo>
                <a:lnTo>
                  <a:pt x="2552" y="771"/>
                </a:lnTo>
                <a:lnTo>
                  <a:pt x="2582" y="772"/>
                </a:lnTo>
                <a:lnTo>
                  <a:pt x="2582" y="772"/>
                </a:lnTo>
                <a:lnTo>
                  <a:pt x="2612" y="771"/>
                </a:lnTo>
                <a:lnTo>
                  <a:pt x="2642" y="768"/>
                </a:lnTo>
                <a:lnTo>
                  <a:pt x="2669" y="763"/>
                </a:lnTo>
                <a:lnTo>
                  <a:pt x="2697" y="755"/>
                </a:lnTo>
                <a:lnTo>
                  <a:pt x="2834" y="755"/>
                </a:lnTo>
                <a:lnTo>
                  <a:pt x="2834" y="755"/>
                </a:lnTo>
                <a:lnTo>
                  <a:pt x="2862" y="763"/>
                </a:lnTo>
                <a:lnTo>
                  <a:pt x="2890" y="768"/>
                </a:lnTo>
                <a:lnTo>
                  <a:pt x="2919" y="771"/>
                </a:lnTo>
                <a:lnTo>
                  <a:pt x="2949" y="772"/>
                </a:lnTo>
                <a:lnTo>
                  <a:pt x="2949" y="772"/>
                </a:lnTo>
                <a:lnTo>
                  <a:pt x="2978" y="771"/>
                </a:lnTo>
                <a:lnTo>
                  <a:pt x="3007" y="768"/>
                </a:lnTo>
                <a:lnTo>
                  <a:pt x="3036" y="763"/>
                </a:lnTo>
                <a:lnTo>
                  <a:pt x="3063" y="755"/>
                </a:lnTo>
                <a:lnTo>
                  <a:pt x="3201" y="755"/>
                </a:lnTo>
                <a:lnTo>
                  <a:pt x="3201" y="755"/>
                </a:lnTo>
                <a:lnTo>
                  <a:pt x="3228" y="763"/>
                </a:lnTo>
                <a:lnTo>
                  <a:pt x="3256" y="768"/>
                </a:lnTo>
                <a:lnTo>
                  <a:pt x="3285" y="771"/>
                </a:lnTo>
                <a:lnTo>
                  <a:pt x="3315" y="772"/>
                </a:lnTo>
                <a:lnTo>
                  <a:pt x="3315" y="772"/>
                </a:lnTo>
                <a:lnTo>
                  <a:pt x="3335" y="772"/>
                </a:lnTo>
                <a:lnTo>
                  <a:pt x="3354" y="771"/>
                </a:lnTo>
                <a:lnTo>
                  <a:pt x="3373" y="768"/>
                </a:lnTo>
                <a:lnTo>
                  <a:pt x="3393" y="765"/>
                </a:lnTo>
                <a:lnTo>
                  <a:pt x="3411" y="760"/>
                </a:lnTo>
                <a:lnTo>
                  <a:pt x="3430" y="755"/>
                </a:lnTo>
                <a:lnTo>
                  <a:pt x="3448" y="749"/>
                </a:lnTo>
                <a:lnTo>
                  <a:pt x="3465" y="742"/>
                </a:lnTo>
                <a:lnTo>
                  <a:pt x="3482" y="734"/>
                </a:lnTo>
                <a:lnTo>
                  <a:pt x="3498" y="726"/>
                </a:lnTo>
                <a:lnTo>
                  <a:pt x="3515" y="717"/>
                </a:lnTo>
                <a:lnTo>
                  <a:pt x="3530" y="707"/>
                </a:lnTo>
                <a:lnTo>
                  <a:pt x="3545" y="695"/>
                </a:lnTo>
                <a:lnTo>
                  <a:pt x="3560" y="684"/>
                </a:lnTo>
                <a:lnTo>
                  <a:pt x="3574" y="672"/>
                </a:lnTo>
                <a:lnTo>
                  <a:pt x="3588" y="660"/>
                </a:lnTo>
                <a:lnTo>
                  <a:pt x="3600" y="646"/>
                </a:lnTo>
                <a:lnTo>
                  <a:pt x="3613" y="632"/>
                </a:lnTo>
                <a:lnTo>
                  <a:pt x="3624" y="617"/>
                </a:lnTo>
                <a:lnTo>
                  <a:pt x="3635" y="602"/>
                </a:lnTo>
                <a:lnTo>
                  <a:pt x="3645" y="586"/>
                </a:lnTo>
                <a:lnTo>
                  <a:pt x="3654" y="570"/>
                </a:lnTo>
                <a:lnTo>
                  <a:pt x="3663" y="553"/>
                </a:lnTo>
                <a:lnTo>
                  <a:pt x="3670" y="536"/>
                </a:lnTo>
                <a:lnTo>
                  <a:pt x="3677" y="519"/>
                </a:lnTo>
                <a:lnTo>
                  <a:pt x="3684" y="501"/>
                </a:lnTo>
                <a:lnTo>
                  <a:pt x="3688" y="482"/>
                </a:lnTo>
                <a:lnTo>
                  <a:pt x="3693" y="464"/>
                </a:lnTo>
                <a:lnTo>
                  <a:pt x="3696" y="446"/>
                </a:lnTo>
                <a:lnTo>
                  <a:pt x="3699" y="426"/>
                </a:lnTo>
                <a:lnTo>
                  <a:pt x="3701" y="407"/>
                </a:lnTo>
                <a:lnTo>
                  <a:pt x="3701" y="386"/>
                </a:lnTo>
                <a:lnTo>
                  <a:pt x="3701" y="386"/>
                </a:lnTo>
                <a:lnTo>
                  <a:pt x="3701" y="367"/>
                </a:lnTo>
                <a:lnTo>
                  <a:pt x="3699" y="347"/>
                </a:lnTo>
                <a:lnTo>
                  <a:pt x="3696" y="328"/>
                </a:lnTo>
                <a:lnTo>
                  <a:pt x="3693" y="308"/>
                </a:lnTo>
                <a:lnTo>
                  <a:pt x="3688" y="290"/>
                </a:lnTo>
                <a:lnTo>
                  <a:pt x="3684" y="271"/>
                </a:lnTo>
                <a:lnTo>
                  <a:pt x="3677" y="253"/>
                </a:lnTo>
                <a:lnTo>
                  <a:pt x="3670" y="236"/>
                </a:lnTo>
                <a:lnTo>
                  <a:pt x="3663" y="219"/>
                </a:lnTo>
                <a:lnTo>
                  <a:pt x="3654" y="202"/>
                </a:lnTo>
                <a:lnTo>
                  <a:pt x="3645" y="186"/>
                </a:lnTo>
                <a:lnTo>
                  <a:pt x="3635" y="171"/>
                </a:lnTo>
                <a:lnTo>
                  <a:pt x="3624" y="155"/>
                </a:lnTo>
                <a:lnTo>
                  <a:pt x="3613" y="141"/>
                </a:lnTo>
                <a:lnTo>
                  <a:pt x="3600" y="126"/>
                </a:lnTo>
                <a:lnTo>
                  <a:pt x="3588" y="113"/>
                </a:lnTo>
                <a:lnTo>
                  <a:pt x="3574" y="100"/>
                </a:lnTo>
                <a:lnTo>
                  <a:pt x="3560" y="88"/>
                </a:lnTo>
                <a:lnTo>
                  <a:pt x="3545" y="77"/>
                </a:lnTo>
                <a:lnTo>
                  <a:pt x="3530" y="65"/>
                </a:lnTo>
                <a:lnTo>
                  <a:pt x="3515" y="56"/>
                </a:lnTo>
                <a:lnTo>
                  <a:pt x="3498" y="47"/>
                </a:lnTo>
                <a:lnTo>
                  <a:pt x="3482" y="38"/>
                </a:lnTo>
                <a:lnTo>
                  <a:pt x="3465" y="30"/>
                </a:lnTo>
                <a:lnTo>
                  <a:pt x="3448" y="23"/>
                </a:lnTo>
                <a:lnTo>
                  <a:pt x="3430" y="17"/>
                </a:lnTo>
                <a:lnTo>
                  <a:pt x="3411" y="12"/>
                </a:lnTo>
                <a:lnTo>
                  <a:pt x="3393" y="8"/>
                </a:lnTo>
                <a:lnTo>
                  <a:pt x="3373" y="5"/>
                </a:lnTo>
                <a:lnTo>
                  <a:pt x="3354" y="2"/>
                </a:lnTo>
                <a:lnTo>
                  <a:pt x="3335" y="0"/>
                </a:lnTo>
                <a:lnTo>
                  <a:pt x="3315" y="0"/>
                </a:lnTo>
                <a:lnTo>
                  <a:pt x="3315" y="0"/>
                </a:lnTo>
                <a:close/>
              </a:path>
            </a:pathLst>
          </a:custGeom>
          <a:solidFill>
            <a:schemeClr val="bg1">
              <a:alpha val="9804"/>
            </a:schemeClr>
          </a:solidFill>
          <a:ln w="101600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0483" name="Group 3"/>
          <p:cNvGrpSpPr/>
          <p:nvPr/>
        </p:nvGrpSpPr>
        <p:grpSpPr>
          <a:xfrm>
            <a:off x="1582738" y="2655888"/>
            <a:ext cx="415925" cy="396875"/>
            <a:chOff x="0" y="0"/>
            <a:chExt cx="250" cy="250"/>
          </a:xfrm>
        </p:grpSpPr>
        <p:sp>
          <p:nvSpPr>
            <p:cNvPr id="20488" name="Oval 4"/>
            <p:cNvSpPr/>
            <p:nvPr/>
          </p:nvSpPr>
          <p:spPr>
            <a:xfrm>
              <a:off x="0" y="0"/>
              <a:ext cx="250" cy="250"/>
            </a:xfrm>
            <a:prstGeom prst="ellipse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lstStyle/>
            <a:p>
              <a:pPr algn="ctr"/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20489" name="Oval 5"/>
            <p:cNvSpPr/>
            <p:nvPr/>
          </p:nvSpPr>
          <p:spPr>
            <a:xfrm>
              <a:off x="68" y="68"/>
              <a:ext cx="114" cy="114"/>
            </a:xfrm>
            <a:prstGeom prst="ellipse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lstStyle/>
            <a:p>
              <a:pPr algn="ctr"/>
              <a:endParaRPr lang="zh-CN" altLang="zh-CN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20484" name="Group 6"/>
          <p:cNvGrpSpPr/>
          <p:nvPr/>
        </p:nvGrpSpPr>
        <p:grpSpPr>
          <a:xfrm>
            <a:off x="1555750" y="3743325"/>
            <a:ext cx="415925" cy="396875"/>
            <a:chOff x="0" y="0"/>
            <a:chExt cx="250" cy="250"/>
          </a:xfrm>
        </p:grpSpPr>
        <p:sp>
          <p:nvSpPr>
            <p:cNvPr id="20486" name="Oval 7"/>
            <p:cNvSpPr/>
            <p:nvPr/>
          </p:nvSpPr>
          <p:spPr>
            <a:xfrm>
              <a:off x="0" y="0"/>
              <a:ext cx="250" cy="250"/>
            </a:xfrm>
            <a:prstGeom prst="ellipse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lstStyle/>
            <a:p>
              <a:pPr algn="ctr"/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20487" name="Oval 8"/>
            <p:cNvSpPr/>
            <p:nvPr/>
          </p:nvSpPr>
          <p:spPr>
            <a:xfrm>
              <a:off x="68" y="68"/>
              <a:ext cx="114" cy="114"/>
            </a:xfrm>
            <a:prstGeom prst="ellipse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lstStyle/>
            <a:p>
              <a:pPr algn="ctr"/>
              <a:endParaRPr lang="zh-CN" altLang="zh-CN" dirty="0">
                <a:latin typeface="Arial" panose="020B0604020202020204" pitchFamily="34" charset="0"/>
              </a:endParaRPr>
            </a:p>
          </p:txBody>
        </p:sp>
      </p:grpSp>
      <p:sp>
        <p:nvSpPr>
          <p:cNvPr id="20485" name="Text Box 9"/>
          <p:cNvSpPr txBox="1"/>
          <p:nvPr/>
        </p:nvSpPr>
        <p:spPr>
          <a:xfrm>
            <a:off x="1847850" y="1981200"/>
            <a:ext cx="58816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  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hlinkClick r:id="" action="ppaction://noaction"/>
              </a:rPr>
              <a:t>活动三：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 满怀深情赏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静女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》 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/>
          </p:cNvSpPr>
          <p:nvPr>
            <p:ph idx="1"/>
          </p:nvPr>
        </p:nvSpPr>
        <p:spPr>
          <a:xfrm>
            <a:off x="1692275" y="1196975"/>
            <a:ext cx="6873875" cy="6048375"/>
          </a:xfrm>
        </p:spPr>
        <p:txBody>
          <a:bodyPr vert="horz" wrap="square" lIns="91440" tIns="45720" rIns="91440" bIns="45720" anchor="t"/>
          <a:lstStyle/>
          <a:p>
            <a:pPr eaLnBrk="1" hangingPunct="1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dirty="0">
                <a:solidFill>
                  <a:srgbClr val="33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静女其姝，俟我于城隅。</a:t>
            </a:r>
            <a:endParaRPr lang="zh-CN" altLang="en-US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dirty="0">
                <a:solidFill>
                  <a:srgbClr val="33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爱而不见，搔首踟蹰。 </a:t>
            </a:r>
            <a:endParaRPr lang="zh-CN" altLang="en-US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这一章主要描写什么？    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男女恋人约会的场景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   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哪些字词交待地点人物？ 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b="1" dirty="0">
                <a:solidFill>
                  <a:srgbClr val="FF0000"/>
                </a:solidFill>
                <a:ea typeface="楷体_GB2312" pitchFamily="49" charset="-122"/>
              </a:rPr>
              <a:t>“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静女其姝，</a:t>
            </a:r>
            <a:r>
              <a:rPr lang="zh-CN" altLang="en-US" b="1" dirty="0">
                <a:solidFill>
                  <a:srgbClr val="FF0000"/>
                </a:solidFill>
              </a:rPr>
              <a:t>俟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我于城隅</a:t>
            </a:r>
            <a:r>
              <a:rPr lang="zh-CN" altLang="en-US" b="1" dirty="0">
                <a:solidFill>
                  <a:srgbClr val="FF0000"/>
                </a:solidFill>
                <a:ea typeface="楷体_GB2312" pitchFamily="49" charset="-122"/>
              </a:rPr>
              <a:t>”</a:t>
            </a:r>
            <a:endParaRPr lang="zh-CN" altLang="en-US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9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9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95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95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95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95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/>
          </p:cNvSpPr>
          <p:nvPr>
            <p:ph idx="1"/>
          </p:nvPr>
        </p:nvSpPr>
        <p:spPr>
          <a:xfrm>
            <a:off x="1331913" y="1125538"/>
            <a:ext cx="6873875" cy="4967287"/>
          </a:xfrm>
        </p:spPr>
        <p:txBody>
          <a:bodyPr vert="horz" wrap="square" lIns="91440" tIns="45720" rIns="91440" bIns="45720" anchor="t"/>
          <a:lstStyle/>
          <a:p>
            <a:pPr eaLnBrk="1" hangingPunct="1">
              <a:buNone/>
            </a:pPr>
            <a:r>
              <a:rPr lang="en-US" altLang="zh-CN" sz="2800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0595" name="Rectangle 3"/>
          <p:cNvSpPr/>
          <p:nvPr/>
        </p:nvSpPr>
        <p:spPr>
          <a:xfrm>
            <a:off x="1692275" y="1196975"/>
            <a:ext cx="6873875" cy="60483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altLang="zh-CN" sz="3200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3200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静女其娈，贻我彤管。</a:t>
            </a:r>
            <a:endParaRPr lang="zh-CN" altLang="en-US" sz="3200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sz="3200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彤管有炜，说怿女美。  </a:t>
            </a:r>
            <a:endParaRPr lang="zh-CN" altLang="en-US" sz="3200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这一章主要描写什么？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这一章描写姑娘送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我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彤管。</a:t>
            </a:r>
            <a:endParaRPr lang="zh-CN" altLang="en-US" sz="32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en-US" altLang="zh-CN" sz="3200" dirty="0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彤管</a:t>
            </a:r>
            <a:r>
              <a:rPr lang="zh-CN" altLang="en-US" sz="3200" dirty="0"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作用如何？这一章表达</a:t>
            </a:r>
            <a:r>
              <a:rPr lang="zh-CN" altLang="en-US" sz="3200" dirty="0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我</a:t>
            </a:r>
            <a:r>
              <a:rPr lang="zh-CN" altLang="en-US" sz="3200" dirty="0"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对少女怎样的感情？ 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我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表面上是赞叹管箫之美，实际上是赞叹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静女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之美。这表现了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我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对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静女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的爱恋。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0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10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1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10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 build="p"/>
      <p:bldP spid="11059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/>
          </p:cNvSpPr>
          <p:nvPr>
            <p:ph idx="1"/>
          </p:nvPr>
        </p:nvSpPr>
        <p:spPr>
          <a:xfrm>
            <a:off x="1476375" y="981075"/>
            <a:ext cx="7272338" cy="6048375"/>
          </a:xfrm>
        </p:spPr>
        <p:txBody>
          <a:bodyPr vert="horz" wrap="square" lIns="91440" tIns="45720" rIns="91440" bIns="45720" anchor="t"/>
          <a:lstStyle/>
          <a:p>
            <a:pPr eaLnBrk="1" hangingPunct="1">
              <a:buNone/>
            </a:pPr>
            <a:r>
              <a:rPr lang="en-US" altLang="zh-CN" sz="2800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自牧归荑，洵美且异。</a:t>
            </a:r>
            <a:endParaRPr lang="zh-CN" altLang="en-US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匪女之为美，美人之贻。 </a:t>
            </a:r>
            <a:endParaRPr lang="zh-CN" altLang="en-US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这一章写了什么内容？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描写姑娘赠送</a:t>
            </a:r>
            <a:r>
              <a:rPr lang="zh-CN" altLang="en-US" b="1" dirty="0">
                <a:solidFill>
                  <a:srgbClr val="FF0000"/>
                </a:solidFill>
                <a:ea typeface="楷体_GB2312" pitchFamily="49" charset="-122"/>
              </a:rPr>
              <a:t>“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我</a:t>
            </a:r>
            <a:r>
              <a:rPr lang="zh-CN" altLang="en-US" b="1" dirty="0">
                <a:solidFill>
                  <a:srgbClr val="FF0000"/>
                </a:solidFill>
                <a:ea typeface="楷体_GB2312" pitchFamily="49" charset="-122"/>
              </a:rPr>
              <a:t>”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楷体_GB2312" pitchFamily="49" charset="-122"/>
              </a:rPr>
              <a:t>荑草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楷体_GB2312" pitchFamily="49" charset="-122"/>
              </a:rPr>
              <a:t>。</a:t>
            </a:r>
            <a:endParaRPr lang="zh-CN" altLang="en-US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buNone/>
            </a:pP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buNone/>
            </a:pPr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1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1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116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16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图片 43009" descr="8694a4c27d1ed21bc8b91c83ab6eddc451da3f67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21653" y="1828800"/>
            <a:ext cx="3133725" cy="2095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1" name="文本框 43010"/>
          <p:cNvSpPr txBox="1"/>
          <p:nvPr/>
        </p:nvSpPr>
        <p:spPr>
          <a:xfrm>
            <a:off x="750253" y="609600"/>
            <a:ext cx="73914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宋体" panose="02010600030101010101" pitchFamily="2" charset="-122"/>
              </a:rPr>
              <a:t>荑</a:t>
            </a:r>
            <a:r>
              <a:rPr lang="zh-CN" altLang="en-US" sz="2400" b="1" err="1">
                <a:latin typeface="宋体" panose="02010600030101010101" pitchFamily="2" charset="-122"/>
              </a:rPr>
              <a:t>【 </a:t>
            </a:r>
            <a:r>
              <a:rPr lang="en-US" altLang="zh-CN" sz="2400" b="1" err="1">
                <a:latin typeface="宋体" panose="02010600030101010101" pitchFamily="2" charset="-122"/>
              </a:rPr>
              <a:t>tí</a:t>
            </a:r>
            <a:r>
              <a:rPr lang="en-US" altLang="zh-CN" sz="2400" b="1" dirty="0">
                <a:latin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</a:rPr>
              <a:t>】，初生的茅草（芽）。旧时多用来比喻女子柔嫩洁白的手，固借指女子的手。</a:t>
            </a:r>
            <a:r>
              <a:rPr lang="en-US" altLang="zh-CN" sz="2400" b="1" dirty="0">
                <a:latin typeface="宋体" panose="02010600030101010101" pitchFamily="2" charset="-122"/>
              </a:rPr>
              <a:t>(</a:t>
            </a:r>
            <a:r>
              <a:rPr lang="zh-CN" altLang="en-US" sz="2400" b="1" dirty="0">
                <a:latin typeface="宋体" panose="02010600030101010101" pitchFamily="2" charset="-122"/>
              </a:rPr>
              <a:t>形声。从艹，夷声。本义：茅草的嫩芽。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pic>
        <p:nvPicPr>
          <p:cNvPr id="43012" name="图片 43011" descr="(RS3@9RV93XJ1M%JT)$LR]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0653" y="1828800"/>
            <a:ext cx="5181600" cy="4267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3" name="图片 43012" descr="1HLYUDYT1A}A_XZG4OUH8K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653" y="4114800"/>
            <a:ext cx="3133725" cy="2000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/>
          </p:cNvSpPr>
          <p:nvPr>
            <p:ph idx="1"/>
          </p:nvPr>
        </p:nvSpPr>
        <p:spPr>
          <a:xfrm>
            <a:off x="1476375" y="981075"/>
            <a:ext cx="7272338" cy="6048375"/>
          </a:xfrm>
        </p:spPr>
        <p:txBody>
          <a:bodyPr vert="horz" wrap="square" lIns="91440" tIns="45720" rIns="91440" bIns="45720" anchor="t"/>
          <a:lstStyle/>
          <a:p>
            <a:pPr eaLnBrk="1" hangingPunct="1">
              <a:buNone/>
            </a:pPr>
            <a:r>
              <a:rPr lang="en-US" altLang="zh-CN" sz="2800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自牧归荑，洵美且异。</a:t>
            </a:r>
            <a:endParaRPr lang="zh-CN" altLang="en-US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匪女之为美，美人之贻。 </a:t>
            </a:r>
            <a:endParaRPr lang="zh-CN" altLang="en-US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en-US" altLang="zh-CN" dirty="0">
                <a:ea typeface="黑体" panose="02010609060101010101" pitchFamily="49" charset="-122"/>
              </a:rPr>
              <a:t>“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荑</a:t>
            </a:r>
            <a:r>
              <a:rPr lang="zh-CN" altLang="en-US" dirty="0">
                <a:ea typeface="黑体" panose="02010609060101010101" pitchFamily="49" charset="-122"/>
              </a:rPr>
              <a:t>”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只是一根野外茅草，为何</a:t>
            </a:r>
            <a:r>
              <a:rPr lang="zh-CN" altLang="en-US" dirty="0">
                <a:ea typeface="黑体" panose="02010609060101010101" pitchFamily="49" charset="-122"/>
              </a:rPr>
              <a:t>“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我</a:t>
            </a:r>
            <a:r>
              <a:rPr lang="zh-CN" altLang="en-US" dirty="0">
                <a:ea typeface="黑体" panose="02010609060101010101" pitchFamily="49" charset="-122"/>
              </a:rPr>
              <a:t>”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觉得它</a:t>
            </a:r>
            <a:r>
              <a:rPr lang="zh-CN" altLang="en-US" dirty="0">
                <a:ea typeface="黑体" panose="02010609060101010101" pitchFamily="49" charset="-122"/>
              </a:rPr>
              <a:t>“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美且异</a:t>
            </a:r>
            <a:r>
              <a:rPr lang="zh-CN" altLang="en-US" dirty="0">
                <a:ea typeface="黑体" panose="02010609060101010101" pitchFamily="49" charset="-122"/>
              </a:rPr>
              <a:t>”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？  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爱屋及乌，表现男子纯真的爱恋之情。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buNone/>
            </a:pPr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1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1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116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16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/>
          <p:nvPr/>
        </p:nvSpPr>
        <p:spPr>
          <a:xfrm>
            <a:off x="1131253" y="838200"/>
            <a:ext cx="4419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</a:endParaRPr>
          </a:p>
        </p:txBody>
      </p:sp>
      <p:pic>
        <p:nvPicPr>
          <p:cNvPr id="15363" name="Picture 3" descr="12p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055053" y="0"/>
            <a:ext cx="6248400" cy="647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4" name="Text Box 4"/>
          <p:cNvSpPr txBox="1"/>
          <p:nvPr/>
        </p:nvSpPr>
        <p:spPr>
          <a:xfrm>
            <a:off x="1207453" y="76200"/>
            <a:ext cx="6781800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978853" y="685800"/>
            <a:ext cx="77724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5366" name="Text Box 6"/>
          <p:cNvSpPr txBox="1"/>
          <p:nvPr/>
        </p:nvSpPr>
        <p:spPr>
          <a:xfrm>
            <a:off x="3341053" y="3733800"/>
            <a:ext cx="1524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Text Box 7"/>
          <p:cNvSpPr txBox="1"/>
          <p:nvPr/>
        </p:nvSpPr>
        <p:spPr>
          <a:xfrm>
            <a:off x="3493453" y="4572000"/>
            <a:ext cx="2133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6392" name="Text Box 8"/>
          <p:cNvSpPr txBox="1"/>
          <p:nvPr/>
        </p:nvSpPr>
        <p:spPr>
          <a:xfrm>
            <a:off x="2350453" y="2209800"/>
            <a:ext cx="5943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情人相约图</a:t>
            </a:r>
            <a:r>
              <a:rPr lang="zh-CN" altLang="en-US" sz="3200" b="1" dirty="0">
                <a:latin typeface="Times New Roman" panose="02020603050405020304" pitchFamily="18" charset="0"/>
              </a:rPr>
              <a:t>（成功的细节描写）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6393" name="Text Box 9"/>
          <p:cNvSpPr txBox="1"/>
          <p:nvPr/>
        </p:nvSpPr>
        <p:spPr>
          <a:xfrm>
            <a:off x="3722053" y="1066800"/>
            <a:ext cx="20034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</a:rPr>
              <a:t>诗眼</a:t>
            </a:r>
            <a:r>
              <a:rPr lang="zh-CN" altLang="en-US" sz="4000" dirty="0">
                <a:latin typeface="Times New Roman" panose="02020603050405020304" pitchFamily="18" charset="0"/>
              </a:rPr>
              <a:t>：</a:t>
            </a:r>
            <a:endParaRPr lang="zh-CN" altLang="en-US" sz="4000" dirty="0">
              <a:latin typeface="Times New Roman" panose="02020603050405020304" pitchFamily="18" charset="0"/>
            </a:endParaRPr>
          </a:p>
        </p:txBody>
      </p:sp>
      <p:sp>
        <p:nvSpPr>
          <p:cNvPr id="16394" name="Text Box 10"/>
          <p:cNvSpPr txBox="1"/>
          <p:nvPr/>
        </p:nvSpPr>
        <p:spPr>
          <a:xfrm>
            <a:off x="5322253" y="1066800"/>
            <a:ext cx="11430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怿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5" name="Text Box 11"/>
          <p:cNvSpPr txBox="1"/>
          <p:nvPr/>
        </p:nvSpPr>
        <p:spPr>
          <a:xfrm>
            <a:off x="750253" y="3124200"/>
            <a:ext cx="1752600" cy="11372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静女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6396" name="AutoShape 12"/>
          <p:cNvSpPr/>
          <p:nvPr/>
        </p:nvSpPr>
        <p:spPr>
          <a:xfrm>
            <a:off x="1893253" y="2362200"/>
            <a:ext cx="304800" cy="2133600"/>
          </a:xfrm>
          <a:prstGeom prst="leftBrace">
            <a:avLst>
              <a:gd name="adj1" fmla="val 5833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397" name="Text Box 13"/>
          <p:cNvSpPr txBox="1"/>
          <p:nvPr/>
        </p:nvSpPr>
        <p:spPr>
          <a:xfrm>
            <a:off x="2579053" y="2362200"/>
            <a:ext cx="2743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6398" name="Text Box 14"/>
          <p:cNvSpPr txBox="1"/>
          <p:nvPr/>
        </p:nvSpPr>
        <p:spPr>
          <a:xfrm>
            <a:off x="2350453" y="3124200"/>
            <a:ext cx="2286000" cy="11372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情人相见图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6399" name="Text Box 15"/>
          <p:cNvSpPr txBox="1"/>
          <p:nvPr/>
        </p:nvSpPr>
        <p:spPr>
          <a:xfrm>
            <a:off x="4572953" y="3213100"/>
            <a:ext cx="16764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（比）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6400" name="Text Box 16"/>
          <p:cNvSpPr txBox="1"/>
          <p:nvPr/>
        </p:nvSpPr>
        <p:spPr>
          <a:xfrm>
            <a:off x="2426653" y="4038600"/>
            <a:ext cx="2743200" cy="11372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情人送别图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6401" name="Text Box 17"/>
          <p:cNvSpPr txBox="1"/>
          <p:nvPr/>
        </p:nvSpPr>
        <p:spPr>
          <a:xfrm>
            <a:off x="4712653" y="4114800"/>
            <a:ext cx="2133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（比、顶真）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6402" name="AutoShape 18"/>
          <p:cNvSpPr/>
          <p:nvPr/>
        </p:nvSpPr>
        <p:spPr>
          <a:xfrm rot="5400000" flipV="1">
            <a:off x="4103053" y="3810000"/>
            <a:ext cx="1143000" cy="1905000"/>
          </a:xfrm>
          <a:custGeom>
            <a:avLst/>
            <a:gdLst/>
            <a:ahLst/>
            <a:cxnLst>
              <a:cxn ang="0">
                <a:pos x="897414" y="170039"/>
              </a:cxn>
              <a:cxn ang="0">
                <a:pos x="421640" y="283104"/>
              </a:cxn>
              <a:cxn ang="0">
                <a:pos x="734430" y="561269"/>
              </a:cxn>
              <a:cxn ang="0">
                <a:pos x="1285875" y="952500"/>
              </a:cxn>
              <a:cxn ang="0">
                <a:pos x="1000125" y="1428750"/>
              </a:cxn>
              <a:cxn ang="0">
                <a:pos x="714375" y="952500"/>
              </a:cxn>
            </a:cxnLst>
            <a:rect l="0" t="0" r="0" b="0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10155" y="5399"/>
                  <a:pt x="9516" y="5515"/>
                  <a:pt x="8912" y="5740"/>
                </a:cubicBezTo>
                <a:lnTo>
                  <a:pt x="7025" y="681"/>
                </a:lnTo>
                <a:cubicBezTo>
                  <a:pt x="8232" y="230"/>
                  <a:pt x="9511" y="-1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403" name="Text Box 19"/>
          <p:cNvSpPr txBox="1"/>
          <p:nvPr/>
        </p:nvSpPr>
        <p:spPr>
          <a:xfrm>
            <a:off x="5246053" y="5029200"/>
            <a:ext cx="3276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物微而情意浓</a:t>
            </a:r>
            <a:endParaRPr lang="zh-CN" altLang="en-US" sz="28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04" name="AutoShape 20"/>
          <p:cNvSpPr/>
          <p:nvPr/>
        </p:nvSpPr>
        <p:spPr>
          <a:xfrm>
            <a:off x="6517641" y="3284538"/>
            <a:ext cx="317500" cy="995362"/>
          </a:xfrm>
          <a:prstGeom prst="rightBrace">
            <a:avLst>
              <a:gd name="adj1" fmla="val 26124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405" name="Text Box 21"/>
          <p:cNvSpPr txBox="1"/>
          <p:nvPr/>
        </p:nvSpPr>
        <p:spPr>
          <a:xfrm>
            <a:off x="6770053" y="3505200"/>
            <a:ext cx="2590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借物写情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  <p:bldP spid="16393" grpId="0"/>
      <p:bldP spid="16394" grpId="0"/>
      <p:bldP spid="16395" grpId="0"/>
      <p:bldP spid="16396" grpId="0" bldLvl="0" animBg="1"/>
      <p:bldP spid="16397" grpId="0"/>
      <p:bldP spid="16398" grpId="0"/>
      <p:bldP spid="16399" grpId="0"/>
      <p:bldP spid="16400" grpId="0"/>
      <p:bldP spid="16401" grpId="0"/>
      <p:bldP spid="16402" grpId="0" bldLvl="0" animBg="1"/>
      <p:bldP spid="16403" grpId="0"/>
      <p:bldP spid="16404" grpId="0" bldLvl="0" animBg="1"/>
      <p:bldP spid="1640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/>
          <p:nvPr/>
        </p:nvGrpSpPr>
        <p:grpSpPr>
          <a:xfrm>
            <a:off x="0" y="0"/>
            <a:ext cx="8824913" cy="6858000"/>
            <a:chOff x="0" y="0"/>
            <a:chExt cx="5307" cy="4320"/>
          </a:xfrm>
        </p:grpSpPr>
        <p:pic>
          <p:nvPicPr>
            <p:cNvPr id="25604" name="Picture 12" descr="美女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0" y="0"/>
              <a:ext cx="3198" cy="43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3981" name="Text Box 13"/>
            <p:cNvSpPr txBox="1">
              <a:spLocks noChangeArrowheads="1"/>
            </p:cNvSpPr>
            <p:nvPr/>
          </p:nvSpPr>
          <p:spPr bwMode="auto">
            <a:xfrm>
              <a:off x="3742" y="1026"/>
              <a:ext cx="1565" cy="159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4000" b="1" kern="1200" cap="none" spc="0" normalizeH="0" baseline="0" noProof="0" smtClean="0">
                  <a:solidFill>
                    <a:srgbClr val="CC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美丽</a:t>
              </a:r>
              <a:endParaRPr kumimoji="0" lang="zh-CN" altLang="en-US" sz="4000" b="1" kern="1200" cap="none" spc="0" normalizeH="0" baseline="0" noProof="0" smtClean="0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4000" b="1" kern="1200" cap="none" spc="0" normalizeH="0" baseline="0" noProof="0" smtClean="0">
                  <a:solidFill>
                    <a:srgbClr val="CC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聪明</a:t>
              </a:r>
              <a:endParaRPr kumimoji="0" lang="zh-CN" altLang="en-US" sz="4000" b="1" kern="1200" cap="none" spc="0" normalizeH="0" baseline="0" noProof="0" smtClean="0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4000" b="1" kern="1200" cap="none" spc="0" normalizeH="0" baseline="0" noProof="0" smtClean="0">
                  <a:solidFill>
                    <a:srgbClr val="CC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调皮</a:t>
              </a:r>
              <a:endParaRPr kumimoji="0" lang="zh-CN" altLang="en-US" sz="4000" b="1" kern="1200" cap="none" spc="0" normalizeH="0" baseline="0" noProof="0" smtClean="0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5603" name="Picture 14" descr="3406696049C7C0D240A386A10D18AB2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05688" y="4286250"/>
            <a:ext cx="2171700" cy="2571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/>
          <p:nvPr/>
        </p:nvGrpSpPr>
        <p:grpSpPr>
          <a:xfrm>
            <a:off x="0" y="0"/>
            <a:ext cx="9085263" cy="6858000"/>
            <a:chOff x="0" y="0"/>
            <a:chExt cx="5464" cy="4320"/>
          </a:xfrm>
        </p:grpSpPr>
        <p:pic>
          <p:nvPicPr>
            <p:cNvPr id="26628" name="Picture 12" descr="男子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0" y="0"/>
              <a:ext cx="3006" cy="43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957" name="Text Box 13"/>
            <p:cNvSpPr txBox="1">
              <a:spLocks noChangeArrowheads="1"/>
            </p:cNvSpPr>
            <p:nvPr/>
          </p:nvSpPr>
          <p:spPr bwMode="auto">
            <a:xfrm>
              <a:off x="3334" y="981"/>
              <a:ext cx="2130" cy="1902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48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憨厚</a:t>
              </a:r>
              <a:endParaRPr kumimoji="0" lang="zh-CN" altLang="en-US" sz="4800" b="1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48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诚实</a:t>
              </a:r>
              <a:endParaRPr kumimoji="0" lang="zh-CN" altLang="en-US" sz="4800" b="1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kumimoji="0" lang="zh-CN" altLang="en-US" sz="48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痴情</a:t>
              </a:r>
              <a:endParaRPr kumimoji="0" lang="zh-CN" altLang="en-US" sz="4800" b="1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6627" name="Picture 15" descr="3406696049C7C0D240A386A10D18AB2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05688" y="4286250"/>
            <a:ext cx="2171700" cy="2571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/>
          </p:cNvSpPr>
          <p:nvPr>
            <p:ph type="title"/>
          </p:nvPr>
        </p:nvSpPr>
        <p:spPr>
          <a:xfrm>
            <a:off x="216853" y="-387350"/>
            <a:ext cx="8893175" cy="1143000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sz="2800" b="1" dirty="0">
                <a:solidFill>
                  <a:srgbClr val="000000"/>
                </a:solidFill>
              </a:rPr>
              <a:t>比较</a:t>
            </a:r>
            <a:r>
              <a:rPr lang="en-US" altLang="zh-CN" sz="2800" b="1" dirty="0">
                <a:solidFill>
                  <a:srgbClr val="000000"/>
                </a:solidFill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</a:rPr>
              <a:t>邶风静女</a:t>
            </a:r>
            <a:r>
              <a:rPr lang="en-US" altLang="zh-CN" sz="2800" b="1" dirty="0">
                <a:solidFill>
                  <a:srgbClr val="000000"/>
                </a:solidFill>
              </a:rPr>
              <a:t>》 </a:t>
            </a:r>
            <a:r>
              <a:rPr lang="zh-CN" altLang="en-US" sz="2800" b="1" dirty="0">
                <a:solidFill>
                  <a:srgbClr val="000000"/>
                </a:solidFill>
              </a:rPr>
              <a:t>和</a:t>
            </a:r>
            <a:r>
              <a:rPr lang="en-US" altLang="zh-CN" sz="2800" b="1" dirty="0">
                <a:solidFill>
                  <a:srgbClr val="000000"/>
                </a:solidFill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</a:rPr>
              <a:t>郑风子衿</a:t>
            </a:r>
            <a:r>
              <a:rPr lang="en-US" altLang="zh-CN" sz="2800" b="1" dirty="0">
                <a:solidFill>
                  <a:srgbClr val="000000"/>
                </a:solidFill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</a:rPr>
              <a:t>，说说两诗的异同</a:t>
            </a:r>
            <a:endParaRPr lang="zh-CN" altLang="en-US" sz="2800" b="1" dirty="0">
              <a:solidFill>
                <a:srgbClr val="000000"/>
              </a:solidFill>
            </a:endParaRPr>
          </a:p>
        </p:txBody>
      </p:sp>
      <p:sp>
        <p:nvSpPr>
          <p:cNvPr id="37891" name="Rectangle 3"/>
          <p:cNvSpPr>
            <a:spLocks noGrp="1" noRot="1"/>
          </p:cNvSpPr>
          <p:nvPr>
            <p:ph idx="1"/>
          </p:nvPr>
        </p:nvSpPr>
        <p:spPr>
          <a:xfrm>
            <a:off x="216853" y="549275"/>
            <a:ext cx="9396413" cy="3886200"/>
          </a:xfrm>
        </p:spPr>
        <p:txBody>
          <a:bodyPr vert="horz" wrap="square" lIns="91440" tIns="45720" rIns="91440" bIns="45720" anchor="t"/>
          <a:lstStyle/>
          <a:p>
            <a:pPr algn="ctr" eaLnBrk="1" hangingPunct="1">
              <a:buNone/>
            </a:pPr>
            <a:r>
              <a:rPr lang="zh-CN" altLang="en-US" b="1" dirty="0">
                <a:solidFill>
                  <a:srgbClr val="CC3300"/>
                </a:solidFill>
              </a:rPr>
              <a:t>国风</a:t>
            </a:r>
            <a:r>
              <a:rPr lang="en-US" altLang="zh-CN" b="1" dirty="0">
                <a:solidFill>
                  <a:srgbClr val="CC3300"/>
                </a:solidFill>
              </a:rPr>
              <a:t>·</a:t>
            </a:r>
            <a:r>
              <a:rPr lang="zh-CN" altLang="en-US" b="1" dirty="0">
                <a:solidFill>
                  <a:srgbClr val="CC3300"/>
                </a:solidFill>
              </a:rPr>
              <a:t>郑风</a:t>
            </a:r>
            <a:r>
              <a:rPr lang="en-US" altLang="zh-CN" b="1" dirty="0">
                <a:solidFill>
                  <a:srgbClr val="CC3300"/>
                </a:solidFill>
              </a:rPr>
              <a:t>·</a:t>
            </a:r>
            <a:r>
              <a:rPr lang="zh-CN" altLang="en-US" b="1" dirty="0">
                <a:solidFill>
                  <a:srgbClr val="CC3300"/>
                </a:solidFill>
              </a:rPr>
              <a:t>子衿</a:t>
            </a:r>
            <a:endParaRPr lang="zh-CN" altLang="en-US" b="1" dirty="0">
              <a:solidFill>
                <a:srgbClr val="CC3300"/>
              </a:solidFill>
            </a:endParaRPr>
          </a:p>
          <a:p>
            <a:pPr eaLnBrk="1" hangingPunct="1"/>
            <a:r>
              <a:rPr lang="zh-CN" altLang="en-US" b="1" dirty="0">
                <a:solidFill>
                  <a:srgbClr val="CC3300"/>
                </a:solidFill>
              </a:rPr>
              <a:t>青青子衿①，悠悠我心。纵我不往，子宁不嗣音②？</a:t>
            </a:r>
            <a:endParaRPr lang="zh-CN" altLang="en-US" b="1" dirty="0">
              <a:solidFill>
                <a:srgbClr val="CC3300"/>
              </a:solidFill>
            </a:endParaRPr>
          </a:p>
          <a:p>
            <a:pPr eaLnBrk="1" hangingPunct="1"/>
            <a:r>
              <a:rPr lang="zh-CN" altLang="en-US" b="1" dirty="0">
                <a:solidFill>
                  <a:srgbClr val="CC3300"/>
                </a:solidFill>
              </a:rPr>
              <a:t>青青子佩③，悠悠我思。纵我不往，子宁不来？</a:t>
            </a:r>
            <a:endParaRPr lang="zh-CN" altLang="en-US" b="1" dirty="0">
              <a:solidFill>
                <a:srgbClr val="CC3300"/>
              </a:solidFill>
            </a:endParaRPr>
          </a:p>
          <a:p>
            <a:pPr eaLnBrk="1" hangingPunct="1"/>
            <a:r>
              <a:rPr lang="zh-CN" altLang="en-US" b="1" dirty="0">
                <a:solidFill>
                  <a:srgbClr val="CC3300"/>
                </a:solidFill>
              </a:rPr>
              <a:t>挑兮达兮④，在城阙兮⑤。一日不见，如三月兮。</a:t>
            </a:r>
            <a:r>
              <a:rPr lang="en-US" altLang="zh-CN" b="1" dirty="0">
                <a:solidFill>
                  <a:srgbClr val="CC3300"/>
                </a:solidFill>
              </a:rPr>
              <a:t>[1]</a:t>
            </a:r>
            <a:endParaRPr lang="en-US" altLang="zh-CN" b="1" dirty="0">
              <a:solidFill>
                <a:srgbClr val="CC3300"/>
              </a:solidFill>
            </a:endParaRPr>
          </a:p>
        </p:txBody>
      </p:sp>
      <p:sp>
        <p:nvSpPr>
          <p:cNvPr id="37892" name="Rectangle 4"/>
          <p:cNvSpPr>
            <a:spLocks noRot="1"/>
          </p:cNvSpPr>
          <p:nvPr/>
        </p:nvSpPr>
        <p:spPr>
          <a:xfrm>
            <a:off x="467678" y="4005263"/>
            <a:ext cx="8540750" cy="2089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</a:pPr>
            <a:r>
              <a:rPr lang="en-US" altLang="zh-CN" sz="2400" dirty="0">
                <a:latin typeface="Arial" panose="020B0604020202020204" pitchFamily="34" charset="0"/>
              </a:rPr>
              <a:t>①</a:t>
            </a:r>
            <a:r>
              <a:rPr lang="zh-CN" altLang="en-US" sz="2400" dirty="0">
                <a:latin typeface="Arial" panose="020B0604020202020204" pitchFamily="34" charset="0"/>
              </a:rPr>
              <a:t>子衿：周代读书人的服装。子，男子的美称，这里即指“你”。衿：即襟，衣领。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</a:pPr>
            <a:r>
              <a:rPr lang="zh-CN" altLang="en-US" sz="2400" dirty="0">
                <a:latin typeface="Arial" panose="020B0604020202020204" pitchFamily="34" charset="0"/>
              </a:rPr>
              <a:t>②嗣（</a:t>
            </a:r>
            <a:r>
              <a:rPr lang="en-US" altLang="zh-CN" sz="2400" dirty="0">
                <a:latin typeface="Arial" panose="020B0604020202020204" pitchFamily="34" charset="0"/>
              </a:rPr>
              <a:t>yí</a:t>
            </a:r>
            <a:r>
              <a:rPr lang="zh-CN" altLang="en-US" sz="2400" dirty="0">
                <a:latin typeface="Arial" panose="020B0604020202020204" pitchFamily="34" charset="0"/>
              </a:rPr>
              <a:t>）音：传音讯。嗣，通“贻”，给、寄的意思 。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</a:pPr>
            <a:r>
              <a:rPr lang="zh-CN" altLang="en-US" sz="2400" dirty="0">
                <a:latin typeface="Arial" panose="020B0604020202020204" pitchFamily="34" charset="0"/>
              </a:rPr>
              <a:t>③佩：这里指系佩玉的绶带。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</a:pPr>
            <a:r>
              <a:rPr lang="zh-CN" altLang="en-US" sz="2400" dirty="0">
                <a:latin typeface="Arial" panose="020B0604020202020204" pitchFamily="34" charset="0"/>
              </a:rPr>
              <a:t>④挑（</a:t>
            </a:r>
            <a:r>
              <a:rPr lang="en-US" altLang="zh-CN" sz="2400" dirty="0">
                <a:latin typeface="Arial" panose="020B0604020202020204" pitchFamily="34" charset="0"/>
              </a:rPr>
              <a:t>táo</a:t>
            </a:r>
            <a:r>
              <a:rPr lang="zh-CN" altLang="en-US" sz="2400" dirty="0">
                <a:latin typeface="Arial" panose="020B0604020202020204" pitchFamily="34" charset="0"/>
              </a:rPr>
              <a:t>）兮达（</a:t>
            </a:r>
            <a:r>
              <a:rPr lang="en-US" altLang="zh-CN" sz="2400" dirty="0">
                <a:latin typeface="Arial" panose="020B0604020202020204" pitchFamily="34" charset="0"/>
              </a:rPr>
              <a:t>tà</a:t>
            </a:r>
            <a:r>
              <a:rPr lang="zh-CN" altLang="en-US" sz="2400" dirty="0">
                <a:latin typeface="Arial" panose="020B0604020202020204" pitchFamily="34" charset="0"/>
              </a:rPr>
              <a:t>）兮：独自走来走去的样子。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</a:pPr>
            <a:r>
              <a:rPr lang="zh-CN" altLang="en-US" sz="2400" dirty="0">
                <a:latin typeface="Arial" panose="020B0604020202020204" pitchFamily="34" charset="0"/>
              </a:rPr>
              <a:t>⑤城阙：城门两边的观楼。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>
          <a:xfrm>
            <a:off x="468313" y="260350"/>
            <a:ext cx="3744912" cy="1143000"/>
          </a:xfrm>
        </p:spPr>
        <p:txBody>
          <a:bodyPr vert="horz" wrap="square" lIns="91440" tIns="45720" rIns="91440" bIns="45720" anchor="ctr"/>
          <a:lstStyle/>
          <a:p>
            <a:pPr algn="l" eaLnBrk="1" hangingPunct="1"/>
            <a:r>
              <a:rPr lang="zh-CN" altLang="en-US" sz="3600" b="1" dirty="0"/>
              <a:t>小结：诗歌主题</a:t>
            </a:r>
            <a:endParaRPr lang="zh-CN" altLang="en-US" sz="3600" b="1" dirty="0"/>
          </a:p>
        </p:txBody>
      </p:sp>
      <p:sp>
        <p:nvSpPr>
          <p:cNvPr id="108547" name="Rectangle 3"/>
          <p:cNvSpPr>
            <a:spLocks noGrp="1"/>
          </p:cNvSpPr>
          <p:nvPr>
            <p:ph idx="1"/>
          </p:nvPr>
        </p:nvSpPr>
        <p:spPr>
          <a:xfrm>
            <a:off x="828675" y="1341438"/>
            <a:ext cx="7705725" cy="4525962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35000"/>
              </a:lnSpc>
              <a:buNone/>
            </a:pPr>
            <a:r>
              <a:rPr lang="en-US" altLang="zh-CN"/>
              <a:t>          </a:t>
            </a:r>
            <a:r>
              <a:rPr lang="zh-CN" altLang="en-US" sz="2800" b="1" dirty="0">
                <a:solidFill>
                  <a:srgbClr val="FF0000"/>
                </a:solidFill>
              </a:rPr>
              <a:t>这是一首爱情诗，是以男子的口吻写的。描写了热恋中的青年男女约会时极富生活情趣的情景，极富写实性，虽只言片语，却细腻传神地描写了人物感情变化。“搔首踟蹰”焦虑异常，到“说怿女美”。刻画了一个天真活波，聪明可爱的少女和一个憨厚、痴情的少年，生动表现他们之间纯真的爱情。</a:t>
            </a:r>
            <a:endParaRPr lang="zh-CN" altLang="en-US" sz="2800" b="1" dirty="0">
              <a:solidFill>
                <a:srgbClr val="FF0000"/>
              </a:solidFill>
            </a:endParaRPr>
          </a:p>
          <a:p>
            <a:pPr eaLnBrk="1" hangingPunct="1"/>
            <a:endParaRPr lang="en-US" altLang="zh-CN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7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未知"/>
          <p:cNvSpPr/>
          <p:nvPr/>
        </p:nvSpPr>
        <p:spPr>
          <a:xfrm>
            <a:off x="1690688" y="1654175"/>
            <a:ext cx="6154737" cy="1225550"/>
          </a:xfrm>
          <a:custGeom>
            <a:avLst/>
            <a:gdLst>
              <a:gd name="txL" fmla="*/ 0 w 3701"/>
              <a:gd name="txT" fmla="*/ 0 h 772"/>
              <a:gd name="txR" fmla="*/ 3701 w 3701"/>
              <a:gd name="txB" fmla="*/ 772 h 772"/>
            </a:gdLst>
            <a:ahLst/>
            <a:cxnLst>
              <a:cxn ang="0">
                <a:pos x="3247" y="6"/>
              </a:cxn>
              <a:cxn ang="0">
                <a:pos x="3080" y="23"/>
              </a:cxn>
              <a:cxn ang="0">
                <a:pos x="2983" y="1"/>
              </a:cxn>
              <a:cxn ang="0">
                <a:pos x="2897" y="4"/>
              </a:cxn>
              <a:cxn ang="0">
                <a:pos x="2714" y="23"/>
              </a:cxn>
              <a:cxn ang="0">
                <a:pos x="2634" y="4"/>
              </a:cxn>
              <a:cxn ang="0">
                <a:pos x="2548" y="1"/>
              </a:cxn>
              <a:cxn ang="0">
                <a:pos x="2452" y="23"/>
              </a:cxn>
              <a:cxn ang="0">
                <a:pos x="2284" y="6"/>
              </a:cxn>
              <a:cxn ang="0">
                <a:pos x="2200" y="0"/>
              </a:cxn>
              <a:cxn ang="0">
                <a:pos x="2101" y="17"/>
              </a:cxn>
              <a:cxn ang="0">
                <a:pos x="1934" y="9"/>
              </a:cxn>
              <a:cxn ang="0">
                <a:pos x="1851" y="0"/>
              </a:cxn>
              <a:cxn ang="0">
                <a:pos x="1751" y="13"/>
              </a:cxn>
              <a:cxn ang="0">
                <a:pos x="1584" y="13"/>
              </a:cxn>
              <a:cxn ang="0">
                <a:pos x="1484" y="0"/>
              </a:cxn>
              <a:cxn ang="0">
                <a:pos x="1400" y="9"/>
              </a:cxn>
              <a:cxn ang="0">
                <a:pos x="1234" y="17"/>
              </a:cxn>
              <a:cxn ang="0">
                <a:pos x="1136" y="0"/>
              </a:cxn>
              <a:cxn ang="0">
                <a:pos x="1051" y="6"/>
              </a:cxn>
              <a:cxn ang="0">
                <a:pos x="883" y="23"/>
              </a:cxn>
              <a:cxn ang="0">
                <a:pos x="787" y="1"/>
              </a:cxn>
              <a:cxn ang="0">
                <a:pos x="701" y="4"/>
              </a:cxn>
              <a:cxn ang="0">
                <a:pos x="518" y="23"/>
              </a:cxn>
              <a:cxn ang="0">
                <a:pos x="437" y="4"/>
              </a:cxn>
              <a:cxn ang="0">
                <a:pos x="347" y="2"/>
              </a:cxn>
              <a:cxn ang="0">
                <a:pos x="236" y="30"/>
              </a:cxn>
              <a:cxn ang="0">
                <a:pos x="141" y="88"/>
              </a:cxn>
              <a:cxn ang="0">
                <a:pos x="65" y="171"/>
              </a:cxn>
              <a:cxn ang="0">
                <a:pos x="17" y="271"/>
              </a:cxn>
              <a:cxn ang="0">
                <a:pos x="0" y="386"/>
              </a:cxn>
              <a:cxn ang="0">
                <a:pos x="12" y="482"/>
              </a:cxn>
              <a:cxn ang="0">
                <a:pos x="56" y="586"/>
              </a:cxn>
              <a:cxn ang="0">
                <a:pos x="126" y="672"/>
              </a:cxn>
              <a:cxn ang="0">
                <a:pos x="219" y="734"/>
              </a:cxn>
              <a:cxn ang="0">
                <a:pos x="328" y="768"/>
              </a:cxn>
              <a:cxn ang="0">
                <a:pos x="444" y="768"/>
              </a:cxn>
              <a:cxn ang="0">
                <a:pos x="694" y="768"/>
              </a:cxn>
              <a:cxn ang="0">
                <a:pos x="839" y="763"/>
              </a:cxn>
              <a:cxn ang="0">
                <a:pos x="1089" y="771"/>
              </a:cxn>
              <a:cxn ang="0">
                <a:pos x="1233" y="755"/>
              </a:cxn>
              <a:cxn ang="0">
                <a:pos x="1484" y="772"/>
              </a:cxn>
              <a:cxn ang="0">
                <a:pos x="1736" y="755"/>
              </a:cxn>
              <a:cxn ang="0">
                <a:pos x="1851" y="772"/>
              </a:cxn>
              <a:cxn ang="0">
                <a:pos x="2101" y="755"/>
              </a:cxn>
              <a:cxn ang="0">
                <a:pos x="2247" y="771"/>
              </a:cxn>
              <a:cxn ang="0">
                <a:pos x="2495" y="763"/>
              </a:cxn>
              <a:cxn ang="0">
                <a:pos x="2642" y="768"/>
              </a:cxn>
              <a:cxn ang="0">
                <a:pos x="2890" y="768"/>
              </a:cxn>
              <a:cxn ang="0">
                <a:pos x="3036" y="763"/>
              </a:cxn>
              <a:cxn ang="0">
                <a:pos x="3285" y="771"/>
              </a:cxn>
              <a:cxn ang="0">
                <a:pos x="3393" y="765"/>
              </a:cxn>
              <a:cxn ang="0">
                <a:pos x="3498" y="726"/>
              </a:cxn>
              <a:cxn ang="0">
                <a:pos x="3588" y="660"/>
              </a:cxn>
              <a:cxn ang="0">
                <a:pos x="3654" y="570"/>
              </a:cxn>
              <a:cxn ang="0">
                <a:pos x="3693" y="464"/>
              </a:cxn>
              <a:cxn ang="0">
                <a:pos x="3701" y="367"/>
              </a:cxn>
              <a:cxn ang="0">
                <a:pos x="3677" y="253"/>
              </a:cxn>
              <a:cxn ang="0">
                <a:pos x="3624" y="155"/>
              </a:cxn>
              <a:cxn ang="0">
                <a:pos x="3545" y="77"/>
              </a:cxn>
              <a:cxn ang="0">
                <a:pos x="3448" y="23"/>
              </a:cxn>
              <a:cxn ang="0">
                <a:pos x="3335" y="0"/>
              </a:cxn>
            </a:cxnLst>
            <a:rect l="txL" t="txT" r="txR" b="txB"/>
            <a:pathLst>
              <a:path w="3701" h="772">
                <a:moveTo>
                  <a:pt x="3315" y="0"/>
                </a:moveTo>
                <a:lnTo>
                  <a:pt x="3315" y="0"/>
                </a:lnTo>
                <a:lnTo>
                  <a:pt x="3298" y="0"/>
                </a:lnTo>
                <a:lnTo>
                  <a:pt x="3281" y="1"/>
                </a:lnTo>
                <a:lnTo>
                  <a:pt x="3264" y="4"/>
                </a:lnTo>
                <a:lnTo>
                  <a:pt x="3247" y="6"/>
                </a:lnTo>
                <a:lnTo>
                  <a:pt x="3230" y="9"/>
                </a:lnTo>
                <a:lnTo>
                  <a:pt x="3214" y="13"/>
                </a:lnTo>
                <a:lnTo>
                  <a:pt x="3199" y="17"/>
                </a:lnTo>
                <a:lnTo>
                  <a:pt x="3183" y="23"/>
                </a:lnTo>
                <a:lnTo>
                  <a:pt x="3080" y="23"/>
                </a:lnTo>
                <a:lnTo>
                  <a:pt x="3080" y="23"/>
                </a:lnTo>
                <a:lnTo>
                  <a:pt x="3064" y="17"/>
                </a:lnTo>
                <a:lnTo>
                  <a:pt x="3048" y="13"/>
                </a:lnTo>
                <a:lnTo>
                  <a:pt x="3032" y="9"/>
                </a:lnTo>
                <a:lnTo>
                  <a:pt x="3016" y="6"/>
                </a:lnTo>
                <a:lnTo>
                  <a:pt x="2999" y="4"/>
                </a:lnTo>
                <a:lnTo>
                  <a:pt x="2983" y="1"/>
                </a:lnTo>
                <a:lnTo>
                  <a:pt x="2966" y="0"/>
                </a:lnTo>
                <a:lnTo>
                  <a:pt x="2949" y="0"/>
                </a:lnTo>
                <a:lnTo>
                  <a:pt x="2949" y="0"/>
                </a:lnTo>
                <a:lnTo>
                  <a:pt x="2931" y="0"/>
                </a:lnTo>
                <a:lnTo>
                  <a:pt x="2914" y="1"/>
                </a:lnTo>
                <a:lnTo>
                  <a:pt x="2897" y="4"/>
                </a:lnTo>
                <a:lnTo>
                  <a:pt x="2881" y="6"/>
                </a:lnTo>
                <a:lnTo>
                  <a:pt x="2865" y="9"/>
                </a:lnTo>
                <a:lnTo>
                  <a:pt x="2849" y="13"/>
                </a:lnTo>
                <a:lnTo>
                  <a:pt x="2833" y="17"/>
                </a:lnTo>
                <a:lnTo>
                  <a:pt x="2817" y="23"/>
                </a:lnTo>
                <a:lnTo>
                  <a:pt x="2714" y="23"/>
                </a:lnTo>
                <a:lnTo>
                  <a:pt x="2714" y="23"/>
                </a:lnTo>
                <a:lnTo>
                  <a:pt x="2698" y="17"/>
                </a:lnTo>
                <a:lnTo>
                  <a:pt x="2683" y="13"/>
                </a:lnTo>
                <a:lnTo>
                  <a:pt x="2666" y="9"/>
                </a:lnTo>
                <a:lnTo>
                  <a:pt x="2650" y="6"/>
                </a:lnTo>
                <a:lnTo>
                  <a:pt x="2634" y="4"/>
                </a:lnTo>
                <a:lnTo>
                  <a:pt x="2617" y="1"/>
                </a:lnTo>
                <a:lnTo>
                  <a:pt x="2599" y="0"/>
                </a:lnTo>
                <a:lnTo>
                  <a:pt x="2582" y="0"/>
                </a:lnTo>
                <a:lnTo>
                  <a:pt x="2582" y="0"/>
                </a:lnTo>
                <a:lnTo>
                  <a:pt x="2565" y="0"/>
                </a:lnTo>
                <a:lnTo>
                  <a:pt x="2548" y="1"/>
                </a:lnTo>
                <a:lnTo>
                  <a:pt x="2532" y="4"/>
                </a:lnTo>
                <a:lnTo>
                  <a:pt x="2515" y="6"/>
                </a:lnTo>
                <a:lnTo>
                  <a:pt x="2499" y="9"/>
                </a:lnTo>
                <a:lnTo>
                  <a:pt x="2483" y="13"/>
                </a:lnTo>
                <a:lnTo>
                  <a:pt x="2467" y="17"/>
                </a:lnTo>
                <a:lnTo>
                  <a:pt x="2452" y="23"/>
                </a:lnTo>
                <a:lnTo>
                  <a:pt x="2347" y="23"/>
                </a:lnTo>
                <a:lnTo>
                  <a:pt x="2347" y="23"/>
                </a:lnTo>
                <a:lnTo>
                  <a:pt x="2333" y="17"/>
                </a:lnTo>
                <a:lnTo>
                  <a:pt x="2317" y="13"/>
                </a:lnTo>
                <a:lnTo>
                  <a:pt x="2301" y="9"/>
                </a:lnTo>
                <a:lnTo>
                  <a:pt x="2284" y="6"/>
                </a:lnTo>
                <a:lnTo>
                  <a:pt x="2267" y="4"/>
                </a:lnTo>
                <a:lnTo>
                  <a:pt x="2250" y="1"/>
                </a:lnTo>
                <a:lnTo>
                  <a:pt x="2234" y="0"/>
                </a:lnTo>
                <a:lnTo>
                  <a:pt x="2217" y="0"/>
                </a:lnTo>
                <a:lnTo>
                  <a:pt x="2217" y="0"/>
                </a:lnTo>
                <a:lnTo>
                  <a:pt x="2200" y="0"/>
                </a:lnTo>
                <a:lnTo>
                  <a:pt x="2183" y="1"/>
                </a:lnTo>
                <a:lnTo>
                  <a:pt x="2165" y="4"/>
                </a:lnTo>
                <a:lnTo>
                  <a:pt x="2149" y="6"/>
                </a:lnTo>
                <a:lnTo>
                  <a:pt x="2132" y="9"/>
                </a:lnTo>
                <a:lnTo>
                  <a:pt x="2116" y="13"/>
                </a:lnTo>
                <a:lnTo>
                  <a:pt x="2101" y="17"/>
                </a:lnTo>
                <a:lnTo>
                  <a:pt x="2085" y="23"/>
                </a:lnTo>
                <a:lnTo>
                  <a:pt x="1982" y="23"/>
                </a:lnTo>
                <a:lnTo>
                  <a:pt x="1982" y="23"/>
                </a:lnTo>
                <a:lnTo>
                  <a:pt x="1966" y="17"/>
                </a:lnTo>
                <a:lnTo>
                  <a:pt x="1950" y="13"/>
                </a:lnTo>
                <a:lnTo>
                  <a:pt x="1934" y="9"/>
                </a:lnTo>
                <a:lnTo>
                  <a:pt x="1918" y="6"/>
                </a:lnTo>
                <a:lnTo>
                  <a:pt x="1901" y="4"/>
                </a:lnTo>
                <a:lnTo>
                  <a:pt x="1885" y="1"/>
                </a:lnTo>
                <a:lnTo>
                  <a:pt x="1868" y="0"/>
                </a:lnTo>
                <a:lnTo>
                  <a:pt x="1851" y="0"/>
                </a:lnTo>
                <a:lnTo>
                  <a:pt x="1851" y="0"/>
                </a:lnTo>
                <a:lnTo>
                  <a:pt x="1833" y="0"/>
                </a:lnTo>
                <a:lnTo>
                  <a:pt x="1816" y="1"/>
                </a:lnTo>
                <a:lnTo>
                  <a:pt x="1799" y="4"/>
                </a:lnTo>
                <a:lnTo>
                  <a:pt x="1783" y="6"/>
                </a:lnTo>
                <a:lnTo>
                  <a:pt x="1767" y="9"/>
                </a:lnTo>
                <a:lnTo>
                  <a:pt x="1751" y="13"/>
                </a:lnTo>
                <a:lnTo>
                  <a:pt x="1735" y="17"/>
                </a:lnTo>
                <a:lnTo>
                  <a:pt x="1719" y="23"/>
                </a:lnTo>
                <a:lnTo>
                  <a:pt x="1616" y="23"/>
                </a:lnTo>
                <a:lnTo>
                  <a:pt x="1616" y="23"/>
                </a:lnTo>
                <a:lnTo>
                  <a:pt x="1600" y="17"/>
                </a:lnTo>
                <a:lnTo>
                  <a:pt x="1584" y="13"/>
                </a:lnTo>
                <a:lnTo>
                  <a:pt x="1568" y="9"/>
                </a:lnTo>
                <a:lnTo>
                  <a:pt x="1552" y="6"/>
                </a:lnTo>
                <a:lnTo>
                  <a:pt x="1536" y="4"/>
                </a:lnTo>
                <a:lnTo>
                  <a:pt x="1518" y="1"/>
                </a:lnTo>
                <a:lnTo>
                  <a:pt x="1501" y="0"/>
                </a:lnTo>
                <a:lnTo>
                  <a:pt x="1484" y="0"/>
                </a:lnTo>
                <a:lnTo>
                  <a:pt x="1484" y="0"/>
                </a:lnTo>
                <a:lnTo>
                  <a:pt x="1467" y="0"/>
                </a:lnTo>
                <a:lnTo>
                  <a:pt x="1450" y="1"/>
                </a:lnTo>
                <a:lnTo>
                  <a:pt x="1434" y="4"/>
                </a:lnTo>
                <a:lnTo>
                  <a:pt x="1417" y="6"/>
                </a:lnTo>
                <a:lnTo>
                  <a:pt x="1400" y="9"/>
                </a:lnTo>
                <a:lnTo>
                  <a:pt x="1384" y="13"/>
                </a:lnTo>
                <a:lnTo>
                  <a:pt x="1368" y="17"/>
                </a:lnTo>
                <a:lnTo>
                  <a:pt x="1354" y="23"/>
                </a:lnTo>
                <a:lnTo>
                  <a:pt x="1249" y="23"/>
                </a:lnTo>
                <a:lnTo>
                  <a:pt x="1249" y="23"/>
                </a:lnTo>
                <a:lnTo>
                  <a:pt x="1234" y="17"/>
                </a:lnTo>
                <a:lnTo>
                  <a:pt x="1218" y="13"/>
                </a:lnTo>
                <a:lnTo>
                  <a:pt x="1202" y="9"/>
                </a:lnTo>
                <a:lnTo>
                  <a:pt x="1186" y="6"/>
                </a:lnTo>
                <a:lnTo>
                  <a:pt x="1169" y="4"/>
                </a:lnTo>
                <a:lnTo>
                  <a:pt x="1152" y="1"/>
                </a:lnTo>
                <a:lnTo>
                  <a:pt x="1136" y="0"/>
                </a:lnTo>
                <a:lnTo>
                  <a:pt x="1119" y="0"/>
                </a:lnTo>
                <a:lnTo>
                  <a:pt x="1119" y="0"/>
                </a:lnTo>
                <a:lnTo>
                  <a:pt x="1102" y="0"/>
                </a:lnTo>
                <a:lnTo>
                  <a:pt x="1084" y="1"/>
                </a:lnTo>
                <a:lnTo>
                  <a:pt x="1067" y="4"/>
                </a:lnTo>
                <a:lnTo>
                  <a:pt x="1051" y="6"/>
                </a:lnTo>
                <a:lnTo>
                  <a:pt x="1034" y="9"/>
                </a:lnTo>
                <a:lnTo>
                  <a:pt x="1018" y="13"/>
                </a:lnTo>
                <a:lnTo>
                  <a:pt x="1003" y="17"/>
                </a:lnTo>
                <a:lnTo>
                  <a:pt x="987" y="23"/>
                </a:lnTo>
                <a:lnTo>
                  <a:pt x="883" y="23"/>
                </a:lnTo>
                <a:lnTo>
                  <a:pt x="883" y="23"/>
                </a:lnTo>
                <a:lnTo>
                  <a:pt x="868" y="17"/>
                </a:lnTo>
                <a:lnTo>
                  <a:pt x="852" y="13"/>
                </a:lnTo>
                <a:lnTo>
                  <a:pt x="836" y="9"/>
                </a:lnTo>
                <a:lnTo>
                  <a:pt x="820" y="6"/>
                </a:lnTo>
                <a:lnTo>
                  <a:pt x="803" y="4"/>
                </a:lnTo>
                <a:lnTo>
                  <a:pt x="787" y="1"/>
                </a:lnTo>
                <a:lnTo>
                  <a:pt x="770" y="0"/>
                </a:lnTo>
                <a:lnTo>
                  <a:pt x="752" y="0"/>
                </a:lnTo>
                <a:lnTo>
                  <a:pt x="752" y="0"/>
                </a:lnTo>
                <a:lnTo>
                  <a:pt x="735" y="0"/>
                </a:lnTo>
                <a:lnTo>
                  <a:pt x="718" y="1"/>
                </a:lnTo>
                <a:lnTo>
                  <a:pt x="701" y="4"/>
                </a:lnTo>
                <a:lnTo>
                  <a:pt x="685" y="6"/>
                </a:lnTo>
                <a:lnTo>
                  <a:pt x="669" y="9"/>
                </a:lnTo>
                <a:lnTo>
                  <a:pt x="653" y="13"/>
                </a:lnTo>
                <a:lnTo>
                  <a:pt x="637" y="17"/>
                </a:lnTo>
                <a:lnTo>
                  <a:pt x="621" y="23"/>
                </a:lnTo>
                <a:lnTo>
                  <a:pt x="518" y="23"/>
                </a:lnTo>
                <a:lnTo>
                  <a:pt x="518" y="23"/>
                </a:lnTo>
                <a:lnTo>
                  <a:pt x="502" y="17"/>
                </a:lnTo>
                <a:lnTo>
                  <a:pt x="486" y="13"/>
                </a:lnTo>
                <a:lnTo>
                  <a:pt x="470" y="9"/>
                </a:lnTo>
                <a:lnTo>
                  <a:pt x="454" y="6"/>
                </a:lnTo>
                <a:lnTo>
                  <a:pt x="437" y="4"/>
                </a:lnTo>
                <a:lnTo>
                  <a:pt x="420" y="1"/>
                </a:lnTo>
                <a:lnTo>
                  <a:pt x="403" y="0"/>
                </a:lnTo>
                <a:lnTo>
                  <a:pt x="386" y="0"/>
                </a:lnTo>
                <a:lnTo>
                  <a:pt x="386" y="0"/>
                </a:lnTo>
                <a:lnTo>
                  <a:pt x="366" y="0"/>
                </a:lnTo>
                <a:lnTo>
                  <a:pt x="347" y="2"/>
                </a:lnTo>
                <a:lnTo>
                  <a:pt x="328" y="5"/>
                </a:lnTo>
                <a:lnTo>
                  <a:pt x="308" y="8"/>
                </a:lnTo>
                <a:lnTo>
                  <a:pt x="290" y="12"/>
                </a:lnTo>
                <a:lnTo>
                  <a:pt x="271" y="17"/>
                </a:lnTo>
                <a:lnTo>
                  <a:pt x="253" y="23"/>
                </a:lnTo>
                <a:lnTo>
                  <a:pt x="236" y="30"/>
                </a:lnTo>
                <a:lnTo>
                  <a:pt x="219" y="38"/>
                </a:lnTo>
                <a:lnTo>
                  <a:pt x="202" y="47"/>
                </a:lnTo>
                <a:lnTo>
                  <a:pt x="186" y="56"/>
                </a:lnTo>
                <a:lnTo>
                  <a:pt x="171" y="65"/>
                </a:lnTo>
                <a:lnTo>
                  <a:pt x="155" y="77"/>
                </a:lnTo>
                <a:lnTo>
                  <a:pt x="141" y="88"/>
                </a:lnTo>
                <a:lnTo>
                  <a:pt x="126" y="100"/>
                </a:lnTo>
                <a:lnTo>
                  <a:pt x="113" y="113"/>
                </a:lnTo>
                <a:lnTo>
                  <a:pt x="100" y="126"/>
                </a:lnTo>
                <a:lnTo>
                  <a:pt x="88" y="141"/>
                </a:lnTo>
                <a:lnTo>
                  <a:pt x="77" y="155"/>
                </a:lnTo>
                <a:lnTo>
                  <a:pt x="65" y="171"/>
                </a:lnTo>
                <a:lnTo>
                  <a:pt x="56" y="186"/>
                </a:lnTo>
                <a:lnTo>
                  <a:pt x="47" y="202"/>
                </a:lnTo>
                <a:lnTo>
                  <a:pt x="38" y="219"/>
                </a:lnTo>
                <a:lnTo>
                  <a:pt x="30" y="236"/>
                </a:lnTo>
                <a:lnTo>
                  <a:pt x="23" y="253"/>
                </a:lnTo>
                <a:lnTo>
                  <a:pt x="17" y="271"/>
                </a:lnTo>
                <a:lnTo>
                  <a:pt x="12" y="290"/>
                </a:lnTo>
                <a:lnTo>
                  <a:pt x="8" y="308"/>
                </a:lnTo>
                <a:lnTo>
                  <a:pt x="5" y="328"/>
                </a:lnTo>
                <a:lnTo>
                  <a:pt x="2" y="347"/>
                </a:lnTo>
                <a:lnTo>
                  <a:pt x="0" y="367"/>
                </a:lnTo>
                <a:lnTo>
                  <a:pt x="0" y="386"/>
                </a:lnTo>
                <a:lnTo>
                  <a:pt x="0" y="386"/>
                </a:lnTo>
                <a:lnTo>
                  <a:pt x="0" y="407"/>
                </a:lnTo>
                <a:lnTo>
                  <a:pt x="2" y="426"/>
                </a:lnTo>
                <a:lnTo>
                  <a:pt x="5" y="446"/>
                </a:lnTo>
                <a:lnTo>
                  <a:pt x="8" y="464"/>
                </a:lnTo>
                <a:lnTo>
                  <a:pt x="12" y="482"/>
                </a:lnTo>
                <a:lnTo>
                  <a:pt x="17" y="501"/>
                </a:lnTo>
                <a:lnTo>
                  <a:pt x="23" y="519"/>
                </a:lnTo>
                <a:lnTo>
                  <a:pt x="30" y="536"/>
                </a:lnTo>
                <a:lnTo>
                  <a:pt x="38" y="553"/>
                </a:lnTo>
                <a:lnTo>
                  <a:pt x="47" y="570"/>
                </a:lnTo>
                <a:lnTo>
                  <a:pt x="56" y="586"/>
                </a:lnTo>
                <a:lnTo>
                  <a:pt x="65" y="602"/>
                </a:lnTo>
                <a:lnTo>
                  <a:pt x="77" y="617"/>
                </a:lnTo>
                <a:lnTo>
                  <a:pt x="88" y="632"/>
                </a:lnTo>
                <a:lnTo>
                  <a:pt x="100" y="646"/>
                </a:lnTo>
                <a:lnTo>
                  <a:pt x="113" y="660"/>
                </a:lnTo>
                <a:lnTo>
                  <a:pt x="126" y="672"/>
                </a:lnTo>
                <a:lnTo>
                  <a:pt x="141" y="684"/>
                </a:lnTo>
                <a:lnTo>
                  <a:pt x="155" y="695"/>
                </a:lnTo>
                <a:lnTo>
                  <a:pt x="171" y="707"/>
                </a:lnTo>
                <a:lnTo>
                  <a:pt x="186" y="717"/>
                </a:lnTo>
                <a:lnTo>
                  <a:pt x="202" y="726"/>
                </a:lnTo>
                <a:lnTo>
                  <a:pt x="219" y="734"/>
                </a:lnTo>
                <a:lnTo>
                  <a:pt x="236" y="742"/>
                </a:lnTo>
                <a:lnTo>
                  <a:pt x="253" y="749"/>
                </a:lnTo>
                <a:lnTo>
                  <a:pt x="271" y="755"/>
                </a:lnTo>
                <a:lnTo>
                  <a:pt x="290" y="760"/>
                </a:lnTo>
                <a:lnTo>
                  <a:pt x="308" y="765"/>
                </a:lnTo>
                <a:lnTo>
                  <a:pt x="328" y="768"/>
                </a:lnTo>
                <a:lnTo>
                  <a:pt x="347" y="771"/>
                </a:lnTo>
                <a:lnTo>
                  <a:pt x="366" y="772"/>
                </a:lnTo>
                <a:lnTo>
                  <a:pt x="386" y="772"/>
                </a:lnTo>
                <a:lnTo>
                  <a:pt x="386" y="772"/>
                </a:lnTo>
                <a:lnTo>
                  <a:pt x="416" y="771"/>
                </a:lnTo>
                <a:lnTo>
                  <a:pt x="444" y="768"/>
                </a:lnTo>
                <a:lnTo>
                  <a:pt x="473" y="763"/>
                </a:lnTo>
                <a:lnTo>
                  <a:pt x="500" y="755"/>
                </a:lnTo>
                <a:lnTo>
                  <a:pt x="638" y="755"/>
                </a:lnTo>
                <a:lnTo>
                  <a:pt x="638" y="755"/>
                </a:lnTo>
                <a:lnTo>
                  <a:pt x="665" y="763"/>
                </a:lnTo>
                <a:lnTo>
                  <a:pt x="694" y="768"/>
                </a:lnTo>
                <a:lnTo>
                  <a:pt x="723" y="771"/>
                </a:lnTo>
                <a:lnTo>
                  <a:pt x="752" y="772"/>
                </a:lnTo>
                <a:lnTo>
                  <a:pt x="752" y="772"/>
                </a:lnTo>
                <a:lnTo>
                  <a:pt x="782" y="771"/>
                </a:lnTo>
                <a:lnTo>
                  <a:pt x="811" y="768"/>
                </a:lnTo>
                <a:lnTo>
                  <a:pt x="839" y="763"/>
                </a:lnTo>
                <a:lnTo>
                  <a:pt x="867" y="755"/>
                </a:lnTo>
                <a:lnTo>
                  <a:pt x="1003" y="755"/>
                </a:lnTo>
                <a:lnTo>
                  <a:pt x="1003" y="755"/>
                </a:lnTo>
                <a:lnTo>
                  <a:pt x="1032" y="763"/>
                </a:lnTo>
                <a:lnTo>
                  <a:pt x="1059" y="768"/>
                </a:lnTo>
                <a:lnTo>
                  <a:pt x="1089" y="771"/>
                </a:lnTo>
                <a:lnTo>
                  <a:pt x="1119" y="772"/>
                </a:lnTo>
                <a:lnTo>
                  <a:pt x="1119" y="772"/>
                </a:lnTo>
                <a:lnTo>
                  <a:pt x="1147" y="771"/>
                </a:lnTo>
                <a:lnTo>
                  <a:pt x="1177" y="768"/>
                </a:lnTo>
                <a:lnTo>
                  <a:pt x="1206" y="763"/>
                </a:lnTo>
                <a:lnTo>
                  <a:pt x="1233" y="755"/>
                </a:lnTo>
                <a:lnTo>
                  <a:pt x="1370" y="755"/>
                </a:lnTo>
                <a:lnTo>
                  <a:pt x="1370" y="755"/>
                </a:lnTo>
                <a:lnTo>
                  <a:pt x="1397" y="763"/>
                </a:lnTo>
                <a:lnTo>
                  <a:pt x="1426" y="768"/>
                </a:lnTo>
                <a:lnTo>
                  <a:pt x="1454" y="771"/>
                </a:lnTo>
                <a:lnTo>
                  <a:pt x="1484" y="772"/>
                </a:lnTo>
                <a:lnTo>
                  <a:pt x="1484" y="772"/>
                </a:lnTo>
                <a:lnTo>
                  <a:pt x="1514" y="771"/>
                </a:lnTo>
                <a:lnTo>
                  <a:pt x="1544" y="768"/>
                </a:lnTo>
                <a:lnTo>
                  <a:pt x="1571" y="763"/>
                </a:lnTo>
                <a:lnTo>
                  <a:pt x="1599" y="755"/>
                </a:lnTo>
                <a:lnTo>
                  <a:pt x="1736" y="755"/>
                </a:lnTo>
                <a:lnTo>
                  <a:pt x="1736" y="755"/>
                </a:lnTo>
                <a:lnTo>
                  <a:pt x="1763" y="763"/>
                </a:lnTo>
                <a:lnTo>
                  <a:pt x="1792" y="768"/>
                </a:lnTo>
                <a:lnTo>
                  <a:pt x="1821" y="771"/>
                </a:lnTo>
                <a:lnTo>
                  <a:pt x="1851" y="772"/>
                </a:lnTo>
                <a:lnTo>
                  <a:pt x="1851" y="772"/>
                </a:lnTo>
                <a:lnTo>
                  <a:pt x="1880" y="771"/>
                </a:lnTo>
                <a:lnTo>
                  <a:pt x="1909" y="768"/>
                </a:lnTo>
                <a:lnTo>
                  <a:pt x="1938" y="763"/>
                </a:lnTo>
                <a:lnTo>
                  <a:pt x="1965" y="755"/>
                </a:lnTo>
                <a:lnTo>
                  <a:pt x="2101" y="755"/>
                </a:lnTo>
                <a:lnTo>
                  <a:pt x="2101" y="755"/>
                </a:lnTo>
                <a:lnTo>
                  <a:pt x="2130" y="763"/>
                </a:lnTo>
                <a:lnTo>
                  <a:pt x="2157" y="768"/>
                </a:lnTo>
                <a:lnTo>
                  <a:pt x="2187" y="771"/>
                </a:lnTo>
                <a:lnTo>
                  <a:pt x="2217" y="772"/>
                </a:lnTo>
                <a:lnTo>
                  <a:pt x="2217" y="772"/>
                </a:lnTo>
                <a:lnTo>
                  <a:pt x="2247" y="771"/>
                </a:lnTo>
                <a:lnTo>
                  <a:pt x="2275" y="768"/>
                </a:lnTo>
                <a:lnTo>
                  <a:pt x="2304" y="763"/>
                </a:lnTo>
                <a:lnTo>
                  <a:pt x="2331" y="755"/>
                </a:lnTo>
                <a:lnTo>
                  <a:pt x="2468" y="755"/>
                </a:lnTo>
                <a:lnTo>
                  <a:pt x="2468" y="755"/>
                </a:lnTo>
                <a:lnTo>
                  <a:pt x="2495" y="763"/>
                </a:lnTo>
                <a:lnTo>
                  <a:pt x="2524" y="768"/>
                </a:lnTo>
                <a:lnTo>
                  <a:pt x="2552" y="771"/>
                </a:lnTo>
                <a:lnTo>
                  <a:pt x="2582" y="772"/>
                </a:lnTo>
                <a:lnTo>
                  <a:pt x="2582" y="772"/>
                </a:lnTo>
                <a:lnTo>
                  <a:pt x="2612" y="771"/>
                </a:lnTo>
                <a:lnTo>
                  <a:pt x="2642" y="768"/>
                </a:lnTo>
                <a:lnTo>
                  <a:pt x="2669" y="763"/>
                </a:lnTo>
                <a:lnTo>
                  <a:pt x="2697" y="755"/>
                </a:lnTo>
                <a:lnTo>
                  <a:pt x="2834" y="755"/>
                </a:lnTo>
                <a:lnTo>
                  <a:pt x="2834" y="755"/>
                </a:lnTo>
                <a:lnTo>
                  <a:pt x="2862" y="763"/>
                </a:lnTo>
                <a:lnTo>
                  <a:pt x="2890" y="768"/>
                </a:lnTo>
                <a:lnTo>
                  <a:pt x="2919" y="771"/>
                </a:lnTo>
                <a:lnTo>
                  <a:pt x="2949" y="772"/>
                </a:lnTo>
                <a:lnTo>
                  <a:pt x="2949" y="772"/>
                </a:lnTo>
                <a:lnTo>
                  <a:pt x="2978" y="771"/>
                </a:lnTo>
                <a:lnTo>
                  <a:pt x="3007" y="768"/>
                </a:lnTo>
                <a:lnTo>
                  <a:pt x="3036" y="763"/>
                </a:lnTo>
                <a:lnTo>
                  <a:pt x="3063" y="755"/>
                </a:lnTo>
                <a:lnTo>
                  <a:pt x="3201" y="755"/>
                </a:lnTo>
                <a:lnTo>
                  <a:pt x="3201" y="755"/>
                </a:lnTo>
                <a:lnTo>
                  <a:pt x="3228" y="763"/>
                </a:lnTo>
                <a:lnTo>
                  <a:pt x="3256" y="768"/>
                </a:lnTo>
                <a:lnTo>
                  <a:pt x="3285" y="771"/>
                </a:lnTo>
                <a:lnTo>
                  <a:pt x="3315" y="772"/>
                </a:lnTo>
                <a:lnTo>
                  <a:pt x="3315" y="772"/>
                </a:lnTo>
                <a:lnTo>
                  <a:pt x="3335" y="772"/>
                </a:lnTo>
                <a:lnTo>
                  <a:pt x="3354" y="771"/>
                </a:lnTo>
                <a:lnTo>
                  <a:pt x="3373" y="768"/>
                </a:lnTo>
                <a:lnTo>
                  <a:pt x="3393" y="765"/>
                </a:lnTo>
                <a:lnTo>
                  <a:pt x="3411" y="760"/>
                </a:lnTo>
                <a:lnTo>
                  <a:pt x="3430" y="755"/>
                </a:lnTo>
                <a:lnTo>
                  <a:pt x="3448" y="749"/>
                </a:lnTo>
                <a:lnTo>
                  <a:pt x="3465" y="742"/>
                </a:lnTo>
                <a:lnTo>
                  <a:pt x="3482" y="734"/>
                </a:lnTo>
                <a:lnTo>
                  <a:pt x="3498" y="726"/>
                </a:lnTo>
                <a:lnTo>
                  <a:pt x="3515" y="717"/>
                </a:lnTo>
                <a:lnTo>
                  <a:pt x="3530" y="707"/>
                </a:lnTo>
                <a:lnTo>
                  <a:pt x="3545" y="695"/>
                </a:lnTo>
                <a:lnTo>
                  <a:pt x="3560" y="684"/>
                </a:lnTo>
                <a:lnTo>
                  <a:pt x="3574" y="672"/>
                </a:lnTo>
                <a:lnTo>
                  <a:pt x="3588" y="660"/>
                </a:lnTo>
                <a:lnTo>
                  <a:pt x="3600" y="646"/>
                </a:lnTo>
                <a:lnTo>
                  <a:pt x="3613" y="632"/>
                </a:lnTo>
                <a:lnTo>
                  <a:pt x="3624" y="617"/>
                </a:lnTo>
                <a:lnTo>
                  <a:pt x="3635" y="602"/>
                </a:lnTo>
                <a:lnTo>
                  <a:pt x="3645" y="586"/>
                </a:lnTo>
                <a:lnTo>
                  <a:pt x="3654" y="570"/>
                </a:lnTo>
                <a:lnTo>
                  <a:pt x="3663" y="553"/>
                </a:lnTo>
                <a:lnTo>
                  <a:pt x="3670" y="536"/>
                </a:lnTo>
                <a:lnTo>
                  <a:pt x="3677" y="519"/>
                </a:lnTo>
                <a:lnTo>
                  <a:pt x="3684" y="501"/>
                </a:lnTo>
                <a:lnTo>
                  <a:pt x="3688" y="482"/>
                </a:lnTo>
                <a:lnTo>
                  <a:pt x="3693" y="464"/>
                </a:lnTo>
                <a:lnTo>
                  <a:pt x="3696" y="446"/>
                </a:lnTo>
                <a:lnTo>
                  <a:pt x="3699" y="426"/>
                </a:lnTo>
                <a:lnTo>
                  <a:pt x="3701" y="407"/>
                </a:lnTo>
                <a:lnTo>
                  <a:pt x="3701" y="386"/>
                </a:lnTo>
                <a:lnTo>
                  <a:pt x="3701" y="386"/>
                </a:lnTo>
                <a:lnTo>
                  <a:pt x="3701" y="367"/>
                </a:lnTo>
                <a:lnTo>
                  <a:pt x="3699" y="347"/>
                </a:lnTo>
                <a:lnTo>
                  <a:pt x="3696" y="328"/>
                </a:lnTo>
                <a:lnTo>
                  <a:pt x="3693" y="308"/>
                </a:lnTo>
                <a:lnTo>
                  <a:pt x="3688" y="290"/>
                </a:lnTo>
                <a:lnTo>
                  <a:pt x="3684" y="271"/>
                </a:lnTo>
                <a:lnTo>
                  <a:pt x="3677" y="253"/>
                </a:lnTo>
                <a:lnTo>
                  <a:pt x="3670" y="236"/>
                </a:lnTo>
                <a:lnTo>
                  <a:pt x="3663" y="219"/>
                </a:lnTo>
                <a:lnTo>
                  <a:pt x="3654" y="202"/>
                </a:lnTo>
                <a:lnTo>
                  <a:pt x="3645" y="186"/>
                </a:lnTo>
                <a:lnTo>
                  <a:pt x="3635" y="171"/>
                </a:lnTo>
                <a:lnTo>
                  <a:pt x="3624" y="155"/>
                </a:lnTo>
                <a:lnTo>
                  <a:pt x="3613" y="141"/>
                </a:lnTo>
                <a:lnTo>
                  <a:pt x="3600" y="126"/>
                </a:lnTo>
                <a:lnTo>
                  <a:pt x="3588" y="113"/>
                </a:lnTo>
                <a:lnTo>
                  <a:pt x="3574" y="100"/>
                </a:lnTo>
                <a:lnTo>
                  <a:pt x="3560" y="88"/>
                </a:lnTo>
                <a:lnTo>
                  <a:pt x="3545" y="77"/>
                </a:lnTo>
                <a:lnTo>
                  <a:pt x="3530" y="65"/>
                </a:lnTo>
                <a:lnTo>
                  <a:pt x="3515" y="56"/>
                </a:lnTo>
                <a:lnTo>
                  <a:pt x="3498" y="47"/>
                </a:lnTo>
                <a:lnTo>
                  <a:pt x="3482" y="38"/>
                </a:lnTo>
                <a:lnTo>
                  <a:pt x="3465" y="30"/>
                </a:lnTo>
                <a:lnTo>
                  <a:pt x="3448" y="23"/>
                </a:lnTo>
                <a:lnTo>
                  <a:pt x="3430" y="17"/>
                </a:lnTo>
                <a:lnTo>
                  <a:pt x="3411" y="12"/>
                </a:lnTo>
                <a:lnTo>
                  <a:pt x="3393" y="8"/>
                </a:lnTo>
                <a:lnTo>
                  <a:pt x="3373" y="5"/>
                </a:lnTo>
                <a:lnTo>
                  <a:pt x="3354" y="2"/>
                </a:lnTo>
                <a:lnTo>
                  <a:pt x="3335" y="0"/>
                </a:lnTo>
                <a:lnTo>
                  <a:pt x="3315" y="0"/>
                </a:lnTo>
                <a:lnTo>
                  <a:pt x="3315" y="0"/>
                </a:lnTo>
                <a:close/>
              </a:path>
            </a:pathLst>
          </a:custGeom>
          <a:solidFill>
            <a:schemeClr val="bg1">
              <a:alpha val="9804"/>
            </a:schemeClr>
          </a:solidFill>
          <a:ln w="101600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8675" name="Group 3"/>
          <p:cNvGrpSpPr/>
          <p:nvPr/>
        </p:nvGrpSpPr>
        <p:grpSpPr>
          <a:xfrm>
            <a:off x="1582738" y="2655888"/>
            <a:ext cx="415925" cy="396875"/>
            <a:chOff x="0" y="0"/>
            <a:chExt cx="250" cy="250"/>
          </a:xfrm>
        </p:grpSpPr>
        <p:sp>
          <p:nvSpPr>
            <p:cNvPr id="28681" name="Oval 4"/>
            <p:cNvSpPr/>
            <p:nvPr/>
          </p:nvSpPr>
          <p:spPr>
            <a:xfrm>
              <a:off x="0" y="0"/>
              <a:ext cx="250" cy="250"/>
            </a:xfrm>
            <a:prstGeom prst="ellipse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lstStyle/>
            <a:p>
              <a:pPr algn="ctr"/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28682" name="Oval 5"/>
            <p:cNvSpPr/>
            <p:nvPr/>
          </p:nvSpPr>
          <p:spPr>
            <a:xfrm>
              <a:off x="68" y="68"/>
              <a:ext cx="114" cy="114"/>
            </a:xfrm>
            <a:prstGeom prst="ellipse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lstStyle/>
            <a:p>
              <a:pPr algn="ctr"/>
              <a:endParaRPr lang="zh-CN" altLang="zh-CN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28676" name="Group 6"/>
          <p:cNvGrpSpPr/>
          <p:nvPr/>
        </p:nvGrpSpPr>
        <p:grpSpPr>
          <a:xfrm>
            <a:off x="1555750" y="3743325"/>
            <a:ext cx="415925" cy="396875"/>
            <a:chOff x="0" y="0"/>
            <a:chExt cx="250" cy="250"/>
          </a:xfrm>
        </p:grpSpPr>
        <p:sp>
          <p:nvSpPr>
            <p:cNvPr id="28679" name="Oval 7"/>
            <p:cNvSpPr/>
            <p:nvPr/>
          </p:nvSpPr>
          <p:spPr>
            <a:xfrm>
              <a:off x="0" y="0"/>
              <a:ext cx="250" cy="250"/>
            </a:xfrm>
            <a:prstGeom prst="ellipse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lstStyle/>
            <a:p>
              <a:pPr algn="ctr"/>
              <a:endParaRPr lang="zh-CN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28680" name="Oval 8"/>
            <p:cNvSpPr/>
            <p:nvPr/>
          </p:nvSpPr>
          <p:spPr>
            <a:xfrm>
              <a:off x="68" y="68"/>
              <a:ext cx="114" cy="114"/>
            </a:xfrm>
            <a:prstGeom prst="ellipse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lstStyle/>
            <a:p>
              <a:pPr algn="ctr"/>
              <a:endParaRPr lang="zh-CN" altLang="zh-CN" dirty="0">
                <a:latin typeface="Arial" panose="020B0604020202020204" pitchFamily="34" charset="0"/>
              </a:endParaRPr>
            </a:p>
          </p:txBody>
        </p:sp>
      </p:grpSp>
      <p:sp>
        <p:nvSpPr>
          <p:cNvPr id="28677" name="Text Box 9"/>
          <p:cNvSpPr txBox="1"/>
          <p:nvPr/>
        </p:nvSpPr>
        <p:spPr>
          <a:xfrm>
            <a:off x="1847850" y="1981200"/>
            <a:ext cx="58816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3300"/>
                </a:solidFill>
                <a:latin typeface="Arial" panose="020B0604020202020204" pitchFamily="34" charset="0"/>
              </a:rPr>
              <a:t>  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hlinkClick r:id="" action="ppaction://noaction"/>
              </a:rPr>
              <a:t>活动四：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  简简单单悟爱情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pic>
        <p:nvPicPr>
          <p:cNvPr id="76811" name="纯音乐-神秘园之歌.mp3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 cstate="print"/>
          <a:stretch>
            <a:fillRect/>
          </a:stretch>
        </p:blipFill>
        <p:spPr>
          <a:xfrm>
            <a:off x="7885113" y="5734050"/>
            <a:ext cx="304800" cy="304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68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6811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FF"/>
            </a:gs>
            <a:gs pos="100000">
              <a:srgbClr val="FFFF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1" descr="SF-qg-3-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9577388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9" name="Rectangle 7"/>
          <p:cNvSpPr>
            <a:spLocks noGrp="1"/>
          </p:cNvSpPr>
          <p:nvPr>
            <p:ph type="title"/>
          </p:nvPr>
        </p:nvSpPr>
        <p:spPr>
          <a:xfrm>
            <a:off x="396875" y="188913"/>
            <a:ext cx="8618538" cy="1143000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sz="4000" b="1" dirty="0"/>
              <a:t>致橡树    </a:t>
            </a:r>
            <a:br>
              <a:rPr lang="zh-CN" altLang="en-US" sz="4000" b="1" dirty="0"/>
            </a:br>
            <a:r>
              <a:rPr lang="zh-CN" altLang="en-US" sz="4000" b="1" dirty="0"/>
              <a:t>                 </a:t>
            </a:r>
            <a:r>
              <a:rPr lang="zh-CN" altLang="en-US" sz="3200" b="1" dirty="0"/>
              <a:t>舒婷</a:t>
            </a:r>
            <a:endParaRPr lang="zh-CN" altLang="en-US" sz="3200" b="1" dirty="0"/>
          </a:p>
        </p:txBody>
      </p:sp>
      <p:sp>
        <p:nvSpPr>
          <p:cNvPr id="29700" name="Rectangle 8"/>
          <p:cNvSpPr>
            <a:spLocks noGrp="1"/>
          </p:cNvSpPr>
          <p:nvPr>
            <p:ph sz="half" idx="1"/>
          </p:nvPr>
        </p:nvSpPr>
        <p:spPr>
          <a:xfrm>
            <a:off x="396875" y="549275"/>
            <a:ext cx="3744913" cy="5616575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80000"/>
              </a:lnSpc>
              <a:buNone/>
            </a:pPr>
            <a:r>
              <a:rPr lang="en-US" altLang="zh-CN" sz="2400" b="1">
                <a:latin typeface="+mn-lt"/>
                <a:ea typeface="+mn-ea"/>
                <a:cs typeface="+mn-cs"/>
              </a:rPr>
              <a:t> </a:t>
            </a:r>
            <a:r>
              <a:rPr lang="zh-CN" altLang="en-US" sz="2400" b="1" dirty="0">
                <a:latin typeface="+mn-lt"/>
                <a:ea typeface="+mn-ea"/>
                <a:cs typeface="+mn-cs"/>
              </a:rPr>
              <a:t>我如果爱你</a:t>
            </a:r>
            <a:r>
              <a:rPr lang="en-US" altLang="zh-CN" sz="2400" b="1">
                <a:latin typeface="+mn-lt"/>
                <a:ea typeface="+mn-ea"/>
                <a:cs typeface="+mn-cs"/>
              </a:rPr>
              <a:t>——       </a:t>
            </a:r>
            <a:endParaRPr lang="en-US" altLang="zh-CN" sz="2400" b="1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en-US" altLang="zh-CN" sz="2400" b="1">
                <a:latin typeface="+mn-lt"/>
                <a:ea typeface="+mn-ea"/>
                <a:cs typeface="+mn-cs"/>
              </a:rPr>
              <a:t> </a:t>
            </a:r>
            <a:r>
              <a:rPr lang="zh-CN" altLang="en-US" sz="2400" b="1" dirty="0">
                <a:latin typeface="+mn-lt"/>
                <a:ea typeface="+mn-ea"/>
                <a:cs typeface="+mn-cs"/>
              </a:rPr>
              <a:t>绝不像攀援的凌霄花</a:t>
            </a:r>
            <a:endParaRPr lang="zh-CN" altLang="en-US" sz="2400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b="1" dirty="0">
                <a:latin typeface="+mn-lt"/>
                <a:ea typeface="+mn-ea"/>
                <a:cs typeface="+mn-cs"/>
              </a:rPr>
              <a:t> 借你的高枝炫耀自己；</a:t>
            </a:r>
            <a:endParaRPr lang="zh-CN" altLang="en-US" sz="2400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</a:pPr>
            <a:endParaRPr lang="zh-CN" altLang="en-US" sz="2400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b="1" dirty="0">
                <a:latin typeface="+mn-lt"/>
                <a:ea typeface="+mn-ea"/>
                <a:cs typeface="+mn-cs"/>
              </a:rPr>
              <a:t>我如果爱你</a:t>
            </a:r>
            <a:r>
              <a:rPr lang="en-US" altLang="zh-CN" sz="2400" b="1">
                <a:latin typeface="+mn-lt"/>
                <a:ea typeface="+mn-ea"/>
                <a:cs typeface="+mn-cs"/>
              </a:rPr>
              <a:t>——</a:t>
            </a:r>
            <a:endParaRPr lang="en-US" altLang="zh-CN" sz="2400" b="1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b="1" dirty="0">
                <a:latin typeface="+mn-lt"/>
                <a:ea typeface="+mn-ea"/>
                <a:cs typeface="+mn-cs"/>
              </a:rPr>
              <a:t>绝不学痴情的鸟儿  </a:t>
            </a:r>
            <a:endParaRPr lang="zh-CN" altLang="en-US" sz="2400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b="1" dirty="0">
                <a:latin typeface="+mn-lt"/>
                <a:ea typeface="+mn-ea"/>
                <a:cs typeface="+mn-cs"/>
              </a:rPr>
              <a:t>为绿荫重复单调的歌曲；</a:t>
            </a:r>
            <a:endParaRPr lang="zh-CN" altLang="en-US" sz="2400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zh-CN" altLang="en-US" sz="2400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b="1" dirty="0">
                <a:latin typeface="+mn-lt"/>
                <a:ea typeface="+mn-ea"/>
                <a:cs typeface="+mn-cs"/>
              </a:rPr>
              <a:t>也不止像泉源</a:t>
            </a:r>
            <a:endParaRPr lang="zh-CN" altLang="en-US" sz="2400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b="1" dirty="0">
                <a:latin typeface="+mn-lt"/>
                <a:ea typeface="+mn-ea"/>
                <a:cs typeface="+mn-cs"/>
              </a:rPr>
              <a:t>长年送来清凉的慰藉；</a:t>
            </a:r>
            <a:endParaRPr lang="zh-CN" altLang="en-US" sz="2400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b="1" dirty="0">
                <a:latin typeface="+mn-lt"/>
                <a:ea typeface="+mn-ea"/>
                <a:cs typeface="+mn-cs"/>
              </a:rPr>
              <a:t>也不止像险峰</a:t>
            </a:r>
            <a:endParaRPr lang="zh-CN" altLang="en-US" sz="2400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b="1" dirty="0">
                <a:latin typeface="+mn-lt"/>
                <a:ea typeface="+mn-ea"/>
                <a:cs typeface="+mn-cs"/>
              </a:rPr>
              <a:t> 增加你的高度，</a:t>
            </a:r>
            <a:endParaRPr lang="zh-CN" altLang="en-US" sz="2400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b="1" dirty="0">
                <a:latin typeface="+mn-lt"/>
                <a:ea typeface="+mn-ea"/>
                <a:cs typeface="+mn-cs"/>
              </a:rPr>
              <a:t> 衬托你的威仪。</a:t>
            </a:r>
            <a:endParaRPr lang="zh-CN" altLang="en-US" sz="2400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b="1" dirty="0">
                <a:latin typeface="+mn-lt"/>
                <a:ea typeface="+mn-ea"/>
                <a:cs typeface="+mn-cs"/>
              </a:rPr>
              <a:t>甚至日光。甚 至 春 雨 。</a:t>
            </a:r>
            <a:endParaRPr lang="zh-CN" altLang="en-US" sz="2400" b="1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en-US" altLang="zh-CN" sz="2400" b="1">
                <a:latin typeface="+mn-lt"/>
                <a:ea typeface="+mn-ea"/>
                <a:cs typeface="+mn-cs"/>
              </a:rPr>
              <a:t>……      </a:t>
            </a:r>
            <a:endParaRPr lang="en-US" altLang="zh-CN" sz="2400" b="1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en-US" altLang="zh-CN" sz="2400" b="1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</a:pPr>
            <a:endParaRPr lang="en-US" altLang="zh-CN" sz="2400" b="1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randomBar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rgbClr val="FFCCCC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1299741074_10088900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36512" y="0"/>
            <a:ext cx="9613900" cy="2997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Rectangle 3"/>
          <p:cNvSpPr/>
          <p:nvPr/>
        </p:nvSpPr>
        <p:spPr>
          <a:xfrm>
            <a:off x="2300288" y="2636838"/>
            <a:ext cx="4900612" cy="36306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indent="276225" algn="ctr"/>
            <a:endParaRPr lang="en-US" altLang="zh-CN">
              <a:latin typeface="Arial" panose="020B0604020202020204" pitchFamily="34" charset="0"/>
              <a:ea typeface="楷体_GB2312" pitchFamily="49" charset="-122"/>
            </a:endParaRPr>
          </a:p>
          <a:p>
            <a:pPr indent="276225" algn="ctr"/>
            <a:endParaRPr lang="en-US" altLang="zh-CN">
              <a:latin typeface="Arial" panose="020B0604020202020204" pitchFamily="34" charset="0"/>
            </a:endParaRPr>
          </a:p>
          <a:p>
            <a:pPr indent="276225"/>
            <a:r>
              <a:rPr lang="zh-CN" altLang="en-US" sz="2800" dirty="0">
                <a:latin typeface="Arial" panose="020B0604020202020204" pitchFamily="34" charset="0"/>
                <a:ea typeface="方正魏碑简体" pitchFamily="2" charset="-122"/>
              </a:rPr>
              <a:t>记得当时年纪小</a:t>
            </a:r>
            <a:endParaRPr lang="zh-CN" altLang="en-US" sz="2800" dirty="0">
              <a:latin typeface="Arial" panose="020B0604020202020204" pitchFamily="34" charset="0"/>
              <a:ea typeface="方正魏碑简体" pitchFamily="2" charset="-122"/>
            </a:endParaRPr>
          </a:p>
          <a:p>
            <a:pPr indent="276225"/>
            <a:r>
              <a:rPr lang="zh-CN" altLang="en-US" sz="2800" dirty="0">
                <a:latin typeface="Arial" panose="020B0604020202020204" pitchFamily="34" charset="0"/>
                <a:ea typeface="方正魏碑简体" pitchFamily="2" charset="-122"/>
              </a:rPr>
              <a:t>你爱谈天我爱笑</a:t>
            </a:r>
            <a:endParaRPr lang="zh-CN" altLang="en-US" sz="2800" dirty="0">
              <a:latin typeface="Arial" panose="020B0604020202020204" pitchFamily="34" charset="0"/>
              <a:ea typeface="方正魏碑简体" pitchFamily="2" charset="-122"/>
            </a:endParaRPr>
          </a:p>
          <a:p>
            <a:pPr indent="276225"/>
            <a:r>
              <a:rPr lang="zh-CN" altLang="en-US" sz="2800" dirty="0">
                <a:latin typeface="Arial" panose="020B0604020202020204" pitchFamily="34" charset="0"/>
                <a:ea typeface="方正魏碑简体" pitchFamily="2" charset="-122"/>
              </a:rPr>
              <a:t>有一回并肩坐在桃树下</a:t>
            </a:r>
            <a:endParaRPr lang="zh-CN" altLang="en-US" sz="2800" dirty="0">
              <a:latin typeface="Arial" panose="020B0604020202020204" pitchFamily="34" charset="0"/>
              <a:ea typeface="方正魏碑简体" pitchFamily="2" charset="-122"/>
            </a:endParaRPr>
          </a:p>
          <a:p>
            <a:pPr indent="276225"/>
            <a:r>
              <a:rPr lang="zh-CN" altLang="en-US" sz="2800" dirty="0">
                <a:latin typeface="Arial" panose="020B0604020202020204" pitchFamily="34" charset="0"/>
                <a:ea typeface="方正魏碑简体" pitchFamily="2" charset="-122"/>
              </a:rPr>
              <a:t>风儿在林梢</a:t>
            </a:r>
            <a:endParaRPr lang="zh-CN" altLang="en-US" sz="2800" dirty="0">
              <a:latin typeface="Arial" panose="020B0604020202020204" pitchFamily="34" charset="0"/>
              <a:ea typeface="方正魏碑简体" pitchFamily="2" charset="-122"/>
            </a:endParaRPr>
          </a:p>
          <a:p>
            <a:pPr indent="276225"/>
            <a:r>
              <a:rPr lang="zh-CN" altLang="en-US" sz="2800" dirty="0">
                <a:latin typeface="Arial" panose="020B0604020202020204" pitchFamily="34" charset="0"/>
                <a:ea typeface="方正魏碑简体" pitchFamily="2" charset="-122"/>
              </a:rPr>
              <a:t>鸟儿在叫</a:t>
            </a:r>
            <a:endParaRPr lang="zh-CN" altLang="en-US" sz="2800" dirty="0">
              <a:latin typeface="Arial" panose="020B0604020202020204" pitchFamily="34" charset="0"/>
              <a:ea typeface="方正魏碑简体" pitchFamily="2" charset="-122"/>
            </a:endParaRPr>
          </a:p>
          <a:p>
            <a:pPr indent="276225"/>
            <a:r>
              <a:rPr lang="zh-CN" altLang="en-US" sz="2800" dirty="0">
                <a:latin typeface="Arial" panose="020B0604020202020204" pitchFamily="34" charset="0"/>
                <a:ea typeface="方正魏碑简体" pitchFamily="2" charset="-122"/>
              </a:rPr>
              <a:t>我们不知怎么睡着了</a:t>
            </a:r>
            <a:endParaRPr lang="zh-CN" altLang="en-US" sz="2800" dirty="0">
              <a:latin typeface="Arial" panose="020B0604020202020204" pitchFamily="34" charset="0"/>
              <a:ea typeface="方正魏碑简体" pitchFamily="2" charset="-122"/>
            </a:endParaRPr>
          </a:p>
          <a:p>
            <a:pPr indent="276225"/>
            <a:r>
              <a:rPr lang="zh-CN" altLang="en-US" sz="2800" dirty="0">
                <a:latin typeface="Arial" panose="020B0604020202020204" pitchFamily="34" charset="0"/>
                <a:ea typeface="方正魏碑简体" pitchFamily="2" charset="-122"/>
              </a:rPr>
              <a:t>梦里花落知多少</a:t>
            </a:r>
            <a:endParaRPr lang="zh-CN" altLang="en-US" sz="2800" dirty="0">
              <a:latin typeface="Arial" panose="020B0604020202020204" pitchFamily="34" charset="0"/>
              <a:ea typeface="方正魏碑简体" pitchFamily="2" charset="-122"/>
            </a:endParaRPr>
          </a:p>
        </p:txBody>
      </p:sp>
      <p:sp>
        <p:nvSpPr>
          <p:cNvPr id="30724" name="Rectangle 4"/>
          <p:cNvSpPr/>
          <p:nvPr/>
        </p:nvSpPr>
        <p:spPr>
          <a:xfrm>
            <a:off x="6588125" y="3068638"/>
            <a:ext cx="10493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三毛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med">
    <p:randomBar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UE-02"/>
          <p:cNvPicPr>
            <a:picLocks noChangeAspect="1"/>
          </p:cNvPicPr>
          <p:nvPr/>
        </p:nvPicPr>
        <p:blipFill>
          <a:blip r:embed="rId1" cstate="print">
            <a:lum bright="70001" contrast="-70000"/>
          </a:blip>
          <a:stretch>
            <a:fillRect/>
          </a:stretch>
        </p:blipFill>
        <p:spPr>
          <a:xfrm>
            <a:off x="216853" y="-242887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5" name="Rectangle 3"/>
          <p:cNvSpPr>
            <a:spLocks noGrp="1"/>
          </p:cNvSpPr>
          <p:nvPr>
            <p:ph idx="1"/>
          </p:nvPr>
        </p:nvSpPr>
        <p:spPr>
          <a:xfrm>
            <a:off x="828041" y="4005263"/>
            <a:ext cx="8229600" cy="2519362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80000"/>
              </a:lnSpc>
              <a:buNone/>
            </a:pPr>
            <a:endParaRPr lang="en-US" altLang="zh-CN" sz="44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zh-CN" altLang="en-US" sz="4400" b="1" dirty="0">
                <a:solidFill>
                  <a:srgbClr val="FF0000"/>
                </a:solidFill>
              </a:rPr>
              <a:t>把</a:t>
            </a:r>
            <a:r>
              <a:rPr lang="en-US" altLang="zh-CN" sz="4400" b="1" dirty="0">
                <a:solidFill>
                  <a:srgbClr val="FF0000"/>
                </a:solidFill>
              </a:rPr>
              <a:t>《</a:t>
            </a:r>
            <a:r>
              <a:rPr lang="zh-CN" altLang="en-US" sz="4400" b="1" dirty="0">
                <a:solidFill>
                  <a:srgbClr val="FF0000"/>
                </a:solidFill>
              </a:rPr>
              <a:t>静女</a:t>
            </a:r>
            <a:r>
              <a:rPr lang="en-US" altLang="zh-CN" sz="4400" b="1" dirty="0">
                <a:solidFill>
                  <a:srgbClr val="FF0000"/>
                </a:solidFill>
              </a:rPr>
              <a:t>》</a:t>
            </a:r>
            <a:r>
              <a:rPr lang="zh-CN" altLang="en-US" sz="4400" b="1" dirty="0">
                <a:solidFill>
                  <a:srgbClr val="FF0000"/>
                </a:solidFill>
              </a:rPr>
              <a:t>改写成五言诗或七言诗或现代诗或歌词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sp>
        <p:nvSpPr>
          <p:cNvPr id="28676" name="Rectangle 4"/>
          <p:cNvSpPr/>
          <p:nvPr/>
        </p:nvSpPr>
        <p:spPr>
          <a:xfrm>
            <a:off x="1548766" y="1700213"/>
            <a:ext cx="7408862" cy="244951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altLang="zh-CN" sz="3200" dirty="0">
                <a:solidFill>
                  <a:srgbClr val="333333"/>
                </a:solidFill>
                <a:latin typeface="Arial" panose="020B0604020202020204" pitchFamily="34" charset="0"/>
              </a:rPr>
              <a:t>    </a:t>
            </a:r>
            <a:endParaRPr lang="en-US" altLang="zh-CN" sz="3200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altLang="zh-CN" sz="3200" dirty="0">
                <a:solidFill>
                  <a:srgbClr val="333333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3200" dirty="0">
                <a:solidFill>
                  <a:srgbClr val="333333"/>
                </a:solidFill>
                <a:latin typeface="Arial" panose="020B0604020202020204" pitchFamily="34" charset="0"/>
              </a:rPr>
              <a:t>现代诗歌                     歌词</a:t>
            </a:r>
            <a:endParaRPr lang="zh-CN" altLang="en-US" sz="3200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</a:pPr>
            <a:endParaRPr lang="zh-CN" altLang="en-US" sz="3200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sz="3200" dirty="0">
                <a:solidFill>
                  <a:srgbClr val="333333"/>
                </a:solidFill>
                <a:latin typeface="Arial" panose="020B0604020202020204" pitchFamily="34" charset="0"/>
              </a:rPr>
              <a:t>        小小说                        小品</a:t>
            </a:r>
            <a:endParaRPr lang="zh-CN" altLang="en-US" sz="3200" dirty="0">
              <a:solidFill>
                <a:srgbClr val="333333"/>
              </a:solidFill>
              <a:latin typeface="Arial" panose="020B0604020202020204" pitchFamily="34" charset="0"/>
            </a:endParaRPr>
          </a:p>
        </p:txBody>
      </p:sp>
      <p:sp>
        <p:nvSpPr>
          <p:cNvPr id="28677" name="WordArt 5"/>
          <p:cNvSpPr>
            <a:spLocks noTextEdit="1"/>
          </p:cNvSpPr>
          <p:nvPr/>
        </p:nvSpPr>
        <p:spPr>
          <a:xfrm>
            <a:off x="1548766" y="333375"/>
            <a:ext cx="6096000" cy="11668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600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黑体" panose="02010609060101010101" pitchFamily="49" charset="-122"/>
                <a:ea typeface="黑体" panose="02010609060101010101" pitchFamily="49" charset="-122"/>
              </a:rPr>
              <a:t>活动五：尝试写作</a:t>
            </a:r>
            <a:endParaRPr lang="zh-CN" altLang="en-US" sz="600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兰芝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16853" y="0"/>
            <a:ext cx="3421063" cy="6597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9" name="WordArt 3"/>
          <p:cNvSpPr>
            <a:spLocks noTextEdit="1"/>
          </p:cNvSpPr>
          <p:nvPr/>
        </p:nvSpPr>
        <p:spPr>
          <a:xfrm>
            <a:off x="4068128" y="549275"/>
            <a:ext cx="3695700" cy="923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7500" lnSpcReduction="10000"/>
          </a:bodyPr>
          <a:lstStyle/>
          <a:p>
            <a:pPr algn="ctr"/>
            <a:r>
              <a:rPr lang="zh-CN" altLang="en-US" sz="72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参考答案</a:t>
            </a:r>
            <a:endParaRPr lang="zh-CN" altLang="en-US" sz="72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title"/>
          </p:nvPr>
        </p:nvSpPr>
        <p:spPr>
          <a:xfrm>
            <a:off x="3445828" y="1484313"/>
            <a:ext cx="5915025" cy="11430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                 </a:t>
            </a: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49" charset="-122"/>
                <a:cs typeface="+mj-cs"/>
              </a:rPr>
              <a:t>如：五言诗</a:t>
            </a:r>
            <a:endParaRPr kumimoji="0" lang="zh-CN" altLang="en-US" sz="4000" b="1" i="0" u="none" strike="noStrike" kern="0" cap="none" spc="0" normalizeH="0" baseline="0" noProof="0" smtClean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29701" name="Rectangle 5"/>
          <p:cNvSpPr>
            <a:spLocks noGrp="1"/>
          </p:cNvSpPr>
          <p:nvPr>
            <p:ph idx="1"/>
          </p:nvPr>
        </p:nvSpPr>
        <p:spPr>
          <a:xfrm>
            <a:off x="3780791" y="3141663"/>
            <a:ext cx="5580062" cy="2476500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80000"/>
              </a:lnSpc>
              <a:buNone/>
            </a:pPr>
            <a:r>
              <a:rPr lang="en-US" altLang="zh-CN" sz="2000" dirty="0"/>
              <a:t>           </a:t>
            </a:r>
            <a:r>
              <a:rPr lang="zh-CN" altLang="en-US" sz="2800" b="1" dirty="0">
                <a:solidFill>
                  <a:srgbClr val="CC0099"/>
                </a:solidFill>
              </a:rPr>
              <a:t>静女人真美，约我会城隅。</a:t>
            </a:r>
            <a:br>
              <a:rPr lang="zh-CN" altLang="en-US" sz="2800" b="1" dirty="0">
                <a:solidFill>
                  <a:srgbClr val="CC0099"/>
                </a:solidFill>
              </a:rPr>
            </a:br>
            <a:r>
              <a:rPr lang="zh-CN" altLang="en-US" sz="2800" b="1" dirty="0">
                <a:solidFill>
                  <a:srgbClr val="CC0099"/>
                </a:solidFill>
              </a:rPr>
              <a:t>    故意躲起来，找得我心急。</a:t>
            </a:r>
            <a:br>
              <a:rPr lang="zh-CN" altLang="en-US" sz="2800" b="1" dirty="0">
                <a:solidFill>
                  <a:srgbClr val="CC0099"/>
                </a:solidFill>
              </a:rPr>
            </a:br>
            <a:r>
              <a:rPr lang="zh-CN" altLang="en-US" sz="2800" b="1" dirty="0">
                <a:solidFill>
                  <a:srgbClr val="CC0099"/>
                </a:solidFill>
              </a:rPr>
              <a:t>    静女人真好，送我红彤管。</a:t>
            </a:r>
            <a:br>
              <a:rPr lang="zh-CN" altLang="en-US" sz="2800" b="1" dirty="0">
                <a:solidFill>
                  <a:srgbClr val="CC0099"/>
                </a:solidFill>
              </a:rPr>
            </a:br>
            <a:r>
              <a:rPr lang="zh-CN" altLang="en-US" sz="2800" b="1" dirty="0">
                <a:solidFill>
                  <a:srgbClr val="CC0099"/>
                </a:solidFill>
              </a:rPr>
              <a:t>    彤管艳又美，让我好欢喜。</a:t>
            </a:r>
            <a:br>
              <a:rPr lang="zh-CN" altLang="en-US" sz="2800" b="1" dirty="0">
                <a:solidFill>
                  <a:srgbClr val="CC0099"/>
                </a:solidFill>
              </a:rPr>
            </a:br>
            <a:r>
              <a:rPr lang="zh-CN" altLang="en-US" sz="2800" b="1" dirty="0">
                <a:solidFill>
                  <a:srgbClr val="CC0099"/>
                </a:solidFill>
              </a:rPr>
              <a:t>    静女心真巧，送我白茅草。</a:t>
            </a:r>
            <a:br>
              <a:rPr lang="zh-CN" altLang="en-US" sz="2800" b="1" dirty="0">
                <a:solidFill>
                  <a:srgbClr val="CC0099"/>
                </a:solidFill>
              </a:rPr>
            </a:br>
            <a:r>
              <a:rPr lang="zh-CN" altLang="en-US" sz="2800" b="1" dirty="0">
                <a:solidFill>
                  <a:srgbClr val="CC0099"/>
                </a:solidFill>
              </a:rPr>
              <a:t>    情结茅草中，让我好珍惜。</a:t>
            </a:r>
            <a:r>
              <a:rPr lang="zh-CN" altLang="en-US" sz="2000" dirty="0"/>
              <a:t> </a:t>
            </a:r>
            <a:endParaRPr lang="zh-CN" altLang="en-US" sz="20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UE-02"/>
          <p:cNvPicPr>
            <a:picLocks noChangeAspect="1"/>
          </p:cNvPicPr>
          <p:nvPr/>
        </p:nvPicPr>
        <p:blipFill>
          <a:blip r:embed="rId1" cstate="print">
            <a:lum bright="70001" contrast="-70000"/>
          </a:blip>
          <a:stretch>
            <a:fillRect/>
          </a:stretch>
        </p:blipFill>
        <p:spPr>
          <a:xfrm>
            <a:off x="216853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7" name="Rectangle 3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0" cap="none" spc="0" normalizeH="0" baseline="0" noProof="0" smtClean="0">
                <a:ln>
                  <a:noFill/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七言诗</a:t>
            </a:r>
            <a:endParaRPr kumimoji="0" lang="zh-CN" altLang="en-US" sz="4400" b="1" i="0" u="none" strike="noStrike" kern="0" cap="none" spc="0" normalizeH="0" baseline="0" noProof="0" smtClean="0">
              <a:ln>
                <a:noFill/>
              </a:ln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1748" name="Rectangle 4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</a:t>
            </a: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这位姑娘真美丽，约我相会到城隅。</a:t>
            </a:r>
            <a:b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    姑娘姑娘躲哪里？让我心跳又着急。</a:t>
            </a:r>
            <a:b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    这位姑娘有情意，送我漂亮红乐器。</a:t>
            </a:r>
            <a:b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    姑娘姑娘多谢你，红红彤管表心意。</a:t>
            </a:r>
            <a:b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    这位姑娘有心计，采来白茅寄心迹。</a:t>
            </a:r>
            <a:b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    姑娘姑娘我懂了，你的深情我珍惜。</a:t>
            </a: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/>
          </p:cNvSpPr>
          <p:nvPr>
            <p:ph type="title"/>
          </p:nvPr>
        </p:nvSpPr>
        <p:spPr>
          <a:xfrm>
            <a:off x="685166" y="0"/>
            <a:ext cx="8229600" cy="1143000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b="1" dirty="0">
                <a:solidFill>
                  <a:srgbClr val="0000CC"/>
                </a:solidFill>
              </a:rPr>
              <a:t>现代诗歌</a:t>
            </a:r>
            <a:endParaRPr lang="zh-CN" altLang="en-US" b="1" dirty="0">
              <a:solidFill>
                <a:srgbClr val="0000CC"/>
              </a:solidFill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674053" y="981075"/>
            <a:ext cx="8229600" cy="587692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en-US" altLang="zh-CN" sz="2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</a:t>
            </a: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心灵之约</a:t>
            </a:r>
            <a:endParaRPr kumimoji="0" lang="zh-CN" altLang="en-US" sz="2000" b="1" i="0" u="none" strike="noStrike" kern="0" cap="none" spc="0" normalizeH="0" baseline="0" noProof="0" smtClean="0">
              <a:ln>
                <a:noFill/>
              </a:ln>
              <a:solidFill>
                <a:srgbClr val="CC0099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</a:t>
            </a: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高高的城墙掩映着角楼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掩映着我美丽姑娘的身影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飞扬的裙袂藏在哪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如花的笑容藏在哪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姑娘啊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你是否看到了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我焦急等待的狼狈模样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红红的彤管红红的相思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思念的笛声在我心底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当初的欢笑藏在哪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海誓山盟藏在哪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姑娘啊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我要用彤管为你吹奏一曲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悠长缠绵的相思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水灵灵的白草芽啊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就像姑娘水灵灵的大眼睛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你采来田野的灵气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你采来世间的纯真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姑娘啊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让我拉起你的纤纤小手</a:t>
            </a:r>
            <a:b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C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   相伴相爱终生</a:t>
            </a:r>
            <a:endParaRPr kumimoji="0" lang="zh-CN" altLang="en-US" sz="2000" b="1" i="0" u="none" strike="noStrike" kern="0" cap="none" spc="0" normalizeH="0" baseline="0" noProof="0" smtClean="0">
              <a:ln>
                <a:noFill/>
              </a:ln>
              <a:solidFill>
                <a:srgbClr val="CC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dirty="0">
                <a:solidFill>
                  <a:srgbClr val="333333"/>
                </a:solidFill>
                <a:latin typeface="宋体" panose="02010600030101010101" pitchFamily="2" charset="-122"/>
              </a:rPr>
              <a:t>致静女</a:t>
            </a:r>
            <a:endParaRPr lang="zh-CN" altLang="en-US" dirty="0">
              <a:solidFill>
                <a:srgbClr val="333333"/>
              </a:solidFill>
              <a:latin typeface="宋体" panose="02010600030101010101" pitchFamily="2" charset="-122"/>
            </a:endParaRPr>
          </a:p>
        </p:txBody>
      </p:sp>
      <p:sp>
        <p:nvSpPr>
          <p:cNvPr id="33795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>
              <a:lnSpc>
                <a:spcPct val="90000"/>
              </a:lnSpc>
              <a:buNone/>
            </a:pPr>
            <a:r>
              <a:rPr lang="en-US" altLang="zh-CN" sz="2000" dirty="0">
                <a:solidFill>
                  <a:srgbClr val="333333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文雅的姑娘啊，你是那么的漂亮</a:t>
            </a:r>
            <a:r>
              <a:rPr lang="en-US" altLang="zh-CN" sz="2000" dirty="0">
                <a:solidFill>
                  <a:srgbClr val="333333"/>
                </a:solidFill>
                <a:latin typeface="Verdana" panose="020B0604030504040204" pitchFamily="34" charset="0"/>
              </a:rPr>
              <a:t>!</a:t>
            </a:r>
            <a:br>
              <a:rPr lang="en-US" altLang="zh-CN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我们相约在此地，</a:t>
            </a:r>
            <a:br>
              <a:rPr lang="zh-CN" altLang="en-US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可我足足等了半分钟还不见你。</a:t>
            </a:r>
            <a:br>
              <a:rPr lang="zh-CN" altLang="en-US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漂亮的姑娘，请你快来到我身边吧</a:t>
            </a:r>
            <a:r>
              <a:rPr lang="en-US" altLang="zh-CN" sz="2000" dirty="0">
                <a:solidFill>
                  <a:srgbClr val="333333"/>
                </a:solidFill>
                <a:latin typeface="Verdana" panose="020B0604030504040204" pitchFamily="34" charset="0"/>
              </a:rPr>
              <a:t>!</a:t>
            </a:r>
            <a:br>
              <a:rPr lang="en-US" altLang="zh-CN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我这强壮的心脏快承受不了这漫长的等待了</a:t>
            </a:r>
            <a:r>
              <a:rPr lang="en-US" altLang="zh-CN" sz="2000" dirty="0">
                <a:solidFill>
                  <a:srgbClr val="333333"/>
                </a:solidFill>
                <a:latin typeface="Verdana" panose="020B0604030504040204" pitchFamily="34" charset="0"/>
              </a:rPr>
              <a:t>!</a:t>
            </a:r>
            <a:br>
              <a:rPr lang="en-US" altLang="zh-CN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文雅的姑娘啊，你是那么的美好</a:t>
            </a:r>
            <a:r>
              <a:rPr lang="en-US" altLang="zh-CN" sz="2000" dirty="0">
                <a:solidFill>
                  <a:srgbClr val="333333"/>
                </a:solidFill>
                <a:latin typeface="Verdana" panose="020B0604030504040204" pitchFamily="34" charset="0"/>
              </a:rPr>
              <a:t>!</a:t>
            </a:r>
            <a:br>
              <a:rPr lang="en-US" altLang="zh-CN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我已经喜欢上了你，</a:t>
            </a:r>
            <a:br>
              <a:rPr lang="zh-CN" altLang="en-US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可蠢笨的我无法向你表白。</a:t>
            </a:r>
            <a:br>
              <a:rPr lang="zh-CN" altLang="en-US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美好的姑娘，请你快来到我身边吧</a:t>
            </a:r>
            <a:r>
              <a:rPr lang="en-US" altLang="zh-CN" sz="2000" dirty="0">
                <a:solidFill>
                  <a:srgbClr val="333333"/>
                </a:solidFill>
                <a:latin typeface="Verdana" panose="020B0604030504040204" pitchFamily="34" charset="0"/>
              </a:rPr>
              <a:t>!</a:t>
            </a:r>
            <a:br>
              <a:rPr lang="en-US" altLang="zh-CN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只要你温柔的对我说一句话，</a:t>
            </a:r>
            <a:br>
              <a:rPr lang="zh-CN" altLang="en-US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我就会感动的唏哩哗啦、噼哩啪啦、嘀哩嗒啦</a:t>
            </a:r>
            <a:br>
              <a:rPr lang="zh-CN" altLang="en-US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的流下眼泪。</a:t>
            </a:r>
            <a:br>
              <a:rPr lang="zh-CN" altLang="en-US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不是你说的话有多么感人，让我流泪，</a:t>
            </a:r>
            <a:br>
              <a:rPr lang="zh-CN" altLang="en-US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而是你，文雅漂亮美好的姑娘，</a:t>
            </a:r>
            <a:br>
              <a:rPr lang="zh-CN" altLang="en-US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温柔的对我说话</a:t>
            </a:r>
            <a:r>
              <a:rPr lang="en-US" altLang="zh-CN" sz="2000" dirty="0">
                <a:solidFill>
                  <a:srgbClr val="333333"/>
                </a:solidFill>
                <a:latin typeface="Verdana" panose="020B0604030504040204" pitchFamily="34" charset="0"/>
              </a:rPr>
              <a:t>!</a:t>
            </a:r>
            <a:br>
              <a:rPr lang="en-US" altLang="zh-CN" sz="2000" dirty="0">
                <a:solidFill>
                  <a:srgbClr val="333333"/>
                </a:solidFill>
                <a:latin typeface="Verdana" panose="020B0604030504040204" pitchFamily="34" charset="0"/>
              </a:rPr>
            </a:br>
            <a:r>
              <a:rPr lang="zh-CN" altLang="en-US" sz="2000" dirty="0">
                <a:solidFill>
                  <a:srgbClr val="333333"/>
                </a:solidFill>
                <a:latin typeface="宋体" panose="02010600030101010101" pitchFamily="2" charset="-122"/>
              </a:rPr>
              <a:t>　　</a:t>
            </a:r>
            <a:endParaRPr lang="zh-CN" altLang="en-US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3488</Words>
  <Application>WPS 演示</Application>
  <PresentationFormat>自定义</PresentationFormat>
  <Paragraphs>285</Paragraphs>
  <Slides>33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33</vt:i4>
      </vt:variant>
    </vt:vector>
  </HeadingPairs>
  <TitlesOfParts>
    <vt:vector size="55" baseType="lpstr">
      <vt:lpstr>Arial</vt:lpstr>
      <vt:lpstr>宋体</vt:lpstr>
      <vt:lpstr>Wingdings</vt:lpstr>
      <vt:lpstr>华文新魏</vt:lpstr>
      <vt:lpstr>Arial Narrow</vt:lpstr>
      <vt:lpstr>黑体</vt:lpstr>
      <vt:lpstr>楷体_GB2312</vt:lpstr>
      <vt:lpstr>仿宋_GB2312</vt:lpstr>
      <vt:lpstr>微软雅黑</vt:lpstr>
      <vt:lpstr>Arial Unicode MS</vt:lpstr>
      <vt:lpstr>Calibri</vt:lpstr>
      <vt:lpstr>Verdana</vt:lpstr>
      <vt:lpstr>Times New Roman</vt:lpstr>
      <vt:lpstr>华文行楷</vt:lpstr>
      <vt:lpstr>Comic Sans MS</vt:lpstr>
      <vt:lpstr>华文彩云</vt:lpstr>
      <vt:lpstr>方正魏碑简体</vt:lpstr>
      <vt:lpstr>RomanS</vt:lpstr>
      <vt:lpstr>新宋体</vt:lpstr>
      <vt:lpstr>仿宋</vt:lpstr>
      <vt:lpstr>默认设计模板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难读字词</vt:lpstr>
      <vt:lpstr>PowerPoint 演示文稿</vt:lpstr>
      <vt:lpstr>通假字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比较《邶风静女》 和《郑风子衿》，说说两诗的异同</vt:lpstr>
      <vt:lpstr>小结：诗歌主题</vt:lpstr>
      <vt:lpstr>PowerPoint 演示文稿</vt:lpstr>
      <vt:lpstr>致橡树                      舒婷</vt:lpstr>
      <vt:lpstr>PowerPoint 演示文稿</vt:lpstr>
      <vt:lpstr>PowerPoint 演示文稿</vt:lpstr>
      <vt:lpstr>                    如：五言诗</vt:lpstr>
      <vt:lpstr>七言诗</vt:lpstr>
      <vt:lpstr>现代诗歌</vt:lpstr>
      <vt:lpstr>致静女</vt:lpstr>
    </vt:vector>
  </TitlesOfParts>
  <Company>WWW.YlmF.CoM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雨林木风</dc:creator>
  <cp:lastModifiedBy>%EF%BC%8D%E4%BB%8A%E5%A4%95%E4%BD%95%E5%</cp:lastModifiedBy>
  <cp:revision>114</cp:revision>
  <dcterms:created xsi:type="dcterms:W3CDTF">2011-11-20T02:24:00Z</dcterms:created>
  <dcterms:modified xsi:type="dcterms:W3CDTF">2018-01-15T01:24:43Z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