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4" r:id="rId8"/>
    <p:sldId id="261" r:id="rId9"/>
    <p:sldId id="262" r:id="rId10"/>
    <p:sldId id="263" r:id="rId11"/>
    <p:sldId id="265" r:id="rId12"/>
    <p:sldId id="269" r:id="rId13"/>
  </p:sldIdLst>
  <p:sldSz cx="12192000" cy="6858000"/>
  <p:notesSz cx="6858000" cy="9144000"/>
  <p:custShowLst>
    <p:custShow name="自定义放映 1" id="0">
      <p:sldLst>
        <p:sld r:id="rId5"/>
        <p:sld r:id="rId6"/>
        <p:sld r:id="rId7"/>
        <p:sld r:id="rId8"/>
        <p:sld r:id="rId9"/>
        <p:sld r:id="rId10"/>
        <p:sld r:id="rId11"/>
      </p:sldLst>
    </p:custShow>
  </p:custShowLst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</p:showPr>
  <p:clrMru>
    <a:srgbClr val="0000FF"/>
    <a:srgbClr val="00FF99"/>
    <a:srgbClr val="FF6600"/>
    <a:srgbClr val="85DBD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16012"/>
          </a:xfrm>
        </p:spPr>
        <p:txBody>
          <a:bodyPr>
            <a:normAutofit/>
          </a:bodyPr>
          <a:lstStyle/>
          <a:p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信息类文本阅读问答题专项突破训练</a:t>
            </a:r>
            <a:endParaRPr lang="zh-CN" altLang="en-US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819400"/>
            <a:ext cx="9144000" cy="2438399"/>
          </a:xfrm>
        </p:spPr>
        <p:txBody>
          <a:bodyPr>
            <a:normAutofit/>
          </a:bodyPr>
          <a:lstStyle/>
          <a:p>
            <a:r>
              <a:rPr lang="zh-CN" altLang="en-US" sz="6600" b="1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精准定位观点</a:t>
            </a:r>
            <a:endParaRPr lang="en-US" altLang="zh-CN" sz="6600" b="1" dirty="0">
              <a:solidFill>
                <a:srgbClr val="FF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6600" b="1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准确理解现象</a:t>
            </a:r>
            <a:endParaRPr lang="zh-CN" altLang="en-US" sz="6600" b="1" dirty="0">
              <a:solidFill>
                <a:srgbClr val="FF66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7175" y="209549"/>
            <a:ext cx="11763375" cy="63150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经典例题</a:t>
            </a:r>
            <a:r>
              <a:rPr lang="en-US" altLang="zh-CN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endParaRPr lang="en-US" altLang="zh-CN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(2021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广州市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月阶段性测试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广东地区很多内容迥异的童谣都以“月光光，照地堂”作为起首一句。请结合材料中朱自清的观点，谈谈你对此的理解。（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(2021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广州市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月调研测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请结合材料一，谈谈你对以下现象的理解。（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故宫针对游客的不同消费需求，推出两大类文创产品，一类是馆藏书画瓷器的复制品，另一类是朝珠耳机、宫门箱包等生活用品。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(2021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新高考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卷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嵇康诗有“目送归鸿，手挥五弦”一句，顾恺之说画“手挥五弦易，目送归鸿难”。请结合材料，谈谈你对此的理解。（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(2021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新高考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卷</a:t>
            </a:r>
            <a:r>
              <a:rPr lang="en-US" altLang="zh-CN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互联网上，有年轻人为炫耀技术故意在网络植入病毒，导致病毒传播。请根据文章，谈谈你对这种现象的看法。（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dirty="0">
                <a:solidFill>
                  <a:srgbClr val="0000FF"/>
                </a:solidFill>
              </a:rPr>
              <a:t>答题方法归纳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、读懂题目：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明确要求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4400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分析现象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、读懂材料：梳理结构；</a:t>
            </a:r>
            <a:r>
              <a:rPr lang="zh-CN" altLang="en-US" sz="4400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明确观点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、根据现象，准确</a:t>
            </a:r>
            <a:r>
              <a:rPr lang="zh-CN" altLang="en-US" sz="4400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定位观点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44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、根据观点，</a:t>
            </a:r>
            <a:r>
              <a:rPr lang="zh-CN" altLang="en-US" sz="4400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解释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题干</a:t>
            </a:r>
            <a:r>
              <a:rPr lang="zh-CN" altLang="en-US" sz="4400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</a:t>
            </a:r>
            <a:r>
              <a:rPr lang="zh-CN" altLang="en-US" sz="4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4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3387" y="544085"/>
            <a:ext cx="11325225" cy="912080"/>
          </a:xfrm>
          <a:solidFill>
            <a:srgbClr val="85DBD9"/>
          </a:solidFill>
        </p:spPr>
        <p:txBody>
          <a:bodyPr>
            <a:noAutofit/>
          </a:bodyPr>
          <a:lstStyle/>
          <a:p>
            <a:pPr algn="ctr"/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对策</a:t>
            </a:r>
            <a:r>
              <a:rPr lang="en-US" altLang="zh-CN" sz="54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：根据</a:t>
            </a: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文章论题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整体把握现象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00149" y="1876425"/>
            <a:ext cx="9667875" cy="398145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CN" sz="4300" dirty="0"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4300" dirty="0">
                <a:latin typeface="黑体" panose="02010609060101010101" pitchFamily="49" charset="-122"/>
                <a:ea typeface="黑体" panose="02010609060101010101" pitchFamily="49" charset="-122"/>
              </a:rPr>
              <a:t>嵇康诗有“目送归鸿，手挥五弦”一句，顾恺之说画“手挥五弦易，目送归鸿难”。请结合材料，谈谈你对此的理解。（</a:t>
            </a:r>
            <a:r>
              <a:rPr lang="en-US" altLang="zh-CN" sz="4300" dirty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4300" dirty="0">
                <a:latin typeface="黑体" panose="02010609060101010101" pitchFamily="49" charset="-122"/>
                <a:ea typeface="黑体" panose="02010609060101010101" pitchFamily="49" charset="-122"/>
              </a:rPr>
              <a:t>分）</a:t>
            </a:r>
            <a:endParaRPr lang="en-US" altLang="zh-CN" sz="43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ctr">
              <a:buNone/>
            </a:pPr>
            <a:r>
              <a:rPr lang="zh-CN" altLang="en-US" sz="4800" dirty="0">
                <a:solidFill>
                  <a:srgbClr val="0000FF"/>
                </a:solidFill>
              </a:rPr>
              <a:t>论题</a:t>
            </a:r>
            <a:r>
              <a:rPr lang="en-US" altLang="zh-CN" sz="4800" dirty="0">
                <a:solidFill>
                  <a:srgbClr val="0000FF"/>
                </a:solidFill>
              </a:rPr>
              <a:t>:?</a:t>
            </a:r>
            <a:endParaRPr lang="en-US" altLang="zh-CN" sz="4800" dirty="0">
              <a:solidFill>
                <a:srgbClr val="0000FF"/>
              </a:solidFill>
            </a:endParaRPr>
          </a:p>
          <a:p>
            <a:pPr marL="0" indent="0" algn="ctr">
              <a:buNone/>
            </a:pPr>
            <a:r>
              <a:rPr lang="zh-CN" altLang="en-US" sz="4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诗画异质</a:t>
            </a:r>
            <a:endParaRPr lang="zh-CN" altLang="en-US" sz="4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09" y="852755"/>
            <a:ext cx="11753636" cy="5810035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u="sng" dirty="0"/>
              <a:t>                </a:t>
            </a:r>
            <a:endParaRPr lang="zh-CN" altLang="en-US" dirty="0"/>
          </a:p>
        </p:txBody>
      </p:sp>
      <p:sp>
        <p:nvSpPr>
          <p:cNvPr id="4" name="标题 1"/>
          <p:cNvSpPr txBox="1"/>
          <p:nvPr/>
        </p:nvSpPr>
        <p:spPr>
          <a:xfrm>
            <a:off x="433387" y="72367"/>
            <a:ext cx="11325225" cy="91208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围绕论题，梳理材料主要观点：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u="sng" dirty="0"/>
              <a:t>                </a:t>
            </a:r>
            <a:endParaRPr lang="zh-CN" altLang="en-US" dirty="0"/>
          </a:p>
        </p:txBody>
      </p:sp>
      <p:sp>
        <p:nvSpPr>
          <p:cNvPr id="4" name="标题 1"/>
          <p:cNvSpPr txBox="1"/>
          <p:nvPr/>
        </p:nvSpPr>
        <p:spPr>
          <a:xfrm>
            <a:off x="433387" y="72367"/>
            <a:ext cx="11325225" cy="912080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围绕论题，梳理材料主要观点：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80"/>
            <a:ext cx="12192000" cy="679383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2611" y="1825624"/>
            <a:ext cx="4448710" cy="4852577"/>
          </a:xfrm>
          <a:solidFill>
            <a:schemeClr val="accent1">
              <a:lumMod val="75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</a:t>
            </a:r>
            <a:r>
              <a:rPr lang="en-US" altLang="zh-CN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4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嵇康诗有“目送归鸿，手挥五弦”一句；</a:t>
            </a:r>
            <a:endParaRPr lang="en-US" altLang="zh-CN" sz="4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</a:t>
            </a:r>
            <a:r>
              <a:rPr lang="en-US" altLang="zh-CN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4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顾恺之说画“手挥五弦易，目送归鸿难”</a:t>
            </a:r>
            <a:endParaRPr lang="zh-CN" altLang="en-US" sz="4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49321" y="365125"/>
            <a:ext cx="11394041" cy="1325563"/>
          </a:xfrm>
          <a:solidFill>
            <a:srgbClr val="85DBD9"/>
          </a:solidFill>
        </p:spPr>
        <p:txBody>
          <a:bodyPr>
            <a:noAutofit/>
          </a:bodyPr>
          <a:lstStyle/>
          <a:p>
            <a:pPr algn="ctr"/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对策</a:t>
            </a:r>
            <a:r>
              <a:rPr lang="en-US" altLang="zh-CN" sz="54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：根据</a:t>
            </a: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现象特点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精准定位观点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6095999" y="1825624"/>
            <a:ext cx="5318589" cy="4852577"/>
          </a:xfrm>
          <a:prstGeom prst="rect">
            <a:avLst/>
          </a:prstGeom>
          <a:solidFill>
            <a:srgbClr val="FF66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、画宜于描写静物，   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诗宜于叙述动作。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、图画叙述动作，化动为静；诗描写静物，必化静为动。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、作为空间艺术的绘画，只能表现最小限度的时间。</a:t>
            </a:r>
            <a:endParaRPr lang="zh-CN" altLang="en-US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build="p"/>
      <p:bldP spid="5" grpId="0" animBg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6045" y="1835898"/>
            <a:ext cx="4448710" cy="4852577"/>
          </a:xfrm>
          <a:solidFill>
            <a:schemeClr val="accent1">
              <a:lumMod val="75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</a:t>
            </a:r>
            <a:r>
              <a:rPr lang="en-US" altLang="zh-CN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4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嵇康诗有“目送归鸿，手挥五弦”一句；</a:t>
            </a:r>
            <a:endParaRPr lang="en-US" altLang="zh-CN" sz="4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现象</a:t>
            </a:r>
            <a:r>
              <a:rPr lang="en-US" altLang="zh-CN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800" dirty="0">
                <a:solidFill>
                  <a:srgbClr val="00FF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4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顾恺之说画“手挥五弦易，目送归鸿难”</a:t>
            </a:r>
            <a:endParaRPr lang="zh-CN" altLang="en-US" sz="48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349321" y="365125"/>
            <a:ext cx="11394041" cy="1325563"/>
          </a:xfrm>
          <a:solidFill>
            <a:srgbClr val="85DBD9"/>
          </a:solidFill>
        </p:spPr>
        <p:txBody>
          <a:bodyPr>
            <a:noAutofit/>
          </a:bodyPr>
          <a:lstStyle/>
          <a:p>
            <a:pPr algn="ctr"/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对策</a:t>
            </a:r>
            <a:r>
              <a:rPr lang="en-US" altLang="zh-CN" sz="54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：根据</a:t>
            </a:r>
            <a:r>
              <a:rPr lang="zh-CN" altLang="en-US" sz="5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材料例子</a:t>
            </a:r>
            <a:r>
              <a:rPr lang="zh-CN" altLang="en-US" sz="5400" dirty="0">
                <a:latin typeface="黑体" panose="02010609060101010101" pitchFamily="49" charset="-122"/>
                <a:ea typeface="黑体" panose="02010609060101010101" pitchFamily="49" charset="-122"/>
              </a:rPr>
              <a:t>辅佐印证观点</a:t>
            </a:r>
            <a:endParaRPr lang="zh-CN" altLang="en-US" sz="5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6046341" y="3215810"/>
            <a:ext cx="5318589" cy="1407561"/>
          </a:xfrm>
          <a:prstGeom prst="rect">
            <a:avLst/>
          </a:prstGeom>
          <a:solidFill>
            <a:srgbClr val="FF66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凡画奏乐，只能画一声，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画不出三声连续的猿啼。</a:t>
            </a:r>
            <a:endParaRPr lang="zh-CN" altLang="en-US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参考答案：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根据莱辛的观点，绘画宜于描写静物而诗歌宜于叙述动作，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“手挥五弦”和“目送归鸿”这两句诗都含有动作；</a:t>
            </a:r>
            <a:endParaRPr lang="en-US" altLang="zh-CN" sz="4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4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而作为空间艺术的绘画只能表现最小限度的时间；</a:t>
            </a:r>
            <a:endParaRPr lang="en-US" altLang="zh-CN" sz="40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40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与“手挥五弦”相比，“目送归鸿”包含更长的时间先后承续的过程，所以更难以被转化为绘画。</a:t>
            </a:r>
            <a:endParaRPr lang="zh-CN" altLang="en-US" sz="4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完成</a:t>
            </a:r>
            <a:r>
              <a:rPr lang="en-US" altLang="zh-CN" dirty="0"/>
              <a:t>2021</a:t>
            </a:r>
            <a:r>
              <a:rPr lang="zh-CN" altLang="en-US" dirty="0"/>
              <a:t>新高考</a:t>
            </a:r>
            <a:r>
              <a:rPr lang="en-US" altLang="zh-CN" dirty="0"/>
              <a:t>2</a:t>
            </a:r>
            <a:r>
              <a:rPr lang="zh-CN" altLang="en-US" dirty="0"/>
              <a:t>卷第</a:t>
            </a:r>
            <a:r>
              <a:rPr lang="en-US" altLang="zh-CN" dirty="0"/>
              <a:t>5</a:t>
            </a:r>
            <a:r>
              <a:rPr lang="zh-CN" altLang="en-US" dirty="0"/>
              <a:t>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①年轻人为炫耀技术故意在网络植入病毒，导致病毒传播的行为触犯了法律，必将受到法律的制裁。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②这属于网络失范行为，违背了“五不”中“不伤害”的底线要求。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③缺乏积极网络行为的基准意识，如缺乏“反身意识”“价值意识”等。</a:t>
            </a:r>
            <a:endParaRPr lang="zh-CN" altLang="en-US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拓展阅读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社会记忆和社会认同</a:t>
            </a:r>
            <a:endParaRPr lang="zh-CN" altLang="en-US"/>
          </a:p>
        </p:txBody>
      </p:sp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COMMONDATA" val="eyJoZGlkIjoiYTQyNjVlM2UyZmM5ODA1MjNiMmYxYjVhZjA4NDMyYz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1029</Words>
  <Application>WPS 演示</Application>
  <PresentationFormat>宽屏</PresentationFormat>
  <Paragraphs>74</Paragraphs>
  <Slides>11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  <vt:variant>
        <vt:lpstr>自定义放映</vt:lpstr>
      </vt:variant>
      <vt:variant>
        <vt:i4>1</vt:i4>
      </vt:variant>
    </vt:vector>
  </HeadingPairs>
  <TitlesOfParts>
    <vt:vector size="21" baseType="lpstr">
      <vt:lpstr>Arial</vt:lpstr>
      <vt:lpstr>宋体</vt:lpstr>
      <vt:lpstr>Wingdings</vt:lpstr>
      <vt:lpstr>黑体</vt:lpstr>
      <vt:lpstr>华文楷体</vt:lpstr>
      <vt:lpstr>微软雅黑</vt:lpstr>
      <vt:lpstr>Arial Unicode MS</vt:lpstr>
      <vt:lpstr>Calibri</vt:lpstr>
      <vt:lpstr>Office 主题</vt:lpstr>
      <vt:lpstr>信息类文本阅读问答题专项突破训练</vt:lpstr>
      <vt:lpstr>PowerPoint 演示文稿</vt:lpstr>
      <vt:lpstr>答题方法归纳</vt:lpstr>
      <vt:lpstr>对策1：根据文章论题整体把握现象</vt:lpstr>
      <vt:lpstr>PowerPoint 演示文稿</vt:lpstr>
      <vt:lpstr>PowerPoint 演示文稿</vt:lpstr>
      <vt:lpstr>对策2：根据现象特点精准定位观点</vt:lpstr>
      <vt:lpstr>对策3：根据材料例子辅佐印证观点</vt:lpstr>
      <vt:lpstr>参考答案：</vt:lpstr>
      <vt:lpstr>完成2021新高考2卷第5题</vt:lpstr>
      <vt:lpstr>拓展阅读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信息类文本阅读问答题专项突破训练</dc:title>
  <dc:creator>梁浩蕾</dc:creator>
  <cp:lastModifiedBy>梁浩蕾</cp:lastModifiedBy>
  <cp:revision>21</cp:revision>
  <dcterms:created xsi:type="dcterms:W3CDTF">2022-03-05T16:30:00Z</dcterms:created>
  <dcterms:modified xsi:type="dcterms:W3CDTF">2022-05-24T03:24:57Z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3F963762E07A42CAB905E9FD8B807A31</vt:lpwstr>
  </property>
  <property fmtid="{D5CDD505-2E9C-101B-9397-08002B2CF9AE}" pid="3" name="KSOProductBuildVer">
    <vt:lpwstr>2052-11.1.0.11744</vt:lpwstr>
  </property>
</Properties>
</file>