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7"/>
  </p:notesMasterIdLst>
  <p:sldIdLst>
    <p:sldId id="297" r:id="rId2"/>
    <p:sldId id="271" r:id="rId3"/>
    <p:sldId id="256" r:id="rId4"/>
    <p:sldId id="295" r:id="rId5"/>
    <p:sldId id="264" r:id="rId6"/>
    <p:sldId id="279" r:id="rId7"/>
    <p:sldId id="272" r:id="rId8"/>
    <p:sldId id="262" r:id="rId9"/>
    <p:sldId id="258" r:id="rId10"/>
    <p:sldId id="307" r:id="rId11"/>
    <p:sldId id="298" r:id="rId12"/>
    <p:sldId id="259" r:id="rId13"/>
    <p:sldId id="308" r:id="rId14"/>
    <p:sldId id="300" r:id="rId15"/>
    <p:sldId id="309" r:id="rId16"/>
    <p:sldId id="311" r:id="rId17"/>
    <p:sldId id="313" r:id="rId18"/>
    <p:sldId id="303" r:id="rId19"/>
    <p:sldId id="371" r:id="rId20"/>
    <p:sldId id="305" r:id="rId21"/>
    <p:sldId id="312" r:id="rId22"/>
    <p:sldId id="325" r:id="rId23"/>
    <p:sldId id="372" r:id="rId24"/>
    <p:sldId id="373" r:id="rId25"/>
    <p:sldId id="374" r:id="rId26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66CCFF"/>
    <a:srgbClr val="008000"/>
    <a:srgbClr val="0033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F9D2-82C9-42C9-B942-BB689C35BC7F}" type="datetimeFigureOut">
              <a:rPr lang="zh-CN" altLang="en-US" smtClean="0"/>
              <a:pPr/>
              <a:t>2022/1/10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C4070-CE26-48AD-A803-B89F603AE24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1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987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45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45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93F7E0-FF71-4739-A79F-6F4303C786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1057-2E59-45C1-9C47-0A7BBCD47E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DF87-AADC-4D26-997A-7533B5A22E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BB85B-8F37-479B-B7AB-E9A871E2CC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FE3F5-EEBD-4B2C-9026-1AD0CD3D50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EB18F-5AB4-4756-B3B5-459B9CA8F9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31CE9-C631-4872-9EBA-27E98A6333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35B08-9915-48DA-BDBE-AA2004D8576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50EC7-716B-451E-8292-BE157A482E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2AA00-C1E1-49E3-B0E7-B2955B7CC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97AD-858D-482A-B4E9-D249A6BBF0F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 userDrawn="1"/>
        </p:nvSpPr>
        <p:spPr>
          <a:xfrm>
            <a:off x="1" y="0"/>
            <a:ext cx="12190412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4" name="矩形 73"/>
          <p:cNvSpPr/>
          <p:nvPr userDrawn="1"/>
        </p:nvSpPr>
        <p:spPr>
          <a:xfrm>
            <a:off x="0" y="1"/>
            <a:ext cx="12190412" cy="6713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775406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C9091DD-24D7-4DE2-A6D4-8A1CE6CB80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184576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</a:t>
            </a:r>
            <a:r>
              <a:rPr lang="zh-CN" altLang="en-US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药品的取用</a:t>
            </a:r>
            <a:endParaRPr lang="zh-CN" altLang="en-US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黑体" panose="02010609060101010101" pitchFamily="2" charset="-122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282044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8000"/>
                </a:solidFill>
              </a:rPr>
              <a:t>2020</a:t>
            </a:r>
            <a:r>
              <a:rPr lang="zh-CN" altLang="en-US" sz="2800" dirty="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  <p:extLst>
      <p:ext uri="{BB962C8B-B14F-4D97-AF65-F5344CB8AC3E}">
        <p14:creationId xmlns:p14="http://schemas.microsoft.com/office/powerpoint/2010/main" val="140598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766614" y="2348880"/>
            <a:ext cx="10297144" cy="2415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1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</a:t>
            </a:r>
            <a:r>
              <a:rPr lang="zh-CN" altLang="en-US" sz="2800" dirty="0">
                <a:latin typeface="+mn-ea"/>
                <a:ea typeface="+mn-ea"/>
              </a:rPr>
              <a:t>进一步熟悉实验室一些常用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仪器，知道药品的取用规则</a:t>
            </a:r>
            <a:r>
              <a:rPr lang="zh-CN" altLang="en-US" sz="2800" kern="100" dirty="0">
                <a:effectLst/>
                <a:latin typeface="+mn-ea"/>
                <a:ea typeface="+mn-ea"/>
              </a:rPr>
              <a:t>；</a:t>
            </a:r>
            <a:endParaRPr lang="en-US" altLang="zh-CN" sz="2800" kern="100" dirty="0">
              <a:latin typeface="+mn-ea"/>
              <a:ea typeface="+mn-ea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latin typeface="+mn-ea"/>
                <a:ea typeface="+mn-ea"/>
              </a:rPr>
              <a:t>2</a:t>
            </a:r>
            <a:r>
              <a:rPr lang="zh-CN" altLang="en-US" sz="2800" kern="100" dirty="0">
                <a:latin typeface="+mn-ea"/>
                <a:ea typeface="+mn-ea"/>
              </a:rPr>
              <a:t>、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+mn-ea"/>
                <a:ea typeface="+mn-ea"/>
              </a:rPr>
              <a:t>初步学会药品的取用方法及简单实验操作</a:t>
            </a:r>
            <a:r>
              <a:rPr lang="zh-CN" altLang="en-US" sz="2800" kern="100" dirty="0">
                <a:solidFill>
                  <a:srgbClr val="FF0000"/>
                </a:solidFill>
                <a:effectLst/>
                <a:latin typeface="+mn-ea"/>
                <a:ea typeface="+mn-ea"/>
              </a:rPr>
              <a:t>；</a:t>
            </a:r>
            <a:endParaRPr lang="en-US" altLang="zh-CN" sz="2800" kern="100" dirty="0">
              <a:solidFill>
                <a:srgbClr val="FF0000"/>
              </a:solidFill>
              <a:effectLst/>
              <a:latin typeface="+mn-ea"/>
              <a:ea typeface="+mn-ea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3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、认识化学实验是进行科学探究的重要手段，知道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严谨的科学</a:t>
            </a:r>
            <a:endParaRPr lang="en-US" altLang="zh-CN" sz="2800" kern="100" dirty="0">
              <a:solidFill>
                <a:srgbClr val="0000FF"/>
              </a:solidFill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solidFill>
                  <a:srgbClr val="0000FF"/>
                </a:solidFill>
                <a:latin typeface="+mn-ea"/>
                <a:ea typeface="+mn-ea"/>
                <a:cs typeface="Times New Roman" panose="02020603050405020304" pitchFamily="18" charset="0"/>
              </a:rPr>
              <a:t>   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态度、正确的实验原理和操作方法是实验成功的关键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302806" y="1116033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学习目标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20140310_1735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9197" y="1844824"/>
            <a:ext cx="8160804" cy="4591050"/>
          </a:xfrm>
          <a:prstGeom prst="rect">
            <a:avLst/>
          </a:prstGeom>
          <a:noFill/>
        </p:spPr>
      </p:pic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0827415" y="3035300"/>
            <a:ext cx="738664" cy="236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</a:rPr>
              <a:t>化学</a:t>
            </a:r>
            <a:r>
              <a:rPr lang="zh-CN" altLang="en-US" sz="3600">
                <a:solidFill>
                  <a:srgbClr val="FF0000"/>
                </a:solidFill>
              </a:rPr>
              <a:t>实验室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844397" y="2276476"/>
            <a:ext cx="738664" cy="373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中山大学附属中学</a:t>
            </a:r>
          </a:p>
        </p:txBody>
      </p:sp>
      <p:sp>
        <p:nvSpPr>
          <p:cNvPr id="8" name="WordArt 9"/>
          <p:cNvSpPr>
            <a:spLocks noChangeArrowheads="1" noChangeShapeType="1" noTextEdit="1"/>
          </p:cNvSpPr>
          <p:nvPr/>
        </p:nvSpPr>
        <p:spPr bwMode="auto">
          <a:xfrm>
            <a:off x="2062758" y="46459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图1-21　常用化学实验仪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482" y="1182689"/>
            <a:ext cx="8160804" cy="4478337"/>
          </a:xfrm>
          <a:prstGeom prst="rect">
            <a:avLst/>
          </a:prstGeom>
          <a:noFill/>
        </p:spPr>
      </p:pic>
      <p:grpSp>
        <p:nvGrpSpPr>
          <p:cNvPr id="2" name="Group 48"/>
          <p:cNvGrpSpPr>
            <a:grpSpLocks/>
          </p:cNvGrpSpPr>
          <p:nvPr/>
        </p:nvGrpSpPr>
        <p:grpSpPr bwMode="auto">
          <a:xfrm>
            <a:off x="406348" y="4365629"/>
            <a:ext cx="2520623" cy="533401"/>
            <a:chOff x="192" y="2750"/>
            <a:chExt cx="1191" cy="336"/>
          </a:xfrm>
        </p:grpSpPr>
        <p:sp>
          <p:nvSpPr>
            <p:cNvPr id="163844" name="Text Box 4"/>
            <p:cNvSpPr txBox="1">
              <a:spLocks noChangeArrowheads="1"/>
            </p:cNvSpPr>
            <p:nvPr/>
          </p:nvSpPr>
          <p:spPr bwMode="auto">
            <a:xfrm>
              <a:off x="192" y="2795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三脚架</a:t>
              </a:r>
            </a:p>
          </p:txBody>
        </p:sp>
        <p:sp>
          <p:nvSpPr>
            <p:cNvPr id="163866" name="Line 26"/>
            <p:cNvSpPr>
              <a:spLocks noChangeShapeType="1"/>
            </p:cNvSpPr>
            <p:nvPr/>
          </p:nvSpPr>
          <p:spPr bwMode="auto">
            <a:xfrm flipV="1">
              <a:off x="839" y="2750"/>
              <a:ext cx="544" cy="181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431744" y="3933829"/>
            <a:ext cx="4512146" cy="461963"/>
            <a:chOff x="204" y="2478"/>
            <a:chExt cx="2132" cy="291"/>
          </a:xfrm>
        </p:grpSpPr>
        <p:sp>
          <p:nvSpPr>
            <p:cNvPr id="163846" name="Text Box 6"/>
            <p:cNvSpPr txBox="1">
              <a:spLocks noChangeArrowheads="1"/>
            </p:cNvSpPr>
            <p:nvPr/>
          </p:nvSpPr>
          <p:spPr bwMode="auto">
            <a:xfrm>
              <a:off x="204" y="2478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铁架台</a:t>
              </a:r>
            </a:p>
          </p:txBody>
        </p:sp>
        <p:sp>
          <p:nvSpPr>
            <p:cNvPr id="163867" name="Line 27"/>
            <p:cNvSpPr>
              <a:spLocks noChangeShapeType="1"/>
            </p:cNvSpPr>
            <p:nvPr/>
          </p:nvSpPr>
          <p:spPr bwMode="auto">
            <a:xfrm flipV="1">
              <a:off x="839" y="2614"/>
              <a:ext cx="1497" cy="45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50"/>
          <p:cNvGrpSpPr>
            <a:grpSpLocks/>
          </p:cNvGrpSpPr>
          <p:nvPr/>
        </p:nvGrpSpPr>
        <p:grpSpPr bwMode="auto">
          <a:xfrm>
            <a:off x="431744" y="3357563"/>
            <a:ext cx="3646543" cy="719137"/>
            <a:chOff x="204" y="2115"/>
            <a:chExt cx="1723" cy="453"/>
          </a:xfrm>
        </p:grpSpPr>
        <p:sp>
          <p:nvSpPr>
            <p:cNvPr id="163845" name="Text Box 5"/>
            <p:cNvSpPr txBox="1">
              <a:spLocks noChangeArrowheads="1"/>
            </p:cNvSpPr>
            <p:nvPr/>
          </p:nvSpPr>
          <p:spPr bwMode="auto">
            <a:xfrm>
              <a:off x="204" y="2115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酒精灯</a:t>
              </a:r>
            </a:p>
          </p:txBody>
        </p:sp>
        <p:sp>
          <p:nvSpPr>
            <p:cNvPr id="163868" name="Line 28"/>
            <p:cNvSpPr>
              <a:spLocks noChangeShapeType="1"/>
            </p:cNvSpPr>
            <p:nvPr/>
          </p:nvSpPr>
          <p:spPr bwMode="auto">
            <a:xfrm>
              <a:off x="839" y="2296"/>
              <a:ext cx="1088" cy="272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431745" y="2708276"/>
            <a:ext cx="3358713" cy="866775"/>
            <a:chOff x="204" y="1706"/>
            <a:chExt cx="1587" cy="546"/>
          </a:xfrm>
        </p:grpSpPr>
        <p:sp>
          <p:nvSpPr>
            <p:cNvPr id="163847" name="Text Box 7"/>
            <p:cNvSpPr txBox="1">
              <a:spLocks noChangeArrowheads="1"/>
            </p:cNvSpPr>
            <p:nvPr/>
          </p:nvSpPr>
          <p:spPr bwMode="auto">
            <a:xfrm>
              <a:off x="204" y="1706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石棉网</a:t>
              </a:r>
            </a:p>
          </p:txBody>
        </p:sp>
        <p:sp>
          <p:nvSpPr>
            <p:cNvPr id="163869" name="Line 29"/>
            <p:cNvSpPr>
              <a:spLocks noChangeShapeType="1"/>
            </p:cNvSpPr>
            <p:nvPr/>
          </p:nvSpPr>
          <p:spPr bwMode="auto">
            <a:xfrm>
              <a:off x="839" y="1888"/>
              <a:ext cx="952" cy="364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58"/>
          <p:cNvGrpSpPr>
            <a:grpSpLocks/>
          </p:cNvGrpSpPr>
          <p:nvPr/>
        </p:nvGrpSpPr>
        <p:grpSpPr bwMode="auto">
          <a:xfrm>
            <a:off x="431744" y="549275"/>
            <a:ext cx="3648658" cy="2184400"/>
            <a:chOff x="249" y="330"/>
            <a:chExt cx="1724" cy="1376"/>
          </a:xfrm>
        </p:grpSpPr>
        <p:sp>
          <p:nvSpPr>
            <p:cNvPr id="163849" name="Text Box 9"/>
            <p:cNvSpPr txBox="1">
              <a:spLocks noChangeArrowheads="1"/>
            </p:cNvSpPr>
            <p:nvPr/>
          </p:nvSpPr>
          <p:spPr bwMode="auto">
            <a:xfrm>
              <a:off x="249" y="330"/>
              <a:ext cx="1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带导管的单孔胶塞</a:t>
              </a:r>
            </a:p>
          </p:txBody>
        </p:sp>
        <p:sp>
          <p:nvSpPr>
            <p:cNvPr id="163871" name="Line 31"/>
            <p:cNvSpPr>
              <a:spLocks noChangeShapeType="1"/>
            </p:cNvSpPr>
            <p:nvPr/>
          </p:nvSpPr>
          <p:spPr bwMode="auto">
            <a:xfrm>
              <a:off x="1202" y="618"/>
              <a:ext cx="771" cy="1088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>
            <a:off x="4751300" y="44450"/>
            <a:ext cx="1466658" cy="3671888"/>
            <a:chOff x="2232" y="119"/>
            <a:chExt cx="693" cy="2313"/>
          </a:xfrm>
        </p:grpSpPr>
        <p:sp>
          <p:nvSpPr>
            <p:cNvPr id="163850" name="Text Box 10"/>
            <p:cNvSpPr txBox="1">
              <a:spLocks noChangeArrowheads="1"/>
            </p:cNvSpPr>
            <p:nvPr/>
          </p:nvSpPr>
          <p:spPr bwMode="auto">
            <a:xfrm>
              <a:off x="2232" y="119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水槽</a:t>
              </a:r>
            </a:p>
          </p:txBody>
        </p:sp>
        <p:sp>
          <p:nvSpPr>
            <p:cNvPr id="163872" name="Line 32"/>
            <p:cNvSpPr>
              <a:spLocks noChangeShapeType="1"/>
            </p:cNvSpPr>
            <p:nvPr/>
          </p:nvSpPr>
          <p:spPr bwMode="auto">
            <a:xfrm>
              <a:off x="2562" y="345"/>
              <a:ext cx="363" cy="2087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4270878" y="620713"/>
            <a:ext cx="1631738" cy="3816350"/>
            <a:chOff x="2018" y="391"/>
            <a:chExt cx="771" cy="2404"/>
          </a:xfrm>
        </p:grpSpPr>
        <p:sp>
          <p:nvSpPr>
            <p:cNvPr id="163856" name="Text Box 16"/>
            <p:cNvSpPr txBox="1">
              <a:spLocks noChangeArrowheads="1"/>
            </p:cNvSpPr>
            <p:nvPr/>
          </p:nvSpPr>
          <p:spPr bwMode="auto">
            <a:xfrm>
              <a:off x="2018" y="391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滴瓶</a:t>
              </a:r>
            </a:p>
          </p:txBody>
        </p:sp>
        <p:sp>
          <p:nvSpPr>
            <p:cNvPr id="163873" name="Line 33"/>
            <p:cNvSpPr>
              <a:spLocks noChangeShapeType="1"/>
            </p:cNvSpPr>
            <p:nvPr/>
          </p:nvSpPr>
          <p:spPr bwMode="auto">
            <a:xfrm>
              <a:off x="2290" y="663"/>
              <a:ext cx="499" cy="2132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78"/>
          <p:cNvGrpSpPr>
            <a:grpSpLocks/>
          </p:cNvGrpSpPr>
          <p:nvPr/>
        </p:nvGrpSpPr>
        <p:grpSpPr bwMode="auto">
          <a:xfrm>
            <a:off x="6768219" y="207964"/>
            <a:ext cx="1422215" cy="3508375"/>
            <a:chOff x="3221" y="0"/>
            <a:chExt cx="672" cy="2210"/>
          </a:xfrm>
        </p:grpSpPr>
        <p:sp>
          <p:nvSpPr>
            <p:cNvPr id="163860" name="Text Box 20"/>
            <p:cNvSpPr txBox="1">
              <a:spLocks noChangeArrowheads="1"/>
            </p:cNvSpPr>
            <p:nvPr/>
          </p:nvSpPr>
          <p:spPr bwMode="auto">
            <a:xfrm>
              <a:off x="3221" y="0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胶头滴管</a:t>
              </a:r>
            </a:p>
          </p:txBody>
        </p:sp>
        <p:sp>
          <p:nvSpPr>
            <p:cNvPr id="163875" name="Line 35"/>
            <p:cNvSpPr>
              <a:spLocks noChangeShapeType="1"/>
            </p:cNvSpPr>
            <p:nvPr/>
          </p:nvSpPr>
          <p:spPr bwMode="auto">
            <a:xfrm flipH="1">
              <a:off x="3470" y="260"/>
              <a:ext cx="136" cy="1950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79"/>
          <p:cNvGrpSpPr>
            <a:grpSpLocks/>
          </p:cNvGrpSpPr>
          <p:nvPr/>
        </p:nvGrpSpPr>
        <p:grpSpPr bwMode="auto">
          <a:xfrm>
            <a:off x="7631707" y="476251"/>
            <a:ext cx="1572479" cy="3338513"/>
            <a:chOff x="3606" y="300"/>
            <a:chExt cx="743" cy="2103"/>
          </a:xfrm>
        </p:grpSpPr>
        <p:sp>
          <p:nvSpPr>
            <p:cNvPr id="163862" name="Text Box 22"/>
            <p:cNvSpPr txBox="1">
              <a:spLocks noChangeArrowheads="1"/>
            </p:cNvSpPr>
            <p:nvPr/>
          </p:nvSpPr>
          <p:spPr bwMode="auto">
            <a:xfrm>
              <a:off x="3969" y="300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烧杯</a:t>
              </a:r>
            </a:p>
          </p:txBody>
        </p:sp>
        <p:sp>
          <p:nvSpPr>
            <p:cNvPr id="163876" name="Line 36"/>
            <p:cNvSpPr>
              <a:spLocks noChangeShapeType="1"/>
            </p:cNvSpPr>
            <p:nvPr/>
          </p:nvSpPr>
          <p:spPr bwMode="auto">
            <a:xfrm flipH="1">
              <a:off x="3606" y="588"/>
              <a:ext cx="589" cy="1815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82"/>
          <p:cNvGrpSpPr>
            <a:grpSpLocks/>
          </p:cNvGrpSpPr>
          <p:nvPr/>
        </p:nvGrpSpPr>
        <p:grpSpPr bwMode="auto">
          <a:xfrm>
            <a:off x="9456035" y="3716342"/>
            <a:ext cx="2264538" cy="461963"/>
            <a:chOff x="4524" y="2341"/>
            <a:chExt cx="1070" cy="291"/>
          </a:xfrm>
        </p:grpSpPr>
        <p:sp>
          <p:nvSpPr>
            <p:cNvPr id="163863" name="Text Box 23"/>
            <p:cNvSpPr txBox="1">
              <a:spLocks noChangeArrowheads="1"/>
            </p:cNvSpPr>
            <p:nvPr/>
          </p:nvSpPr>
          <p:spPr bwMode="auto">
            <a:xfrm>
              <a:off x="5068" y="2341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试管架</a:t>
              </a:r>
            </a:p>
          </p:txBody>
        </p:sp>
        <p:sp>
          <p:nvSpPr>
            <p:cNvPr id="163877" name="Line 37"/>
            <p:cNvSpPr>
              <a:spLocks noChangeShapeType="1"/>
            </p:cNvSpPr>
            <p:nvPr/>
          </p:nvSpPr>
          <p:spPr bwMode="auto">
            <a:xfrm flipH="1">
              <a:off x="4524" y="2523"/>
              <a:ext cx="589" cy="0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Group 80"/>
          <p:cNvGrpSpPr>
            <a:grpSpLocks/>
          </p:cNvGrpSpPr>
          <p:nvPr/>
        </p:nvGrpSpPr>
        <p:grpSpPr bwMode="auto">
          <a:xfrm>
            <a:off x="8399957" y="333375"/>
            <a:ext cx="2840197" cy="2808288"/>
            <a:chOff x="3969" y="210"/>
            <a:chExt cx="1342" cy="1769"/>
          </a:xfrm>
        </p:grpSpPr>
        <p:sp>
          <p:nvSpPr>
            <p:cNvPr id="163865" name="Text Box 25"/>
            <p:cNvSpPr txBox="1">
              <a:spLocks noChangeArrowheads="1"/>
            </p:cNvSpPr>
            <p:nvPr/>
          </p:nvSpPr>
          <p:spPr bwMode="auto">
            <a:xfrm>
              <a:off x="4785" y="210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试管刷</a:t>
              </a:r>
            </a:p>
          </p:txBody>
        </p:sp>
        <p:sp>
          <p:nvSpPr>
            <p:cNvPr id="163878" name="Line 38"/>
            <p:cNvSpPr>
              <a:spLocks noChangeShapeType="1"/>
            </p:cNvSpPr>
            <p:nvPr/>
          </p:nvSpPr>
          <p:spPr bwMode="auto">
            <a:xfrm flipH="1">
              <a:off x="3969" y="527"/>
              <a:ext cx="1043" cy="1452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Group 81"/>
          <p:cNvGrpSpPr>
            <a:grpSpLocks/>
          </p:cNvGrpSpPr>
          <p:nvPr/>
        </p:nvGrpSpPr>
        <p:grpSpPr bwMode="auto">
          <a:xfrm>
            <a:off x="9168206" y="1628776"/>
            <a:ext cx="2243375" cy="2016125"/>
            <a:chOff x="4332" y="1026"/>
            <a:chExt cx="1060" cy="1270"/>
          </a:xfrm>
        </p:grpSpPr>
        <p:sp>
          <p:nvSpPr>
            <p:cNvPr id="163864" name="Text Box 24"/>
            <p:cNvSpPr txBox="1">
              <a:spLocks noChangeArrowheads="1"/>
            </p:cNvSpPr>
            <p:nvPr/>
          </p:nvSpPr>
          <p:spPr bwMode="auto">
            <a:xfrm>
              <a:off x="5012" y="1026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</a:t>
              </a:r>
            </a:p>
          </p:txBody>
        </p:sp>
        <p:sp>
          <p:nvSpPr>
            <p:cNvPr id="163879" name="Line 39"/>
            <p:cNvSpPr>
              <a:spLocks noChangeShapeType="1"/>
            </p:cNvSpPr>
            <p:nvPr/>
          </p:nvSpPr>
          <p:spPr bwMode="auto">
            <a:xfrm flipH="1">
              <a:off x="4332" y="1298"/>
              <a:ext cx="770" cy="998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Group 83"/>
          <p:cNvGrpSpPr>
            <a:grpSpLocks/>
          </p:cNvGrpSpPr>
          <p:nvPr/>
        </p:nvGrpSpPr>
        <p:grpSpPr bwMode="auto">
          <a:xfrm>
            <a:off x="431744" y="4581527"/>
            <a:ext cx="3743897" cy="1397001"/>
            <a:chOff x="204" y="2886"/>
            <a:chExt cx="1769" cy="880"/>
          </a:xfrm>
        </p:grpSpPr>
        <p:sp>
          <p:nvSpPr>
            <p:cNvPr id="163851" name="Text Box 11"/>
            <p:cNvSpPr txBox="1">
              <a:spLocks noChangeArrowheads="1"/>
            </p:cNvSpPr>
            <p:nvPr/>
          </p:nvSpPr>
          <p:spPr bwMode="auto">
            <a:xfrm>
              <a:off x="204" y="3475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锥形瓶</a:t>
              </a:r>
            </a:p>
          </p:txBody>
        </p:sp>
        <p:sp>
          <p:nvSpPr>
            <p:cNvPr id="163880" name="Line 40"/>
            <p:cNvSpPr>
              <a:spLocks noChangeShapeType="1"/>
            </p:cNvSpPr>
            <p:nvPr/>
          </p:nvSpPr>
          <p:spPr bwMode="auto">
            <a:xfrm flipH="1">
              <a:off x="839" y="2886"/>
              <a:ext cx="1134" cy="726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84"/>
          <p:cNvGrpSpPr>
            <a:grpSpLocks/>
          </p:cNvGrpSpPr>
          <p:nvPr/>
        </p:nvGrpSpPr>
        <p:grpSpPr bwMode="auto">
          <a:xfrm>
            <a:off x="1199994" y="5013328"/>
            <a:ext cx="2878292" cy="1685926"/>
            <a:chOff x="567" y="3261"/>
            <a:chExt cx="1360" cy="1062"/>
          </a:xfrm>
        </p:grpSpPr>
        <p:sp>
          <p:nvSpPr>
            <p:cNvPr id="163853" name="Text Box 13"/>
            <p:cNvSpPr txBox="1">
              <a:spLocks noChangeArrowheads="1"/>
            </p:cNvSpPr>
            <p:nvPr/>
          </p:nvSpPr>
          <p:spPr bwMode="auto">
            <a:xfrm>
              <a:off x="567" y="4032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坩埚钳</a:t>
              </a:r>
            </a:p>
          </p:txBody>
        </p:sp>
        <p:sp>
          <p:nvSpPr>
            <p:cNvPr id="163881" name="Line 41"/>
            <p:cNvSpPr>
              <a:spLocks noChangeShapeType="1"/>
            </p:cNvSpPr>
            <p:nvPr/>
          </p:nvSpPr>
          <p:spPr bwMode="auto">
            <a:xfrm flipH="1">
              <a:off x="884" y="3261"/>
              <a:ext cx="1043" cy="862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85"/>
          <p:cNvGrpSpPr>
            <a:grpSpLocks/>
          </p:cNvGrpSpPr>
          <p:nvPr/>
        </p:nvGrpSpPr>
        <p:grpSpPr bwMode="auto">
          <a:xfrm>
            <a:off x="2804219" y="4797427"/>
            <a:ext cx="2234909" cy="1325563"/>
            <a:chOff x="1325" y="3022"/>
            <a:chExt cx="1056" cy="835"/>
          </a:xfrm>
        </p:grpSpPr>
        <p:sp>
          <p:nvSpPr>
            <p:cNvPr id="163852" name="Text Box 12"/>
            <p:cNvSpPr txBox="1">
              <a:spLocks noChangeArrowheads="1"/>
            </p:cNvSpPr>
            <p:nvPr/>
          </p:nvSpPr>
          <p:spPr bwMode="auto">
            <a:xfrm>
              <a:off x="1325" y="3566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蒸发皿</a:t>
              </a:r>
            </a:p>
          </p:txBody>
        </p:sp>
        <p:sp>
          <p:nvSpPr>
            <p:cNvPr id="163882" name="Line 42"/>
            <p:cNvSpPr>
              <a:spLocks noChangeShapeType="1"/>
            </p:cNvSpPr>
            <p:nvPr/>
          </p:nvSpPr>
          <p:spPr bwMode="auto">
            <a:xfrm flipH="1">
              <a:off x="1791" y="3022"/>
              <a:ext cx="590" cy="635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Group 86"/>
          <p:cNvGrpSpPr>
            <a:grpSpLocks/>
          </p:cNvGrpSpPr>
          <p:nvPr/>
        </p:nvGrpSpPr>
        <p:grpSpPr bwMode="auto">
          <a:xfrm>
            <a:off x="3695220" y="5300666"/>
            <a:ext cx="1631738" cy="1398588"/>
            <a:chOff x="1746" y="3442"/>
            <a:chExt cx="771" cy="881"/>
          </a:xfrm>
        </p:grpSpPr>
        <p:sp>
          <p:nvSpPr>
            <p:cNvPr id="163854" name="Text Box 14"/>
            <p:cNvSpPr txBox="1">
              <a:spLocks noChangeArrowheads="1"/>
            </p:cNvSpPr>
            <p:nvPr/>
          </p:nvSpPr>
          <p:spPr bwMode="auto">
            <a:xfrm>
              <a:off x="1746" y="4032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燃烧匙</a:t>
              </a:r>
            </a:p>
          </p:txBody>
        </p:sp>
        <p:sp>
          <p:nvSpPr>
            <p:cNvPr id="163883" name="Line 43"/>
            <p:cNvSpPr>
              <a:spLocks noChangeShapeType="1"/>
            </p:cNvSpPr>
            <p:nvPr/>
          </p:nvSpPr>
          <p:spPr bwMode="auto">
            <a:xfrm flipH="1">
              <a:off x="2064" y="3442"/>
              <a:ext cx="453" cy="635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87"/>
          <p:cNvGrpSpPr>
            <a:grpSpLocks/>
          </p:cNvGrpSpPr>
          <p:nvPr/>
        </p:nvGrpSpPr>
        <p:grpSpPr bwMode="auto">
          <a:xfrm>
            <a:off x="5519548" y="5038728"/>
            <a:ext cx="1113222" cy="1157288"/>
            <a:chOff x="2608" y="3174"/>
            <a:chExt cx="526" cy="729"/>
          </a:xfrm>
        </p:grpSpPr>
        <p:sp>
          <p:nvSpPr>
            <p:cNvPr id="163855" name="Text Box 15"/>
            <p:cNvSpPr txBox="1">
              <a:spLocks noChangeArrowheads="1"/>
            </p:cNvSpPr>
            <p:nvPr/>
          </p:nvSpPr>
          <p:spPr bwMode="auto">
            <a:xfrm>
              <a:off x="2608" y="3612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试管夹</a:t>
              </a:r>
            </a:p>
          </p:txBody>
        </p:sp>
        <p:sp>
          <p:nvSpPr>
            <p:cNvPr id="163884" name="Line 44"/>
            <p:cNvSpPr>
              <a:spLocks noChangeShapeType="1"/>
            </p:cNvSpPr>
            <p:nvPr/>
          </p:nvSpPr>
          <p:spPr bwMode="auto">
            <a:xfrm flipH="1">
              <a:off x="2971" y="3174"/>
              <a:ext cx="0" cy="454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88"/>
          <p:cNvGrpSpPr>
            <a:grpSpLocks/>
          </p:cNvGrpSpPr>
          <p:nvPr/>
        </p:nvGrpSpPr>
        <p:grpSpPr bwMode="auto">
          <a:xfrm>
            <a:off x="6958695" y="4652961"/>
            <a:ext cx="901583" cy="1470024"/>
            <a:chOff x="3288" y="2931"/>
            <a:chExt cx="426" cy="926"/>
          </a:xfrm>
        </p:grpSpPr>
        <p:sp>
          <p:nvSpPr>
            <p:cNvPr id="163857" name="Text Box 17"/>
            <p:cNvSpPr txBox="1">
              <a:spLocks noChangeArrowheads="1"/>
            </p:cNvSpPr>
            <p:nvPr/>
          </p:nvSpPr>
          <p:spPr bwMode="auto">
            <a:xfrm>
              <a:off x="3334" y="3566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量筒</a:t>
              </a:r>
            </a:p>
          </p:txBody>
        </p:sp>
        <p:sp>
          <p:nvSpPr>
            <p:cNvPr id="163885" name="Line 45"/>
            <p:cNvSpPr>
              <a:spLocks noChangeShapeType="1"/>
            </p:cNvSpPr>
            <p:nvPr/>
          </p:nvSpPr>
          <p:spPr bwMode="auto">
            <a:xfrm>
              <a:off x="3288" y="2931"/>
              <a:ext cx="272" cy="726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" name="Group 89"/>
          <p:cNvGrpSpPr>
            <a:grpSpLocks/>
          </p:cNvGrpSpPr>
          <p:nvPr/>
        </p:nvGrpSpPr>
        <p:grpSpPr bwMode="auto">
          <a:xfrm>
            <a:off x="7822182" y="4508501"/>
            <a:ext cx="1731208" cy="1982788"/>
            <a:chOff x="3696" y="2840"/>
            <a:chExt cx="818" cy="1249"/>
          </a:xfrm>
        </p:grpSpPr>
        <p:sp>
          <p:nvSpPr>
            <p:cNvPr id="163858" name="Text Box 18"/>
            <p:cNvSpPr txBox="1">
              <a:spLocks noChangeArrowheads="1"/>
            </p:cNvSpPr>
            <p:nvPr/>
          </p:nvSpPr>
          <p:spPr bwMode="auto">
            <a:xfrm>
              <a:off x="3696" y="3566"/>
              <a:ext cx="81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  </a:t>
              </a:r>
              <a:r>
                <a:rPr lang="zh-CN" altLang="en-US"/>
                <a:t>集气瓶</a:t>
              </a:r>
            </a:p>
            <a:p>
              <a:r>
                <a:rPr lang="zh-CN" altLang="en-US"/>
                <a:t>（玻璃片）</a:t>
              </a:r>
            </a:p>
          </p:txBody>
        </p:sp>
        <p:sp>
          <p:nvSpPr>
            <p:cNvPr id="163886" name="Line 46"/>
            <p:cNvSpPr>
              <a:spLocks noChangeShapeType="1"/>
            </p:cNvSpPr>
            <p:nvPr/>
          </p:nvSpPr>
          <p:spPr bwMode="auto">
            <a:xfrm>
              <a:off x="3742" y="2840"/>
              <a:ext cx="363" cy="817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Group 90"/>
          <p:cNvGrpSpPr>
            <a:grpSpLocks/>
          </p:cNvGrpSpPr>
          <p:nvPr/>
        </p:nvGrpSpPr>
        <p:grpSpPr bwMode="auto">
          <a:xfrm>
            <a:off x="9003129" y="4797428"/>
            <a:ext cx="1928033" cy="1254126"/>
            <a:chOff x="4254" y="3022"/>
            <a:chExt cx="911" cy="790"/>
          </a:xfrm>
        </p:grpSpPr>
        <p:sp>
          <p:nvSpPr>
            <p:cNvPr id="163859" name="Text Box 19"/>
            <p:cNvSpPr txBox="1">
              <a:spLocks noChangeArrowheads="1"/>
            </p:cNvSpPr>
            <p:nvPr/>
          </p:nvSpPr>
          <p:spPr bwMode="auto">
            <a:xfrm>
              <a:off x="4785" y="3521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漏斗</a:t>
              </a:r>
            </a:p>
          </p:txBody>
        </p:sp>
        <p:sp>
          <p:nvSpPr>
            <p:cNvPr id="163887" name="Line 47"/>
            <p:cNvSpPr>
              <a:spLocks noChangeShapeType="1"/>
            </p:cNvSpPr>
            <p:nvPr/>
          </p:nvSpPr>
          <p:spPr bwMode="auto">
            <a:xfrm>
              <a:off x="4254" y="3022"/>
              <a:ext cx="680" cy="499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Group 55"/>
          <p:cNvGrpSpPr>
            <a:grpSpLocks/>
          </p:cNvGrpSpPr>
          <p:nvPr/>
        </p:nvGrpSpPr>
        <p:grpSpPr bwMode="auto">
          <a:xfrm>
            <a:off x="239153" y="2133601"/>
            <a:ext cx="3936488" cy="1223963"/>
            <a:chOff x="113" y="1344"/>
            <a:chExt cx="1860" cy="771"/>
          </a:xfrm>
        </p:grpSpPr>
        <p:sp>
          <p:nvSpPr>
            <p:cNvPr id="163896" name="Text Box 56"/>
            <p:cNvSpPr txBox="1">
              <a:spLocks noChangeArrowheads="1"/>
            </p:cNvSpPr>
            <p:nvPr/>
          </p:nvSpPr>
          <p:spPr bwMode="auto">
            <a:xfrm>
              <a:off x="113" y="1344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圆底烧瓶</a:t>
              </a:r>
            </a:p>
          </p:txBody>
        </p:sp>
        <p:sp>
          <p:nvSpPr>
            <p:cNvPr id="163897" name="Line 57"/>
            <p:cNvSpPr>
              <a:spLocks noChangeShapeType="1"/>
            </p:cNvSpPr>
            <p:nvPr/>
          </p:nvSpPr>
          <p:spPr bwMode="auto">
            <a:xfrm>
              <a:off x="930" y="1525"/>
              <a:ext cx="1043" cy="590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Group 64"/>
          <p:cNvGrpSpPr>
            <a:grpSpLocks/>
          </p:cNvGrpSpPr>
          <p:nvPr/>
        </p:nvGrpSpPr>
        <p:grpSpPr bwMode="auto">
          <a:xfrm>
            <a:off x="5999969" y="620713"/>
            <a:ext cx="1113222" cy="2952750"/>
            <a:chOff x="2835" y="391"/>
            <a:chExt cx="526" cy="1860"/>
          </a:xfrm>
        </p:grpSpPr>
        <p:sp>
          <p:nvSpPr>
            <p:cNvPr id="163905" name="Text Box 65"/>
            <p:cNvSpPr txBox="1">
              <a:spLocks noChangeArrowheads="1"/>
            </p:cNvSpPr>
            <p:nvPr/>
          </p:nvSpPr>
          <p:spPr bwMode="auto">
            <a:xfrm>
              <a:off x="2835" y="391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玻璃棒</a:t>
              </a:r>
            </a:p>
          </p:txBody>
        </p:sp>
        <p:sp>
          <p:nvSpPr>
            <p:cNvPr id="163906" name="Line 66"/>
            <p:cNvSpPr>
              <a:spLocks noChangeShapeType="1"/>
            </p:cNvSpPr>
            <p:nvPr/>
          </p:nvSpPr>
          <p:spPr bwMode="auto">
            <a:xfrm>
              <a:off x="3152" y="618"/>
              <a:ext cx="136" cy="1633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295469" y="1124744"/>
            <a:ext cx="359947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Comic Sans MS" pitchFamily="66" charset="0"/>
              </a:rPr>
              <a:t>化学实验室规则</a:t>
            </a: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38622" y="2060848"/>
            <a:ext cx="1022339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、进实验室：脚步要轻，说话低声。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、实 验 前：预习内容，了解目的，明确步骤。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3</a:t>
            </a:r>
            <a:r>
              <a:rPr lang="zh-CN" altLang="en-US" sz="2800" dirty="0">
                <a:latin typeface="宋体" pitchFamily="2" charset="-122"/>
              </a:rPr>
              <a:t>、实 验 时：检查用品，听从指挥，爱护仪器，节约药品，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         细心观察，准确记录，注意安全，保持整洁。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4</a:t>
            </a:r>
            <a:r>
              <a:rPr lang="zh-CN" altLang="en-US" sz="2800" dirty="0">
                <a:latin typeface="宋体" pitchFamily="2" charset="-122"/>
              </a:rPr>
              <a:t>、实 验 后：回收废物，洗净仪器，摆好用品，注意环保；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         根据原始记录，写好实验报告。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、出实验室：摆好凳子，检查水电是否关闭。</a:t>
            </a: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629164" y="1124744"/>
            <a:ext cx="49320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Comic Sans MS" pitchFamily="66" charset="0"/>
              </a:rPr>
              <a:t>邓老师的实验习惯要求</a:t>
            </a: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622" y="2204864"/>
            <a:ext cx="7579319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、实验过程中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禁止大声喧哗和随意走动</a:t>
            </a:r>
            <a:r>
              <a:rPr lang="zh-CN" altLang="en-US" sz="2800" dirty="0">
                <a:latin typeface="+mn-ea"/>
                <a:ea typeface="+mn-ea"/>
              </a:rPr>
              <a:t>位置，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623" y="2847806"/>
            <a:ext cx="4693914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桌面整洁</a:t>
            </a:r>
            <a:r>
              <a:rPr lang="zh-CN" altLang="en-US" sz="2800" dirty="0">
                <a:latin typeface="+mn-ea"/>
                <a:ea typeface="+mn-ea"/>
              </a:rPr>
              <a:t>、干净、干燥，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622" y="3562186"/>
            <a:ext cx="9022022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仪器摆放至靠近身体部位进行实验</a:t>
            </a:r>
            <a:r>
              <a:rPr lang="zh-CN" altLang="en-US" sz="2800" dirty="0">
                <a:latin typeface="+mn-ea"/>
                <a:ea typeface="+mn-ea"/>
              </a:rPr>
              <a:t>，不要站着实验，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622" y="4919508"/>
            <a:ext cx="10945215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、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实验中的垃圾</a:t>
            </a:r>
            <a:r>
              <a:rPr lang="zh-CN" altLang="en-US" sz="2800" dirty="0">
                <a:latin typeface="+mn-ea"/>
                <a:ea typeface="+mn-ea"/>
              </a:rPr>
              <a:t>一律放在垃圾桶中，课后倒入垃圾桶中，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没有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经过老师允许，不可以倒入下水道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623" y="4276566"/>
            <a:ext cx="3251211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节约</a:t>
            </a:r>
            <a:r>
              <a:rPr lang="zh-CN" altLang="en-US" sz="2800" dirty="0">
                <a:latin typeface="+mn-ea"/>
                <a:ea typeface="+mn-ea"/>
              </a:rPr>
              <a:t>使用药品，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325056" y="1124744"/>
            <a:ext cx="55402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实验室化学药品取用规则</a:t>
            </a:r>
            <a:r>
              <a:rPr lang="en-US" altLang="zh-CN" sz="32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838622" y="1988840"/>
            <a:ext cx="10657184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、三不原则：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不能用手</a:t>
            </a:r>
            <a:r>
              <a:rPr lang="zh-CN" altLang="en-US" sz="2800" dirty="0">
                <a:latin typeface="+mn-ea"/>
                <a:ea typeface="+mn-ea"/>
              </a:rPr>
              <a:t>接触药品，不要把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鼻孔凑到容器口</a:t>
            </a:r>
            <a:r>
              <a:rPr lang="zh-CN" altLang="en-US" sz="2800" dirty="0">
                <a:latin typeface="+mn-ea"/>
                <a:ea typeface="+mn-ea"/>
              </a:rPr>
              <a:t>闻药品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    </a:t>
            </a:r>
            <a:r>
              <a:rPr lang="zh-CN" altLang="en-US" sz="2800" dirty="0">
                <a:latin typeface="+mn-ea"/>
                <a:ea typeface="+mn-ea"/>
              </a:rPr>
              <a:t>的气味，不得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尝任何药品</a:t>
            </a:r>
            <a:r>
              <a:rPr lang="zh-CN" altLang="en-US" sz="2800" dirty="0">
                <a:latin typeface="+mn-ea"/>
                <a:ea typeface="+mn-ea"/>
              </a:rPr>
              <a:t>的味道。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、节约原则：应按规定用量取用药品。若没有说明用量，一般取  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     </a:t>
            </a:r>
            <a:r>
              <a:rPr lang="zh-CN" altLang="en-US" sz="2800" dirty="0">
                <a:latin typeface="+mn-ea"/>
                <a:ea typeface="+mn-ea"/>
              </a:rPr>
              <a:t>少量：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液体：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取</a:t>
            </a:r>
            <a:r>
              <a:rPr lang="en-US" altLang="zh-CN" sz="2800" u="sng" dirty="0">
                <a:solidFill>
                  <a:srgbClr val="FF0000"/>
                </a:solidFill>
                <a:latin typeface="+mn-ea"/>
                <a:ea typeface="+mn-ea"/>
              </a:rPr>
              <a:t>1-2mL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固体：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盖满试管底部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、处理原则：（“一要三不要”）实验用剩的药品既不要放回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原</a:t>
            </a:r>
            <a:endParaRPr lang="en-US" altLang="zh-CN" sz="2800" u="sng" dirty="0">
              <a:solidFill>
                <a:srgbClr val="008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              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瓶</a:t>
            </a:r>
            <a:r>
              <a:rPr lang="zh-CN" altLang="en-US" sz="2800" dirty="0">
                <a:latin typeface="+mn-ea"/>
                <a:ea typeface="+mn-ea"/>
              </a:rPr>
              <a:t>，也不要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随意丢弃</a:t>
            </a:r>
            <a:r>
              <a:rPr lang="zh-CN" altLang="en-US" sz="2800" dirty="0">
                <a:latin typeface="+mn-ea"/>
                <a:ea typeface="+mn-ea"/>
              </a:rPr>
              <a:t>，更不要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拿出实验室</a:t>
            </a:r>
            <a:r>
              <a:rPr lang="zh-CN" altLang="en-US" sz="2800" dirty="0">
                <a:latin typeface="+mn-ea"/>
                <a:ea typeface="+mn-ea"/>
              </a:rPr>
              <a:t>；要放入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              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指定的容器</a:t>
            </a:r>
            <a:r>
              <a:rPr lang="zh-CN" altLang="en-US" sz="2800" dirty="0">
                <a:latin typeface="+mn-ea"/>
                <a:ea typeface="+mn-ea"/>
              </a:rPr>
              <a:t>内回收。</a:t>
            </a:r>
          </a:p>
        </p:txBody>
      </p:sp>
      <p:pic>
        <p:nvPicPr>
          <p:cNvPr id="4" name="图片 6" descr="WEKQ)YCW%4R~FRQ6YNIGCJV">
            <a:extLst>
              <a:ext uri="{FF2B5EF4-FFF2-40B4-BE49-F238E27FC236}">
                <a16:creationId xmlns:a16="http://schemas.microsoft.com/office/drawing/2014/main" id="{E9BA9730-D099-4F8D-B02B-FFDF210164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359" r="20529"/>
          <a:stretch>
            <a:fillRect/>
          </a:stretch>
        </p:blipFill>
        <p:spPr>
          <a:xfrm>
            <a:off x="9407574" y="258234"/>
            <a:ext cx="1764749" cy="3668420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5" name="图片 8" descr="J9J3$[Q0TSB~}P[SN0@MTMQ">
            <a:extLst>
              <a:ext uri="{FF2B5EF4-FFF2-40B4-BE49-F238E27FC236}">
                <a16:creationId xmlns:a16="http://schemas.microsoft.com/office/drawing/2014/main" id="{7D023141-85C6-441F-B821-A4B941FC73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09" r="7100"/>
          <a:stretch>
            <a:fillRect/>
          </a:stretch>
        </p:blipFill>
        <p:spPr>
          <a:xfrm>
            <a:off x="3214886" y="2934810"/>
            <a:ext cx="1764749" cy="3670678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005953" y="1124744"/>
            <a:ext cx="398485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Comic Sans MS" pitchFamily="66" charset="0"/>
              </a:rPr>
              <a:t>实验安全注意事项</a:t>
            </a: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838622" y="2193245"/>
            <a:ext cx="10319523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、酒精灯 失 火：立即用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湿布扑灭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、割        伤：用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％的双氧水清洗，再贴上止血贴。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、烫        伤：在烫伤处涂上烫伤膏或万花油。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、吸入有毒气体：立即到室外呼吸新鲜空气，并请医生处理。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二、化学药品的取用</a:t>
            </a:r>
          </a:p>
        </p:txBody>
      </p:sp>
      <p:sp>
        <p:nvSpPr>
          <p:cNvPr id="16" name="Text Box 7">
            <a:extLst>
              <a:ext uri="{FF2B5EF4-FFF2-40B4-BE49-F238E27FC236}">
                <a16:creationId xmlns:a16="http://schemas.microsoft.com/office/drawing/2014/main" id="{2FAD12C4-3DBF-4866-9C71-9AF6116EA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0" y="2060848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、固体药品</a:t>
            </a:r>
            <a:r>
              <a:rPr lang="zh-CN" altLang="en-US" sz="2800" dirty="0">
                <a:latin typeface="+mn-ea"/>
                <a:ea typeface="+mn-ea"/>
              </a:rPr>
              <a:t>（保存在</a:t>
            </a:r>
            <a:r>
              <a:rPr lang="zh-CN" altLang="en-US" sz="2800" u="sng" dirty="0">
                <a:latin typeface="+mn-ea"/>
                <a:ea typeface="+mn-ea"/>
              </a:rPr>
              <a:t>          </a:t>
            </a:r>
            <a:r>
              <a:rPr lang="zh-CN" altLang="en-US" sz="2800" dirty="0">
                <a:latin typeface="+mn-ea"/>
                <a:ea typeface="+mn-ea"/>
              </a:rPr>
              <a:t>里）</a:t>
            </a:r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D702787D-536A-474F-B32A-D80C2846B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0424" y="2008004"/>
            <a:ext cx="1343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Garamond" pitchFamily="18" charset="0"/>
              </a:rPr>
              <a:t>广口瓶</a:t>
            </a:r>
          </a:p>
        </p:txBody>
      </p:sp>
      <p:grpSp>
        <p:nvGrpSpPr>
          <p:cNvPr id="18" name="组合 2">
            <a:extLst>
              <a:ext uri="{FF2B5EF4-FFF2-40B4-BE49-F238E27FC236}">
                <a16:creationId xmlns:a16="http://schemas.microsoft.com/office/drawing/2014/main" id="{06412226-8DA1-4798-ABA4-D9E1759395A8}"/>
              </a:ext>
            </a:extLst>
          </p:cNvPr>
          <p:cNvGrpSpPr/>
          <p:nvPr/>
        </p:nvGrpSpPr>
        <p:grpSpPr>
          <a:xfrm>
            <a:off x="2345109" y="2708920"/>
            <a:ext cx="6840661" cy="3064685"/>
            <a:chOff x="1721" y="1984"/>
            <a:chExt cx="9334" cy="4132"/>
          </a:xfrm>
        </p:grpSpPr>
        <p:pic>
          <p:nvPicPr>
            <p:cNvPr id="20" name="图片 3">
              <a:extLst>
                <a:ext uri="{FF2B5EF4-FFF2-40B4-BE49-F238E27FC236}">
                  <a16:creationId xmlns:a16="http://schemas.microsoft.com/office/drawing/2014/main" id="{2B126BD6-43F2-4690-8F12-FCDE0497B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3927" t="30742" r="13953" b="11166"/>
            <a:stretch>
              <a:fillRect/>
            </a:stretch>
          </p:blipFill>
          <p:spPr>
            <a:xfrm>
              <a:off x="4292" y="1984"/>
              <a:ext cx="6763" cy="4132"/>
            </a:xfrm>
            <a:prstGeom prst="roundRect">
              <a:avLst/>
            </a:prstGeom>
            <a:noFill/>
            <a:ln w="9525">
              <a:noFill/>
            </a:ln>
          </p:spPr>
        </p:pic>
        <p:sp>
          <p:nvSpPr>
            <p:cNvPr id="21" name="圆角矩形 4">
              <a:extLst>
                <a:ext uri="{FF2B5EF4-FFF2-40B4-BE49-F238E27FC236}">
                  <a16:creationId xmlns:a16="http://schemas.microsoft.com/office/drawing/2014/main" id="{D8DF9E71-7A49-41D1-B02A-C551DB2BBACC}"/>
                </a:ext>
              </a:extLst>
            </p:cNvPr>
            <p:cNvSpPr/>
            <p:nvPr/>
          </p:nvSpPr>
          <p:spPr>
            <a:xfrm>
              <a:off x="9208" y="3959"/>
              <a:ext cx="1580" cy="700"/>
            </a:xfrm>
            <a:prstGeom prst="round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文本框 5">
              <a:extLst>
                <a:ext uri="{FF2B5EF4-FFF2-40B4-BE49-F238E27FC236}">
                  <a16:creationId xmlns:a16="http://schemas.microsoft.com/office/drawing/2014/main" id="{15BED5CF-2336-43F1-90B0-5ADB24A59F30}"/>
                </a:ext>
              </a:extLst>
            </p:cNvPr>
            <p:cNvSpPr txBox="1"/>
            <p:nvPr/>
          </p:nvSpPr>
          <p:spPr>
            <a:xfrm>
              <a:off x="9286" y="3962"/>
              <a:ext cx="1580" cy="6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硫酸铜</a:t>
              </a:r>
            </a:p>
          </p:txBody>
        </p:sp>
        <p:sp>
          <p:nvSpPr>
            <p:cNvPr id="23" name="圆角矩形 1">
              <a:extLst>
                <a:ext uri="{FF2B5EF4-FFF2-40B4-BE49-F238E27FC236}">
                  <a16:creationId xmlns:a16="http://schemas.microsoft.com/office/drawing/2014/main" id="{A6D01C67-F5C8-408A-AACA-C14B1452ED87}"/>
                </a:ext>
              </a:extLst>
            </p:cNvPr>
            <p:cNvSpPr/>
            <p:nvPr/>
          </p:nvSpPr>
          <p:spPr>
            <a:xfrm>
              <a:off x="6889" y="3915"/>
              <a:ext cx="1617" cy="748"/>
            </a:xfrm>
            <a:prstGeom prst="round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4" name="文本框 7">
              <a:extLst>
                <a:ext uri="{FF2B5EF4-FFF2-40B4-BE49-F238E27FC236}">
                  <a16:creationId xmlns:a16="http://schemas.microsoft.com/office/drawing/2014/main" id="{09C96B32-8451-4232-A48E-8EF140F21019}"/>
                </a:ext>
              </a:extLst>
            </p:cNvPr>
            <p:cNvSpPr txBox="1"/>
            <p:nvPr/>
          </p:nvSpPr>
          <p:spPr>
            <a:xfrm>
              <a:off x="6952" y="3926"/>
              <a:ext cx="1554" cy="6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碳酸钠</a:t>
              </a:r>
            </a:p>
          </p:txBody>
        </p:sp>
        <p:sp>
          <p:nvSpPr>
            <p:cNvPr id="25" name="圆角矩形 8">
              <a:extLst>
                <a:ext uri="{FF2B5EF4-FFF2-40B4-BE49-F238E27FC236}">
                  <a16:creationId xmlns:a16="http://schemas.microsoft.com/office/drawing/2014/main" id="{7826D79F-2F27-4CF5-8DED-B4E657CF83DE}"/>
                </a:ext>
              </a:extLst>
            </p:cNvPr>
            <p:cNvSpPr/>
            <p:nvPr/>
          </p:nvSpPr>
          <p:spPr>
            <a:xfrm>
              <a:off x="4557" y="3890"/>
              <a:ext cx="1735" cy="773"/>
            </a:xfrm>
            <a:prstGeom prst="round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6" name="文本框 9">
              <a:extLst>
                <a:ext uri="{FF2B5EF4-FFF2-40B4-BE49-F238E27FC236}">
                  <a16:creationId xmlns:a16="http://schemas.microsoft.com/office/drawing/2014/main" id="{1DB61284-7E82-49F2-A7B3-C2FC1494C699}"/>
                </a:ext>
              </a:extLst>
            </p:cNvPr>
            <p:cNvSpPr txBox="1"/>
            <p:nvPr/>
          </p:nvSpPr>
          <p:spPr>
            <a:xfrm>
              <a:off x="4775" y="4005"/>
              <a:ext cx="1296" cy="6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锌 粒</a:t>
              </a:r>
            </a:p>
          </p:txBody>
        </p:sp>
        <p:grpSp>
          <p:nvGrpSpPr>
            <p:cNvPr id="27" name="组合 1">
              <a:extLst>
                <a:ext uri="{FF2B5EF4-FFF2-40B4-BE49-F238E27FC236}">
                  <a16:creationId xmlns:a16="http://schemas.microsoft.com/office/drawing/2014/main" id="{4181E018-2F4D-4238-BE7F-597DFF900C5D}"/>
                </a:ext>
              </a:extLst>
            </p:cNvPr>
            <p:cNvGrpSpPr/>
            <p:nvPr/>
          </p:nvGrpSpPr>
          <p:grpSpPr>
            <a:xfrm>
              <a:off x="1721" y="1984"/>
              <a:ext cx="2314" cy="4132"/>
              <a:chOff x="1437" y="2126"/>
              <a:chExt cx="2314" cy="4132"/>
            </a:xfrm>
          </p:grpSpPr>
          <p:grpSp>
            <p:nvGrpSpPr>
              <p:cNvPr id="28" name="组合 7">
                <a:extLst>
                  <a:ext uri="{FF2B5EF4-FFF2-40B4-BE49-F238E27FC236}">
                    <a16:creationId xmlns:a16="http://schemas.microsoft.com/office/drawing/2014/main" id="{0E192360-DA82-4C3F-B28A-D2E201F39E9A}"/>
                  </a:ext>
                </a:extLst>
              </p:cNvPr>
              <p:cNvGrpSpPr/>
              <p:nvPr/>
            </p:nvGrpSpPr>
            <p:grpSpPr>
              <a:xfrm>
                <a:off x="1437" y="2126"/>
                <a:ext cx="2314" cy="4132"/>
                <a:chOff x="1314" y="1856"/>
                <a:chExt cx="2421" cy="4402"/>
              </a:xfrm>
            </p:grpSpPr>
            <p:pic>
              <p:nvPicPr>
                <p:cNvPr id="30" name="图片 1" descr="01000000000000119088391902700">
                  <a:extLst>
                    <a:ext uri="{FF2B5EF4-FFF2-40B4-BE49-F238E27FC236}">
                      <a16:creationId xmlns:a16="http://schemas.microsoft.com/office/drawing/2014/main" id="{0ADFA43B-EE56-44A6-8D2D-500809B50E8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314" y="1856"/>
                  <a:ext cx="2421" cy="4402"/>
                </a:xfrm>
                <a:prstGeom prst="round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1" name="图片 2" descr="7a8176c0abfeb7031712f686aa186901">
                  <a:extLst>
                    <a:ext uri="{FF2B5EF4-FFF2-40B4-BE49-F238E27FC236}">
                      <a16:creationId xmlns:a16="http://schemas.microsoft.com/office/drawing/2014/main" id="{8E345D84-438C-4829-9FAC-AB20075A0BD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lum bright="-6000"/>
                </a:blip>
                <a:srcRect l="44841" t="22801" r="21387" b="16364"/>
                <a:stretch>
                  <a:fillRect/>
                </a:stretch>
              </p:blipFill>
              <p:spPr>
                <a:xfrm>
                  <a:off x="1738" y="4020"/>
                  <a:ext cx="1622" cy="1828"/>
                </a:xfrm>
                <a:prstGeom prst="round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32" name="圆角矩形 3">
                  <a:extLst>
                    <a:ext uri="{FF2B5EF4-FFF2-40B4-BE49-F238E27FC236}">
                      <a16:creationId xmlns:a16="http://schemas.microsoft.com/office/drawing/2014/main" id="{31608B47-99AE-4B21-B5B9-A79B00CDAC39}"/>
                    </a:ext>
                  </a:extLst>
                </p:cNvPr>
                <p:cNvSpPr/>
                <p:nvPr/>
              </p:nvSpPr>
              <p:spPr>
                <a:xfrm>
                  <a:off x="1654" y="3868"/>
                  <a:ext cx="1747" cy="773"/>
                </a:xfrm>
                <a:prstGeom prst="roundRect">
                  <a:avLst/>
                </a:prstGeom>
                <a:solidFill>
                  <a:srgbClr val="66CC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3200" b="1" i="0" u="none" strike="noStrike" kern="1200" cap="none" spc="0" normalizeH="0" baseline="0" noProof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cs typeface="+mn-cs"/>
                  </a:endParaRPr>
                </a:p>
              </p:txBody>
            </p:sp>
          </p:grpSp>
          <p:sp>
            <p:nvSpPr>
              <p:cNvPr id="29" name="文本框 9">
                <a:extLst>
                  <a:ext uri="{FF2B5EF4-FFF2-40B4-BE49-F238E27FC236}">
                    <a16:creationId xmlns:a16="http://schemas.microsoft.com/office/drawing/2014/main" id="{148ECBA3-8BB3-4181-A70F-E30977338CFE}"/>
                  </a:ext>
                </a:extLst>
              </p:cNvPr>
              <p:cNvSpPr txBox="1"/>
              <p:nvPr/>
            </p:nvSpPr>
            <p:spPr>
              <a:xfrm>
                <a:off x="1906" y="4083"/>
                <a:ext cx="1742" cy="54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dirty="0">
                    <a:solidFill>
                      <a:schemeClr val="tx1"/>
                    </a:solidFill>
                    <a:latin typeface="+mn-ea"/>
                    <a:ea typeface="+mn-ea"/>
                  </a:rPr>
                  <a:t>石灰石</a:t>
                </a: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AA336175-B0AB-45EB-B3DD-F18644B4165E}"/>
              </a:ext>
            </a:extLst>
          </p:cNvPr>
          <p:cNvGrpSpPr/>
          <p:nvPr/>
        </p:nvGrpSpPr>
        <p:grpSpPr>
          <a:xfrm>
            <a:off x="2448593" y="5914236"/>
            <a:ext cx="1400810" cy="601345"/>
            <a:chOff x="1765" y="6640"/>
            <a:chExt cx="2244" cy="113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4" name="圆角矩形标注 2">
              <a:extLst>
                <a:ext uri="{FF2B5EF4-FFF2-40B4-BE49-F238E27FC236}">
                  <a16:creationId xmlns:a16="http://schemas.microsoft.com/office/drawing/2014/main" id="{490C7BA6-118C-413C-B84C-63945D2EEAA6}"/>
                </a:ext>
              </a:extLst>
            </p:cNvPr>
            <p:cNvSpPr/>
            <p:nvPr/>
          </p:nvSpPr>
          <p:spPr>
            <a:xfrm>
              <a:off x="1765" y="6640"/>
              <a:ext cx="2244" cy="1134"/>
            </a:xfrm>
            <a:prstGeom prst="wedgeRoundRectCallout">
              <a:avLst>
                <a:gd name="adj1" fmla="val 543"/>
                <a:gd name="adj2" fmla="val -133609"/>
                <a:gd name="adj3" fmla="val 16667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5" name="文本框 14">
              <a:extLst>
                <a:ext uri="{FF2B5EF4-FFF2-40B4-BE49-F238E27FC236}">
                  <a16:creationId xmlns:a16="http://schemas.microsoft.com/office/drawing/2014/main" id="{FE1E8D2D-3AB5-4BE5-AC56-B5DF2E0DB8A0}"/>
                </a:ext>
              </a:extLst>
            </p:cNvPr>
            <p:cNvSpPr txBox="1"/>
            <p:nvPr/>
          </p:nvSpPr>
          <p:spPr>
            <a:xfrm>
              <a:off x="2169" y="6847"/>
              <a:ext cx="1476" cy="868"/>
            </a:xfrm>
            <a:prstGeom prst="rect">
              <a:avLst/>
            </a:prstGeom>
            <a:grp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块状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D7B5F61A-A932-478E-A4C3-4AF8B95FDD06}"/>
              </a:ext>
            </a:extLst>
          </p:cNvPr>
          <p:cNvGrpSpPr/>
          <p:nvPr/>
        </p:nvGrpSpPr>
        <p:grpSpPr>
          <a:xfrm>
            <a:off x="4340424" y="5898457"/>
            <a:ext cx="1851025" cy="635635"/>
            <a:chOff x="4366" y="6640"/>
            <a:chExt cx="2597" cy="1134"/>
          </a:xfrm>
        </p:grpSpPr>
        <p:sp>
          <p:nvSpPr>
            <p:cNvPr id="37" name="圆角矩形标注 5">
              <a:extLst>
                <a:ext uri="{FF2B5EF4-FFF2-40B4-BE49-F238E27FC236}">
                  <a16:creationId xmlns:a16="http://schemas.microsoft.com/office/drawing/2014/main" id="{AAD2151A-67B9-4FAA-9ED5-ED154C3172F8}"/>
                </a:ext>
              </a:extLst>
            </p:cNvPr>
            <p:cNvSpPr/>
            <p:nvPr/>
          </p:nvSpPr>
          <p:spPr>
            <a:xfrm>
              <a:off x="4366" y="6640"/>
              <a:ext cx="2123" cy="1134"/>
            </a:xfrm>
            <a:prstGeom prst="wedgeRoundRectCallout">
              <a:avLst>
                <a:gd name="adj1" fmla="val -8713"/>
                <a:gd name="adj2" fmla="val -87301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8" name="文本框 15">
              <a:extLst>
                <a:ext uri="{FF2B5EF4-FFF2-40B4-BE49-F238E27FC236}">
                  <a16:creationId xmlns:a16="http://schemas.microsoft.com/office/drawing/2014/main" id="{F364320C-719E-4590-8D18-49FAC9DBB183}"/>
                </a:ext>
              </a:extLst>
            </p:cNvPr>
            <p:cNvSpPr txBox="1"/>
            <p:nvPr/>
          </p:nvSpPr>
          <p:spPr>
            <a:xfrm>
              <a:off x="4484" y="6890"/>
              <a:ext cx="2479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较大颗粒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7AA7254B-5F91-4C14-9DC4-B1E9573C648E}"/>
              </a:ext>
            </a:extLst>
          </p:cNvPr>
          <p:cNvGrpSpPr/>
          <p:nvPr/>
        </p:nvGrpSpPr>
        <p:grpSpPr>
          <a:xfrm>
            <a:off x="6132610" y="5860901"/>
            <a:ext cx="1316325" cy="635635"/>
            <a:chOff x="6844" y="6640"/>
            <a:chExt cx="2012" cy="1134"/>
          </a:xfrm>
        </p:grpSpPr>
        <p:sp>
          <p:nvSpPr>
            <p:cNvPr id="40" name="圆角矩形标注 7">
              <a:extLst>
                <a:ext uri="{FF2B5EF4-FFF2-40B4-BE49-F238E27FC236}">
                  <a16:creationId xmlns:a16="http://schemas.microsoft.com/office/drawing/2014/main" id="{7EC47D19-6374-43A5-B814-3AB580B825C4}"/>
                </a:ext>
              </a:extLst>
            </p:cNvPr>
            <p:cNvSpPr/>
            <p:nvPr/>
          </p:nvSpPr>
          <p:spPr>
            <a:xfrm>
              <a:off x="6844" y="6640"/>
              <a:ext cx="2012" cy="1134"/>
            </a:xfrm>
            <a:prstGeom prst="wedgeRoundRectCallout">
              <a:avLst>
                <a:gd name="adj1" fmla="val 14916"/>
                <a:gd name="adj2" fmla="val -112037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1" name="文本框 16">
              <a:extLst>
                <a:ext uri="{FF2B5EF4-FFF2-40B4-BE49-F238E27FC236}">
                  <a16:creationId xmlns:a16="http://schemas.microsoft.com/office/drawing/2014/main" id="{BD298659-28FC-4930-BF11-8B41D7720313}"/>
                </a:ext>
              </a:extLst>
            </p:cNvPr>
            <p:cNvSpPr txBox="1"/>
            <p:nvPr/>
          </p:nvSpPr>
          <p:spPr>
            <a:xfrm>
              <a:off x="7000" y="6847"/>
              <a:ext cx="1745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粉末状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A8A6CF71-EE7A-491F-9AC0-8CF4F152F55C}"/>
              </a:ext>
            </a:extLst>
          </p:cNvPr>
          <p:cNvGrpSpPr/>
          <p:nvPr/>
        </p:nvGrpSpPr>
        <p:grpSpPr>
          <a:xfrm>
            <a:off x="7786781" y="5870878"/>
            <a:ext cx="1203311" cy="621665"/>
            <a:chOff x="9111" y="6640"/>
            <a:chExt cx="2092" cy="1134"/>
          </a:xfrm>
        </p:grpSpPr>
        <p:sp>
          <p:nvSpPr>
            <p:cNvPr id="43" name="圆角矩形标注 13">
              <a:extLst>
                <a:ext uri="{FF2B5EF4-FFF2-40B4-BE49-F238E27FC236}">
                  <a16:creationId xmlns:a16="http://schemas.microsoft.com/office/drawing/2014/main" id="{32122DBB-220C-40CC-A0C5-DAC8DB9EDCF5}"/>
                </a:ext>
              </a:extLst>
            </p:cNvPr>
            <p:cNvSpPr/>
            <p:nvPr/>
          </p:nvSpPr>
          <p:spPr>
            <a:xfrm>
              <a:off x="9111" y="6640"/>
              <a:ext cx="2092" cy="1134"/>
            </a:xfrm>
            <a:prstGeom prst="wedgeRoundRectCallout">
              <a:avLst>
                <a:gd name="adj1" fmla="val 24408"/>
                <a:gd name="adj2" fmla="val -115168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4" name="文本框 17">
              <a:extLst>
                <a:ext uri="{FF2B5EF4-FFF2-40B4-BE49-F238E27FC236}">
                  <a16:creationId xmlns:a16="http://schemas.microsoft.com/office/drawing/2014/main" id="{0E23C0D6-AFC4-4253-B18D-09AB5A9BDBA8}"/>
                </a:ext>
              </a:extLst>
            </p:cNvPr>
            <p:cNvSpPr txBox="1"/>
            <p:nvPr/>
          </p:nvSpPr>
          <p:spPr>
            <a:xfrm>
              <a:off x="9419" y="6847"/>
              <a:ext cx="1476" cy="8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晶体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838622" y="3014728"/>
            <a:ext cx="10489848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当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药匙太大</a:t>
            </a:r>
            <a:r>
              <a:rPr lang="zh-CN" altLang="en-US" sz="2800" dirty="0">
                <a:latin typeface="宋体" pitchFamily="2" charset="-122"/>
              </a:rPr>
              <a:t>无法伸入试管中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或试管内壁潮湿</a:t>
            </a:r>
            <a:r>
              <a:rPr lang="zh-CN" altLang="en-US" sz="2800" dirty="0">
                <a:latin typeface="宋体" pitchFamily="2" charset="-122"/>
              </a:rPr>
              <a:t>，应用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取药品，</a:t>
            </a:r>
            <a:endParaRPr lang="en-US" altLang="zh-CN" sz="2800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方法：</a:t>
            </a:r>
            <a:r>
              <a:rPr lang="en-US" altLang="zh-CN" sz="2800" dirty="0">
                <a:latin typeface="宋体" pitchFamily="2" charset="-122"/>
              </a:rPr>
              <a:t>___________________</a:t>
            </a:r>
            <a:r>
              <a:rPr lang="zh-CN" altLang="en-US" sz="2800" dirty="0">
                <a:latin typeface="宋体" pitchFamily="2" charset="-122"/>
              </a:rPr>
              <a:t>。</a:t>
            </a:r>
          </a:p>
        </p:txBody>
      </p:sp>
      <p:pic>
        <p:nvPicPr>
          <p:cNvPr id="28677" name="Picture 5" descr="图1-31 往试管里送入固体粉末"/>
          <p:cNvPicPr>
            <a:picLocks noChangeAspect="1" noChangeArrowheads="1"/>
          </p:cNvPicPr>
          <p:nvPr/>
        </p:nvPicPr>
        <p:blipFill>
          <a:blip r:embed="rId2"/>
          <a:srcRect l="63992"/>
          <a:stretch>
            <a:fillRect/>
          </a:stretch>
        </p:blipFill>
        <p:spPr bwMode="auto">
          <a:xfrm>
            <a:off x="6874709" y="4551497"/>
            <a:ext cx="4453761" cy="1757823"/>
          </a:xfrm>
          <a:prstGeom prst="rect">
            <a:avLst/>
          </a:prstGeom>
          <a:noFill/>
        </p:spPr>
      </p:pic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8890933" y="3144005"/>
            <a:ext cx="12740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Garamond" pitchFamily="18" charset="0"/>
              </a:rPr>
              <a:t>纸槽</a:t>
            </a: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2194189" y="3719634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一平二送三慢竖</a:t>
            </a:r>
            <a:endParaRPr lang="zh-CN" altLang="en-US" sz="28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4C64F22-63B7-44F6-AF73-FB24819E3DC7}"/>
              </a:ext>
            </a:extLst>
          </p:cNvPr>
          <p:cNvSpPr txBox="1"/>
          <p:nvPr/>
        </p:nvSpPr>
        <p:spPr>
          <a:xfrm>
            <a:off x="4993531" y="2060848"/>
            <a:ext cx="1895872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006600"/>
                </a:solidFill>
                <a:latin typeface="宋体" pitchFamily="2" charset="-122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宋体" pitchFamily="2" charset="-122"/>
              </a:rPr>
              <a:t>注意</a:t>
            </a:r>
            <a:r>
              <a:rPr lang="en-US" altLang="zh-CN" sz="3200" dirty="0">
                <a:solidFill>
                  <a:srgbClr val="006600"/>
                </a:solidFill>
                <a:latin typeface="宋体" pitchFamily="2" charset="-122"/>
              </a:rPr>
              <a:t>】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FB6AD4D-41BF-4DB8-9B8D-1D7F879D736B}"/>
              </a:ext>
            </a:extLst>
          </p:cNvPr>
          <p:cNvSpPr txBox="1"/>
          <p:nvPr/>
        </p:nvSpPr>
        <p:spPr>
          <a:xfrm>
            <a:off x="1414686" y="1196752"/>
            <a:ext cx="48965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）粉末状、小颗粒药品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9721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/>
      <p:bldP spid="286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DB4F7A15-53F6-4BD1-AF81-C973B2A7C798}"/>
              </a:ext>
            </a:extLst>
          </p:cNvPr>
          <p:cNvSpPr txBox="1"/>
          <p:nvPr/>
        </p:nvSpPr>
        <p:spPr>
          <a:xfrm>
            <a:off x="1414686" y="1196752"/>
            <a:ext cx="9649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3</a:t>
            </a:r>
            <a:r>
              <a:rPr lang="zh-CN" altLang="en-US" sz="2800" dirty="0">
                <a:latin typeface="宋体" pitchFamily="2" charset="-122"/>
              </a:rPr>
              <a:t>）</a:t>
            </a:r>
            <a:r>
              <a:rPr lang="zh-CN" altLang="zh-CN" sz="2800" dirty="0">
                <a:latin typeface="+mn-ea"/>
                <a:ea typeface="+mn-ea"/>
              </a:rPr>
              <a:t>取用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一定质量</a:t>
            </a:r>
            <a:r>
              <a:rPr lang="zh-CN" altLang="zh-CN" sz="2800" dirty="0">
                <a:latin typeface="+mn-ea"/>
                <a:ea typeface="+mn-ea"/>
              </a:rPr>
              <a:t>的固体药品：</a:t>
            </a:r>
            <a:r>
              <a:rPr lang="zh-CN" altLang="en-US" sz="2800" dirty="0">
                <a:latin typeface="+mn-ea"/>
                <a:ea typeface="+mn-ea"/>
              </a:rPr>
              <a:t>应用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en-US" sz="2800" dirty="0">
                <a:latin typeface="+mn-ea"/>
                <a:ea typeface="+mn-ea"/>
              </a:rPr>
              <a:t>称量</a:t>
            </a:r>
            <a:r>
              <a:rPr lang="zh-CN" altLang="zh-CN" sz="2800" dirty="0">
                <a:latin typeface="+mn-ea"/>
                <a:ea typeface="+mn-ea"/>
              </a:rPr>
              <a:t>。</a:t>
            </a:r>
            <a:endParaRPr lang="zh-CN" altLang="en-US" sz="2800" dirty="0"/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A95C3A63-3A9A-4730-B88A-3B2A86E80FC9}"/>
              </a:ext>
            </a:extLst>
          </p:cNvPr>
          <p:cNvSpPr txBox="1"/>
          <p:nvPr/>
        </p:nvSpPr>
        <p:spPr>
          <a:xfrm>
            <a:off x="658602" y="2348880"/>
            <a:ext cx="11161240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①</a:t>
            </a:r>
            <a:r>
              <a:rPr lang="zh-CN" altLang="zh-CN" sz="2800" dirty="0">
                <a:latin typeface="+mn-ea"/>
                <a:ea typeface="+mn-ea"/>
              </a:rPr>
              <a:t>当指针不在零位而偏左时，就开始称量，当达到平衡时（指针在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零位），则实际称量的白糖的质量</a:t>
            </a:r>
            <a:r>
              <a:rPr lang="en-US" altLang="zh-CN" sz="2800" dirty="0">
                <a:latin typeface="+mn-ea"/>
                <a:ea typeface="+mn-ea"/>
              </a:rPr>
              <a:t>_______10g</a:t>
            </a:r>
            <a:r>
              <a:rPr lang="zh-CN" altLang="zh-CN" sz="2800" dirty="0">
                <a:latin typeface="+mn-ea"/>
                <a:ea typeface="+mn-ea"/>
              </a:rPr>
              <a:t>（填“</a:t>
            </a:r>
            <a:r>
              <a:rPr lang="en-US" altLang="zh-CN" sz="2800" dirty="0">
                <a:latin typeface="+mn-ea"/>
                <a:ea typeface="+mn-ea"/>
              </a:rPr>
              <a:t>&gt;</a:t>
            </a:r>
            <a:r>
              <a:rPr lang="zh-CN" altLang="zh-CN" sz="2800" dirty="0">
                <a:latin typeface="+mn-ea"/>
                <a:ea typeface="+mn-ea"/>
              </a:rPr>
              <a:t>”、“</a:t>
            </a:r>
            <a:r>
              <a:rPr lang="en-US" altLang="zh-CN" sz="2800" dirty="0">
                <a:latin typeface="+mn-ea"/>
                <a:ea typeface="+mn-ea"/>
              </a:rPr>
              <a:t>&lt;</a:t>
            </a:r>
            <a:r>
              <a:rPr lang="zh-CN" altLang="zh-CN" sz="2800" dirty="0">
                <a:latin typeface="+mn-ea"/>
                <a:ea typeface="+mn-ea"/>
              </a:rPr>
              <a:t>”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或“</a:t>
            </a:r>
            <a:r>
              <a:rPr lang="en-US" altLang="zh-CN" sz="2800" dirty="0">
                <a:latin typeface="+mn-ea"/>
                <a:ea typeface="+mn-ea"/>
              </a:rPr>
              <a:t>=</a:t>
            </a:r>
            <a:r>
              <a:rPr lang="zh-CN" altLang="zh-CN" sz="2800" dirty="0">
                <a:latin typeface="+mn-ea"/>
                <a:ea typeface="+mn-ea"/>
              </a:rPr>
              <a:t>”，下同）；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②</a:t>
            </a:r>
            <a:r>
              <a:rPr lang="zh-CN" altLang="zh-CN" sz="2800" dirty="0">
                <a:latin typeface="+mn-ea"/>
                <a:ea typeface="+mn-ea"/>
              </a:rPr>
              <a:t>如果是“当指针不在零位而偏右时，就开始称量，当达到平衡时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（指针在零位），则实际称量的白糖质量</a:t>
            </a:r>
            <a:r>
              <a:rPr lang="en-US" altLang="zh-CN" sz="2800" dirty="0">
                <a:latin typeface="+mn-ea"/>
                <a:ea typeface="+mn-ea"/>
              </a:rPr>
              <a:t>_______10g</a:t>
            </a:r>
            <a:r>
              <a:rPr lang="zh-CN" altLang="zh-CN" sz="2800" dirty="0">
                <a:latin typeface="+mn-ea"/>
                <a:ea typeface="+mn-ea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FDBAF69A-3A37-4388-9B8C-9A6735E8B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366" y="1189167"/>
            <a:ext cx="18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Garamond" pitchFamily="18" charset="0"/>
              </a:rPr>
              <a:t>托盘天平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F0507F9C-97D2-4DDD-987C-8EFC6A5D4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3278" y="3068960"/>
            <a:ext cx="10205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 &lt;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B6A7F48F-54B5-4ED2-9E56-6943D34A14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3807" y="4941168"/>
            <a:ext cx="10205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 &gt;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314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图1-32 液体的倾倒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95406" y="260648"/>
            <a:ext cx="3936488" cy="2681849"/>
          </a:xfrm>
          <a:prstGeom prst="rect">
            <a:avLst/>
          </a:prstGeom>
          <a:noFill/>
        </p:spPr>
      </p:pic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550590" y="2895327"/>
            <a:ext cx="61206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）取量较多液体：</a:t>
            </a:r>
            <a:r>
              <a:rPr lang="en-US" altLang="zh-CN" sz="2800" dirty="0">
                <a:latin typeface="+mn-ea"/>
                <a:ea typeface="+mn-ea"/>
              </a:rPr>
              <a:t>_______</a:t>
            </a:r>
            <a:r>
              <a:rPr lang="zh-CN" altLang="en-US" sz="2800" dirty="0">
                <a:latin typeface="+mn-ea"/>
                <a:ea typeface="+mn-ea"/>
              </a:rPr>
              <a:t>法</a:t>
            </a: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4269304" y="2846154"/>
            <a:ext cx="12246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倾倒</a:t>
            </a:r>
          </a:p>
        </p:txBody>
      </p:sp>
      <p:sp>
        <p:nvSpPr>
          <p:cNvPr id="19" name="Text Box 6">
            <a:extLst>
              <a:ext uri="{FF2B5EF4-FFF2-40B4-BE49-F238E27FC236}">
                <a16:creationId xmlns:a16="http://schemas.microsoft.com/office/drawing/2014/main" id="{261A9940-BADA-47BC-9123-52D56A476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二、化学药品的取用</a:t>
            </a:r>
          </a:p>
        </p:txBody>
      </p:sp>
      <p:sp>
        <p:nvSpPr>
          <p:cNvPr id="20" name="Text Box 7">
            <a:extLst>
              <a:ext uri="{FF2B5EF4-FFF2-40B4-BE49-F238E27FC236}">
                <a16:creationId xmlns:a16="http://schemas.microsoft.com/office/drawing/2014/main" id="{9E469D6F-7592-480A-876E-5E14E870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08" y="2184233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>
                <a:latin typeface="+mn-ea"/>
                <a:ea typeface="+mn-ea"/>
              </a:rPr>
              <a:t>（保存在</a:t>
            </a:r>
            <a:r>
              <a:rPr lang="zh-CN" altLang="en-US" sz="2800" u="sng" dirty="0">
                <a:latin typeface="+mn-ea"/>
                <a:ea typeface="+mn-ea"/>
              </a:rPr>
              <a:t>          </a:t>
            </a:r>
            <a:r>
              <a:rPr lang="zh-CN" altLang="en-US" sz="2800" dirty="0">
                <a:latin typeface="+mn-ea"/>
                <a:ea typeface="+mn-ea"/>
              </a:rPr>
              <a:t>里）</a:t>
            </a:r>
          </a:p>
        </p:txBody>
      </p:sp>
      <p:sp>
        <p:nvSpPr>
          <p:cNvPr id="21" name="Rectangle 21">
            <a:extLst>
              <a:ext uri="{FF2B5EF4-FFF2-40B4-BE49-F238E27FC236}">
                <a16:creationId xmlns:a16="http://schemas.microsoft.com/office/drawing/2014/main" id="{331D18C0-88CE-4583-B948-96730E468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1090" y="2131389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  <p:sp>
        <p:nvSpPr>
          <p:cNvPr id="22" name="Text Box 9">
            <a:extLst>
              <a:ext uri="{FF2B5EF4-FFF2-40B4-BE49-F238E27FC236}">
                <a16:creationId xmlns:a16="http://schemas.microsoft.com/office/drawing/2014/main" id="{093732E6-C2F6-4DA1-871F-FCD48DC8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5422" y="3084256"/>
            <a:ext cx="31182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图</a:t>
            </a: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1-25 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液体的倾倒</a:t>
            </a: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1313EB4C-AAF6-4058-82BB-41B96FA7C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590" y="3606421"/>
            <a:ext cx="2590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讨论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1】P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19   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4" name="Text Box 2">
            <a:extLst>
              <a:ext uri="{FF2B5EF4-FFF2-40B4-BE49-F238E27FC236}">
                <a16:creationId xmlns:a16="http://schemas.microsoft.com/office/drawing/2014/main" id="{D4873CA0-7E8B-4C7A-8294-8C6EAD67A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406" y="4221088"/>
            <a:ext cx="68579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、细口瓶的塞子为什么要倒放在桌子上？</a:t>
            </a:r>
          </a:p>
        </p:txBody>
      </p:sp>
      <p:sp>
        <p:nvSpPr>
          <p:cNvPr id="25" name="Text Box 7">
            <a:extLst>
              <a:ext uri="{FF2B5EF4-FFF2-40B4-BE49-F238E27FC236}">
                <a16:creationId xmlns:a16="http://schemas.microsoft.com/office/drawing/2014/main" id="{C41B5A44-1E02-4633-9C61-DAE7C6583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9826" y="4825428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防止桌面被腐蚀；</a:t>
            </a:r>
          </a:p>
        </p:txBody>
      </p:sp>
      <p:sp>
        <p:nvSpPr>
          <p:cNvPr id="26" name="Text Box 8">
            <a:extLst>
              <a:ext uri="{FF2B5EF4-FFF2-40B4-BE49-F238E27FC236}">
                <a16:creationId xmlns:a16="http://schemas.microsoft.com/office/drawing/2014/main" id="{144AEB4D-8F3A-4981-BB84-1D21CB7A8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9969" y="4825577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防止塞子被污染</a:t>
            </a:r>
          </a:p>
        </p:txBody>
      </p:sp>
      <p:sp>
        <p:nvSpPr>
          <p:cNvPr id="27" name="Text Box 3">
            <a:extLst>
              <a:ext uri="{FF2B5EF4-FFF2-40B4-BE49-F238E27FC236}">
                <a16:creationId xmlns:a16="http://schemas.microsoft.com/office/drawing/2014/main" id="{0849C11A-6958-451B-ADC9-C69C8AA66E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406" y="5229200"/>
            <a:ext cx="10602384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、倾倒液体时，瓶口为什么要紧挨着试管口？应该快速地倒还是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缓慢地倒？</a:t>
            </a:r>
          </a:p>
        </p:txBody>
      </p:sp>
      <p:sp>
        <p:nvSpPr>
          <p:cNvPr id="28" name="Text Box 9">
            <a:extLst>
              <a:ext uri="{FF2B5EF4-FFF2-40B4-BE49-F238E27FC236}">
                <a16:creationId xmlns:a16="http://schemas.microsoft.com/office/drawing/2014/main" id="{C93BFA53-99D2-472F-B93F-09812A739F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364" y="6002124"/>
            <a:ext cx="4152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hlink"/>
                </a:solidFill>
                <a:latin typeface="Tahoma" pitchFamily="34" charset="0"/>
              </a:rPr>
              <a:t>防止将液体倒出试管口；</a:t>
            </a: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C0F50541-C55D-42E8-8884-7EB446803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0445" y="5989986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Tahoma" pitchFamily="34" charset="0"/>
              </a:rPr>
              <a:t>缓慢倾倒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1" grpId="0"/>
      <p:bldP spid="21" grpId="0"/>
      <p:bldP spid="25" grpId="0"/>
      <p:bldP spid="26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766614" y="2252390"/>
            <a:ext cx="10729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、拿细口瓶倒液时，为什么细口瓶贴标签的一面要朝向手心处？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1296064" y="2905780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ahoma" pitchFamily="34" charset="0"/>
              </a:rPr>
              <a:t>防止标签被腐蚀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37B0731C-F940-4C96-A19E-5D0D05CEC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4686" y="1177588"/>
            <a:ext cx="2590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讨论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1】P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19   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1" name="Text Box 5">
            <a:extLst>
              <a:ext uri="{FF2B5EF4-FFF2-40B4-BE49-F238E27FC236}">
                <a16:creationId xmlns:a16="http://schemas.microsoft.com/office/drawing/2014/main" id="{A50527C2-0870-4860-91A3-61B58A0134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614" y="3578850"/>
            <a:ext cx="105478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、倒完液体后，为什么要立即盖紧瓶塞，并把试剂瓶放回原处？</a:t>
            </a:r>
          </a:p>
        </p:txBody>
      </p:sp>
      <p:sp>
        <p:nvSpPr>
          <p:cNvPr id="22" name="Text Box 12">
            <a:extLst>
              <a:ext uri="{FF2B5EF4-FFF2-40B4-BE49-F238E27FC236}">
                <a16:creationId xmlns:a16="http://schemas.microsoft.com/office/drawing/2014/main" id="{A6D75E60-5D0B-49BA-8CE7-98A84AC2F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0670" y="4201924"/>
            <a:ext cx="4152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ahoma" pitchFamily="34" charset="0"/>
              </a:rPr>
              <a:t>①</a:t>
            </a:r>
            <a:r>
              <a:rPr lang="zh-CN" altLang="en-US" sz="2800" dirty="0">
                <a:solidFill>
                  <a:srgbClr val="FF0000"/>
                </a:solidFill>
                <a:latin typeface="Tahoma" pitchFamily="34" charset="0"/>
              </a:rPr>
              <a:t>防止液体挥发、气化；</a:t>
            </a:r>
          </a:p>
        </p:txBody>
      </p:sp>
      <p:sp>
        <p:nvSpPr>
          <p:cNvPr id="23" name="Text Box 13">
            <a:extLst>
              <a:ext uri="{FF2B5EF4-FFF2-40B4-BE49-F238E27FC236}">
                <a16:creationId xmlns:a16="http://schemas.microsoft.com/office/drawing/2014/main" id="{5F836DCB-3B30-47DC-8D39-F02C93DAB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129" y="4905310"/>
            <a:ext cx="73981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Tahoma" pitchFamily="34" charset="0"/>
              </a:rPr>
              <a:t>②</a:t>
            </a:r>
            <a:r>
              <a:rPr lang="zh-CN" altLang="en-US" sz="2800" dirty="0">
                <a:solidFill>
                  <a:srgbClr val="0000FF"/>
                </a:solidFill>
                <a:latin typeface="Tahoma" pitchFamily="34" charset="0"/>
              </a:rPr>
              <a:t>防止空气中的物质进入瓶中，使药品变质；</a:t>
            </a:r>
          </a:p>
        </p:txBody>
      </p:sp>
      <p:sp>
        <p:nvSpPr>
          <p:cNvPr id="24" name="Text Box 14">
            <a:extLst>
              <a:ext uri="{FF2B5EF4-FFF2-40B4-BE49-F238E27FC236}">
                <a16:creationId xmlns:a16="http://schemas.microsoft.com/office/drawing/2014/main" id="{7D69315D-35B5-415B-8523-61C32574A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662" y="5570076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charset="0"/>
              </a:rPr>
              <a:t>③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防止将瓶塞混乱以及碰倒试剂瓶。</a:t>
            </a:r>
          </a:p>
        </p:txBody>
      </p:sp>
    </p:spTree>
    <p:extLst>
      <p:ext uri="{BB962C8B-B14F-4D97-AF65-F5344CB8AC3E}">
        <p14:creationId xmlns:p14="http://schemas.microsoft.com/office/powerpoint/2010/main" val="127591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9">
            <a:extLst>
              <a:ext uri="{FF2B5EF4-FFF2-40B4-BE49-F238E27FC236}">
                <a16:creationId xmlns:a16="http://schemas.microsoft.com/office/drawing/2014/main" id="{80992BEF-4BF8-447B-8326-E3909E536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686" y="1196752"/>
            <a:ext cx="10081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宋体" pitchFamily="2" charset="-122"/>
              </a:rPr>
              <a:t>取少量液体：</a:t>
            </a:r>
            <a:r>
              <a:rPr lang="en-US" altLang="zh-CN" sz="2800" dirty="0">
                <a:latin typeface="宋体" pitchFamily="2" charset="-122"/>
              </a:rPr>
              <a:t>____________</a:t>
            </a:r>
            <a:r>
              <a:rPr lang="zh-CN" altLang="en-US" sz="2800" dirty="0">
                <a:latin typeface="宋体" pitchFamily="2" charset="-122"/>
              </a:rPr>
              <a:t>法，仪器：</a:t>
            </a:r>
            <a:r>
              <a:rPr lang="en-US" altLang="zh-CN" sz="2800" dirty="0">
                <a:latin typeface="宋体" pitchFamily="2" charset="-122"/>
              </a:rPr>
              <a:t>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41049F6-CA86-4B77-B804-D212B9AC8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5046" y="1174800"/>
            <a:ext cx="24179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吸取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、滴加</a:t>
            </a:r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0704F9C7-754C-461D-B342-EB3D56C69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2976" y="1174800"/>
            <a:ext cx="18807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胶头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滴管</a:t>
            </a:r>
          </a:p>
        </p:txBody>
      </p:sp>
      <p:grpSp>
        <p:nvGrpSpPr>
          <p:cNvPr id="18" name="Group 12">
            <a:extLst>
              <a:ext uri="{FF2B5EF4-FFF2-40B4-BE49-F238E27FC236}">
                <a16:creationId xmlns:a16="http://schemas.microsoft.com/office/drawing/2014/main" id="{4C4D18D6-046C-45A3-8B01-F97F54CC8A1D}"/>
              </a:ext>
            </a:extLst>
          </p:cNvPr>
          <p:cNvGrpSpPr>
            <a:grpSpLocks/>
          </p:cNvGrpSpPr>
          <p:nvPr/>
        </p:nvGrpSpPr>
        <p:grpSpPr bwMode="auto">
          <a:xfrm>
            <a:off x="2017629" y="2708920"/>
            <a:ext cx="3845483" cy="3485382"/>
            <a:chOff x="1202" y="981"/>
            <a:chExt cx="1817" cy="1878"/>
          </a:xfrm>
        </p:grpSpPr>
        <p:sp>
          <p:nvSpPr>
            <p:cNvPr id="23" name="Text Box 4">
              <a:extLst>
                <a:ext uri="{FF2B5EF4-FFF2-40B4-BE49-F238E27FC236}">
                  <a16:creationId xmlns:a16="http://schemas.microsoft.com/office/drawing/2014/main" id="{29BC89CE-82DE-4933-9AD3-BA1E4CEB9E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2" y="2568"/>
              <a:ext cx="166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+mn-ea"/>
                  <a:ea typeface="+mn-ea"/>
                </a:rPr>
                <a:t>图</a:t>
              </a:r>
              <a:r>
                <a:rPr lang="en-US" altLang="zh-CN" dirty="0">
                  <a:latin typeface="+mn-ea"/>
                  <a:ea typeface="+mn-ea"/>
                </a:rPr>
                <a:t>1-27  </a:t>
              </a:r>
              <a:r>
                <a:rPr lang="zh-CN" altLang="en-US" dirty="0">
                  <a:latin typeface="+mn-ea"/>
                  <a:ea typeface="+mn-ea"/>
                </a:rPr>
                <a:t>用滴管取液体</a:t>
              </a:r>
            </a:p>
          </p:txBody>
        </p:sp>
        <p:pic>
          <p:nvPicPr>
            <p:cNvPr id="24" name="Picture 5" descr="图1-34 滴管的使用">
              <a:extLst>
                <a:ext uri="{FF2B5EF4-FFF2-40B4-BE49-F238E27FC236}">
                  <a16:creationId xmlns:a16="http://schemas.microsoft.com/office/drawing/2014/main" id="{D3575FB3-4950-4242-86C4-38447C14C8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02" y="981"/>
              <a:ext cx="1817" cy="1317"/>
            </a:xfrm>
            <a:prstGeom prst="rect">
              <a:avLst/>
            </a:prstGeom>
            <a:noFill/>
          </p:spPr>
        </p:pic>
      </p:grpSp>
      <p:pic>
        <p:nvPicPr>
          <p:cNvPr id="25" name="Picture 6" descr="图1-34 滴管的使用">
            <a:extLst>
              <a:ext uri="{FF2B5EF4-FFF2-40B4-BE49-F238E27FC236}">
                <a16:creationId xmlns:a16="http://schemas.microsoft.com/office/drawing/2014/main" id="{797B48E1-008D-4634-BA73-39364AEB5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5286" y="2634837"/>
            <a:ext cx="1453961" cy="2592387"/>
          </a:xfrm>
          <a:prstGeom prst="rect">
            <a:avLst/>
          </a:prstGeom>
          <a:noFill/>
        </p:spPr>
      </p:pic>
      <p:sp>
        <p:nvSpPr>
          <p:cNvPr id="26" name="矩形标注 23">
            <a:extLst>
              <a:ext uri="{FF2B5EF4-FFF2-40B4-BE49-F238E27FC236}">
                <a16:creationId xmlns:a16="http://schemas.microsoft.com/office/drawing/2014/main" id="{6975DACE-B2D5-42AE-B33E-A1C10207C4C8}"/>
              </a:ext>
            </a:extLst>
          </p:cNvPr>
          <p:cNvSpPr/>
          <p:nvPr/>
        </p:nvSpPr>
        <p:spPr bwMode="auto">
          <a:xfrm>
            <a:off x="8462976" y="1988840"/>
            <a:ext cx="2490039" cy="857256"/>
          </a:xfrm>
          <a:prstGeom prst="wedgeRectCallout">
            <a:avLst>
              <a:gd name="adj1" fmla="val -92633"/>
              <a:gd name="adj2" fmla="val 123971"/>
            </a:avLst>
          </a:prstGeom>
          <a:solidFill>
            <a:srgbClr val="00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4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竖直悬空</a:t>
            </a:r>
          </a:p>
        </p:txBody>
      </p:sp>
      <p:sp>
        <p:nvSpPr>
          <p:cNvPr id="10" name="Text Box 20">
            <a:extLst>
              <a:ext uri="{FF2B5EF4-FFF2-40B4-BE49-F238E27FC236}">
                <a16:creationId xmlns:a16="http://schemas.microsoft.com/office/drawing/2014/main" id="{999E252F-2844-4735-AA58-CBEE9FA23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41715" y="3220987"/>
            <a:ext cx="1728192" cy="2462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帽在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上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瓶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外</a:t>
            </a:r>
            <a:r>
              <a:rPr lang="zh-CN" altLang="en-US" sz="2800" dirty="0">
                <a:latin typeface="+mn-ea"/>
                <a:ea typeface="+mn-ea"/>
              </a:rPr>
              <a:t>挤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悬</a:t>
            </a:r>
            <a:r>
              <a:rPr lang="zh-CN" altLang="en-US" sz="2800" dirty="0">
                <a:latin typeface="+mn-ea"/>
                <a:ea typeface="+mn-ea"/>
              </a:rPr>
              <a:t>空滴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及时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洗</a:t>
            </a:r>
          </a:p>
        </p:txBody>
      </p:sp>
    </p:spTree>
    <p:extLst>
      <p:ext uri="{BB962C8B-B14F-4D97-AF65-F5344CB8AC3E}">
        <p14:creationId xmlns:p14="http://schemas.microsoft.com/office/powerpoint/2010/main" val="37100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6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678299" y="1124744"/>
            <a:ext cx="40568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实验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1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－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4】P</a:t>
            </a:r>
            <a:r>
              <a:rPr lang="en-US" altLang="zh-CN" sz="3200" baseline="-25000" dirty="0">
                <a:solidFill>
                  <a:srgbClr val="008000"/>
                </a:solidFill>
                <a:latin typeface="+mn-ea"/>
                <a:ea typeface="+mn-ea"/>
              </a:rPr>
              <a:t>20</a:t>
            </a:r>
            <a:endParaRPr lang="en-US" altLang="zh-CN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  <p:graphicFrame>
        <p:nvGraphicFramePr>
          <p:cNvPr id="5839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021540"/>
              </p:ext>
            </p:extLst>
          </p:nvPr>
        </p:nvGraphicFramePr>
        <p:xfrm>
          <a:off x="814812" y="2133601"/>
          <a:ext cx="10848621" cy="3023591"/>
        </p:xfrm>
        <a:graphic>
          <a:graphicData uri="http://schemas.openxmlformats.org/drawingml/2006/table">
            <a:tbl>
              <a:tblPr/>
              <a:tblGrid>
                <a:gridCol w="4416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实验内容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78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5557644" y="3114676"/>
            <a:ext cx="39936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无色酚酞溶液变红色</a:t>
            </a:r>
          </a:p>
        </p:txBody>
      </p:sp>
      <p:sp>
        <p:nvSpPr>
          <p:cNvPr id="6" name="矩形 5"/>
          <p:cNvSpPr/>
          <p:nvPr/>
        </p:nvSpPr>
        <p:spPr>
          <a:xfrm>
            <a:off x="857102" y="3110212"/>
            <a:ext cx="3611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、石灰水与酚酞溶液</a:t>
            </a:r>
          </a:p>
        </p:txBody>
      </p:sp>
    </p:spTree>
    <p:extLst>
      <p:ext uri="{BB962C8B-B14F-4D97-AF65-F5344CB8AC3E}">
        <p14:creationId xmlns:p14="http://schemas.microsoft.com/office/powerpoint/2010/main" val="24296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9">
            <a:extLst>
              <a:ext uri="{FF2B5EF4-FFF2-40B4-BE49-F238E27FC236}">
                <a16:creationId xmlns:a16="http://schemas.microsoft.com/office/drawing/2014/main" id="{E128494D-C047-4E36-9EF6-F3A961C891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686" y="1196752"/>
            <a:ext cx="10081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宋体" pitchFamily="2" charset="-122"/>
              </a:rPr>
              <a:t>取一定量体积的液体：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法，仪器：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6095206" y="1195120"/>
            <a:ext cx="972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量取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8843319" y="1132300"/>
            <a:ext cx="9364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量筒</a:t>
            </a:r>
          </a:p>
        </p:txBody>
      </p:sp>
      <p:pic>
        <p:nvPicPr>
          <p:cNvPr id="12" name="Picture 5" descr="图1－33液体的量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9182" y="2747367"/>
            <a:ext cx="5714256" cy="2841873"/>
          </a:xfrm>
          <a:prstGeom prst="rect">
            <a:avLst/>
          </a:prstGeom>
          <a:noFill/>
        </p:spPr>
      </p:pic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403426" y="2041684"/>
            <a:ext cx="39483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Comic Sans MS" pitchFamily="66" charset="0"/>
              </a:rPr>
              <a:t>（需配</a:t>
            </a:r>
            <a:r>
              <a:rPr lang="zh-CN" altLang="en-US" sz="2800" dirty="0">
                <a:solidFill>
                  <a:srgbClr val="0000FF"/>
                </a:solidFill>
                <a:latin typeface="Comic Sans MS" pitchFamily="66" charset="0"/>
              </a:rPr>
              <a:t>胶头滴管</a:t>
            </a:r>
            <a:r>
              <a:rPr lang="zh-CN" altLang="en-US" sz="2800" dirty="0">
                <a:latin typeface="Comic Sans MS" pitchFamily="66" charset="0"/>
              </a:rPr>
              <a:t>使用）</a:t>
            </a:r>
          </a:p>
        </p:txBody>
      </p:sp>
    </p:spTree>
    <p:extLst>
      <p:ext uri="{BB962C8B-B14F-4D97-AF65-F5344CB8AC3E}">
        <p14:creationId xmlns:p14="http://schemas.microsoft.com/office/powerpoint/2010/main" val="49146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5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47DFE7E-D46B-46D3-B5D4-7E9C91C115F3}"/>
              </a:ext>
            </a:extLst>
          </p:cNvPr>
          <p:cNvSpPr txBox="1"/>
          <p:nvPr/>
        </p:nvSpPr>
        <p:spPr>
          <a:xfrm>
            <a:off x="1126654" y="1177588"/>
            <a:ext cx="1072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思考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量筒读数时，为什么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sym typeface="宋体" panose="02010600030101010101" pitchFamily="2" charset="-122"/>
              </a:rPr>
              <a:t>视线与液体凹液面的最低处保持相平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？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E28A69F3-BF69-47B9-8939-F5035968A84C}"/>
              </a:ext>
            </a:extLst>
          </p:cNvPr>
          <p:cNvGrpSpPr/>
          <p:nvPr/>
        </p:nvGrpSpPr>
        <p:grpSpPr>
          <a:xfrm>
            <a:off x="1186808" y="5485416"/>
            <a:ext cx="2892174" cy="522843"/>
            <a:chOff x="6172" y="2493"/>
            <a:chExt cx="3112" cy="618"/>
          </a:xfrm>
        </p:grpSpPr>
        <p:sp>
          <p:nvSpPr>
            <p:cNvPr id="4" name="圆角矩形 2">
              <a:extLst>
                <a:ext uri="{FF2B5EF4-FFF2-40B4-BE49-F238E27FC236}">
                  <a16:creationId xmlns:a16="http://schemas.microsoft.com/office/drawing/2014/main" id="{02413806-8C8E-4386-AAA9-93DE66E093B3}"/>
                </a:ext>
              </a:extLst>
            </p:cNvPr>
            <p:cNvSpPr/>
            <p:nvPr/>
          </p:nvSpPr>
          <p:spPr>
            <a:xfrm>
              <a:off x="6172" y="2541"/>
              <a:ext cx="3112" cy="56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" name="文本框 65611">
              <a:extLst>
                <a:ext uri="{FF2B5EF4-FFF2-40B4-BE49-F238E27FC236}">
                  <a16:creationId xmlns:a16="http://schemas.microsoft.com/office/drawing/2014/main" id="{BB45D32E-AFAC-4FB1-93D3-5F0C47AAC0DB}"/>
                </a:ext>
              </a:extLst>
            </p:cNvPr>
            <p:cNvSpPr txBox="1"/>
            <p:nvPr/>
          </p:nvSpPr>
          <p:spPr>
            <a:xfrm>
              <a:off x="6281" y="2493"/>
              <a:ext cx="3003" cy="6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+mn-ea"/>
                  <a:ea typeface="+mn-ea"/>
                </a:rPr>
                <a:t>读数比实际值大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F0AA73F7-43BB-4A23-BF99-8719DDA06DFC}"/>
              </a:ext>
            </a:extLst>
          </p:cNvPr>
          <p:cNvGrpSpPr/>
          <p:nvPr/>
        </p:nvGrpSpPr>
        <p:grpSpPr>
          <a:xfrm>
            <a:off x="8577388" y="5498115"/>
            <a:ext cx="2990426" cy="522843"/>
            <a:chOff x="6172" y="4862"/>
            <a:chExt cx="3532" cy="618"/>
          </a:xfrm>
        </p:grpSpPr>
        <p:sp>
          <p:nvSpPr>
            <p:cNvPr id="7" name="圆角矩形 1">
              <a:extLst>
                <a:ext uri="{FF2B5EF4-FFF2-40B4-BE49-F238E27FC236}">
                  <a16:creationId xmlns:a16="http://schemas.microsoft.com/office/drawing/2014/main" id="{C4DA3FC8-8D3B-4016-8678-D63C74391D87}"/>
                </a:ext>
              </a:extLst>
            </p:cNvPr>
            <p:cNvSpPr/>
            <p:nvPr/>
          </p:nvSpPr>
          <p:spPr>
            <a:xfrm>
              <a:off x="6172" y="4879"/>
              <a:ext cx="3380" cy="56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文本框 65612">
              <a:extLst>
                <a:ext uri="{FF2B5EF4-FFF2-40B4-BE49-F238E27FC236}">
                  <a16:creationId xmlns:a16="http://schemas.microsoft.com/office/drawing/2014/main" id="{CEBB8412-02F0-4330-8C80-B243937D1B73}"/>
                </a:ext>
              </a:extLst>
            </p:cNvPr>
            <p:cNvSpPr txBox="1"/>
            <p:nvPr/>
          </p:nvSpPr>
          <p:spPr>
            <a:xfrm>
              <a:off x="6434" y="4862"/>
              <a:ext cx="3270" cy="6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+mn-ea"/>
                  <a:ea typeface="+mn-ea"/>
                </a:rPr>
                <a:t>读数比实际值小</a:t>
              </a:r>
            </a:p>
          </p:txBody>
        </p:sp>
      </p:grpSp>
      <p:grpSp>
        <p:nvGrpSpPr>
          <p:cNvPr id="9" name="组合 10">
            <a:extLst>
              <a:ext uri="{FF2B5EF4-FFF2-40B4-BE49-F238E27FC236}">
                <a16:creationId xmlns:a16="http://schemas.microsoft.com/office/drawing/2014/main" id="{BB3741A5-CB60-44D6-9DD1-A29571829784}"/>
              </a:ext>
            </a:extLst>
          </p:cNvPr>
          <p:cNvGrpSpPr/>
          <p:nvPr/>
        </p:nvGrpSpPr>
        <p:grpSpPr>
          <a:xfrm>
            <a:off x="4822123" y="4870252"/>
            <a:ext cx="3156433" cy="1122782"/>
            <a:chOff x="4873" y="3635"/>
            <a:chExt cx="6713" cy="918"/>
          </a:xfrm>
          <a:noFill/>
        </p:grpSpPr>
        <p:sp>
          <p:nvSpPr>
            <p:cNvPr id="10" name="圆角矩形 8">
              <a:extLst>
                <a:ext uri="{FF2B5EF4-FFF2-40B4-BE49-F238E27FC236}">
                  <a16:creationId xmlns:a16="http://schemas.microsoft.com/office/drawing/2014/main" id="{1EAC5778-1A0A-4FD5-B2F0-37A9A703DF3E}"/>
                </a:ext>
              </a:extLst>
            </p:cNvPr>
            <p:cNvSpPr/>
            <p:nvPr/>
          </p:nvSpPr>
          <p:spPr>
            <a:xfrm>
              <a:off x="4873" y="3635"/>
              <a:ext cx="6713" cy="918"/>
            </a:xfrm>
            <a:prstGeom prst="roundRect">
              <a:avLst/>
            </a:prstGeom>
            <a:grpFill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文本框 5">
              <a:extLst>
                <a:ext uri="{FF2B5EF4-FFF2-40B4-BE49-F238E27FC236}">
                  <a16:creationId xmlns:a16="http://schemas.microsoft.com/office/drawing/2014/main" id="{6A0B3410-4B3B-4AA6-AB7F-F4F8CA137FA8}"/>
                </a:ext>
              </a:extLst>
            </p:cNvPr>
            <p:cNvSpPr txBox="1"/>
            <p:nvPr/>
          </p:nvSpPr>
          <p:spPr>
            <a:xfrm>
              <a:off x="4873" y="3711"/>
              <a:ext cx="6570" cy="780"/>
            </a:xfrm>
            <a:prstGeom prst="rect">
              <a:avLst/>
            </a:prstGeom>
            <a:grp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dirty="0">
                  <a:latin typeface="+mn-ea"/>
                  <a:ea typeface="+mn-ea"/>
                  <a:sym typeface="宋体" panose="02010600030101010101" pitchFamily="2" charset="-122"/>
                </a:rPr>
                <a:t>视线与液体凹液面的最低处保持相平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88914DD9-ABB4-4831-BE13-FD5C83596F99}"/>
              </a:ext>
            </a:extLst>
          </p:cNvPr>
          <p:cNvGrpSpPr/>
          <p:nvPr/>
        </p:nvGrpSpPr>
        <p:grpSpPr>
          <a:xfrm>
            <a:off x="2209931" y="4740922"/>
            <a:ext cx="906364" cy="522843"/>
            <a:chOff x="4959" y="2665"/>
            <a:chExt cx="1071" cy="618"/>
          </a:xfrm>
        </p:grpSpPr>
        <p:sp>
          <p:nvSpPr>
            <p:cNvPr id="13" name="圆角矩形 6">
              <a:extLst>
                <a:ext uri="{FF2B5EF4-FFF2-40B4-BE49-F238E27FC236}">
                  <a16:creationId xmlns:a16="http://schemas.microsoft.com/office/drawing/2014/main" id="{4AAAE0F6-B2C4-461E-A33E-042CA30AD06A}"/>
                </a:ext>
              </a:extLst>
            </p:cNvPr>
            <p:cNvSpPr/>
            <p:nvPr/>
          </p:nvSpPr>
          <p:spPr>
            <a:xfrm>
              <a:off x="4986" y="2702"/>
              <a:ext cx="900" cy="45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4" name="文本框 9">
              <a:extLst>
                <a:ext uri="{FF2B5EF4-FFF2-40B4-BE49-F238E27FC236}">
                  <a16:creationId xmlns:a16="http://schemas.microsoft.com/office/drawing/2014/main" id="{A1958D02-F273-4D97-B6A6-3653ABD5DC76}"/>
                </a:ext>
              </a:extLst>
            </p:cNvPr>
            <p:cNvSpPr txBox="1"/>
            <p:nvPr/>
          </p:nvSpPr>
          <p:spPr>
            <a:xfrm>
              <a:off x="4959" y="2665"/>
              <a:ext cx="1071" cy="61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dirty="0">
                  <a:latin typeface="+mn-ea"/>
                  <a:ea typeface="+mn-ea"/>
                </a:rPr>
                <a:t>俯视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2510756-93DB-4BF8-98D7-004E5A8ABCD1}"/>
              </a:ext>
            </a:extLst>
          </p:cNvPr>
          <p:cNvGrpSpPr/>
          <p:nvPr/>
        </p:nvGrpSpPr>
        <p:grpSpPr>
          <a:xfrm>
            <a:off x="9568616" y="4772227"/>
            <a:ext cx="905902" cy="522842"/>
            <a:chOff x="4960" y="4848"/>
            <a:chExt cx="1068" cy="618"/>
          </a:xfrm>
        </p:grpSpPr>
        <p:sp>
          <p:nvSpPr>
            <p:cNvPr id="16" name="圆角矩形 7">
              <a:extLst>
                <a:ext uri="{FF2B5EF4-FFF2-40B4-BE49-F238E27FC236}">
                  <a16:creationId xmlns:a16="http://schemas.microsoft.com/office/drawing/2014/main" id="{2B02BC73-FABC-4618-8C11-7E106A760FCD}"/>
                </a:ext>
              </a:extLst>
            </p:cNvPr>
            <p:cNvSpPr/>
            <p:nvPr/>
          </p:nvSpPr>
          <p:spPr>
            <a:xfrm>
              <a:off x="4986" y="4917"/>
              <a:ext cx="891" cy="45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7" name="文本框 10">
              <a:extLst>
                <a:ext uri="{FF2B5EF4-FFF2-40B4-BE49-F238E27FC236}">
                  <a16:creationId xmlns:a16="http://schemas.microsoft.com/office/drawing/2014/main" id="{CD456937-EB1B-4F08-AA51-15F4869C9B69}"/>
                </a:ext>
              </a:extLst>
            </p:cNvPr>
            <p:cNvSpPr txBox="1"/>
            <p:nvPr/>
          </p:nvSpPr>
          <p:spPr>
            <a:xfrm>
              <a:off x="4960" y="4848"/>
              <a:ext cx="1068" cy="61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dirty="0">
                  <a:latin typeface="+mn-ea"/>
                  <a:ea typeface="+mn-ea"/>
                </a:rPr>
                <a:t>仰视</a:t>
              </a:r>
            </a:p>
          </p:txBody>
        </p:sp>
      </p:grpSp>
      <p:pic>
        <p:nvPicPr>
          <p:cNvPr id="18" name="图片 17">
            <a:extLst>
              <a:ext uri="{FF2B5EF4-FFF2-40B4-BE49-F238E27FC236}">
                <a16:creationId xmlns:a16="http://schemas.microsoft.com/office/drawing/2014/main" id="{BE52B01B-6CF3-4865-A04A-25F3D3E3B1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853" y="2406370"/>
            <a:ext cx="2630735" cy="1946905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2E2CB2CC-0C5B-4318-9060-C619AA71B82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314" y="2383576"/>
            <a:ext cx="2535554" cy="1969699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CABFEB33-7C83-44DB-B653-26A0244FEA3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163" y="2348880"/>
            <a:ext cx="2200904" cy="200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89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8582" y="2403423"/>
            <a:ext cx="6985099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量取液体</a:t>
            </a:r>
            <a:r>
              <a:rPr lang="zh-CN" altLang="zh-CN" sz="2800" dirty="0">
                <a:latin typeface="+mn-ea"/>
                <a:ea typeface="+mn-ea"/>
              </a:rPr>
              <a:t>时，量筒必须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zh-CN" sz="2800" dirty="0">
                <a:latin typeface="+mn-ea"/>
                <a:ea typeface="+mn-ea"/>
              </a:rPr>
              <a:t>，视线应与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液体</a:t>
            </a:r>
            <a:r>
              <a:rPr lang="en-US" altLang="zh-CN" sz="2800" dirty="0">
                <a:latin typeface="+mn-ea"/>
                <a:ea typeface="+mn-ea"/>
              </a:rPr>
              <a:t>________________________</a:t>
            </a:r>
            <a:r>
              <a:rPr lang="zh-CN" altLang="zh-CN" sz="2800" dirty="0">
                <a:latin typeface="+mn-ea"/>
                <a:ea typeface="+mn-ea"/>
              </a:rPr>
              <a:t>保持水平；</a:t>
            </a:r>
            <a:r>
              <a:rPr lang="zh-CN" altLang="en-US" sz="2800" dirty="0">
                <a:latin typeface="+mn-ea"/>
                <a:ea typeface="+mn-ea"/>
              </a:rPr>
              <a:t>若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仰视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读数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时</a:t>
            </a:r>
            <a:r>
              <a:rPr lang="zh-CN" altLang="zh-CN" sz="2800" dirty="0">
                <a:latin typeface="+mn-ea"/>
                <a:ea typeface="+mn-ea"/>
              </a:rPr>
              <a:t>，读数</a:t>
            </a:r>
            <a:r>
              <a:rPr lang="en-US" altLang="zh-CN" sz="2800" dirty="0">
                <a:latin typeface="+mn-ea"/>
                <a:ea typeface="+mn-ea"/>
              </a:rPr>
              <a:t>_____</a:t>
            </a:r>
            <a:r>
              <a:rPr lang="zh-CN" altLang="zh-CN" sz="2800" dirty="0">
                <a:latin typeface="+mn-ea"/>
                <a:ea typeface="+mn-ea"/>
              </a:rPr>
              <a:t>实际体积（填“</a:t>
            </a:r>
            <a:r>
              <a:rPr lang="en-US" altLang="zh-CN" sz="2800" dirty="0">
                <a:latin typeface="+mn-ea"/>
                <a:ea typeface="+mn-ea"/>
              </a:rPr>
              <a:t>&gt;</a:t>
            </a:r>
            <a:r>
              <a:rPr lang="zh-CN" altLang="zh-CN" sz="2800" dirty="0">
                <a:latin typeface="+mn-ea"/>
                <a:ea typeface="+mn-ea"/>
              </a:rPr>
              <a:t>”、“</a:t>
            </a:r>
            <a:r>
              <a:rPr lang="en-US" altLang="zh-CN" sz="2800" dirty="0">
                <a:latin typeface="+mn-ea"/>
                <a:ea typeface="+mn-ea"/>
              </a:rPr>
              <a:t>&lt;</a:t>
            </a:r>
            <a:r>
              <a:rPr lang="zh-CN" altLang="zh-CN" sz="2800" dirty="0">
                <a:latin typeface="+mn-ea"/>
                <a:ea typeface="+mn-ea"/>
              </a:rPr>
              <a:t>”或“</a:t>
            </a:r>
            <a:r>
              <a:rPr lang="en-US" altLang="zh-CN" sz="2800" dirty="0">
                <a:latin typeface="+mn-ea"/>
                <a:ea typeface="+mn-ea"/>
              </a:rPr>
              <a:t>=</a:t>
            </a:r>
            <a:r>
              <a:rPr lang="zh-CN" altLang="zh-CN" sz="2800" dirty="0">
                <a:latin typeface="+mn-ea"/>
                <a:ea typeface="+mn-ea"/>
              </a:rPr>
              <a:t>”，下同）</a:t>
            </a:r>
            <a:r>
              <a:rPr lang="zh-CN" altLang="en-US" sz="2800" dirty="0">
                <a:latin typeface="+mn-ea"/>
                <a:ea typeface="+mn-ea"/>
              </a:rPr>
              <a:t>；若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俯视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读数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时</a:t>
            </a:r>
            <a:r>
              <a:rPr lang="zh-CN" altLang="zh-CN" sz="2800" dirty="0">
                <a:latin typeface="+mn-ea"/>
                <a:ea typeface="+mn-ea"/>
              </a:rPr>
              <a:t>，读数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zh-CN" sz="2800" dirty="0">
                <a:latin typeface="+mn-ea"/>
                <a:ea typeface="+mn-ea"/>
              </a:rPr>
              <a:t>实际体积。</a:t>
            </a:r>
            <a:endParaRPr lang="zh-CN" altLang="en-US" sz="2800" dirty="0">
              <a:latin typeface="+mn-ea"/>
              <a:ea typeface="+mn-ea"/>
            </a:endParaRPr>
          </a:p>
        </p:txBody>
      </p:sp>
      <p:grpSp>
        <p:nvGrpSpPr>
          <p:cNvPr id="15" name="Group 21"/>
          <p:cNvGrpSpPr>
            <a:grpSpLocks/>
          </p:cNvGrpSpPr>
          <p:nvPr/>
        </p:nvGrpSpPr>
        <p:grpSpPr bwMode="auto">
          <a:xfrm>
            <a:off x="7679382" y="3642825"/>
            <a:ext cx="2474060" cy="2881313"/>
            <a:chOff x="4312" y="-198"/>
            <a:chExt cx="1169" cy="1815"/>
          </a:xfrm>
        </p:grpSpPr>
        <p:pic>
          <p:nvPicPr>
            <p:cNvPr id="16" name="Picture 19" descr="有液体读数的量筒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12" y="-198"/>
              <a:ext cx="1064" cy="1815"/>
            </a:xfrm>
            <a:prstGeom prst="rect">
              <a:avLst/>
            </a:prstGeom>
            <a:noFill/>
          </p:spPr>
        </p:pic>
        <p:sp>
          <p:nvSpPr>
            <p:cNvPr id="18" name="Text Box 20"/>
            <p:cNvSpPr txBox="1">
              <a:spLocks noChangeArrowheads="1"/>
            </p:cNvSpPr>
            <p:nvPr/>
          </p:nvSpPr>
          <p:spPr bwMode="auto">
            <a:xfrm>
              <a:off x="5320" y="709"/>
              <a:ext cx="16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  <a:latin typeface="宋体" pitchFamily="2" charset="-122"/>
                </a:rPr>
                <a:t>4</a:t>
              </a: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id="{79213F5E-E31F-447A-946F-E015B24A06AA}"/>
              </a:ext>
            </a:extLst>
          </p:cNvPr>
          <p:cNvSpPr txBox="1"/>
          <p:nvPr/>
        </p:nvSpPr>
        <p:spPr>
          <a:xfrm>
            <a:off x="1414686" y="1231579"/>
            <a:ext cx="18417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2】</a:t>
            </a:r>
            <a:endParaRPr lang="zh-CN" altLang="en-US" sz="2800" dirty="0"/>
          </a:p>
        </p:txBody>
      </p:sp>
      <p:pic>
        <p:nvPicPr>
          <p:cNvPr id="28" name="Picture 14">
            <a:extLst>
              <a:ext uri="{FF2B5EF4-FFF2-40B4-BE49-F238E27FC236}">
                <a16:creationId xmlns:a16="http://schemas.microsoft.com/office/drawing/2014/main" id="{4E37E9A5-3433-4088-990B-522D34D26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448" y="333862"/>
            <a:ext cx="3729733" cy="284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275BE29E-A7E0-41FC-9496-BE9ECF45A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006" y="2492896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放平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7000EA1-6210-4823-B3D3-EEAD47F60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508" y="3119605"/>
            <a:ext cx="40426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量筒内凹液面的最低处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DC1EBBFA-0FD0-4D40-8D0C-481D848D05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982" y="3753312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&lt;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0B6A9397-FF51-42B9-842E-DFC3DCE47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410" y="5082688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&gt;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530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678299" y="1124744"/>
            <a:ext cx="40568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实验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1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－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4】P</a:t>
            </a:r>
            <a:r>
              <a:rPr lang="en-US" altLang="zh-CN" sz="3200" baseline="-25000" dirty="0">
                <a:solidFill>
                  <a:srgbClr val="008000"/>
                </a:solidFill>
                <a:latin typeface="+mn-ea"/>
                <a:ea typeface="+mn-ea"/>
              </a:rPr>
              <a:t>20</a:t>
            </a:r>
            <a:endParaRPr lang="en-US" altLang="zh-CN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  <p:graphicFrame>
        <p:nvGraphicFramePr>
          <p:cNvPr id="5839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150571"/>
              </p:ext>
            </p:extLst>
          </p:nvPr>
        </p:nvGraphicFramePr>
        <p:xfrm>
          <a:off x="814812" y="2133601"/>
          <a:ext cx="10848621" cy="3023591"/>
        </p:xfrm>
        <a:graphic>
          <a:graphicData uri="http://schemas.openxmlformats.org/drawingml/2006/table">
            <a:tbl>
              <a:tblPr/>
              <a:tblGrid>
                <a:gridCol w="4416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实验内容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、石灰水与酚酞溶液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78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、碳酸钠粉末与盐酸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5557644" y="3114676"/>
            <a:ext cx="39936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无色酚酞溶液变红色</a:t>
            </a:r>
          </a:p>
        </p:txBody>
      </p:sp>
      <p:sp>
        <p:nvSpPr>
          <p:cNvPr id="7" name="Text Box 21">
            <a:extLst>
              <a:ext uri="{FF2B5EF4-FFF2-40B4-BE49-F238E27FC236}">
                <a16:creationId xmlns:a16="http://schemas.microsoft.com/office/drawing/2014/main" id="{47F331BA-B399-464B-8804-8BC7E65CD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3300" y="3933056"/>
            <a:ext cx="39709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①</a:t>
            </a:r>
            <a:r>
              <a:rPr lang="zh-CN" altLang="en-US" sz="2800" dirty="0">
                <a:latin typeface="+mn-ea"/>
                <a:ea typeface="+mn-ea"/>
              </a:rPr>
              <a:t>白色粉末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迅速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溶解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9C02AF1-5C50-40ED-97F1-29CECC060E37}"/>
              </a:ext>
            </a:extLst>
          </p:cNvPr>
          <p:cNvSpPr/>
          <p:nvPr/>
        </p:nvSpPr>
        <p:spPr>
          <a:xfrm>
            <a:off x="5333300" y="4561964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②</a:t>
            </a:r>
            <a:r>
              <a:rPr lang="zh-CN" altLang="en-US" sz="2800" dirty="0">
                <a:latin typeface="+mn-ea"/>
                <a:ea typeface="+mn-ea"/>
              </a:rPr>
              <a:t>产生大量的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无色气泡</a:t>
            </a:r>
          </a:p>
        </p:txBody>
      </p:sp>
    </p:spTree>
    <p:extLst>
      <p:ext uri="{BB962C8B-B14F-4D97-AF65-F5344CB8AC3E}">
        <p14:creationId xmlns:p14="http://schemas.microsoft.com/office/powerpoint/2010/main" val="25280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7641" y="2223967"/>
            <a:ext cx="11340213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用量筒量取液体时，某同学</a:t>
            </a:r>
            <a:r>
              <a:rPr lang="zh-CN" altLang="en-US" sz="2800" dirty="0">
                <a:latin typeface="+mn-ea"/>
                <a:ea typeface="+mn-ea"/>
              </a:rPr>
              <a:t>操</a:t>
            </a:r>
            <a:r>
              <a:rPr lang="zh-CN" altLang="zh-CN" sz="2800" dirty="0">
                <a:latin typeface="+mn-ea"/>
                <a:ea typeface="+mn-ea"/>
              </a:rPr>
              <a:t>作如下：量筒平稳，面对刻度，仰视液体凹液面最低处读数为</a:t>
            </a:r>
            <a:r>
              <a:rPr lang="en-US" altLang="zh-CN" sz="2800" dirty="0">
                <a:latin typeface="+mn-ea"/>
                <a:ea typeface="+mn-ea"/>
              </a:rPr>
              <a:t>19ml</a:t>
            </a:r>
            <a:r>
              <a:rPr lang="zh-CN" altLang="zh-CN" sz="2800" dirty="0">
                <a:latin typeface="+mn-ea"/>
                <a:ea typeface="+mn-ea"/>
              </a:rPr>
              <a:t>，倾倒出一部分液体，又俯视液体凹液面最低处读数为</a:t>
            </a:r>
            <a:r>
              <a:rPr lang="en-US" altLang="zh-CN" sz="2800" dirty="0">
                <a:latin typeface="+mn-ea"/>
                <a:ea typeface="+mn-ea"/>
              </a:rPr>
              <a:t>11mL</a:t>
            </a:r>
            <a:r>
              <a:rPr lang="zh-CN" altLang="zh-CN" sz="2800" dirty="0">
                <a:latin typeface="+mn-ea"/>
                <a:ea typeface="+mn-ea"/>
              </a:rPr>
              <a:t>，问：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（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全部用“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﹥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”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、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“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﹤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” 或“</a:t>
            </a:r>
            <a:r>
              <a:rPr lang="en-US" altLang="zh-CN" sz="2800" dirty="0">
                <a:solidFill>
                  <a:srgbClr val="008000"/>
                </a:solidFill>
                <a:latin typeface="+mn-ea"/>
              </a:rPr>
              <a:t>=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”填空 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）</a:t>
            </a:r>
            <a:endParaRPr lang="zh-CN" altLang="en-US" sz="2800" dirty="0">
              <a:solidFill>
                <a:srgbClr val="008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① 开始筒量取液体时，他量取的液体的实际体积为（ 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19 ml</a:t>
            </a:r>
            <a:endParaRPr lang="zh-CN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② 倾倒出一部分液体后，量筒内剩余液体的实际体积为（ 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11ml</a:t>
            </a:r>
            <a:endParaRPr lang="zh-CN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③ 这位同学取出的液体的实际体积为（ 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8ml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557B5E8-478C-4626-BDA9-0E9AE283AE34}"/>
              </a:ext>
            </a:extLst>
          </p:cNvPr>
          <p:cNvSpPr txBox="1"/>
          <p:nvPr/>
        </p:nvSpPr>
        <p:spPr>
          <a:xfrm>
            <a:off x="4799062" y="1196752"/>
            <a:ext cx="25922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课堂</a:t>
            </a:r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练习】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1A3A888-6382-4E15-8D8F-CB1CD8925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1630" y="4878712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&lt;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783A052-9B87-4C65-896D-E04C45DCE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550" y="4220187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&gt;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F23DD330-8FEA-47DE-8933-F27ACE16F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310" y="5536335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&gt;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803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75126" y="1196752"/>
            <a:ext cx="972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蘸取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8183438" y="1154361"/>
            <a:ext cx="18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玻璃棒</a:t>
            </a:r>
          </a:p>
        </p:txBody>
      </p:sp>
      <p:pic>
        <p:nvPicPr>
          <p:cNvPr id="26" name="Picture 8" descr="玻璃棒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8936" y="2636912"/>
            <a:ext cx="152380" cy="1895475"/>
          </a:xfrm>
          <a:prstGeom prst="rect">
            <a:avLst/>
          </a:prstGeom>
          <a:noFill/>
        </p:spPr>
      </p:pic>
      <p:sp>
        <p:nvSpPr>
          <p:cNvPr id="12" name="Text Box 19">
            <a:extLst>
              <a:ext uri="{FF2B5EF4-FFF2-40B4-BE49-F238E27FC236}">
                <a16:creationId xmlns:a16="http://schemas.microsoft.com/office/drawing/2014/main" id="{13F1FD09-F3B9-421A-839C-865867F92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686" y="1196752"/>
            <a:ext cx="10081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宋体" pitchFamily="2" charset="-122"/>
              </a:rPr>
              <a:t>取极少量的液体：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法，仪器：</a:t>
            </a:r>
            <a:r>
              <a:rPr lang="en-US" altLang="zh-CN" sz="2800" dirty="0">
                <a:latin typeface="宋体" pitchFamily="2" charset="-122"/>
              </a:rPr>
              <a:t>_________</a:t>
            </a:r>
            <a:r>
              <a:rPr lang="zh-CN" altLang="en-US" sz="2800" dirty="0">
                <a:latin typeface="宋体" pitchFamily="2" charset="-122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743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5260955" y="3170153"/>
            <a:ext cx="800115" cy="7077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药品取用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3716965" y="3162941"/>
            <a:ext cx="719043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固体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740757" y="3162941"/>
            <a:ext cx="719044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液体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3212205" y="2155009"/>
            <a:ext cx="719043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块状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140776" y="4243887"/>
            <a:ext cx="1007932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粉末状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3212205" y="1291521"/>
            <a:ext cx="719043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镊子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3140776" y="5035947"/>
            <a:ext cx="719044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药匙</a:t>
            </a: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3140777" y="5394675"/>
            <a:ext cx="720631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纸槽</a:t>
            </a:r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2182072" y="381873"/>
            <a:ext cx="2209098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一横二放三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慢</a:t>
            </a:r>
            <a:r>
              <a:rPr lang="zh-CN" altLang="en-US" sz="2000" dirty="0">
                <a:latin typeface="+mn-ea"/>
                <a:ea typeface="+mn-ea"/>
              </a:rPr>
              <a:t>竖</a:t>
            </a:r>
          </a:p>
        </p:txBody>
      </p:sp>
      <p:sp>
        <p:nvSpPr>
          <p:cNvPr id="25" name="Text Box 13"/>
          <p:cNvSpPr txBox="1">
            <a:spLocks noChangeArrowheads="1"/>
          </p:cNvSpPr>
          <p:nvPr/>
        </p:nvSpPr>
        <p:spPr bwMode="auto">
          <a:xfrm>
            <a:off x="1988402" y="6259749"/>
            <a:ext cx="1979355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一</a:t>
            </a:r>
            <a:r>
              <a:rPr lang="zh-CN" altLang="en-US" sz="2000" dirty="0">
                <a:solidFill>
                  <a:srgbClr val="0000FF"/>
                </a:solidFill>
                <a:latin typeface="+mn-ea"/>
                <a:ea typeface="+mn-ea"/>
              </a:rPr>
              <a:t>斜</a:t>
            </a:r>
            <a:r>
              <a:rPr lang="zh-CN" altLang="en-US" sz="2000" dirty="0">
                <a:latin typeface="+mn-ea"/>
                <a:ea typeface="+mn-ea"/>
              </a:rPr>
              <a:t>二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送</a:t>
            </a:r>
            <a:r>
              <a:rPr lang="zh-CN" altLang="en-US" sz="2000" dirty="0">
                <a:latin typeface="+mn-ea"/>
                <a:ea typeface="+mn-ea"/>
              </a:rPr>
              <a:t>三直立</a:t>
            </a:r>
          </a:p>
        </p:txBody>
      </p:sp>
      <p:sp>
        <p:nvSpPr>
          <p:cNvPr id="26" name="Text Box 15"/>
          <p:cNvSpPr txBox="1">
            <a:spLocks noChangeArrowheads="1"/>
          </p:cNvSpPr>
          <p:nvPr/>
        </p:nvSpPr>
        <p:spPr bwMode="auto">
          <a:xfrm>
            <a:off x="5083623" y="4891503"/>
            <a:ext cx="360316" cy="10155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广口瓶</a:t>
            </a: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5732826" y="4891503"/>
            <a:ext cx="360315" cy="10155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细口瓶</a:t>
            </a:r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7459801" y="1147078"/>
            <a:ext cx="792059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倾倒</a:t>
            </a:r>
          </a:p>
        </p:txBody>
      </p:sp>
      <p:sp>
        <p:nvSpPr>
          <p:cNvPr id="29" name="Text Box 18"/>
          <p:cNvSpPr txBox="1">
            <a:spLocks noChangeArrowheads="1"/>
          </p:cNvSpPr>
          <p:nvPr/>
        </p:nvSpPr>
        <p:spPr bwMode="auto">
          <a:xfrm>
            <a:off x="9188364" y="355018"/>
            <a:ext cx="1152375" cy="17848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1</a:t>
            </a:r>
            <a:r>
              <a:rPr lang="zh-CN" altLang="en-US" sz="2000" dirty="0">
                <a:latin typeface="+mn-ea"/>
                <a:ea typeface="+mn-ea"/>
              </a:rPr>
              <a:t>盖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倒</a:t>
            </a:r>
            <a:r>
              <a:rPr lang="zh-CN" altLang="en-US" sz="2000" dirty="0">
                <a:latin typeface="+mn-ea"/>
                <a:ea typeface="+mn-ea"/>
              </a:rPr>
              <a:t>放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2</a:t>
            </a:r>
            <a:r>
              <a:rPr lang="zh-CN" altLang="en-US" sz="2000" dirty="0">
                <a:latin typeface="+mn-ea"/>
                <a:ea typeface="+mn-ea"/>
              </a:rPr>
              <a:t>签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向</a:t>
            </a:r>
            <a:r>
              <a:rPr lang="zh-CN" altLang="en-US" sz="2000" dirty="0">
                <a:latin typeface="+mn-ea"/>
                <a:ea typeface="+mn-ea"/>
              </a:rPr>
              <a:t>手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3</a:t>
            </a:r>
            <a:r>
              <a:rPr lang="zh-CN" altLang="en-US" sz="2000" dirty="0">
                <a:latin typeface="+mn-ea"/>
                <a:ea typeface="+mn-ea"/>
              </a:rPr>
              <a:t>口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挨</a:t>
            </a:r>
            <a:r>
              <a:rPr lang="zh-CN" altLang="en-US" sz="2000" dirty="0">
                <a:latin typeface="+mn-ea"/>
                <a:ea typeface="+mn-ea"/>
              </a:rPr>
              <a:t>口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4</a:t>
            </a:r>
            <a:r>
              <a:rPr lang="zh-CN" altLang="en-US" sz="2000" dirty="0">
                <a:latin typeface="+mn-ea"/>
                <a:ea typeface="+mn-ea"/>
              </a:rPr>
              <a:t>还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原</a:t>
            </a:r>
            <a:r>
              <a:rPr lang="zh-CN" altLang="en-US" sz="2000" dirty="0">
                <a:latin typeface="+mn-ea"/>
                <a:ea typeface="+mn-ea"/>
              </a:rPr>
              <a:t>好</a:t>
            </a:r>
          </a:p>
        </p:txBody>
      </p:sp>
      <p:sp>
        <p:nvSpPr>
          <p:cNvPr id="30" name="Text Box 19"/>
          <p:cNvSpPr txBox="1">
            <a:spLocks noChangeArrowheads="1"/>
          </p:cNvSpPr>
          <p:nvPr/>
        </p:nvSpPr>
        <p:spPr bwMode="auto">
          <a:xfrm>
            <a:off x="7712977" y="3111001"/>
            <a:ext cx="1295225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胶头滴管</a:t>
            </a:r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auto">
          <a:xfrm>
            <a:off x="9188364" y="2299453"/>
            <a:ext cx="1152375" cy="17848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1</a:t>
            </a:r>
            <a:r>
              <a:rPr lang="zh-CN" altLang="en-US" sz="2000" dirty="0">
                <a:latin typeface="+mn-ea"/>
                <a:ea typeface="+mn-ea"/>
              </a:rPr>
              <a:t>帽在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上</a:t>
            </a:r>
            <a:endParaRPr lang="en-US" altLang="zh-CN" sz="2000" dirty="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2</a:t>
            </a:r>
            <a:r>
              <a:rPr lang="zh-CN" altLang="en-US" sz="2000" dirty="0">
                <a:latin typeface="+mn-ea"/>
                <a:ea typeface="+mn-ea"/>
              </a:rPr>
              <a:t>瓶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外</a:t>
            </a:r>
            <a:r>
              <a:rPr lang="zh-CN" altLang="en-US" sz="2000" dirty="0">
                <a:latin typeface="+mn-ea"/>
                <a:ea typeface="+mn-ea"/>
              </a:rPr>
              <a:t>挤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3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悬</a:t>
            </a:r>
            <a:r>
              <a:rPr lang="zh-CN" altLang="en-US" sz="2000" dirty="0">
                <a:latin typeface="+mn-ea"/>
                <a:ea typeface="+mn-ea"/>
              </a:rPr>
              <a:t>空滴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 dirty="0">
                <a:latin typeface="+mn-ea"/>
                <a:ea typeface="+mn-ea"/>
              </a:rPr>
              <a:t>4</a:t>
            </a:r>
            <a:r>
              <a:rPr lang="zh-CN" altLang="en-US" sz="2000" dirty="0">
                <a:latin typeface="+mn-ea"/>
                <a:ea typeface="+mn-ea"/>
              </a:rPr>
              <a:t>及时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洗</a:t>
            </a:r>
          </a:p>
        </p:txBody>
      </p:sp>
      <p:sp>
        <p:nvSpPr>
          <p:cNvPr id="32" name="Text Box 21"/>
          <p:cNvSpPr txBox="1">
            <a:spLocks noChangeArrowheads="1"/>
          </p:cNvSpPr>
          <p:nvPr/>
        </p:nvSpPr>
        <p:spPr bwMode="auto">
          <a:xfrm>
            <a:off x="7459802" y="4602615"/>
            <a:ext cx="1944434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量筒</a:t>
            </a:r>
            <a:r>
              <a:rPr lang="en-US" altLang="zh-CN" sz="2000">
                <a:latin typeface="+mn-ea"/>
                <a:ea typeface="+mn-ea"/>
              </a:rPr>
              <a:t>+</a:t>
            </a:r>
            <a:r>
              <a:rPr lang="zh-CN" altLang="en-US" sz="2000">
                <a:latin typeface="+mn-ea"/>
                <a:ea typeface="+mn-ea"/>
              </a:rPr>
              <a:t>胶头滴管</a:t>
            </a:r>
          </a:p>
        </p:txBody>
      </p:sp>
      <p:sp>
        <p:nvSpPr>
          <p:cNvPr id="33" name="Text Box 22"/>
          <p:cNvSpPr txBox="1">
            <a:spLocks noChangeArrowheads="1"/>
          </p:cNvSpPr>
          <p:nvPr/>
        </p:nvSpPr>
        <p:spPr bwMode="auto">
          <a:xfrm>
            <a:off x="7737929" y="5178803"/>
            <a:ext cx="3397837" cy="13232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>
                <a:latin typeface="+mn-ea"/>
                <a:ea typeface="+mn-ea"/>
              </a:rPr>
              <a:t>1</a:t>
            </a:r>
            <a:r>
              <a:rPr lang="zh-CN" altLang="en-US" sz="2000">
                <a:solidFill>
                  <a:srgbClr val="FF0000"/>
                </a:solidFill>
                <a:latin typeface="+mn-ea"/>
                <a:ea typeface="+mn-ea"/>
              </a:rPr>
              <a:t>选择</a:t>
            </a:r>
            <a:r>
              <a:rPr lang="zh-CN" altLang="en-US" sz="2000">
                <a:latin typeface="+mn-ea"/>
                <a:ea typeface="+mn-ea"/>
              </a:rPr>
              <a:t>合适量筒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>
                <a:latin typeface="+mn-ea"/>
                <a:ea typeface="+mn-ea"/>
              </a:rPr>
              <a:t>2</a:t>
            </a:r>
            <a:r>
              <a:rPr lang="zh-CN" altLang="en-US" sz="2000">
                <a:latin typeface="+mn-ea"/>
                <a:ea typeface="+mn-ea"/>
              </a:rPr>
              <a:t>量筒放</a:t>
            </a:r>
            <a:r>
              <a:rPr lang="zh-CN" altLang="en-US" sz="2000">
                <a:solidFill>
                  <a:srgbClr val="FF0000"/>
                </a:solidFill>
                <a:latin typeface="+mn-ea"/>
                <a:ea typeface="+mn-ea"/>
              </a:rPr>
              <a:t>水平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000">
                <a:latin typeface="+mn-ea"/>
                <a:ea typeface="+mn-ea"/>
              </a:rPr>
              <a:t>3</a:t>
            </a:r>
            <a:r>
              <a:rPr lang="zh-CN" altLang="en-US" sz="2000">
                <a:latin typeface="+mn-ea"/>
                <a:ea typeface="+mn-ea"/>
              </a:rPr>
              <a:t>视线与</a:t>
            </a:r>
            <a:r>
              <a:rPr lang="zh-CN" altLang="en-US" sz="2000">
                <a:solidFill>
                  <a:srgbClr val="FF0000"/>
                </a:solidFill>
                <a:latin typeface="+mn-ea"/>
                <a:ea typeface="+mn-ea"/>
              </a:rPr>
              <a:t>凹液面最低处</a:t>
            </a:r>
            <a:r>
              <a:rPr lang="zh-CN" altLang="en-US" sz="2000">
                <a:latin typeface="+mn-ea"/>
                <a:ea typeface="+mn-ea"/>
              </a:rPr>
              <a:t>相平</a:t>
            </a:r>
          </a:p>
        </p:txBody>
      </p:sp>
      <p:sp>
        <p:nvSpPr>
          <p:cNvPr id="34" name="Text Box 23"/>
          <p:cNvSpPr txBox="1">
            <a:spLocks noChangeArrowheads="1"/>
          </p:cNvSpPr>
          <p:nvPr/>
        </p:nvSpPr>
        <p:spPr bwMode="auto">
          <a:xfrm>
            <a:off x="7748689" y="4149080"/>
            <a:ext cx="3264209" cy="40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注：滴瓶配专用滴管不用洗</a:t>
            </a:r>
          </a:p>
        </p:txBody>
      </p:sp>
      <p:sp>
        <p:nvSpPr>
          <p:cNvPr id="35" name="Line 24"/>
          <p:cNvSpPr>
            <a:spLocks noChangeShapeType="1"/>
          </p:cNvSpPr>
          <p:nvPr/>
        </p:nvSpPr>
        <p:spPr bwMode="auto">
          <a:xfrm flipV="1">
            <a:off x="7459801" y="1507394"/>
            <a:ext cx="0" cy="16555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36" name="Line 25"/>
          <p:cNvSpPr>
            <a:spLocks noChangeShapeType="1"/>
          </p:cNvSpPr>
          <p:nvPr/>
        </p:nvSpPr>
        <p:spPr bwMode="auto">
          <a:xfrm>
            <a:off x="7459801" y="3523256"/>
            <a:ext cx="0" cy="107935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37" name="Line 26"/>
          <p:cNvSpPr>
            <a:spLocks noChangeShapeType="1"/>
          </p:cNvSpPr>
          <p:nvPr/>
        </p:nvSpPr>
        <p:spPr bwMode="auto">
          <a:xfrm flipV="1">
            <a:off x="7459802" y="3307384"/>
            <a:ext cx="2888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38" name="Line 27"/>
          <p:cNvSpPr>
            <a:spLocks noChangeShapeType="1"/>
          </p:cNvSpPr>
          <p:nvPr/>
        </p:nvSpPr>
        <p:spPr bwMode="auto">
          <a:xfrm>
            <a:off x="8251861" y="1291521"/>
            <a:ext cx="93650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39" name="Line 28"/>
          <p:cNvSpPr>
            <a:spLocks noChangeShapeType="1"/>
          </p:cNvSpPr>
          <p:nvPr/>
        </p:nvSpPr>
        <p:spPr bwMode="auto">
          <a:xfrm flipV="1">
            <a:off x="8899477" y="3307384"/>
            <a:ext cx="2888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40" name="Line 29"/>
          <p:cNvSpPr>
            <a:spLocks noChangeShapeType="1"/>
          </p:cNvSpPr>
          <p:nvPr/>
        </p:nvSpPr>
        <p:spPr bwMode="auto">
          <a:xfrm>
            <a:off x="9043920" y="4962931"/>
            <a:ext cx="0" cy="21587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41" name="Line 30"/>
          <p:cNvSpPr>
            <a:spLocks noChangeShapeType="1"/>
          </p:cNvSpPr>
          <p:nvPr/>
        </p:nvSpPr>
        <p:spPr bwMode="auto">
          <a:xfrm>
            <a:off x="6235999" y="3307384"/>
            <a:ext cx="50475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42" name="Line 31"/>
          <p:cNvSpPr>
            <a:spLocks noChangeShapeType="1"/>
          </p:cNvSpPr>
          <p:nvPr/>
        </p:nvSpPr>
        <p:spPr bwMode="auto">
          <a:xfrm flipH="1">
            <a:off x="6091555" y="3523256"/>
            <a:ext cx="649202" cy="13682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43" name="Text Box 32"/>
          <p:cNvSpPr txBox="1">
            <a:spLocks noChangeArrowheads="1"/>
          </p:cNvSpPr>
          <p:nvPr/>
        </p:nvSpPr>
        <p:spPr bwMode="auto">
          <a:xfrm>
            <a:off x="6858722" y="1189518"/>
            <a:ext cx="432658" cy="7077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多量</a:t>
            </a:r>
          </a:p>
        </p:txBody>
      </p:sp>
      <p:sp>
        <p:nvSpPr>
          <p:cNvPr id="44" name="Text Box 33"/>
          <p:cNvSpPr txBox="1">
            <a:spLocks noChangeArrowheads="1"/>
          </p:cNvSpPr>
          <p:nvPr/>
        </p:nvSpPr>
        <p:spPr bwMode="auto">
          <a:xfrm>
            <a:off x="8000275" y="2710943"/>
            <a:ext cx="720631" cy="4000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少量</a:t>
            </a:r>
          </a:p>
        </p:txBody>
      </p:sp>
      <p:sp>
        <p:nvSpPr>
          <p:cNvPr id="45" name="Text Box 34"/>
          <p:cNvSpPr txBox="1">
            <a:spLocks noChangeArrowheads="1"/>
          </p:cNvSpPr>
          <p:nvPr/>
        </p:nvSpPr>
        <p:spPr bwMode="auto">
          <a:xfrm>
            <a:off x="7247110" y="5240807"/>
            <a:ext cx="431744" cy="7077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定量</a:t>
            </a:r>
          </a:p>
        </p:txBody>
      </p:sp>
      <p:sp>
        <p:nvSpPr>
          <p:cNvPr id="46" name="Text Box 36"/>
          <p:cNvSpPr txBox="1">
            <a:spLocks noChangeArrowheads="1"/>
          </p:cNvSpPr>
          <p:nvPr/>
        </p:nvSpPr>
        <p:spPr bwMode="auto">
          <a:xfrm>
            <a:off x="5372511" y="4099444"/>
            <a:ext cx="430155" cy="7077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存放</a:t>
            </a:r>
          </a:p>
        </p:txBody>
      </p:sp>
      <p:sp>
        <p:nvSpPr>
          <p:cNvPr id="47" name="Line 37"/>
          <p:cNvSpPr>
            <a:spLocks noChangeShapeType="1"/>
          </p:cNvSpPr>
          <p:nvPr/>
        </p:nvSpPr>
        <p:spPr bwMode="auto">
          <a:xfrm>
            <a:off x="4436007" y="3523256"/>
            <a:ext cx="647616" cy="13682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48" name="Line 38"/>
          <p:cNvSpPr>
            <a:spLocks noChangeShapeType="1"/>
          </p:cNvSpPr>
          <p:nvPr/>
        </p:nvSpPr>
        <p:spPr bwMode="auto">
          <a:xfrm flipH="1">
            <a:off x="4436008" y="3307384"/>
            <a:ext cx="5761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49" name="Line 39"/>
          <p:cNvSpPr>
            <a:spLocks noChangeShapeType="1"/>
          </p:cNvSpPr>
          <p:nvPr/>
        </p:nvSpPr>
        <p:spPr bwMode="auto">
          <a:xfrm flipV="1">
            <a:off x="5659811" y="2155009"/>
            <a:ext cx="0" cy="100793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0" name="Text Box 40"/>
          <p:cNvSpPr txBox="1">
            <a:spLocks noChangeArrowheads="1"/>
          </p:cNvSpPr>
          <p:nvPr/>
        </p:nvSpPr>
        <p:spPr bwMode="auto">
          <a:xfrm>
            <a:off x="2780461" y="2731197"/>
            <a:ext cx="431744" cy="13232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托盘天平</a:t>
            </a:r>
          </a:p>
        </p:txBody>
      </p:sp>
      <p:sp>
        <p:nvSpPr>
          <p:cNvPr id="51" name="Text Box 41"/>
          <p:cNvSpPr txBox="1">
            <a:spLocks noChangeArrowheads="1"/>
          </p:cNvSpPr>
          <p:nvPr/>
        </p:nvSpPr>
        <p:spPr bwMode="auto">
          <a:xfrm>
            <a:off x="2494806" y="5069223"/>
            <a:ext cx="431739" cy="7077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仪器</a:t>
            </a:r>
          </a:p>
        </p:txBody>
      </p:sp>
      <p:sp>
        <p:nvSpPr>
          <p:cNvPr id="52" name="Line 42"/>
          <p:cNvSpPr>
            <a:spLocks noChangeShapeType="1"/>
          </p:cNvSpPr>
          <p:nvPr/>
        </p:nvSpPr>
        <p:spPr bwMode="auto">
          <a:xfrm flipH="1">
            <a:off x="3716964" y="3523256"/>
            <a:ext cx="0" cy="72063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3" name="Line 43"/>
          <p:cNvSpPr>
            <a:spLocks noChangeShapeType="1"/>
          </p:cNvSpPr>
          <p:nvPr/>
        </p:nvSpPr>
        <p:spPr bwMode="auto">
          <a:xfrm flipH="1">
            <a:off x="3716964" y="4602615"/>
            <a:ext cx="0" cy="43333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4" name="Line 44"/>
          <p:cNvSpPr>
            <a:spLocks noChangeShapeType="1"/>
          </p:cNvSpPr>
          <p:nvPr/>
        </p:nvSpPr>
        <p:spPr bwMode="auto">
          <a:xfrm flipH="1">
            <a:off x="3716964" y="5754990"/>
            <a:ext cx="0" cy="50317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5" name="Text Box 45"/>
          <p:cNvSpPr txBox="1">
            <a:spLocks noChangeArrowheads="1"/>
          </p:cNvSpPr>
          <p:nvPr/>
        </p:nvSpPr>
        <p:spPr bwMode="auto">
          <a:xfrm>
            <a:off x="2566814" y="1173933"/>
            <a:ext cx="431741" cy="7077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仪器</a:t>
            </a:r>
          </a:p>
        </p:txBody>
      </p:sp>
      <p:sp>
        <p:nvSpPr>
          <p:cNvPr id="56" name="Line 46"/>
          <p:cNvSpPr>
            <a:spLocks noChangeShapeType="1"/>
          </p:cNvSpPr>
          <p:nvPr/>
        </p:nvSpPr>
        <p:spPr bwMode="auto">
          <a:xfrm flipH="1" flipV="1">
            <a:off x="3716964" y="2515325"/>
            <a:ext cx="0" cy="64761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7" name="Line 47"/>
          <p:cNvSpPr>
            <a:spLocks noChangeShapeType="1"/>
          </p:cNvSpPr>
          <p:nvPr/>
        </p:nvSpPr>
        <p:spPr bwMode="auto">
          <a:xfrm flipV="1">
            <a:off x="3716964" y="1651838"/>
            <a:ext cx="0" cy="50317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8" name="Line 48"/>
          <p:cNvSpPr>
            <a:spLocks noChangeShapeType="1"/>
          </p:cNvSpPr>
          <p:nvPr/>
        </p:nvSpPr>
        <p:spPr bwMode="auto">
          <a:xfrm flipV="1">
            <a:off x="3716964" y="786763"/>
            <a:ext cx="0" cy="50475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59" name="Line 49"/>
          <p:cNvSpPr>
            <a:spLocks noChangeShapeType="1"/>
          </p:cNvSpPr>
          <p:nvPr/>
        </p:nvSpPr>
        <p:spPr bwMode="auto">
          <a:xfrm flipH="1">
            <a:off x="3212205" y="3307384"/>
            <a:ext cx="50475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60" name="Text Box 50"/>
          <p:cNvSpPr txBox="1">
            <a:spLocks noChangeArrowheads="1"/>
          </p:cNvSpPr>
          <p:nvPr/>
        </p:nvSpPr>
        <p:spPr bwMode="auto">
          <a:xfrm>
            <a:off x="1772529" y="2731197"/>
            <a:ext cx="431744" cy="13232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+mn-ea"/>
                <a:ea typeface="+mn-ea"/>
              </a:rPr>
              <a:t>左物右码</a:t>
            </a:r>
          </a:p>
        </p:txBody>
      </p:sp>
      <p:sp>
        <p:nvSpPr>
          <p:cNvPr id="61" name="Line 51"/>
          <p:cNvSpPr>
            <a:spLocks noChangeShapeType="1"/>
          </p:cNvSpPr>
          <p:nvPr/>
        </p:nvSpPr>
        <p:spPr bwMode="auto">
          <a:xfrm flipH="1">
            <a:off x="2204273" y="3307384"/>
            <a:ext cx="5761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0">
              <a:latin typeface="+mn-ea"/>
            </a:endParaRPr>
          </a:p>
        </p:txBody>
      </p:sp>
      <p:sp>
        <p:nvSpPr>
          <p:cNvPr id="62" name="Text Box 53"/>
          <p:cNvSpPr txBox="1">
            <a:spLocks noChangeArrowheads="1"/>
          </p:cNvSpPr>
          <p:nvPr/>
        </p:nvSpPr>
        <p:spPr bwMode="auto">
          <a:xfrm>
            <a:off x="5242130" y="628327"/>
            <a:ext cx="800219" cy="15282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latin typeface="+mn-ea"/>
                <a:ea typeface="+mn-ea"/>
              </a:rPr>
              <a:t>三不一</a:t>
            </a:r>
            <a:r>
              <a:rPr lang="zh-CN" altLang="en-US" sz="2000" dirty="0">
                <a:solidFill>
                  <a:srgbClr val="FF0000"/>
                </a:solidFill>
                <a:latin typeface="+mn-ea"/>
                <a:ea typeface="+mn-ea"/>
              </a:rPr>
              <a:t>节药</a:t>
            </a:r>
            <a:r>
              <a:rPr lang="zh-CN" altLang="en-US" sz="2000" dirty="0">
                <a:latin typeface="+mn-ea"/>
                <a:ea typeface="+mn-ea"/>
              </a:rPr>
              <a:t>剩余四注意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BF61CEB-3345-47FC-8CC0-E9427FB91D8D}"/>
              </a:ext>
            </a:extLst>
          </p:cNvPr>
          <p:cNvSpPr txBox="1"/>
          <p:nvPr/>
        </p:nvSpPr>
        <p:spPr>
          <a:xfrm>
            <a:off x="432013" y="2113191"/>
            <a:ext cx="677108" cy="251607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课堂小结</a:t>
            </a:r>
            <a:r>
              <a:rPr lang="en-US" altLang="zh-CN" sz="32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E6F1794-1501-4383-A978-0A78B91FF86C}"/>
              </a:ext>
            </a:extLst>
          </p:cNvPr>
          <p:cNvSpPr txBox="1"/>
          <p:nvPr/>
        </p:nvSpPr>
        <p:spPr>
          <a:xfrm>
            <a:off x="4799062" y="1196752"/>
            <a:ext cx="25922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课堂</a:t>
            </a:r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练习】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90D496E-AAB8-49CD-80E6-1C3ABAD31136}"/>
              </a:ext>
            </a:extLst>
          </p:cNvPr>
          <p:cNvSpPr/>
          <p:nvPr/>
        </p:nvSpPr>
        <p:spPr>
          <a:xfrm>
            <a:off x="694606" y="2126041"/>
            <a:ext cx="4697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anose="02010600030101010101" pitchFamily="2" charset="-122"/>
              </a:rPr>
              <a:t>1.</a:t>
            </a:r>
            <a:r>
              <a:rPr lang="zh-CN" altLang="en-US" sz="2800" dirty="0">
                <a:latin typeface="宋体" panose="02010600030101010101" pitchFamily="2" charset="-122"/>
              </a:rPr>
              <a:t>下列选项正确的是 </a:t>
            </a:r>
            <a:r>
              <a:rPr lang="en-US" altLang="zh-CN" sz="2800" dirty="0">
                <a:latin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</a:rPr>
              <a:t>　　</a:t>
            </a:r>
            <a:r>
              <a:rPr lang="en-US" altLang="zh-CN" sz="2800" dirty="0">
                <a:latin typeface="宋体" panose="02010600030101010101" pitchFamily="2" charset="-122"/>
              </a:rPr>
              <a:t>)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pic>
        <p:nvPicPr>
          <p:cNvPr id="4" name="图片 3" descr="17RA17">
            <a:extLst>
              <a:ext uri="{FF2B5EF4-FFF2-40B4-BE49-F238E27FC236}">
                <a16:creationId xmlns:a16="http://schemas.microsoft.com/office/drawing/2014/main" id="{786AA2F4-5AC6-47D4-8632-0B7FBCCDB97C}"/>
              </a:ext>
            </a:extLst>
          </p:cNvPr>
          <p:cNvPicPr/>
          <p:nvPr/>
        </p:nvPicPr>
        <p:blipFill rotWithShape="1">
          <a:blip r:embed="rId2"/>
          <a:srcRect b="25954"/>
          <a:stretch>
            <a:fillRect/>
          </a:stretch>
        </p:blipFill>
        <p:spPr bwMode="auto">
          <a:xfrm>
            <a:off x="1321388" y="2954687"/>
            <a:ext cx="923831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E26E39B2-AFA6-4116-BB68-79C3715D7FB3}"/>
              </a:ext>
            </a:extLst>
          </p:cNvPr>
          <p:cNvSpPr txBox="1"/>
          <p:nvPr/>
        </p:nvSpPr>
        <p:spPr>
          <a:xfrm>
            <a:off x="4511030" y="2148411"/>
            <a:ext cx="1227593" cy="523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612287C-7E19-492E-B5D8-1DACB30A6E2B}"/>
              </a:ext>
            </a:extLst>
          </p:cNvPr>
          <p:cNvSpPr txBox="1"/>
          <p:nvPr/>
        </p:nvSpPr>
        <p:spPr>
          <a:xfrm>
            <a:off x="1536539" y="5093028"/>
            <a:ext cx="17503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宋体" panose="02010600030101010101" pitchFamily="2" charset="-122"/>
              </a:rPr>
              <a:t>A.</a:t>
            </a:r>
            <a:r>
              <a:rPr lang="zh-CN" altLang="en-US" sz="2800" dirty="0">
                <a:latin typeface="宋体" panose="02010600030101010101" pitchFamily="2" charset="-122"/>
              </a:rPr>
              <a:t>闻药品气味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E8EF88E-8E56-4403-B8A4-AB7C4A03CFB1}"/>
              </a:ext>
            </a:extLst>
          </p:cNvPr>
          <p:cNvSpPr txBox="1"/>
          <p:nvPr/>
        </p:nvSpPr>
        <p:spPr>
          <a:xfrm>
            <a:off x="3430910" y="5106241"/>
            <a:ext cx="1985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宋体" panose="02010600030101010101" pitchFamily="2" charset="-122"/>
              </a:rPr>
              <a:t>B.</a:t>
            </a:r>
            <a:r>
              <a:rPr lang="zh-CN" altLang="en-US" sz="2800" dirty="0">
                <a:latin typeface="宋体" panose="02010600030101010101" pitchFamily="2" charset="-122"/>
              </a:rPr>
              <a:t>取液体时挤入空气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4B4A68A-8700-4090-B0E7-4F74A9E360EF}"/>
              </a:ext>
            </a:extLst>
          </p:cNvPr>
          <p:cNvSpPr txBox="1"/>
          <p:nvPr/>
        </p:nvSpPr>
        <p:spPr>
          <a:xfrm>
            <a:off x="5447134" y="5112234"/>
            <a:ext cx="23902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宋体" panose="02010600030101010101" pitchFamily="2" charset="-122"/>
              </a:rPr>
              <a:t>C.</a:t>
            </a:r>
            <a:r>
              <a:rPr lang="zh-CN" altLang="en-US" sz="2800" dirty="0">
                <a:latin typeface="宋体" panose="02010600030101010101" pitchFamily="2" charset="-122"/>
              </a:rPr>
              <a:t>将带有残液的滴管倒持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0969739-ACE0-4D6C-A163-4CD96D1D9355}"/>
              </a:ext>
            </a:extLst>
          </p:cNvPr>
          <p:cNvSpPr txBox="1"/>
          <p:nvPr/>
        </p:nvSpPr>
        <p:spPr>
          <a:xfrm>
            <a:off x="8183438" y="5139189"/>
            <a:ext cx="22182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宋体" panose="02010600030101010101" pitchFamily="2" charset="-122"/>
              </a:rPr>
              <a:t>D.</a:t>
            </a:r>
            <a:r>
              <a:rPr lang="zh-CN" altLang="en-US" sz="2800" dirty="0">
                <a:latin typeface="宋体" panose="02010600030101010101" pitchFamily="2" charset="-122"/>
              </a:rPr>
              <a:t>量取</a:t>
            </a:r>
            <a:r>
              <a:rPr lang="en-US" altLang="zh-CN" sz="2800" dirty="0">
                <a:latin typeface="宋体" panose="02010600030101010101" pitchFamily="2" charset="-122"/>
              </a:rPr>
              <a:t>9.5mL</a:t>
            </a:r>
            <a:r>
              <a:rPr lang="zh-CN" altLang="en-US" sz="2800" dirty="0">
                <a:latin typeface="宋体" panose="02010600030101010101" pitchFamily="2" charset="-122"/>
              </a:rPr>
              <a:t>液体</a:t>
            </a:r>
          </a:p>
        </p:txBody>
      </p:sp>
    </p:spTree>
    <p:extLst>
      <p:ext uri="{BB962C8B-B14F-4D97-AF65-F5344CB8AC3E}">
        <p14:creationId xmlns:p14="http://schemas.microsoft.com/office/powerpoint/2010/main" val="294407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766BE9-E6AE-42FC-993A-50F18FDA3F72}"/>
              </a:ext>
            </a:extLst>
          </p:cNvPr>
          <p:cNvSpPr/>
          <p:nvPr/>
        </p:nvSpPr>
        <p:spPr>
          <a:xfrm>
            <a:off x="550590" y="2027217"/>
            <a:ext cx="6095206" cy="67785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673">
              <a:lnSpc>
                <a:spcPts val="5199"/>
              </a:lnSpc>
            </a:pPr>
            <a:r>
              <a:rPr lang="en-US" altLang="zh-CN" sz="2800" dirty="0">
                <a:latin typeface="宋体" panose="02010600030101010101" pitchFamily="2" charset="-122"/>
              </a:rPr>
              <a:t>2.</a:t>
            </a:r>
            <a:r>
              <a:rPr lang="zh-CN" altLang="en-US" sz="2800" dirty="0">
                <a:latin typeface="宋体" panose="02010600030101010101" pitchFamily="2" charset="-122"/>
              </a:rPr>
              <a:t>下列实验基本操作正确的是</a:t>
            </a:r>
            <a:r>
              <a:rPr lang="en-US" altLang="zh-CN" sz="2800" dirty="0">
                <a:latin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</a:rPr>
              <a:t>　　</a:t>
            </a:r>
            <a:r>
              <a:rPr lang="en-US" altLang="zh-CN" sz="2800" dirty="0">
                <a:latin typeface="宋体" panose="02010600030101010101" pitchFamily="2" charset="-122"/>
              </a:rPr>
              <a:t>)</a:t>
            </a:r>
          </a:p>
        </p:txBody>
      </p:sp>
      <p:pic>
        <p:nvPicPr>
          <p:cNvPr id="3" name="Picture 1" descr="17RA145">
            <a:extLst>
              <a:ext uri="{FF2B5EF4-FFF2-40B4-BE49-F238E27FC236}">
                <a16:creationId xmlns:a16="http://schemas.microsoft.com/office/drawing/2014/main" id="{3D91E140-D04B-4334-B174-0FF056E29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4686" y="2956338"/>
            <a:ext cx="9163627" cy="248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CB3B0F65-7580-4F53-9732-4C95FFF59183}"/>
              </a:ext>
            </a:extLst>
          </p:cNvPr>
          <p:cNvSpPr txBox="1"/>
          <p:nvPr/>
        </p:nvSpPr>
        <p:spPr>
          <a:xfrm>
            <a:off x="5879182" y="2161814"/>
            <a:ext cx="1227593" cy="523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C600D5C-90EC-4875-A754-1C812F3AEDD9}"/>
              </a:ext>
            </a:extLst>
          </p:cNvPr>
          <p:cNvSpPr txBox="1"/>
          <p:nvPr/>
        </p:nvSpPr>
        <p:spPr>
          <a:xfrm>
            <a:off x="4799062" y="1196752"/>
            <a:ext cx="25922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课堂</a:t>
            </a:r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练习】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97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550A4D9A-7506-4B80-BDAE-F3C3B3EFFC57}"/>
              </a:ext>
            </a:extLst>
          </p:cNvPr>
          <p:cNvSpPr txBox="1"/>
          <p:nvPr/>
        </p:nvSpPr>
        <p:spPr>
          <a:xfrm>
            <a:off x="550590" y="1959367"/>
            <a:ext cx="11089232" cy="28075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en-US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zh-CN" altLang="en-US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海珠区，</a:t>
            </a:r>
            <a:r>
              <a:rPr lang="en-US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T29</a:t>
            </a:r>
            <a:r>
              <a:rPr lang="zh-CN" altLang="en-US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某同学向量筒倾倒液体时的操作如右图，</a:t>
            </a:r>
            <a:endParaRPr lang="en-US" altLang="zh-CN" sz="2800" dirty="0"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dirty="0">
                <a:latin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纠正其中的两处错误：</a:t>
            </a:r>
            <a:endParaRPr lang="en-US" altLang="zh-CN" sz="2800" dirty="0"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dirty="0">
                <a:latin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en-US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__________________________________</a:t>
            </a:r>
            <a:r>
              <a:rPr lang="zh-CN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   __________________________________</a:t>
            </a:r>
            <a:r>
              <a:rPr lang="zh-CN" altLang="zh-CN" sz="2800" dirty="0"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ECD7AFD-8D53-41F4-A3A5-1D38C28529E9}"/>
              </a:ext>
            </a:extLst>
          </p:cNvPr>
          <p:cNvSpPr txBox="1"/>
          <p:nvPr/>
        </p:nvSpPr>
        <p:spPr>
          <a:xfrm>
            <a:off x="4799062" y="1196752"/>
            <a:ext cx="25922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课堂</a:t>
            </a:r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练习】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BE0A264-CCAC-4461-8479-709C98F634C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454" y="3001479"/>
            <a:ext cx="2448272" cy="266429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B478492-3D7B-46BC-B2FE-475C6164883E}"/>
              </a:ext>
            </a:extLst>
          </p:cNvPr>
          <p:cNvSpPr txBox="1"/>
          <p:nvPr/>
        </p:nvSpPr>
        <p:spPr>
          <a:xfrm>
            <a:off x="1270670" y="3478072"/>
            <a:ext cx="4104456" cy="523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瓶塞应该倒放在桌面上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71B7F45-FB2D-48BD-B138-5002A95D9ED6}"/>
              </a:ext>
            </a:extLst>
          </p:cNvPr>
          <p:cNvSpPr txBox="1"/>
          <p:nvPr/>
        </p:nvSpPr>
        <p:spPr>
          <a:xfrm>
            <a:off x="1270670" y="4129916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用手持量筒，并倾斜倾倒液体</a:t>
            </a:r>
          </a:p>
        </p:txBody>
      </p:sp>
    </p:spTree>
    <p:extLst>
      <p:ext uri="{BB962C8B-B14F-4D97-AF65-F5344CB8AC3E}">
        <p14:creationId xmlns:p14="http://schemas.microsoft.com/office/powerpoint/2010/main" val="205535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2523</TotalTime>
  <Words>1461</Words>
  <Application>Microsoft Office PowerPoint</Application>
  <PresentationFormat>自定义</PresentationFormat>
  <Paragraphs>217</Paragraphs>
  <Slides>25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Monotype Sorts</vt:lpstr>
      <vt:lpstr>楷体</vt:lpstr>
      <vt:lpstr>宋体</vt:lpstr>
      <vt:lpstr>Arial</vt:lpstr>
      <vt:lpstr>Calibri</vt:lpstr>
      <vt:lpstr>Comic Sans MS</vt:lpstr>
      <vt:lpstr>Garamond</vt:lpstr>
      <vt:lpstr>Tahoma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 作逵</cp:lastModifiedBy>
  <cp:revision>151</cp:revision>
  <dcterms:created xsi:type="dcterms:W3CDTF">2004-09-04T08:14:41Z</dcterms:created>
  <dcterms:modified xsi:type="dcterms:W3CDTF">2022-01-10T07:39:19Z</dcterms:modified>
</cp:coreProperties>
</file>