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99" r:id="rId2"/>
    <p:sldId id="334" r:id="rId3"/>
    <p:sldId id="335" r:id="rId4"/>
    <p:sldId id="336" r:id="rId5"/>
    <p:sldId id="337" r:id="rId6"/>
    <p:sldId id="338" r:id="rId7"/>
    <p:sldId id="339" r:id="rId8"/>
    <p:sldId id="340" r:id="rId9"/>
    <p:sldId id="344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0" d="100"/>
          <a:sy n="40" d="100"/>
        </p:scale>
        <p:origin x="-148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434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5F80B45-1E75-414C-9E8E-46BA08B316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64425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2E0AE3-E02F-41CF-9366-B33A203B624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4632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227E0-390C-4743-9651-FE02E90EB5D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3938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C7FA6F-1AC5-48A9-87B1-C8C49128D13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2021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F9E3A-6EDE-4500-A073-BD1778E7E4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178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62F88-2854-4C67-8894-2CF4825E305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7153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338F3-4293-4BE7-BB9F-3972831D379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2901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4CFD7-A673-4841-ACE3-69F65B81290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701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A793B-1022-4C87-98B7-4F2E592881B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850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8D583-2B0B-4D4B-92D4-25D47F9839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9119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E572D9-5166-4CBC-BA04-42CA8140EB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6829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2052D2-B4B3-4648-86C9-1CC00C451A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2130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B27E501-88B8-4A5B-B404-445670FA73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8201" name="Picture 9" descr="BR02 copy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981950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Rectangle 10"/>
          <p:cNvSpPr>
            <a:spLocks noChangeArrowheads="1"/>
          </p:cNvSpPr>
          <p:nvPr userDrawn="1"/>
        </p:nvSpPr>
        <p:spPr bwMode="auto">
          <a:xfrm>
            <a:off x="609600" y="6289675"/>
            <a:ext cx="8534400" cy="74613"/>
          </a:xfrm>
          <a:prstGeom prst="rect">
            <a:avLst/>
          </a:prstGeom>
          <a:gradFill rotWithShape="0">
            <a:gsLst>
              <a:gs pos="0">
                <a:srgbClr val="800000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zh-CN" altLang="en-US" sz="7200" dirty="0" smtClean="0"/>
              <a:t>计算机的基本组成</a:t>
            </a:r>
            <a:endParaRPr lang="zh-CN" altLang="en-US" sz="7200" dirty="0" smtClean="0"/>
          </a:p>
        </p:txBody>
      </p:sp>
    </p:spTree>
    <p:extLst>
      <p:ext uri="{BB962C8B-B14F-4D97-AF65-F5344CB8AC3E}">
        <p14:creationId xmlns:p14="http://schemas.microsoft.com/office/powerpoint/2010/main" val="213547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7170" name="内容占位符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altLang="zh-CN" smtClean="0">
              <a:ea typeface="宋体" pitchFamily="2" charset="-122"/>
            </a:endParaRPr>
          </a:p>
          <a:p>
            <a:r>
              <a:rPr lang="zh-CN" altLang="en-US" smtClean="0">
                <a:ea typeface="宋体" pitchFamily="2" charset="-122"/>
              </a:rPr>
              <a:t>计算机之父冯</a:t>
            </a:r>
            <a:r>
              <a:rPr lang="en-US" altLang="zh-CN" smtClean="0">
                <a:ea typeface="宋体" pitchFamily="2" charset="-122"/>
              </a:rPr>
              <a:t>·</a:t>
            </a:r>
            <a:r>
              <a:rPr lang="zh-CN" altLang="en-US" smtClean="0">
                <a:ea typeface="宋体" pitchFamily="2" charset="-122"/>
              </a:rPr>
              <a:t>诺依曼提出：</a:t>
            </a:r>
          </a:p>
          <a:p>
            <a:endParaRPr lang="en-US" altLang="zh-CN" smtClean="0">
              <a:ea typeface="宋体" pitchFamily="2" charset="-122"/>
            </a:endParaRPr>
          </a:p>
          <a:p>
            <a:r>
              <a:rPr lang="zh-CN" altLang="en-US" smtClean="0">
                <a:ea typeface="宋体" pitchFamily="2" charset="-122"/>
              </a:rPr>
              <a:t>从</a:t>
            </a:r>
            <a:r>
              <a:rPr lang="zh-CN" altLang="en-US" smtClean="0">
                <a:solidFill>
                  <a:srgbClr val="FF0000"/>
                </a:solidFill>
                <a:ea typeface="宋体" pitchFamily="2" charset="-122"/>
              </a:rPr>
              <a:t>功能</a:t>
            </a:r>
            <a:r>
              <a:rPr lang="zh-CN" altLang="en-US" smtClean="0">
                <a:ea typeface="宋体" pitchFamily="2" charset="-122"/>
              </a:rPr>
              <a:t>上讲，计算机硬件包括存储器、运算器、控制器、输入设备和输出设备五大部分。</a:t>
            </a:r>
          </a:p>
        </p:txBody>
      </p:sp>
    </p:spTree>
    <p:extLst>
      <p:ext uri="{BB962C8B-B14F-4D97-AF65-F5344CB8AC3E}">
        <p14:creationId xmlns:p14="http://schemas.microsoft.com/office/powerpoint/2010/main" val="4204811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4"/>
          <p:cNvSpPr txBox="1">
            <a:spLocks noChangeArrowheads="1"/>
          </p:cNvSpPr>
          <p:nvPr/>
        </p:nvSpPr>
        <p:spPr bwMode="auto">
          <a:xfrm>
            <a:off x="457200" y="1636713"/>
            <a:ext cx="8915400" cy="283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当我们在键盘敲一下“</a:t>
            </a:r>
            <a:r>
              <a:rPr lang="en-US" altLang="zh-CN" sz="2400" b="1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A”</a:t>
            </a:r>
            <a:r>
              <a:rPr lang="zh-CN" altLang="en-US" sz="2400" b="1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键，显示器马上显示一个“</a:t>
            </a:r>
            <a:r>
              <a:rPr lang="en-US" altLang="zh-CN" sz="2400" b="1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A”</a:t>
            </a:r>
            <a:r>
              <a:rPr lang="zh-CN" altLang="en-US" sz="2400" b="1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字母。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请大家猜想一下：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计算机要完成这个分析、处理过程，硬件五个组成部分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FF"/>
                </a:solidFill>
                <a:ea typeface="宋体" pitchFamily="2" charset="-122"/>
              </a:rPr>
              <a:t>运算器、控制器、存储器、输入设备、输出设备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它们之间的</a:t>
            </a:r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工作流程</a:t>
            </a:r>
            <a:r>
              <a:rPr lang="zh-CN" altLang="en-US" sz="2400" b="1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是怎样的呢？ </a:t>
            </a:r>
          </a:p>
        </p:txBody>
      </p:sp>
      <p:sp>
        <p:nvSpPr>
          <p:cNvPr id="15363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sz="2800" smtClean="0">
                <a:ea typeface="宋体" panose="02010600030101010101" pitchFamily="2" charset="-122"/>
              </a:rPr>
              <a:t>计算机硬件五大组成部分之间的联系</a:t>
            </a:r>
            <a:endParaRPr lang="en-US" altLang="zh-CN" sz="2800" smtClean="0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873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sz="2800" smtClean="0">
                <a:ea typeface="宋体" panose="02010600030101010101" pitchFamily="2" charset="-122"/>
              </a:rPr>
              <a:t>计算机硬件五大组成部分之间的联系</a:t>
            </a:r>
            <a:endParaRPr lang="en-US" altLang="zh-CN" sz="2800" smtClean="0">
              <a:ea typeface="宋体" panose="02010600030101010101" pitchFamily="2" charset="-122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1447800" y="2286000"/>
            <a:ext cx="1600200" cy="519113"/>
            <a:chOff x="672" y="1872"/>
            <a:chExt cx="1440" cy="1680"/>
          </a:xfrm>
        </p:grpSpPr>
        <p:sp>
          <p:nvSpPr>
            <p:cNvPr id="9219" name="AutoShape 5"/>
            <p:cNvSpPr>
              <a:spLocks noChangeArrowheads="1"/>
            </p:cNvSpPr>
            <p:nvPr/>
          </p:nvSpPr>
          <p:spPr bwMode="auto">
            <a:xfrm>
              <a:off x="672" y="1872"/>
              <a:ext cx="1440" cy="168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zh-CN" altLang="en-US">
                <a:solidFill>
                  <a:srgbClr val="0000CC"/>
                </a:solidFill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9220" name="Text Box 6"/>
            <p:cNvSpPr txBox="1">
              <a:spLocks noChangeArrowheads="1"/>
            </p:cNvSpPr>
            <p:nvPr/>
          </p:nvSpPr>
          <p:spPr bwMode="auto">
            <a:xfrm>
              <a:off x="732" y="1995"/>
              <a:ext cx="1284" cy="1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400" b="1">
                  <a:solidFill>
                    <a:srgbClr val="0000CC"/>
                  </a:solidFill>
                  <a:ea typeface="宋体" pitchFamily="2" charset="-122"/>
                </a:rPr>
                <a:t>输入设备</a:t>
              </a:r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6172200" y="2286000"/>
            <a:ext cx="1600200" cy="519113"/>
            <a:chOff x="672" y="1872"/>
            <a:chExt cx="1440" cy="1680"/>
          </a:xfrm>
        </p:grpSpPr>
        <p:sp>
          <p:nvSpPr>
            <p:cNvPr id="9222" name="AutoShape 23"/>
            <p:cNvSpPr>
              <a:spLocks noChangeArrowheads="1"/>
            </p:cNvSpPr>
            <p:nvPr/>
          </p:nvSpPr>
          <p:spPr bwMode="auto">
            <a:xfrm>
              <a:off x="672" y="1872"/>
              <a:ext cx="1440" cy="168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zh-CN" altLang="en-US">
                <a:solidFill>
                  <a:srgbClr val="0000CC"/>
                </a:solidFill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9223" name="Text Box 24"/>
            <p:cNvSpPr txBox="1">
              <a:spLocks noChangeArrowheads="1"/>
            </p:cNvSpPr>
            <p:nvPr/>
          </p:nvSpPr>
          <p:spPr bwMode="auto">
            <a:xfrm>
              <a:off x="732" y="1995"/>
              <a:ext cx="1284" cy="1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400" b="1">
                  <a:solidFill>
                    <a:srgbClr val="0000CC"/>
                  </a:solidFill>
                  <a:ea typeface="宋体" pitchFamily="2" charset="-122"/>
                </a:rPr>
                <a:t>输入设备</a:t>
              </a:r>
            </a:p>
          </p:txBody>
        </p:sp>
      </p:grp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2819400" y="3505200"/>
            <a:ext cx="1600200" cy="519113"/>
            <a:chOff x="672" y="1872"/>
            <a:chExt cx="1440" cy="1680"/>
          </a:xfrm>
        </p:grpSpPr>
        <p:sp>
          <p:nvSpPr>
            <p:cNvPr id="9225" name="AutoShape 26"/>
            <p:cNvSpPr>
              <a:spLocks noChangeArrowheads="1"/>
            </p:cNvSpPr>
            <p:nvPr/>
          </p:nvSpPr>
          <p:spPr bwMode="auto">
            <a:xfrm>
              <a:off x="672" y="1872"/>
              <a:ext cx="1440" cy="168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zh-CN" altLang="en-US">
                <a:solidFill>
                  <a:srgbClr val="0000CC"/>
                </a:solidFill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9226" name="Text Box 27"/>
            <p:cNvSpPr txBox="1">
              <a:spLocks noChangeArrowheads="1"/>
            </p:cNvSpPr>
            <p:nvPr/>
          </p:nvSpPr>
          <p:spPr bwMode="auto">
            <a:xfrm>
              <a:off x="732" y="1995"/>
              <a:ext cx="1284" cy="1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zh-CN" altLang="en-US" sz="2400" b="1">
                  <a:solidFill>
                    <a:srgbClr val="0000CC"/>
                  </a:solidFill>
                  <a:ea typeface="宋体" pitchFamily="2" charset="-122"/>
                </a:rPr>
                <a:t>运算器</a:t>
              </a:r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3810000" y="2286000"/>
            <a:ext cx="1600200" cy="519113"/>
            <a:chOff x="672" y="1872"/>
            <a:chExt cx="1440" cy="1680"/>
          </a:xfrm>
        </p:grpSpPr>
        <p:sp>
          <p:nvSpPr>
            <p:cNvPr id="9228" name="AutoShape 29"/>
            <p:cNvSpPr>
              <a:spLocks noChangeArrowheads="1"/>
            </p:cNvSpPr>
            <p:nvPr/>
          </p:nvSpPr>
          <p:spPr bwMode="auto">
            <a:xfrm>
              <a:off x="672" y="1872"/>
              <a:ext cx="1440" cy="168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zh-CN" altLang="en-US">
                <a:solidFill>
                  <a:srgbClr val="0000CC"/>
                </a:solidFill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9229" name="Text Box 30"/>
            <p:cNvSpPr txBox="1">
              <a:spLocks noChangeArrowheads="1"/>
            </p:cNvSpPr>
            <p:nvPr/>
          </p:nvSpPr>
          <p:spPr bwMode="auto">
            <a:xfrm>
              <a:off x="732" y="1995"/>
              <a:ext cx="1284" cy="1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zh-CN" altLang="en-US" sz="2400" b="1">
                  <a:solidFill>
                    <a:srgbClr val="0000CC"/>
                  </a:solidFill>
                  <a:ea typeface="宋体" pitchFamily="2" charset="-122"/>
                </a:rPr>
                <a:t>存储器</a:t>
              </a:r>
            </a:p>
          </p:txBody>
        </p:sp>
      </p:grpSp>
      <p:grpSp>
        <p:nvGrpSpPr>
          <p:cNvPr id="6" name="Group 31"/>
          <p:cNvGrpSpPr>
            <a:grpSpLocks/>
          </p:cNvGrpSpPr>
          <p:nvPr/>
        </p:nvGrpSpPr>
        <p:grpSpPr bwMode="auto">
          <a:xfrm>
            <a:off x="4724400" y="3505200"/>
            <a:ext cx="1600200" cy="519113"/>
            <a:chOff x="672" y="1872"/>
            <a:chExt cx="1440" cy="1680"/>
          </a:xfrm>
        </p:grpSpPr>
        <p:sp>
          <p:nvSpPr>
            <p:cNvPr id="9231" name="AutoShape 32"/>
            <p:cNvSpPr>
              <a:spLocks noChangeArrowheads="1"/>
            </p:cNvSpPr>
            <p:nvPr/>
          </p:nvSpPr>
          <p:spPr bwMode="auto">
            <a:xfrm>
              <a:off x="672" y="1872"/>
              <a:ext cx="1440" cy="168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zh-CN" altLang="en-US">
                <a:solidFill>
                  <a:srgbClr val="0000CC"/>
                </a:solidFill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9232" name="Text Box 33"/>
            <p:cNvSpPr txBox="1">
              <a:spLocks noChangeArrowheads="1"/>
            </p:cNvSpPr>
            <p:nvPr/>
          </p:nvSpPr>
          <p:spPr bwMode="auto">
            <a:xfrm>
              <a:off x="732" y="1995"/>
              <a:ext cx="1284" cy="1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zh-CN" altLang="en-US" sz="2400" b="1">
                  <a:solidFill>
                    <a:srgbClr val="0000CC"/>
                  </a:solidFill>
                  <a:ea typeface="宋体" pitchFamily="2" charset="-122"/>
                </a:rPr>
                <a:t>控制器</a:t>
              </a:r>
            </a:p>
          </p:txBody>
        </p:sp>
      </p:grpSp>
      <p:sp>
        <p:nvSpPr>
          <p:cNvPr id="64546" name="Line 34"/>
          <p:cNvSpPr>
            <a:spLocks noChangeShapeType="1"/>
          </p:cNvSpPr>
          <p:nvPr/>
        </p:nvSpPr>
        <p:spPr bwMode="auto">
          <a:xfrm>
            <a:off x="152400" y="2590800"/>
            <a:ext cx="1219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47" name="Text Box 35"/>
          <p:cNvSpPr txBox="1">
            <a:spLocks noChangeArrowheads="1"/>
          </p:cNvSpPr>
          <p:nvPr/>
        </p:nvSpPr>
        <p:spPr bwMode="auto">
          <a:xfrm>
            <a:off x="381000" y="2209800"/>
            <a:ext cx="787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chemeClr val="tx2"/>
                </a:solidFill>
                <a:ea typeface="宋体" pitchFamily="2" charset="-122"/>
              </a:rPr>
              <a:t>程序</a:t>
            </a:r>
          </a:p>
        </p:txBody>
      </p:sp>
      <p:sp>
        <p:nvSpPr>
          <p:cNvPr id="64548" name="Text Box 36"/>
          <p:cNvSpPr txBox="1">
            <a:spLocks noChangeArrowheads="1"/>
          </p:cNvSpPr>
          <p:nvPr/>
        </p:nvSpPr>
        <p:spPr bwMode="auto">
          <a:xfrm>
            <a:off x="152400" y="2590800"/>
            <a:ext cx="13668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chemeClr val="tx2"/>
                </a:solidFill>
                <a:ea typeface="宋体" pitchFamily="2" charset="-122"/>
              </a:rPr>
              <a:t>原始数据</a:t>
            </a:r>
          </a:p>
        </p:txBody>
      </p:sp>
      <p:sp>
        <p:nvSpPr>
          <p:cNvPr id="64549" name="Line 37"/>
          <p:cNvSpPr>
            <a:spLocks noChangeShapeType="1"/>
          </p:cNvSpPr>
          <p:nvPr/>
        </p:nvSpPr>
        <p:spPr bwMode="auto">
          <a:xfrm>
            <a:off x="2667000" y="5562600"/>
            <a:ext cx="1371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50" name="Line 38"/>
          <p:cNvSpPr>
            <a:spLocks noChangeShapeType="1"/>
          </p:cNvSpPr>
          <p:nvPr/>
        </p:nvSpPr>
        <p:spPr bwMode="auto">
          <a:xfrm>
            <a:off x="3048000" y="2590800"/>
            <a:ext cx="685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52" name="Line 40"/>
          <p:cNvSpPr>
            <a:spLocks noChangeShapeType="1"/>
          </p:cNvSpPr>
          <p:nvPr/>
        </p:nvSpPr>
        <p:spPr bwMode="auto">
          <a:xfrm>
            <a:off x="5410200" y="2590800"/>
            <a:ext cx="685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53" name="Line 41"/>
          <p:cNvSpPr>
            <a:spLocks noChangeShapeType="1"/>
          </p:cNvSpPr>
          <p:nvPr/>
        </p:nvSpPr>
        <p:spPr bwMode="auto">
          <a:xfrm rot="-5400000">
            <a:off x="3848100" y="3162300"/>
            <a:ext cx="685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55" name="Line 43"/>
          <p:cNvSpPr>
            <a:spLocks noChangeShapeType="1"/>
          </p:cNvSpPr>
          <p:nvPr/>
        </p:nvSpPr>
        <p:spPr bwMode="auto">
          <a:xfrm rot="-5400000" flipH="1" flipV="1">
            <a:off x="3619500" y="3162300"/>
            <a:ext cx="685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56" name="Line 44"/>
          <p:cNvSpPr>
            <a:spLocks noChangeShapeType="1"/>
          </p:cNvSpPr>
          <p:nvPr/>
        </p:nvSpPr>
        <p:spPr bwMode="auto">
          <a:xfrm rot="-5400000" flipH="1" flipV="1">
            <a:off x="4610100" y="3162300"/>
            <a:ext cx="685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57" name="Line 45"/>
          <p:cNvSpPr>
            <a:spLocks noChangeShapeType="1"/>
          </p:cNvSpPr>
          <p:nvPr/>
        </p:nvSpPr>
        <p:spPr bwMode="auto">
          <a:xfrm>
            <a:off x="7772400" y="2590800"/>
            <a:ext cx="1219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58" name="Text Box 46"/>
          <p:cNvSpPr txBox="1">
            <a:spLocks noChangeArrowheads="1"/>
          </p:cNvSpPr>
          <p:nvPr/>
        </p:nvSpPr>
        <p:spPr bwMode="auto">
          <a:xfrm>
            <a:off x="7772400" y="2209800"/>
            <a:ext cx="13668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chemeClr val="tx2"/>
                </a:solidFill>
                <a:ea typeface="宋体" pitchFamily="2" charset="-122"/>
              </a:rPr>
              <a:t>处理结果</a:t>
            </a:r>
          </a:p>
        </p:txBody>
      </p:sp>
      <p:sp>
        <p:nvSpPr>
          <p:cNvPr id="64559" name="Line 47"/>
          <p:cNvSpPr>
            <a:spLocks noChangeShapeType="1"/>
          </p:cNvSpPr>
          <p:nvPr/>
        </p:nvSpPr>
        <p:spPr bwMode="auto">
          <a:xfrm rot="-5400000">
            <a:off x="4838700" y="3162300"/>
            <a:ext cx="6858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60" name="Line 48"/>
          <p:cNvSpPr>
            <a:spLocks noChangeShapeType="1"/>
          </p:cNvSpPr>
          <p:nvPr/>
        </p:nvSpPr>
        <p:spPr bwMode="auto">
          <a:xfrm rot="-5400000">
            <a:off x="1295400" y="3733800"/>
            <a:ext cx="18288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61" name="Line 49"/>
          <p:cNvSpPr>
            <a:spLocks noChangeShapeType="1"/>
          </p:cNvSpPr>
          <p:nvPr/>
        </p:nvSpPr>
        <p:spPr bwMode="auto">
          <a:xfrm rot="-5400000">
            <a:off x="3467100" y="42291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62" name="Line 50"/>
          <p:cNvSpPr>
            <a:spLocks noChangeShapeType="1"/>
          </p:cNvSpPr>
          <p:nvPr/>
        </p:nvSpPr>
        <p:spPr bwMode="auto">
          <a:xfrm rot="-5400000">
            <a:off x="6286500" y="3619500"/>
            <a:ext cx="16002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64" name="Line 52"/>
          <p:cNvSpPr>
            <a:spLocks noChangeShapeType="1"/>
          </p:cNvSpPr>
          <p:nvPr/>
        </p:nvSpPr>
        <p:spPr bwMode="auto">
          <a:xfrm>
            <a:off x="2209800" y="4648200"/>
            <a:ext cx="32766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65" name="Line 53"/>
          <p:cNvSpPr>
            <a:spLocks noChangeShapeType="1"/>
          </p:cNvSpPr>
          <p:nvPr/>
        </p:nvSpPr>
        <p:spPr bwMode="auto">
          <a:xfrm rot="-5400000">
            <a:off x="4991100" y="42291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66" name="Line 54"/>
          <p:cNvSpPr>
            <a:spLocks noChangeShapeType="1"/>
          </p:cNvSpPr>
          <p:nvPr/>
        </p:nvSpPr>
        <p:spPr bwMode="auto">
          <a:xfrm rot="-5400000">
            <a:off x="5181600" y="4343400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67" name="Line 55"/>
          <p:cNvSpPr>
            <a:spLocks noChangeShapeType="1"/>
          </p:cNvSpPr>
          <p:nvPr/>
        </p:nvSpPr>
        <p:spPr bwMode="auto">
          <a:xfrm rot="-5400000">
            <a:off x="5600700" y="42291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68" name="Line 56"/>
          <p:cNvSpPr>
            <a:spLocks noChangeShapeType="1"/>
          </p:cNvSpPr>
          <p:nvPr/>
        </p:nvSpPr>
        <p:spPr bwMode="auto">
          <a:xfrm>
            <a:off x="3657600" y="4419600"/>
            <a:ext cx="1524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69" name="Line 57"/>
          <p:cNvSpPr>
            <a:spLocks noChangeShapeType="1"/>
          </p:cNvSpPr>
          <p:nvPr/>
        </p:nvSpPr>
        <p:spPr bwMode="auto">
          <a:xfrm>
            <a:off x="5791200" y="4419600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70" name="Line 58"/>
          <p:cNvSpPr>
            <a:spLocks noChangeShapeType="1"/>
          </p:cNvSpPr>
          <p:nvPr/>
        </p:nvSpPr>
        <p:spPr bwMode="auto">
          <a:xfrm>
            <a:off x="5181600" y="5562600"/>
            <a:ext cx="1524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71" name="Text Box 59"/>
          <p:cNvSpPr txBox="1">
            <a:spLocks noChangeArrowheads="1"/>
          </p:cNvSpPr>
          <p:nvPr/>
        </p:nvSpPr>
        <p:spPr bwMode="auto">
          <a:xfrm>
            <a:off x="2590800" y="5791200"/>
            <a:ext cx="16557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chemeClr val="tx2"/>
                </a:solidFill>
                <a:ea typeface="宋体" pitchFamily="2" charset="-122"/>
              </a:rPr>
              <a:t>表示数据流</a:t>
            </a:r>
          </a:p>
        </p:txBody>
      </p:sp>
      <p:sp>
        <p:nvSpPr>
          <p:cNvPr id="64572" name="Text Box 60"/>
          <p:cNvSpPr txBox="1">
            <a:spLocks noChangeArrowheads="1"/>
          </p:cNvSpPr>
          <p:nvPr/>
        </p:nvSpPr>
        <p:spPr bwMode="auto">
          <a:xfrm>
            <a:off x="5105400" y="5791200"/>
            <a:ext cx="19446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chemeClr val="tx2"/>
                </a:solidFill>
                <a:ea typeface="宋体" pitchFamily="2" charset="-122"/>
              </a:rPr>
              <a:t>表示控制信息</a:t>
            </a:r>
          </a:p>
        </p:txBody>
      </p:sp>
    </p:spTree>
    <p:extLst>
      <p:ext uri="{BB962C8B-B14F-4D97-AF65-F5344CB8AC3E}">
        <p14:creationId xmlns:p14="http://schemas.microsoft.com/office/powerpoint/2010/main" val="3594833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64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1000"/>
                                        <p:tgtEl>
                                          <p:spTgt spid="64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64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1000"/>
                                        <p:tgtEl>
                                          <p:spTgt spid="64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1000"/>
                                        <p:tgtEl>
                                          <p:spTgt spid="64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1000"/>
                                        <p:tgtEl>
                                          <p:spTgt spid="64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1000"/>
                                        <p:tgtEl>
                                          <p:spTgt spid="64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0" dur="1000"/>
                                        <p:tgtEl>
                                          <p:spTgt spid="64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1000"/>
                                        <p:tgtEl>
                                          <p:spTgt spid="64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1000"/>
                                        <p:tgtEl>
                                          <p:spTgt spid="64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1000"/>
                                        <p:tgtEl>
                                          <p:spTgt spid="64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1000"/>
                                        <p:tgtEl>
                                          <p:spTgt spid="64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1000"/>
                                        <p:tgtEl>
                                          <p:spTgt spid="64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1000"/>
                                        <p:tgtEl>
                                          <p:spTgt spid="64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1000"/>
                                        <p:tgtEl>
                                          <p:spTgt spid="64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1" dur="1000"/>
                                        <p:tgtEl>
                                          <p:spTgt spid="64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4" dur="1000"/>
                                        <p:tgtEl>
                                          <p:spTgt spid="64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1000"/>
                                        <p:tgtEl>
                                          <p:spTgt spid="64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1000"/>
                                        <p:tgtEl>
                                          <p:spTgt spid="64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3" dur="1000"/>
                                        <p:tgtEl>
                                          <p:spTgt spid="64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46" grpId="0" animBg="1"/>
      <p:bldP spid="64547" grpId="0"/>
      <p:bldP spid="64548" grpId="0"/>
      <p:bldP spid="64549" grpId="0" animBg="1"/>
      <p:bldP spid="64550" grpId="0" animBg="1"/>
      <p:bldP spid="64552" grpId="0" animBg="1"/>
      <p:bldP spid="64553" grpId="0" animBg="1"/>
      <p:bldP spid="64555" grpId="0" animBg="1"/>
      <p:bldP spid="64556" grpId="0" animBg="1"/>
      <p:bldP spid="64557" grpId="0" animBg="1"/>
      <p:bldP spid="64558" grpId="0"/>
      <p:bldP spid="64559" grpId="0" animBg="1"/>
      <p:bldP spid="64560" grpId="0" animBg="1"/>
      <p:bldP spid="64561" grpId="0" animBg="1"/>
      <p:bldP spid="64562" grpId="0" animBg="1"/>
      <p:bldP spid="64564" grpId="0" animBg="1"/>
      <p:bldP spid="64565" grpId="0" animBg="1"/>
      <p:bldP spid="64566" grpId="0" animBg="1"/>
      <p:bldP spid="64567" grpId="0" animBg="1"/>
      <p:bldP spid="64568" grpId="0" animBg="1"/>
      <p:bldP spid="64569" grpId="0" animBg="1"/>
      <p:bldP spid="64570" grpId="0" animBg="1"/>
      <p:bldP spid="64571" grpId="0"/>
      <p:bldP spid="6457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6"/>
          <p:cNvSpPr txBox="1">
            <a:spLocks noChangeArrowheads="1"/>
          </p:cNvSpPr>
          <p:nvPr/>
        </p:nvSpPr>
        <p:spPr bwMode="auto">
          <a:xfrm>
            <a:off x="39688" y="4038600"/>
            <a:ext cx="15906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计算机系统 </a:t>
            </a: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1652588" y="2743200"/>
            <a:ext cx="1206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硬件系统</a:t>
            </a:r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1639888" y="5334000"/>
            <a:ext cx="1206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软件系统</a:t>
            </a:r>
          </a:p>
        </p:txBody>
      </p:sp>
      <p:sp>
        <p:nvSpPr>
          <p:cNvPr id="10244" name="AutoShape 9"/>
          <p:cNvSpPr>
            <a:spLocks/>
          </p:cNvSpPr>
          <p:nvPr/>
        </p:nvSpPr>
        <p:spPr bwMode="auto">
          <a:xfrm>
            <a:off x="1411288" y="2995613"/>
            <a:ext cx="342900" cy="2566987"/>
          </a:xfrm>
          <a:prstGeom prst="leftBrace">
            <a:avLst>
              <a:gd name="adj1" fmla="val 62315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41994" name="AutoShape 10"/>
          <p:cNvSpPr>
            <a:spLocks/>
          </p:cNvSpPr>
          <p:nvPr/>
        </p:nvSpPr>
        <p:spPr bwMode="auto">
          <a:xfrm>
            <a:off x="2859088" y="2133600"/>
            <a:ext cx="430212" cy="1708150"/>
          </a:xfrm>
          <a:prstGeom prst="leftBrace">
            <a:avLst>
              <a:gd name="adj1" fmla="val 33051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6237288" y="3627438"/>
            <a:ext cx="1206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FF00FF"/>
                </a:solidFill>
                <a:latin typeface="宋体" pitchFamily="2" charset="-122"/>
                <a:ea typeface="宋体" pitchFamily="2" charset="-122"/>
              </a:rPr>
              <a:t>输入设备</a:t>
            </a:r>
          </a:p>
        </p:txBody>
      </p:sp>
      <p:sp>
        <p:nvSpPr>
          <p:cNvPr id="41996" name="Text Box 12"/>
          <p:cNvSpPr txBox="1">
            <a:spLocks noChangeArrowheads="1"/>
          </p:cNvSpPr>
          <p:nvPr/>
        </p:nvSpPr>
        <p:spPr bwMode="auto">
          <a:xfrm>
            <a:off x="6300788" y="4098925"/>
            <a:ext cx="1206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FF00FF"/>
                </a:solidFill>
                <a:latin typeface="宋体" pitchFamily="2" charset="-122"/>
                <a:ea typeface="宋体" pitchFamily="2" charset="-122"/>
              </a:rPr>
              <a:t>输出设备</a:t>
            </a:r>
          </a:p>
        </p:txBody>
      </p:sp>
      <p:sp>
        <p:nvSpPr>
          <p:cNvPr id="41997" name="Text Box 13"/>
          <p:cNvSpPr txBox="1">
            <a:spLocks noChangeArrowheads="1"/>
          </p:cNvSpPr>
          <p:nvPr/>
        </p:nvSpPr>
        <p:spPr bwMode="auto">
          <a:xfrm>
            <a:off x="6367463" y="1066800"/>
            <a:ext cx="9509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FF00FF"/>
                </a:solidFill>
                <a:latin typeface="宋体" pitchFamily="2" charset="-122"/>
                <a:ea typeface="宋体" pitchFamily="2" charset="-122"/>
              </a:rPr>
              <a:t>运算器</a:t>
            </a:r>
          </a:p>
        </p:txBody>
      </p:sp>
      <p:sp>
        <p:nvSpPr>
          <p:cNvPr id="41998" name="Text Box 14"/>
          <p:cNvSpPr txBox="1">
            <a:spLocks noChangeArrowheads="1"/>
          </p:cNvSpPr>
          <p:nvPr/>
        </p:nvSpPr>
        <p:spPr bwMode="auto">
          <a:xfrm>
            <a:off x="6403975" y="1584325"/>
            <a:ext cx="9509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FF00FF"/>
                </a:solidFill>
                <a:latin typeface="宋体" pitchFamily="2" charset="-122"/>
                <a:ea typeface="宋体" pitchFamily="2" charset="-122"/>
              </a:rPr>
              <a:t>控制器</a:t>
            </a:r>
          </a:p>
        </p:txBody>
      </p:sp>
      <p:sp>
        <p:nvSpPr>
          <p:cNvPr id="41999" name="Text Box 15"/>
          <p:cNvSpPr txBox="1">
            <a:spLocks noChangeArrowheads="1"/>
          </p:cNvSpPr>
          <p:nvPr/>
        </p:nvSpPr>
        <p:spPr bwMode="auto">
          <a:xfrm>
            <a:off x="5449888" y="2117725"/>
            <a:ext cx="21050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只读存储器</a:t>
            </a:r>
            <a:r>
              <a:rPr lang="en-US" altLang="zh-CN" sz="20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(ROM)</a:t>
            </a:r>
          </a:p>
        </p:txBody>
      </p:sp>
      <p:sp>
        <p:nvSpPr>
          <p:cNvPr id="42001" name="Text Box 17"/>
          <p:cNvSpPr txBox="1">
            <a:spLocks noChangeArrowheads="1"/>
          </p:cNvSpPr>
          <p:nvPr/>
        </p:nvSpPr>
        <p:spPr bwMode="auto">
          <a:xfrm>
            <a:off x="3154363" y="1889125"/>
            <a:ext cx="695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主机</a:t>
            </a:r>
          </a:p>
        </p:txBody>
      </p:sp>
      <p:sp>
        <p:nvSpPr>
          <p:cNvPr id="42002" name="Text Box 18"/>
          <p:cNvSpPr txBox="1">
            <a:spLocks noChangeArrowheads="1"/>
          </p:cNvSpPr>
          <p:nvPr/>
        </p:nvSpPr>
        <p:spPr bwMode="auto">
          <a:xfrm>
            <a:off x="3849688" y="3581400"/>
            <a:ext cx="1720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 外 部 设 备</a:t>
            </a:r>
          </a:p>
        </p:txBody>
      </p:sp>
      <p:sp>
        <p:nvSpPr>
          <p:cNvPr id="42003" name="Text Box 19"/>
          <p:cNvSpPr txBox="1">
            <a:spLocks noChangeArrowheads="1"/>
          </p:cNvSpPr>
          <p:nvPr/>
        </p:nvSpPr>
        <p:spPr bwMode="auto">
          <a:xfrm>
            <a:off x="4002088" y="1295400"/>
            <a:ext cx="21050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中央处理器</a:t>
            </a:r>
            <a:r>
              <a:rPr lang="en-US" altLang="zh-CN" sz="20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(CPU)</a:t>
            </a:r>
          </a:p>
        </p:txBody>
      </p:sp>
      <p:sp>
        <p:nvSpPr>
          <p:cNvPr id="42004" name="Text Box 20"/>
          <p:cNvSpPr txBox="1">
            <a:spLocks noChangeArrowheads="1"/>
          </p:cNvSpPr>
          <p:nvPr/>
        </p:nvSpPr>
        <p:spPr bwMode="auto">
          <a:xfrm>
            <a:off x="4002088" y="2422525"/>
            <a:ext cx="1206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内存储器</a:t>
            </a:r>
          </a:p>
        </p:txBody>
      </p:sp>
      <p:sp>
        <p:nvSpPr>
          <p:cNvPr id="42005" name="Text Box 21"/>
          <p:cNvSpPr txBox="1">
            <a:spLocks noChangeArrowheads="1"/>
          </p:cNvSpPr>
          <p:nvPr/>
        </p:nvSpPr>
        <p:spPr bwMode="auto">
          <a:xfrm>
            <a:off x="6237288" y="3200400"/>
            <a:ext cx="1206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外存储器</a:t>
            </a:r>
          </a:p>
        </p:txBody>
      </p:sp>
      <p:sp>
        <p:nvSpPr>
          <p:cNvPr id="42007" name="Text Box 23"/>
          <p:cNvSpPr txBox="1">
            <a:spLocks noChangeArrowheads="1"/>
          </p:cNvSpPr>
          <p:nvPr/>
        </p:nvSpPr>
        <p:spPr bwMode="auto">
          <a:xfrm>
            <a:off x="7772400" y="2667000"/>
            <a:ext cx="9509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FF00FF"/>
                </a:solidFill>
                <a:latin typeface="宋体" pitchFamily="2" charset="-122"/>
                <a:ea typeface="宋体" pitchFamily="2" charset="-122"/>
              </a:rPr>
              <a:t>存储器</a:t>
            </a:r>
          </a:p>
        </p:txBody>
      </p:sp>
      <p:sp>
        <p:nvSpPr>
          <p:cNvPr id="42008" name="AutoShape 24"/>
          <p:cNvSpPr>
            <a:spLocks/>
          </p:cNvSpPr>
          <p:nvPr/>
        </p:nvSpPr>
        <p:spPr bwMode="auto">
          <a:xfrm>
            <a:off x="3773488" y="1568450"/>
            <a:ext cx="342900" cy="1098550"/>
          </a:xfrm>
          <a:prstGeom prst="leftBrace">
            <a:avLst>
              <a:gd name="adj1" fmla="val 26668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42009" name="AutoShape 25"/>
          <p:cNvSpPr>
            <a:spLocks/>
          </p:cNvSpPr>
          <p:nvPr/>
        </p:nvSpPr>
        <p:spPr bwMode="auto">
          <a:xfrm>
            <a:off x="6135688" y="1219200"/>
            <a:ext cx="257175" cy="641350"/>
          </a:xfrm>
          <a:prstGeom prst="leftBrace">
            <a:avLst>
              <a:gd name="adj1" fmla="val 20759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42010" name="AutoShape 26"/>
          <p:cNvSpPr>
            <a:spLocks/>
          </p:cNvSpPr>
          <p:nvPr/>
        </p:nvSpPr>
        <p:spPr bwMode="auto">
          <a:xfrm>
            <a:off x="5983288" y="3352800"/>
            <a:ext cx="342900" cy="1022350"/>
          </a:xfrm>
          <a:prstGeom prst="leftBrace">
            <a:avLst>
              <a:gd name="adj1" fmla="val 24818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42011" name="AutoShape 27"/>
          <p:cNvSpPr>
            <a:spLocks/>
          </p:cNvSpPr>
          <p:nvPr/>
        </p:nvSpPr>
        <p:spPr bwMode="auto">
          <a:xfrm>
            <a:off x="5221288" y="2330450"/>
            <a:ext cx="257175" cy="641350"/>
          </a:xfrm>
          <a:prstGeom prst="leftBrace">
            <a:avLst>
              <a:gd name="adj1" fmla="val 20759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42012" name="Text Box 28"/>
          <p:cNvSpPr txBox="1">
            <a:spLocks noChangeArrowheads="1"/>
          </p:cNvSpPr>
          <p:nvPr/>
        </p:nvSpPr>
        <p:spPr bwMode="auto">
          <a:xfrm>
            <a:off x="5449888" y="2651125"/>
            <a:ext cx="21050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随机存储器</a:t>
            </a:r>
            <a:r>
              <a:rPr lang="en-US" altLang="zh-CN" sz="20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(RAM)</a:t>
            </a:r>
          </a:p>
        </p:txBody>
      </p:sp>
      <p:sp>
        <p:nvSpPr>
          <p:cNvPr id="42013" name="AutoShape 29"/>
          <p:cNvSpPr>
            <a:spLocks/>
          </p:cNvSpPr>
          <p:nvPr/>
        </p:nvSpPr>
        <p:spPr bwMode="auto">
          <a:xfrm flipH="1">
            <a:off x="7507288" y="2286000"/>
            <a:ext cx="298450" cy="1143000"/>
          </a:xfrm>
          <a:prstGeom prst="leftBrace">
            <a:avLst>
              <a:gd name="adj1" fmla="val 31879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42014" name="Text Box 30"/>
          <p:cNvSpPr txBox="1">
            <a:spLocks noChangeArrowheads="1"/>
          </p:cNvSpPr>
          <p:nvPr/>
        </p:nvSpPr>
        <p:spPr bwMode="auto">
          <a:xfrm>
            <a:off x="3440112" y="5019675"/>
            <a:ext cx="5596383" cy="1016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chemeClr val="tx2"/>
                </a:solidFill>
                <a:ea typeface="宋体" pitchFamily="2" charset="-122"/>
              </a:rPr>
              <a:t>计算机硬件系统的五个组成部分是：</a:t>
            </a:r>
          </a:p>
          <a:p>
            <a:endParaRPr lang="zh-CN" altLang="en-US" sz="2000" b="1">
              <a:solidFill>
                <a:schemeClr val="tx2"/>
              </a:solidFill>
              <a:ea typeface="宋体" pitchFamily="2" charset="-122"/>
            </a:endParaRPr>
          </a:p>
          <a:p>
            <a:endParaRPr lang="zh-CN" altLang="en-US" sz="2000" b="1">
              <a:solidFill>
                <a:schemeClr val="tx2"/>
              </a:solidFill>
              <a:ea typeface="宋体" pitchFamily="2" charset="-122"/>
            </a:endParaRPr>
          </a:p>
        </p:txBody>
      </p:sp>
      <p:sp>
        <p:nvSpPr>
          <p:cNvPr id="42015" name="Text Box 31"/>
          <p:cNvSpPr txBox="1">
            <a:spLocks noChangeArrowheads="1"/>
          </p:cNvSpPr>
          <p:nvPr/>
        </p:nvSpPr>
        <p:spPr bwMode="auto">
          <a:xfrm>
            <a:off x="3481266" y="5562600"/>
            <a:ext cx="57435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FF"/>
                </a:solidFill>
                <a:ea typeface="宋体" pitchFamily="2" charset="-122"/>
              </a:rPr>
              <a:t>运算器、控制器、存储器、输入设备、输出设备</a:t>
            </a:r>
          </a:p>
        </p:txBody>
      </p:sp>
    </p:spTree>
    <p:extLst>
      <p:ext uri="{BB962C8B-B14F-4D97-AF65-F5344CB8AC3E}">
        <p14:creationId xmlns:p14="http://schemas.microsoft.com/office/powerpoint/2010/main" val="1755629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4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4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4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4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42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2000"/>
                                        <p:tgtEl>
                                          <p:spTgt spid="42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1" grpId="0"/>
      <p:bldP spid="41992" grpId="0"/>
      <p:bldP spid="41994" grpId="0" animBg="1"/>
      <p:bldP spid="41995" grpId="0"/>
      <p:bldP spid="41996" grpId="0"/>
      <p:bldP spid="41997" grpId="0"/>
      <p:bldP spid="41998" grpId="0"/>
      <p:bldP spid="41999" grpId="0"/>
      <p:bldP spid="42001" grpId="0"/>
      <p:bldP spid="42002" grpId="0"/>
      <p:bldP spid="42003" grpId="0"/>
      <p:bldP spid="42004" grpId="0"/>
      <p:bldP spid="42005" grpId="0"/>
      <p:bldP spid="42007" grpId="0"/>
      <p:bldP spid="42008" grpId="0" animBg="1"/>
      <p:bldP spid="42009" grpId="0" animBg="1"/>
      <p:bldP spid="42010" grpId="0" animBg="1"/>
      <p:bldP spid="42011" grpId="0" animBg="1"/>
      <p:bldP spid="42012" grpId="0"/>
      <p:bldP spid="42013" grpId="0" animBg="1"/>
      <p:bldP spid="42014" grpId="0" animBg="1"/>
      <p:bldP spid="420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700213"/>
            <a:ext cx="5400675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1547813" y="765175"/>
            <a:ext cx="12620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ea typeface="宋体" pitchFamily="2" charset="-122"/>
              </a:rPr>
              <a:t>绘图仪</a:t>
            </a:r>
            <a:endParaRPr lang="en-US" altLang="zh-CN" sz="2800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234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>
                <a:ea typeface="宋体" panose="02010600030101010101" pitchFamily="2" charset="-122"/>
              </a:rPr>
              <a:t>3D</a:t>
            </a:r>
            <a:r>
              <a:rPr lang="zh-CN" altLang="en-US" smtClean="0">
                <a:ea typeface="宋体" panose="02010600030101010101" pitchFamily="2" charset="-122"/>
              </a:rPr>
              <a:t>打印机</a:t>
            </a:r>
          </a:p>
        </p:txBody>
      </p:sp>
      <p:pic>
        <p:nvPicPr>
          <p:cNvPr id="12290" name="Picture 4" descr="https://timgsa.baidu.com/timg?image&amp;quality=80&amp;size=b9999_10000&amp;sec=1536727661979&amp;di=0644a7e8900b73a7171a45134aea84a4&amp;imgtype=0&amp;src=http%3A%2F%2Fimage.cn.made-in-china.com%2Fprodzip%2F000-EMzQJoAjfOk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97050"/>
            <a:ext cx="4686300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6" descr="https://timgsa.baidu.com/timg?image&amp;quality=80&amp;size=b9999_10000&amp;sec=1536727699562&amp;di=1b0a5b3a6b4a151b4326c68b05295acd&amp;imgtype=0&amp;src=http%3A%2F%2Fimgsrc.baidu.com%2Fimgad%2Fpic%2Fitem%2F96dda144ad3459820f3b76ae07f431adcbef845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060575"/>
            <a:ext cx="3887788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2299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581150"/>
            <a:ext cx="835025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872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>
                <a:ea typeface="宋体" panose="02010600030101010101" pitchFamily="2" charset="-122"/>
              </a:rPr>
              <a:t>有哪些：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外存储器</a:t>
            </a:r>
          </a:p>
          <a:p>
            <a:endParaRPr lang="zh-CN" altLang="en-US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zh-CN" altLang="en-US" b="1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输入设备</a:t>
            </a:r>
          </a:p>
          <a:p>
            <a:endParaRPr lang="zh-CN" altLang="en-US" b="1" dirty="0">
              <a:solidFill>
                <a:srgbClr val="FF00FF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zh-CN" altLang="en-US" b="1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输出设备</a:t>
            </a:r>
            <a:endParaRPr lang="zh-CN" altLang="en-US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34210"/>
      </p:ext>
    </p:extLst>
  </p:cSld>
  <p:clrMapOvr>
    <a:masterClrMapping/>
  </p:clrMapOvr>
</p:sld>
</file>

<file path=ppt/theme/theme1.xml><?xml version="1.0" encoding="utf-8"?>
<a:theme xmlns:a="http://schemas.openxmlformats.org/drawingml/2006/main" name="預設簡報設計">
  <a:themeElements>
    <a:clrScheme name="預設簡報設計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預設簡報設計">
      <a:majorFont>
        <a:latin typeface="Times New Roman"/>
        <a:ea typeface="PMingLiU"/>
        <a:cs typeface=""/>
      </a:majorFont>
      <a:minorFont>
        <a:latin typeface="Times New Roman"/>
        <a:ea typeface="PMingLiU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</TotalTime>
  <Words>175</Words>
  <Application>Microsoft Office PowerPoint</Application>
  <PresentationFormat>全屏显示(4:3)</PresentationFormat>
  <Paragraphs>47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5" baseType="lpstr">
      <vt:lpstr>Times New Roman</vt:lpstr>
      <vt:lpstr>PMingLiU</vt:lpstr>
      <vt:lpstr>Arial</vt:lpstr>
      <vt:lpstr>DFKai-SB</vt:lpstr>
      <vt:lpstr>Wingdings</vt:lpstr>
      <vt:lpstr>預設簡報設計</vt:lpstr>
      <vt:lpstr>计算机的基本组成</vt:lpstr>
      <vt:lpstr>PowerPoint 演示文稿</vt:lpstr>
      <vt:lpstr>计算机硬件五大组成部分之间的联系</vt:lpstr>
      <vt:lpstr>计算机硬件五大组成部分之间的联系</vt:lpstr>
      <vt:lpstr>PowerPoint 演示文稿</vt:lpstr>
      <vt:lpstr>PowerPoint 演示文稿</vt:lpstr>
      <vt:lpstr>3D打印机</vt:lpstr>
      <vt:lpstr>PowerPoint 演示文稿</vt:lpstr>
      <vt:lpstr>有哪些：</vt:lpstr>
    </vt:vector>
  </TitlesOfParts>
  <Company>Ring Line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Administrator</dc:creator>
  <cp:lastModifiedBy>mingko</cp:lastModifiedBy>
  <cp:revision>27</cp:revision>
  <dcterms:created xsi:type="dcterms:W3CDTF">2002-07-11T08:48:37Z</dcterms:created>
  <dcterms:modified xsi:type="dcterms:W3CDTF">2022-01-12T04:29:02Z</dcterms:modified>
</cp:coreProperties>
</file>