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1" r:id="rId3"/>
    <p:sldId id="262" r:id="rId4"/>
    <p:sldId id="274" r:id="rId5"/>
    <p:sldId id="263" r:id="rId6"/>
    <p:sldId id="264" r:id="rId7"/>
    <p:sldId id="266" r:id="rId8"/>
    <p:sldId id="267" r:id="rId9"/>
    <p:sldId id="269" r:id="rId10"/>
    <p:sldId id="271" r:id="rId11"/>
    <p:sldId id="270" r:id="rId12"/>
    <p:sldId id="272" r:id="rId13"/>
    <p:sldId id="273" r:id="rId14"/>
    <p:sldId id="275" r:id="rId15"/>
    <p:sldId id="276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20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None/>
            </a:pPr>
            <a:endParaRPr lang="zh-CN" altLang="x-none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None/>
            </a:pPr>
            <a:endParaRPr lang="zh-CN" altLang="x-none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x-none"/>
              <a:pPr lvl="0">
                <a:buNone/>
              </a:pPr>
              <a:t>‹#›</a:t>
            </a:fld>
            <a:endParaRPr lang="zh-CN" altLang="x-none"/>
          </a:p>
        </p:txBody>
      </p:sp>
    </p:spTree>
  </p:cSld>
  <p:clrMapOvr>
    <a:masterClrMapping/>
  </p:clrMapOvr>
  <p:transition spd="med"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01A5A94C-334A-4576-95A5-2998F89D16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2019-02-27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idu.com/s?wd=%E5%BC%A0%E4%B8%96%E6%9D%B0&amp;tn=SE_PcZhidaonwhc_ngpagmjz&amp;rsv_dl=gh_pc_zhidao" TargetMode="External"/><Relationship Id="rId2" Type="http://schemas.openxmlformats.org/officeDocument/2006/relationships/hyperlink" Target="https://www.baidu.com/s?wd=%E5%BC%A0%E5%BC%98%E8%8C%83&amp;tn=SE_PcZhidaonwhc_ngpagmjz&amp;rsv_dl=gh_pc_zhidao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aidu.com/s?wd=%E6%96%87%E5%A4%A9%E7%A5%A5&amp;tn=SE_PcZhidaonwhc_ngpagmjz&amp;rsv_dl=gh_pc_zhida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idu.com/s?wd=%E5%BC%A0%E5%BC%98%E8%8C%83&amp;tn=SE_PcZhidaonwhc_ngpagmjz&amp;rsv_dl=gh_pc_zhidao" TargetMode="External"/><Relationship Id="rId2" Type="http://schemas.openxmlformats.org/officeDocument/2006/relationships/hyperlink" Target="https://www.baidu.com/s?wd=%E6%96%87%E5%A4%A9%E7%A5%A5&amp;tn=SE_PcZhidaonwhc_ngpagmjz&amp;rsv_dl=gh_pc_zhidao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aidu.com/s?wd=%E5%BC%A0%E4%B8%96%E6%9D%B0&amp;tn=SE_PcZhidaonwhc_ngpagmjz&amp;rsv_dl=gh_pc_zhidao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67080" y="602615"/>
            <a:ext cx="10756265" cy="552640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115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过零丁洋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978275"/>
            <a:ext cx="9144000" cy="1279525"/>
          </a:xfrm>
        </p:spPr>
        <p:txBody>
          <a:bodyPr/>
          <a:lstStyle/>
          <a:p>
            <a:r>
              <a:rPr lang="zh-CN" altLang="en-US" sz="6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文天祥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表格 7169"/>
          <p:cNvGraphicFramePr/>
          <p:nvPr/>
        </p:nvGraphicFramePr>
        <p:xfrm>
          <a:off x="3674428" y="1524953"/>
          <a:ext cx="8451850" cy="4557395"/>
        </p:xfrm>
        <a:graphic>
          <a:graphicData uri="http://schemas.openxmlformats.org/drawingml/2006/table">
            <a:tbl>
              <a:tblPr/>
              <a:tblGrid>
                <a:gridCol w="8451850"/>
              </a:tblGrid>
              <a:tr h="4557395">
                <a:tc>
                  <a:txBody>
                    <a:bodyPr/>
                    <a:lstStyle>
                      <a:lvl1pPr marL="342900" lvl="0" indent="-342900" algn="l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SzPct val="100000"/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5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40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　</a:t>
                      </a:r>
                      <a:r>
                        <a:rPr lang="zh-CN" altLang="en-US" sz="32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文天祥　</a:t>
                      </a:r>
                      <a:r>
                        <a:rPr lang="en-US" altLang="zh-CN" sz="32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(1236</a:t>
                      </a:r>
                      <a:r>
                        <a:rPr lang="zh-CN" altLang="en-US" sz="32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年－</a:t>
                      </a:r>
                      <a:r>
                        <a:rPr lang="en-US" altLang="zh-CN" sz="32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1283</a:t>
                      </a:r>
                      <a:r>
                        <a:rPr lang="zh-CN" altLang="en-US" sz="32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年），字履善，又字宋瑞，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自号文山</a:t>
                      </a:r>
                      <a:r>
                        <a:rPr lang="zh-CN" altLang="en-US" sz="32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，浮休道人。汉族，吉州庐陵（今江西吉安县）人，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南宋末大臣、文学家、民族英雄，坚持抗元</a:t>
                      </a:r>
                      <a:r>
                        <a:rPr lang="zh-CN" altLang="en-US" sz="32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。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代表作品</a:t>
                      </a:r>
                      <a:r>
                        <a:rPr lang="en-US" altLang="zh-CN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《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正气歌</a:t>
                      </a:r>
                      <a:r>
                        <a:rPr lang="en-US" altLang="zh-CN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》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、</a:t>
                      </a:r>
                      <a:r>
                        <a:rPr lang="en-US" altLang="zh-CN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《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过零丁洋</a:t>
                      </a:r>
                      <a:r>
                        <a:rPr lang="en-US" altLang="zh-CN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》</a:t>
                      </a:r>
                      <a:r>
                        <a:rPr lang="zh-CN" altLang="en-US" sz="32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、《文山诗集》等</a:t>
                      </a:r>
                      <a:r>
                        <a:rPr lang="zh-CN" altLang="en-US" sz="32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2" charset="-122"/>
                          <a:ea typeface="幼圆" panose="02010509060101010101" pitchFamily="49" charset="-122"/>
                        </a:rPr>
                        <a:t>。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2" name="矩形 7171"/>
          <p:cNvSpPr/>
          <p:nvPr/>
        </p:nvSpPr>
        <p:spPr>
          <a:xfrm>
            <a:off x="5600065" y="476250"/>
            <a:ext cx="3018155" cy="79248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 fromWordArt="1">
            <a:normAutofit/>
          </a:bodyPr>
          <a:lstStyle/>
          <a:p>
            <a:pPr algn="ctr"/>
            <a:r>
              <a:rPr lang="zh-CN" altLang="en-US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作者简介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6320" y="1696720"/>
            <a:ext cx="2507615" cy="3931920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8193"/>
          <p:cNvSpPr/>
          <p:nvPr/>
        </p:nvSpPr>
        <p:spPr>
          <a:xfrm>
            <a:off x="1027430" y="463550"/>
            <a:ext cx="2729230" cy="79248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 fromWordArt="1">
            <a:normAutofit/>
          </a:bodyPr>
          <a:lstStyle/>
          <a:p>
            <a:pPr algn="ctr"/>
            <a:r>
              <a:rPr lang="zh-CN" altLang="en-US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背景介绍</a:t>
            </a:r>
          </a:p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>
          <a:xfrm>
            <a:off x="1027430" y="1442720"/>
            <a:ext cx="10385425" cy="5052695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1256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年进士考试第一名（状元）。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1275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年元军进攻临安，征兵勤王。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1276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年任右丞相，被派往元军营谈判，被扣留。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1277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年进兵江西收复了几个县城。</a:t>
            </a:r>
          </a:p>
          <a:p>
            <a:pPr marL="0" indent="0" fontAlgn="base">
              <a:lnSpc>
                <a:spcPct val="140000"/>
              </a:lnSpc>
              <a:spcBef>
                <a:spcPct val="20000"/>
              </a:spcBef>
              <a:buNone/>
            </a:pPr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1278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年在五坡岭（海丰）被俘，次年（</a:t>
            </a:r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1279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年）过零丁洋时作</a:t>
            </a:r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过零丁洋</a:t>
            </a:r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这首诗以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明志</a:t>
            </a:r>
            <a:r>
              <a:rPr lang="zh-CN" altLang="en-US" sz="20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zh-CN" altLang="en-US" sz="2000" smtClean="0"/>
              <a:t>随后</a:t>
            </a:r>
            <a:r>
              <a:rPr lang="zh-CN" altLang="en-US" sz="2000" dirty="0" smtClean="0"/>
              <a:t>又被押解至崖山，</a:t>
            </a:r>
            <a:r>
              <a:rPr lang="zh-CN" altLang="en-US" sz="2000" dirty="0" smtClean="0">
                <a:hlinkClick r:id="rId2"/>
              </a:rPr>
              <a:t>张弘范</a:t>
            </a:r>
            <a:r>
              <a:rPr lang="zh-CN" altLang="en-US" sz="2000" dirty="0" smtClean="0"/>
              <a:t>逼迫他写信招降固守崖山的</a:t>
            </a:r>
            <a:r>
              <a:rPr lang="zh-CN" altLang="en-US" sz="2000" dirty="0" smtClean="0">
                <a:hlinkClick r:id="rId3"/>
              </a:rPr>
              <a:t>张世杰</a:t>
            </a:r>
            <a:r>
              <a:rPr lang="zh-CN" altLang="en-US" sz="2000" dirty="0" smtClean="0"/>
              <a:t>、陆秀夫等人，</a:t>
            </a:r>
            <a:r>
              <a:rPr lang="zh-CN" altLang="en-US" sz="2000" dirty="0" smtClean="0">
                <a:hlinkClick r:id="rId4"/>
              </a:rPr>
              <a:t>文天祥</a:t>
            </a:r>
            <a:r>
              <a:rPr lang="zh-CN" altLang="en-US" sz="2000" dirty="0" smtClean="0"/>
              <a:t>不从，出示此诗以明志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fontAlgn="base">
              <a:lnSpc>
                <a:spcPct val="140000"/>
              </a:lnSpc>
              <a:spcBef>
                <a:spcPct val="20000"/>
              </a:spcBef>
              <a:buNone/>
            </a:pP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1279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年被送到大都（今北京），囚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年，途经威胁利诱始终不屈。</a:t>
            </a:r>
            <a:endParaRPr lang="zh-CN" altLang="en-US" sz="20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fontAlgn="base">
              <a:lnSpc>
                <a:spcPct val="140000"/>
              </a:lnSpc>
              <a:spcBef>
                <a:spcPct val="20000"/>
              </a:spcBef>
              <a:buNone/>
            </a:pP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1283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月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9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日从容就义。</a:t>
            </a:r>
            <a:endParaRPr lang="zh-CN" altLang="en-US" sz="20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30000"/>
              </a:lnSpc>
            </a:pPr>
            <a:endParaRPr lang="zh-CN" altLang="en-US" sz="20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这首诗见于文天祥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文山先生全集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，当作于公元</a:t>
            </a:r>
            <a:r>
              <a:rPr lang="en-US" altLang="zh-CN" dirty="0" smtClean="0"/>
              <a:t>1279</a:t>
            </a:r>
            <a:r>
              <a:rPr lang="zh-CN" altLang="en-US" dirty="0" smtClean="0"/>
              <a:t>年（宋祥兴二年）。公元</a:t>
            </a:r>
            <a:r>
              <a:rPr lang="en-US" altLang="zh-CN" dirty="0" smtClean="0"/>
              <a:t>1278</a:t>
            </a:r>
            <a:r>
              <a:rPr lang="zh-CN" altLang="en-US" dirty="0" smtClean="0"/>
              <a:t>年（宋祥兴元年），</a:t>
            </a:r>
            <a:r>
              <a:rPr lang="zh-CN" altLang="en-US" dirty="0" smtClean="0">
                <a:hlinkClick r:id="rId2"/>
              </a:rPr>
              <a:t>文天祥</a:t>
            </a:r>
            <a:r>
              <a:rPr lang="zh-CN" altLang="en-US" dirty="0" smtClean="0"/>
              <a:t>在广东海丰北五坡岭兵败被俘，押到船上，次年过零丁洋时作此诗。随后又被押解至崖山，</a:t>
            </a:r>
            <a:r>
              <a:rPr lang="zh-CN" altLang="en-US" dirty="0" smtClean="0">
                <a:hlinkClick r:id="rId3"/>
              </a:rPr>
              <a:t>张弘范</a:t>
            </a:r>
            <a:r>
              <a:rPr lang="zh-CN" altLang="en-US" dirty="0" smtClean="0"/>
              <a:t>逼迫他写信招降固守崖山的</a:t>
            </a:r>
            <a:r>
              <a:rPr lang="zh-CN" altLang="en-US" dirty="0" smtClean="0">
                <a:hlinkClick r:id="rId4"/>
              </a:rPr>
              <a:t>张世杰</a:t>
            </a:r>
            <a:r>
              <a:rPr lang="zh-CN" altLang="en-US" dirty="0" smtClean="0"/>
              <a:t>、陆秀夫等人，</a:t>
            </a:r>
            <a:r>
              <a:rPr lang="zh-CN" altLang="en-US" dirty="0" smtClean="0">
                <a:hlinkClick r:id="rId2"/>
              </a:rPr>
              <a:t>文天祥</a:t>
            </a:r>
            <a:r>
              <a:rPr lang="zh-CN" altLang="en-US" dirty="0" smtClean="0"/>
              <a:t>不从，出示此诗以明志。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11265"/>
          <p:cNvSpPr txBox="1"/>
          <p:nvPr/>
        </p:nvSpPr>
        <p:spPr>
          <a:xfrm>
            <a:off x="9381173" y="981075"/>
            <a:ext cx="459740" cy="40322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None/>
            </a:pPr>
            <a:endParaRPr/>
          </a:p>
        </p:txBody>
      </p:sp>
      <p:sp>
        <p:nvSpPr>
          <p:cNvPr id="11267" name="文本框 11266"/>
          <p:cNvSpPr txBox="1"/>
          <p:nvPr/>
        </p:nvSpPr>
        <p:spPr>
          <a:xfrm>
            <a:off x="1524000" y="620713"/>
            <a:ext cx="9144000" cy="51752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4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过 零 丁 洋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4000" b="1"/>
              <a:t>                                 文天祥</a:t>
            </a:r>
          </a:p>
          <a:p>
            <a:pPr algn="ctr">
              <a:spcBef>
                <a:spcPct val="50000"/>
              </a:spcBef>
              <a:buNone/>
            </a:pPr>
            <a:r>
              <a:rPr lang="zh-CN" altLang="en-US" sz="4000" b="1">
                <a:ea typeface="幼圆" panose="02010509060101010101" pitchFamily="49" charset="-122"/>
              </a:rPr>
              <a:t>辛苦遭逢起一经，干戈寥落四周星。</a:t>
            </a:r>
          </a:p>
          <a:p>
            <a:pPr algn="ctr">
              <a:spcBef>
                <a:spcPct val="50000"/>
              </a:spcBef>
              <a:buNone/>
            </a:pPr>
            <a:r>
              <a:rPr lang="zh-CN" altLang="en-US" sz="4000" b="1">
                <a:ea typeface="幼圆" panose="02010509060101010101" pitchFamily="49" charset="-122"/>
              </a:rPr>
              <a:t>山河破碎风飘絮，身世浮沉雨打萍。</a:t>
            </a:r>
          </a:p>
          <a:p>
            <a:pPr algn="ctr">
              <a:spcBef>
                <a:spcPct val="50000"/>
              </a:spcBef>
              <a:buNone/>
            </a:pPr>
            <a:r>
              <a:rPr lang="zh-CN" altLang="en-US" sz="4000" b="1">
                <a:ea typeface="幼圆" panose="02010509060101010101" pitchFamily="49" charset="-122"/>
              </a:rPr>
              <a:t>惶恐滩头说惶恐，零丁洋里叹零丁。</a:t>
            </a:r>
          </a:p>
          <a:p>
            <a:pPr algn="ctr">
              <a:spcBef>
                <a:spcPct val="50000"/>
              </a:spcBef>
              <a:buNone/>
            </a:pPr>
            <a:r>
              <a:rPr lang="zh-CN" altLang="en-US" sz="4000" b="1">
                <a:ea typeface="幼圆" panose="02010509060101010101" pitchFamily="49" charset="-122"/>
              </a:rPr>
              <a:t>人生自古谁无死，留取丹心照汗青。</a:t>
            </a:r>
          </a:p>
        </p:txBody>
      </p:sp>
      <p:grpSp>
        <p:nvGrpSpPr>
          <p:cNvPr id="11270" name="组合 11269"/>
          <p:cNvGrpSpPr/>
          <p:nvPr/>
        </p:nvGrpSpPr>
        <p:grpSpPr>
          <a:xfrm>
            <a:off x="2855913" y="2205038"/>
            <a:ext cx="6624637" cy="3887787"/>
            <a:chOff x="839" y="1389"/>
            <a:chExt cx="4173" cy="2449"/>
          </a:xfrm>
        </p:grpSpPr>
        <p:sp>
          <p:nvSpPr>
            <p:cNvPr id="11271" name="直接连接符 11270"/>
            <p:cNvSpPr/>
            <p:nvPr/>
          </p:nvSpPr>
          <p:spPr>
            <a:xfrm flipH="1">
              <a:off x="884" y="1389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2" name="直接连接符 11271"/>
            <p:cNvSpPr/>
            <p:nvPr/>
          </p:nvSpPr>
          <p:spPr>
            <a:xfrm flipH="1">
              <a:off x="1474" y="1434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3" name="直接连接符 11272"/>
            <p:cNvSpPr/>
            <p:nvPr/>
          </p:nvSpPr>
          <p:spPr>
            <a:xfrm flipH="1">
              <a:off x="3379" y="1434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4" name="直接连接符 11273"/>
            <p:cNvSpPr/>
            <p:nvPr/>
          </p:nvSpPr>
          <p:spPr>
            <a:xfrm flipH="1">
              <a:off x="4059" y="1389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5" name="直接连接符 11274"/>
            <p:cNvSpPr/>
            <p:nvPr/>
          </p:nvSpPr>
          <p:spPr>
            <a:xfrm flipH="1">
              <a:off x="839" y="1979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6" name="直接连接符 11275"/>
            <p:cNvSpPr/>
            <p:nvPr/>
          </p:nvSpPr>
          <p:spPr>
            <a:xfrm flipH="1">
              <a:off x="1474" y="2024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7" name="直接连接符 11276"/>
            <p:cNvSpPr/>
            <p:nvPr/>
          </p:nvSpPr>
          <p:spPr>
            <a:xfrm flipH="1">
              <a:off x="3424" y="2024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8" name="直接连接符 11277"/>
            <p:cNvSpPr/>
            <p:nvPr/>
          </p:nvSpPr>
          <p:spPr>
            <a:xfrm flipH="1">
              <a:off x="4059" y="1979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9" name="直接连接符 11278"/>
            <p:cNvSpPr/>
            <p:nvPr/>
          </p:nvSpPr>
          <p:spPr>
            <a:xfrm flipH="1">
              <a:off x="1519" y="2568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0" name="直接连接符 11279"/>
            <p:cNvSpPr/>
            <p:nvPr/>
          </p:nvSpPr>
          <p:spPr>
            <a:xfrm flipH="1">
              <a:off x="4059" y="2523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1" name="直接连接符 11280"/>
            <p:cNvSpPr/>
            <p:nvPr/>
          </p:nvSpPr>
          <p:spPr>
            <a:xfrm flipH="1">
              <a:off x="839" y="3158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2" name="直接连接符 11281"/>
            <p:cNvSpPr/>
            <p:nvPr/>
          </p:nvSpPr>
          <p:spPr>
            <a:xfrm flipH="1">
              <a:off x="1474" y="3158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3" name="直接连接符 11282"/>
            <p:cNvSpPr/>
            <p:nvPr/>
          </p:nvSpPr>
          <p:spPr>
            <a:xfrm flipH="1">
              <a:off x="3424" y="3158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4" name="直接连接符 11283"/>
            <p:cNvSpPr/>
            <p:nvPr/>
          </p:nvSpPr>
          <p:spPr>
            <a:xfrm flipH="1">
              <a:off x="4059" y="3158"/>
              <a:ext cx="182" cy="68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5" name="流程图: 联系 11284"/>
            <p:cNvSpPr/>
            <p:nvPr/>
          </p:nvSpPr>
          <p:spPr>
            <a:xfrm>
              <a:off x="1746" y="1933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6" name="流程图: 联系 11285"/>
            <p:cNvSpPr/>
            <p:nvPr/>
          </p:nvSpPr>
          <p:spPr>
            <a:xfrm>
              <a:off x="4286" y="1933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7" name="流程图: 联系 11286"/>
            <p:cNvSpPr/>
            <p:nvPr/>
          </p:nvSpPr>
          <p:spPr>
            <a:xfrm>
              <a:off x="2336" y="2523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8" name="流程图: 联系 11287"/>
            <p:cNvSpPr/>
            <p:nvPr/>
          </p:nvSpPr>
          <p:spPr>
            <a:xfrm>
              <a:off x="4286" y="2523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9" name="流程图: 联系 11288"/>
            <p:cNvSpPr/>
            <p:nvPr/>
          </p:nvSpPr>
          <p:spPr>
            <a:xfrm>
              <a:off x="2064" y="3067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0" name="流程图: 联系 11289"/>
            <p:cNvSpPr/>
            <p:nvPr/>
          </p:nvSpPr>
          <p:spPr>
            <a:xfrm>
              <a:off x="2336" y="3067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1" name="流程图: 联系 11290"/>
            <p:cNvSpPr/>
            <p:nvPr/>
          </p:nvSpPr>
          <p:spPr>
            <a:xfrm>
              <a:off x="4286" y="3067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2" name="流程图: 联系 11291"/>
            <p:cNvSpPr/>
            <p:nvPr/>
          </p:nvSpPr>
          <p:spPr>
            <a:xfrm>
              <a:off x="2336" y="3657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3" name="流程图: 联系 11292"/>
            <p:cNvSpPr/>
            <p:nvPr/>
          </p:nvSpPr>
          <p:spPr>
            <a:xfrm>
              <a:off x="4286" y="3657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4" name="流程图: 联系 11293"/>
            <p:cNvSpPr/>
            <p:nvPr/>
          </p:nvSpPr>
          <p:spPr>
            <a:xfrm>
              <a:off x="4604" y="3657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5" name="流程图: 联系 11294"/>
            <p:cNvSpPr/>
            <p:nvPr/>
          </p:nvSpPr>
          <p:spPr>
            <a:xfrm>
              <a:off x="4921" y="3657"/>
              <a:ext cx="91" cy="91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4337"/>
          <p:cNvSpPr/>
          <p:nvPr/>
        </p:nvSpPr>
        <p:spPr>
          <a:xfrm>
            <a:off x="1919288" y="1125538"/>
            <a:ext cx="4572000" cy="16967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辛苦遭逢起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幼圆" panose="02010509060101010101" pitchFamily="49" charset="-122"/>
              </a:rPr>
              <a:t>一经</a:t>
            </a: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，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幼圆" panose="02010509060101010101" pitchFamily="49" charset="-122"/>
              </a:rPr>
              <a:t>干戈</a:t>
            </a: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寥落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幼圆" panose="02010509060101010101" pitchFamily="49" charset="-122"/>
              </a:rPr>
              <a:t>四周星</a:t>
            </a: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。</a:t>
            </a:r>
          </a:p>
          <a:p>
            <a:pPr>
              <a:buNone/>
            </a:pPr>
            <a:endParaRPr lang="zh-CN" altLang="en-US"/>
          </a:p>
        </p:txBody>
      </p:sp>
      <p:sp>
        <p:nvSpPr>
          <p:cNvPr id="14339" name="文本框 14338"/>
          <p:cNvSpPr txBox="1"/>
          <p:nvPr/>
        </p:nvSpPr>
        <p:spPr>
          <a:xfrm>
            <a:off x="1524000" y="333375"/>
            <a:ext cx="2484438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None/>
            </a:pPr>
            <a:r>
              <a:rPr lang="zh-CN" altLang="en-US" sz="44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首  联</a:t>
            </a:r>
          </a:p>
        </p:txBody>
      </p:sp>
      <p:sp>
        <p:nvSpPr>
          <p:cNvPr id="14340" name="圆角矩形 14339"/>
          <p:cNvSpPr/>
          <p:nvPr/>
        </p:nvSpPr>
        <p:spPr>
          <a:xfrm>
            <a:off x="1847850" y="2852738"/>
            <a:ext cx="8569325" cy="3455987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buNone/>
            </a:pPr>
            <a:r>
              <a:rPr lang="zh-CN" altLang="en-US" sz="2800" b="1">
                <a:latin typeface="幼圆" panose="02010509060101010101" pitchFamily="49" charset="-122"/>
                <a:ea typeface="幼圆" panose="02010509060101010101" pitchFamily="49" charset="-122"/>
              </a:rPr>
              <a:t>名词解释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一经：指文天祥</a:t>
            </a:r>
            <a:r>
              <a:rPr lang="en-US" altLang="zh-CN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20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岁中状元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干戈：文天祥勤王抗元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四周星：战争持续了四年</a:t>
            </a:r>
          </a:p>
          <a:p>
            <a:pPr>
              <a:lnSpc>
                <a:spcPct val="150000"/>
              </a:lnSpc>
              <a:buNone/>
            </a:pPr>
            <a:endParaRPr lang="zh-CN" altLang="en-US" sz="2800" b="1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341" name="圆角矩形 14340"/>
          <p:cNvSpPr/>
          <p:nvPr/>
        </p:nvSpPr>
        <p:spPr>
          <a:xfrm>
            <a:off x="6311900" y="1341438"/>
            <a:ext cx="4105275" cy="1295400"/>
          </a:xfrm>
          <a:prstGeom prst="roundRect">
            <a:avLst>
              <a:gd name="adj" fmla="val 16667"/>
            </a:avLst>
          </a:prstGeom>
          <a:noFill/>
          <a:ln w="222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buNone/>
            </a:pPr>
            <a:r>
              <a:rPr lang="zh-CN" altLang="en-US" sz="2400" b="1">
                <a:latin typeface="幼圆" panose="02010509060101010101" pitchFamily="49" charset="-122"/>
                <a:ea typeface="幼圆" panose="02010509060101010101" pitchFamily="49" charset="-122"/>
              </a:rPr>
              <a:t>描写手法：</a:t>
            </a:r>
            <a:r>
              <a:rPr lang="zh-CN" altLang="en-US" sz="24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环境描写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 animBg="1"/>
      <p:bldP spid="1434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54125" y="1888490"/>
            <a:ext cx="9684385" cy="4062730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46" name="Rectangle 7"/>
          <p:cNvSpPr/>
          <p:nvPr/>
        </p:nvSpPr>
        <p:spPr>
          <a:xfrm>
            <a:off x="3391535" y="356870"/>
            <a:ext cx="4730115" cy="15316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600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辛苦遭逢起一经，</a:t>
            </a:r>
          </a:p>
          <a:p>
            <a:pPr algn="ctr">
              <a:lnSpc>
                <a:spcPct val="130000"/>
              </a:lnSpc>
            </a:pPr>
            <a:r>
              <a:rPr lang="zh-CN" altLang="en-US" sz="3600" b="1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干戈寥落四周星。</a:t>
            </a:r>
          </a:p>
        </p:txBody>
      </p:sp>
      <p:sp>
        <p:nvSpPr>
          <p:cNvPr id="10247" name="Rectangle 8"/>
          <p:cNvSpPr/>
          <p:nvPr/>
        </p:nvSpPr>
        <p:spPr>
          <a:xfrm>
            <a:off x="2279650" y="2006600"/>
            <a:ext cx="73453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首联写了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个人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国家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的两件大事</a:t>
            </a: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</a:t>
            </a:r>
          </a:p>
        </p:txBody>
      </p:sp>
      <p:sp>
        <p:nvSpPr>
          <p:cNvPr id="10248" name="AutoShape 9"/>
          <p:cNvSpPr/>
          <p:nvPr/>
        </p:nvSpPr>
        <p:spPr>
          <a:xfrm>
            <a:off x="2495550" y="2997200"/>
            <a:ext cx="215900" cy="2651125"/>
          </a:xfrm>
          <a:prstGeom prst="leftBrace">
            <a:avLst>
              <a:gd name="adj1" fmla="val 83394"/>
              <a:gd name="adj2" fmla="val 50690"/>
            </a:avLst>
          </a:prstGeom>
          <a:gradFill rotWithShape="1">
            <a:gsLst>
              <a:gs pos="0">
                <a:srgbClr val="FFEBFA">
                  <a:alpha val="100000"/>
                </a:srgbClr>
              </a:gs>
              <a:gs pos="14999">
                <a:srgbClr val="C4D6EB">
                  <a:alpha val="100000"/>
                </a:srgbClr>
              </a:gs>
              <a:gs pos="30000">
                <a:srgbClr val="85C2FF">
                  <a:alpha val="100000"/>
                </a:srgbClr>
              </a:gs>
              <a:gs pos="50000">
                <a:srgbClr val="5E9EFF">
                  <a:alpha val="100000"/>
                </a:srgbClr>
              </a:gs>
              <a:gs pos="70000">
                <a:srgbClr val="85C2FF">
                  <a:alpha val="100000"/>
                </a:srgbClr>
              </a:gs>
              <a:gs pos="85001">
                <a:srgbClr val="C4D6EB">
                  <a:alpha val="100000"/>
                </a:srgbClr>
              </a:gs>
              <a:gs pos="100000">
                <a:srgbClr val="FFEBFA">
                  <a:alpha val="100000"/>
                </a:srgbClr>
              </a:gs>
            </a:gsLst>
            <a:lin ang="2700000" scaled="1"/>
            <a:tileRect/>
          </a:gradFill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b="1" dirty="0"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9" name="Text Box 10"/>
          <p:cNvSpPr txBox="1"/>
          <p:nvPr/>
        </p:nvSpPr>
        <p:spPr>
          <a:xfrm>
            <a:off x="2855913" y="2924175"/>
            <a:ext cx="75438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、在</a:t>
            </a: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21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岁时因科举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步入仕途。</a:t>
            </a:r>
          </a:p>
        </p:txBody>
      </p:sp>
      <p:sp>
        <p:nvSpPr>
          <p:cNvPr id="10250" name="Text Box 11"/>
          <p:cNvSpPr txBox="1"/>
          <p:nvPr/>
        </p:nvSpPr>
        <p:spPr>
          <a:xfrm>
            <a:off x="2855913" y="4325938"/>
            <a:ext cx="7416800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、在国家危急存亡的关头，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起兵抗元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，已度过四年。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  <p:bldP spid="10248" grpId="0" bldLvl="0" animBg="1"/>
      <p:bldP spid="10249" grpId="0"/>
      <p:bldP spid="102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5361"/>
          <p:cNvSpPr txBox="1"/>
          <p:nvPr/>
        </p:nvSpPr>
        <p:spPr>
          <a:xfrm>
            <a:off x="1992313" y="333375"/>
            <a:ext cx="1979612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None/>
            </a:pPr>
            <a:r>
              <a:rPr lang="zh-CN" altLang="en-US" sz="44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颔  联</a:t>
            </a:r>
          </a:p>
        </p:txBody>
      </p:sp>
      <p:sp>
        <p:nvSpPr>
          <p:cNvPr id="15363" name="文本框 15362"/>
          <p:cNvSpPr txBox="1"/>
          <p:nvPr/>
        </p:nvSpPr>
        <p:spPr>
          <a:xfrm>
            <a:off x="2135188" y="1268413"/>
            <a:ext cx="3855720" cy="14198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None/>
            </a:pP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山河破碎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幼圆" panose="02010509060101010101" pitchFamily="49" charset="-122"/>
              </a:rPr>
              <a:t>风飘絮</a:t>
            </a: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，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身世浮沉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幼圆" panose="02010509060101010101" pitchFamily="49" charset="-122"/>
              </a:rPr>
              <a:t>雨打萍</a:t>
            </a: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。</a:t>
            </a:r>
          </a:p>
        </p:txBody>
      </p:sp>
      <p:sp>
        <p:nvSpPr>
          <p:cNvPr id="15364" name="圆角矩形 15363"/>
          <p:cNvSpPr/>
          <p:nvPr/>
        </p:nvSpPr>
        <p:spPr>
          <a:xfrm>
            <a:off x="6311900" y="1484630"/>
            <a:ext cx="3270250" cy="12954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buNone/>
            </a:pPr>
            <a:r>
              <a:rPr lang="zh-CN" altLang="en-US" sz="2400" b="1">
                <a:latin typeface="幼圆" panose="02010509060101010101" pitchFamily="49" charset="-122"/>
                <a:ea typeface="幼圆" panose="02010509060101010101" pitchFamily="49" charset="-122"/>
              </a:rPr>
              <a:t>修辞手法：</a:t>
            </a:r>
            <a:r>
              <a:rPr lang="zh-CN" altLang="en-US" sz="24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比喻</a:t>
            </a:r>
          </a:p>
        </p:txBody>
      </p:sp>
      <p:sp>
        <p:nvSpPr>
          <p:cNvPr id="15365" name="圆角矩形 15364"/>
          <p:cNvSpPr/>
          <p:nvPr/>
        </p:nvSpPr>
        <p:spPr>
          <a:xfrm>
            <a:off x="1847850" y="2997200"/>
            <a:ext cx="7734300" cy="331152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buNone/>
            </a:pPr>
            <a:r>
              <a:rPr lang="zh-CN" altLang="en-US" sz="2800" b="1">
                <a:latin typeface="幼圆" panose="02010509060101010101" pitchFamily="49" charset="-122"/>
                <a:ea typeface="幼圆" panose="02010509060101010101" pitchFamily="49" charset="-122"/>
              </a:rPr>
              <a:t>名词解释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>
                <a:latin typeface="幼圆" panose="02010509060101010101" pitchFamily="49" charset="-122"/>
                <a:ea typeface="幼圆" panose="02010509060101010101" pitchFamily="49" charset="-122"/>
              </a:rPr>
              <a:t>风飘絮：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国势如柳絮飘散，无可挽回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       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国家命运：山河破碎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>
                <a:latin typeface="幼圆" panose="02010509060101010101" pitchFamily="49" charset="-122"/>
                <a:ea typeface="幼圆" panose="02010509060101010101" pitchFamily="49" charset="-122"/>
              </a:rPr>
              <a:t>雨打萍：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身世如雨中浮萍，漂泊无根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       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个人命运：身世浮沉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966960" y="509270"/>
            <a:ext cx="1844675" cy="580009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</p:spPr>
        <p:txBody>
          <a:bodyPr vert="eaVert" wrap="square" rtlCol="0">
            <a:spAutoFit/>
          </a:bodyPr>
          <a:lstStyle/>
          <a:p>
            <a:pPr algn="l"/>
            <a:r>
              <a:rPr lang="zh-CN" altLang="en-US" sz="3600" b="1"/>
              <a:t>山河破碎，局势危急，个人命运也动荡不安，历经艰辛危苦</a:t>
            </a:r>
            <a:r>
              <a:rPr lang="zh-CN" altLang="en-US" sz="3200" b="1"/>
              <a:t>。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/>
      <p:bldP spid="15365" grpId="0" bldLvl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6385"/>
          <p:cNvSpPr txBox="1"/>
          <p:nvPr/>
        </p:nvSpPr>
        <p:spPr>
          <a:xfrm>
            <a:off x="3482975" y="307498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None/>
            </a:pPr>
            <a:endParaRPr/>
          </a:p>
        </p:txBody>
      </p:sp>
      <p:sp>
        <p:nvSpPr>
          <p:cNvPr id="16387" name="文本框 16386"/>
          <p:cNvSpPr txBox="1"/>
          <p:nvPr/>
        </p:nvSpPr>
        <p:spPr>
          <a:xfrm>
            <a:off x="2063750" y="1155700"/>
            <a:ext cx="3855720" cy="14198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幼圆" panose="02010509060101010101" pitchFamily="49" charset="-122"/>
              </a:rPr>
              <a:t>惶恐滩</a:t>
            </a: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头说惶恐，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幼圆" panose="02010509060101010101" pitchFamily="49" charset="-122"/>
              </a:rPr>
              <a:t>零丁洋</a:t>
            </a: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里叹零丁。</a:t>
            </a:r>
          </a:p>
        </p:txBody>
      </p:sp>
      <p:sp>
        <p:nvSpPr>
          <p:cNvPr id="16388" name="文本框 16387"/>
          <p:cNvSpPr txBox="1"/>
          <p:nvPr/>
        </p:nvSpPr>
        <p:spPr>
          <a:xfrm>
            <a:off x="1919288" y="333375"/>
            <a:ext cx="2376487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None/>
            </a:pPr>
            <a:r>
              <a:rPr lang="zh-CN" altLang="en-US" sz="44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颈  联</a:t>
            </a:r>
          </a:p>
        </p:txBody>
      </p:sp>
      <p:sp>
        <p:nvSpPr>
          <p:cNvPr id="16389" name="圆角矩形 16388"/>
          <p:cNvSpPr/>
          <p:nvPr/>
        </p:nvSpPr>
        <p:spPr>
          <a:xfrm>
            <a:off x="1774825" y="2924175"/>
            <a:ext cx="8497888" cy="360045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l">
              <a:lnSpc>
                <a:spcPct val="130000"/>
              </a:lnSpc>
              <a:buNone/>
            </a:pPr>
            <a:r>
              <a:rPr lang="zh-CN" altLang="en-US" sz="2800" b="1">
                <a:ea typeface="幼圆" panose="02010509060101010101" pitchFamily="49" charset="-122"/>
              </a:rPr>
              <a:t>名词解释：</a:t>
            </a:r>
          </a:p>
          <a:p>
            <a:pPr algn="l">
              <a:lnSpc>
                <a:spcPct val="130000"/>
              </a:lnSpc>
              <a:buNone/>
            </a:pPr>
            <a:r>
              <a:rPr lang="zh-CN" altLang="en-US" sz="2800" b="1">
                <a:ea typeface="幼圆" panose="02010509060101010101" pitchFamily="49" charset="-122"/>
              </a:rPr>
              <a:t>惶恐滩：</a:t>
            </a:r>
            <a:r>
              <a:rPr lang="zh-CN" altLang="en-US" sz="2800" b="1">
                <a:solidFill>
                  <a:srgbClr val="FF0000"/>
                </a:solidFill>
                <a:ea typeface="幼圆" panose="02010509060101010101" pitchFamily="49" charset="-122"/>
              </a:rPr>
              <a:t>兵败经惶恐滩退往福建</a:t>
            </a:r>
          </a:p>
          <a:p>
            <a:pPr algn="l">
              <a:lnSpc>
                <a:spcPct val="130000"/>
              </a:lnSpc>
              <a:buNone/>
            </a:pPr>
            <a:r>
              <a:rPr lang="zh-CN" altLang="en-US" sz="2800" b="1">
                <a:ea typeface="幼圆" panose="02010509060101010101" pitchFamily="49" charset="-122"/>
              </a:rPr>
              <a:t>零丁洋：</a:t>
            </a:r>
            <a:r>
              <a:rPr lang="zh-CN" altLang="en-US" sz="2800" b="1">
                <a:solidFill>
                  <a:srgbClr val="FF0000"/>
                </a:solidFill>
                <a:ea typeface="幼圆" panose="02010509060101010101" pitchFamily="49" charset="-122"/>
              </a:rPr>
              <a:t>不幸被俘的孤独处境</a:t>
            </a:r>
            <a:r>
              <a:rPr lang="zh-CN" altLang="en-US" sz="2800" b="1">
                <a:solidFill>
                  <a:srgbClr val="CC0000"/>
                </a:solidFill>
                <a:ea typeface="幼圆" panose="02010509060101010101" pitchFamily="49" charset="-122"/>
              </a:rPr>
              <a:t>。</a:t>
            </a:r>
          </a:p>
          <a:p>
            <a:pPr algn="l">
              <a:lnSpc>
                <a:spcPct val="130000"/>
              </a:lnSpc>
              <a:buNone/>
            </a:pPr>
            <a:r>
              <a:rPr lang="zh-CN" altLang="en-US" sz="2800" b="1">
                <a:ea typeface="幼圆" panose="02010509060101010101" pitchFamily="49" charset="-122"/>
              </a:rPr>
              <a:t>“惶恐”、“零丁”具有双层含义 ：</a:t>
            </a:r>
          </a:p>
          <a:p>
            <a:pPr algn="l">
              <a:lnSpc>
                <a:spcPct val="13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ea typeface="幼圆" panose="02010509060101010101" pitchFamily="49" charset="-122"/>
              </a:rPr>
              <a:t>一是地名；</a:t>
            </a:r>
          </a:p>
          <a:p>
            <a:pPr algn="l">
              <a:lnSpc>
                <a:spcPct val="13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ea typeface="幼圆" panose="02010509060101010101" pitchFamily="49" charset="-122"/>
              </a:rPr>
              <a:t>二是写出了形势的险恶和境况的危苦。</a:t>
            </a:r>
          </a:p>
        </p:txBody>
      </p:sp>
      <p:sp>
        <p:nvSpPr>
          <p:cNvPr id="16390" name="圆角矩形 16389"/>
          <p:cNvSpPr/>
          <p:nvPr/>
        </p:nvSpPr>
        <p:spPr>
          <a:xfrm>
            <a:off x="6240463" y="1341438"/>
            <a:ext cx="3959225" cy="12954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buNone/>
            </a:pPr>
            <a:r>
              <a:rPr lang="zh-CN" altLang="en-US" sz="2800" b="1">
                <a:latin typeface="幼圆" panose="02010509060101010101" pitchFamily="49" charset="-122"/>
                <a:ea typeface="幼圆" panose="02010509060101010101" pitchFamily="49" charset="-122"/>
              </a:rPr>
              <a:t>表达方式：</a:t>
            </a:r>
            <a:r>
              <a:rPr lang="zh-CN" altLang="en-US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一语双关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ldLvl="0" animBg="1"/>
      <p:bldP spid="1639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50695" y="641350"/>
            <a:ext cx="8665845" cy="5591175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10" name="标题 17409"/>
          <p:cNvSpPr>
            <a:spLocks noGrp="1"/>
          </p:cNvSpPr>
          <p:nvPr>
            <p:ph type="title"/>
          </p:nvPr>
        </p:nvSpPr>
        <p:spPr>
          <a:xfrm>
            <a:off x="1847850" y="693738"/>
            <a:ext cx="8229600" cy="1947862"/>
          </a:xfrm>
        </p:spPr>
        <p:txBody>
          <a:bodyPr anchor="ctr"/>
          <a:lstStyle/>
          <a:p>
            <a:pPr algn="l"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FF0000"/>
                </a:solidFill>
              </a:rPr>
              <a:t>惶恐：</a:t>
            </a:r>
            <a:r>
              <a:rPr lang="zh-CN" altLang="en-US" sz="3600" b="1"/>
              <a:t>怕出师未捷身先死；</a:t>
            </a:r>
            <a:br>
              <a:rPr lang="zh-CN" altLang="en-US" sz="3600" b="1"/>
            </a:br>
            <a:r>
              <a:rPr lang="zh-CN" altLang="en-US" sz="3600" b="1"/>
              <a:t>             怕看到南宋朝廷灭亡。</a:t>
            </a:r>
          </a:p>
        </p:txBody>
      </p:sp>
      <p:sp>
        <p:nvSpPr>
          <p:cNvPr id="17411" name="矩形 17410"/>
          <p:cNvSpPr/>
          <p:nvPr/>
        </p:nvSpPr>
        <p:spPr>
          <a:xfrm>
            <a:off x="1920875" y="2347913"/>
            <a:ext cx="8494713" cy="38846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零丁：</a:t>
            </a:r>
            <a:r>
              <a:rPr lang="zh-CN" altLang="en-US" sz="36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勤王时只有三人；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谈判时部队被解散；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南宋都城被攻破；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南宋大臣皇帝劝降；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妻子儿女被俘。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Rectangle 6"/>
          <p:cNvSpPr/>
          <p:nvPr/>
        </p:nvSpPr>
        <p:spPr>
          <a:xfrm>
            <a:off x="2495550" y="549275"/>
            <a:ext cx="15843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dirty="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sp>
        <p:nvSpPr>
          <p:cNvPr id="18439" name="Rectangle 7"/>
          <p:cNvSpPr/>
          <p:nvPr/>
        </p:nvSpPr>
        <p:spPr>
          <a:xfrm>
            <a:off x="2782888" y="476250"/>
            <a:ext cx="5040312" cy="14198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2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惶恐滩头说惶恐，</a:t>
            </a:r>
          </a:p>
          <a:p>
            <a:pPr algn="ctr">
              <a:lnSpc>
                <a:spcPct val="110000"/>
              </a:lnSpc>
              <a:spcBef>
                <a:spcPct val="2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零丁洋里叹零丁。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50950" y="2376170"/>
            <a:ext cx="9690100" cy="36360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>
              <a:lnSpc>
                <a:spcPct val="160000"/>
              </a:lnSpc>
            </a:pPr>
            <a:r>
              <a:rPr lang="zh-CN" altLang="en-US" sz="3600" b="1" u="sng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上句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：</a:t>
            </a:r>
            <a:r>
              <a:rPr lang="zh-CN" altLang="en-US" sz="3600" b="1"/>
              <a:t>追忆当年兵败福建时忧念国事的心情，表示自己当时对艰难时局的</a:t>
            </a:r>
            <a:r>
              <a:rPr lang="zh-CN" altLang="en-US" sz="3600" b="1">
                <a:solidFill>
                  <a:srgbClr val="FF0000"/>
                </a:solidFill>
              </a:rPr>
              <a:t>忧惧不安</a:t>
            </a:r>
            <a:r>
              <a:rPr lang="zh-CN" altLang="en-US" sz="3600" b="1"/>
              <a:t>；</a:t>
            </a:r>
          </a:p>
          <a:p>
            <a:pPr algn="l">
              <a:lnSpc>
                <a:spcPct val="160000"/>
              </a:lnSpc>
            </a:pPr>
            <a:r>
              <a:rPr lang="zh-CN" altLang="en-US" sz="3600" b="1" u="sng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下句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：</a:t>
            </a:r>
            <a:r>
              <a:rPr lang="zh-CN" altLang="en-US" sz="3600" b="1"/>
              <a:t>感慨眼前，写目前不幸被俘的孤独处境，漂浮在零丁洋，深感</a:t>
            </a:r>
            <a:r>
              <a:rPr lang="zh-CN" altLang="en-US" sz="3600" b="1">
                <a:solidFill>
                  <a:srgbClr val="FF0000"/>
                </a:solidFill>
              </a:rPr>
              <a:t>孤苦零丁</a:t>
            </a:r>
            <a:r>
              <a:rPr lang="zh-CN" altLang="en-US" sz="3600" b="1"/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8433"/>
          <p:cNvSpPr/>
          <p:nvPr/>
        </p:nvSpPr>
        <p:spPr>
          <a:xfrm>
            <a:off x="2063750" y="1196975"/>
            <a:ext cx="4572000" cy="14198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人生自古谁无死？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留取丹心照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幼圆" panose="02010509060101010101" pitchFamily="49" charset="-122"/>
              </a:rPr>
              <a:t>汗青</a:t>
            </a:r>
            <a:r>
              <a:rPr lang="zh-CN" altLang="en-US" sz="3600" b="1">
                <a:solidFill>
                  <a:srgbClr val="000C0C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幼圆" panose="02010509060101010101" pitchFamily="49" charset="-122"/>
              </a:rPr>
              <a:t>。</a:t>
            </a:r>
          </a:p>
        </p:txBody>
      </p:sp>
      <p:sp>
        <p:nvSpPr>
          <p:cNvPr id="18435" name="文本框 18434"/>
          <p:cNvSpPr txBox="1"/>
          <p:nvPr/>
        </p:nvSpPr>
        <p:spPr>
          <a:xfrm>
            <a:off x="2135188" y="549275"/>
            <a:ext cx="244792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None/>
            </a:pPr>
            <a:r>
              <a:rPr lang="zh-CN" altLang="en-US" sz="44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尾  联</a:t>
            </a:r>
          </a:p>
        </p:txBody>
      </p:sp>
      <p:sp>
        <p:nvSpPr>
          <p:cNvPr id="18436" name="圆角矩形 18435"/>
          <p:cNvSpPr/>
          <p:nvPr/>
        </p:nvSpPr>
        <p:spPr>
          <a:xfrm>
            <a:off x="1774825" y="3068638"/>
            <a:ext cx="8353425" cy="3455987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lnSpc>
                <a:spcPct val="130000"/>
              </a:lnSpc>
              <a:buNone/>
            </a:pPr>
            <a:r>
              <a:rPr lang="en-US" altLang="zh-CN" sz="2800" b="1">
                <a:ea typeface="幼圆" panose="02010509060101010101" pitchFamily="49" charset="-122"/>
              </a:rPr>
              <a:t>    </a:t>
            </a:r>
            <a:r>
              <a:rPr lang="zh-CN" altLang="en-US" sz="2800" b="1">
                <a:ea typeface="幼圆" panose="02010509060101010101" pitchFamily="49" charset="-122"/>
              </a:rPr>
              <a:t>名词解释：</a:t>
            </a:r>
          </a:p>
          <a:p>
            <a:pPr>
              <a:lnSpc>
                <a:spcPct val="130000"/>
              </a:lnSpc>
              <a:buNone/>
            </a:pPr>
            <a:r>
              <a:rPr lang="zh-CN" altLang="en-US" sz="2800" b="1">
                <a:ea typeface="幼圆" panose="02010509060101010101" pitchFamily="49" charset="-122"/>
              </a:rPr>
              <a:t>    </a:t>
            </a:r>
            <a:r>
              <a:rPr lang="zh-CN" altLang="en-US" sz="2800" b="1">
                <a:solidFill>
                  <a:srgbClr val="FF0000"/>
                </a:solidFill>
                <a:ea typeface="幼圆" panose="02010509060101010101" pitchFamily="49" charset="-122"/>
              </a:rPr>
              <a:t>汗青：史书。</a:t>
            </a:r>
          </a:p>
          <a:p>
            <a:pPr>
              <a:lnSpc>
                <a:spcPct val="130000"/>
              </a:lnSpc>
              <a:buNone/>
            </a:pPr>
            <a:r>
              <a:rPr lang="zh-CN" altLang="en-US" sz="2800" b="1">
                <a:ea typeface="幼圆" panose="02010509060101010101" pitchFamily="49" charset="-122"/>
              </a:rPr>
              <a:t>   情感：</a:t>
            </a:r>
          </a:p>
          <a:p>
            <a:pPr>
              <a:lnSpc>
                <a:spcPct val="13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ea typeface="幼圆" panose="02010509060101010101" pitchFamily="49" charset="-122"/>
              </a:rPr>
              <a:t>            作者直抒胸臆，表明自己以死明志的决心，</a:t>
            </a:r>
          </a:p>
          <a:p>
            <a:pPr>
              <a:lnSpc>
                <a:spcPct val="13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ea typeface="幼圆" panose="02010509060101010101" pitchFamily="49" charset="-122"/>
              </a:rPr>
              <a:t>     充分体现作者崇高的民族气节。</a:t>
            </a:r>
            <a:r>
              <a:rPr lang="zh-CN" altLang="en-US" sz="2800">
                <a:solidFill>
                  <a:srgbClr val="CC0000"/>
                </a:solidFill>
                <a:ea typeface="幼圆" panose="02010509060101010101" pitchFamily="49" charset="-122"/>
              </a:rPr>
              <a:t> </a:t>
            </a:r>
          </a:p>
          <a:p>
            <a:pPr>
              <a:lnSpc>
                <a:spcPct val="130000"/>
              </a:lnSpc>
              <a:buNone/>
            </a:pPr>
            <a:endParaRPr lang="zh-CN" altLang="en-US" sz="2800" b="1">
              <a:ea typeface="幼圆" panose="02010509060101010101" pitchFamily="49" charset="-122"/>
            </a:endParaRPr>
          </a:p>
        </p:txBody>
      </p:sp>
      <p:sp>
        <p:nvSpPr>
          <p:cNvPr id="18437" name="圆角矩形 18436"/>
          <p:cNvSpPr/>
          <p:nvPr/>
        </p:nvSpPr>
        <p:spPr>
          <a:xfrm>
            <a:off x="6311900" y="1484313"/>
            <a:ext cx="3816350" cy="1296987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buNone/>
            </a:pPr>
            <a:r>
              <a:rPr lang="zh-CN" altLang="en-US" sz="2400" b="1">
                <a:latin typeface="幼圆" panose="02010509060101010101" pitchFamily="49" charset="-122"/>
                <a:ea typeface="幼圆" panose="02010509060101010101" pitchFamily="49" charset="-122"/>
              </a:rPr>
              <a:t>修辞手法：</a:t>
            </a:r>
            <a:r>
              <a:rPr lang="zh-CN" altLang="en-US" sz="24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反问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nimBg="1"/>
      <p:bldP spid="18437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Rectangle 9"/>
          <p:cNvSpPr/>
          <p:nvPr/>
        </p:nvSpPr>
        <p:spPr>
          <a:xfrm>
            <a:off x="1278890" y="1899285"/>
            <a:ext cx="9451975" cy="374586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4400" dirty="0">
                <a:solidFill>
                  <a:srgbClr val="CC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4400" b="1" dirty="0">
                <a:solidFill>
                  <a:srgbClr val="CC0000"/>
                </a:solidFill>
                <a:latin typeface="黑体" panose="02010609060101010101" pitchFamily="2" charset="-122"/>
              </a:rPr>
              <a:t>通过追忆自己抗元的艰辛经历，表现诗人忧国之痛和愿意以死明志、为国捐躯的豪情壮志。</a:t>
            </a:r>
          </a:p>
        </p:txBody>
      </p:sp>
      <p:sp>
        <p:nvSpPr>
          <p:cNvPr id="20487" name="Text Box 10"/>
          <p:cNvSpPr txBox="1"/>
          <p:nvPr/>
        </p:nvSpPr>
        <p:spPr>
          <a:xfrm>
            <a:off x="1177290" y="512445"/>
            <a:ext cx="2621280" cy="82994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4800" dirty="0">
                <a:solidFill>
                  <a:srgbClr val="003399"/>
                </a:solidFill>
                <a:latin typeface="Arial" panose="020B0604020202020204" pitchFamily="34" charset="0"/>
                <a:ea typeface="隶书" panose="02010509060101010101" charset="-122"/>
              </a:rPr>
              <a:t>诗歌主旨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2" name="Picture 8" descr="图片1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4764"/>
            <a:ext cx="12192000" cy="6853237"/>
          </a:xfrm>
          <a:noFill/>
          <a:ln/>
        </p:spPr>
      </p:pic>
      <p:sp>
        <p:nvSpPr>
          <p:cNvPr id="2662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75884" y="260350"/>
            <a:ext cx="8737600" cy="61928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b="1" dirty="0">
                <a:ea typeface="楷体_GB2312" pitchFamily="49" charset="-122"/>
              </a:rPr>
              <a:t>天地有正气，杂然赋流形。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下则为河岳，上则为日星。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于人曰浩然，沛乎塞苍冥。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皇路当清夷，含和吐明庭。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时穷节乃见，一一垂丹青：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在齐太史简，在晋董狐笔．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在秦张良椎，在汉苏武节；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为严将军头，为嵇侍中血，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为张睢阳齿，为颜常山舌；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或为辽东帽，清操厉冰雪；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或为出师表，鬼神泣壮烈。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或为渡江楫，慷慨吞胡羯，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或为击贼笏，逆竖头破裂。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b="1" dirty="0">
                <a:ea typeface="楷体_GB2312" pitchFamily="49" charset="-122"/>
              </a:rPr>
              <a:t>　是气所磅礴，凛然万古存。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当其贯日月，生死安足论！</a:t>
            </a: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9796556" y="908051"/>
            <a:ext cx="1292662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7200" b="1">
                <a:solidFill>
                  <a:srgbClr val="FF3300"/>
                </a:solidFill>
                <a:ea typeface="楷体_GB2312" pitchFamily="49" charset="-122"/>
              </a:rPr>
              <a:t>正　气　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8" presetClass="entr" presetSubtype="0" repeatCount="5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0" name="Picture 12" descr="图片1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ln/>
        </p:spPr>
      </p:pic>
      <p:sp>
        <p:nvSpPr>
          <p:cNvPr id="32778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1007534" y="0"/>
            <a:ext cx="9120717" cy="59055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b="1" dirty="0"/>
              <a:t/>
            </a:r>
            <a:br>
              <a:rPr lang="en-US" altLang="zh-CN" sz="2800" b="1" dirty="0"/>
            </a:br>
            <a:r>
              <a:rPr lang="zh-CN" altLang="en-US" b="1" dirty="0">
                <a:ea typeface="楷体_GB2312" pitchFamily="49" charset="-122"/>
              </a:rPr>
              <a:t>地维赖以立，天柱赖以尊。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三纲实系命，道义为之根。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磋余遘阳九，隶也实不力。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楚囚缨其冠，传车送穷北。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鼎镬甘如馅，求之不可得。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阴房冥鬼火，春院閟天黑。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牛骥同一皂，鸡栖凤凰食。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一朝蒙雾露，分作沟中瘠。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如此再寒暑，百沴自辟易。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哀哉沮洳场，为我安乐国。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岂有他谬巧，阴阳不能贼！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顾此耿耿在，仰视浮云白。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悠悠我心忧，苍天曷有极！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哲人日已远，典刑在夙昔。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风檐展书读，古道照颜色。</a:t>
            </a:r>
          </a:p>
          <a:p>
            <a:pPr>
              <a:lnSpc>
                <a:spcPct val="80000"/>
              </a:lnSpc>
            </a:pPr>
            <a:endParaRPr lang="en-US" altLang="zh-CN" sz="2800" dirty="0">
              <a:ea typeface="楷体_GB2312" pitchFamily="49" charset="-122"/>
            </a:endParaRPr>
          </a:p>
        </p:txBody>
      </p:sp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9603938" y="765176"/>
            <a:ext cx="1292662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7200" b="1">
                <a:solidFill>
                  <a:srgbClr val="FF3300"/>
                </a:solidFill>
                <a:ea typeface="楷体_GB2312" pitchFamily="49" charset="-122"/>
              </a:rPr>
              <a:t>正　气　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8" presetClass="entr" presetSubtype="0" repeatCount="500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2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32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718</Words>
  <Application>Microsoft Office PowerPoint</Application>
  <PresentationFormat>自定义</PresentationFormat>
  <Paragraphs>78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过零丁洋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惶恐：怕出师未捷身先死；              怕看到南宋朝廷灭亡。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过零丁洋</dc:title>
  <dc:creator/>
  <cp:lastModifiedBy>微软系统</cp:lastModifiedBy>
  <cp:revision>11</cp:revision>
  <dcterms:created xsi:type="dcterms:W3CDTF">2019-02-23T02:21:00Z</dcterms:created>
  <dcterms:modified xsi:type="dcterms:W3CDTF">2019-02-27T01:56:41Z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