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89" r:id="rId2"/>
    <p:sldId id="257" r:id="rId3"/>
    <p:sldId id="280" r:id="rId4"/>
    <p:sldId id="283" r:id="rId5"/>
    <p:sldId id="287" r:id="rId6"/>
    <p:sldId id="258" r:id="rId7"/>
    <p:sldId id="260" r:id="rId8"/>
    <p:sldId id="285" r:id="rId9"/>
    <p:sldId id="286" r:id="rId10"/>
    <p:sldId id="281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529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530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530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530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530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53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531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2D3002-AC6B-4678-AD67-D27AFB7869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53358-D54D-4161-81CF-58EDC08B97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ED03D-6D48-4BFC-9E92-F9B12E77D1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E4EA2-0598-44F7-BF0A-F068EF9D86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2ACE-39C7-4EDF-9F2D-77825A5099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AF51D-11EC-4D61-B5E0-B39D3DB46C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6D41-08B9-42CD-B42E-31DF3CAB30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F2862-60DC-4537-AD92-DC01942B0E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CED0E-446B-46F5-AD89-1F7237EE061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2F3FD-9C5C-486C-A510-E7003A0E7B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B8476-81F8-4F72-A0CB-B6EDB8B4376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2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42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CD2BD3-12E3-49FD-9519-8106173421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73" name="WordArt 29"/>
          <p:cNvSpPr>
            <a:spLocks noChangeArrowheads="1" noChangeShapeType="1" noTextEdit="1"/>
          </p:cNvSpPr>
          <p:nvPr/>
        </p:nvSpPr>
        <p:spPr bwMode="auto">
          <a:xfrm>
            <a:off x="1187450" y="1771650"/>
            <a:ext cx="69135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氧  气</a:t>
            </a:r>
          </a:p>
        </p:txBody>
      </p:sp>
      <p:sp>
        <p:nvSpPr>
          <p:cNvPr id="57374" name="Text Box 30"/>
          <p:cNvSpPr txBox="1">
            <a:spLocks noChangeArrowheads="1"/>
          </p:cNvSpPr>
          <p:nvPr/>
        </p:nvSpPr>
        <p:spPr bwMode="auto">
          <a:xfrm>
            <a:off x="6011863" y="5373688"/>
            <a:ext cx="2735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2018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年 </a:t>
            </a:r>
            <a:r>
              <a:rPr lang="en-US" altLang="zh-CN" sz="2800" b="1" dirty="0">
                <a:solidFill>
                  <a:srgbClr val="008000"/>
                </a:solidFill>
                <a:latin typeface="宋体" pitchFamily="2" charset="-122"/>
              </a:rPr>
              <a:t>9</a:t>
            </a:r>
            <a:r>
              <a:rPr lang="zh-CN" altLang="en-US" sz="2800" b="1" dirty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18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b="1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 bwMode="auto">
          <a:xfrm>
            <a:off x="1323975" y="4075113"/>
            <a:ext cx="7424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latin typeface="Arial" charset="0"/>
              </a:rPr>
              <a:t>中山大学附属中学－－邓作逵  老师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042988" y="2824163"/>
            <a:ext cx="727868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1</a:t>
            </a:r>
            <a:r>
              <a:rPr kumimoji="1" lang="zh-CN" altLang="en-US" sz="2400" b="1">
                <a:latin typeface="宋体" pitchFamily="2" charset="-122"/>
              </a:rPr>
              <a:t>、氧气是一种 </a:t>
            </a:r>
            <a:r>
              <a:rPr kumimoji="1" lang="en-US" altLang="zh-CN" sz="2400" b="1">
                <a:latin typeface="宋体" pitchFamily="2" charset="-122"/>
              </a:rPr>
              <a:t>_______________________</a:t>
            </a:r>
            <a:r>
              <a:rPr kumimoji="1" lang="zh-CN" altLang="en-US" sz="2400" b="1">
                <a:latin typeface="宋体" pitchFamily="2" charset="-122"/>
              </a:rPr>
              <a:t>气体</a:t>
            </a:r>
            <a:r>
              <a:rPr kumimoji="1" lang="en-US" altLang="zh-CN" sz="2400" b="1">
                <a:latin typeface="宋体" pitchFamily="2" charset="-122"/>
              </a:rPr>
              <a:t>, 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2</a:t>
            </a:r>
            <a:r>
              <a:rPr kumimoji="1" lang="zh-CN" altLang="en-US" sz="2400" b="1">
                <a:latin typeface="宋体" pitchFamily="2" charset="-122"/>
              </a:rPr>
              <a:t>、</a:t>
            </a:r>
            <a:r>
              <a:rPr kumimoji="1" lang="en-US" altLang="zh-CN" sz="2400" b="1">
                <a:latin typeface="宋体" pitchFamily="2" charset="-122"/>
              </a:rPr>
              <a:t>_______</a:t>
            </a:r>
            <a:r>
              <a:rPr kumimoji="1" lang="zh-CN" altLang="en-US" sz="2400" b="1">
                <a:latin typeface="宋体" pitchFamily="2" charset="-122"/>
              </a:rPr>
              <a:t>溶于水，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3</a:t>
            </a:r>
            <a:r>
              <a:rPr kumimoji="1" lang="zh-CN" altLang="en-US" sz="2400" b="1">
                <a:latin typeface="宋体" pitchFamily="2" charset="-122"/>
              </a:rPr>
              <a:t>、密度比空气的</a:t>
            </a:r>
            <a:r>
              <a:rPr kumimoji="1" lang="en-US" altLang="zh-CN" sz="2400" b="1">
                <a:latin typeface="宋体" pitchFamily="2" charset="-122"/>
              </a:rPr>
              <a:t>________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 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4</a:t>
            </a:r>
            <a:r>
              <a:rPr kumimoji="1" lang="zh-CN" altLang="en-US" sz="2400" b="1">
                <a:latin typeface="宋体" pitchFamily="2" charset="-122"/>
              </a:rPr>
              <a:t>、降温至－</a:t>
            </a:r>
            <a:r>
              <a:rPr kumimoji="1" lang="en-US" altLang="zh-CN" sz="2400" b="1">
                <a:latin typeface="宋体" pitchFamily="2" charset="-122"/>
              </a:rPr>
              <a:t>183℃</a:t>
            </a:r>
            <a:r>
              <a:rPr kumimoji="1" lang="zh-CN" altLang="en-US" sz="2400" b="1">
                <a:latin typeface="宋体" pitchFamily="2" charset="-122"/>
              </a:rPr>
              <a:t>变成</a:t>
            </a:r>
            <a:r>
              <a:rPr kumimoji="1" lang="en-US" altLang="zh-CN" sz="2400" b="1">
                <a:latin typeface="宋体" pitchFamily="2" charset="-122"/>
              </a:rPr>
              <a:t>________</a:t>
            </a:r>
            <a:r>
              <a:rPr kumimoji="1" lang="zh-CN" altLang="en-US" sz="2400" b="1">
                <a:solidFill>
                  <a:srgbClr val="003300"/>
                </a:solidFill>
                <a:latin typeface="宋体" pitchFamily="2" charset="-122"/>
              </a:rPr>
              <a:t>液体</a:t>
            </a:r>
            <a:r>
              <a:rPr kumimoji="1" lang="en-US" altLang="zh-CN" sz="2400" b="1">
                <a:solidFill>
                  <a:srgbClr val="003300"/>
                </a:solidFill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3300"/>
                </a:solidFill>
                <a:latin typeface="宋体" pitchFamily="2" charset="-122"/>
              </a:rPr>
              <a:t>液氧</a:t>
            </a:r>
            <a:r>
              <a:rPr kumimoji="1" lang="en-US" altLang="zh-CN" sz="2400" b="1">
                <a:solidFill>
                  <a:srgbClr val="003300"/>
                </a:solidFill>
                <a:latin typeface="宋体" pitchFamily="2" charset="-122"/>
              </a:rPr>
              <a:t>)</a:t>
            </a:r>
            <a:endParaRPr kumimoji="1" lang="en-US" altLang="zh-CN" sz="2400" b="1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b="1">
                <a:latin typeface="宋体" pitchFamily="2" charset="-122"/>
              </a:rPr>
              <a:t>    </a:t>
            </a:r>
            <a:r>
              <a:rPr kumimoji="1" lang="zh-CN" altLang="en-US" sz="2400" b="1">
                <a:latin typeface="宋体" pitchFamily="2" charset="-122"/>
              </a:rPr>
              <a:t>降温至－</a:t>
            </a:r>
            <a:r>
              <a:rPr kumimoji="1" lang="en-US" altLang="zh-CN" sz="2400" b="1">
                <a:latin typeface="宋体" pitchFamily="2" charset="-122"/>
              </a:rPr>
              <a:t>218℃</a:t>
            </a:r>
            <a:r>
              <a:rPr kumimoji="1" lang="zh-CN" altLang="en-US" sz="2400" b="1">
                <a:latin typeface="宋体" pitchFamily="2" charset="-122"/>
              </a:rPr>
              <a:t>变成</a:t>
            </a:r>
            <a:r>
              <a:rPr kumimoji="1" lang="en-US" altLang="zh-CN" sz="2400" b="1">
                <a:latin typeface="宋体" pitchFamily="2" charset="-122"/>
              </a:rPr>
              <a:t>________</a:t>
            </a:r>
            <a:r>
              <a:rPr kumimoji="1" lang="zh-CN" altLang="en-US" sz="2400" b="1">
                <a:solidFill>
                  <a:srgbClr val="003300"/>
                </a:solidFill>
                <a:latin typeface="宋体" pitchFamily="2" charset="-122"/>
              </a:rPr>
              <a:t>固体</a:t>
            </a:r>
            <a:r>
              <a:rPr kumimoji="1" lang="en-US" altLang="zh-CN" sz="2400" b="1">
                <a:solidFill>
                  <a:srgbClr val="003300"/>
                </a:solidFill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3300"/>
                </a:solidFill>
                <a:latin typeface="宋体" pitchFamily="2" charset="-122"/>
              </a:rPr>
              <a:t>固氧</a:t>
            </a:r>
            <a:r>
              <a:rPr kumimoji="1" lang="en-US" altLang="zh-CN" sz="2400" b="1">
                <a:solidFill>
                  <a:srgbClr val="003300"/>
                </a:solidFill>
                <a:latin typeface="宋体" pitchFamily="2" charset="-122"/>
              </a:rPr>
              <a:t>)</a:t>
            </a:r>
            <a:endParaRPr kumimoji="1" lang="en-US" altLang="zh-CN" sz="2400" b="1">
              <a:latin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348038" y="2708275"/>
            <a:ext cx="372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没有颜色、没有气味的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692275" y="3332163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不易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490913" y="38354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略大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476375" y="4411663"/>
            <a:ext cx="6192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ρ(</a:t>
            </a:r>
            <a:r>
              <a:rPr kumimoji="1" lang="zh-CN" altLang="en-US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氧气</a:t>
            </a:r>
            <a:r>
              <a:rPr kumimoji="1" lang="en-US" altLang="zh-CN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)=1.429g/L </a:t>
            </a:r>
            <a:r>
              <a:rPr kumimoji="1" lang="zh-CN" altLang="en-US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， </a:t>
            </a:r>
            <a:r>
              <a:rPr kumimoji="1" lang="en-US" altLang="zh-CN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ρ(</a:t>
            </a:r>
            <a:r>
              <a:rPr kumimoji="1" lang="zh-CN" altLang="en-US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空气</a:t>
            </a:r>
            <a:r>
              <a:rPr kumimoji="1" lang="en-US" altLang="zh-CN" sz="24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)=1.293g/L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284663" y="4941888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0000CC"/>
                </a:solidFill>
                <a:latin typeface="Times New Roman" pitchFamily="18" charset="0"/>
                <a:ea typeface="华文中宋" pitchFamily="2" charset="-122"/>
              </a:rPr>
              <a:t>淡蓝色</a:t>
            </a:r>
            <a:endParaRPr kumimoji="1" lang="zh-CN" altLang="en-US" sz="2400" b="1">
              <a:solidFill>
                <a:srgbClr val="003300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284663" y="5492750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CC"/>
                </a:solidFill>
                <a:latin typeface="Times New Roman" pitchFamily="18" charset="0"/>
                <a:ea typeface="华文中宋" pitchFamily="2" charset="-122"/>
              </a:rPr>
              <a:t>淡蓝色</a:t>
            </a:r>
            <a:endParaRPr kumimoji="1" lang="zh-CN" altLang="en-US" sz="2400" b="1">
              <a:solidFill>
                <a:srgbClr val="003300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16013" y="1120775"/>
            <a:ext cx="476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华文中宋" pitchFamily="2" charset="-122"/>
              </a:rPr>
              <a:t>一、氧气的物理性质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79388" y="2108200"/>
            <a:ext cx="871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观察氧气</a:t>
            </a:r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】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请根据你的观察或</a:t>
            </a:r>
            <a:r>
              <a:rPr lang="zh-CN" altLang="en-US" sz="2400" b="1">
                <a:solidFill>
                  <a:schemeClr val="hlink"/>
                </a:solidFill>
                <a:latin typeface="Arial" charset="0"/>
              </a:rPr>
              <a:t>生活经验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描述氧气的物理性质。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autoUpdateAnimBg="0"/>
      <p:bldP spid="3079" grpId="0" autoUpdateAnimBg="0"/>
      <p:bldP spid="3080" grpId="0" autoUpdateAnimBg="0"/>
      <p:bldP spid="3081" grpId="0" autoUpdateAnimBg="0"/>
      <p:bldP spid="308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5867400" y="1989138"/>
            <a:ext cx="3097213" cy="3598862"/>
            <a:chOff x="3016" y="74"/>
            <a:chExt cx="1951" cy="2267"/>
          </a:xfrm>
        </p:grpSpPr>
        <p:sp>
          <p:nvSpPr>
            <p:cNvPr id="36869" name="Text Box 5"/>
            <p:cNvSpPr txBox="1">
              <a:spLocks noChangeArrowheads="1"/>
            </p:cNvSpPr>
            <p:nvPr/>
          </p:nvSpPr>
          <p:spPr bwMode="auto">
            <a:xfrm>
              <a:off x="3107" y="2053"/>
              <a:ext cx="18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宋体" pitchFamily="2" charset="-122"/>
                </a:rPr>
                <a:t>【</a:t>
              </a:r>
              <a:r>
                <a:rPr lang="zh-CN" altLang="en-US" sz="2400" b="1">
                  <a:latin typeface="宋体" pitchFamily="2" charset="-122"/>
                </a:rPr>
                <a:t>演示实验</a:t>
              </a:r>
              <a:r>
                <a:rPr lang="en-US" altLang="zh-CN" sz="2400" b="1">
                  <a:latin typeface="宋体" pitchFamily="2" charset="-122"/>
                </a:rPr>
                <a:t>2</a:t>
              </a:r>
              <a:r>
                <a:rPr lang="zh-CN" altLang="en-US" sz="2400" b="1">
                  <a:latin typeface="宋体" pitchFamily="2" charset="-122"/>
                </a:rPr>
                <a:t>－</a:t>
              </a:r>
              <a:r>
                <a:rPr lang="en-US" altLang="zh-CN" sz="2400" b="1">
                  <a:latin typeface="宋体" pitchFamily="2" charset="-122"/>
                </a:rPr>
                <a:t>2】</a:t>
              </a:r>
            </a:p>
          </p:txBody>
        </p:sp>
        <p:pic>
          <p:nvPicPr>
            <p:cNvPr id="36870" name="Picture 6" descr="图2-10 氧气可以使带火星的木条复燃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16" y="74"/>
              <a:ext cx="1923" cy="1950"/>
            </a:xfrm>
            <a:prstGeom prst="rect">
              <a:avLst/>
            </a:prstGeom>
            <a:noFill/>
          </p:spPr>
        </p:pic>
      </p:grp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611188" y="1987550"/>
            <a:ext cx="446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、能使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400" b="1">
                <a:latin typeface="宋体" pitchFamily="2" charset="-122"/>
              </a:rPr>
              <a:t>的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36916" name="Text Box 52"/>
          <p:cNvSpPr txBox="1">
            <a:spLocks noChangeArrowheads="1"/>
          </p:cNvSpPr>
          <p:nvPr/>
        </p:nvSpPr>
        <p:spPr bwMode="auto">
          <a:xfrm>
            <a:off x="1142976" y="2643182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 dirty="0">
                <a:latin typeface="Arial" charset="0"/>
              </a:rPr>
              <a:t>作用：用于</a:t>
            </a:r>
            <a:r>
              <a:rPr lang="zh-CN" altLang="en-US" sz="2400" b="1" dirty="0">
                <a:solidFill>
                  <a:srgbClr val="FF0000"/>
                </a:solidFill>
                <a:latin typeface="Arial" charset="0"/>
              </a:rPr>
              <a:t>检验氧气</a:t>
            </a:r>
            <a:r>
              <a:rPr lang="zh-CN" altLang="en-US" sz="2400" b="1" dirty="0">
                <a:latin typeface="Arial" charset="0"/>
              </a:rPr>
              <a:t>的存在。</a:t>
            </a:r>
          </a:p>
        </p:txBody>
      </p:sp>
      <p:sp>
        <p:nvSpPr>
          <p:cNvPr id="36917" name="Text Box 53"/>
          <p:cNvSpPr txBox="1">
            <a:spLocks noChangeArrowheads="1"/>
          </p:cNvSpPr>
          <p:nvPr/>
        </p:nvSpPr>
        <p:spPr bwMode="auto">
          <a:xfrm>
            <a:off x="808038" y="3429000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400" b="1" dirty="0">
                <a:solidFill>
                  <a:srgbClr val="0000CC"/>
                </a:solidFill>
                <a:latin typeface="Arial" charset="0"/>
              </a:rPr>
              <a:t>实验表达</a:t>
            </a:r>
            <a:r>
              <a:rPr lang="en-US" altLang="zh-CN" sz="2400" b="1" dirty="0">
                <a:solidFill>
                  <a:srgbClr val="0000CC"/>
                </a:solidFill>
                <a:latin typeface="Arial" charset="0"/>
              </a:rPr>
              <a:t>】</a:t>
            </a:r>
          </a:p>
        </p:txBody>
      </p:sp>
      <p:sp>
        <p:nvSpPr>
          <p:cNvPr id="36918" name="Text Box 54"/>
          <p:cNvSpPr txBox="1">
            <a:spLocks noChangeArrowheads="1"/>
          </p:cNvSpPr>
          <p:nvPr/>
        </p:nvSpPr>
        <p:spPr bwMode="auto">
          <a:xfrm>
            <a:off x="1116013" y="3979863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 dirty="0">
                <a:solidFill>
                  <a:srgbClr val="0000CC"/>
                </a:solidFill>
                <a:latin typeface="Arial" charset="0"/>
              </a:rPr>
              <a:t>把带火星的木条伸入集气瓶中，</a:t>
            </a:r>
          </a:p>
        </p:txBody>
      </p:sp>
      <p:sp>
        <p:nvSpPr>
          <p:cNvPr id="36919" name="Text Box 55"/>
          <p:cNvSpPr txBox="1">
            <a:spLocks noChangeArrowheads="1"/>
          </p:cNvSpPr>
          <p:nvPr/>
        </p:nvSpPr>
        <p:spPr bwMode="auto">
          <a:xfrm>
            <a:off x="1116013" y="4483100"/>
            <a:ext cx="29690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 dirty="0">
                <a:solidFill>
                  <a:schemeClr val="hlink"/>
                </a:solidFill>
                <a:latin typeface="Arial" charset="0"/>
              </a:rPr>
              <a:t>带火星的木条</a:t>
            </a:r>
            <a:r>
              <a:rPr lang="zh-CN" altLang="en-US" sz="2400" b="1" dirty="0" smtClean="0">
                <a:solidFill>
                  <a:schemeClr val="hlink"/>
                </a:solidFill>
                <a:latin typeface="Arial" charset="0"/>
              </a:rPr>
              <a:t>复燃；</a:t>
            </a:r>
            <a:endParaRPr lang="zh-CN" altLang="en-US" sz="2400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" name="Text Box 54"/>
          <p:cNvSpPr txBox="1">
            <a:spLocks noChangeArrowheads="1"/>
          </p:cNvSpPr>
          <p:nvPr/>
        </p:nvSpPr>
        <p:spPr bwMode="auto">
          <a:xfrm>
            <a:off x="1120782" y="5043502"/>
            <a:ext cx="4522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b="1" dirty="0" smtClean="0">
                <a:solidFill>
                  <a:srgbClr val="0000CC"/>
                </a:solidFill>
                <a:latin typeface="Arial" charset="0"/>
              </a:rPr>
              <a:t>证明</a:t>
            </a:r>
            <a:r>
              <a:rPr lang="zh-CN" altLang="en-US" sz="2400" b="1" dirty="0" smtClean="0">
                <a:solidFill>
                  <a:srgbClr val="0000CC"/>
                </a:solidFill>
                <a:latin typeface="Arial" charset="0"/>
              </a:rPr>
              <a:t>集</a:t>
            </a:r>
            <a:r>
              <a:rPr lang="zh-CN" altLang="en-US" sz="2400" b="1" dirty="0">
                <a:solidFill>
                  <a:srgbClr val="0000CC"/>
                </a:solidFill>
                <a:latin typeface="Arial" charset="0"/>
              </a:rPr>
              <a:t>气瓶</a:t>
            </a:r>
            <a:r>
              <a:rPr lang="zh-CN" altLang="en-US" sz="2400" b="1" dirty="0" smtClean="0">
                <a:solidFill>
                  <a:srgbClr val="0000CC"/>
                </a:solidFill>
                <a:latin typeface="Arial" charset="0"/>
              </a:rPr>
              <a:t>中所装气体是</a:t>
            </a:r>
            <a:r>
              <a:rPr lang="en-US" altLang="zh-CN" sz="2400" b="1" dirty="0" smtClean="0">
                <a:solidFill>
                  <a:srgbClr val="0000CC"/>
                </a:solidFill>
                <a:latin typeface="Arial" charset="0"/>
              </a:rPr>
              <a:t>O</a:t>
            </a:r>
            <a:r>
              <a:rPr lang="en-US" altLang="zh-CN" sz="2400" b="1" baseline="-25000" dirty="0" smtClean="0">
                <a:solidFill>
                  <a:srgbClr val="0000CC"/>
                </a:solidFill>
                <a:latin typeface="Arial" charset="0"/>
              </a:rPr>
              <a:t>2</a:t>
            </a:r>
            <a:r>
              <a:rPr lang="zh-CN" altLang="en-US" sz="2400" b="1" dirty="0" smtClean="0">
                <a:solidFill>
                  <a:srgbClr val="0000CC"/>
                </a:solidFill>
                <a:latin typeface="Arial" charset="0"/>
              </a:rPr>
              <a:t> 。</a:t>
            </a:r>
            <a:endParaRPr lang="zh-CN" altLang="en-US" sz="24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5" grpId="0"/>
      <p:bldP spid="36916" grpId="0"/>
      <p:bldP spid="36917" grpId="0"/>
      <p:bldP spid="36918" grpId="0"/>
      <p:bldP spid="369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8855" y="1047755"/>
            <a:ext cx="3019425" cy="3095625"/>
          </a:xfrm>
          <a:prstGeom prst="rect">
            <a:avLst/>
          </a:prstGeom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6456925" y="4114808"/>
            <a:ext cx="268710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latin typeface="Arial" charset="0"/>
              </a:rPr>
              <a:t>【</a:t>
            </a:r>
            <a:r>
              <a:rPr lang="zh-CN" altLang="en-US" sz="2400" b="1" dirty="0">
                <a:latin typeface="Arial" charset="0"/>
              </a:rPr>
              <a:t>演示实验</a:t>
            </a:r>
            <a:r>
              <a:rPr lang="en-US" altLang="zh-CN" sz="2400" b="1" dirty="0">
                <a:latin typeface="Arial" charset="0"/>
              </a:rPr>
              <a:t>2</a:t>
            </a:r>
            <a:r>
              <a:rPr lang="zh-CN" altLang="en-US" sz="2400" b="1" dirty="0">
                <a:latin typeface="Arial" charset="0"/>
              </a:rPr>
              <a:t>－</a:t>
            </a:r>
            <a:r>
              <a:rPr lang="en-US" altLang="zh-CN" sz="2400" b="1" dirty="0">
                <a:latin typeface="Arial" charset="0"/>
              </a:rPr>
              <a:t>3】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611188" y="2016125"/>
            <a:ext cx="5051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2</a:t>
            </a:r>
            <a:r>
              <a:rPr kumimoji="1" lang="zh-CN" altLang="en-US" sz="2400" b="1">
                <a:latin typeface="宋体" pitchFamily="2" charset="-122"/>
              </a:rPr>
              <a:t>、硫在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氧气</a:t>
            </a:r>
            <a:r>
              <a:rPr kumimoji="1" lang="zh-CN" altLang="en-US" sz="2400" b="1">
                <a:latin typeface="宋体" pitchFamily="2" charset="-122"/>
              </a:rPr>
              <a:t>中燃烧 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1042988" y="4319588"/>
            <a:ext cx="86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1042988" y="2622550"/>
            <a:ext cx="1079500" cy="1598613"/>
            <a:chOff x="657" y="2205"/>
            <a:chExt cx="680" cy="108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657" y="2614"/>
              <a:ext cx="680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05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979613" y="2540000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①</a:t>
            </a:r>
            <a:r>
              <a:rPr kumimoji="1" lang="zh-CN" altLang="en-US" sz="2400" b="1">
                <a:latin typeface="宋体" pitchFamily="2" charset="-122"/>
              </a:rPr>
              <a:t>硫在氧气中剧烈燃烧</a:t>
            </a:r>
          </a:p>
        </p:txBody>
      </p:sp>
      <p:grpSp>
        <p:nvGrpSpPr>
          <p:cNvPr id="47119" name="Group 15"/>
          <p:cNvGrpSpPr>
            <a:grpSpLocks/>
          </p:cNvGrpSpPr>
          <p:nvPr/>
        </p:nvGrpSpPr>
        <p:grpSpPr bwMode="auto">
          <a:xfrm>
            <a:off x="2052638" y="4246563"/>
            <a:ext cx="4824412" cy="576262"/>
            <a:chOff x="839" y="3430"/>
            <a:chExt cx="3039" cy="363"/>
          </a:xfrm>
        </p:grpSpPr>
        <p:grpSp>
          <p:nvGrpSpPr>
            <p:cNvPr id="47120" name="Group 16"/>
            <p:cNvGrpSpPr>
              <a:grpSpLocks/>
            </p:cNvGrpSpPr>
            <p:nvPr/>
          </p:nvGrpSpPr>
          <p:grpSpPr bwMode="auto">
            <a:xfrm>
              <a:off x="839" y="3430"/>
              <a:ext cx="3039" cy="363"/>
              <a:chOff x="839" y="3430"/>
              <a:chExt cx="3039" cy="363"/>
            </a:xfrm>
          </p:grpSpPr>
          <p:sp>
            <p:nvSpPr>
              <p:cNvPr id="47121" name="Text Box 17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400" b="1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400" b="1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 sz="2400" b="1">
                  <a:latin typeface="宋体" pitchFamily="2" charset="-122"/>
                </a:endParaRPr>
              </a:p>
            </p:txBody>
          </p:sp>
          <p:sp>
            <p:nvSpPr>
              <p:cNvPr id="47122" name="Rectangle 18"/>
              <p:cNvSpPr>
                <a:spLocks noChangeArrowheads="1"/>
              </p:cNvSpPr>
              <p:nvPr/>
            </p:nvSpPr>
            <p:spPr bwMode="auto">
              <a:xfrm>
                <a:off x="2064" y="3430"/>
                <a:ext cx="5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400" b="1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47123" name="Line 19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128" name="Group 24"/>
          <p:cNvGrpSpPr>
            <a:grpSpLocks/>
          </p:cNvGrpSpPr>
          <p:nvPr/>
        </p:nvGrpSpPr>
        <p:grpSpPr bwMode="auto">
          <a:xfrm>
            <a:off x="2051050" y="4724400"/>
            <a:ext cx="3673475" cy="576263"/>
            <a:chOff x="1156" y="3657"/>
            <a:chExt cx="2314" cy="363"/>
          </a:xfrm>
        </p:grpSpPr>
        <p:sp>
          <p:nvSpPr>
            <p:cNvPr id="47129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400" b="1">
                <a:latin typeface="宋体" pitchFamily="2" charset="-122"/>
              </a:endParaRPr>
            </a:p>
          </p:txBody>
        </p:sp>
        <p:sp>
          <p:nvSpPr>
            <p:cNvPr id="47130" name="Rectangle 26"/>
            <p:cNvSpPr>
              <a:spLocks noChangeArrowheads="1"/>
            </p:cNvSpPr>
            <p:nvPr/>
          </p:nvSpPr>
          <p:spPr bwMode="auto">
            <a:xfrm>
              <a:off x="2109" y="3657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7131" name="Line 27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979613" y="29718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②</a:t>
            </a:r>
            <a:r>
              <a:rPr kumimoji="1" lang="zh-CN" altLang="en-US" sz="2400" b="1">
                <a:latin typeface="Arial" charset="0"/>
              </a:rPr>
              <a:t>产生</a:t>
            </a:r>
            <a:r>
              <a:rPr kumimoji="1" lang="zh-CN" altLang="en-US" sz="2400" b="1">
                <a:solidFill>
                  <a:schemeClr val="folHlink"/>
                </a:solidFill>
                <a:latin typeface="Arial" charset="0"/>
              </a:rPr>
              <a:t>明亮</a:t>
            </a:r>
            <a:r>
              <a:rPr kumimoji="1" lang="zh-CN" altLang="en-US" sz="2400" b="1">
                <a:latin typeface="Arial" charset="0"/>
              </a:rPr>
              <a:t>的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蓝紫色</a:t>
            </a:r>
            <a:r>
              <a:rPr kumimoji="1" lang="zh-CN" altLang="en-US" sz="2400" b="1">
                <a:latin typeface="Arial" charset="0"/>
              </a:rPr>
              <a:t>火焰</a:t>
            </a: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979613" y="3403600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③</a:t>
            </a:r>
            <a:r>
              <a:rPr kumimoji="1" lang="zh-CN" altLang="en-US" sz="2400" b="1">
                <a:latin typeface="Arial" charset="0"/>
              </a:rPr>
              <a:t>放出大量的热量</a:t>
            </a: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979613" y="381635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④</a:t>
            </a:r>
            <a:r>
              <a:rPr kumimoji="1" lang="zh-CN" altLang="en-US" sz="2400" b="1">
                <a:latin typeface="Arial" charset="0"/>
              </a:rPr>
              <a:t>生成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400" b="1">
                <a:latin typeface="Arial" charset="0"/>
              </a:rPr>
              <a:t>气味的无色气体</a:t>
            </a:r>
          </a:p>
        </p:txBody>
      </p:sp>
      <p:sp>
        <p:nvSpPr>
          <p:cNvPr id="47144" name="Text Box 40"/>
          <p:cNvSpPr txBox="1">
            <a:spLocks noChangeArrowheads="1"/>
          </p:cNvSpPr>
          <p:nvPr/>
        </p:nvSpPr>
        <p:spPr bwMode="auto">
          <a:xfrm>
            <a:off x="323850" y="530225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Arial" charset="0"/>
              </a:rPr>
              <a:t>燃烧现象的表述：</a:t>
            </a:r>
          </a:p>
        </p:txBody>
      </p:sp>
      <p:sp>
        <p:nvSpPr>
          <p:cNvPr id="47145" name="Text Box 41"/>
          <p:cNvSpPr txBox="1">
            <a:spLocks noChangeArrowheads="1"/>
          </p:cNvSpPr>
          <p:nvPr/>
        </p:nvSpPr>
        <p:spPr bwMode="auto">
          <a:xfrm>
            <a:off x="2771775" y="5348288"/>
            <a:ext cx="5392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在（氧气）空气中（剧烈）燃烧，</a:t>
            </a:r>
          </a:p>
        </p:txBody>
      </p:sp>
      <p:sp>
        <p:nvSpPr>
          <p:cNvPr id="47146" name="Text Box 42"/>
          <p:cNvSpPr txBox="1">
            <a:spLocks noChangeArrowheads="1"/>
          </p:cNvSpPr>
          <p:nvPr/>
        </p:nvSpPr>
        <p:spPr bwMode="auto">
          <a:xfrm>
            <a:off x="971550" y="5805488"/>
            <a:ext cx="7537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发出</a:t>
            </a:r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光（或产生</a:t>
            </a:r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火焰），放出（大量）热量，</a:t>
            </a:r>
          </a:p>
        </p:txBody>
      </p:sp>
      <p:sp>
        <p:nvSpPr>
          <p:cNvPr id="47147" name="Text Box 43"/>
          <p:cNvSpPr txBox="1">
            <a:spLocks noChangeArrowheads="1"/>
          </p:cNvSpPr>
          <p:nvPr/>
        </p:nvSpPr>
        <p:spPr bwMode="auto">
          <a:xfrm>
            <a:off x="971550" y="6211888"/>
            <a:ext cx="7537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生成一种</a:t>
            </a:r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颜色</a:t>
            </a:r>
            <a:r>
              <a:rPr lang="en-US" altLang="zh-CN" sz="2400" b="1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气味的气体（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</a:rPr>
              <a:t>或液体或固体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）。</a:t>
            </a:r>
          </a:p>
        </p:txBody>
      </p:sp>
      <p:sp>
        <p:nvSpPr>
          <p:cNvPr id="47148" name="AutoShape 44"/>
          <p:cNvSpPr>
            <a:spLocks noChangeArrowheads="1"/>
          </p:cNvSpPr>
          <p:nvPr/>
        </p:nvSpPr>
        <p:spPr bwMode="auto">
          <a:xfrm>
            <a:off x="1928794" y="0"/>
            <a:ext cx="4286280" cy="1000108"/>
          </a:xfrm>
          <a:prstGeom prst="wedgeEllipseCallout">
            <a:avLst>
              <a:gd name="adj1" fmla="val 58337"/>
              <a:gd name="adj2" fmla="val 1323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400" b="1">
                <a:solidFill>
                  <a:srgbClr val="FF0000"/>
                </a:solidFill>
                <a:latin typeface="Arial" charset="0"/>
              </a:rPr>
              <a:t>思考：硫在空气中燃烧的现象是什么？</a:t>
            </a:r>
          </a:p>
        </p:txBody>
      </p:sp>
      <p:sp>
        <p:nvSpPr>
          <p:cNvPr id="47150" name="Text Box 46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47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47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7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47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47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4" grpId="0"/>
      <p:bldP spid="47118" grpId="0"/>
      <p:bldP spid="47132" grpId="0"/>
      <p:bldP spid="47133" grpId="0"/>
      <p:bldP spid="47134" grpId="0"/>
      <p:bldP spid="47144" grpId="0"/>
      <p:bldP spid="47145" grpId="0"/>
      <p:bldP spid="47146" grpId="0"/>
      <p:bldP spid="47147" grpId="0"/>
      <p:bldP spid="471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11" name="Group 11"/>
          <p:cNvGrpSpPr>
            <a:grpSpLocks/>
          </p:cNvGrpSpPr>
          <p:nvPr/>
        </p:nvGrpSpPr>
        <p:grpSpPr bwMode="auto">
          <a:xfrm>
            <a:off x="1258888" y="2779713"/>
            <a:ext cx="5508625" cy="1825625"/>
            <a:chOff x="793" y="1570"/>
            <a:chExt cx="3470" cy="1150"/>
          </a:xfrm>
        </p:grpSpPr>
        <p:grpSp>
          <p:nvGrpSpPr>
            <p:cNvPr id="51204" name="Group 4"/>
            <p:cNvGrpSpPr>
              <a:grpSpLocks/>
            </p:cNvGrpSpPr>
            <p:nvPr/>
          </p:nvGrpSpPr>
          <p:grpSpPr bwMode="auto">
            <a:xfrm>
              <a:off x="793" y="1606"/>
              <a:ext cx="680" cy="1007"/>
              <a:chOff x="657" y="2205"/>
              <a:chExt cx="680" cy="1089"/>
            </a:xfrm>
          </p:grpSpPr>
          <p:sp>
            <p:nvSpPr>
              <p:cNvPr id="51205" name="Text Box 5"/>
              <p:cNvSpPr txBox="1">
                <a:spLocks noChangeArrowheads="1"/>
              </p:cNvSpPr>
              <p:nvPr/>
            </p:nvSpPr>
            <p:spPr bwMode="auto">
              <a:xfrm>
                <a:off x="657" y="2614"/>
                <a:ext cx="680" cy="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>
                    <a:solidFill>
                      <a:srgbClr val="FF0000"/>
                    </a:solidFill>
                    <a:latin typeface="宋体" pitchFamily="2" charset="-122"/>
                  </a:rPr>
                  <a:t>现象</a:t>
                </a:r>
              </a:p>
            </p:txBody>
          </p:sp>
          <p:sp>
            <p:nvSpPr>
              <p:cNvPr id="51206" name="AutoShape 6"/>
              <p:cNvSpPr>
                <a:spLocks/>
              </p:cNvSpPr>
              <p:nvPr/>
            </p:nvSpPr>
            <p:spPr bwMode="auto">
              <a:xfrm>
                <a:off x="1152" y="2205"/>
                <a:ext cx="95" cy="1089"/>
              </a:xfrm>
              <a:prstGeom prst="leftBrace">
                <a:avLst>
                  <a:gd name="adj1" fmla="val 95526"/>
                  <a:gd name="adj2" fmla="val 50000"/>
                </a:avLst>
              </a:prstGeom>
              <a:noFill/>
              <a:ln w="38100">
                <a:solidFill>
                  <a:srgbClr val="CC99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kumimoji="1" lang="zh-CN" altLang="zh-CN" sz="2400">
                  <a:solidFill>
                    <a:srgbClr val="CC99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51207" name="Text Box 7"/>
            <p:cNvSpPr txBox="1">
              <a:spLocks noChangeArrowheads="1"/>
            </p:cNvSpPr>
            <p:nvPr/>
          </p:nvSpPr>
          <p:spPr bwMode="auto">
            <a:xfrm>
              <a:off x="1383" y="1570"/>
              <a:ext cx="26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宋体" pitchFamily="2" charset="-122"/>
                </a:rPr>
                <a:t>①</a:t>
              </a:r>
              <a:r>
                <a:rPr kumimoji="1" lang="zh-CN" altLang="en-US" sz="2400" b="1">
                  <a:latin typeface="宋体" pitchFamily="2" charset="-122"/>
                </a:rPr>
                <a:t>硫在空气中燃烧</a:t>
              </a:r>
            </a:p>
          </p:txBody>
        </p:sp>
        <p:sp>
          <p:nvSpPr>
            <p:cNvPr id="51208" name="Rectangle 8"/>
            <p:cNvSpPr>
              <a:spLocks noChangeArrowheads="1"/>
            </p:cNvSpPr>
            <p:nvPr/>
          </p:nvSpPr>
          <p:spPr bwMode="auto">
            <a:xfrm>
              <a:off x="1383" y="1842"/>
              <a:ext cx="28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kumimoji="1" lang="en-US" altLang="zh-CN" sz="2400" b="1">
                  <a:latin typeface="Arial" charset="0"/>
                </a:rPr>
                <a:t>②</a:t>
              </a:r>
              <a:r>
                <a:rPr kumimoji="1" lang="zh-CN" altLang="en-US" sz="2400" b="1">
                  <a:latin typeface="Arial" charset="0"/>
                </a:rPr>
                <a:t>产生</a:t>
              </a:r>
              <a:r>
                <a:rPr kumimoji="1" lang="zh-CN" altLang="en-US" sz="2400" b="1">
                  <a:solidFill>
                    <a:schemeClr val="folHlink"/>
                  </a:solidFill>
                  <a:latin typeface="Arial" charset="0"/>
                </a:rPr>
                <a:t>微弱</a:t>
              </a:r>
              <a:r>
                <a:rPr kumimoji="1" lang="zh-CN" altLang="en-US" sz="2400" b="1">
                  <a:latin typeface="Arial" charset="0"/>
                </a:rPr>
                <a:t>的</a:t>
              </a:r>
              <a:r>
                <a:rPr kumimoji="1" lang="zh-CN" altLang="en-US" sz="2400" b="1">
                  <a:solidFill>
                    <a:srgbClr val="FF0000"/>
                  </a:solidFill>
                  <a:latin typeface="Arial" charset="0"/>
                </a:rPr>
                <a:t>淡蓝色</a:t>
              </a:r>
              <a:r>
                <a:rPr kumimoji="1" lang="zh-CN" altLang="en-US" sz="2400" b="1">
                  <a:latin typeface="Arial" charset="0"/>
                </a:rPr>
                <a:t>火焰</a:t>
              </a:r>
            </a:p>
          </p:txBody>
        </p:sp>
        <p:sp>
          <p:nvSpPr>
            <p:cNvPr id="51209" name="Rectangle 9"/>
            <p:cNvSpPr>
              <a:spLocks noChangeArrowheads="1"/>
            </p:cNvSpPr>
            <p:nvPr/>
          </p:nvSpPr>
          <p:spPr bwMode="auto">
            <a:xfrm>
              <a:off x="1383" y="2114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kumimoji="1" lang="en-US" altLang="zh-CN" sz="2400" b="1">
                  <a:latin typeface="Arial" charset="0"/>
                </a:rPr>
                <a:t>③</a:t>
              </a:r>
              <a:r>
                <a:rPr kumimoji="1" lang="zh-CN" altLang="en-US" sz="2400" b="1">
                  <a:latin typeface="Arial" charset="0"/>
                </a:rPr>
                <a:t>放出热量</a:t>
              </a:r>
            </a:p>
          </p:txBody>
        </p:sp>
        <p:sp>
          <p:nvSpPr>
            <p:cNvPr id="51210" name="Rectangle 10"/>
            <p:cNvSpPr>
              <a:spLocks noChangeArrowheads="1"/>
            </p:cNvSpPr>
            <p:nvPr/>
          </p:nvSpPr>
          <p:spPr bwMode="auto">
            <a:xfrm>
              <a:off x="1383" y="2432"/>
              <a:ext cx="281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latin typeface="Arial" charset="0"/>
                </a:rPr>
                <a:t>④</a:t>
              </a:r>
              <a:r>
                <a:rPr kumimoji="1" lang="zh-CN" altLang="en-US" sz="2400" b="1">
                  <a:latin typeface="Arial" charset="0"/>
                </a:rPr>
                <a:t>生成</a:t>
              </a:r>
              <a:r>
                <a:rPr kumimoji="1" lang="zh-CN" altLang="en-US" sz="2400" b="1">
                  <a:solidFill>
                    <a:srgbClr val="FF0000"/>
                  </a:solidFill>
                  <a:latin typeface="Arial" charset="0"/>
                </a:rPr>
                <a:t>有刺激性</a:t>
              </a:r>
              <a:r>
                <a:rPr kumimoji="1" lang="zh-CN" altLang="en-US" sz="2400" b="1">
                  <a:latin typeface="Arial" charset="0"/>
                </a:rPr>
                <a:t>气味的无色气体</a:t>
              </a:r>
            </a:p>
          </p:txBody>
        </p:sp>
      </p:grp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042988" y="4868863"/>
            <a:ext cx="86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51218" name="Group 18"/>
          <p:cNvGrpSpPr>
            <a:grpSpLocks/>
          </p:cNvGrpSpPr>
          <p:nvPr/>
        </p:nvGrpSpPr>
        <p:grpSpPr bwMode="auto">
          <a:xfrm>
            <a:off x="2052638" y="4795838"/>
            <a:ext cx="4824412" cy="576262"/>
            <a:chOff x="839" y="3430"/>
            <a:chExt cx="3039" cy="363"/>
          </a:xfrm>
        </p:grpSpPr>
        <p:grpSp>
          <p:nvGrpSpPr>
            <p:cNvPr id="51219" name="Group 19"/>
            <p:cNvGrpSpPr>
              <a:grpSpLocks/>
            </p:cNvGrpSpPr>
            <p:nvPr/>
          </p:nvGrpSpPr>
          <p:grpSpPr bwMode="auto">
            <a:xfrm>
              <a:off x="839" y="3430"/>
              <a:ext cx="3039" cy="363"/>
              <a:chOff x="839" y="3430"/>
              <a:chExt cx="3039" cy="363"/>
            </a:xfrm>
          </p:grpSpPr>
          <p:sp>
            <p:nvSpPr>
              <p:cNvPr id="51220" name="Text Box 20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400" b="1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400" b="1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 sz="2400" b="1">
                  <a:latin typeface="宋体" pitchFamily="2" charset="-122"/>
                </a:endParaRPr>
              </a:p>
            </p:txBody>
          </p:sp>
          <p:sp>
            <p:nvSpPr>
              <p:cNvPr id="51221" name="Rectangle 21"/>
              <p:cNvSpPr>
                <a:spLocks noChangeArrowheads="1"/>
              </p:cNvSpPr>
              <p:nvPr/>
            </p:nvSpPr>
            <p:spPr bwMode="auto">
              <a:xfrm>
                <a:off x="2064" y="3430"/>
                <a:ext cx="5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400" b="1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51222" name="Line 22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223" name="Group 23"/>
          <p:cNvGrpSpPr>
            <a:grpSpLocks/>
          </p:cNvGrpSpPr>
          <p:nvPr/>
        </p:nvGrpSpPr>
        <p:grpSpPr bwMode="auto">
          <a:xfrm>
            <a:off x="2051050" y="5516563"/>
            <a:ext cx="3673475" cy="576262"/>
            <a:chOff x="1156" y="3657"/>
            <a:chExt cx="2314" cy="363"/>
          </a:xfrm>
        </p:grpSpPr>
        <p:sp>
          <p:nvSpPr>
            <p:cNvPr id="51224" name="Text Box 24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400" b="1">
                <a:latin typeface="宋体" pitchFamily="2" charset="-122"/>
              </a:endParaRPr>
            </a:p>
          </p:txBody>
        </p:sp>
        <p:sp>
          <p:nvSpPr>
            <p:cNvPr id="51225" name="Rectangle 25"/>
            <p:cNvSpPr>
              <a:spLocks noChangeArrowheads="1"/>
            </p:cNvSpPr>
            <p:nvPr/>
          </p:nvSpPr>
          <p:spPr bwMode="auto">
            <a:xfrm>
              <a:off x="2109" y="3657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1226" name="Line 26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611188" y="2016125"/>
            <a:ext cx="5051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 dirty="0">
                <a:latin typeface="宋体" pitchFamily="2" charset="-122"/>
              </a:rPr>
              <a:t>2</a:t>
            </a:r>
            <a:r>
              <a:rPr kumimoji="1" lang="zh-CN" altLang="en-US" sz="2400" b="1" dirty="0">
                <a:latin typeface="宋体" pitchFamily="2" charset="-122"/>
              </a:rPr>
              <a:t>、硫</a:t>
            </a:r>
            <a:r>
              <a:rPr kumimoji="1" lang="zh-CN" altLang="en-US" sz="2400" b="1" dirty="0" smtClean="0">
                <a:latin typeface="宋体" pitchFamily="2" charset="-122"/>
              </a:rPr>
              <a:t>在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400" b="1" dirty="0" smtClean="0">
                <a:latin typeface="宋体" pitchFamily="2" charset="-122"/>
              </a:rPr>
              <a:t>中</a:t>
            </a:r>
            <a:r>
              <a:rPr kumimoji="1" lang="zh-CN" altLang="en-US" sz="2400" b="1" dirty="0">
                <a:latin typeface="宋体" pitchFamily="2" charset="-122"/>
              </a:rPr>
              <a:t>燃烧 </a:t>
            </a:r>
            <a:r>
              <a:rPr kumimoji="1" lang="en-US" altLang="zh-CN" sz="2400" b="1" dirty="0">
                <a:latin typeface="宋体" pitchFamily="2" charset="-122"/>
              </a:rPr>
              <a:t>(</a:t>
            </a:r>
            <a:r>
              <a:rPr kumimoji="1" lang="zh-CN" altLang="en-US" sz="2400" b="1" dirty="0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 sz="2400" b="1" dirty="0">
                <a:latin typeface="宋体" pitchFamily="2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01663" y="1989138"/>
            <a:ext cx="548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3</a:t>
            </a:r>
            <a:r>
              <a:rPr kumimoji="1" lang="zh-CN" altLang="en-US" sz="2400" b="1">
                <a:latin typeface="宋体" pitchFamily="2" charset="-122"/>
              </a:rPr>
              <a:t>、木炭在氧气中燃烧 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碳跟氧气反应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27088" y="4941888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结论：</a:t>
            </a:r>
          </a:p>
        </p:txBody>
      </p:sp>
      <p:grpSp>
        <p:nvGrpSpPr>
          <p:cNvPr id="4119" name="Group 23"/>
          <p:cNvGrpSpPr>
            <a:grpSpLocks/>
          </p:cNvGrpSpPr>
          <p:nvPr/>
        </p:nvGrpSpPr>
        <p:grpSpPr bwMode="auto">
          <a:xfrm>
            <a:off x="744538" y="2867025"/>
            <a:ext cx="947737" cy="1655763"/>
            <a:chOff x="469" y="1026"/>
            <a:chExt cx="597" cy="1043"/>
          </a:xfrm>
        </p:grpSpPr>
        <p:sp>
          <p:nvSpPr>
            <p:cNvPr id="4100" name="Text Box 4"/>
            <p:cNvSpPr txBox="1">
              <a:spLocks noChangeArrowheads="1"/>
            </p:cNvSpPr>
            <p:nvPr/>
          </p:nvSpPr>
          <p:spPr bwMode="auto">
            <a:xfrm>
              <a:off x="469" y="1374"/>
              <a:ext cx="551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102" name="AutoShape 6"/>
            <p:cNvSpPr>
              <a:spLocks/>
            </p:cNvSpPr>
            <p:nvPr/>
          </p:nvSpPr>
          <p:spPr bwMode="auto">
            <a:xfrm>
              <a:off x="962" y="1026"/>
              <a:ext cx="104" cy="1043"/>
            </a:xfrm>
            <a:prstGeom prst="leftBrace">
              <a:avLst>
                <a:gd name="adj1" fmla="val 83574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63713" y="2579688"/>
            <a:ext cx="396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①</a:t>
            </a:r>
            <a:r>
              <a:rPr kumimoji="1" lang="zh-CN" altLang="en-US" sz="2400" b="1">
                <a:latin typeface="Arial" charset="0"/>
              </a:rPr>
              <a:t>木炭在氧气中剧烈燃烧</a:t>
            </a:r>
            <a:endParaRPr kumimoji="1" lang="zh-CN" altLang="en-US" sz="2400" b="1">
              <a:latin typeface="宋体" pitchFamily="2" charset="-122"/>
            </a:endParaRPr>
          </a:p>
        </p:txBody>
      </p:sp>
      <p:grpSp>
        <p:nvGrpSpPr>
          <p:cNvPr id="4120" name="Group 24"/>
          <p:cNvGrpSpPr>
            <a:grpSpLocks/>
          </p:cNvGrpSpPr>
          <p:nvPr/>
        </p:nvGrpSpPr>
        <p:grpSpPr bwMode="auto">
          <a:xfrm>
            <a:off x="1762125" y="4724400"/>
            <a:ext cx="4681538" cy="704850"/>
            <a:chOff x="1020" y="2478"/>
            <a:chExt cx="2949" cy="444"/>
          </a:xfrm>
        </p:grpSpPr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>
              <a:off x="1020" y="2634"/>
              <a:ext cx="29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碳 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氧气          二氧化碳</a:t>
              </a:r>
              <a:endParaRPr kumimoji="1" lang="zh-CN" altLang="en-US" sz="2400" b="1">
                <a:latin typeface="宋体" pitchFamily="2" charset="-122"/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2200" y="2478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07" name="Line 11"/>
            <p:cNvSpPr>
              <a:spLocks noChangeShapeType="1"/>
            </p:cNvSpPr>
            <p:nvPr/>
          </p:nvSpPr>
          <p:spPr bwMode="auto">
            <a:xfrm>
              <a:off x="2064" y="2795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35" name="Group 39"/>
          <p:cNvGrpSpPr>
            <a:grpSpLocks/>
          </p:cNvGrpSpPr>
          <p:nvPr/>
        </p:nvGrpSpPr>
        <p:grpSpPr bwMode="auto">
          <a:xfrm>
            <a:off x="1835150" y="5516563"/>
            <a:ext cx="3673475" cy="576262"/>
            <a:chOff x="1156" y="3657"/>
            <a:chExt cx="2314" cy="363"/>
          </a:xfrm>
        </p:grpSpPr>
        <p:sp>
          <p:nvSpPr>
            <p:cNvPr id="4136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C 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400" b="1">
                <a:latin typeface="宋体" pitchFamily="2" charset="-122"/>
              </a:endParaRPr>
            </a:p>
          </p:txBody>
        </p:sp>
        <p:sp>
          <p:nvSpPr>
            <p:cNvPr id="4137" name="Rectangle 41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38" name="Line 42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39" name="Rectangle 43"/>
          <p:cNvSpPr>
            <a:spLocks noChangeArrowheads="1"/>
          </p:cNvSpPr>
          <p:nvPr/>
        </p:nvSpPr>
        <p:spPr bwMode="auto">
          <a:xfrm>
            <a:off x="1763713" y="2997200"/>
            <a:ext cx="1944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②</a:t>
            </a:r>
            <a:r>
              <a:rPr kumimoji="1" lang="zh-CN" altLang="en-US" sz="2400" b="1">
                <a:latin typeface="Arial" charset="0"/>
              </a:rPr>
              <a:t>发出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白</a:t>
            </a:r>
            <a:r>
              <a:rPr kumimoji="1" lang="zh-CN" altLang="en-US" sz="2400" b="1">
                <a:latin typeface="Arial" charset="0"/>
              </a:rPr>
              <a:t>光</a:t>
            </a: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1763713" y="34290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③</a:t>
            </a:r>
            <a:r>
              <a:rPr kumimoji="1" lang="zh-CN" altLang="en-US" sz="2400" b="1">
                <a:latin typeface="Arial" charset="0"/>
              </a:rPr>
              <a:t>放出大量的热量</a:t>
            </a:r>
          </a:p>
        </p:txBody>
      </p:sp>
      <p:sp>
        <p:nvSpPr>
          <p:cNvPr id="4141" name="Rectangle 45"/>
          <p:cNvSpPr>
            <a:spLocks noChangeArrowheads="1"/>
          </p:cNvSpPr>
          <p:nvPr/>
        </p:nvSpPr>
        <p:spPr bwMode="auto">
          <a:xfrm>
            <a:off x="1763713" y="3933825"/>
            <a:ext cx="51657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400" b="1" dirty="0" smtClean="0">
                <a:solidFill>
                  <a:srgbClr val="FF0000"/>
                </a:solidFill>
                <a:latin typeface="Arial" charset="0"/>
              </a:rPr>
              <a:t>【④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Arial" charset="0"/>
              </a:rPr>
              <a:t>生成无色无味的气体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Arial" charset="0"/>
              </a:rPr>
              <a:t>】</a:t>
            </a:r>
            <a:r>
              <a:rPr kumimoji="1" lang="zh-CN" altLang="en-US" sz="2400" b="1" dirty="0" smtClean="0">
                <a:solidFill>
                  <a:srgbClr val="0000CC"/>
                </a:solidFill>
                <a:latin typeface="Arial" charset="0"/>
              </a:rPr>
              <a:t>（不写）</a:t>
            </a:r>
            <a:endParaRPr kumimoji="1" lang="en-US" altLang="zh-CN" sz="24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4142" name="Text Box 46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932270" y="928670"/>
            <a:ext cx="3061755" cy="3533499"/>
            <a:chOff x="5357818" y="3214686"/>
            <a:chExt cx="3061755" cy="3533499"/>
          </a:xfrm>
        </p:grpSpPr>
        <p:pic>
          <p:nvPicPr>
            <p:cNvPr id="24" name="图片 23" descr="图2-12　木炭分别在空气和氧气中燃烧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57818" y="3214686"/>
              <a:ext cx="2981325" cy="3095625"/>
            </a:xfrm>
            <a:prstGeom prst="rect">
              <a:avLst/>
            </a:prstGeom>
          </p:spPr>
        </p:pic>
        <p:sp>
          <p:nvSpPr>
            <p:cNvPr id="25" name="矩形 24"/>
            <p:cNvSpPr/>
            <p:nvPr/>
          </p:nvSpPr>
          <p:spPr>
            <a:xfrm>
              <a:off x="6069250" y="6286520"/>
              <a:ext cx="23503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 b="1" dirty="0">
                  <a:latin typeface="Arial" charset="0"/>
                </a:rPr>
                <a:t>【</a:t>
              </a:r>
              <a:r>
                <a:rPr lang="zh-CN" altLang="en-US" sz="2400" b="1" dirty="0">
                  <a:latin typeface="Arial" charset="0"/>
                </a:rPr>
                <a:t>木炭与氧气</a:t>
              </a:r>
              <a:r>
                <a:rPr lang="en-US" altLang="zh-CN" sz="2400" b="1" dirty="0" smtClean="0">
                  <a:latin typeface="Arial" charset="0"/>
                </a:rPr>
                <a:t>】</a:t>
              </a:r>
              <a:endParaRPr lang="en-US" altLang="zh-CN" sz="2400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3" grpId="0"/>
      <p:bldP spid="4139" grpId="0"/>
      <p:bldP spid="4140" grpId="0"/>
      <p:bldP spid="41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11188" y="2035175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4</a:t>
            </a:r>
            <a:r>
              <a:rPr kumimoji="1" lang="zh-CN" altLang="en-US" sz="2400" b="1">
                <a:latin typeface="宋体" pitchFamily="2" charset="-122"/>
              </a:rPr>
              <a:t>、铁丝在氧气中燃烧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铁跟氧气反应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116013" y="5084763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6160" name="Group 16"/>
          <p:cNvGrpSpPr>
            <a:grpSpLocks/>
          </p:cNvGrpSpPr>
          <p:nvPr/>
        </p:nvGrpSpPr>
        <p:grpSpPr bwMode="auto">
          <a:xfrm>
            <a:off x="1116013" y="2749550"/>
            <a:ext cx="1152525" cy="1905000"/>
            <a:chOff x="703" y="1752"/>
            <a:chExt cx="726" cy="1200"/>
          </a:xfrm>
        </p:grpSpPr>
        <p:sp>
          <p:nvSpPr>
            <p:cNvPr id="6148" name="Text Box 4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6150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362200" y="2635250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Arial" charset="0"/>
              </a:rPr>
              <a:t>①</a:t>
            </a:r>
            <a:r>
              <a:rPr kumimoji="1" lang="zh-CN" altLang="en-US" sz="2400" b="1">
                <a:latin typeface="Arial" charset="0"/>
              </a:rPr>
              <a:t>铁丝在氧气中剧烈燃烧</a:t>
            </a:r>
          </a:p>
        </p:txBody>
      </p:sp>
      <p:grpSp>
        <p:nvGrpSpPr>
          <p:cNvPr id="6164" name="Group 20"/>
          <p:cNvGrpSpPr>
            <a:grpSpLocks/>
          </p:cNvGrpSpPr>
          <p:nvPr/>
        </p:nvGrpSpPr>
        <p:grpSpPr bwMode="auto">
          <a:xfrm>
            <a:off x="2339975" y="4811713"/>
            <a:ext cx="5111750" cy="776287"/>
            <a:chOff x="930" y="2886"/>
            <a:chExt cx="3220" cy="489"/>
          </a:xfrm>
        </p:grpSpPr>
        <p:sp>
          <p:nvSpPr>
            <p:cNvPr id="6153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2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铁 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氧气           四氧化三铁</a:t>
              </a:r>
              <a:endParaRPr kumimoji="1" lang="zh-CN" altLang="en-US" sz="2400" b="1">
                <a:latin typeface="宋体" pitchFamily="2" charset="-122"/>
              </a:endParaRPr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109" y="2886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6155" name="Line 11"/>
            <p:cNvSpPr>
              <a:spLocks noChangeShapeType="1"/>
            </p:cNvSpPr>
            <p:nvPr/>
          </p:nvSpPr>
          <p:spPr bwMode="auto">
            <a:xfrm>
              <a:off x="1973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6742113" y="4556125"/>
            <a:ext cx="2055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latin typeface="Arial" charset="0"/>
              </a:rPr>
              <a:t>【</a:t>
            </a:r>
            <a:r>
              <a:rPr lang="zh-CN" altLang="en-US" sz="2400" b="1">
                <a:latin typeface="Arial" charset="0"/>
              </a:rPr>
              <a:t>实验</a:t>
            </a:r>
            <a:r>
              <a:rPr lang="en-US" altLang="zh-CN" sz="2400" b="1">
                <a:latin typeface="Arial" charset="0"/>
              </a:rPr>
              <a:t>2</a:t>
            </a:r>
            <a:r>
              <a:rPr lang="zh-CN" altLang="en-US" sz="2400" b="1">
                <a:latin typeface="Arial" charset="0"/>
              </a:rPr>
              <a:t>－</a:t>
            </a:r>
            <a:r>
              <a:rPr lang="en-US" altLang="zh-CN" sz="2400" b="1">
                <a:latin typeface="Arial" charset="0"/>
              </a:rPr>
              <a:t>4】</a:t>
            </a:r>
          </a:p>
        </p:txBody>
      </p:sp>
      <p:grpSp>
        <p:nvGrpSpPr>
          <p:cNvPr id="6165" name="Group 21"/>
          <p:cNvGrpSpPr>
            <a:grpSpLocks/>
          </p:cNvGrpSpPr>
          <p:nvPr/>
        </p:nvGrpSpPr>
        <p:grpSpPr bwMode="auto">
          <a:xfrm>
            <a:off x="2411413" y="5732463"/>
            <a:ext cx="3673475" cy="576262"/>
            <a:chOff x="1156" y="3657"/>
            <a:chExt cx="2314" cy="363"/>
          </a:xfrm>
        </p:grpSpPr>
        <p:sp>
          <p:nvSpPr>
            <p:cNvPr id="6166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Fe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400" b="1" baseline="-25000">
                <a:latin typeface="宋体" pitchFamily="2" charset="-122"/>
              </a:endParaRPr>
            </a:p>
          </p:txBody>
        </p:sp>
        <p:sp>
          <p:nvSpPr>
            <p:cNvPr id="6167" name="Rectangle 23"/>
            <p:cNvSpPr>
              <a:spLocks noChangeArrowheads="1"/>
            </p:cNvSpPr>
            <p:nvPr/>
          </p:nvSpPr>
          <p:spPr bwMode="auto">
            <a:xfrm>
              <a:off x="2109" y="3657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6168" name="Line 24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2376488" y="3186113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②</a:t>
            </a:r>
            <a:r>
              <a:rPr kumimoji="1" lang="zh-CN" altLang="en-US" sz="2400" b="1">
                <a:latin typeface="Arial" charset="0"/>
              </a:rPr>
              <a:t>火星四射</a:t>
            </a:r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2376488" y="3690938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③</a:t>
            </a:r>
            <a:r>
              <a:rPr kumimoji="1" lang="zh-CN" altLang="en-US" sz="2400" b="1">
                <a:latin typeface="Arial" charset="0"/>
              </a:rPr>
              <a:t>放出大量的热量</a:t>
            </a: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2411413" y="426720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④</a:t>
            </a:r>
            <a:r>
              <a:rPr kumimoji="1" lang="zh-CN" altLang="en-US" sz="2400" b="1">
                <a:latin typeface="Arial" charset="0"/>
              </a:rPr>
              <a:t>生成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黑色的固体</a:t>
            </a:r>
            <a:endParaRPr kumimoji="1" lang="zh-CN" altLang="en-US" sz="2400" b="1">
              <a:latin typeface="Arial" charset="0"/>
            </a:endParaRPr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pic>
        <p:nvPicPr>
          <p:cNvPr id="23" name="图片 22" descr="图2-13　铁丝在空气中红热，在氧气中剧烈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1500174"/>
            <a:ext cx="2990850" cy="3086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1" grpId="0"/>
      <p:bldP spid="6169" grpId="0"/>
      <p:bldP spid="6170" grpId="0"/>
      <p:bldP spid="6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11188" y="1989138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5</a:t>
            </a:r>
            <a:r>
              <a:rPr kumimoji="1" lang="zh-CN" altLang="en-US" sz="2400" b="1">
                <a:latin typeface="宋体" pitchFamily="2" charset="-122"/>
              </a:rPr>
              <a:t>、镁条在空气中燃烧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镁跟氧气反应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116013" y="4941888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49156" name="Group 4"/>
          <p:cNvGrpSpPr>
            <a:grpSpLocks/>
          </p:cNvGrpSpPr>
          <p:nvPr/>
        </p:nvGrpSpPr>
        <p:grpSpPr bwMode="auto">
          <a:xfrm>
            <a:off x="1116013" y="2749550"/>
            <a:ext cx="1152525" cy="1905000"/>
            <a:chOff x="703" y="1752"/>
            <a:chExt cx="726" cy="1200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9158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362200" y="2635250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Arial" charset="0"/>
              </a:rPr>
              <a:t>①</a:t>
            </a:r>
            <a:r>
              <a:rPr kumimoji="1" lang="zh-CN" altLang="en-US" sz="2400" b="1">
                <a:latin typeface="Arial" charset="0"/>
              </a:rPr>
              <a:t>镁条在空气中剧烈燃烧</a:t>
            </a:r>
          </a:p>
        </p:txBody>
      </p:sp>
      <p:grpSp>
        <p:nvGrpSpPr>
          <p:cNvPr id="49160" name="Group 8"/>
          <p:cNvGrpSpPr>
            <a:grpSpLocks/>
          </p:cNvGrpSpPr>
          <p:nvPr/>
        </p:nvGrpSpPr>
        <p:grpSpPr bwMode="auto">
          <a:xfrm>
            <a:off x="2339975" y="4668838"/>
            <a:ext cx="5111750" cy="776287"/>
            <a:chOff x="930" y="2886"/>
            <a:chExt cx="3220" cy="489"/>
          </a:xfrm>
        </p:grpSpPr>
        <p:sp>
          <p:nvSpPr>
            <p:cNvPr id="49161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2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氧气           氧化镁</a:t>
              </a:r>
              <a:endParaRPr kumimoji="1" lang="zh-CN" altLang="en-US" sz="2400" b="1">
                <a:latin typeface="宋体" pitchFamily="2" charset="-122"/>
              </a:endParaRPr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2109" y="2886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1973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9171" name="Group 19"/>
          <p:cNvGrpSpPr>
            <a:grpSpLocks/>
          </p:cNvGrpSpPr>
          <p:nvPr/>
        </p:nvGrpSpPr>
        <p:grpSpPr bwMode="auto">
          <a:xfrm>
            <a:off x="2411413" y="5589588"/>
            <a:ext cx="3673475" cy="576262"/>
            <a:chOff x="1156" y="3657"/>
            <a:chExt cx="2314" cy="363"/>
          </a:xfrm>
        </p:grpSpPr>
        <p:sp>
          <p:nvSpPr>
            <p:cNvPr id="49172" name="Text Box 2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Mg 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MgO</a:t>
              </a:r>
              <a:endParaRPr kumimoji="1" lang="en-US" altLang="zh-CN" sz="2400" b="1" baseline="-25000">
                <a:latin typeface="宋体" pitchFamily="2" charset="-122"/>
              </a:endParaRPr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2109" y="3657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9174" name="Line 22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75" name="Rectangle 23"/>
          <p:cNvSpPr>
            <a:spLocks noChangeArrowheads="1"/>
          </p:cNvSpPr>
          <p:nvPr/>
        </p:nvSpPr>
        <p:spPr bwMode="auto">
          <a:xfrm>
            <a:off x="2376488" y="3186113"/>
            <a:ext cx="341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②</a:t>
            </a:r>
            <a:r>
              <a:rPr kumimoji="1" lang="zh-CN" altLang="en-US" sz="2400" b="1">
                <a:latin typeface="Arial" charset="0"/>
              </a:rPr>
              <a:t>发出耀眼的白光</a:t>
            </a:r>
          </a:p>
        </p:txBody>
      </p:sp>
      <p:sp>
        <p:nvSpPr>
          <p:cNvPr id="49176" name="Rectangle 24"/>
          <p:cNvSpPr>
            <a:spLocks noChangeArrowheads="1"/>
          </p:cNvSpPr>
          <p:nvPr/>
        </p:nvSpPr>
        <p:spPr bwMode="auto">
          <a:xfrm>
            <a:off x="2376488" y="3690938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③</a:t>
            </a:r>
            <a:r>
              <a:rPr kumimoji="1" lang="zh-CN" altLang="en-US" sz="2400" b="1">
                <a:latin typeface="Arial" charset="0"/>
              </a:rPr>
              <a:t>放出大量的热量</a:t>
            </a:r>
          </a:p>
        </p:txBody>
      </p:sp>
      <p:sp>
        <p:nvSpPr>
          <p:cNvPr id="49177" name="Rectangle 25"/>
          <p:cNvSpPr>
            <a:spLocks noChangeArrowheads="1"/>
          </p:cNvSpPr>
          <p:nvPr/>
        </p:nvSpPr>
        <p:spPr bwMode="auto">
          <a:xfrm>
            <a:off x="2411413" y="426720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④</a:t>
            </a:r>
            <a:r>
              <a:rPr kumimoji="1" lang="zh-CN" altLang="en-US" sz="2400" b="1">
                <a:latin typeface="Arial" charset="0"/>
              </a:rPr>
              <a:t>生成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400" b="1">
              <a:latin typeface="Arial" charset="0"/>
            </a:endParaRPr>
          </a:p>
        </p:txBody>
      </p:sp>
      <p:pic>
        <p:nvPicPr>
          <p:cNvPr id="49178" name="Picture 26" descr="图5-5 镁条燃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2349500"/>
            <a:ext cx="2627313" cy="1862138"/>
          </a:xfrm>
          <a:prstGeom prst="rect">
            <a:avLst/>
          </a:prstGeom>
          <a:noFill/>
        </p:spPr>
      </p:pic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9" grpId="0"/>
      <p:bldP spid="49175" grpId="0"/>
      <p:bldP spid="49176" grpId="0"/>
      <p:bldP spid="491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611188" y="2035175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6</a:t>
            </a:r>
            <a:r>
              <a:rPr kumimoji="1" lang="zh-CN" altLang="en-US" sz="2400" b="1">
                <a:latin typeface="宋体" pitchFamily="2" charset="-122"/>
              </a:rPr>
              <a:t>、铝粉在氧气中燃烧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铝跟氧气反应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116013" y="5084763"/>
            <a:ext cx="108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  <a:latin typeface="宋体" pitchFamily="2" charset="-122"/>
              </a:rPr>
              <a:t>结论</a:t>
            </a:r>
          </a:p>
        </p:txBody>
      </p:sp>
      <p:grpSp>
        <p:nvGrpSpPr>
          <p:cNvPr id="50180" name="Group 4"/>
          <p:cNvGrpSpPr>
            <a:grpSpLocks/>
          </p:cNvGrpSpPr>
          <p:nvPr/>
        </p:nvGrpSpPr>
        <p:grpSpPr bwMode="auto">
          <a:xfrm>
            <a:off x="1116013" y="2749550"/>
            <a:ext cx="1152525" cy="1905000"/>
            <a:chOff x="703" y="1752"/>
            <a:chExt cx="726" cy="1200"/>
          </a:xfrm>
        </p:grpSpPr>
        <p:sp>
          <p:nvSpPr>
            <p:cNvPr id="50181" name="Text Box 5"/>
            <p:cNvSpPr txBox="1">
              <a:spLocks noChangeArrowheads="1"/>
            </p:cNvSpPr>
            <p:nvPr/>
          </p:nvSpPr>
          <p:spPr bwMode="auto">
            <a:xfrm>
              <a:off x="703" y="2190"/>
              <a:ext cx="5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33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50182" name="AutoShape 6"/>
            <p:cNvSpPr>
              <a:spLocks/>
            </p:cNvSpPr>
            <p:nvPr/>
          </p:nvSpPr>
          <p:spPr bwMode="auto">
            <a:xfrm>
              <a:off x="1248" y="1752"/>
              <a:ext cx="181" cy="1200"/>
            </a:xfrm>
            <a:prstGeom prst="leftBrace">
              <a:avLst>
                <a:gd name="adj1" fmla="val 55249"/>
                <a:gd name="adj2" fmla="val 50000"/>
              </a:avLst>
            </a:prstGeom>
            <a:noFill/>
            <a:ln w="38100">
              <a:solidFill>
                <a:srgbClr val="CC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362200" y="2635250"/>
            <a:ext cx="3938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Arial" charset="0"/>
              </a:rPr>
              <a:t>①</a:t>
            </a:r>
            <a:r>
              <a:rPr kumimoji="1" lang="zh-CN" altLang="en-US" sz="2400" b="1">
                <a:latin typeface="Arial" charset="0"/>
              </a:rPr>
              <a:t>铝粉在氧气中剧烈燃烧</a:t>
            </a:r>
          </a:p>
        </p:txBody>
      </p:sp>
      <p:grpSp>
        <p:nvGrpSpPr>
          <p:cNvPr id="50200" name="Group 24"/>
          <p:cNvGrpSpPr>
            <a:grpSpLocks/>
          </p:cNvGrpSpPr>
          <p:nvPr/>
        </p:nvGrpSpPr>
        <p:grpSpPr bwMode="auto">
          <a:xfrm>
            <a:off x="2339975" y="4811713"/>
            <a:ext cx="6804025" cy="776287"/>
            <a:chOff x="1474" y="2941"/>
            <a:chExt cx="4286" cy="489"/>
          </a:xfrm>
        </p:grpSpPr>
        <p:sp>
          <p:nvSpPr>
            <p:cNvPr id="50185" name="Text Box 9"/>
            <p:cNvSpPr txBox="1">
              <a:spLocks noChangeArrowheads="1"/>
            </p:cNvSpPr>
            <p:nvPr/>
          </p:nvSpPr>
          <p:spPr bwMode="auto">
            <a:xfrm>
              <a:off x="1474" y="3142"/>
              <a:ext cx="42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铝 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400" b="1">
                  <a:solidFill>
                    <a:srgbClr val="000099"/>
                  </a:solidFill>
                  <a:latin typeface="宋体" pitchFamily="2" charset="-122"/>
                </a:rPr>
                <a:t>氧气           氧化铝（三氧化二铝）</a:t>
              </a:r>
              <a:endParaRPr kumimoji="1" lang="zh-CN" altLang="en-US" sz="2400" b="1">
                <a:latin typeface="宋体" pitchFamily="2" charset="-122"/>
              </a:endParaRPr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2653" y="2941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0187" name="Line 11"/>
            <p:cNvSpPr>
              <a:spLocks noChangeShapeType="1"/>
            </p:cNvSpPr>
            <p:nvPr/>
          </p:nvSpPr>
          <p:spPr bwMode="auto">
            <a:xfrm>
              <a:off x="2517" y="325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0192" name="Group 16"/>
          <p:cNvGrpSpPr>
            <a:grpSpLocks/>
          </p:cNvGrpSpPr>
          <p:nvPr/>
        </p:nvGrpSpPr>
        <p:grpSpPr bwMode="auto">
          <a:xfrm>
            <a:off x="2411413" y="5732463"/>
            <a:ext cx="3673475" cy="576262"/>
            <a:chOff x="1156" y="3657"/>
            <a:chExt cx="2314" cy="363"/>
          </a:xfrm>
        </p:grpSpPr>
        <p:sp>
          <p:nvSpPr>
            <p:cNvPr id="50193" name="Text Box 17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Al+ 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           Al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400" b="1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400" b="1" baseline="-2500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400" b="1">
                <a:latin typeface="宋体" pitchFamily="2" charset="-122"/>
              </a:endParaRPr>
            </a:p>
          </p:txBody>
        </p:sp>
        <p:sp>
          <p:nvSpPr>
            <p:cNvPr id="50194" name="Rectangle 18"/>
            <p:cNvSpPr>
              <a:spLocks noChangeArrowheads="1"/>
            </p:cNvSpPr>
            <p:nvPr/>
          </p:nvSpPr>
          <p:spPr bwMode="auto">
            <a:xfrm>
              <a:off x="2109" y="3657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50195" name="Line 19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96" name="Rectangle 20"/>
          <p:cNvSpPr>
            <a:spLocks noChangeArrowheads="1"/>
          </p:cNvSpPr>
          <p:nvPr/>
        </p:nvSpPr>
        <p:spPr bwMode="auto">
          <a:xfrm>
            <a:off x="2376488" y="3186113"/>
            <a:ext cx="341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②</a:t>
            </a:r>
            <a:r>
              <a:rPr kumimoji="1" lang="zh-CN" altLang="en-US" sz="2400" b="1">
                <a:latin typeface="Arial" charset="0"/>
              </a:rPr>
              <a:t>发出耀眼的白光</a:t>
            </a:r>
          </a:p>
        </p:txBody>
      </p:sp>
      <p:sp>
        <p:nvSpPr>
          <p:cNvPr id="50197" name="Rectangle 21"/>
          <p:cNvSpPr>
            <a:spLocks noChangeArrowheads="1"/>
          </p:cNvSpPr>
          <p:nvPr/>
        </p:nvSpPr>
        <p:spPr bwMode="auto">
          <a:xfrm>
            <a:off x="2376488" y="3690938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③</a:t>
            </a:r>
            <a:r>
              <a:rPr kumimoji="1" lang="zh-CN" altLang="en-US" sz="2400" b="1">
                <a:latin typeface="Arial" charset="0"/>
              </a:rPr>
              <a:t>放出大量的热量</a:t>
            </a:r>
          </a:p>
        </p:txBody>
      </p:sp>
      <p:sp>
        <p:nvSpPr>
          <p:cNvPr id="50198" name="Rectangle 22"/>
          <p:cNvSpPr>
            <a:spLocks noChangeArrowheads="1"/>
          </p:cNvSpPr>
          <p:nvPr/>
        </p:nvSpPr>
        <p:spPr bwMode="auto">
          <a:xfrm>
            <a:off x="2411413" y="426720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Arial" charset="0"/>
              </a:rPr>
              <a:t>④</a:t>
            </a:r>
            <a:r>
              <a:rPr kumimoji="1" lang="zh-CN" altLang="en-US" sz="2400" b="1">
                <a:latin typeface="Arial" charset="0"/>
              </a:rPr>
              <a:t>生成</a:t>
            </a:r>
            <a:r>
              <a:rPr kumimoji="1" lang="zh-CN" altLang="en-US" sz="2400" b="1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400" b="1">
              <a:latin typeface="Arial" charset="0"/>
            </a:endParaRPr>
          </a:p>
        </p:txBody>
      </p:sp>
      <p:sp>
        <p:nvSpPr>
          <p:cNvPr id="50201" name="Text Box 25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3" grpId="0"/>
      <p:bldP spid="50196" grpId="0"/>
      <p:bldP spid="50197" grpId="0"/>
      <p:bldP spid="50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827088" y="2127250"/>
            <a:ext cx="370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、能使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400" b="1">
                <a:latin typeface="宋体" pitchFamily="2" charset="-122"/>
              </a:rPr>
              <a:t>的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815975" y="2657475"/>
            <a:ext cx="5051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2</a:t>
            </a:r>
            <a:r>
              <a:rPr kumimoji="1" lang="zh-CN" altLang="en-US" sz="2400" b="1">
                <a:latin typeface="宋体" pitchFamily="2" charset="-122"/>
              </a:rPr>
              <a:t>、</a:t>
            </a:r>
            <a:r>
              <a:rPr lang="zh-CN" altLang="en-US" sz="2400" b="1">
                <a:latin typeface="Arial" charset="0"/>
              </a:rPr>
              <a:t>能使</a:t>
            </a:r>
            <a:r>
              <a:rPr kumimoji="1" lang="zh-CN" altLang="en-US" sz="2400" b="1">
                <a:latin typeface="宋体" pitchFamily="2" charset="-122"/>
              </a:rPr>
              <a:t>硫燃烧  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硫跟氧气反应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817563" y="3259138"/>
            <a:ext cx="548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3</a:t>
            </a:r>
            <a:r>
              <a:rPr kumimoji="1" lang="zh-CN" altLang="en-US" sz="2400" b="1">
                <a:latin typeface="宋体" pitchFamily="2" charset="-122"/>
              </a:rPr>
              <a:t>、</a:t>
            </a:r>
            <a:r>
              <a:rPr lang="zh-CN" altLang="en-US" sz="2400" b="1">
                <a:latin typeface="Arial" charset="0"/>
              </a:rPr>
              <a:t>能使</a:t>
            </a:r>
            <a:r>
              <a:rPr kumimoji="1" lang="zh-CN" altLang="en-US" sz="2400" b="1">
                <a:latin typeface="宋体" pitchFamily="2" charset="-122"/>
              </a:rPr>
              <a:t>木炭燃烧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碳跟氧气反应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4572000" y="2127250"/>
            <a:ext cx="2225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Arial" charset="0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Arial" charset="0"/>
              </a:rPr>
              <a:t>碳跟氧气反应</a:t>
            </a:r>
            <a:r>
              <a:rPr kumimoji="1" lang="en-US" altLang="zh-CN" sz="2400" b="1">
                <a:latin typeface="Arial" charset="0"/>
              </a:rPr>
              <a:t>)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827088" y="38608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4</a:t>
            </a:r>
            <a:r>
              <a:rPr kumimoji="1" lang="zh-CN" altLang="en-US" sz="2400" b="1">
                <a:latin typeface="宋体" pitchFamily="2" charset="-122"/>
              </a:rPr>
              <a:t>、能使铁丝燃烧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铁跟氧气反应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6804025" y="3332163"/>
            <a:ext cx="2339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zh-CN" altLang="en-US" sz="2400" b="1">
                <a:latin typeface="Arial" charset="0"/>
              </a:rPr>
              <a:t>能支持燃烧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）</a:t>
            </a:r>
          </a:p>
        </p:txBody>
      </p:sp>
      <p:grpSp>
        <p:nvGrpSpPr>
          <p:cNvPr id="44081" name="Group 49"/>
          <p:cNvGrpSpPr>
            <a:grpSpLocks/>
          </p:cNvGrpSpPr>
          <p:nvPr/>
        </p:nvGrpSpPr>
        <p:grpSpPr bwMode="auto">
          <a:xfrm>
            <a:off x="6804025" y="1844675"/>
            <a:ext cx="1319213" cy="3960813"/>
            <a:chOff x="4286" y="1253"/>
            <a:chExt cx="831" cy="1633"/>
          </a:xfrm>
        </p:grpSpPr>
        <p:sp>
          <p:nvSpPr>
            <p:cNvPr id="44047" name="AutoShape 15"/>
            <p:cNvSpPr>
              <a:spLocks/>
            </p:cNvSpPr>
            <p:nvPr/>
          </p:nvSpPr>
          <p:spPr bwMode="auto">
            <a:xfrm>
              <a:off x="4286" y="1253"/>
              <a:ext cx="46" cy="1633"/>
            </a:xfrm>
            <a:prstGeom prst="rightBrace">
              <a:avLst>
                <a:gd name="adj1" fmla="val 29583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8" name="Rectangle 16"/>
            <p:cNvSpPr>
              <a:spLocks noChangeArrowheads="1"/>
            </p:cNvSpPr>
            <p:nvPr/>
          </p:nvSpPr>
          <p:spPr bwMode="auto">
            <a:xfrm>
              <a:off x="4422" y="1661"/>
              <a:ext cx="695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1">
                  <a:solidFill>
                    <a:srgbClr val="FF0000"/>
                  </a:solidFill>
                  <a:latin typeface="Arial" charset="0"/>
                </a:rPr>
                <a:t>助燃性</a:t>
              </a:r>
            </a:p>
          </p:txBody>
        </p:sp>
      </p:grpSp>
      <p:sp>
        <p:nvSpPr>
          <p:cNvPr id="44082" name="Text Box 50"/>
          <p:cNvSpPr txBox="1">
            <a:spLocks noChangeArrowheads="1"/>
          </p:cNvSpPr>
          <p:nvPr/>
        </p:nvSpPr>
        <p:spPr bwMode="auto">
          <a:xfrm>
            <a:off x="827088" y="4508500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5</a:t>
            </a:r>
            <a:r>
              <a:rPr kumimoji="1" lang="zh-CN" altLang="en-US" sz="2400" b="1">
                <a:latin typeface="宋体" pitchFamily="2" charset="-122"/>
              </a:rPr>
              <a:t>、能使镁条燃烧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镁跟氧气反应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827088" y="5157788"/>
            <a:ext cx="526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6</a:t>
            </a:r>
            <a:r>
              <a:rPr kumimoji="1" lang="zh-CN" altLang="en-US" sz="2400" b="1">
                <a:latin typeface="宋体" pitchFamily="2" charset="-122"/>
              </a:rPr>
              <a:t>、能使铝粉燃烧</a:t>
            </a:r>
            <a:r>
              <a:rPr kumimoji="1" lang="en-US" altLang="zh-CN" sz="2400" b="1">
                <a:latin typeface="宋体" pitchFamily="2" charset="-122"/>
              </a:rPr>
              <a:t>(</a:t>
            </a:r>
            <a:r>
              <a:rPr kumimoji="1" lang="zh-CN" altLang="en-US" sz="2400" b="1">
                <a:solidFill>
                  <a:srgbClr val="000099"/>
                </a:solidFill>
                <a:latin typeface="宋体" pitchFamily="2" charset="-122"/>
              </a:rPr>
              <a:t>铝跟氧气反应</a:t>
            </a:r>
            <a:r>
              <a:rPr kumimoji="1" lang="en-US" altLang="zh-CN" sz="2400" b="1">
                <a:latin typeface="宋体" pitchFamily="2" charset="-122"/>
              </a:rPr>
              <a:t>)</a:t>
            </a:r>
          </a:p>
        </p:txBody>
      </p:sp>
      <p:sp>
        <p:nvSpPr>
          <p:cNvPr id="44084" name="Rectangle 52"/>
          <p:cNvSpPr>
            <a:spLocks noChangeArrowheads="1"/>
          </p:cNvSpPr>
          <p:nvPr/>
        </p:nvSpPr>
        <p:spPr bwMode="auto">
          <a:xfrm>
            <a:off x="900113" y="5905500"/>
            <a:ext cx="791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400" b="1" dirty="0">
                <a:solidFill>
                  <a:srgbClr val="0000CC"/>
                </a:solidFill>
                <a:latin typeface="Arial" charset="0"/>
              </a:rPr>
              <a:t>作业</a:t>
            </a:r>
            <a:r>
              <a:rPr lang="en-US" altLang="zh-CN" sz="2400" b="1" dirty="0" smtClean="0">
                <a:solidFill>
                  <a:srgbClr val="0000CC"/>
                </a:solidFill>
                <a:latin typeface="Arial" charset="0"/>
              </a:rPr>
              <a:t>】</a:t>
            </a:r>
            <a:r>
              <a:rPr lang="zh-CN" altLang="en-US" sz="2400" b="1" dirty="0" smtClean="0">
                <a:solidFill>
                  <a:srgbClr val="0000CC"/>
                </a:solidFill>
                <a:latin typeface="Arial" charset="0"/>
              </a:rPr>
              <a:t>背诵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charset="0"/>
              </a:rPr>
              <a:t>上述</a:t>
            </a:r>
            <a:r>
              <a:rPr lang="zh-CN" altLang="en-US" sz="2400" b="1" dirty="0">
                <a:solidFill>
                  <a:srgbClr val="FF0000"/>
                </a:solidFill>
                <a:latin typeface="Arial" charset="0"/>
              </a:rPr>
              <a:t>物质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</a:rPr>
              <a:t>在</a:t>
            </a:r>
            <a:r>
              <a:rPr lang="zh-CN" altLang="en-US" sz="2400" b="1" smtClean="0">
                <a:solidFill>
                  <a:srgbClr val="FF0000"/>
                </a:solidFill>
                <a:latin typeface="Arial" charset="0"/>
              </a:rPr>
              <a:t>氧气或空气中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</a:rPr>
              <a:t>燃烧</a:t>
            </a:r>
            <a:r>
              <a:rPr lang="zh-CN" altLang="en-US" sz="2400" b="1" smtClean="0">
                <a:solidFill>
                  <a:srgbClr val="FF0000"/>
                </a:solidFill>
                <a:latin typeface="Arial" charset="0"/>
              </a:rPr>
              <a:t>的实验现象。</a:t>
            </a:r>
            <a:endParaRPr lang="zh-CN" altLang="en-US" sz="24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4085" name="Text Box 53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1" grpId="0"/>
      <p:bldP spid="44042" grpId="0"/>
      <p:bldP spid="44043" grpId="0"/>
      <p:bldP spid="44044" grpId="0"/>
      <p:bldP spid="44046" grpId="0"/>
      <p:bldP spid="44082" grpId="0"/>
      <p:bldP spid="44083" grpId="0"/>
      <p:bldP spid="44084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1096</TotalTime>
  <Words>674</Words>
  <Application>Microsoft Office PowerPoint</Application>
  <PresentationFormat>全屏显示(4:3)</PresentationFormat>
  <Paragraphs>116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91</cp:revision>
  <dcterms:created xsi:type="dcterms:W3CDTF">2004-12-14T06:29:23Z</dcterms:created>
  <dcterms:modified xsi:type="dcterms:W3CDTF">2018-09-18T03:16:42Z</dcterms:modified>
</cp:coreProperties>
</file>