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77" r:id="rId1"/>
  </p:sldMasterIdLst>
  <p:sldIdLst>
    <p:sldId id="256" r:id="rId2"/>
    <p:sldId id="336" r:id="rId3"/>
    <p:sldId id="349" r:id="rId4"/>
    <p:sldId id="350" r:id="rId5"/>
    <p:sldId id="308" r:id="rId6"/>
    <p:sldId id="337" r:id="rId7"/>
    <p:sldId id="273" r:id="rId8"/>
    <p:sldId id="275" r:id="rId9"/>
    <p:sldId id="274" r:id="rId10"/>
    <p:sldId id="363" r:id="rId11"/>
    <p:sldId id="259" r:id="rId12"/>
    <p:sldId id="351" r:id="rId13"/>
    <p:sldId id="332" r:id="rId14"/>
    <p:sldId id="260" r:id="rId15"/>
    <p:sldId id="359" r:id="rId16"/>
    <p:sldId id="276" r:id="rId17"/>
    <p:sldId id="312" r:id="rId18"/>
    <p:sldId id="354" r:id="rId19"/>
    <p:sldId id="356" r:id="rId20"/>
    <p:sldId id="355" r:id="rId21"/>
    <p:sldId id="326" r:id="rId22"/>
    <p:sldId id="357" r:id="rId23"/>
    <p:sldId id="316" r:id="rId24"/>
    <p:sldId id="335" r:id="rId25"/>
    <p:sldId id="338" r:id="rId26"/>
    <p:sldId id="362" r:id="rId2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新宋体" panose="02010609030101010101" pitchFamily="49" charset="-122"/>
      <p:regular r:id="rId32"/>
    </p:embeddedFont>
    <p:embeddedFont>
      <p:font typeface="Monotype Corsiva" panose="03010101010201010101" pitchFamily="66" charset="0"/>
      <p:italic r:id="rId33"/>
    </p:embeddedFont>
    <p:embeddedFont>
      <p:font typeface="方正姚体" panose="02010601030101010101" pitchFamily="2" charset="-122"/>
      <p:regular r:id="rId34"/>
    </p:embeddedFont>
    <p:embeddedFont>
      <p:font typeface="华文仿宋" panose="02010600040101010101" pitchFamily="2" charset="-122"/>
      <p:regular r:id="rId35"/>
    </p:embeddedFont>
    <p:embeddedFont>
      <p:font typeface="黑体" panose="02010609060101010101" pitchFamily="49" charset="-122"/>
      <p:regular r:id="rId36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F9966"/>
    <a:srgbClr val="6699FF"/>
    <a:srgbClr val="0066FF"/>
    <a:srgbClr val="66CCFF"/>
    <a:srgbClr val="FF0000"/>
    <a:srgbClr val="0000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2" autoAdjust="0"/>
    <p:restoredTop sz="94669" autoAdjust="0"/>
  </p:normalViewPr>
  <p:slideViewPr>
    <p:cSldViewPr>
      <p:cViewPr>
        <p:scale>
          <a:sx n="62" d="100"/>
          <a:sy n="62" d="100"/>
        </p:scale>
        <p:origin x="-1602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46522DB-D713-4F30-B383-7E53F9510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2D2EC2BE-DDBF-4DF5-A931-8A001531D8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3146BD6-12E9-4C84-B14D-28B3F44B1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4669D5E-439D-4BFA-9F35-CAD1F80BC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36D458A-B9DE-403D-8F81-2EA200221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90A427-A54D-4E37-904E-E455359198B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203232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21BABAC-4074-4F15-982B-945D39D88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035D3631-C065-4320-8182-6143705C58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D2E064A-5A85-4FD4-B18B-6A0038AF6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300EE21-FAD9-4225-9664-2460BBA97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18CC5E9-3D0E-4B3C-BFC2-7E2BA2C30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92F088-D423-4D95-A008-A0897390426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1341194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D145BE4-4B21-48A1-A774-D92F2A1BA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345DA63-F7BA-4931-BA44-F734035E7D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FBAFC4B-B367-488E-B29B-C017D944A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BC3D3CF-0BF6-41B0-BB7C-CF8A982A5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93FE4EC-D671-45E1-8566-013AF7795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2B6E7-AE95-425B-B16B-9AB7A0483D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9604183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B6C732C-C1AE-4B8E-971B-C54F3EB92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C84FAD8-7400-480B-8DE6-8109A2CE7D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0FAAA2CD-0FAE-424B-91D2-26DD96DD6E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D6CD6D6-AD1B-4437-9CE2-EB2367546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F6DB09D3-2C99-4A8A-9967-90ADBCBD3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5DF98E6-D2D4-45B7-9E76-AA3E94AAB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CE69A-DB0F-45C7-AB75-A472A9D9FE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7399871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7585031-B8AF-4468-84AE-5E3777C76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007B91F-11A6-4C82-80FB-6DDA9D9E4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00DED5E6-C34F-4305-B0CD-C788E58711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8254291-F983-45EB-8515-34C22B5693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30FD1AB4-3D23-415D-A936-7A4B54CA68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7022307C-78D7-48AA-BD7E-CBCF1DCAB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D11D7742-2613-4DFE-AB0F-1A05567CA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8117DBF0-1F27-459D-88EB-B3BD3DA64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4D3825-CD80-4300-8371-2A28A4D7F58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377026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9CE927C-D06C-4E7C-94FB-33F2A45E2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34298259-4A89-4475-946A-55DBA4429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CAA41B2D-C0EC-40AA-8B08-78DA5B6F2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C911559D-A018-4F6E-8CBE-7EBD65B89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EC1FA-2D1B-42CC-8A2C-E10D18D9C8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5787756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4B15A018-660B-4664-B9BA-AA700F129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DAFD9185-9490-4057-AA9B-94AC5780F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34C316F3-BD84-4649-95D3-57F245B01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5FE1F7-12F5-469F-9A97-0A20FB7D828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2740281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7D966CD-A2A3-47AD-B11B-C88806D15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9E8FEEA-96AD-4963-AC2F-1FBA2BB28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CE8DEA9-FADA-4DE8-9AC9-161DF8780B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EDF4E45-4A4A-4CCC-AF5A-AEE6A2304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06DBDDA6-6788-4360-AB71-60F1D2434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7F448779-DECE-40A0-B81B-6B328F0BB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2C891-9C8F-4A84-B8EF-758286C64FC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3463032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6CB10B9-05C7-4F6B-9C22-5E81A6FFB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2EA22BF-321F-42DB-ACBD-4D14A1E82A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062CAA51-589B-41E2-B402-28B93D51F3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2FA98C1-313A-4347-8809-180C07DC7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4514D57-C74B-40EA-89DA-B339B1A9F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8F96ADD-025E-4EC1-B37F-37F02157C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0FC511-47F3-4428-AF9C-41A9EA25F0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4767707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95D5C8E-7BCA-4217-85CF-BB55DAD5E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D3F4041-C2A4-4220-BB21-C698ADE4D3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9069FEF-BC61-4ABB-93BB-36DE99F68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6269214-7625-44AC-94DA-C73807775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3531758-61D4-422C-8CC4-4DF98C3F8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3C1D9-F083-4ED8-84A4-7C07993D1D2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562264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EAD45AEB-7D47-49BD-9E2E-B5DE5CE6A5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90D2F2C-A805-40F7-8B34-6B4472B110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67A0ADD-5806-41F4-9FD5-F6B903861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4C7C260-EB1C-42B3-A72E-C23C8B67A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D5D7DD1-0E20-4DF1-AAB6-A0058FCE0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2CAEC-B4AB-4D97-A9CD-F4640AA39B4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04897324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514350"/>
            <a:ext cx="8229600" cy="561181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481436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>
            <a:extLst>
              <a:ext uri="{FF2B5EF4-FFF2-40B4-BE49-F238E27FC236}">
                <a16:creationId xmlns="" xmlns:a16="http://schemas.microsoft.com/office/drawing/2014/main" id="{9999AD0D-2455-412C-8AEB-2E66B15F89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75811" name="Rectangle 3">
            <a:extLst>
              <a:ext uri="{FF2B5EF4-FFF2-40B4-BE49-F238E27FC236}">
                <a16:creationId xmlns="" xmlns:a16="http://schemas.microsoft.com/office/drawing/2014/main" id="{23007BDA-7696-4CAB-90A4-DCD648A54B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75812" name="Rectangle 4">
            <a:extLst>
              <a:ext uri="{FF2B5EF4-FFF2-40B4-BE49-F238E27FC236}">
                <a16:creationId xmlns="" xmlns:a16="http://schemas.microsoft.com/office/drawing/2014/main" id="{06DFB142-0F2F-4038-AD5D-FFF845837F5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375813" name="Rectangle 5">
            <a:extLst>
              <a:ext uri="{FF2B5EF4-FFF2-40B4-BE49-F238E27FC236}">
                <a16:creationId xmlns="" xmlns:a16="http://schemas.microsoft.com/office/drawing/2014/main" id="{3902C07A-CFF1-474F-9614-54A039D5D50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375814" name="Rectangle 6">
            <a:extLst>
              <a:ext uri="{FF2B5EF4-FFF2-40B4-BE49-F238E27FC236}">
                <a16:creationId xmlns="" xmlns:a16="http://schemas.microsoft.com/office/drawing/2014/main" id="{EF090DC7-7C77-417B-9074-BB3400F99A8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3CF5DFF-0FD6-4C65-BECC-978993C8FB6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</p:sldLayoutIdLst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75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5810" grpId="0" animBg="1"/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1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Rectangle 13">
            <a:extLst>
              <a:ext uri="{FF2B5EF4-FFF2-40B4-BE49-F238E27FC236}">
                <a16:creationId xmlns="" xmlns:a16="http://schemas.microsoft.com/office/drawing/2014/main" id="{1CE17E4B-B855-477A-9B24-5FD387E757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1781" y="908841"/>
            <a:ext cx="6840437" cy="720725"/>
          </a:xfrm>
          <a:prstGeom prst="rect">
            <a:avLst/>
          </a:prstGeom>
          <a:solidFill>
            <a:srgbClr val="99CCFF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800"/>
          </a:p>
        </p:txBody>
      </p:sp>
      <p:sp>
        <p:nvSpPr>
          <p:cNvPr id="2062" name="Rectangle 14">
            <a:extLst>
              <a:ext uri="{FF2B5EF4-FFF2-40B4-BE49-F238E27FC236}">
                <a16:creationId xmlns="" xmlns:a16="http://schemas.microsoft.com/office/drawing/2014/main" id="{1348F0CE-335C-4233-8FE9-25241DB2BA87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331640" y="1038221"/>
            <a:ext cx="6984900" cy="461963"/>
          </a:xfrm>
          <a:prstGeom prst="rect">
            <a:avLst/>
          </a:prstGeom>
          <a:gradFill rotWithShape="1">
            <a:gsLst>
              <a:gs pos="0">
                <a:srgbClr val="3399FF">
                  <a:gamma/>
                  <a:shade val="75686"/>
                  <a:invGamma/>
                </a:srgbClr>
              </a:gs>
              <a:gs pos="100000">
                <a:srgbClr val="3399FF">
                  <a:alpha val="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</a:rPr>
              <a:t>第二章  匀变速直线运动的研究</a:t>
            </a:r>
          </a:p>
        </p:txBody>
      </p:sp>
      <p:sp>
        <p:nvSpPr>
          <p:cNvPr id="2063" name="Rectangle 15">
            <a:extLst>
              <a:ext uri="{FF2B5EF4-FFF2-40B4-BE49-F238E27FC236}">
                <a16:creationId xmlns="" xmlns:a16="http://schemas.microsoft.com/office/drawing/2014/main" id="{73A95746-ED4D-4304-A82F-115253B85A87}"/>
              </a:ext>
            </a:extLst>
          </p:cNvPr>
          <p:cNvSpPr>
            <a:spLocks noGrp="1" noRot="1" noChangeArrowheads="1"/>
          </p:cNvSpPr>
          <p:nvPr>
            <p:ph type="subTitle" idx="1"/>
          </p:nvPr>
        </p:nvSpPr>
        <p:spPr>
          <a:xfrm>
            <a:off x="539749" y="2564904"/>
            <a:ext cx="8064500" cy="647700"/>
          </a:xfrm>
          <a:solidFill>
            <a:schemeClr val="bg1">
              <a:alpha val="49001"/>
            </a:schemeClr>
          </a:solidFill>
          <a:ln>
            <a:solidFill>
              <a:srgbClr val="99CCFF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zh-CN" sz="3200" b="1"/>
              <a:t>2</a:t>
            </a:r>
            <a:r>
              <a:rPr lang="zh-CN" altLang="en-US" sz="3200" b="1"/>
              <a:t>、匀变速直线运动的速度与时间的关系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6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6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6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6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06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3" grpId="0" uiExpand="1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Rectangle 2">
            <a:extLst>
              <a:ext uri="{FF2B5EF4-FFF2-40B4-BE49-F238E27FC236}">
                <a16:creationId xmlns="" xmlns:a16="http://schemas.microsoft.com/office/drawing/2014/main" id="{F9C6F2AD-016D-4E6A-AAE1-A55B44B7DEC7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回顾</a:t>
            </a:r>
          </a:p>
        </p:txBody>
      </p:sp>
      <p:grpSp>
        <p:nvGrpSpPr>
          <p:cNvPr id="338997" name="Group 53">
            <a:extLst>
              <a:ext uri="{FF2B5EF4-FFF2-40B4-BE49-F238E27FC236}">
                <a16:creationId xmlns="" xmlns:a16="http://schemas.microsoft.com/office/drawing/2014/main" id="{C8212DB7-6482-428E-9352-4BFF90FC247D}"/>
              </a:ext>
            </a:extLst>
          </p:cNvPr>
          <p:cNvGrpSpPr>
            <a:grpSpLocks/>
          </p:cNvGrpSpPr>
          <p:nvPr/>
        </p:nvGrpSpPr>
        <p:grpSpPr bwMode="auto">
          <a:xfrm>
            <a:off x="1042988" y="1412875"/>
            <a:ext cx="5303837" cy="4313238"/>
            <a:chOff x="657" y="890"/>
            <a:chExt cx="3341" cy="2717"/>
          </a:xfrm>
        </p:grpSpPr>
        <p:sp>
          <p:nvSpPr>
            <p:cNvPr id="338947" name="Text Box 3">
              <a:extLst>
                <a:ext uri="{FF2B5EF4-FFF2-40B4-BE49-F238E27FC236}">
                  <a16:creationId xmlns="" xmlns:a16="http://schemas.microsoft.com/office/drawing/2014/main" id="{A59BF6F5-707F-4C19-B942-4A5CECE4FF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11" y="890"/>
              <a:ext cx="726" cy="44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sy="50000" rotWithShape="0">
                <a:srgbClr val="875B0D"/>
              </a:outerShdw>
            </a:effectLst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520402"/>
                      </a:gs>
                      <a:gs pos="100000">
                        <a:srgbClr val="FFCC00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B2B2B2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4000" b="1">
                  <a:latin typeface="Monotype Corsiva" panose="03010101010201010101" pitchFamily="66" charset="0"/>
                </a:rPr>
                <a:t>v</a:t>
              </a:r>
              <a:r>
                <a:rPr kumimoji="1" lang="en-US" altLang="zh-CN" sz="2800" b="1">
                  <a:latin typeface="Monotype Corsiva" panose="03010101010201010101" pitchFamily="66" charset="0"/>
                </a:rPr>
                <a:t>/</a:t>
              </a:r>
              <a:r>
                <a:rPr kumimoji="1" lang="en-US" altLang="zh-CN" sz="2400" b="1">
                  <a:latin typeface="Monotype Corsiva" panose="03010101010201010101" pitchFamily="66" charset="0"/>
                </a:rPr>
                <a:t>m/s</a:t>
              </a:r>
            </a:p>
          </p:txBody>
        </p:sp>
        <p:grpSp>
          <p:nvGrpSpPr>
            <p:cNvPr id="338949" name="Group 5">
              <a:extLst>
                <a:ext uri="{FF2B5EF4-FFF2-40B4-BE49-F238E27FC236}">
                  <a16:creationId xmlns="" xmlns:a16="http://schemas.microsoft.com/office/drawing/2014/main" id="{B7CF6128-04C8-4042-808A-0728902181B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7" y="3272"/>
              <a:ext cx="2326" cy="55"/>
              <a:chOff x="1020" y="2886"/>
              <a:chExt cx="1361" cy="90"/>
            </a:xfrm>
          </p:grpSpPr>
          <p:sp>
            <p:nvSpPr>
              <p:cNvPr id="338950" name="Line 6">
                <a:extLst>
                  <a:ext uri="{FF2B5EF4-FFF2-40B4-BE49-F238E27FC236}">
                    <a16:creationId xmlns="" xmlns:a16="http://schemas.microsoft.com/office/drawing/2014/main" id="{FCFC8123-11B2-4BAC-9733-42047F3E5B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20" y="2886"/>
                <a:ext cx="0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951" name="Line 7">
                <a:extLst>
                  <a:ext uri="{FF2B5EF4-FFF2-40B4-BE49-F238E27FC236}">
                    <a16:creationId xmlns="" xmlns:a16="http://schemas.microsoft.com/office/drawing/2014/main" id="{517921D4-C696-427A-A773-248810CFD8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65" y="2886"/>
                <a:ext cx="0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952" name="Line 8">
                <a:extLst>
                  <a:ext uri="{FF2B5EF4-FFF2-40B4-BE49-F238E27FC236}">
                    <a16:creationId xmlns="" xmlns:a16="http://schemas.microsoft.com/office/drawing/2014/main" id="{1853AD3A-A4A5-4DC4-94C1-AC43BE4A22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2" y="2886"/>
                <a:ext cx="0" cy="9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953" name="Line 9">
                <a:extLst>
                  <a:ext uri="{FF2B5EF4-FFF2-40B4-BE49-F238E27FC236}">
                    <a16:creationId xmlns="" xmlns:a16="http://schemas.microsoft.com/office/drawing/2014/main" id="{A1AA2E71-7DB9-458A-B255-3AEB423BBE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36" y="2886"/>
                <a:ext cx="0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954" name="Line 10">
                <a:extLst>
                  <a:ext uri="{FF2B5EF4-FFF2-40B4-BE49-F238E27FC236}">
                    <a16:creationId xmlns="" xmlns:a16="http://schemas.microsoft.com/office/drawing/2014/main" id="{E3E629FD-E14C-4245-9BC2-882B7AD131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81" y="2886"/>
                <a:ext cx="0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955" name="Line 11">
                <a:extLst>
                  <a:ext uri="{FF2B5EF4-FFF2-40B4-BE49-F238E27FC236}">
                    <a16:creationId xmlns="" xmlns:a16="http://schemas.microsoft.com/office/drawing/2014/main" id="{FBBA2374-1046-4219-A732-7AEB7EC396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08" y="2886"/>
                <a:ext cx="0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38956" name="Group 12">
              <a:extLst>
                <a:ext uri="{FF2B5EF4-FFF2-40B4-BE49-F238E27FC236}">
                  <a16:creationId xmlns="" xmlns:a16="http://schemas.microsoft.com/office/drawing/2014/main" id="{0B3AC92D-1D6C-400D-B9FA-2AE45FCE4CAF}"/>
                </a:ext>
              </a:extLst>
            </p:cNvPr>
            <p:cNvGrpSpPr>
              <a:grpSpLocks/>
            </p:cNvGrpSpPr>
            <p:nvPr/>
          </p:nvGrpSpPr>
          <p:grpSpPr bwMode="auto">
            <a:xfrm rot="5400000">
              <a:off x="273" y="2106"/>
              <a:ext cx="1691" cy="75"/>
              <a:chOff x="1020" y="2886"/>
              <a:chExt cx="1361" cy="90"/>
            </a:xfrm>
          </p:grpSpPr>
          <p:sp>
            <p:nvSpPr>
              <p:cNvPr id="338957" name="Line 13">
                <a:extLst>
                  <a:ext uri="{FF2B5EF4-FFF2-40B4-BE49-F238E27FC236}">
                    <a16:creationId xmlns="" xmlns:a16="http://schemas.microsoft.com/office/drawing/2014/main" id="{57274864-3CB3-4E98-ABDC-BCCF4D52FC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20" y="2886"/>
                <a:ext cx="0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958" name="Line 14">
                <a:extLst>
                  <a:ext uri="{FF2B5EF4-FFF2-40B4-BE49-F238E27FC236}">
                    <a16:creationId xmlns="" xmlns:a16="http://schemas.microsoft.com/office/drawing/2014/main" id="{F185414D-8BDB-4961-B230-E6A81C4A17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65" y="2886"/>
                <a:ext cx="0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959" name="Line 15">
                <a:extLst>
                  <a:ext uri="{FF2B5EF4-FFF2-40B4-BE49-F238E27FC236}">
                    <a16:creationId xmlns="" xmlns:a16="http://schemas.microsoft.com/office/drawing/2014/main" id="{8E0246A2-3C37-4690-9C7A-308EFD8C12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2" y="2886"/>
                <a:ext cx="0" cy="9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960" name="Line 16">
                <a:extLst>
                  <a:ext uri="{FF2B5EF4-FFF2-40B4-BE49-F238E27FC236}">
                    <a16:creationId xmlns="" xmlns:a16="http://schemas.microsoft.com/office/drawing/2014/main" id="{BDEACA59-488A-496C-B129-8E7509EB46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36" y="2886"/>
                <a:ext cx="0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961" name="Line 17">
                <a:extLst>
                  <a:ext uri="{FF2B5EF4-FFF2-40B4-BE49-F238E27FC236}">
                    <a16:creationId xmlns="" xmlns:a16="http://schemas.microsoft.com/office/drawing/2014/main" id="{97CD7620-C7DD-4CD3-8A00-F1D768EBCB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81" y="2886"/>
                <a:ext cx="0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962" name="Line 18">
                <a:extLst>
                  <a:ext uri="{FF2B5EF4-FFF2-40B4-BE49-F238E27FC236}">
                    <a16:creationId xmlns="" xmlns:a16="http://schemas.microsoft.com/office/drawing/2014/main" id="{94DBE6BB-40DB-4AEA-8A44-B6F8B9B6BD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08" y="2886"/>
                <a:ext cx="0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38966" name="Line 22">
              <a:extLst>
                <a:ext uri="{FF2B5EF4-FFF2-40B4-BE49-F238E27FC236}">
                  <a16:creationId xmlns="" xmlns:a16="http://schemas.microsoft.com/office/drawing/2014/main" id="{D5A5222A-64D8-43A8-B9E6-9065E480C3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66" y="981"/>
              <a:ext cx="0" cy="235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967" name="Text Box 23">
              <a:extLst>
                <a:ext uri="{FF2B5EF4-FFF2-40B4-BE49-F238E27FC236}">
                  <a16:creationId xmlns="" xmlns:a16="http://schemas.microsoft.com/office/drawing/2014/main" id="{97401B03-F986-441D-B12D-B1C492156D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0" y="3294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/>
                <a:t>0</a:t>
              </a:r>
            </a:p>
          </p:txBody>
        </p:sp>
        <p:sp>
          <p:nvSpPr>
            <p:cNvPr id="338968" name="Text Box 24">
              <a:extLst>
                <a:ext uri="{FF2B5EF4-FFF2-40B4-BE49-F238E27FC236}">
                  <a16:creationId xmlns="" xmlns:a16="http://schemas.microsoft.com/office/drawing/2014/main" id="{AD55B058-9894-4D47-8557-748D4687A2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63" y="3242"/>
              <a:ext cx="33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 b="1">
                  <a:latin typeface="Monotype Corsiva" panose="03010101010201010101" pitchFamily="66" charset="0"/>
                </a:rPr>
                <a:t>t</a:t>
              </a:r>
              <a:r>
                <a:rPr lang="en-US" altLang="zh-CN" sz="2400" b="1">
                  <a:latin typeface="Monotype Corsiva" panose="03010101010201010101" pitchFamily="66" charset="0"/>
                </a:rPr>
                <a:t>/</a:t>
              </a:r>
              <a:r>
                <a:rPr lang="en-US" altLang="zh-CN" sz="2800" b="1">
                  <a:latin typeface="Monotype Corsiva" panose="03010101010201010101" pitchFamily="66" charset="0"/>
                </a:rPr>
                <a:t>s</a:t>
              </a:r>
            </a:p>
          </p:txBody>
        </p:sp>
        <p:sp>
          <p:nvSpPr>
            <p:cNvPr id="338969" name="Text Box 25">
              <a:extLst>
                <a:ext uri="{FF2B5EF4-FFF2-40B4-BE49-F238E27FC236}">
                  <a16:creationId xmlns="" xmlns:a16="http://schemas.microsoft.com/office/drawing/2014/main" id="{1A514A53-2182-4587-81FF-18CC5CFEE2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91" y="3335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0.4</a:t>
              </a:r>
            </a:p>
          </p:txBody>
        </p:sp>
        <p:sp>
          <p:nvSpPr>
            <p:cNvPr id="338970" name="Text Box 26">
              <a:extLst>
                <a:ext uri="{FF2B5EF4-FFF2-40B4-BE49-F238E27FC236}">
                  <a16:creationId xmlns="" xmlns:a16="http://schemas.microsoft.com/office/drawing/2014/main" id="{BAA9DB7C-F69B-4CAE-A1C7-F86B4B1025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90" y="3325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0.3</a:t>
              </a:r>
            </a:p>
          </p:txBody>
        </p:sp>
        <p:sp>
          <p:nvSpPr>
            <p:cNvPr id="338971" name="Text Box 27">
              <a:extLst>
                <a:ext uri="{FF2B5EF4-FFF2-40B4-BE49-F238E27FC236}">
                  <a16:creationId xmlns="" xmlns:a16="http://schemas.microsoft.com/office/drawing/2014/main" id="{863A2ADD-B77B-4897-833F-22E03931C3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3" y="3325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0.1</a:t>
              </a:r>
            </a:p>
          </p:txBody>
        </p:sp>
        <p:sp>
          <p:nvSpPr>
            <p:cNvPr id="338972" name="Text Box 28">
              <a:extLst>
                <a:ext uri="{FF2B5EF4-FFF2-40B4-BE49-F238E27FC236}">
                  <a16:creationId xmlns="" xmlns:a16="http://schemas.microsoft.com/office/drawing/2014/main" id="{1CD443CD-5CD2-40C6-AFAF-16F606764C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3335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0.2</a:t>
              </a:r>
            </a:p>
          </p:txBody>
        </p:sp>
        <p:sp>
          <p:nvSpPr>
            <p:cNvPr id="338973" name="Text Box 29">
              <a:extLst>
                <a:ext uri="{FF2B5EF4-FFF2-40B4-BE49-F238E27FC236}">
                  <a16:creationId xmlns="" xmlns:a16="http://schemas.microsoft.com/office/drawing/2014/main" id="{81939B20-6599-44F5-B1F5-F3908D6502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44" y="3325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0.5</a:t>
              </a:r>
            </a:p>
          </p:txBody>
        </p:sp>
        <p:sp>
          <p:nvSpPr>
            <p:cNvPr id="338974" name="Text Box 30">
              <a:extLst>
                <a:ext uri="{FF2B5EF4-FFF2-40B4-BE49-F238E27FC236}">
                  <a16:creationId xmlns="" xmlns:a16="http://schemas.microsoft.com/office/drawing/2014/main" id="{9ED09E0E-6B89-40F9-958E-73D28184BB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" y="2881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0.1</a:t>
              </a:r>
            </a:p>
          </p:txBody>
        </p:sp>
        <p:sp>
          <p:nvSpPr>
            <p:cNvPr id="338975" name="Text Box 31">
              <a:extLst>
                <a:ext uri="{FF2B5EF4-FFF2-40B4-BE49-F238E27FC236}">
                  <a16:creationId xmlns="" xmlns:a16="http://schemas.microsoft.com/office/drawing/2014/main" id="{6E9EEEE5-C0CE-43D2-B28E-B11C001098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" y="2564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0.2</a:t>
              </a:r>
            </a:p>
          </p:txBody>
        </p:sp>
        <p:sp>
          <p:nvSpPr>
            <p:cNvPr id="338976" name="Text Box 32">
              <a:extLst>
                <a:ext uri="{FF2B5EF4-FFF2-40B4-BE49-F238E27FC236}">
                  <a16:creationId xmlns="" xmlns:a16="http://schemas.microsoft.com/office/drawing/2014/main" id="{E39BA9A1-17E9-4641-8CB5-F6EC03BA50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7" y="2201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0.3</a:t>
              </a:r>
            </a:p>
          </p:txBody>
        </p:sp>
        <p:sp>
          <p:nvSpPr>
            <p:cNvPr id="338977" name="Text Box 33">
              <a:extLst>
                <a:ext uri="{FF2B5EF4-FFF2-40B4-BE49-F238E27FC236}">
                  <a16:creationId xmlns="" xmlns:a16="http://schemas.microsoft.com/office/drawing/2014/main" id="{1E94C896-D9B2-48F7-A192-04491658C5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7" y="1884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0.4</a:t>
              </a:r>
            </a:p>
          </p:txBody>
        </p:sp>
        <p:sp>
          <p:nvSpPr>
            <p:cNvPr id="338978" name="Line 34">
              <a:extLst>
                <a:ext uri="{FF2B5EF4-FFF2-40B4-BE49-F238E27FC236}">
                  <a16:creationId xmlns="" xmlns:a16="http://schemas.microsoft.com/office/drawing/2014/main" id="{C0A7A134-B6C6-4F68-97D6-D7C28BF9704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6" y="3310"/>
              <a:ext cx="261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979" name="Line 35">
              <a:extLst>
                <a:ext uri="{FF2B5EF4-FFF2-40B4-BE49-F238E27FC236}">
                  <a16:creationId xmlns="" xmlns:a16="http://schemas.microsoft.com/office/drawing/2014/main" id="{19E19357-408F-4EF8-8303-EB1C0224F7DB}"/>
                </a:ext>
              </a:extLst>
            </p:cNvPr>
            <p:cNvSpPr>
              <a:spLocks noChangeShapeType="1"/>
            </p:cNvSpPr>
            <p:nvPr/>
          </p:nvSpPr>
          <p:spPr bwMode="auto">
            <a:xfrm rot="9723791" flipV="1">
              <a:off x="939" y="1963"/>
              <a:ext cx="2716" cy="404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990" name="Text Box 46">
              <a:extLst>
                <a:ext uri="{FF2B5EF4-FFF2-40B4-BE49-F238E27FC236}">
                  <a16:creationId xmlns="" xmlns:a16="http://schemas.microsoft.com/office/drawing/2014/main" id="{CA244A48-B17B-4C2B-9F32-EC5A66DB0C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" y="1525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0.5</a:t>
              </a:r>
            </a:p>
          </p:txBody>
        </p:sp>
        <p:sp>
          <p:nvSpPr>
            <p:cNvPr id="338991" name="Text Box 47">
              <a:extLst>
                <a:ext uri="{FF2B5EF4-FFF2-40B4-BE49-F238E27FC236}">
                  <a16:creationId xmlns="" xmlns:a16="http://schemas.microsoft.com/office/drawing/2014/main" id="{2FCEF1CF-C67E-4037-ADB9-401A047A98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" y="1207"/>
              <a:ext cx="3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0.6</a:t>
              </a:r>
            </a:p>
          </p:txBody>
        </p:sp>
      </p:grpSp>
      <p:sp>
        <p:nvSpPr>
          <p:cNvPr id="338993" name="Text Box 49">
            <a:extLst>
              <a:ext uri="{FF2B5EF4-FFF2-40B4-BE49-F238E27FC236}">
                <a16:creationId xmlns="" xmlns:a16="http://schemas.microsoft.com/office/drawing/2014/main" id="{C7962B1E-13F0-4635-8077-64B06EE9F0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5856" y="980728"/>
            <a:ext cx="55086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</a:rPr>
              <a:t>小车的速度随时间怎样变化？小车做什么样的运动？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38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38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38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9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Rectangle 2">
            <a:extLst>
              <a:ext uri="{FF2B5EF4-FFF2-40B4-BE49-F238E27FC236}">
                <a16:creationId xmlns="" xmlns:a16="http://schemas.microsoft.com/office/drawing/2014/main" id="{29331B28-E433-41EC-BCE9-BFE708C9CF24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/>
          </a:p>
        </p:txBody>
      </p:sp>
      <p:sp>
        <p:nvSpPr>
          <p:cNvPr id="352291" name="Text Box 35">
            <a:extLst>
              <a:ext uri="{FF2B5EF4-FFF2-40B4-BE49-F238E27FC236}">
                <a16:creationId xmlns="" xmlns:a16="http://schemas.microsoft.com/office/drawing/2014/main" id="{AD8AAEB1-38DF-48EA-92A1-BB51B4BD9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692150"/>
            <a:ext cx="5545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/>
              <a:t>           </a:t>
            </a:r>
          </a:p>
        </p:txBody>
      </p:sp>
      <p:sp>
        <p:nvSpPr>
          <p:cNvPr id="352350" name="Rectangle 94">
            <a:extLst>
              <a:ext uri="{FF2B5EF4-FFF2-40B4-BE49-F238E27FC236}">
                <a16:creationId xmlns="" xmlns:a16="http://schemas.microsoft.com/office/drawing/2014/main" id="{EDB3ABCB-C8B8-480E-BF30-DD9588A169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549275"/>
            <a:ext cx="3600450" cy="2016125"/>
          </a:xfrm>
          <a:prstGeom prst="rect">
            <a:avLst/>
          </a:prstGeom>
          <a:noFill/>
          <a:ln w="28575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2800" b="1" dirty="0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、这个</a:t>
            </a:r>
            <a:r>
              <a:rPr lang="en-US" altLang="zh-CN" sz="2800" b="1" dirty="0">
                <a:latin typeface="宋体" panose="02010600030101010101" pitchFamily="2" charset="-122"/>
              </a:rPr>
              <a:t>v-t</a:t>
            </a:r>
            <a:r>
              <a:rPr lang="zh-CN" altLang="en-US" sz="2800" b="1" dirty="0">
                <a:latin typeface="宋体" panose="02010600030101010101" pitchFamily="2" charset="-122"/>
              </a:rPr>
              <a:t>图像有什么特点？</a:t>
            </a:r>
          </a:p>
          <a:p>
            <a:pPr algn="l"/>
            <a:endParaRPr lang="en-US" altLang="zh-CN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352356" name="Group 100">
            <a:extLst>
              <a:ext uri="{FF2B5EF4-FFF2-40B4-BE49-F238E27FC236}">
                <a16:creationId xmlns="" xmlns:a16="http://schemas.microsoft.com/office/drawing/2014/main" id="{1A2F8747-46BF-449C-888E-5A1C0EBDB675}"/>
              </a:ext>
            </a:extLst>
          </p:cNvPr>
          <p:cNvGrpSpPr>
            <a:grpSpLocks/>
          </p:cNvGrpSpPr>
          <p:nvPr/>
        </p:nvGrpSpPr>
        <p:grpSpPr bwMode="auto">
          <a:xfrm>
            <a:off x="5148263" y="-26988"/>
            <a:ext cx="4105275" cy="3767138"/>
            <a:chOff x="884" y="1702"/>
            <a:chExt cx="2586" cy="2373"/>
          </a:xfrm>
        </p:grpSpPr>
        <p:pic>
          <p:nvPicPr>
            <p:cNvPr id="352323" name="Picture 67" descr="zb">
              <a:extLst>
                <a:ext uri="{FF2B5EF4-FFF2-40B4-BE49-F238E27FC236}">
                  <a16:creationId xmlns="" xmlns:a16="http://schemas.microsoft.com/office/drawing/2014/main" id="{DF40A3F6-0A26-4B61-B9FF-66BDE40771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4" y="1921"/>
              <a:ext cx="2058" cy="19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2325" name="Text Box 69">
              <a:extLst>
                <a:ext uri="{FF2B5EF4-FFF2-40B4-BE49-F238E27FC236}">
                  <a16:creationId xmlns="" xmlns:a16="http://schemas.microsoft.com/office/drawing/2014/main" id="{D05B54BA-0C26-40DF-950D-3745AFAFF2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5" y="3793"/>
              <a:ext cx="195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1400" b="1"/>
                <a:t>0       1    2    3    4     5     6     7     8</a:t>
              </a:r>
            </a:p>
          </p:txBody>
        </p:sp>
        <p:sp>
          <p:nvSpPr>
            <p:cNvPr id="352333" name="Text Box 77">
              <a:extLst>
                <a:ext uri="{FF2B5EF4-FFF2-40B4-BE49-F238E27FC236}">
                  <a16:creationId xmlns="" xmlns:a16="http://schemas.microsoft.com/office/drawing/2014/main" id="{24A5F775-3E17-45B4-95E1-63DEE1AB2A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3363"/>
              <a:ext cx="361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1400" b="1"/>
                <a:t>0.2</a:t>
              </a:r>
            </a:p>
          </p:txBody>
        </p:sp>
        <p:sp>
          <p:nvSpPr>
            <p:cNvPr id="352334" name="Text Box 78">
              <a:extLst>
                <a:ext uri="{FF2B5EF4-FFF2-40B4-BE49-F238E27FC236}">
                  <a16:creationId xmlns="" xmlns:a16="http://schemas.microsoft.com/office/drawing/2014/main" id="{CFA88401-092F-4F43-ADE1-AC22E3C42F3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3029"/>
              <a:ext cx="361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1400" b="1"/>
                <a:t>0.4</a:t>
              </a:r>
            </a:p>
          </p:txBody>
        </p:sp>
        <p:sp>
          <p:nvSpPr>
            <p:cNvPr id="352335" name="Text Box 79">
              <a:extLst>
                <a:ext uri="{FF2B5EF4-FFF2-40B4-BE49-F238E27FC236}">
                  <a16:creationId xmlns="" xmlns:a16="http://schemas.microsoft.com/office/drawing/2014/main" id="{47F2FBF9-DF5D-44B1-B0F1-09BF4C2FE5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2695"/>
              <a:ext cx="361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1400" b="1"/>
                <a:t>0.6</a:t>
              </a:r>
            </a:p>
          </p:txBody>
        </p:sp>
        <p:sp>
          <p:nvSpPr>
            <p:cNvPr id="352336" name="Text Box 80">
              <a:extLst>
                <a:ext uri="{FF2B5EF4-FFF2-40B4-BE49-F238E27FC236}">
                  <a16:creationId xmlns="" xmlns:a16="http://schemas.microsoft.com/office/drawing/2014/main" id="{BCC88410-EF80-4D0A-8606-F02B494D39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2361"/>
              <a:ext cx="41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1400" b="1"/>
                <a:t>0.8</a:t>
              </a:r>
            </a:p>
          </p:txBody>
        </p:sp>
        <p:sp>
          <p:nvSpPr>
            <p:cNvPr id="352337" name="Text Box 81">
              <a:extLst>
                <a:ext uri="{FF2B5EF4-FFF2-40B4-BE49-F238E27FC236}">
                  <a16:creationId xmlns="" xmlns:a16="http://schemas.microsoft.com/office/drawing/2014/main" id="{6C684D52-400E-4557-86B5-C9FB50F6D9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2027"/>
              <a:ext cx="361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1400" b="1"/>
                <a:t>1.0</a:t>
              </a:r>
            </a:p>
          </p:txBody>
        </p:sp>
        <p:sp>
          <p:nvSpPr>
            <p:cNvPr id="352338" name="Text Box 82">
              <a:extLst>
                <a:ext uri="{FF2B5EF4-FFF2-40B4-BE49-F238E27FC236}">
                  <a16:creationId xmlns="" xmlns:a16="http://schemas.microsoft.com/office/drawing/2014/main" id="{9AA691F2-9873-4F19-9427-052A5BF92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83" y="1702"/>
              <a:ext cx="83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2800" b="1" i="1">
                  <a:latin typeface="Monotype Corsiva" panose="03010101010201010101" pitchFamily="66" charset="0"/>
                </a:rPr>
                <a:t>v</a:t>
              </a:r>
              <a:r>
                <a:rPr lang="en-US" altLang="zh-CN" sz="2800">
                  <a:latin typeface="Monotype Corsiva" panose="03010101010201010101" pitchFamily="66" charset="0"/>
                </a:rPr>
                <a:t> </a:t>
              </a:r>
              <a:r>
                <a:rPr lang="en-US" altLang="zh-CN" sz="2800" b="1">
                  <a:latin typeface="Monotype Corsiva" panose="03010101010201010101" pitchFamily="66" charset="0"/>
                </a:rPr>
                <a:t>/</a:t>
              </a:r>
              <a:r>
                <a:rPr lang="zh-CN" altLang="en-US" sz="2000" b="1">
                  <a:latin typeface="Monotype Corsiva" panose="03010101010201010101" pitchFamily="66" charset="0"/>
                </a:rPr>
                <a:t>ｍ</a:t>
              </a:r>
              <a:r>
                <a:rPr lang="en-US" altLang="zh-CN" sz="2000" b="1">
                  <a:latin typeface="Monotype Corsiva" panose="03010101010201010101" pitchFamily="66" charset="0"/>
                </a:rPr>
                <a:t>/</a:t>
              </a:r>
              <a:r>
                <a:rPr lang="zh-CN" altLang="en-US" sz="2000" b="1"/>
                <a:t>ｓ</a:t>
              </a:r>
            </a:p>
          </p:txBody>
        </p:sp>
        <p:sp>
          <p:nvSpPr>
            <p:cNvPr id="352339" name="Text Box 83">
              <a:extLst>
                <a:ext uri="{FF2B5EF4-FFF2-40B4-BE49-F238E27FC236}">
                  <a16:creationId xmlns="" xmlns:a16="http://schemas.microsoft.com/office/drawing/2014/main" id="{0748EB01-0C01-481D-9C66-4D780B710D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5" y="3748"/>
              <a:ext cx="63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 i="1">
                  <a:latin typeface="Monotype Corsiva" panose="03010101010201010101" pitchFamily="66" charset="0"/>
                </a:rPr>
                <a:t>ｔ</a:t>
              </a:r>
              <a:r>
                <a:rPr lang="en-US" altLang="zh-CN" sz="2800" b="1">
                  <a:latin typeface="Monotype Corsiva" panose="03010101010201010101" pitchFamily="66" charset="0"/>
                </a:rPr>
                <a:t>/</a:t>
              </a:r>
              <a:r>
                <a:rPr lang="en-US" altLang="zh-CN" sz="2800">
                  <a:latin typeface="Monotype Corsiva" panose="03010101010201010101" pitchFamily="66" charset="0"/>
                </a:rPr>
                <a:t>s</a:t>
              </a:r>
            </a:p>
          </p:txBody>
        </p:sp>
        <p:sp>
          <p:nvSpPr>
            <p:cNvPr id="352341" name="Line 85">
              <a:extLst>
                <a:ext uri="{FF2B5EF4-FFF2-40B4-BE49-F238E27FC236}">
                  <a16:creationId xmlns="" xmlns:a16="http://schemas.microsoft.com/office/drawing/2014/main" id="{0CA2EFE6-5C19-45E0-BCED-F35D12F4D3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65" y="2750"/>
              <a:ext cx="185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2354" name="Line 98">
              <a:extLst>
                <a:ext uri="{FF2B5EF4-FFF2-40B4-BE49-F238E27FC236}">
                  <a16:creationId xmlns="" xmlns:a16="http://schemas.microsoft.com/office/drawing/2014/main" id="{A321E392-A124-4110-95C0-3B34DD394D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56" y="1888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2355" name="Line 99">
              <a:extLst>
                <a:ext uri="{FF2B5EF4-FFF2-40B4-BE49-F238E27FC236}">
                  <a16:creationId xmlns="" xmlns:a16="http://schemas.microsoft.com/office/drawing/2014/main" id="{EB4D448E-8356-44C9-B797-DAA04171FD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89" y="3748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52357" name="Rectangle 101">
            <a:extLst>
              <a:ext uri="{FF2B5EF4-FFF2-40B4-BE49-F238E27FC236}">
                <a16:creationId xmlns="" xmlns:a16="http://schemas.microsoft.com/office/drawing/2014/main" id="{24EF8BF6-298F-4B11-96BD-F2974B80B594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44450"/>
            <a:ext cx="576262" cy="35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3F7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匀速直线运动</a:t>
            </a:r>
          </a:p>
        </p:txBody>
      </p:sp>
      <p:sp>
        <p:nvSpPr>
          <p:cNvPr id="352359" name="Rectangle 103">
            <a:extLst>
              <a:ext uri="{FF2B5EF4-FFF2-40B4-BE49-F238E27FC236}">
                <a16:creationId xmlns="" xmlns:a16="http://schemas.microsoft.com/office/drawing/2014/main" id="{6E80505D-97C5-478D-9657-3EE090E6F8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3644900"/>
            <a:ext cx="3600450" cy="2305050"/>
          </a:xfrm>
          <a:prstGeom prst="rect">
            <a:avLst/>
          </a:prstGeom>
          <a:noFill/>
          <a:ln w="28575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2800" b="1">
                <a:latin typeface="宋体" panose="02010600030101010101" pitchFamily="2" charset="-122"/>
              </a:rPr>
              <a:t>2</a:t>
            </a:r>
            <a:r>
              <a:rPr lang="zh-CN" altLang="en-US" sz="2800" b="1">
                <a:latin typeface="宋体" panose="02010600030101010101" pitchFamily="2" charset="-122"/>
              </a:rPr>
              <a:t>、表示的速度有什么特点？</a:t>
            </a:r>
            <a:endParaRPr lang="zh-CN" altLang="en-US" sz="28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52361" name="Rectangle 105">
            <a:extLst>
              <a:ext uri="{FF2B5EF4-FFF2-40B4-BE49-F238E27FC236}">
                <a16:creationId xmlns="" xmlns:a16="http://schemas.microsoft.com/office/drawing/2014/main" id="{0032D879-EE62-4E6D-A0BD-2D76D955A4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0" y="4078288"/>
            <a:ext cx="3060700" cy="1871662"/>
          </a:xfrm>
          <a:prstGeom prst="rect">
            <a:avLst/>
          </a:prstGeom>
          <a:noFill/>
          <a:ln w="28575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2800" b="1">
                <a:latin typeface="宋体" panose="02010600030101010101" pitchFamily="2" charset="-122"/>
              </a:rPr>
              <a:t>3</a:t>
            </a:r>
            <a:r>
              <a:rPr lang="zh-CN" altLang="en-US" sz="2800" b="1">
                <a:latin typeface="宋体" panose="02010600030101010101" pitchFamily="2" charset="-122"/>
              </a:rPr>
              <a:t>、表示的加速度又有什么特点？</a:t>
            </a:r>
          </a:p>
        </p:txBody>
      </p:sp>
      <p:sp>
        <p:nvSpPr>
          <p:cNvPr id="352363" name="Rectangle 107">
            <a:extLst>
              <a:ext uri="{FF2B5EF4-FFF2-40B4-BE49-F238E27FC236}">
                <a16:creationId xmlns="" xmlns:a16="http://schemas.microsoft.com/office/drawing/2014/main" id="{2167D945-2F48-49EC-AD24-EF95083F13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1557338"/>
            <a:ext cx="3600450" cy="1008062"/>
          </a:xfrm>
          <a:prstGeom prst="rect">
            <a:avLst/>
          </a:prstGeom>
          <a:noFill/>
          <a:ln w="28575">
            <a:solidFill>
              <a:srgbClr val="3366FF">
                <a:alpha val="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2800" b="1" dirty="0">
                <a:latin typeface="宋体" panose="02010600030101010101" pitchFamily="2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是一条平行于时间轴的直线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52364" name="Rectangle 108">
            <a:extLst>
              <a:ext uri="{FF2B5EF4-FFF2-40B4-BE49-F238E27FC236}">
                <a16:creationId xmlns="" xmlns:a16="http://schemas.microsoft.com/office/drawing/2014/main" id="{7FBBEC31-D921-4855-AAD6-8E3A464E90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4508500"/>
            <a:ext cx="3600450" cy="1368425"/>
          </a:xfrm>
          <a:prstGeom prst="rect">
            <a:avLst/>
          </a:prstGeom>
          <a:noFill/>
          <a:ln w="28575">
            <a:solidFill>
              <a:srgbClr val="3366FF">
                <a:alpha val="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表示速度不随时间变化，描述的是匀速直线运动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52365" name="Rectangle 109">
            <a:extLst>
              <a:ext uri="{FF2B5EF4-FFF2-40B4-BE49-F238E27FC236}">
                <a16:creationId xmlns="" xmlns:a16="http://schemas.microsoft.com/office/drawing/2014/main" id="{AA8DB8C3-66DD-471F-BAE3-F301C92F0B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9563" y="5011738"/>
            <a:ext cx="1223962" cy="649287"/>
          </a:xfrm>
          <a:prstGeom prst="rect">
            <a:avLst/>
          </a:prstGeom>
          <a:noFill/>
          <a:ln w="28575">
            <a:solidFill>
              <a:srgbClr val="3366FF">
                <a:alpha val="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4000">
                <a:solidFill>
                  <a:srgbClr val="FF0000"/>
                </a:solidFill>
                <a:latin typeface="Monotype Corsiva" panose="03010101010201010101" pitchFamily="66" charset="0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Monotype Corsiva" panose="03010101010201010101" pitchFamily="66" charset="0"/>
              </a:rPr>
              <a:t>=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</a:rPr>
              <a:t> 0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23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2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2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2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2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2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23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2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2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2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2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2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523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52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52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2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2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2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2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2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2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2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350" grpId="0" animBg="1"/>
      <p:bldP spid="352357" grpId="0"/>
      <p:bldP spid="352359" grpId="0" animBg="1"/>
      <p:bldP spid="352361" grpId="0" animBg="1"/>
      <p:bldP spid="352363" grpId="0" animBg="1"/>
      <p:bldP spid="352364" grpId="0" animBg="1"/>
      <p:bldP spid="35236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>
            <a:extLst>
              <a:ext uri="{FF2B5EF4-FFF2-40B4-BE49-F238E27FC236}">
                <a16:creationId xmlns="" xmlns:a16="http://schemas.microsoft.com/office/drawing/2014/main" id="{ABE74E44-4ED9-4A10-9B6A-9C260BDAD803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思考</a:t>
            </a:r>
          </a:p>
        </p:txBody>
      </p:sp>
      <p:sp>
        <p:nvSpPr>
          <p:cNvPr id="353319" name="Text Box 39">
            <a:extLst>
              <a:ext uri="{FF2B5EF4-FFF2-40B4-BE49-F238E27FC236}">
                <a16:creationId xmlns="" xmlns:a16="http://schemas.microsoft.com/office/drawing/2014/main" id="{CFDB3501-FD66-4747-A7B9-6C617970A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4450"/>
            <a:ext cx="7956550" cy="112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chemeClr val="tx2"/>
                </a:solidFill>
                <a:latin typeface="Monotype Corsiva" panose="03010101010201010101" pitchFamily="66" charset="0"/>
              </a:rPr>
              <a:t>下面的两个</a:t>
            </a:r>
            <a:r>
              <a:rPr kumimoji="1" lang="en-US" altLang="zh-CN" sz="3600" b="1" i="1">
                <a:solidFill>
                  <a:schemeClr val="tx2"/>
                </a:solidFill>
                <a:latin typeface="Monotype Corsiva" panose="03010101010201010101" pitchFamily="66" charset="0"/>
              </a:rPr>
              <a:t>v</a:t>
            </a:r>
            <a:r>
              <a:rPr kumimoji="1" lang="zh-CN" altLang="en-US" sz="3200" b="1">
                <a:solidFill>
                  <a:schemeClr val="tx2"/>
                </a:solidFill>
                <a:latin typeface="Monotype Corsiva" panose="03010101010201010101" pitchFamily="66" charset="0"/>
              </a:rPr>
              <a:t>－</a:t>
            </a:r>
            <a:r>
              <a:rPr kumimoji="1" lang="en-US" altLang="zh-CN" sz="3600" b="1" i="1">
                <a:solidFill>
                  <a:schemeClr val="tx2"/>
                </a:solidFill>
                <a:latin typeface="Monotype Corsiva" panose="03010101010201010101" pitchFamily="66" charset="0"/>
              </a:rPr>
              <a:t>t</a:t>
            </a:r>
            <a:r>
              <a:rPr kumimoji="1" lang="zh-CN" altLang="en-US" sz="3200" b="1">
                <a:solidFill>
                  <a:schemeClr val="tx2"/>
                </a:solidFill>
                <a:latin typeface="Monotype Corsiva" panose="03010101010201010101" pitchFamily="66" charset="0"/>
              </a:rPr>
              <a:t>图象中能看出哪些信息</a:t>
            </a:r>
            <a:r>
              <a:rPr kumimoji="1" lang="en-US" altLang="zh-CN" sz="3200" b="1">
                <a:solidFill>
                  <a:schemeClr val="tx2"/>
                </a:solidFill>
                <a:latin typeface="Monotype Corsiva" panose="03010101010201010101" pitchFamily="66" charset="0"/>
              </a:rPr>
              <a:t>? </a:t>
            </a:r>
            <a:r>
              <a:rPr kumimoji="1" lang="zh-CN" altLang="en-US" sz="3200" b="1">
                <a:solidFill>
                  <a:schemeClr val="tx2"/>
                </a:solidFill>
                <a:latin typeface="Monotype Corsiva" panose="03010101010201010101" pitchFamily="66" charset="0"/>
              </a:rPr>
              <a:t>左图和右图有什么相似和不同的地方</a:t>
            </a:r>
            <a:r>
              <a:rPr kumimoji="1" lang="en-US" altLang="zh-CN" sz="3200" b="1">
                <a:solidFill>
                  <a:schemeClr val="tx2"/>
                </a:solidFill>
                <a:latin typeface="Monotype Corsiva" panose="03010101010201010101" pitchFamily="66" charset="0"/>
              </a:rPr>
              <a:t>? </a:t>
            </a:r>
          </a:p>
        </p:txBody>
      </p:sp>
      <p:sp>
        <p:nvSpPr>
          <p:cNvPr id="353320" name="Text Box 40">
            <a:extLst>
              <a:ext uri="{FF2B5EF4-FFF2-40B4-BE49-F238E27FC236}">
                <a16:creationId xmlns="" xmlns:a16="http://schemas.microsoft.com/office/drawing/2014/main" id="{AC0A311D-E3D0-437A-A8CA-4FC9102B5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5013325"/>
            <a:ext cx="748823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从</a:t>
            </a:r>
            <a:r>
              <a:rPr kumimoji="1" lang="en-US" altLang="zh-CN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v-t</a:t>
            </a:r>
            <a:r>
              <a:rPr kumimoji="1" lang="zh-CN" altLang="en-US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图象中可以读出质点在各个不同时刻的速度（包括大小和方向）。</a:t>
            </a:r>
          </a:p>
        </p:txBody>
      </p:sp>
      <p:grpSp>
        <p:nvGrpSpPr>
          <p:cNvPr id="353415" name="Group 135">
            <a:extLst>
              <a:ext uri="{FF2B5EF4-FFF2-40B4-BE49-F238E27FC236}">
                <a16:creationId xmlns="" xmlns:a16="http://schemas.microsoft.com/office/drawing/2014/main" id="{CF9CDFC0-5A20-465F-9DC5-831CAA38B42D}"/>
              </a:ext>
            </a:extLst>
          </p:cNvPr>
          <p:cNvGrpSpPr>
            <a:grpSpLocks/>
          </p:cNvGrpSpPr>
          <p:nvPr/>
        </p:nvGrpSpPr>
        <p:grpSpPr bwMode="auto">
          <a:xfrm>
            <a:off x="1116013" y="1614488"/>
            <a:ext cx="3632200" cy="2405062"/>
            <a:chOff x="703" y="1017"/>
            <a:chExt cx="2288" cy="1515"/>
          </a:xfrm>
        </p:grpSpPr>
        <p:sp>
          <p:nvSpPr>
            <p:cNvPr id="353350" name="Text Box 70">
              <a:extLst>
                <a:ext uri="{FF2B5EF4-FFF2-40B4-BE49-F238E27FC236}">
                  <a16:creationId xmlns="" xmlns:a16="http://schemas.microsoft.com/office/drawing/2014/main" id="{3984E992-B89E-46CB-B0CC-C4EFCE612A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3" y="1389"/>
              <a:ext cx="27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10</a:t>
              </a:r>
            </a:p>
          </p:txBody>
        </p:sp>
        <p:sp>
          <p:nvSpPr>
            <p:cNvPr id="353322" name="Text Box 42">
              <a:extLst>
                <a:ext uri="{FF2B5EF4-FFF2-40B4-BE49-F238E27FC236}">
                  <a16:creationId xmlns="" xmlns:a16="http://schemas.microsoft.com/office/drawing/2014/main" id="{4623C258-3919-4CE2-A838-63CD3D171D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4" y="1017"/>
              <a:ext cx="726" cy="44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sy="50000" rotWithShape="0">
                <a:srgbClr val="875B0D"/>
              </a:outerShdw>
            </a:effectLst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520402"/>
                      </a:gs>
                      <a:gs pos="100000">
                        <a:srgbClr val="FFCC00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B2B2B2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4000" b="1">
                  <a:latin typeface="Monotype Corsiva" panose="03010101010201010101" pitchFamily="66" charset="0"/>
                </a:rPr>
                <a:t>v</a:t>
              </a:r>
              <a:r>
                <a:rPr kumimoji="1" lang="en-US" altLang="zh-CN" sz="2800" b="1">
                  <a:latin typeface="Monotype Corsiva" panose="03010101010201010101" pitchFamily="66" charset="0"/>
                </a:rPr>
                <a:t>/</a:t>
              </a:r>
              <a:r>
                <a:rPr kumimoji="1" lang="en-US" altLang="zh-CN" sz="2400" b="1">
                  <a:latin typeface="Monotype Corsiva" panose="03010101010201010101" pitchFamily="66" charset="0"/>
                </a:rPr>
                <a:t>m/s</a:t>
              </a:r>
            </a:p>
          </p:txBody>
        </p:sp>
        <p:grpSp>
          <p:nvGrpSpPr>
            <p:cNvPr id="353369" name="Group 89">
              <a:extLst>
                <a:ext uri="{FF2B5EF4-FFF2-40B4-BE49-F238E27FC236}">
                  <a16:creationId xmlns="" xmlns:a16="http://schemas.microsoft.com/office/drawing/2014/main" id="{1769854E-8004-4101-9AEB-09611DA295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1" y="2150"/>
              <a:ext cx="931" cy="55"/>
              <a:chOff x="3424" y="1389"/>
              <a:chExt cx="931" cy="55"/>
            </a:xfrm>
          </p:grpSpPr>
          <p:sp>
            <p:nvSpPr>
              <p:cNvPr id="353325" name="Line 45">
                <a:extLst>
                  <a:ext uri="{FF2B5EF4-FFF2-40B4-BE49-F238E27FC236}">
                    <a16:creationId xmlns="" xmlns:a16="http://schemas.microsoft.com/office/drawing/2014/main" id="{C8EB8EE5-80BA-4679-8794-3627F31C30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24" y="1389"/>
                <a:ext cx="0" cy="5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3326" name="Line 46">
                <a:extLst>
                  <a:ext uri="{FF2B5EF4-FFF2-40B4-BE49-F238E27FC236}">
                    <a16:creationId xmlns="" xmlns:a16="http://schemas.microsoft.com/office/drawing/2014/main" id="{E5015AEB-F342-4F9E-A03F-02D5D8AC41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55" y="1389"/>
                <a:ext cx="0" cy="5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3327" name="Line 47">
                <a:extLst>
                  <a:ext uri="{FF2B5EF4-FFF2-40B4-BE49-F238E27FC236}">
                    <a16:creationId xmlns="" xmlns:a16="http://schemas.microsoft.com/office/drawing/2014/main" id="{6EFAE8CC-5788-4A4B-9BEC-C3A63ADC4C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9" y="1389"/>
                <a:ext cx="0" cy="5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53341" name="Line 61">
              <a:extLst>
                <a:ext uri="{FF2B5EF4-FFF2-40B4-BE49-F238E27FC236}">
                  <a16:creationId xmlns="" xmlns:a16="http://schemas.microsoft.com/office/drawing/2014/main" id="{C9D98A9D-5296-4254-9263-4F644101A8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88" y="1126"/>
              <a:ext cx="0" cy="140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342" name="Text Box 62">
              <a:extLst>
                <a:ext uri="{FF2B5EF4-FFF2-40B4-BE49-F238E27FC236}">
                  <a16:creationId xmlns="" xmlns:a16="http://schemas.microsoft.com/office/drawing/2014/main" id="{E80FD400-FBDC-484C-BCF4-1853CD748F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2" y="2091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/>
                <a:t>0</a:t>
              </a:r>
            </a:p>
          </p:txBody>
        </p:sp>
        <p:sp>
          <p:nvSpPr>
            <p:cNvPr id="353343" name="Text Box 63">
              <a:extLst>
                <a:ext uri="{FF2B5EF4-FFF2-40B4-BE49-F238E27FC236}">
                  <a16:creationId xmlns="" xmlns:a16="http://schemas.microsoft.com/office/drawing/2014/main" id="{FAC23C4B-6246-4ECA-A2F7-EECDC19D7E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66" y="2109"/>
              <a:ext cx="32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 b="1">
                  <a:latin typeface="Monotype Corsiva" panose="03010101010201010101" pitchFamily="66" charset="0"/>
                </a:rPr>
                <a:t>t</a:t>
              </a:r>
              <a:r>
                <a:rPr lang="en-US" altLang="zh-CN" sz="2400" b="1">
                  <a:latin typeface="Monotype Corsiva" panose="03010101010201010101" pitchFamily="66" charset="0"/>
                </a:rPr>
                <a:t>/s</a:t>
              </a:r>
            </a:p>
          </p:txBody>
        </p:sp>
        <p:sp>
          <p:nvSpPr>
            <p:cNvPr id="353345" name="Text Box 65">
              <a:extLst>
                <a:ext uri="{FF2B5EF4-FFF2-40B4-BE49-F238E27FC236}">
                  <a16:creationId xmlns="" xmlns:a16="http://schemas.microsoft.com/office/drawing/2014/main" id="{7AFEE52B-D59C-45E4-B095-AD1437B5BF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8" y="2205"/>
              <a:ext cx="19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6</a:t>
              </a:r>
            </a:p>
          </p:txBody>
        </p:sp>
        <p:sp>
          <p:nvSpPr>
            <p:cNvPr id="353346" name="Text Box 66">
              <a:extLst>
                <a:ext uri="{FF2B5EF4-FFF2-40B4-BE49-F238E27FC236}">
                  <a16:creationId xmlns="" xmlns:a16="http://schemas.microsoft.com/office/drawing/2014/main" id="{3D9059C7-7D6C-434A-B84C-1BE79C5AEB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5" y="2201"/>
              <a:ext cx="19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2</a:t>
              </a:r>
            </a:p>
          </p:txBody>
        </p:sp>
        <p:sp>
          <p:nvSpPr>
            <p:cNvPr id="353347" name="Text Box 67">
              <a:extLst>
                <a:ext uri="{FF2B5EF4-FFF2-40B4-BE49-F238E27FC236}">
                  <a16:creationId xmlns="" xmlns:a16="http://schemas.microsoft.com/office/drawing/2014/main" id="{EE373E27-A75C-4D47-ABCC-97B8DF79EC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89" y="2205"/>
              <a:ext cx="19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4</a:t>
              </a:r>
            </a:p>
          </p:txBody>
        </p:sp>
        <p:sp>
          <p:nvSpPr>
            <p:cNvPr id="353353" name="Line 73">
              <a:extLst>
                <a:ext uri="{FF2B5EF4-FFF2-40B4-BE49-F238E27FC236}">
                  <a16:creationId xmlns="" xmlns:a16="http://schemas.microsoft.com/office/drawing/2014/main" id="{72F2EABF-9374-4E2D-AEDC-27BC93D7BD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79" y="2205"/>
              <a:ext cx="186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357" name="Line 77">
              <a:extLst>
                <a:ext uri="{FF2B5EF4-FFF2-40B4-BE49-F238E27FC236}">
                  <a16:creationId xmlns="" xmlns:a16="http://schemas.microsoft.com/office/drawing/2014/main" id="{7E938843-55E5-4ADC-8F9C-9CDC811744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99" y="1525"/>
              <a:ext cx="1814" cy="0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359" name="Line 79">
              <a:extLst>
                <a:ext uri="{FF2B5EF4-FFF2-40B4-BE49-F238E27FC236}">
                  <a16:creationId xmlns="" xmlns:a16="http://schemas.microsoft.com/office/drawing/2014/main" id="{7155198E-3BD8-4CAE-A92B-07ACD5B43F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41" y="1516"/>
              <a:ext cx="0" cy="689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365" name="Line 85">
              <a:extLst>
                <a:ext uri="{FF2B5EF4-FFF2-40B4-BE49-F238E27FC236}">
                  <a16:creationId xmlns="" xmlns:a16="http://schemas.microsoft.com/office/drawing/2014/main" id="{1A24FFAE-16F5-4889-84F6-CC602ECD39A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95" y="1525"/>
              <a:ext cx="0" cy="680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366" name="Line 86">
              <a:extLst>
                <a:ext uri="{FF2B5EF4-FFF2-40B4-BE49-F238E27FC236}">
                  <a16:creationId xmlns="" xmlns:a16="http://schemas.microsoft.com/office/drawing/2014/main" id="{93FB338D-690C-4BA3-88DB-6E712E4306A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67" y="1525"/>
              <a:ext cx="0" cy="680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3396" name="Group 116">
            <a:extLst>
              <a:ext uri="{FF2B5EF4-FFF2-40B4-BE49-F238E27FC236}">
                <a16:creationId xmlns="" xmlns:a16="http://schemas.microsoft.com/office/drawing/2014/main" id="{6402D9EF-3300-4106-B38C-155570D33632}"/>
              </a:ext>
            </a:extLst>
          </p:cNvPr>
          <p:cNvGrpSpPr>
            <a:grpSpLocks/>
          </p:cNvGrpSpPr>
          <p:nvPr/>
        </p:nvGrpSpPr>
        <p:grpSpPr bwMode="auto">
          <a:xfrm>
            <a:off x="5219700" y="1628775"/>
            <a:ext cx="3705225" cy="2390775"/>
            <a:chOff x="3061" y="1026"/>
            <a:chExt cx="2334" cy="1506"/>
          </a:xfrm>
        </p:grpSpPr>
        <p:sp>
          <p:nvSpPr>
            <p:cNvPr id="353372" name="Text Box 92">
              <a:extLst>
                <a:ext uri="{FF2B5EF4-FFF2-40B4-BE49-F238E27FC236}">
                  <a16:creationId xmlns="" xmlns:a16="http://schemas.microsoft.com/office/drawing/2014/main" id="{D243B684-8E8D-453D-AFE6-C756F79C83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24" y="1026"/>
              <a:ext cx="726" cy="44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sy="50000" rotWithShape="0">
                <a:srgbClr val="875B0D"/>
              </a:outerShdw>
            </a:effectLst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520402"/>
                      </a:gs>
                      <a:gs pos="100000">
                        <a:srgbClr val="FFCC00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B2B2B2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4000" b="1">
                  <a:latin typeface="Monotype Corsiva" panose="03010101010201010101" pitchFamily="66" charset="0"/>
                </a:rPr>
                <a:t>v</a:t>
              </a:r>
              <a:r>
                <a:rPr kumimoji="1" lang="en-US" altLang="zh-CN" sz="2800" b="1">
                  <a:latin typeface="Monotype Corsiva" panose="03010101010201010101" pitchFamily="66" charset="0"/>
                </a:rPr>
                <a:t>/</a:t>
              </a:r>
              <a:r>
                <a:rPr kumimoji="1" lang="en-US" altLang="zh-CN" sz="2400" b="1">
                  <a:latin typeface="Monotype Corsiva" panose="03010101010201010101" pitchFamily="66" charset="0"/>
                </a:rPr>
                <a:t>m/s</a:t>
              </a:r>
            </a:p>
          </p:txBody>
        </p:sp>
        <p:grpSp>
          <p:nvGrpSpPr>
            <p:cNvPr id="353373" name="Group 93">
              <a:extLst>
                <a:ext uri="{FF2B5EF4-FFF2-40B4-BE49-F238E27FC236}">
                  <a16:creationId xmlns="" xmlns:a16="http://schemas.microsoft.com/office/drawing/2014/main" id="{2EAA8DD9-2E14-481E-9CEA-9AE32BCF39D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21" y="1480"/>
              <a:ext cx="931" cy="55"/>
              <a:chOff x="3424" y="1389"/>
              <a:chExt cx="931" cy="55"/>
            </a:xfrm>
          </p:grpSpPr>
          <p:sp>
            <p:nvSpPr>
              <p:cNvPr id="353374" name="Line 94">
                <a:extLst>
                  <a:ext uri="{FF2B5EF4-FFF2-40B4-BE49-F238E27FC236}">
                    <a16:creationId xmlns="" xmlns:a16="http://schemas.microsoft.com/office/drawing/2014/main" id="{4AB6C3BB-09F4-4353-85DD-D84930631E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24" y="1389"/>
                <a:ext cx="0" cy="5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3375" name="Line 95">
                <a:extLst>
                  <a:ext uri="{FF2B5EF4-FFF2-40B4-BE49-F238E27FC236}">
                    <a16:creationId xmlns="" xmlns:a16="http://schemas.microsoft.com/office/drawing/2014/main" id="{11D38A84-94DD-4F5D-AABC-05706779C8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55" y="1389"/>
                <a:ext cx="0" cy="5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3376" name="Line 96">
                <a:extLst>
                  <a:ext uri="{FF2B5EF4-FFF2-40B4-BE49-F238E27FC236}">
                    <a16:creationId xmlns="" xmlns:a16="http://schemas.microsoft.com/office/drawing/2014/main" id="{974F6D46-A397-461E-8237-4B6CF74E47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9" y="1389"/>
                <a:ext cx="0" cy="5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53381" name="Line 101">
              <a:extLst>
                <a:ext uri="{FF2B5EF4-FFF2-40B4-BE49-F238E27FC236}">
                  <a16:creationId xmlns="" xmlns:a16="http://schemas.microsoft.com/office/drawing/2014/main" id="{4304939A-B3D9-4891-9440-2360E89ADE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68" y="1126"/>
              <a:ext cx="0" cy="140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382" name="Text Box 102">
              <a:extLst>
                <a:ext uri="{FF2B5EF4-FFF2-40B4-BE49-F238E27FC236}">
                  <a16:creationId xmlns="" xmlns:a16="http://schemas.microsoft.com/office/drawing/2014/main" id="{B218545F-2294-4D17-BAE4-A56333987F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9" y="1389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/>
                <a:t>0</a:t>
              </a:r>
            </a:p>
          </p:txBody>
        </p:sp>
        <p:sp>
          <p:nvSpPr>
            <p:cNvPr id="353383" name="Text Box 103">
              <a:extLst>
                <a:ext uri="{FF2B5EF4-FFF2-40B4-BE49-F238E27FC236}">
                  <a16:creationId xmlns="" xmlns:a16="http://schemas.microsoft.com/office/drawing/2014/main" id="{9FF2B3EC-0F7E-41EF-98AD-93D5F1390B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70" y="1458"/>
              <a:ext cx="32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 b="1">
                  <a:latin typeface="Monotype Corsiva" panose="03010101010201010101" pitchFamily="66" charset="0"/>
                </a:rPr>
                <a:t>t</a:t>
              </a:r>
              <a:r>
                <a:rPr lang="en-US" altLang="zh-CN" sz="2400" b="1">
                  <a:latin typeface="Monotype Corsiva" panose="03010101010201010101" pitchFamily="66" charset="0"/>
                </a:rPr>
                <a:t>/s</a:t>
              </a:r>
            </a:p>
          </p:txBody>
        </p:sp>
        <p:sp>
          <p:nvSpPr>
            <p:cNvPr id="353384" name="Text Box 104">
              <a:extLst>
                <a:ext uri="{FF2B5EF4-FFF2-40B4-BE49-F238E27FC236}">
                  <a16:creationId xmlns="" xmlns:a16="http://schemas.microsoft.com/office/drawing/2014/main" id="{2655125A-B5FC-4389-875E-8951B55631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8" y="1525"/>
              <a:ext cx="19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6</a:t>
              </a:r>
            </a:p>
          </p:txBody>
        </p:sp>
        <p:sp>
          <p:nvSpPr>
            <p:cNvPr id="353385" name="Text Box 105">
              <a:extLst>
                <a:ext uri="{FF2B5EF4-FFF2-40B4-BE49-F238E27FC236}">
                  <a16:creationId xmlns="" xmlns:a16="http://schemas.microsoft.com/office/drawing/2014/main" id="{EC7428C5-D655-481D-A76A-DD71694927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96" y="1521"/>
              <a:ext cx="19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2</a:t>
              </a:r>
            </a:p>
          </p:txBody>
        </p:sp>
        <p:sp>
          <p:nvSpPr>
            <p:cNvPr id="353386" name="Text Box 106">
              <a:extLst>
                <a:ext uri="{FF2B5EF4-FFF2-40B4-BE49-F238E27FC236}">
                  <a16:creationId xmlns="" xmlns:a16="http://schemas.microsoft.com/office/drawing/2014/main" id="{2DEB36A5-8A9F-460E-B4B0-58C828C9D8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69" y="1525"/>
              <a:ext cx="19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4</a:t>
              </a:r>
            </a:p>
          </p:txBody>
        </p:sp>
        <p:sp>
          <p:nvSpPr>
            <p:cNvPr id="353388" name="Text Box 108">
              <a:extLst>
                <a:ext uri="{FF2B5EF4-FFF2-40B4-BE49-F238E27FC236}">
                  <a16:creationId xmlns="" xmlns:a16="http://schemas.microsoft.com/office/drawing/2014/main" id="{CA665656-B996-4A57-8738-4BCDB70312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61" y="2110"/>
              <a:ext cx="32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-10</a:t>
              </a:r>
            </a:p>
          </p:txBody>
        </p:sp>
        <p:sp>
          <p:nvSpPr>
            <p:cNvPr id="353390" name="Line 110">
              <a:extLst>
                <a:ext uri="{FF2B5EF4-FFF2-40B4-BE49-F238E27FC236}">
                  <a16:creationId xmlns="" xmlns:a16="http://schemas.microsoft.com/office/drawing/2014/main" id="{666AE133-6918-41F5-8062-7DB9BABF11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79" y="1525"/>
              <a:ext cx="186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391" name="Line 111">
              <a:extLst>
                <a:ext uri="{FF2B5EF4-FFF2-40B4-BE49-F238E27FC236}">
                  <a16:creationId xmlns="" xmlns:a16="http://schemas.microsoft.com/office/drawing/2014/main" id="{4C380759-F90D-4545-8AB6-3274F85F37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68" y="2205"/>
              <a:ext cx="1814" cy="0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392" name="Line 112">
              <a:extLst>
                <a:ext uri="{FF2B5EF4-FFF2-40B4-BE49-F238E27FC236}">
                  <a16:creationId xmlns="" xmlns:a16="http://schemas.microsoft.com/office/drawing/2014/main" id="{BC14682C-B83E-4EF2-8088-046DEE0264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21" y="1525"/>
              <a:ext cx="0" cy="680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393" name="Line 113">
              <a:extLst>
                <a:ext uri="{FF2B5EF4-FFF2-40B4-BE49-F238E27FC236}">
                  <a16:creationId xmlns="" xmlns:a16="http://schemas.microsoft.com/office/drawing/2014/main" id="{83D5F3AC-BD9A-4556-B04F-9B09F3F749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275" y="1525"/>
              <a:ext cx="0" cy="680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394" name="Line 114">
              <a:extLst>
                <a:ext uri="{FF2B5EF4-FFF2-40B4-BE49-F238E27FC236}">
                  <a16:creationId xmlns="" xmlns:a16="http://schemas.microsoft.com/office/drawing/2014/main" id="{0C071956-1717-48D2-A18E-BA09F8688F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547" y="1525"/>
              <a:ext cx="0" cy="680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3398" name="Group 118">
            <a:extLst>
              <a:ext uri="{FF2B5EF4-FFF2-40B4-BE49-F238E27FC236}">
                <a16:creationId xmlns="" xmlns:a16="http://schemas.microsoft.com/office/drawing/2014/main" id="{CF2A5EA1-BA10-4BB9-87E7-9A78587D9D82}"/>
              </a:ext>
            </a:extLst>
          </p:cNvPr>
          <p:cNvGrpSpPr>
            <a:grpSpLocks/>
          </p:cNvGrpSpPr>
          <p:nvPr/>
        </p:nvGrpSpPr>
        <p:grpSpPr bwMode="auto">
          <a:xfrm>
            <a:off x="3079750" y="1181100"/>
            <a:ext cx="3652838" cy="3400425"/>
            <a:chOff x="1746" y="880"/>
            <a:chExt cx="2301" cy="2142"/>
          </a:xfrm>
        </p:grpSpPr>
        <p:sp>
          <p:nvSpPr>
            <p:cNvPr id="353399" name="Line 119">
              <a:extLst>
                <a:ext uri="{FF2B5EF4-FFF2-40B4-BE49-F238E27FC236}">
                  <a16:creationId xmlns="" xmlns:a16="http://schemas.microsoft.com/office/drawing/2014/main" id="{512FC021-239E-4815-A6E0-D9AF7D59D8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63" y="990"/>
              <a:ext cx="0" cy="20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400" name="Line 120">
              <a:extLst>
                <a:ext uri="{FF2B5EF4-FFF2-40B4-BE49-F238E27FC236}">
                  <a16:creationId xmlns="" xmlns:a16="http://schemas.microsoft.com/office/drawing/2014/main" id="{3A962053-008D-44B2-AA30-F7676ED388A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54" y="2069"/>
              <a:ext cx="186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401" name="Line 121">
              <a:extLst>
                <a:ext uri="{FF2B5EF4-FFF2-40B4-BE49-F238E27FC236}">
                  <a16:creationId xmlns="" xmlns:a16="http://schemas.microsoft.com/office/drawing/2014/main" id="{63A819E5-F0A5-450A-9667-CFF241AA44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74" y="1389"/>
              <a:ext cx="1814" cy="0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402" name="Line 122">
              <a:extLst>
                <a:ext uri="{FF2B5EF4-FFF2-40B4-BE49-F238E27FC236}">
                  <a16:creationId xmlns="" xmlns:a16="http://schemas.microsoft.com/office/drawing/2014/main" id="{B03B22F8-CE4B-47F0-B19F-A25C04AC76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74" y="2749"/>
              <a:ext cx="1814" cy="0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3403" name="Text Box 123">
              <a:extLst>
                <a:ext uri="{FF2B5EF4-FFF2-40B4-BE49-F238E27FC236}">
                  <a16:creationId xmlns="" xmlns:a16="http://schemas.microsoft.com/office/drawing/2014/main" id="{C968A4B6-F767-48AB-9E3D-A7BBD794C9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9" y="880"/>
              <a:ext cx="726" cy="44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sy="50000" rotWithShape="0">
                <a:srgbClr val="875B0D"/>
              </a:outerShdw>
            </a:effectLst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520402"/>
                      </a:gs>
                      <a:gs pos="100000">
                        <a:srgbClr val="FFCC00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B2B2B2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4000" b="1">
                  <a:latin typeface="Monotype Corsiva" panose="03010101010201010101" pitchFamily="66" charset="0"/>
                </a:rPr>
                <a:t>v</a:t>
              </a:r>
              <a:r>
                <a:rPr kumimoji="1" lang="en-US" altLang="zh-CN" sz="2800" b="1">
                  <a:latin typeface="Monotype Corsiva" panose="03010101010201010101" pitchFamily="66" charset="0"/>
                </a:rPr>
                <a:t>/</a:t>
              </a:r>
              <a:r>
                <a:rPr kumimoji="1" lang="en-US" altLang="zh-CN" sz="2400" b="1">
                  <a:latin typeface="Monotype Corsiva" panose="03010101010201010101" pitchFamily="66" charset="0"/>
                </a:rPr>
                <a:t>m/s</a:t>
              </a:r>
            </a:p>
          </p:txBody>
        </p:sp>
        <p:sp>
          <p:nvSpPr>
            <p:cNvPr id="353404" name="Text Box 124">
              <a:extLst>
                <a:ext uri="{FF2B5EF4-FFF2-40B4-BE49-F238E27FC236}">
                  <a16:creationId xmlns="" xmlns:a16="http://schemas.microsoft.com/office/drawing/2014/main" id="{00CB591F-2766-47ED-858B-C1CAD63037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1933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/>
                <a:t>0</a:t>
              </a:r>
            </a:p>
          </p:txBody>
        </p:sp>
        <p:sp>
          <p:nvSpPr>
            <p:cNvPr id="353405" name="Text Box 125">
              <a:extLst>
                <a:ext uri="{FF2B5EF4-FFF2-40B4-BE49-F238E27FC236}">
                  <a16:creationId xmlns="" xmlns:a16="http://schemas.microsoft.com/office/drawing/2014/main" id="{1E0D180B-98EA-4D9C-A259-D5203A8C42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2" y="2024"/>
              <a:ext cx="30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>
                  <a:latin typeface="Monotype Corsiva" panose="03010101010201010101" pitchFamily="66" charset="0"/>
                </a:rPr>
                <a:t>t/s</a:t>
              </a:r>
            </a:p>
          </p:txBody>
        </p:sp>
        <p:sp>
          <p:nvSpPr>
            <p:cNvPr id="353406" name="Text Box 126">
              <a:extLst>
                <a:ext uri="{FF2B5EF4-FFF2-40B4-BE49-F238E27FC236}">
                  <a16:creationId xmlns="" xmlns:a16="http://schemas.microsoft.com/office/drawing/2014/main" id="{872C1A70-35C2-4900-AB6A-F66F911610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34" y="2065"/>
              <a:ext cx="19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6</a:t>
              </a:r>
            </a:p>
          </p:txBody>
        </p:sp>
        <p:sp>
          <p:nvSpPr>
            <p:cNvPr id="353407" name="Text Box 127">
              <a:extLst>
                <a:ext uri="{FF2B5EF4-FFF2-40B4-BE49-F238E27FC236}">
                  <a16:creationId xmlns="" xmlns:a16="http://schemas.microsoft.com/office/drawing/2014/main" id="{E24C4770-C374-4029-8C17-BDA425FB35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1" y="2065"/>
              <a:ext cx="19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2</a:t>
              </a:r>
            </a:p>
          </p:txBody>
        </p:sp>
        <p:sp>
          <p:nvSpPr>
            <p:cNvPr id="353408" name="Text Box 128">
              <a:extLst>
                <a:ext uri="{FF2B5EF4-FFF2-40B4-BE49-F238E27FC236}">
                  <a16:creationId xmlns="" xmlns:a16="http://schemas.microsoft.com/office/drawing/2014/main" id="{E5FFD93F-3F11-43FC-917C-3338BBF67F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64" y="2069"/>
              <a:ext cx="19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4</a:t>
              </a:r>
            </a:p>
          </p:txBody>
        </p:sp>
        <p:sp>
          <p:nvSpPr>
            <p:cNvPr id="353409" name="Text Box 129">
              <a:extLst>
                <a:ext uri="{FF2B5EF4-FFF2-40B4-BE49-F238E27FC236}">
                  <a16:creationId xmlns="" xmlns:a16="http://schemas.microsoft.com/office/drawing/2014/main" id="{CDCF7794-3A8E-4607-A478-ABF9612D42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88" y="1294"/>
              <a:ext cx="27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1"/>
                <a:t>10</a:t>
              </a:r>
            </a:p>
          </p:txBody>
        </p:sp>
        <p:grpSp>
          <p:nvGrpSpPr>
            <p:cNvPr id="353410" name="Group 130">
              <a:extLst>
                <a:ext uri="{FF2B5EF4-FFF2-40B4-BE49-F238E27FC236}">
                  <a16:creationId xmlns="" xmlns:a16="http://schemas.microsoft.com/office/drawing/2014/main" id="{506D2211-957B-47E2-8665-A02BD1D004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3" y="2014"/>
              <a:ext cx="931" cy="55"/>
              <a:chOff x="3424" y="1389"/>
              <a:chExt cx="931" cy="55"/>
            </a:xfrm>
          </p:grpSpPr>
          <p:sp>
            <p:nvSpPr>
              <p:cNvPr id="353411" name="Line 131">
                <a:extLst>
                  <a:ext uri="{FF2B5EF4-FFF2-40B4-BE49-F238E27FC236}">
                    <a16:creationId xmlns="" xmlns:a16="http://schemas.microsoft.com/office/drawing/2014/main" id="{E5D15E24-D336-4F1F-9D8E-2802CE4933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24" y="1389"/>
                <a:ext cx="0" cy="5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3412" name="Line 132">
                <a:extLst>
                  <a:ext uri="{FF2B5EF4-FFF2-40B4-BE49-F238E27FC236}">
                    <a16:creationId xmlns="" xmlns:a16="http://schemas.microsoft.com/office/drawing/2014/main" id="{F9576F8B-53DD-4788-B997-23B34EB87E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55" y="1389"/>
                <a:ext cx="0" cy="5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3413" name="Line 133">
                <a:extLst>
                  <a:ext uri="{FF2B5EF4-FFF2-40B4-BE49-F238E27FC236}">
                    <a16:creationId xmlns="" xmlns:a16="http://schemas.microsoft.com/office/drawing/2014/main" id="{8880BF29-64A0-4CC5-9DDD-CF267A0667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9" y="1389"/>
                <a:ext cx="0" cy="5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53414" name="Text Box 134">
              <a:extLst>
                <a:ext uri="{FF2B5EF4-FFF2-40B4-BE49-F238E27FC236}">
                  <a16:creationId xmlns="" xmlns:a16="http://schemas.microsoft.com/office/drawing/2014/main" id="{0810B3FD-44F2-4CCA-A7B1-A3992537AC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2614"/>
              <a:ext cx="40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b="1"/>
                <a:t>-10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534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534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34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5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5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3533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3533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33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353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3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53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3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3533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3533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33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353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3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353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3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533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53396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37" dur="1230" decel="100000"/>
                                        <p:tgtEl>
                                          <p:spTgt spid="353396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38" dur="1230" decel="100000"/>
                                        <p:tgtEl>
                                          <p:spTgt spid="353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39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53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40" dur="1230" decel="100000"/>
                                        <p:tgtEl>
                                          <p:spTgt spid="353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41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53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3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534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53415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46" dur="1230" decel="100000"/>
                                        <p:tgtEl>
                                          <p:spTgt spid="353415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47" dur="1230" decel="100000"/>
                                        <p:tgtEl>
                                          <p:spTgt spid="35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48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5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49" dur="1230" decel="100000"/>
                                        <p:tgtEl>
                                          <p:spTgt spid="35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50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5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5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5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3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5361">
            <a:extLst>
              <a:ext uri="{FF2B5EF4-FFF2-40B4-BE49-F238E27FC236}">
                <a16:creationId xmlns="" xmlns:a16="http://schemas.microsoft.com/office/drawing/2014/main" id="{1FFFB984-70C7-44CF-A936-B2C99A0C45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4410" y="2647474"/>
            <a:ext cx="34559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>
                <a:latin typeface="Arial" panose="020B0604020202020204" pitchFamily="34" charset="0"/>
                <a:ea typeface="宋体" panose="02010600030101010101" pitchFamily="2" charset="-122"/>
              </a:rPr>
              <a:t>加速度不变</a:t>
            </a:r>
          </a:p>
        </p:txBody>
      </p:sp>
      <p:sp>
        <p:nvSpPr>
          <p:cNvPr id="8194" name="文本框 15362">
            <a:extLst>
              <a:ext uri="{FF2B5EF4-FFF2-40B4-BE49-F238E27FC236}">
                <a16:creationId xmlns="" xmlns:a16="http://schemas.microsoft.com/office/drawing/2014/main" id="{CB11310B-FFBE-4C3F-B7E3-2F579EFFD6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1916113"/>
            <a:ext cx="3816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b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5" name="矩形 15363">
            <a:extLst>
              <a:ext uri="{FF2B5EF4-FFF2-40B4-BE49-F238E27FC236}">
                <a16:creationId xmlns="" xmlns:a16="http://schemas.microsoft.com/office/drawing/2014/main" id="{6359FE81-3C0A-4A61-8E5A-5253C8187B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5365" name="对象 15364">
            <a:extLst>
              <a:ext uri="{FF2B5EF4-FFF2-40B4-BE49-F238E27FC236}">
                <a16:creationId xmlns="" xmlns:a16="http://schemas.microsoft.com/office/drawing/2014/main" id="{9C0D449E-2AC9-4978-A220-938A3DBF60A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48263" y="1700213"/>
          <a:ext cx="1296987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862" r:id="rId3" imgW="444500" imgH="177800" progId="Equation.3">
                  <p:embed/>
                </p:oleObj>
              </mc:Choice>
              <mc:Fallback>
                <p:oleObj r:id="rId3" imgW="444500" imgH="177800" progId="Equation.3">
                  <p:embed/>
                  <p:pic>
                    <p:nvPicPr>
                      <p:cNvPr id="15365" name="对象 15364">
                        <a:extLst>
                          <a:ext uri="{FF2B5EF4-FFF2-40B4-BE49-F238E27FC236}">
                            <a16:creationId xmlns="" xmlns:a16="http://schemas.microsoft.com/office/drawing/2014/main" id="{9C0D449E-2AC9-4978-A220-938A3DBF60A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263" y="1700213"/>
                        <a:ext cx="1296987" cy="52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6" name="文本框 15365">
            <a:extLst>
              <a:ext uri="{FF2B5EF4-FFF2-40B4-BE49-F238E27FC236}">
                <a16:creationId xmlns="" xmlns:a16="http://schemas.microsoft.com/office/drawing/2014/main" id="{29B4EE7F-66DB-4760-B645-CCCB3E26F1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1700213"/>
            <a:ext cx="1981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保持不变</a:t>
            </a:r>
          </a:p>
        </p:txBody>
      </p:sp>
      <p:sp>
        <p:nvSpPr>
          <p:cNvPr id="15367" name="矩形 15366">
            <a:extLst>
              <a:ext uri="{FF2B5EF4-FFF2-40B4-BE49-F238E27FC236}">
                <a16:creationId xmlns="" xmlns:a16="http://schemas.microsoft.com/office/drawing/2014/main" id="{7837CC1A-1B57-4A3A-8602-3C75FA019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5084763"/>
            <a:ext cx="52308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描述的是一种什么运动？</a:t>
            </a:r>
          </a:p>
        </p:txBody>
      </p:sp>
      <p:sp>
        <p:nvSpPr>
          <p:cNvPr id="8199" name="直接连接符 15367">
            <a:extLst>
              <a:ext uri="{FF2B5EF4-FFF2-40B4-BE49-F238E27FC236}">
                <a16:creationId xmlns="" xmlns:a16="http://schemas.microsoft.com/office/drawing/2014/main" id="{A713B71A-0C75-4C10-99FE-E67F46F936E5}"/>
              </a:ext>
            </a:extLst>
          </p:cNvPr>
          <p:cNvSpPr>
            <a:spLocks noChangeShapeType="1"/>
          </p:cNvSpPr>
          <p:nvPr/>
        </p:nvSpPr>
        <p:spPr bwMode="auto">
          <a:xfrm>
            <a:off x="1698987" y="4195560"/>
            <a:ext cx="316865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0" name="直接连接符 15368">
            <a:extLst>
              <a:ext uri="{FF2B5EF4-FFF2-40B4-BE49-F238E27FC236}">
                <a16:creationId xmlns="" xmlns:a16="http://schemas.microsoft.com/office/drawing/2014/main" id="{3F7C31EA-A673-4179-8BD7-1196DB6EF88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698987" y="955472"/>
            <a:ext cx="1587" cy="3240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1" name="直接连接符 15369">
            <a:extLst>
              <a:ext uri="{FF2B5EF4-FFF2-40B4-BE49-F238E27FC236}">
                <a16:creationId xmlns="" xmlns:a16="http://schemas.microsoft.com/office/drawing/2014/main" id="{4F6E2853-334F-49FF-A085-0D7627D061A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698987" y="1171372"/>
            <a:ext cx="2808287" cy="2447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2" name="文本框 15370">
            <a:extLst>
              <a:ext uri="{FF2B5EF4-FFF2-40B4-BE49-F238E27FC236}">
                <a16:creationId xmlns="" xmlns:a16="http://schemas.microsoft.com/office/drawing/2014/main" id="{C13DDD2D-DE23-4B53-B70A-4BB66863B8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724" y="595110"/>
            <a:ext cx="1009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v/(m/s)</a:t>
            </a:r>
          </a:p>
        </p:txBody>
      </p:sp>
      <p:sp>
        <p:nvSpPr>
          <p:cNvPr id="8203" name="文本框 15371">
            <a:extLst>
              <a:ext uri="{FF2B5EF4-FFF2-40B4-BE49-F238E27FC236}">
                <a16:creationId xmlns="" xmlns:a16="http://schemas.microsoft.com/office/drawing/2014/main" id="{A82CC720-69CE-479C-B049-B1F84FF64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6812" y="4122535"/>
            <a:ext cx="7191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t/s</a:t>
            </a:r>
          </a:p>
        </p:txBody>
      </p:sp>
      <p:sp>
        <p:nvSpPr>
          <p:cNvPr id="8204" name="文本框 15372">
            <a:extLst>
              <a:ext uri="{FF2B5EF4-FFF2-40B4-BE49-F238E27FC236}">
                <a16:creationId xmlns="" xmlns:a16="http://schemas.microsoft.com/office/drawing/2014/main" id="{5720B17B-0969-456F-803A-0ED310952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1649" y="4052685"/>
            <a:ext cx="3603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8205" name="文本框 15373">
            <a:extLst>
              <a:ext uri="{FF2B5EF4-FFF2-40B4-BE49-F238E27FC236}">
                <a16:creationId xmlns="" xmlns:a16="http://schemas.microsoft.com/office/drawing/2014/main" id="{39947682-34C6-4F29-AD57-E8BE16CAF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12" y="3403397"/>
            <a:ext cx="504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 b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8206" name="直接连接符 15374">
            <a:extLst>
              <a:ext uri="{FF2B5EF4-FFF2-40B4-BE49-F238E27FC236}">
                <a16:creationId xmlns="" xmlns:a16="http://schemas.microsoft.com/office/drawing/2014/main" id="{5DC8AA03-6D87-4C6D-BE92-1CA8184975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3812" y="3187497"/>
            <a:ext cx="1587" cy="10080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7" name="直接连接符 15375">
            <a:extLst>
              <a:ext uri="{FF2B5EF4-FFF2-40B4-BE49-F238E27FC236}">
                <a16:creationId xmlns="" xmlns:a16="http://schemas.microsoft.com/office/drawing/2014/main" id="{2F46B6E7-8152-49F1-B2D8-12335D94C003}"/>
              </a:ext>
            </a:extLst>
          </p:cNvPr>
          <p:cNvSpPr>
            <a:spLocks noChangeShapeType="1"/>
          </p:cNvSpPr>
          <p:nvPr/>
        </p:nvSpPr>
        <p:spPr bwMode="auto">
          <a:xfrm>
            <a:off x="2564174" y="2900160"/>
            <a:ext cx="1588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8" name="直接连接符 15376">
            <a:extLst>
              <a:ext uri="{FF2B5EF4-FFF2-40B4-BE49-F238E27FC236}">
                <a16:creationId xmlns="" xmlns:a16="http://schemas.microsoft.com/office/drawing/2014/main" id="{2C9637F2-CDD6-45F8-A4A0-6AEE9DF3AB47}"/>
              </a:ext>
            </a:extLst>
          </p:cNvPr>
          <p:cNvSpPr>
            <a:spLocks noChangeShapeType="1"/>
          </p:cNvSpPr>
          <p:nvPr/>
        </p:nvSpPr>
        <p:spPr bwMode="auto">
          <a:xfrm>
            <a:off x="2922949" y="2611235"/>
            <a:ext cx="1588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9" name="直接连接符 15377">
            <a:extLst>
              <a:ext uri="{FF2B5EF4-FFF2-40B4-BE49-F238E27FC236}">
                <a16:creationId xmlns="" xmlns:a16="http://schemas.microsoft.com/office/drawing/2014/main" id="{813EBA0C-5DD6-4783-A305-0BA8927C7D9D}"/>
              </a:ext>
            </a:extLst>
          </p:cNvPr>
          <p:cNvSpPr>
            <a:spLocks noChangeShapeType="1"/>
          </p:cNvSpPr>
          <p:nvPr/>
        </p:nvSpPr>
        <p:spPr bwMode="auto">
          <a:xfrm>
            <a:off x="3283312" y="2252460"/>
            <a:ext cx="1587" cy="19431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10" name="直接连接符 15378">
            <a:extLst>
              <a:ext uri="{FF2B5EF4-FFF2-40B4-BE49-F238E27FC236}">
                <a16:creationId xmlns="" xmlns:a16="http://schemas.microsoft.com/office/drawing/2014/main" id="{3C233304-EC7F-4D08-982F-56472E243D53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3812" y="3187497"/>
            <a:ext cx="360362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11" name="直接连接符 15379">
            <a:extLst>
              <a:ext uri="{FF2B5EF4-FFF2-40B4-BE49-F238E27FC236}">
                <a16:creationId xmlns="" xmlns:a16="http://schemas.microsoft.com/office/drawing/2014/main" id="{16237F30-5BC3-43B6-9C0A-3163CF30313C}"/>
              </a:ext>
            </a:extLst>
          </p:cNvPr>
          <p:cNvSpPr>
            <a:spLocks noChangeShapeType="1"/>
          </p:cNvSpPr>
          <p:nvPr/>
        </p:nvSpPr>
        <p:spPr bwMode="auto">
          <a:xfrm>
            <a:off x="2922949" y="2611235"/>
            <a:ext cx="360363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12" name="矩形 15380">
            <a:extLst>
              <a:ext uri="{FF2B5EF4-FFF2-40B4-BE49-F238E27FC236}">
                <a16:creationId xmlns="" xmlns:a16="http://schemas.microsoft.com/office/drawing/2014/main" id="{3E883E17-74B3-4C3E-9A2D-FBEF31E651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9349" y="3116060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t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</a:p>
        </p:txBody>
      </p:sp>
      <p:sp>
        <p:nvSpPr>
          <p:cNvPr id="8213" name="矩形 15381">
            <a:extLst>
              <a:ext uri="{FF2B5EF4-FFF2-40B4-BE49-F238E27FC236}">
                <a16:creationId xmlns="" xmlns:a16="http://schemas.microsoft.com/office/drawing/2014/main" id="{3523E06D-0BE2-4BD3-9B03-357DFE979F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1512" y="2611235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t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8214" name="矩形 15382">
            <a:extLst>
              <a:ext uri="{FF2B5EF4-FFF2-40B4-BE49-F238E27FC236}">
                <a16:creationId xmlns="" xmlns:a16="http://schemas.microsoft.com/office/drawing/2014/main" id="{A90A8658-F09B-4E3C-961E-560431A1C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1149" y="2827135"/>
            <a:ext cx="7191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</a:p>
        </p:txBody>
      </p:sp>
      <p:sp>
        <p:nvSpPr>
          <p:cNvPr id="8215" name="直接连接符 15383">
            <a:extLst>
              <a:ext uri="{FF2B5EF4-FFF2-40B4-BE49-F238E27FC236}">
                <a16:creationId xmlns="" xmlns:a16="http://schemas.microsoft.com/office/drawing/2014/main" id="{7A038922-E8A8-4DE5-B183-6C1E77BED18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64174" y="2900160"/>
            <a:ext cx="1588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16" name="直接连接符 15384">
            <a:extLst>
              <a:ext uri="{FF2B5EF4-FFF2-40B4-BE49-F238E27FC236}">
                <a16:creationId xmlns="" xmlns:a16="http://schemas.microsoft.com/office/drawing/2014/main" id="{38801660-7292-4CDA-9362-C71A1DEBB70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83312" y="2252460"/>
            <a:ext cx="1587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17" name="矩形 15385">
            <a:extLst>
              <a:ext uri="{FF2B5EF4-FFF2-40B4-BE49-F238E27FC236}">
                <a16:creationId xmlns="" xmlns:a16="http://schemas.microsoft.com/office/drawing/2014/main" id="{E760FC28-7C89-4975-842C-C83C68BED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1874" y="2252460"/>
            <a:ext cx="720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8218" name="直接连接符 15386">
            <a:extLst>
              <a:ext uri="{FF2B5EF4-FFF2-40B4-BE49-F238E27FC236}">
                <a16:creationId xmlns="" xmlns:a16="http://schemas.microsoft.com/office/drawing/2014/main" id="{5DAAE910-41D6-4068-8708-E6D69B91809D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8137" y="1819072"/>
            <a:ext cx="1587" cy="23764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19" name="直接连接符 15387">
            <a:extLst>
              <a:ext uri="{FF2B5EF4-FFF2-40B4-BE49-F238E27FC236}">
                <a16:creationId xmlns="" xmlns:a16="http://schemas.microsoft.com/office/drawing/2014/main" id="{E16E08CC-BCBE-482B-9267-33032B553B14}"/>
              </a:ext>
            </a:extLst>
          </p:cNvPr>
          <p:cNvSpPr>
            <a:spLocks noChangeShapeType="1"/>
          </p:cNvSpPr>
          <p:nvPr/>
        </p:nvSpPr>
        <p:spPr bwMode="auto">
          <a:xfrm>
            <a:off x="4435837" y="1244397"/>
            <a:ext cx="1587" cy="29511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0" name="直接连接符 15388">
            <a:extLst>
              <a:ext uri="{FF2B5EF4-FFF2-40B4-BE49-F238E27FC236}">
                <a16:creationId xmlns="" xmlns:a16="http://schemas.microsoft.com/office/drawing/2014/main" id="{1061E21A-CDA2-4616-BBD1-A9B673620132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8137" y="1819072"/>
            <a:ext cx="6477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1" name="矩形 15389">
            <a:extLst>
              <a:ext uri="{FF2B5EF4-FFF2-40B4-BE49-F238E27FC236}">
                <a16:creationId xmlns="" xmlns:a16="http://schemas.microsoft.com/office/drawing/2014/main" id="{A1543B27-956E-4553-99F4-CDBE4F4F12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9574" y="1747635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t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</a:p>
        </p:txBody>
      </p:sp>
      <p:sp>
        <p:nvSpPr>
          <p:cNvPr id="8222" name="直接连接符 15390">
            <a:extLst>
              <a:ext uri="{FF2B5EF4-FFF2-40B4-BE49-F238E27FC236}">
                <a16:creationId xmlns="" xmlns:a16="http://schemas.microsoft.com/office/drawing/2014/main" id="{859D6AB3-E742-4C40-B928-3816FEAEB07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35837" y="1244397"/>
            <a:ext cx="1587" cy="574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3" name="矩形 15391">
            <a:extLst>
              <a:ext uri="{FF2B5EF4-FFF2-40B4-BE49-F238E27FC236}">
                <a16:creationId xmlns="" xmlns:a16="http://schemas.microsoft.com/office/drawing/2014/main" id="{BFF97449-7365-4C87-AB22-C86E4681AD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4399" y="1315835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</a:p>
        </p:txBody>
      </p:sp>
      <p:sp>
        <p:nvSpPr>
          <p:cNvPr id="8224" name="直接连接符 15392">
            <a:extLst>
              <a:ext uri="{FF2B5EF4-FFF2-40B4-BE49-F238E27FC236}">
                <a16:creationId xmlns="" xmlns:a16="http://schemas.microsoft.com/office/drawing/2014/main" id="{56312DB6-4BC1-4C4D-B0F5-897F1B9FBF8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98987" y="3187497"/>
            <a:ext cx="504825" cy="1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5" name="直接连接符 15393">
            <a:extLst>
              <a:ext uri="{FF2B5EF4-FFF2-40B4-BE49-F238E27FC236}">
                <a16:creationId xmlns="" xmlns:a16="http://schemas.microsoft.com/office/drawing/2014/main" id="{E91E4DED-4A6D-419A-976B-D9C460FC8E2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98987" y="2900160"/>
            <a:ext cx="865187" cy="15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6" name="直接连接符 15394">
            <a:extLst>
              <a:ext uri="{FF2B5EF4-FFF2-40B4-BE49-F238E27FC236}">
                <a16:creationId xmlns="" xmlns:a16="http://schemas.microsoft.com/office/drawing/2014/main" id="{95ADABD1-605A-4915-AF64-3FBA32B6191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98987" y="2611235"/>
            <a:ext cx="1223962" cy="15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7" name="直接连接符 15395">
            <a:extLst>
              <a:ext uri="{FF2B5EF4-FFF2-40B4-BE49-F238E27FC236}">
                <a16:creationId xmlns="" xmlns:a16="http://schemas.microsoft.com/office/drawing/2014/main" id="{6C0627BB-E016-410B-9FE2-69A1CCED01B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98987" y="2252460"/>
            <a:ext cx="1584325" cy="15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8" name="直接连接符 15396">
            <a:extLst>
              <a:ext uri="{FF2B5EF4-FFF2-40B4-BE49-F238E27FC236}">
                <a16:creationId xmlns="" xmlns:a16="http://schemas.microsoft.com/office/drawing/2014/main" id="{8D9F6121-49EF-41C2-AF60-F813D9E866E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98987" y="1819072"/>
            <a:ext cx="2089150" cy="1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9" name="直接连接符 15397">
            <a:extLst>
              <a:ext uri="{FF2B5EF4-FFF2-40B4-BE49-F238E27FC236}">
                <a16:creationId xmlns="" xmlns:a16="http://schemas.microsoft.com/office/drawing/2014/main" id="{444D3727-DFE4-4560-A342-96DC7ABD6F2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98987" y="1244397"/>
            <a:ext cx="2736850" cy="1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30" name="文本框 15398">
            <a:extLst>
              <a:ext uri="{FF2B5EF4-FFF2-40B4-BE49-F238E27FC236}">
                <a16:creationId xmlns="" xmlns:a16="http://schemas.microsoft.com/office/drawing/2014/main" id="{98ECE21A-A5E1-45EC-A505-3CBCE168A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12" y="3044622"/>
            <a:ext cx="504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 b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</a:p>
        </p:txBody>
      </p:sp>
      <p:sp>
        <p:nvSpPr>
          <p:cNvPr id="8231" name="文本框 15399">
            <a:extLst>
              <a:ext uri="{FF2B5EF4-FFF2-40B4-BE49-F238E27FC236}">
                <a16:creationId xmlns="" xmlns:a16="http://schemas.microsoft.com/office/drawing/2014/main" id="{A83FCFBA-2283-4F0E-84FD-3C2AD7AF8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12" y="2755697"/>
            <a:ext cx="504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 b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8232" name="文本框 15400">
            <a:extLst>
              <a:ext uri="{FF2B5EF4-FFF2-40B4-BE49-F238E27FC236}">
                <a16:creationId xmlns="" xmlns:a16="http://schemas.microsoft.com/office/drawing/2014/main" id="{0DCBE68D-EE1D-447E-95EE-B69877CC83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12" y="2395335"/>
            <a:ext cx="5048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 b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</a:p>
        </p:txBody>
      </p:sp>
      <p:sp>
        <p:nvSpPr>
          <p:cNvPr id="8233" name="文本框 15401">
            <a:extLst>
              <a:ext uri="{FF2B5EF4-FFF2-40B4-BE49-F238E27FC236}">
                <a16:creationId xmlns="" xmlns:a16="http://schemas.microsoft.com/office/drawing/2014/main" id="{7D252AC9-D01F-4B5F-BCCF-5AF4AA7B7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12" y="2034972"/>
            <a:ext cx="504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 b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</a:p>
        </p:txBody>
      </p:sp>
      <p:sp>
        <p:nvSpPr>
          <p:cNvPr id="8234" name="文本框 15402">
            <a:extLst>
              <a:ext uri="{FF2B5EF4-FFF2-40B4-BE49-F238E27FC236}">
                <a16:creationId xmlns="" xmlns:a16="http://schemas.microsoft.com/office/drawing/2014/main" id="{8A2B9076-CFD3-48B7-AA0E-FA9B324796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12" y="1603172"/>
            <a:ext cx="504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 b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</a:p>
        </p:txBody>
      </p:sp>
      <p:sp>
        <p:nvSpPr>
          <p:cNvPr id="8235" name="文本框 15403">
            <a:extLst>
              <a:ext uri="{FF2B5EF4-FFF2-40B4-BE49-F238E27FC236}">
                <a16:creationId xmlns="" xmlns:a16="http://schemas.microsoft.com/office/drawing/2014/main" id="{CA642226-3E00-4301-8381-7F223F52EE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12" y="1099935"/>
            <a:ext cx="5048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 b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</a:p>
        </p:txBody>
      </p:sp>
      <p:sp>
        <p:nvSpPr>
          <p:cNvPr id="45" name="Rectangle 3">
            <a:extLst>
              <a:ext uri="{FF2B5EF4-FFF2-40B4-BE49-F238E27FC236}">
                <a16:creationId xmlns="" xmlns:a16="http://schemas.microsoft.com/office/drawing/2014/main" id="{DC29B6E8-A06B-45B3-B47D-B634E913B9B2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分析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  <p:bldP spid="1536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1" name="Rectangle 3">
            <a:extLst>
              <a:ext uri="{FF2B5EF4-FFF2-40B4-BE49-F238E27FC236}">
                <a16:creationId xmlns="" xmlns:a16="http://schemas.microsoft.com/office/drawing/2014/main" id="{4F565B3C-B896-4412-BAA3-FE5FC147A6E3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分析</a:t>
            </a:r>
          </a:p>
        </p:txBody>
      </p:sp>
      <p:sp>
        <p:nvSpPr>
          <p:cNvPr id="340026" name="Line 58">
            <a:extLst>
              <a:ext uri="{FF2B5EF4-FFF2-40B4-BE49-F238E27FC236}">
                <a16:creationId xmlns="" xmlns:a16="http://schemas.microsoft.com/office/drawing/2014/main" id="{3DF98DDC-5821-4B36-BB89-5C1F8168910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979613" y="3065463"/>
            <a:ext cx="0" cy="1296987"/>
          </a:xfrm>
          <a:prstGeom prst="line">
            <a:avLst/>
          </a:prstGeom>
          <a:noFill/>
          <a:ln w="19050">
            <a:solidFill>
              <a:schemeClr val="tx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27" name="Line 59">
            <a:extLst>
              <a:ext uri="{FF2B5EF4-FFF2-40B4-BE49-F238E27FC236}">
                <a16:creationId xmlns="" xmlns:a16="http://schemas.microsoft.com/office/drawing/2014/main" id="{F0064182-8436-40DD-99E3-3B8C6E85062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330325" y="3065463"/>
            <a:ext cx="649288" cy="1587"/>
          </a:xfrm>
          <a:prstGeom prst="line">
            <a:avLst/>
          </a:prstGeom>
          <a:noFill/>
          <a:ln w="19050">
            <a:solidFill>
              <a:schemeClr val="tx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28" name="Line 60">
            <a:extLst>
              <a:ext uri="{FF2B5EF4-FFF2-40B4-BE49-F238E27FC236}">
                <a16:creationId xmlns="" xmlns:a16="http://schemas.microsoft.com/office/drawing/2014/main" id="{26ECF102-CBD0-497A-BB79-F35038B57A9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30325" y="908050"/>
            <a:ext cx="0" cy="34528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29" name="Text Box 61">
            <a:extLst>
              <a:ext uri="{FF2B5EF4-FFF2-40B4-BE49-F238E27FC236}">
                <a16:creationId xmlns="" xmlns:a16="http://schemas.microsoft.com/office/drawing/2014/main" id="{D7A8CA59-8D37-4B56-B42D-FDE8FDC87A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8525" y="4319588"/>
            <a:ext cx="3413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Monotype Corsiva" panose="03010101010201010101" pitchFamily="66" charset="0"/>
              </a:rPr>
              <a:t>0</a:t>
            </a:r>
          </a:p>
        </p:txBody>
      </p:sp>
      <p:sp>
        <p:nvSpPr>
          <p:cNvPr id="340030" name="Text Box 62">
            <a:extLst>
              <a:ext uri="{FF2B5EF4-FFF2-40B4-BE49-F238E27FC236}">
                <a16:creationId xmlns="" xmlns:a16="http://schemas.microsoft.com/office/drawing/2014/main" id="{0391D6B3-9505-436D-A172-468D08C05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0425" y="4324350"/>
            <a:ext cx="3143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Monotype Corsiva" panose="03010101010201010101" pitchFamily="66" charset="0"/>
              </a:rPr>
              <a:t>t</a:t>
            </a:r>
          </a:p>
        </p:txBody>
      </p:sp>
      <p:sp>
        <p:nvSpPr>
          <p:cNvPr id="340031" name="Line 63">
            <a:extLst>
              <a:ext uri="{FF2B5EF4-FFF2-40B4-BE49-F238E27FC236}">
                <a16:creationId xmlns="" xmlns:a16="http://schemas.microsoft.com/office/drawing/2014/main" id="{ECA582F0-7EEB-4122-AA27-3D707300E8EB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0325" y="4362450"/>
            <a:ext cx="482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32" name="Text Box 64">
            <a:extLst>
              <a:ext uri="{FF2B5EF4-FFF2-40B4-BE49-F238E27FC236}">
                <a16:creationId xmlns="" xmlns:a16="http://schemas.microsoft.com/office/drawing/2014/main" id="{2A3C0F64-8724-45D3-87D0-358B50EEBE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4333875"/>
            <a:ext cx="4143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Monotype Corsiva" panose="03010101010201010101" pitchFamily="66" charset="0"/>
              </a:rPr>
              <a:t>t</a:t>
            </a:r>
            <a:r>
              <a:rPr lang="en-US" altLang="zh-CN" b="1">
                <a:latin typeface="Monotype Corsiva" panose="03010101010201010101" pitchFamily="66" charset="0"/>
              </a:rPr>
              <a:t>1</a:t>
            </a:r>
          </a:p>
        </p:txBody>
      </p:sp>
      <p:sp>
        <p:nvSpPr>
          <p:cNvPr id="340036" name="Line 68">
            <a:extLst>
              <a:ext uri="{FF2B5EF4-FFF2-40B4-BE49-F238E27FC236}">
                <a16:creationId xmlns="" xmlns:a16="http://schemas.microsoft.com/office/drawing/2014/main" id="{E51124CF-3782-49E4-9927-3084082F7E1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83075" y="1914525"/>
            <a:ext cx="1588" cy="2447925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37" name="Text Box 69">
            <a:extLst>
              <a:ext uri="{FF2B5EF4-FFF2-40B4-BE49-F238E27FC236}">
                <a16:creationId xmlns="" xmlns:a16="http://schemas.microsoft.com/office/drawing/2014/main" id="{55FF9547-3717-4566-97FA-27A277DBF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3388" y="4333875"/>
            <a:ext cx="4143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Monotype Corsiva" panose="03010101010201010101" pitchFamily="66" charset="0"/>
              </a:rPr>
              <a:t>t</a:t>
            </a:r>
            <a:r>
              <a:rPr lang="en-US" altLang="zh-CN" b="1">
                <a:latin typeface="Monotype Corsiva" panose="03010101010201010101" pitchFamily="66" charset="0"/>
              </a:rPr>
              <a:t>2</a:t>
            </a:r>
          </a:p>
        </p:txBody>
      </p:sp>
      <p:sp>
        <p:nvSpPr>
          <p:cNvPr id="340038" name="Text Box 70">
            <a:extLst>
              <a:ext uri="{FF2B5EF4-FFF2-40B4-BE49-F238E27FC236}">
                <a16:creationId xmlns="" xmlns:a16="http://schemas.microsoft.com/office/drawing/2014/main" id="{EB901977-60E3-4F26-BD39-1306BBDB6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688975"/>
            <a:ext cx="431800" cy="579438"/>
          </a:xfrm>
          <a:prstGeom prst="rect">
            <a:avLst/>
          </a:prstGeom>
          <a:noFill/>
          <a:ln>
            <a:noFill/>
          </a:ln>
          <a:effectLst>
            <a:outerShdw dist="35921" dir="2700000" sy="50000" rotWithShape="0">
              <a:srgbClr val="875B0D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B2B2B2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Monotype Corsiva" panose="03010101010201010101" pitchFamily="66" charset="0"/>
              </a:rPr>
              <a:t>v</a:t>
            </a:r>
            <a:endParaRPr kumimoji="1" lang="en-US" altLang="zh-CN" sz="3200">
              <a:latin typeface="Monotype Corsiva" panose="03010101010201010101" pitchFamily="66" charset="0"/>
            </a:endParaRPr>
          </a:p>
        </p:txBody>
      </p:sp>
      <p:sp>
        <p:nvSpPr>
          <p:cNvPr id="340039" name="Text Box 71">
            <a:extLst>
              <a:ext uri="{FF2B5EF4-FFF2-40B4-BE49-F238E27FC236}">
                <a16:creationId xmlns="" xmlns:a16="http://schemas.microsoft.com/office/drawing/2014/main" id="{95405D76-E425-4129-BC33-F31225C4C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062288"/>
            <a:ext cx="6477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latin typeface="Monotype Corsiva" panose="03010101010201010101" pitchFamily="66" charset="0"/>
              </a:rPr>
              <a:t>v</a:t>
            </a:r>
            <a:r>
              <a:rPr lang="en-US" altLang="zh-CN" sz="1600" b="1">
                <a:latin typeface="Monotype Corsiva" panose="03010101010201010101" pitchFamily="66" charset="0"/>
              </a:rPr>
              <a:t>0</a:t>
            </a:r>
          </a:p>
        </p:txBody>
      </p:sp>
      <p:sp>
        <p:nvSpPr>
          <p:cNvPr id="340040" name="Text Box 72">
            <a:extLst>
              <a:ext uri="{FF2B5EF4-FFF2-40B4-BE49-F238E27FC236}">
                <a16:creationId xmlns="" xmlns:a16="http://schemas.microsoft.com/office/drawing/2014/main" id="{FB980B36-0EA3-4B2B-A4FD-FB6FEE5A15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701925"/>
            <a:ext cx="6477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latin typeface="Monotype Corsiva" panose="03010101010201010101" pitchFamily="66" charset="0"/>
              </a:rPr>
              <a:t>v</a:t>
            </a:r>
            <a:r>
              <a:rPr lang="en-US" altLang="zh-CN" sz="1600" b="1">
                <a:latin typeface="Monotype Corsiva" panose="03010101010201010101" pitchFamily="66" charset="0"/>
              </a:rPr>
              <a:t>1</a:t>
            </a:r>
          </a:p>
        </p:txBody>
      </p:sp>
      <p:sp>
        <p:nvSpPr>
          <p:cNvPr id="340041" name="Text Box 73">
            <a:extLst>
              <a:ext uri="{FF2B5EF4-FFF2-40B4-BE49-F238E27FC236}">
                <a16:creationId xmlns="" xmlns:a16="http://schemas.microsoft.com/office/drawing/2014/main" id="{480C2186-1F6F-483A-9AF0-B8A7AFE1B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198688"/>
            <a:ext cx="6477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latin typeface="Monotype Corsiva" panose="03010101010201010101" pitchFamily="66" charset="0"/>
              </a:rPr>
              <a:t>v</a:t>
            </a:r>
            <a:r>
              <a:rPr lang="en-US" altLang="zh-CN" sz="1600" b="1">
                <a:latin typeface="Monotype Corsiva" panose="03010101010201010101" pitchFamily="66" charset="0"/>
              </a:rPr>
              <a:t>2</a:t>
            </a:r>
          </a:p>
        </p:txBody>
      </p:sp>
      <p:sp>
        <p:nvSpPr>
          <p:cNvPr id="340042" name="Text Box 74">
            <a:extLst>
              <a:ext uri="{FF2B5EF4-FFF2-40B4-BE49-F238E27FC236}">
                <a16:creationId xmlns="" xmlns:a16="http://schemas.microsoft.com/office/drawing/2014/main" id="{B3D58B70-C29C-4A63-A448-6C406CBF96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554163"/>
            <a:ext cx="6477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latin typeface="Monotype Corsiva" panose="03010101010201010101" pitchFamily="66" charset="0"/>
              </a:rPr>
              <a:t>v</a:t>
            </a:r>
            <a:r>
              <a:rPr lang="en-US" altLang="zh-CN" sz="1600" b="1">
                <a:latin typeface="Monotype Corsiva" panose="03010101010201010101" pitchFamily="66" charset="0"/>
              </a:rPr>
              <a:t>3</a:t>
            </a:r>
          </a:p>
        </p:txBody>
      </p:sp>
      <p:sp>
        <p:nvSpPr>
          <p:cNvPr id="340043" name="Text Box 75">
            <a:extLst>
              <a:ext uri="{FF2B5EF4-FFF2-40B4-BE49-F238E27FC236}">
                <a16:creationId xmlns="" xmlns:a16="http://schemas.microsoft.com/office/drawing/2014/main" id="{DC82F95E-0764-4785-B8F2-26461054E9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193800"/>
            <a:ext cx="6477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latin typeface="Monotype Corsiva" panose="03010101010201010101" pitchFamily="66" charset="0"/>
              </a:rPr>
              <a:t>v</a:t>
            </a:r>
            <a:r>
              <a:rPr lang="en-US" altLang="zh-CN" sz="1600" b="1">
                <a:latin typeface="Monotype Corsiva" panose="03010101010201010101" pitchFamily="66" charset="0"/>
              </a:rPr>
              <a:t>4</a:t>
            </a:r>
          </a:p>
        </p:txBody>
      </p:sp>
      <p:sp>
        <p:nvSpPr>
          <p:cNvPr id="340044" name="Text Box 76">
            <a:extLst>
              <a:ext uri="{FF2B5EF4-FFF2-40B4-BE49-F238E27FC236}">
                <a16:creationId xmlns="" xmlns:a16="http://schemas.microsoft.com/office/drawing/2014/main" id="{A5186D24-01F6-4EF8-9A98-3EF93CC3A8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0775" y="4333875"/>
            <a:ext cx="4143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Monotype Corsiva" panose="03010101010201010101" pitchFamily="66" charset="0"/>
              </a:rPr>
              <a:t>t</a:t>
            </a:r>
            <a:r>
              <a:rPr lang="en-US" altLang="zh-CN" b="1">
                <a:latin typeface="Monotype Corsiva" panose="03010101010201010101" pitchFamily="66" charset="0"/>
              </a:rPr>
              <a:t>4</a:t>
            </a:r>
          </a:p>
        </p:txBody>
      </p:sp>
      <p:sp>
        <p:nvSpPr>
          <p:cNvPr id="340045" name="Text Box 77">
            <a:extLst>
              <a:ext uri="{FF2B5EF4-FFF2-40B4-BE49-F238E27FC236}">
                <a16:creationId xmlns="" xmlns:a16="http://schemas.microsoft.com/office/drawing/2014/main" id="{71DE6E7F-53A2-4229-8EC4-F4259FD34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5913" y="4333875"/>
            <a:ext cx="4143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Monotype Corsiva" panose="03010101010201010101" pitchFamily="66" charset="0"/>
              </a:rPr>
              <a:t>t</a:t>
            </a:r>
            <a:r>
              <a:rPr lang="en-US" altLang="zh-CN" b="1">
                <a:latin typeface="Monotype Corsiva" panose="03010101010201010101" pitchFamily="66" charset="0"/>
              </a:rPr>
              <a:t>3</a:t>
            </a:r>
          </a:p>
        </p:txBody>
      </p:sp>
      <p:sp>
        <p:nvSpPr>
          <p:cNvPr id="340046" name="Line 78">
            <a:extLst>
              <a:ext uri="{FF2B5EF4-FFF2-40B4-BE49-F238E27FC236}">
                <a16:creationId xmlns="" xmlns:a16="http://schemas.microsoft.com/office/drawing/2014/main" id="{646A1B9E-BCA9-46E3-B0D8-1C9E6285BE4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30550" y="2489200"/>
            <a:ext cx="0" cy="1873250"/>
          </a:xfrm>
          <a:prstGeom prst="line">
            <a:avLst/>
          </a:prstGeom>
          <a:noFill/>
          <a:ln w="19050">
            <a:solidFill>
              <a:schemeClr val="tx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47" name="Line 79">
            <a:extLst>
              <a:ext uri="{FF2B5EF4-FFF2-40B4-BE49-F238E27FC236}">
                <a16:creationId xmlns="" xmlns:a16="http://schemas.microsoft.com/office/drawing/2014/main" id="{EC3EEFA1-BD40-4CA1-AD4C-1660042CF3B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146675" y="1554163"/>
            <a:ext cx="1588" cy="2808287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48" name="Line 80">
            <a:extLst>
              <a:ext uri="{FF2B5EF4-FFF2-40B4-BE49-F238E27FC236}">
                <a16:creationId xmlns="" xmlns:a16="http://schemas.microsoft.com/office/drawing/2014/main" id="{FF9CBA7B-939D-4095-A99B-8E12CAA2162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330325" y="2489200"/>
            <a:ext cx="1800225" cy="4763"/>
          </a:xfrm>
          <a:prstGeom prst="line">
            <a:avLst/>
          </a:prstGeom>
          <a:noFill/>
          <a:ln w="19050">
            <a:solidFill>
              <a:schemeClr val="tx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49" name="Line 81">
            <a:extLst>
              <a:ext uri="{FF2B5EF4-FFF2-40B4-BE49-F238E27FC236}">
                <a16:creationId xmlns="" xmlns:a16="http://schemas.microsoft.com/office/drawing/2014/main" id="{21B1BBE8-4A3D-4355-8489-EF0199B1F18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330325" y="1914525"/>
            <a:ext cx="2952750" cy="7938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50" name="Line 82">
            <a:extLst>
              <a:ext uri="{FF2B5EF4-FFF2-40B4-BE49-F238E27FC236}">
                <a16:creationId xmlns="" xmlns:a16="http://schemas.microsoft.com/office/drawing/2014/main" id="{414A7DE3-6E03-493C-B69B-2C8A61DB248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330325" y="1554163"/>
            <a:ext cx="3744913" cy="9525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51" name="Line 83">
            <a:extLst>
              <a:ext uri="{FF2B5EF4-FFF2-40B4-BE49-F238E27FC236}">
                <a16:creationId xmlns="" xmlns:a16="http://schemas.microsoft.com/office/drawing/2014/main" id="{51E048EE-9A8D-43FE-8E34-22E959CE5845}"/>
              </a:ext>
            </a:extLst>
          </p:cNvPr>
          <p:cNvSpPr>
            <a:spLocks noChangeShapeType="1"/>
          </p:cNvSpPr>
          <p:nvPr/>
        </p:nvSpPr>
        <p:spPr bwMode="auto">
          <a:xfrm>
            <a:off x="1979613" y="3065463"/>
            <a:ext cx="1150937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52" name="Line 84">
            <a:extLst>
              <a:ext uri="{FF2B5EF4-FFF2-40B4-BE49-F238E27FC236}">
                <a16:creationId xmlns="" xmlns:a16="http://schemas.microsoft.com/office/drawing/2014/main" id="{20040958-3173-4E9F-BE00-52E01203057A}"/>
              </a:ext>
            </a:extLst>
          </p:cNvPr>
          <p:cNvSpPr>
            <a:spLocks noChangeShapeType="1"/>
          </p:cNvSpPr>
          <p:nvPr/>
        </p:nvSpPr>
        <p:spPr bwMode="auto">
          <a:xfrm>
            <a:off x="4283075" y="1914525"/>
            <a:ext cx="8636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53" name="Line 85">
            <a:extLst>
              <a:ext uri="{FF2B5EF4-FFF2-40B4-BE49-F238E27FC236}">
                <a16:creationId xmlns="" xmlns:a16="http://schemas.microsoft.com/office/drawing/2014/main" id="{E841E435-BA27-4F09-AC49-8386E5A342AA}"/>
              </a:ext>
            </a:extLst>
          </p:cNvPr>
          <p:cNvSpPr>
            <a:spLocks noChangeShapeType="1"/>
          </p:cNvSpPr>
          <p:nvPr/>
        </p:nvSpPr>
        <p:spPr bwMode="auto">
          <a:xfrm>
            <a:off x="3130550" y="2489200"/>
            <a:ext cx="0" cy="576263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54" name="Line 86">
            <a:extLst>
              <a:ext uri="{FF2B5EF4-FFF2-40B4-BE49-F238E27FC236}">
                <a16:creationId xmlns="" xmlns:a16="http://schemas.microsoft.com/office/drawing/2014/main" id="{2C251BEB-4C14-49B7-89E2-6C8696346DE6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6675" y="1554163"/>
            <a:ext cx="0" cy="360362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55" name="Text Box 87">
            <a:extLst>
              <a:ext uri="{FF2B5EF4-FFF2-40B4-BE49-F238E27FC236}">
                <a16:creationId xmlns="" xmlns:a16="http://schemas.microsoft.com/office/drawing/2014/main" id="{C4CAB410-34E6-4F68-B2D1-806EFD687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0700" y="2492375"/>
            <a:ext cx="7921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solidFill>
                  <a:srgbClr val="0000FF"/>
                </a:solidFill>
                <a:latin typeface="Monotype Corsiva" panose="03010101010201010101" pitchFamily="66" charset="0"/>
              </a:rPr>
              <a:t>△</a:t>
            </a:r>
            <a:r>
              <a:rPr lang="en-US" altLang="zh-CN" sz="3200" b="1">
                <a:solidFill>
                  <a:srgbClr val="0000FF"/>
                </a:solidFill>
                <a:latin typeface="Monotype Corsiva" panose="03010101010201010101" pitchFamily="66" charset="0"/>
              </a:rPr>
              <a:t>v</a:t>
            </a:r>
          </a:p>
        </p:txBody>
      </p:sp>
      <p:sp>
        <p:nvSpPr>
          <p:cNvPr id="340056" name="Text Box 88">
            <a:extLst>
              <a:ext uri="{FF2B5EF4-FFF2-40B4-BE49-F238E27FC236}">
                <a16:creationId xmlns="" xmlns:a16="http://schemas.microsoft.com/office/drawing/2014/main" id="{66D22235-1D54-4844-9441-80D5C79C3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1409700"/>
            <a:ext cx="7921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solidFill>
                  <a:srgbClr val="FF3300"/>
                </a:solidFill>
                <a:latin typeface="Monotype Corsiva" panose="03010101010201010101" pitchFamily="66" charset="0"/>
              </a:rPr>
              <a:t>△</a:t>
            </a:r>
            <a:r>
              <a:rPr lang="en-US" altLang="zh-CN" sz="3200" b="1">
                <a:solidFill>
                  <a:srgbClr val="FF3300"/>
                </a:solidFill>
                <a:latin typeface="Monotype Corsiva" panose="03010101010201010101" pitchFamily="66" charset="0"/>
              </a:rPr>
              <a:t>v’</a:t>
            </a:r>
          </a:p>
        </p:txBody>
      </p:sp>
      <p:sp>
        <p:nvSpPr>
          <p:cNvPr id="340058" name="Text Box 90">
            <a:extLst>
              <a:ext uri="{FF2B5EF4-FFF2-40B4-BE49-F238E27FC236}">
                <a16:creationId xmlns="" xmlns:a16="http://schemas.microsoft.com/office/drawing/2014/main" id="{E130F367-D5E0-4D13-8FC1-B948BCF562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2995613"/>
            <a:ext cx="7921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solidFill>
                  <a:srgbClr val="0000FF"/>
                </a:solidFill>
                <a:latin typeface="Monotype Corsiva" panose="03010101010201010101" pitchFamily="66" charset="0"/>
              </a:rPr>
              <a:t>△</a:t>
            </a:r>
            <a:r>
              <a:rPr lang="en-US" altLang="zh-CN" sz="3200" b="1">
                <a:solidFill>
                  <a:srgbClr val="0000FF"/>
                </a:solidFill>
                <a:latin typeface="Monotype Corsiva" panose="03010101010201010101" pitchFamily="66" charset="0"/>
              </a:rPr>
              <a:t>t</a:t>
            </a:r>
          </a:p>
        </p:txBody>
      </p:sp>
      <p:sp>
        <p:nvSpPr>
          <p:cNvPr id="340059" name="Rectangle 91">
            <a:extLst>
              <a:ext uri="{FF2B5EF4-FFF2-40B4-BE49-F238E27FC236}">
                <a16:creationId xmlns="" xmlns:a16="http://schemas.microsoft.com/office/drawing/2014/main" id="{C096583D-B53E-4A7F-BB3A-3D2A5FB1C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1844675"/>
            <a:ext cx="7207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>
                <a:solidFill>
                  <a:srgbClr val="FF3300"/>
                </a:solidFill>
                <a:latin typeface="Monotype Corsiva" panose="03010101010201010101" pitchFamily="66" charset="0"/>
              </a:rPr>
              <a:t>△</a:t>
            </a:r>
            <a:r>
              <a:rPr lang="en-US" altLang="zh-CN" sz="3200" b="1">
                <a:solidFill>
                  <a:srgbClr val="FF3300"/>
                </a:solidFill>
                <a:latin typeface="Monotype Corsiva" panose="03010101010201010101" pitchFamily="66" charset="0"/>
              </a:rPr>
              <a:t>t’</a:t>
            </a:r>
          </a:p>
        </p:txBody>
      </p:sp>
      <p:grpSp>
        <p:nvGrpSpPr>
          <p:cNvPr id="340069" name="Group 101">
            <a:extLst>
              <a:ext uri="{FF2B5EF4-FFF2-40B4-BE49-F238E27FC236}">
                <a16:creationId xmlns="" xmlns:a16="http://schemas.microsoft.com/office/drawing/2014/main" id="{09DF0ECB-279B-4932-B384-8DBFF7D6A22D}"/>
              </a:ext>
            </a:extLst>
          </p:cNvPr>
          <p:cNvGrpSpPr>
            <a:grpSpLocks/>
          </p:cNvGrpSpPr>
          <p:nvPr/>
        </p:nvGrpSpPr>
        <p:grpSpPr bwMode="auto">
          <a:xfrm>
            <a:off x="2051050" y="61913"/>
            <a:ext cx="1944688" cy="1206500"/>
            <a:chOff x="1791" y="73"/>
            <a:chExt cx="1225" cy="760"/>
          </a:xfrm>
        </p:grpSpPr>
        <p:sp>
          <p:nvSpPr>
            <p:cNvPr id="340061" name="Rectangle 93">
              <a:extLst>
                <a:ext uri="{FF2B5EF4-FFF2-40B4-BE49-F238E27FC236}">
                  <a16:creationId xmlns="" xmlns:a16="http://schemas.microsoft.com/office/drawing/2014/main" id="{CDB3B100-26B6-4597-85BE-17C2DCF9FA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9" y="73"/>
              <a:ext cx="63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3366FF"/>
                  </a:solidFill>
                  <a:latin typeface="Monotype Corsiva" panose="03010101010201010101" pitchFamily="66" charset="0"/>
                </a:rPr>
                <a:t>△</a:t>
              </a:r>
              <a:r>
                <a:rPr lang="en-US" altLang="zh-CN" sz="4000" b="1">
                  <a:solidFill>
                    <a:srgbClr val="3366FF"/>
                  </a:solidFill>
                  <a:latin typeface="Monotype Corsiva" panose="03010101010201010101" pitchFamily="66" charset="0"/>
                </a:rPr>
                <a:t>v</a:t>
              </a:r>
            </a:p>
          </p:txBody>
        </p:sp>
        <p:sp>
          <p:nvSpPr>
            <p:cNvPr id="340062" name="Rectangle 94">
              <a:extLst>
                <a:ext uri="{FF2B5EF4-FFF2-40B4-BE49-F238E27FC236}">
                  <a16:creationId xmlns="" xmlns:a16="http://schemas.microsoft.com/office/drawing/2014/main" id="{478C15A3-57E3-4768-9893-144C9BF051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1" y="255"/>
              <a:ext cx="122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3200" b="1">
                  <a:solidFill>
                    <a:srgbClr val="3366FF"/>
                  </a:solidFill>
                  <a:latin typeface="Monotype Corsiva" panose="03010101010201010101" pitchFamily="66" charset="0"/>
                </a:rPr>
                <a:t>a = ——</a:t>
              </a:r>
            </a:p>
          </p:txBody>
        </p:sp>
        <p:sp>
          <p:nvSpPr>
            <p:cNvPr id="340063" name="Rectangle 95">
              <a:extLst>
                <a:ext uri="{FF2B5EF4-FFF2-40B4-BE49-F238E27FC236}">
                  <a16:creationId xmlns="" xmlns:a16="http://schemas.microsoft.com/office/drawing/2014/main" id="{1FE9FC5E-464E-48E9-BE38-07886F75A1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0" y="391"/>
              <a:ext cx="500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3366FF"/>
                  </a:solidFill>
                  <a:latin typeface="Monotype Corsiva" panose="03010101010201010101" pitchFamily="66" charset="0"/>
                </a:rPr>
                <a:t>△</a:t>
              </a:r>
              <a:r>
                <a:rPr lang="en-US" altLang="zh-CN" sz="4000" b="1">
                  <a:solidFill>
                    <a:srgbClr val="3366FF"/>
                  </a:solidFill>
                  <a:latin typeface="Monotype Corsiva" panose="03010101010201010101" pitchFamily="66" charset="0"/>
                </a:rPr>
                <a:t>t</a:t>
              </a:r>
            </a:p>
          </p:txBody>
        </p:sp>
      </p:grpSp>
      <p:grpSp>
        <p:nvGrpSpPr>
          <p:cNvPr id="340070" name="Group 102">
            <a:extLst>
              <a:ext uri="{FF2B5EF4-FFF2-40B4-BE49-F238E27FC236}">
                <a16:creationId xmlns="" xmlns:a16="http://schemas.microsoft.com/office/drawing/2014/main" id="{5FABB9DF-34AA-4322-8869-6A8F1544E2A7}"/>
              </a:ext>
            </a:extLst>
          </p:cNvPr>
          <p:cNvGrpSpPr>
            <a:grpSpLocks/>
          </p:cNvGrpSpPr>
          <p:nvPr/>
        </p:nvGrpSpPr>
        <p:grpSpPr bwMode="auto">
          <a:xfrm>
            <a:off x="4211638" y="44450"/>
            <a:ext cx="1944687" cy="1693863"/>
            <a:chOff x="3334" y="73"/>
            <a:chExt cx="1225" cy="1067"/>
          </a:xfrm>
        </p:grpSpPr>
        <p:sp>
          <p:nvSpPr>
            <p:cNvPr id="340066" name="Rectangle 98">
              <a:extLst>
                <a:ext uri="{FF2B5EF4-FFF2-40B4-BE49-F238E27FC236}">
                  <a16:creationId xmlns="" xmlns:a16="http://schemas.microsoft.com/office/drawing/2014/main" id="{C7E80564-16DF-4B8E-94A9-CC9604A621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2" y="73"/>
              <a:ext cx="63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FF3300"/>
                  </a:solidFill>
                  <a:latin typeface="Monotype Corsiva" panose="03010101010201010101" pitchFamily="66" charset="0"/>
                </a:rPr>
                <a:t>△</a:t>
              </a:r>
              <a:r>
                <a:rPr lang="en-US" altLang="zh-CN" sz="4000" b="1">
                  <a:solidFill>
                    <a:srgbClr val="FF3300"/>
                  </a:solidFill>
                  <a:latin typeface="Monotype Corsiva" panose="03010101010201010101" pitchFamily="66" charset="0"/>
                </a:rPr>
                <a:t>v</a:t>
              </a:r>
              <a:r>
                <a:rPr lang="en-US" altLang="zh-CN" sz="3200" b="1">
                  <a:solidFill>
                    <a:srgbClr val="FF3300"/>
                  </a:solidFill>
                  <a:latin typeface="Monotype Corsiva" panose="03010101010201010101" pitchFamily="66" charset="0"/>
                </a:rPr>
                <a:t>’</a:t>
              </a:r>
            </a:p>
          </p:txBody>
        </p:sp>
        <p:sp>
          <p:nvSpPr>
            <p:cNvPr id="340067" name="Rectangle 99">
              <a:extLst>
                <a:ext uri="{FF2B5EF4-FFF2-40B4-BE49-F238E27FC236}">
                  <a16:creationId xmlns="" xmlns:a16="http://schemas.microsoft.com/office/drawing/2014/main" id="{1D53CDC6-C8CF-4219-86BD-7CABD6B289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255"/>
              <a:ext cx="122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3200" b="1">
                  <a:solidFill>
                    <a:srgbClr val="FF3300"/>
                  </a:solidFill>
                  <a:latin typeface="Monotype Corsiva" panose="03010101010201010101" pitchFamily="66" charset="0"/>
                </a:rPr>
                <a:t>a’ = ——</a:t>
              </a:r>
            </a:p>
          </p:txBody>
        </p:sp>
        <p:sp>
          <p:nvSpPr>
            <p:cNvPr id="340068" name="Rectangle 100">
              <a:extLst>
                <a:ext uri="{FF2B5EF4-FFF2-40B4-BE49-F238E27FC236}">
                  <a16:creationId xmlns="" xmlns:a16="http://schemas.microsoft.com/office/drawing/2014/main" id="{72C461E5-D28D-493E-9B97-063F7DC66E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2" y="391"/>
              <a:ext cx="500" cy="7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FF3300"/>
                  </a:solidFill>
                  <a:latin typeface="Monotype Corsiva" panose="03010101010201010101" pitchFamily="66" charset="0"/>
                </a:rPr>
                <a:t>△</a:t>
              </a:r>
              <a:r>
                <a:rPr lang="en-US" altLang="zh-CN" sz="4000" b="1">
                  <a:solidFill>
                    <a:srgbClr val="FF3300"/>
                  </a:solidFill>
                  <a:latin typeface="Monotype Corsiva" panose="03010101010201010101" pitchFamily="66" charset="0"/>
                </a:rPr>
                <a:t>t</a:t>
              </a:r>
              <a:r>
                <a:rPr lang="en-US" altLang="zh-CN" sz="3200" b="1">
                  <a:solidFill>
                    <a:srgbClr val="FF3300"/>
                  </a:solidFill>
                  <a:latin typeface="Monotype Corsiva" panose="03010101010201010101" pitchFamily="66" charset="0"/>
                </a:rPr>
                <a:t>’</a:t>
              </a:r>
            </a:p>
          </p:txBody>
        </p:sp>
      </p:grpSp>
      <p:sp>
        <p:nvSpPr>
          <p:cNvPr id="340071" name="Text Box 103">
            <a:extLst>
              <a:ext uri="{FF2B5EF4-FFF2-40B4-BE49-F238E27FC236}">
                <a16:creationId xmlns="" xmlns:a16="http://schemas.microsoft.com/office/drawing/2014/main" id="{6534CCFF-CF9E-4228-A9ED-BD0E168E11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1425" y="333375"/>
            <a:ext cx="5032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</a:p>
        </p:txBody>
      </p:sp>
      <p:sp>
        <p:nvSpPr>
          <p:cNvPr id="340034" name="Line 66">
            <a:extLst>
              <a:ext uri="{FF2B5EF4-FFF2-40B4-BE49-F238E27FC236}">
                <a16:creationId xmlns="" xmlns:a16="http://schemas.microsoft.com/office/drawing/2014/main" id="{3E2D4CE6-0841-435D-AEB6-C928703E68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30325" y="1258888"/>
            <a:ext cx="4394200" cy="2095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0072" name="Text Box 104">
            <a:extLst>
              <a:ext uri="{FF2B5EF4-FFF2-40B4-BE49-F238E27FC236}">
                <a16:creationId xmlns="" xmlns:a16="http://schemas.microsoft.com/office/drawing/2014/main" id="{7722C995-E3D1-4436-ABFA-3903C83D3E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632" y="4941168"/>
            <a:ext cx="63373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/>
              <a:t>结论：</a:t>
            </a:r>
            <a:r>
              <a:rPr lang="zh-CN" altLang="en-US" sz="3200" b="1" dirty="0">
                <a:solidFill>
                  <a:schemeClr val="tx2"/>
                </a:solidFill>
              </a:rPr>
              <a:t>小车做加速度不变的运动。</a:t>
            </a:r>
          </a:p>
        </p:txBody>
      </p:sp>
      <p:sp>
        <p:nvSpPr>
          <p:cNvPr id="340074" name="Text Box 106">
            <a:extLst>
              <a:ext uri="{FF2B5EF4-FFF2-40B4-BE49-F238E27FC236}">
                <a16:creationId xmlns="" xmlns:a16="http://schemas.microsoft.com/office/drawing/2014/main" id="{40E058D3-D3AA-4184-836F-0351AAFB5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125" y="765175"/>
            <a:ext cx="2305050" cy="304698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</a:rPr>
              <a:t>斜率的大小表示加速度的大小，斜率的正负表示加速度的方向。</a:t>
            </a:r>
          </a:p>
        </p:txBody>
      </p:sp>
      <p:sp>
        <p:nvSpPr>
          <p:cNvPr id="2" name="矩形 1"/>
          <p:cNvSpPr/>
          <p:nvPr/>
        </p:nvSpPr>
        <p:spPr>
          <a:xfrm>
            <a:off x="899592" y="5661248"/>
            <a:ext cx="825578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ea typeface="新宋体" panose="02010609030101010101" pitchFamily="49" charset="-122"/>
              </a:rPr>
              <a:t>匀</a:t>
            </a:r>
            <a:r>
              <a:rPr lang="zh-CN" altLang="en-US" sz="3200" b="1" dirty="0" smtClean="0">
                <a:solidFill>
                  <a:srgbClr val="FF0000"/>
                </a:solidFill>
                <a:ea typeface="新宋体" panose="02010609030101010101" pitchFamily="49" charset="-122"/>
              </a:rPr>
              <a:t>加速直线运动：</a:t>
            </a:r>
            <a:endParaRPr lang="en-US" altLang="zh-CN" sz="3200" b="1" dirty="0" smtClean="0">
              <a:solidFill>
                <a:srgbClr val="FF0000"/>
              </a:solidFill>
              <a:ea typeface="新宋体" panose="02010609030101010101" pitchFamily="49" charset="-122"/>
            </a:endParaRPr>
          </a:p>
          <a:p>
            <a:r>
              <a:rPr lang="en-US" altLang="zh-CN" sz="3200" b="1" dirty="0">
                <a:solidFill>
                  <a:srgbClr val="FF0000"/>
                </a:solidFill>
                <a:ea typeface="新宋体" panose="02010609030101010101" pitchFamily="49" charset="-122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ea typeface="新宋体" panose="02010609030101010101" pitchFamily="49" charset="-122"/>
              </a:rPr>
              <a:t>            </a:t>
            </a:r>
            <a:r>
              <a:rPr lang="zh-CN" altLang="en-US" sz="3200" b="1" dirty="0" smtClean="0">
                <a:solidFill>
                  <a:srgbClr val="FF0000"/>
                </a:solidFill>
                <a:ea typeface="新宋体" panose="02010609030101010101" pitchFamily="49" charset="-122"/>
              </a:rPr>
              <a:t>沿着</a:t>
            </a:r>
            <a:r>
              <a:rPr lang="zh-CN" altLang="en-US" sz="3200" b="1" dirty="0">
                <a:solidFill>
                  <a:srgbClr val="FF0000"/>
                </a:solidFill>
                <a:ea typeface="新宋体" panose="02010609030101010101" pitchFamily="49" charset="-122"/>
              </a:rPr>
              <a:t>一条直线，且加速度不变的运动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40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40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0032" grpId="0" autoUpdateAnimBg="0"/>
      <p:bldP spid="340037" grpId="0" autoUpdateAnimBg="0"/>
      <p:bldP spid="340040" grpId="0" autoUpdateAnimBg="0"/>
      <p:bldP spid="340041" grpId="0" autoUpdateAnimBg="0"/>
      <p:bldP spid="340042" grpId="0" autoUpdateAnimBg="0"/>
      <p:bldP spid="340043" grpId="0" autoUpdateAnimBg="0"/>
      <p:bldP spid="340044" grpId="0" autoUpdateAnimBg="0"/>
      <p:bldP spid="340045" grpId="0" autoUpdateAnimBg="0"/>
      <p:bldP spid="340055" grpId="0" autoUpdateAnimBg="0"/>
      <p:bldP spid="340056" grpId="0" autoUpdateAnimBg="0"/>
      <p:bldP spid="340058" grpId="0" autoUpdateAnimBg="0"/>
      <p:bldP spid="340059" grpId="0" autoUpdateAnimBg="0"/>
      <p:bldP spid="340071" grpId="0" autoUpdateAnimBg="0"/>
      <p:bldP spid="340072" grpId="0" autoUpdateAnimBg="0"/>
      <p:bldP spid="340074" grpId="0" animBg="1" autoUpdateAnimBg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21505">
            <a:extLst>
              <a:ext uri="{FF2B5EF4-FFF2-40B4-BE49-F238E27FC236}">
                <a16:creationId xmlns="" xmlns:a16="http://schemas.microsoft.com/office/drawing/2014/main" id="{36699B08-A861-4C41-8EAA-F08E5D733F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2552" y="1125537"/>
            <a:ext cx="4419621" cy="574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rgbClr val="3333FF"/>
                </a:solidFill>
                <a:ea typeface="宋体" panose="02010600030101010101" pitchFamily="2" charset="-122"/>
              </a:rPr>
              <a:t>速度</a:t>
            </a:r>
            <a:r>
              <a:rPr lang="en-US" altLang="zh-CN" sz="2800" dirty="0">
                <a:solidFill>
                  <a:srgbClr val="3333FF"/>
                </a:solidFill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3333FF"/>
                </a:solidFill>
                <a:ea typeface="宋体" panose="02010600030101010101" pitchFamily="2" charset="-122"/>
              </a:rPr>
              <a:t>时间（</a:t>
            </a:r>
            <a:r>
              <a:rPr lang="en-US" altLang="zh-CN" sz="2800" dirty="0">
                <a:solidFill>
                  <a:srgbClr val="3333FF"/>
                </a:solidFill>
                <a:ea typeface="宋体" panose="02010600030101010101" pitchFamily="2" charset="-122"/>
              </a:rPr>
              <a:t>v-t</a:t>
            </a:r>
            <a:r>
              <a:rPr lang="zh-CN" altLang="en-US" sz="2800" dirty="0">
                <a:solidFill>
                  <a:srgbClr val="3333FF"/>
                </a:solidFill>
                <a:ea typeface="宋体" panose="02010600030101010101" pitchFamily="2" charset="-122"/>
              </a:rPr>
              <a:t>）图象</a:t>
            </a:r>
            <a:r>
              <a:rPr lang="en-US" altLang="zh-CN" sz="2800" dirty="0">
                <a:solidFill>
                  <a:srgbClr val="3333FF"/>
                </a:solidFill>
                <a:ea typeface="宋体" panose="02010600030101010101" pitchFamily="2" charset="-122"/>
              </a:rPr>
              <a:t>:</a:t>
            </a:r>
            <a:r>
              <a:rPr lang="en-US" altLang="zh-CN" sz="2800" dirty="0">
                <a:solidFill>
                  <a:srgbClr val="0000FF"/>
                </a:solidFill>
                <a:ea typeface="宋体" panose="02010600030101010101" pitchFamily="2" charset="-122"/>
              </a:rPr>
              <a:t> </a:t>
            </a:r>
          </a:p>
        </p:txBody>
      </p:sp>
      <p:grpSp>
        <p:nvGrpSpPr>
          <p:cNvPr id="21507" name="组合 21506">
            <a:extLst>
              <a:ext uri="{FF2B5EF4-FFF2-40B4-BE49-F238E27FC236}">
                <a16:creationId xmlns="" xmlns:a16="http://schemas.microsoft.com/office/drawing/2014/main" id="{B7A400B6-AD63-4F6D-BF9F-B65527F700EA}"/>
              </a:ext>
            </a:extLst>
          </p:cNvPr>
          <p:cNvGrpSpPr>
            <a:grpSpLocks/>
          </p:cNvGrpSpPr>
          <p:nvPr/>
        </p:nvGrpSpPr>
        <p:grpSpPr bwMode="auto">
          <a:xfrm>
            <a:off x="962556" y="2348880"/>
            <a:ext cx="4419600" cy="3124200"/>
            <a:chOff x="0" y="0"/>
            <a:chExt cx="2784" cy="1968"/>
          </a:xfrm>
        </p:grpSpPr>
        <p:sp>
          <p:nvSpPr>
            <p:cNvPr id="13315" name="直接连接符 21507">
              <a:extLst>
                <a:ext uri="{FF2B5EF4-FFF2-40B4-BE49-F238E27FC236}">
                  <a16:creationId xmlns="" xmlns:a16="http://schemas.microsoft.com/office/drawing/2014/main" id="{753018D5-364C-4339-815B-8E32FC1F8E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1728"/>
              <a:ext cx="211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6" name="直接连接符 21508">
              <a:extLst>
                <a:ext uri="{FF2B5EF4-FFF2-40B4-BE49-F238E27FC236}">
                  <a16:creationId xmlns="" xmlns:a16="http://schemas.microsoft.com/office/drawing/2014/main" id="{471C07C1-ACDA-4DBE-A9A0-80787FAE9F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4" y="96"/>
              <a:ext cx="0" cy="16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7" name="文本框 21509">
              <a:extLst>
                <a:ext uri="{FF2B5EF4-FFF2-40B4-BE49-F238E27FC236}">
                  <a16:creationId xmlns="" xmlns:a16="http://schemas.microsoft.com/office/drawing/2014/main" id="{2E8141F7-5636-4221-87EB-68E3AF57E2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" y="0"/>
              <a:ext cx="9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rgbClr val="FF0000"/>
                  </a:solidFill>
                  <a:ea typeface="宋体" panose="02010600030101010101" pitchFamily="2" charset="-122"/>
                </a:rPr>
                <a:t>v</a:t>
              </a: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/m.s</a:t>
              </a:r>
              <a:r>
                <a:rPr lang="en-US" altLang="zh-CN" sz="2400" baseline="30000">
                  <a:solidFill>
                    <a:srgbClr val="FF0000"/>
                  </a:solidFill>
                  <a:ea typeface="宋体" panose="02010600030101010101" pitchFamily="2" charset="-122"/>
                </a:rPr>
                <a:t>-1</a:t>
              </a:r>
              <a:endParaRPr lang="en-US" altLang="zh-CN" sz="240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3318" name="文本框 21510">
              <a:extLst>
                <a:ext uri="{FF2B5EF4-FFF2-40B4-BE49-F238E27FC236}">
                  <a16:creationId xmlns="" xmlns:a16="http://schemas.microsoft.com/office/drawing/2014/main" id="{2731868B-2958-4AA4-81A2-43AD29FD6C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4" y="1344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rgbClr val="FF0000"/>
                  </a:solidFill>
                  <a:ea typeface="宋体" panose="02010600030101010101" pitchFamily="2" charset="-122"/>
                </a:rPr>
                <a:t>t/h</a:t>
              </a:r>
            </a:p>
          </p:txBody>
        </p:sp>
        <p:sp>
          <p:nvSpPr>
            <p:cNvPr id="13319" name="直接连接符 21511">
              <a:extLst>
                <a:ext uri="{FF2B5EF4-FFF2-40B4-BE49-F238E27FC236}">
                  <a16:creationId xmlns="" xmlns:a16="http://schemas.microsoft.com/office/drawing/2014/main" id="{A07306D8-69E3-47FC-9B39-088ABDB844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12" y="158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0" name="直接连接符 21512">
              <a:extLst>
                <a:ext uri="{FF2B5EF4-FFF2-40B4-BE49-F238E27FC236}">
                  <a16:creationId xmlns="" xmlns:a16="http://schemas.microsoft.com/office/drawing/2014/main" id="{956D1D79-178D-402C-8739-A0D7B44E485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92" y="158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1" name="直接连接符 21513">
              <a:extLst>
                <a:ext uri="{FF2B5EF4-FFF2-40B4-BE49-F238E27FC236}">
                  <a16:creationId xmlns="" xmlns:a16="http://schemas.microsoft.com/office/drawing/2014/main" id="{20D11E4C-2FC6-4FB8-B00F-EBB0A66E73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72" y="158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2" name="直接连接符 21514">
              <a:extLst>
                <a:ext uri="{FF2B5EF4-FFF2-40B4-BE49-F238E27FC236}">
                  <a16:creationId xmlns="" xmlns:a16="http://schemas.microsoft.com/office/drawing/2014/main" id="{05D74B2F-B00C-4F59-8E2B-AA49DCDC11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1488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3" name="直接连接符 21515">
              <a:extLst>
                <a:ext uri="{FF2B5EF4-FFF2-40B4-BE49-F238E27FC236}">
                  <a16:creationId xmlns="" xmlns:a16="http://schemas.microsoft.com/office/drawing/2014/main" id="{3D39B4E5-5C2F-47E1-AC1F-6E1A9F0DB9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120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4" name="直接连接符 21516">
              <a:extLst>
                <a:ext uri="{FF2B5EF4-FFF2-40B4-BE49-F238E27FC236}">
                  <a16:creationId xmlns="" xmlns:a16="http://schemas.microsoft.com/office/drawing/2014/main" id="{F8D5E133-7E01-4F26-BBEE-6353B75F5A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38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5" name="文本框 21517">
              <a:extLst>
                <a:ext uri="{FF2B5EF4-FFF2-40B4-BE49-F238E27FC236}">
                  <a16:creationId xmlns="" xmlns:a16="http://schemas.microsoft.com/office/drawing/2014/main" id="{772FE54A-3624-411F-B369-4B1423E4C2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" y="168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0</a:t>
              </a:r>
            </a:p>
          </p:txBody>
        </p:sp>
        <p:sp>
          <p:nvSpPr>
            <p:cNvPr id="13326" name="文本框 21518">
              <a:extLst>
                <a:ext uri="{FF2B5EF4-FFF2-40B4-BE49-F238E27FC236}">
                  <a16:creationId xmlns="" xmlns:a16="http://schemas.microsoft.com/office/drawing/2014/main" id="{8E71AC72-CD72-4662-A5F5-BA5E4CCECB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" y="168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5</a:t>
              </a:r>
            </a:p>
          </p:txBody>
        </p:sp>
        <p:sp>
          <p:nvSpPr>
            <p:cNvPr id="13327" name="文本框 21519">
              <a:extLst>
                <a:ext uri="{FF2B5EF4-FFF2-40B4-BE49-F238E27FC236}">
                  <a16:creationId xmlns="" xmlns:a16="http://schemas.microsoft.com/office/drawing/2014/main" id="{F4B02C45-CAB9-4199-8A8B-75B10DE2DE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8" y="1680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10</a:t>
              </a:r>
            </a:p>
          </p:txBody>
        </p:sp>
        <p:sp>
          <p:nvSpPr>
            <p:cNvPr id="13328" name="文本框 21520">
              <a:extLst>
                <a:ext uri="{FF2B5EF4-FFF2-40B4-BE49-F238E27FC236}">
                  <a16:creationId xmlns="" xmlns:a16="http://schemas.microsoft.com/office/drawing/2014/main" id="{048F6D85-F71D-493B-BD1A-6E1D82C9EC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28" y="168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15</a:t>
              </a:r>
            </a:p>
          </p:txBody>
        </p:sp>
        <p:sp>
          <p:nvSpPr>
            <p:cNvPr id="13329" name="文本框 21521">
              <a:extLst>
                <a:ext uri="{FF2B5EF4-FFF2-40B4-BE49-F238E27FC236}">
                  <a16:creationId xmlns="" xmlns:a16="http://schemas.microsoft.com/office/drawing/2014/main" id="{E5312B5C-9A60-4703-96B0-EA9C9E99A6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344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10</a:t>
              </a:r>
            </a:p>
          </p:txBody>
        </p:sp>
        <p:sp>
          <p:nvSpPr>
            <p:cNvPr id="13330" name="文本框 21522">
              <a:extLst>
                <a:ext uri="{FF2B5EF4-FFF2-40B4-BE49-F238E27FC236}">
                  <a16:creationId xmlns="" xmlns:a16="http://schemas.microsoft.com/office/drawing/2014/main" id="{1DB34458-796D-4729-B3C0-A3A4F7CFFA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056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20</a:t>
              </a:r>
            </a:p>
          </p:txBody>
        </p:sp>
        <p:sp>
          <p:nvSpPr>
            <p:cNvPr id="13331" name="直接连接符 21523">
              <a:extLst>
                <a:ext uri="{FF2B5EF4-FFF2-40B4-BE49-F238E27FC236}">
                  <a16:creationId xmlns="" xmlns:a16="http://schemas.microsoft.com/office/drawing/2014/main" id="{B83FC200-58CF-42E5-A073-6633443064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912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2" name="文本框 21524">
              <a:extLst>
                <a:ext uri="{FF2B5EF4-FFF2-40B4-BE49-F238E27FC236}">
                  <a16:creationId xmlns="" xmlns:a16="http://schemas.microsoft.com/office/drawing/2014/main" id="{1AB6B10A-1F04-4707-896F-2569F2A2CD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768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30</a:t>
              </a:r>
            </a:p>
          </p:txBody>
        </p:sp>
        <p:sp>
          <p:nvSpPr>
            <p:cNvPr id="13333" name="直接连接符 21525">
              <a:extLst>
                <a:ext uri="{FF2B5EF4-FFF2-40B4-BE49-F238E27FC236}">
                  <a16:creationId xmlns="" xmlns:a16="http://schemas.microsoft.com/office/drawing/2014/main" id="{676E5E43-B332-4DB7-9D08-89514078F0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62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4" name="文本框 21526">
              <a:extLst>
                <a:ext uri="{FF2B5EF4-FFF2-40B4-BE49-F238E27FC236}">
                  <a16:creationId xmlns="" xmlns:a16="http://schemas.microsoft.com/office/drawing/2014/main" id="{10B73ACE-F941-492F-A0CC-3C03D0C64C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480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40</a:t>
              </a:r>
            </a:p>
          </p:txBody>
        </p:sp>
        <p:sp>
          <p:nvSpPr>
            <p:cNvPr id="13335" name="文本框 21527">
              <a:extLst>
                <a:ext uri="{FF2B5EF4-FFF2-40B4-BE49-F238E27FC236}">
                  <a16:creationId xmlns="" xmlns:a16="http://schemas.microsoft.com/office/drawing/2014/main" id="{0A7E1A15-1EAD-4DB7-B923-D2867BC097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40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50</a:t>
              </a:r>
            </a:p>
          </p:txBody>
        </p:sp>
      </p:grpSp>
      <p:sp>
        <p:nvSpPr>
          <p:cNvPr id="21529" name="直接连接符 21528">
            <a:extLst>
              <a:ext uri="{FF2B5EF4-FFF2-40B4-BE49-F238E27FC236}">
                <a16:creationId xmlns="" xmlns:a16="http://schemas.microsoft.com/office/drawing/2014/main" id="{7463EB43-E53D-4EF0-BFDB-D3EB1A89BE1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538817" y="2973189"/>
            <a:ext cx="2287533" cy="124576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7" name="文本框 21536">
            <a:extLst>
              <a:ext uri="{FF2B5EF4-FFF2-40B4-BE49-F238E27FC236}">
                <a16:creationId xmlns="" xmlns:a16="http://schemas.microsoft.com/office/drawing/2014/main" id="{14439E07-9EE0-46FD-AE6C-6F18D118C8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080" y="1844824"/>
            <a:ext cx="3476625" cy="1828800"/>
          </a:xfrm>
          <a:prstGeom prst="rect">
            <a:avLst/>
          </a:prstGeom>
          <a:noFill/>
          <a:ln w="28575">
            <a:solidFill>
              <a:srgbClr val="0000F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3300"/>
                </a:solidFill>
                <a:ea typeface="宋体" panose="02010600030101010101" pitchFamily="2" charset="-122"/>
              </a:rPr>
              <a:t>       </a:t>
            </a:r>
            <a:r>
              <a:rPr lang="zh-CN" altLang="en-US" sz="2800" dirty="0">
                <a:solidFill>
                  <a:srgbClr val="3333FF"/>
                </a:solidFill>
                <a:ea typeface="宋体" panose="02010600030101010101" pitchFamily="2" charset="-122"/>
              </a:rPr>
              <a:t>特点</a:t>
            </a:r>
            <a:r>
              <a:rPr lang="en-US" altLang="zh-CN" sz="2800" dirty="0">
                <a:solidFill>
                  <a:srgbClr val="3333FF"/>
                </a:solidFill>
                <a:ea typeface="宋体" panose="02010600030101010101" pitchFamily="2" charset="-122"/>
              </a:rPr>
              <a:t>1:</a:t>
            </a:r>
            <a:r>
              <a:rPr lang="zh-CN" altLang="en-US" sz="2800" dirty="0">
                <a:ea typeface="楷体_GB2312" pitchFamily="1" charset="-122"/>
              </a:rPr>
              <a:t>一条倾斜的直线</a:t>
            </a:r>
            <a:r>
              <a:rPr lang="en-US" altLang="zh-CN" sz="2800" dirty="0">
                <a:ea typeface="楷体_GB2312" pitchFamily="1" charset="-122"/>
              </a:rPr>
              <a:t>,</a:t>
            </a:r>
            <a:r>
              <a:rPr lang="zh-CN" altLang="en-US" sz="2800" dirty="0">
                <a:ea typeface="楷体_GB2312" pitchFamily="1" charset="-122"/>
              </a:rPr>
              <a:t>该直线与纵轴的交点表示</a:t>
            </a:r>
            <a:r>
              <a:rPr lang="en-US" altLang="zh-CN" sz="2800" i="1" dirty="0">
                <a:ea typeface="楷体_GB2312" pitchFamily="1" charset="-122"/>
              </a:rPr>
              <a:t>t</a:t>
            </a:r>
            <a:r>
              <a:rPr lang="en-US" altLang="zh-CN" sz="2800" dirty="0">
                <a:ea typeface="楷体_GB2312" pitchFamily="1" charset="-122"/>
              </a:rPr>
              <a:t>=0</a:t>
            </a:r>
            <a:r>
              <a:rPr lang="zh-CN" altLang="en-US" sz="2800" dirty="0">
                <a:ea typeface="楷体_GB2312" pitchFamily="1" charset="-122"/>
              </a:rPr>
              <a:t>时刻的初速度</a:t>
            </a:r>
            <a:r>
              <a:rPr lang="en-US" altLang="zh-CN" sz="2800" dirty="0">
                <a:ea typeface="楷体_GB2312" pitchFamily="1" charset="-122"/>
              </a:rPr>
              <a:t>.</a:t>
            </a:r>
            <a:r>
              <a:rPr lang="en-US" altLang="zh-CN" sz="2400" dirty="0">
                <a:solidFill>
                  <a:schemeClr val="accent2"/>
                </a:solidFill>
                <a:ea typeface="宋体" panose="02010600030101010101" pitchFamily="2" charset="-122"/>
              </a:rPr>
              <a:t> </a:t>
            </a:r>
            <a:endParaRPr lang="en-US" altLang="zh-CN" b="0" dirty="0">
              <a:ea typeface="宋体" panose="02010600030101010101" pitchFamily="2" charset="-122"/>
            </a:endParaRPr>
          </a:p>
        </p:txBody>
      </p:sp>
      <p:sp>
        <p:nvSpPr>
          <p:cNvPr id="34" name="Rectangle 2">
            <a:extLst>
              <a:ext uri="{FF2B5EF4-FFF2-40B4-BE49-F238E27FC236}">
                <a16:creationId xmlns="" xmlns:a16="http://schemas.microsoft.com/office/drawing/2014/main" id="{20301008-9E69-4F79-9738-C2D2BA64F33E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/>
              <a:t>匀变速直线运动特点</a:t>
            </a: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直接连接符 22529">
            <a:extLst>
              <a:ext uri="{FF2B5EF4-FFF2-40B4-BE49-F238E27FC236}">
                <a16:creationId xmlns="" xmlns:a16="http://schemas.microsoft.com/office/drawing/2014/main" id="{D7B6ECAE-DC8F-41FD-9E9E-0A4DB37CCF10}"/>
              </a:ext>
            </a:extLst>
          </p:cNvPr>
          <p:cNvSpPr>
            <a:spLocks noChangeShapeType="1"/>
          </p:cNvSpPr>
          <p:nvPr/>
        </p:nvSpPr>
        <p:spPr bwMode="auto">
          <a:xfrm>
            <a:off x="3557588" y="1927225"/>
            <a:ext cx="0" cy="811213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38" name="直接连接符 22530">
            <a:extLst>
              <a:ext uri="{FF2B5EF4-FFF2-40B4-BE49-F238E27FC236}">
                <a16:creationId xmlns="" xmlns:a16="http://schemas.microsoft.com/office/drawing/2014/main" id="{BCA7BF8A-F27F-4DF6-8043-CC80B222FBAE}"/>
              </a:ext>
            </a:extLst>
          </p:cNvPr>
          <p:cNvSpPr>
            <a:spLocks noChangeShapeType="1"/>
          </p:cNvSpPr>
          <p:nvPr/>
        </p:nvSpPr>
        <p:spPr bwMode="auto">
          <a:xfrm>
            <a:off x="4181475" y="1622425"/>
            <a:ext cx="0" cy="1116013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39" name="直接连接符 22531">
            <a:extLst>
              <a:ext uri="{FF2B5EF4-FFF2-40B4-BE49-F238E27FC236}">
                <a16:creationId xmlns="" xmlns:a16="http://schemas.microsoft.com/office/drawing/2014/main" id="{3F8E5B3D-58EE-41A8-B463-550630F59810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6950" y="1319213"/>
            <a:ext cx="0" cy="1419225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0" name="直接连接符 22532">
            <a:extLst>
              <a:ext uri="{FF2B5EF4-FFF2-40B4-BE49-F238E27FC236}">
                <a16:creationId xmlns="" xmlns:a16="http://schemas.microsoft.com/office/drawing/2014/main" id="{90F63036-0EC5-452C-8DF6-CD78D84DB9C6}"/>
              </a:ext>
            </a:extLst>
          </p:cNvPr>
          <p:cNvSpPr>
            <a:spLocks noChangeShapeType="1"/>
          </p:cNvSpPr>
          <p:nvPr/>
        </p:nvSpPr>
        <p:spPr bwMode="auto">
          <a:xfrm>
            <a:off x="5805488" y="811213"/>
            <a:ext cx="0" cy="1927225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1" name="直接连接符 22533">
            <a:extLst>
              <a:ext uri="{FF2B5EF4-FFF2-40B4-BE49-F238E27FC236}">
                <a16:creationId xmlns="" xmlns:a16="http://schemas.microsoft.com/office/drawing/2014/main" id="{464CDC6C-9209-463D-9C98-704C1CDEB42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82938" y="1927225"/>
            <a:ext cx="374650" cy="0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2" name="直接连接符 22534">
            <a:extLst>
              <a:ext uri="{FF2B5EF4-FFF2-40B4-BE49-F238E27FC236}">
                <a16:creationId xmlns="" xmlns:a16="http://schemas.microsoft.com/office/drawing/2014/main" id="{DC6B6053-DC6B-4F32-BD2F-9FF99C4CC3A3}"/>
              </a:ext>
            </a:extLst>
          </p:cNvPr>
          <p:cNvSpPr>
            <a:spLocks noChangeShapeType="1"/>
          </p:cNvSpPr>
          <p:nvPr/>
        </p:nvSpPr>
        <p:spPr bwMode="auto">
          <a:xfrm>
            <a:off x="4181475" y="162242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3" name="直接连接符 22535">
            <a:extLst>
              <a:ext uri="{FF2B5EF4-FFF2-40B4-BE49-F238E27FC236}">
                <a16:creationId xmlns="" xmlns:a16="http://schemas.microsoft.com/office/drawing/2014/main" id="{3E36AD9D-8ED6-4BFD-BD69-1E64324AEE3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82938" y="1622425"/>
            <a:ext cx="998537" cy="0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4" name="直接连接符 22536">
            <a:extLst>
              <a:ext uri="{FF2B5EF4-FFF2-40B4-BE49-F238E27FC236}">
                <a16:creationId xmlns="" xmlns:a16="http://schemas.microsoft.com/office/drawing/2014/main" id="{4447EBAA-72D9-46E9-89B5-8D3524E7F83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82938" y="1319213"/>
            <a:ext cx="1498600" cy="0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5" name="直接连接符 22537">
            <a:extLst>
              <a:ext uri="{FF2B5EF4-FFF2-40B4-BE49-F238E27FC236}">
                <a16:creationId xmlns="" xmlns:a16="http://schemas.microsoft.com/office/drawing/2014/main" id="{1654B55C-E433-464F-A587-2F5E54FC155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82938" y="811213"/>
            <a:ext cx="2622550" cy="0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6" name="直接连接符 22538">
            <a:extLst>
              <a:ext uri="{FF2B5EF4-FFF2-40B4-BE49-F238E27FC236}">
                <a16:creationId xmlns="" xmlns:a16="http://schemas.microsoft.com/office/drawing/2014/main" id="{A544BDC1-E418-4102-A665-E58449F987B5}"/>
              </a:ext>
            </a:extLst>
          </p:cNvPr>
          <p:cNvSpPr>
            <a:spLocks noChangeShapeType="1"/>
          </p:cNvSpPr>
          <p:nvPr/>
        </p:nvSpPr>
        <p:spPr bwMode="auto">
          <a:xfrm>
            <a:off x="3182938" y="2738438"/>
            <a:ext cx="3122612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7" name="直接连接符 22539">
            <a:extLst>
              <a:ext uri="{FF2B5EF4-FFF2-40B4-BE49-F238E27FC236}">
                <a16:creationId xmlns="" xmlns:a16="http://schemas.microsoft.com/office/drawing/2014/main" id="{DC056426-BCEB-447A-9433-F8940DADB8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82938" y="506413"/>
            <a:ext cx="0" cy="22320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8" name="直接连接符 22540">
            <a:extLst>
              <a:ext uri="{FF2B5EF4-FFF2-40B4-BE49-F238E27FC236}">
                <a16:creationId xmlns="" xmlns:a16="http://schemas.microsoft.com/office/drawing/2014/main" id="{0920E2AD-BF24-4AAD-9B7D-80788EA39FB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82938" y="608013"/>
            <a:ext cx="2997200" cy="152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9" name="文本框 22541">
            <a:extLst>
              <a:ext uri="{FF2B5EF4-FFF2-40B4-BE49-F238E27FC236}">
                <a16:creationId xmlns="" xmlns:a16="http://schemas.microsoft.com/office/drawing/2014/main" id="{8A3795BE-21BB-496B-AFE3-704007696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8525" y="2738438"/>
            <a:ext cx="3175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600" b="0" i="1">
                <a:latin typeface="Arial" panose="020B0604020202020204" pitchFamily="34" charset="0"/>
                <a:ea typeface="楷体_GB2312" pitchFamily="1" charset="-122"/>
              </a:rPr>
              <a:t>t</a:t>
            </a:r>
            <a:r>
              <a:rPr lang="en-US" altLang="zh-CN" sz="1600" b="0" baseline="-25000">
                <a:latin typeface="Arial" panose="020B0604020202020204" pitchFamily="34" charset="0"/>
                <a:ea typeface="楷体_GB2312" pitchFamily="1" charset="-122"/>
              </a:rPr>
              <a:t>1</a:t>
            </a:r>
          </a:p>
        </p:txBody>
      </p:sp>
      <p:sp>
        <p:nvSpPr>
          <p:cNvPr id="14350" name="文本框 22542">
            <a:extLst>
              <a:ext uri="{FF2B5EF4-FFF2-40B4-BE49-F238E27FC236}">
                <a16:creationId xmlns="" xmlns:a16="http://schemas.microsoft.com/office/drawing/2014/main" id="{D920AE12-C740-4EAC-AD37-8C3D61ED66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5263" y="2765425"/>
            <a:ext cx="3206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600" b="0" i="1">
                <a:latin typeface="Arial" panose="020B0604020202020204" pitchFamily="34" charset="0"/>
                <a:ea typeface="楷体_GB2312" pitchFamily="1" charset="-122"/>
              </a:rPr>
              <a:t>t</a:t>
            </a:r>
            <a:r>
              <a:rPr lang="en-US" altLang="zh-CN" sz="1600" b="0" baseline="-25000">
                <a:latin typeface="Arial" panose="020B0604020202020204" pitchFamily="34" charset="0"/>
                <a:ea typeface="楷体_GB2312" pitchFamily="1" charset="-122"/>
              </a:rPr>
              <a:t>2</a:t>
            </a:r>
          </a:p>
        </p:txBody>
      </p:sp>
      <p:sp>
        <p:nvSpPr>
          <p:cNvPr id="14351" name="文本框 22543">
            <a:extLst>
              <a:ext uri="{FF2B5EF4-FFF2-40B4-BE49-F238E27FC236}">
                <a16:creationId xmlns="" xmlns:a16="http://schemas.microsoft.com/office/drawing/2014/main" id="{DFF236B2-0F91-419D-8EC4-7E8450D3C5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7725" y="2738438"/>
            <a:ext cx="3175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600" b="0" i="1">
                <a:latin typeface="Arial" panose="020B0604020202020204" pitchFamily="34" charset="0"/>
                <a:ea typeface="楷体_GB2312" pitchFamily="1" charset="-122"/>
              </a:rPr>
              <a:t>t</a:t>
            </a:r>
            <a:r>
              <a:rPr lang="en-US" altLang="zh-CN" sz="1600" b="0" baseline="-25000">
                <a:latin typeface="Arial" panose="020B0604020202020204" pitchFamily="34" charset="0"/>
                <a:ea typeface="楷体_GB2312" pitchFamily="1" charset="-122"/>
              </a:rPr>
              <a:t>3</a:t>
            </a:r>
          </a:p>
        </p:txBody>
      </p:sp>
      <p:sp>
        <p:nvSpPr>
          <p:cNvPr id="14352" name="文本框 22544">
            <a:extLst>
              <a:ext uri="{FF2B5EF4-FFF2-40B4-BE49-F238E27FC236}">
                <a16:creationId xmlns="" xmlns:a16="http://schemas.microsoft.com/office/drawing/2014/main" id="{82ADFB17-AC14-4031-B247-28B92E1C6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3250" y="2738438"/>
            <a:ext cx="3206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600" b="0" i="1">
                <a:latin typeface="Arial" panose="020B0604020202020204" pitchFamily="34" charset="0"/>
                <a:ea typeface="楷体_GB2312" pitchFamily="1" charset="-122"/>
              </a:rPr>
              <a:t>t</a:t>
            </a:r>
            <a:r>
              <a:rPr lang="en-US" altLang="zh-CN" sz="1600" b="0" baseline="-25000">
                <a:latin typeface="Arial" panose="020B0604020202020204" pitchFamily="34" charset="0"/>
                <a:ea typeface="楷体_GB2312" pitchFamily="1" charset="-122"/>
              </a:rPr>
              <a:t>4</a:t>
            </a:r>
          </a:p>
        </p:txBody>
      </p:sp>
      <p:sp>
        <p:nvSpPr>
          <p:cNvPr id="14353" name="文本框 22545">
            <a:extLst>
              <a:ext uri="{FF2B5EF4-FFF2-40B4-BE49-F238E27FC236}">
                <a16:creationId xmlns="" xmlns:a16="http://schemas.microsoft.com/office/drawing/2014/main" id="{12BE8846-6DDC-4B96-B01C-136D27C30F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4438" y="2589213"/>
            <a:ext cx="268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 b="0" i="1">
                <a:latin typeface="Arial" panose="020B0604020202020204" pitchFamily="34" charset="0"/>
                <a:ea typeface="楷体_GB2312" pitchFamily="1" charset="-122"/>
              </a:rPr>
              <a:t>t</a:t>
            </a:r>
          </a:p>
        </p:txBody>
      </p:sp>
      <p:sp>
        <p:nvSpPr>
          <p:cNvPr id="14354" name="文本框 22546">
            <a:extLst>
              <a:ext uri="{FF2B5EF4-FFF2-40B4-BE49-F238E27FC236}">
                <a16:creationId xmlns="" xmlns:a16="http://schemas.microsoft.com/office/drawing/2014/main" id="{E842D32C-60C2-4FD1-B1E6-8DA6377B35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3063" y="0"/>
            <a:ext cx="317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 b="0">
                <a:latin typeface="Monotype Corsiva" panose="03010101010201010101" pitchFamily="66" charset="0"/>
                <a:ea typeface="楷体_GB2312" pitchFamily="1" charset="-122"/>
              </a:rPr>
              <a:t>v</a:t>
            </a:r>
          </a:p>
        </p:txBody>
      </p:sp>
      <p:sp>
        <p:nvSpPr>
          <p:cNvPr id="14355" name="文本框 22547">
            <a:extLst>
              <a:ext uri="{FF2B5EF4-FFF2-40B4-BE49-F238E27FC236}">
                <a16:creationId xmlns="" xmlns:a16="http://schemas.microsoft.com/office/drawing/2014/main" id="{3CD31D20-9733-43FD-8993-CE0C4444B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1724025"/>
            <a:ext cx="334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600" b="0">
                <a:latin typeface="Monotype Corsiva" panose="03010101010201010101" pitchFamily="66" charset="0"/>
                <a:ea typeface="楷体_GB2312" pitchFamily="1" charset="-122"/>
              </a:rPr>
              <a:t>v</a:t>
            </a:r>
            <a:r>
              <a:rPr lang="en-US" altLang="zh-CN" sz="1600" b="0" baseline="-25000">
                <a:latin typeface="Monotype Corsiva" panose="03010101010201010101" pitchFamily="66" charset="0"/>
                <a:ea typeface="楷体_GB2312" pitchFamily="1" charset="-122"/>
              </a:rPr>
              <a:t>1</a:t>
            </a:r>
          </a:p>
        </p:txBody>
      </p:sp>
      <p:sp>
        <p:nvSpPr>
          <p:cNvPr id="14356" name="文本框 22548">
            <a:extLst>
              <a:ext uri="{FF2B5EF4-FFF2-40B4-BE49-F238E27FC236}">
                <a16:creationId xmlns="" xmlns:a16="http://schemas.microsoft.com/office/drawing/2014/main" id="{3A883E39-49CB-4BA2-89E9-869EEB8460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5588" y="1319213"/>
            <a:ext cx="3476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0">
                <a:latin typeface="Monotype Corsiva" panose="03010101010201010101" pitchFamily="66" charset="0"/>
                <a:ea typeface="楷体_GB2312" pitchFamily="1" charset="-122"/>
              </a:rPr>
              <a:t>v</a:t>
            </a:r>
            <a:r>
              <a:rPr lang="en-US" altLang="zh-CN" b="0" baseline="-25000">
                <a:latin typeface="Monotype Corsiva" panose="03010101010201010101" pitchFamily="66" charset="0"/>
                <a:ea typeface="楷体_GB2312" pitchFamily="1" charset="-122"/>
              </a:rPr>
              <a:t>2</a:t>
            </a:r>
          </a:p>
        </p:txBody>
      </p:sp>
      <p:sp>
        <p:nvSpPr>
          <p:cNvPr id="14357" name="文本框 22549">
            <a:extLst>
              <a:ext uri="{FF2B5EF4-FFF2-40B4-BE49-F238E27FC236}">
                <a16:creationId xmlns="" xmlns:a16="http://schemas.microsoft.com/office/drawing/2014/main" id="{286DDACC-69B0-403C-8D05-52595CBCA4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1014413"/>
            <a:ext cx="334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600" b="0">
                <a:latin typeface="Monotype Corsiva" panose="03010101010201010101" pitchFamily="66" charset="0"/>
                <a:ea typeface="楷体_GB2312" pitchFamily="1" charset="-122"/>
              </a:rPr>
              <a:t>v</a:t>
            </a:r>
            <a:r>
              <a:rPr lang="en-US" altLang="zh-CN" sz="1600" b="0" baseline="-25000">
                <a:latin typeface="Monotype Corsiva" panose="03010101010201010101" pitchFamily="66" charset="0"/>
                <a:ea typeface="楷体_GB2312" pitchFamily="1" charset="-122"/>
              </a:rPr>
              <a:t>3</a:t>
            </a:r>
          </a:p>
        </p:txBody>
      </p:sp>
      <p:sp>
        <p:nvSpPr>
          <p:cNvPr id="14358" name="文本框 22550">
            <a:extLst>
              <a:ext uri="{FF2B5EF4-FFF2-40B4-BE49-F238E27FC236}">
                <a16:creationId xmlns="" xmlns:a16="http://schemas.microsoft.com/office/drawing/2014/main" id="{CF6CBB1B-907F-49EC-8E24-49E34124CD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8438" y="479425"/>
            <a:ext cx="3841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0">
                <a:latin typeface="Monotype Corsiva" panose="03010101010201010101" pitchFamily="66" charset="0"/>
                <a:ea typeface="楷体_GB2312" pitchFamily="1" charset="-122"/>
              </a:rPr>
              <a:t>v4</a:t>
            </a:r>
          </a:p>
        </p:txBody>
      </p:sp>
      <p:sp>
        <p:nvSpPr>
          <p:cNvPr id="14359" name="文本框 22551">
            <a:extLst>
              <a:ext uri="{FF2B5EF4-FFF2-40B4-BE49-F238E27FC236}">
                <a16:creationId xmlns="" xmlns:a16="http://schemas.microsoft.com/office/drawing/2014/main" id="{6771DEE8-059C-4E30-95DB-C062484264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1927225"/>
            <a:ext cx="334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600" b="0">
                <a:latin typeface="Monotype Corsiva" panose="03010101010201010101" pitchFamily="66" charset="0"/>
                <a:ea typeface="楷体_GB2312" pitchFamily="1" charset="-122"/>
              </a:rPr>
              <a:t>v</a:t>
            </a:r>
            <a:r>
              <a:rPr lang="en-US" altLang="zh-CN" sz="1600" b="0" baseline="-25000">
                <a:latin typeface="Monotype Corsiva" panose="03010101010201010101" pitchFamily="66" charset="0"/>
                <a:ea typeface="楷体_GB2312" pitchFamily="1" charset="-122"/>
              </a:rPr>
              <a:t>0</a:t>
            </a:r>
          </a:p>
        </p:txBody>
      </p:sp>
      <p:sp>
        <p:nvSpPr>
          <p:cNvPr id="14360" name="文本框 22552">
            <a:extLst>
              <a:ext uri="{FF2B5EF4-FFF2-40B4-BE49-F238E27FC236}">
                <a16:creationId xmlns="" xmlns:a16="http://schemas.microsoft.com/office/drawing/2014/main" id="{F3D2E290-670C-4831-A5E6-7376B3B5E6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4475" y="2514600"/>
            <a:ext cx="3000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600" b="0">
                <a:latin typeface="Arial" panose="020B0604020202020204" pitchFamily="34" charset="0"/>
                <a:ea typeface="楷体_GB2312" pitchFamily="1" charset="-122"/>
              </a:rPr>
              <a:t>0</a:t>
            </a:r>
          </a:p>
        </p:txBody>
      </p:sp>
      <p:sp>
        <p:nvSpPr>
          <p:cNvPr id="14361" name="直接连接符 22553">
            <a:extLst>
              <a:ext uri="{FF2B5EF4-FFF2-40B4-BE49-F238E27FC236}">
                <a16:creationId xmlns="" xmlns:a16="http://schemas.microsoft.com/office/drawing/2014/main" id="{837860B4-27CE-4D2F-8313-72F5D65F7EF8}"/>
              </a:ext>
            </a:extLst>
          </p:cNvPr>
          <p:cNvSpPr>
            <a:spLocks noChangeShapeType="1"/>
          </p:cNvSpPr>
          <p:nvPr/>
        </p:nvSpPr>
        <p:spPr bwMode="auto">
          <a:xfrm>
            <a:off x="3557588" y="1927225"/>
            <a:ext cx="623887" cy="0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2" name="直接连接符 22554">
            <a:extLst>
              <a:ext uri="{FF2B5EF4-FFF2-40B4-BE49-F238E27FC236}">
                <a16:creationId xmlns="" xmlns:a16="http://schemas.microsoft.com/office/drawing/2014/main" id="{E8FB75CB-DCDB-4CFA-AD1D-A2AE94532A18}"/>
              </a:ext>
            </a:extLst>
          </p:cNvPr>
          <p:cNvSpPr>
            <a:spLocks noChangeShapeType="1"/>
          </p:cNvSpPr>
          <p:nvPr/>
        </p:nvSpPr>
        <p:spPr bwMode="auto">
          <a:xfrm>
            <a:off x="4681538" y="1319213"/>
            <a:ext cx="1123950" cy="0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3" name="文本框 22555">
            <a:extLst>
              <a:ext uri="{FF2B5EF4-FFF2-40B4-BE49-F238E27FC236}">
                <a16:creationId xmlns="" xmlns:a16="http://schemas.microsoft.com/office/drawing/2014/main" id="{F72CD6F3-63CC-4097-89EB-83D3A589E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5438" y="1520825"/>
            <a:ext cx="252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600" b="0">
                <a:latin typeface="Arial" panose="020B0604020202020204" pitchFamily="34" charset="0"/>
                <a:ea typeface="楷体_GB2312" pitchFamily="1" charset="-122"/>
              </a:rPr>
              <a:t>}</a:t>
            </a:r>
          </a:p>
        </p:txBody>
      </p:sp>
      <p:sp>
        <p:nvSpPr>
          <p:cNvPr id="14364" name="文本框 22556">
            <a:extLst>
              <a:ext uri="{FF2B5EF4-FFF2-40B4-BE49-F238E27FC236}">
                <a16:creationId xmlns="" xmlns:a16="http://schemas.microsoft.com/office/drawing/2014/main" id="{2F5BCC70-C792-493B-8748-4A72FAF1C1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2803525"/>
            <a:ext cx="1825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endParaRPr lang="zh-CN" altLang="zh-CN" sz="1600" b="0"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14365" name="文本框 22557">
            <a:extLst>
              <a:ext uri="{FF2B5EF4-FFF2-40B4-BE49-F238E27FC236}">
                <a16:creationId xmlns="" xmlns:a16="http://schemas.microsoft.com/office/drawing/2014/main" id="{36051B5F-F808-442B-A32E-90E8CE8A2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4850" y="608013"/>
            <a:ext cx="3206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200" b="0">
                <a:latin typeface="Arial" panose="020B0604020202020204" pitchFamily="34" charset="0"/>
                <a:ea typeface="楷体_GB2312" pitchFamily="1" charset="-122"/>
              </a:rPr>
              <a:t>}</a:t>
            </a:r>
            <a:endParaRPr lang="en-US" altLang="zh-CN" sz="1600" b="0">
              <a:solidFill>
                <a:srgbClr val="3333FF"/>
              </a:solidFill>
              <a:cs typeface="Times New Roman" panose="02020603050405020304" pitchFamily="18" charset="0"/>
            </a:endParaRPr>
          </a:p>
        </p:txBody>
      </p:sp>
      <p:sp>
        <p:nvSpPr>
          <p:cNvPr id="14366" name="文本框 22558">
            <a:extLst>
              <a:ext uri="{FF2B5EF4-FFF2-40B4-BE49-F238E27FC236}">
                <a16:creationId xmlns="" xmlns:a16="http://schemas.microsoft.com/office/drawing/2014/main" id="{DC376F5B-3D02-4B04-B236-B866289DD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7363" y="1622425"/>
            <a:ext cx="330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000" b="0">
                <a:solidFill>
                  <a:srgbClr val="000000"/>
                </a:solidFill>
                <a:ea typeface="宋体" panose="02010600030101010101" pitchFamily="2" charset="-122"/>
              </a:rPr>
              <a:t>∆</a:t>
            </a:r>
            <a:r>
              <a:rPr lang="en-US" altLang="zh-CN" sz="1200" b="0" i="1">
                <a:solidFill>
                  <a:srgbClr val="000000"/>
                </a:solidFill>
                <a:ea typeface="宋体" panose="02010600030101010101" pitchFamily="2" charset="-122"/>
              </a:rPr>
              <a:t>v</a:t>
            </a:r>
            <a:endParaRPr lang="en-US" altLang="zh-CN" sz="1200" b="0" i="1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4367" name="文本框 22559">
            <a:extLst>
              <a:ext uri="{FF2B5EF4-FFF2-40B4-BE49-F238E27FC236}">
                <a16:creationId xmlns="" xmlns:a16="http://schemas.microsoft.com/office/drawing/2014/main" id="{8608B3D8-A3DD-4061-AE89-477CCC65E2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6313" y="811213"/>
            <a:ext cx="3683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200" b="0">
                <a:solidFill>
                  <a:srgbClr val="000000"/>
                </a:solidFill>
                <a:ea typeface="宋体" panose="02010600030101010101" pitchFamily="2" charset="-122"/>
              </a:rPr>
              <a:t>∆</a:t>
            </a:r>
            <a:r>
              <a:rPr lang="en-US" altLang="zh-CN" sz="1600" b="0" i="1">
                <a:solidFill>
                  <a:srgbClr val="000000"/>
                </a:solidFill>
                <a:ea typeface="宋体" panose="02010600030101010101" pitchFamily="2" charset="-122"/>
              </a:rPr>
              <a:t>v</a:t>
            </a:r>
            <a:endParaRPr lang="en-US" altLang="zh-CN" sz="1600" b="0" i="1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4368" name="文本框 22560">
            <a:extLst>
              <a:ext uri="{FF2B5EF4-FFF2-40B4-BE49-F238E27FC236}">
                <a16:creationId xmlns="" xmlns:a16="http://schemas.microsoft.com/office/drawing/2014/main" id="{2FD99E9A-A7BA-4A08-A72A-601C4D9AB8E0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3673476" y="1735137"/>
            <a:ext cx="4064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500" b="0">
                <a:latin typeface="Arial" panose="020B0604020202020204" pitchFamily="34" charset="0"/>
                <a:ea typeface="楷体_GB2312" pitchFamily="1" charset="-122"/>
              </a:rPr>
              <a:t>}</a:t>
            </a:r>
          </a:p>
        </p:txBody>
      </p:sp>
      <p:sp>
        <p:nvSpPr>
          <p:cNvPr id="14369" name="文本框 22561">
            <a:extLst>
              <a:ext uri="{FF2B5EF4-FFF2-40B4-BE49-F238E27FC236}">
                <a16:creationId xmlns="" xmlns:a16="http://schemas.microsoft.com/office/drawing/2014/main" id="{42AA75CA-8DF9-4B3D-B256-C301B0C3E893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5176837" y="1023938"/>
            <a:ext cx="447675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 algn="ctr"/>
            <a:r>
              <a:rPr lang="en-US" altLang="zh-CN" sz="4800" b="0">
                <a:latin typeface="Arial" panose="020B0604020202020204" pitchFamily="34" charset="0"/>
                <a:ea typeface="楷体_GB2312" pitchFamily="1" charset="-122"/>
              </a:rPr>
              <a:t>}</a:t>
            </a:r>
          </a:p>
        </p:txBody>
      </p:sp>
      <p:sp>
        <p:nvSpPr>
          <p:cNvPr id="14370" name="文本框 22562">
            <a:extLst>
              <a:ext uri="{FF2B5EF4-FFF2-40B4-BE49-F238E27FC236}">
                <a16:creationId xmlns="" xmlns:a16="http://schemas.microsoft.com/office/drawing/2014/main" id="{4061FEE1-4D02-44D6-912F-5F1DCA4C8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1575" y="2195513"/>
            <a:ext cx="184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endParaRPr lang="zh-CN" altLang="zh-CN" sz="1600" b="0"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14371" name="文本框 22563">
            <a:extLst>
              <a:ext uri="{FF2B5EF4-FFF2-40B4-BE49-F238E27FC236}">
                <a16:creationId xmlns="" xmlns:a16="http://schemas.microsoft.com/office/drawing/2014/main" id="{D27F835F-20EC-4985-81A5-D694E911A7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2133600"/>
            <a:ext cx="3603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 b="0">
                <a:solidFill>
                  <a:srgbClr val="000000"/>
                </a:solidFill>
                <a:ea typeface="宋体" panose="02010600030101010101" pitchFamily="2" charset="-122"/>
              </a:rPr>
              <a:t>∆</a:t>
            </a:r>
            <a:r>
              <a:rPr lang="en-US" altLang="zh-CN" sz="1400" b="0" i="1">
                <a:solidFill>
                  <a:srgbClr val="000000"/>
                </a:solidFill>
                <a:ea typeface="宋体" panose="02010600030101010101" pitchFamily="2" charset="-122"/>
              </a:rPr>
              <a:t>t</a:t>
            </a:r>
            <a:endParaRPr lang="en-US" altLang="zh-CN" sz="1400" b="0" i="1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4372" name="文本框 22564">
            <a:extLst>
              <a:ext uri="{FF2B5EF4-FFF2-40B4-BE49-F238E27FC236}">
                <a16:creationId xmlns="" xmlns:a16="http://schemas.microsoft.com/office/drawing/2014/main" id="{DA8EBBC2-EAEB-40A7-ABB5-8272E226F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1484313"/>
            <a:ext cx="3667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600" b="0">
                <a:ea typeface="宋体" panose="02010600030101010101" pitchFamily="2" charset="-122"/>
              </a:rPr>
              <a:t>∆</a:t>
            </a:r>
            <a:r>
              <a:rPr lang="en-US" altLang="zh-CN" sz="1600" b="0" i="1">
                <a:ea typeface="宋体" panose="02010600030101010101" pitchFamily="2" charset="-122"/>
              </a:rPr>
              <a:t>t</a:t>
            </a:r>
            <a:endParaRPr lang="en-US" altLang="zh-CN" sz="1600" b="0" i="1">
              <a:cs typeface="Times New Roman" panose="02020603050405020304" pitchFamily="18" charset="0"/>
            </a:endParaRPr>
          </a:p>
        </p:txBody>
      </p:sp>
      <p:sp>
        <p:nvSpPr>
          <p:cNvPr id="22566" name="文本框 22565">
            <a:extLst>
              <a:ext uri="{FF2B5EF4-FFF2-40B4-BE49-F238E27FC236}">
                <a16:creationId xmlns="" xmlns:a16="http://schemas.microsoft.com/office/drawing/2014/main" id="{9B0E8D5B-2DEE-47DF-928F-7C14126255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8875" y="3597276"/>
            <a:ext cx="7632700" cy="2573337"/>
          </a:xfrm>
          <a:prstGeom prst="rect">
            <a:avLst/>
          </a:prstGeom>
          <a:noFill/>
          <a:ln w="28575">
            <a:solidFill>
              <a:srgbClr val="0000F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2800" dirty="0">
                <a:solidFill>
                  <a:srgbClr val="0000FF"/>
                </a:solidFill>
                <a:ea typeface="宋体" panose="02010600030101010101" pitchFamily="2" charset="-122"/>
              </a:rPr>
              <a:t>        </a:t>
            </a:r>
            <a:r>
              <a:rPr lang="zh-CN" altLang="en-US" sz="2800" dirty="0">
                <a:solidFill>
                  <a:srgbClr val="0000FF"/>
                </a:solidFill>
                <a:ea typeface="宋体" panose="02010600030101010101" pitchFamily="2" charset="-122"/>
              </a:rPr>
              <a:t>特点</a:t>
            </a:r>
            <a:r>
              <a:rPr lang="en-US" altLang="zh-CN" sz="2800" dirty="0">
                <a:solidFill>
                  <a:srgbClr val="0000FF"/>
                </a:solidFill>
                <a:ea typeface="宋体" panose="02010600030101010101" pitchFamily="2" charset="-122"/>
              </a:rPr>
              <a:t>2:</a:t>
            </a:r>
            <a:r>
              <a:rPr lang="zh-CN" altLang="en-US" sz="2800" dirty="0">
                <a:ea typeface="楷体_GB2312" pitchFamily="1" charset="-122"/>
              </a:rPr>
              <a:t>由于</a:t>
            </a:r>
            <a:r>
              <a:rPr lang="en-US" altLang="zh-CN" sz="2800" i="1" dirty="0">
                <a:ea typeface="楷体_GB2312" pitchFamily="1" charset="-122"/>
              </a:rPr>
              <a:t>v-t</a:t>
            </a:r>
            <a:r>
              <a:rPr lang="zh-CN" altLang="en-US" sz="2800" dirty="0">
                <a:ea typeface="楷体_GB2312" pitchFamily="1" charset="-122"/>
              </a:rPr>
              <a:t>图象是一条直线</a:t>
            </a:r>
            <a:r>
              <a:rPr lang="en-US" altLang="zh-CN" sz="2800" dirty="0">
                <a:ea typeface="楷体_GB2312" pitchFamily="1" charset="-122"/>
              </a:rPr>
              <a:t>,</a:t>
            </a:r>
            <a:r>
              <a:rPr lang="zh-CN" altLang="en-US" sz="2800" dirty="0">
                <a:ea typeface="楷体_GB2312" pitchFamily="1" charset="-122"/>
              </a:rPr>
              <a:t>无论</a:t>
            </a:r>
            <a:r>
              <a:rPr lang="en-US" altLang="zh-CN" sz="2800" dirty="0">
                <a:ea typeface="楷体_GB2312" pitchFamily="1" charset="-122"/>
              </a:rPr>
              <a:t>∆</a:t>
            </a:r>
            <a:r>
              <a:rPr lang="en-US" altLang="zh-CN" sz="2800" i="1" dirty="0">
                <a:ea typeface="楷体_GB2312" pitchFamily="1" charset="-122"/>
              </a:rPr>
              <a:t>t</a:t>
            </a:r>
            <a:r>
              <a:rPr lang="zh-CN" altLang="en-US" sz="2800" dirty="0">
                <a:ea typeface="楷体_GB2312" pitchFamily="1" charset="-122"/>
              </a:rPr>
              <a:t>选在什么区间</a:t>
            </a:r>
            <a:r>
              <a:rPr lang="en-US" altLang="zh-CN" sz="2800" dirty="0">
                <a:ea typeface="楷体_GB2312" pitchFamily="1" charset="-122"/>
              </a:rPr>
              <a:t>,</a:t>
            </a:r>
            <a:r>
              <a:rPr lang="zh-CN" altLang="en-US" sz="2800" dirty="0">
                <a:ea typeface="楷体_GB2312" pitchFamily="1" charset="-122"/>
              </a:rPr>
              <a:t>对应的速度</a:t>
            </a:r>
            <a:r>
              <a:rPr lang="en-US" altLang="zh-CN" sz="2800" i="1" dirty="0">
                <a:ea typeface="楷体_GB2312" pitchFamily="1" charset="-122"/>
              </a:rPr>
              <a:t>v</a:t>
            </a:r>
            <a:r>
              <a:rPr lang="zh-CN" altLang="en-US" sz="2800" dirty="0">
                <a:ea typeface="楷体_GB2312" pitchFamily="1" charset="-122"/>
              </a:rPr>
              <a:t>的变化量</a:t>
            </a:r>
            <a:r>
              <a:rPr lang="en-US" altLang="zh-CN" sz="2800" dirty="0">
                <a:ea typeface="楷体_GB2312" pitchFamily="1" charset="-122"/>
              </a:rPr>
              <a:t>∆</a:t>
            </a:r>
            <a:r>
              <a:rPr lang="en-US" altLang="zh-CN" sz="2800" i="1" dirty="0">
                <a:ea typeface="楷体_GB2312" pitchFamily="1" charset="-122"/>
              </a:rPr>
              <a:t>v</a:t>
            </a:r>
            <a:r>
              <a:rPr lang="zh-CN" altLang="en-US" sz="2800" dirty="0">
                <a:ea typeface="楷体_GB2312" pitchFamily="1" charset="-122"/>
              </a:rPr>
              <a:t>与时间</a:t>
            </a:r>
            <a:r>
              <a:rPr lang="en-US" altLang="zh-CN" sz="2800" i="1" dirty="0">
                <a:ea typeface="楷体_GB2312" pitchFamily="1" charset="-122"/>
              </a:rPr>
              <a:t>t</a:t>
            </a:r>
            <a:r>
              <a:rPr lang="zh-CN" altLang="en-US" sz="2800" dirty="0">
                <a:ea typeface="楷体_GB2312" pitchFamily="1" charset="-122"/>
              </a:rPr>
              <a:t>的变化量</a:t>
            </a:r>
            <a:r>
              <a:rPr lang="en-US" altLang="zh-CN" sz="2800" dirty="0">
                <a:ea typeface="楷体_GB2312" pitchFamily="1" charset="-122"/>
              </a:rPr>
              <a:t>∆</a:t>
            </a:r>
            <a:r>
              <a:rPr lang="en-US" altLang="zh-CN" sz="2800" i="1" dirty="0">
                <a:ea typeface="楷体_GB2312" pitchFamily="1" charset="-122"/>
              </a:rPr>
              <a:t>t</a:t>
            </a:r>
            <a:r>
              <a:rPr lang="zh-CN" altLang="en-US" sz="2800" dirty="0">
                <a:ea typeface="楷体_GB2312" pitchFamily="1" charset="-122"/>
              </a:rPr>
              <a:t>之比都是一样的</a:t>
            </a:r>
            <a:r>
              <a:rPr lang="en-US" altLang="zh-CN" sz="2800" dirty="0">
                <a:ea typeface="楷体_GB2312" pitchFamily="1" charset="-122"/>
              </a:rPr>
              <a:t>,</a:t>
            </a:r>
            <a:r>
              <a:rPr lang="zh-CN" altLang="en-US" sz="2800" dirty="0">
                <a:ea typeface="楷体_GB2312" pitchFamily="1" charset="-122"/>
              </a:rPr>
              <a:t>表示速度的变化量与所用时间的比值</a:t>
            </a:r>
            <a:r>
              <a:rPr lang="en-US" altLang="zh-CN" sz="2800" dirty="0">
                <a:ea typeface="楷体_GB2312" pitchFamily="1" charset="-122"/>
              </a:rPr>
              <a:t>,</a:t>
            </a:r>
            <a:r>
              <a:rPr lang="zh-CN" altLang="en-US" sz="2800" dirty="0">
                <a:ea typeface="楷体_GB2312" pitchFamily="1" charset="-122"/>
              </a:rPr>
              <a:t>即加速度。所以</a:t>
            </a:r>
            <a:r>
              <a:rPr lang="en-US" altLang="zh-CN" sz="2800" i="1" dirty="0">
                <a:ea typeface="楷体_GB2312" pitchFamily="1" charset="-122"/>
              </a:rPr>
              <a:t>v</a:t>
            </a:r>
            <a:r>
              <a:rPr lang="en-US" altLang="zh-CN" sz="2800" dirty="0">
                <a:ea typeface="楷体_GB2312" pitchFamily="1" charset="-122"/>
              </a:rPr>
              <a:t>-</a:t>
            </a:r>
            <a:r>
              <a:rPr lang="en-US" altLang="zh-CN" sz="2800" i="1" dirty="0">
                <a:ea typeface="楷体_GB2312" pitchFamily="1" charset="-122"/>
              </a:rPr>
              <a:t>t</a:t>
            </a:r>
            <a:r>
              <a:rPr lang="zh-CN" altLang="en-US" sz="2800" dirty="0">
                <a:ea typeface="楷体_GB2312" pitchFamily="1" charset="-122"/>
              </a:rPr>
              <a:t>图象是一倾斜的直线</a:t>
            </a:r>
            <a:r>
              <a:rPr lang="en-US" altLang="zh-CN" sz="2800" dirty="0">
                <a:ea typeface="楷体_GB2312" pitchFamily="1" charset="-122"/>
              </a:rPr>
              <a:t>,</a:t>
            </a:r>
            <a:r>
              <a:rPr lang="zh-CN" altLang="en-US" sz="2800" dirty="0">
                <a:ea typeface="楷体_GB2312" pitchFamily="1" charset="-122"/>
              </a:rPr>
              <a:t>是加速度不变的运动。</a:t>
            </a:r>
            <a:endParaRPr lang="zh-CN" altLang="en-US" b="0" dirty="0">
              <a:ea typeface="宋体" panose="02010600030101010101" pitchFamily="2" charset="-122"/>
            </a:endParaRPr>
          </a:p>
        </p:txBody>
      </p:sp>
      <p:sp>
        <p:nvSpPr>
          <p:cNvPr id="39" name="Rectangle 2">
            <a:extLst>
              <a:ext uri="{FF2B5EF4-FFF2-40B4-BE49-F238E27FC236}">
                <a16:creationId xmlns="" xmlns:a16="http://schemas.microsoft.com/office/drawing/2014/main" id="{A6667904-3398-4A23-9C1D-CBD5708BA7C8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/>
              <a:t>匀变速直线运动特点</a:t>
            </a: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6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23553">
            <a:extLst>
              <a:ext uri="{FF2B5EF4-FFF2-40B4-BE49-F238E27FC236}">
                <a16:creationId xmlns="" xmlns:a16="http://schemas.microsoft.com/office/drawing/2014/main" id="{B64E459E-4346-4101-8EFD-86422A224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031" y="671177"/>
            <a:ext cx="7575401" cy="250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③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从匀变速直线运动的</a:t>
            </a:r>
            <a:r>
              <a:rPr lang="en-US" altLang="zh-CN" sz="2800" i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v</a:t>
            </a:r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 sz="2800" i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图象可获得的  </a:t>
            </a:r>
          </a:p>
          <a:p>
            <a:pPr>
              <a:lnSpc>
                <a:spcPct val="14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物理信息</a:t>
            </a:r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b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2800" dirty="0">
                <a:latin typeface="楷体_GB2312" pitchFamily="1" charset="-122"/>
                <a:ea typeface="楷体_GB2312" pitchFamily="1" charset="-122"/>
              </a:rPr>
              <a:t>(1)</a:t>
            </a: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可以知道任一时刻所对应的瞬时速度</a:t>
            </a:r>
            <a:br>
              <a:rPr lang="zh-CN" altLang="en-US" sz="2800" dirty="0">
                <a:latin typeface="楷体_GB2312" pitchFamily="1" charset="-122"/>
                <a:ea typeface="楷体_GB2312" pitchFamily="1" charset="-122"/>
              </a:rPr>
            </a:b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     </a:t>
            </a:r>
            <a:r>
              <a:rPr lang="en-US" altLang="zh-CN" sz="2800" dirty="0">
                <a:latin typeface="楷体_GB2312" pitchFamily="1" charset="-122"/>
                <a:ea typeface="楷体_GB2312" pitchFamily="1" charset="-122"/>
              </a:rPr>
              <a:t>(2)</a:t>
            </a: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可以知道任一瞬时速度所对应的时刻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A6BEACD5-C058-4B4E-8893-29C8B698F29B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/>
              <a:t>匀变速直线运动特点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13F81534-35E2-49D6-A216-E754508A670A}"/>
              </a:ext>
            </a:extLst>
          </p:cNvPr>
          <p:cNvGrpSpPr>
            <a:grpSpLocks/>
          </p:cNvGrpSpPr>
          <p:nvPr/>
        </p:nvGrpSpPr>
        <p:grpSpPr bwMode="auto">
          <a:xfrm>
            <a:off x="2627784" y="3501008"/>
            <a:ext cx="4419600" cy="3124200"/>
            <a:chOff x="0" y="0"/>
            <a:chExt cx="2784" cy="1968"/>
          </a:xfrm>
        </p:grpSpPr>
        <p:sp>
          <p:nvSpPr>
            <p:cNvPr id="5" name="直接连接符 21507">
              <a:extLst>
                <a:ext uri="{FF2B5EF4-FFF2-40B4-BE49-F238E27FC236}">
                  <a16:creationId xmlns="" xmlns:a16="http://schemas.microsoft.com/office/drawing/2014/main" id="{B64EEEBD-56A5-4279-963B-08394DB5B3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1728"/>
              <a:ext cx="211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直接连接符 21508">
              <a:extLst>
                <a:ext uri="{FF2B5EF4-FFF2-40B4-BE49-F238E27FC236}">
                  <a16:creationId xmlns="" xmlns:a16="http://schemas.microsoft.com/office/drawing/2014/main" id="{3B31C3A6-22D6-4A9E-BF0C-425B80E605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4" y="96"/>
              <a:ext cx="0" cy="16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文本框 21509">
              <a:extLst>
                <a:ext uri="{FF2B5EF4-FFF2-40B4-BE49-F238E27FC236}">
                  <a16:creationId xmlns="" xmlns:a16="http://schemas.microsoft.com/office/drawing/2014/main" id="{6B92B798-1E7D-47F3-8C6E-1C68AC2438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" y="0"/>
              <a:ext cx="9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rgbClr val="FF0000"/>
                  </a:solidFill>
                  <a:ea typeface="宋体" panose="02010600030101010101" pitchFamily="2" charset="-122"/>
                </a:rPr>
                <a:t>v</a:t>
              </a: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/m.s</a:t>
              </a:r>
              <a:r>
                <a:rPr lang="en-US" altLang="zh-CN" sz="2400" baseline="30000">
                  <a:solidFill>
                    <a:srgbClr val="FF0000"/>
                  </a:solidFill>
                  <a:ea typeface="宋体" panose="02010600030101010101" pitchFamily="2" charset="-122"/>
                </a:rPr>
                <a:t>-1</a:t>
              </a:r>
              <a:endParaRPr lang="en-US" altLang="zh-CN" sz="240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8" name="文本框 21510">
              <a:extLst>
                <a:ext uri="{FF2B5EF4-FFF2-40B4-BE49-F238E27FC236}">
                  <a16:creationId xmlns="" xmlns:a16="http://schemas.microsoft.com/office/drawing/2014/main" id="{C91290C8-D227-48AB-BCBB-36E45090C0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4" y="1344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rgbClr val="FF0000"/>
                  </a:solidFill>
                  <a:ea typeface="宋体" panose="02010600030101010101" pitchFamily="2" charset="-122"/>
                </a:rPr>
                <a:t>t/h</a:t>
              </a:r>
            </a:p>
          </p:txBody>
        </p:sp>
        <p:sp>
          <p:nvSpPr>
            <p:cNvPr id="9" name="直接连接符 21511">
              <a:extLst>
                <a:ext uri="{FF2B5EF4-FFF2-40B4-BE49-F238E27FC236}">
                  <a16:creationId xmlns="" xmlns:a16="http://schemas.microsoft.com/office/drawing/2014/main" id="{C8628F59-049D-4506-BF93-E3C6204F4B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12" y="158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直接连接符 21512">
              <a:extLst>
                <a:ext uri="{FF2B5EF4-FFF2-40B4-BE49-F238E27FC236}">
                  <a16:creationId xmlns="" xmlns:a16="http://schemas.microsoft.com/office/drawing/2014/main" id="{9530A5F7-B7AB-488C-8281-EB7EF27D8F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92" y="158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直接连接符 21513">
              <a:extLst>
                <a:ext uri="{FF2B5EF4-FFF2-40B4-BE49-F238E27FC236}">
                  <a16:creationId xmlns="" xmlns:a16="http://schemas.microsoft.com/office/drawing/2014/main" id="{A1FEB14D-8B39-4ADC-A9B7-36391BAD70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72" y="158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直接连接符 21514">
              <a:extLst>
                <a:ext uri="{FF2B5EF4-FFF2-40B4-BE49-F238E27FC236}">
                  <a16:creationId xmlns="" xmlns:a16="http://schemas.microsoft.com/office/drawing/2014/main" id="{691B99C9-7C07-49B0-9BC4-A868FA881B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1488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直接连接符 21515">
              <a:extLst>
                <a:ext uri="{FF2B5EF4-FFF2-40B4-BE49-F238E27FC236}">
                  <a16:creationId xmlns="" xmlns:a16="http://schemas.microsoft.com/office/drawing/2014/main" id="{B274BB14-F82A-4FC2-B200-DAEE58518B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120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直接连接符 21516">
              <a:extLst>
                <a:ext uri="{FF2B5EF4-FFF2-40B4-BE49-F238E27FC236}">
                  <a16:creationId xmlns="" xmlns:a16="http://schemas.microsoft.com/office/drawing/2014/main" id="{E0B6CC43-A1B8-4C98-A939-9E9B60B8A6F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38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文本框 21517">
              <a:extLst>
                <a:ext uri="{FF2B5EF4-FFF2-40B4-BE49-F238E27FC236}">
                  <a16:creationId xmlns="" xmlns:a16="http://schemas.microsoft.com/office/drawing/2014/main" id="{2AF84D25-B66E-417B-A22C-8FD560D1E7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" y="168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0</a:t>
              </a:r>
            </a:p>
          </p:txBody>
        </p:sp>
        <p:sp>
          <p:nvSpPr>
            <p:cNvPr id="16" name="文本框 21518">
              <a:extLst>
                <a:ext uri="{FF2B5EF4-FFF2-40B4-BE49-F238E27FC236}">
                  <a16:creationId xmlns="" xmlns:a16="http://schemas.microsoft.com/office/drawing/2014/main" id="{CE44B4D5-1C5C-4A93-886E-9ECED1C24D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" y="168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5</a:t>
              </a:r>
            </a:p>
          </p:txBody>
        </p:sp>
        <p:sp>
          <p:nvSpPr>
            <p:cNvPr id="17" name="文本框 21519">
              <a:extLst>
                <a:ext uri="{FF2B5EF4-FFF2-40B4-BE49-F238E27FC236}">
                  <a16:creationId xmlns="" xmlns:a16="http://schemas.microsoft.com/office/drawing/2014/main" id="{58AB52DB-6569-4843-A16D-5D7D5A2F98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8" y="1680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10</a:t>
              </a:r>
            </a:p>
          </p:txBody>
        </p:sp>
        <p:sp>
          <p:nvSpPr>
            <p:cNvPr id="18" name="文本框 21520">
              <a:extLst>
                <a:ext uri="{FF2B5EF4-FFF2-40B4-BE49-F238E27FC236}">
                  <a16:creationId xmlns="" xmlns:a16="http://schemas.microsoft.com/office/drawing/2014/main" id="{1349FB84-2D25-471C-97C1-27634A1386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28" y="168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15</a:t>
              </a:r>
            </a:p>
          </p:txBody>
        </p:sp>
        <p:sp>
          <p:nvSpPr>
            <p:cNvPr id="19" name="文本框 21521">
              <a:extLst>
                <a:ext uri="{FF2B5EF4-FFF2-40B4-BE49-F238E27FC236}">
                  <a16:creationId xmlns="" xmlns:a16="http://schemas.microsoft.com/office/drawing/2014/main" id="{A8F089AD-907A-4C2E-B290-D4C1B6CECD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344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10</a:t>
              </a:r>
            </a:p>
          </p:txBody>
        </p:sp>
        <p:sp>
          <p:nvSpPr>
            <p:cNvPr id="20" name="文本框 21522">
              <a:extLst>
                <a:ext uri="{FF2B5EF4-FFF2-40B4-BE49-F238E27FC236}">
                  <a16:creationId xmlns="" xmlns:a16="http://schemas.microsoft.com/office/drawing/2014/main" id="{63B98F78-343D-4E7A-8F06-BF47B43B34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056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20</a:t>
              </a:r>
            </a:p>
          </p:txBody>
        </p:sp>
        <p:sp>
          <p:nvSpPr>
            <p:cNvPr id="21" name="直接连接符 21523">
              <a:extLst>
                <a:ext uri="{FF2B5EF4-FFF2-40B4-BE49-F238E27FC236}">
                  <a16:creationId xmlns="" xmlns:a16="http://schemas.microsoft.com/office/drawing/2014/main" id="{EEE24AFF-26BA-411A-BBC9-B151FD787B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912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文本框 21524">
              <a:extLst>
                <a:ext uri="{FF2B5EF4-FFF2-40B4-BE49-F238E27FC236}">
                  <a16:creationId xmlns="" xmlns:a16="http://schemas.microsoft.com/office/drawing/2014/main" id="{3361A087-E1D7-4D1F-B954-0349B05570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768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30</a:t>
              </a:r>
            </a:p>
          </p:txBody>
        </p:sp>
        <p:sp>
          <p:nvSpPr>
            <p:cNvPr id="23" name="直接连接符 21525">
              <a:extLst>
                <a:ext uri="{FF2B5EF4-FFF2-40B4-BE49-F238E27FC236}">
                  <a16:creationId xmlns="" xmlns:a16="http://schemas.microsoft.com/office/drawing/2014/main" id="{67ADEA08-89BC-47D6-965D-B99E028A4F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62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文本框 21526">
              <a:extLst>
                <a:ext uri="{FF2B5EF4-FFF2-40B4-BE49-F238E27FC236}">
                  <a16:creationId xmlns="" xmlns:a16="http://schemas.microsoft.com/office/drawing/2014/main" id="{75668057-B668-424B-8E4B-83410088B3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480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40</a:t>
              </a:r>
            </a:p>
          </p:txBody>
        </p:sp>
        <p:sp>
          <p:nvSpPr>
            <p:cNvPr id="25" name="文本框 21527">
              <a:extLst>
                <a:ext uri="{FF2B5EF4-FFF2-40B4-BE49-F238E27FC236}">
                  <a16:creationId xmlns="" xmlns:a16="http://schemas.microsoft.com/office/drawing/2014/main" id="{D413A85A-4B79-49DA-B47A-79757D46B1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40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ea typeface="宋体" panose="02010600030101010101" pitchFamily="2" charset="-122"/>
                </a:rPr>
                <a:t>50</a:t>
              </a:r>
            </a:p>
          </p:txBody>
        </p:sp>
      </p:grpSp>
      <p:sp>
        <p:nvSpPr>
          <p:cNvPr id="26" name="直接连接符 25">
            <a:extLst>
              <a:ext uri="{FF2B5EF4-FFF2-40B4-BE49-F238E27FC236}">
                <a16:creationId xmlns="" xmlns:a16="http://schemas.microsoft.com/office/drawing/2014/main" id="{9E5D4B42-BD5B-47B0-810D-DC0127DBE2D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4045" y="4125317"/>
            <a:ext cx="2287533" cy="124576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7" name="组合 21530">
            <a:extLst>
              <a:ext uri="{FF2B5EF4-FFF2-40B4-BE49-F238E27FC236}">
                <a16:creationId xmlns="" xmlns:a16="http://schemas.microsoft.com/office/drawing/2014/main" id="{EDBFB62B-CB22-4A18-A915-78BE1B0C2E49}"/>
              </a:ext>
            </a:extLst>
          </p:cNvPr>
          <p:cNvGrpSpPr>
            <a:grpSpLocks/>
          </p:cNvGrpSpPr>
          <p:nvPr/>
        </p:nvGrpSpPr>
        <p:grpSpPr bwMode="auto">
          <a:xfrm>
            <a:off x="3253259" y="4477321"/>
            <a:ext cx="1584325" cy="1747838"/>
            <a:chOff x="-14" y="26"/>
            <a:chExt cx="998" cy="1101"/>
          </a:xfrm>
        </p:grpSpPr>
        <p:sp>
          <p:nvSpPr>
            <p:cNvPr id="28" name="直接连接符 21531">
              <a:extLst>
                <a:ext uri="{FF2B5EF4-FFF2-40B4-BE49-F238E27FC236}">
                  <a16:creationId xmlns="" xmlns:a16="http://schemas.microsoft.com/office/drawing/2014/main" id="{7E321BED-BFF4-433A-917D-3720298D51D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984" y="35"/>
              <a:ext cx="0" cy="10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直接连接符 21532">
              <a:extLst>
                <a:ext uri="{FF2B5EF4-FFF2-40B4-BE49-F238E27FC236}">
                  <a16:creationId xmlns="" xmlns:a16="http://schemas.microsoft.com/office/drawing/2014/main" id="{48D2C0BE-2141-454A-99B2-E746DB74E6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14" y="26"/>
              <a:ext cx="988" cy="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</p:grpSp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>
            <a:extLst>
              <a:ext uri="{FF2B5EF4-FFF2-40B4-BE49-F238E27FC236}">
                <a16:creationId xmlns="" xmlns:a16="http://schemas.microsoft.com/office/drawing/2014/main" id="{7DEFF50F-5C05-4D93-9874-9343B25F9837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匀变速直线运动</a:t>
            </a:r>
          </a:p>
        </p:txBody>
      </p:sp>
      <p:sp>
        <p:nvSpPr>
          <p:cNvPr id="273428" name="Text Box 20">
            <a:extLst>
              <a:ext uri="{FF2B5EF4-FFF2-40B4-BE49-F238E27FC236}">
                <a16:creationId xmlns="" xmlns:a16="http://schemas.microsoft.com/office/drawing/2014/main" id="{6460842E-80E3-4697-B964-79CA0866D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277" y="1049362"/>
            <a:ext cx="20875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2.</a:t>
            </a:r>
            <a:r>
              <a:rPr lang="zh-CN" altLang="en-US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分类：</a:t>
            </a:r>
          </a:p>
        </p:txBody>
      </p:sp>
      <p:sp>
        <p:nvSpPr>
          <p:cNvPr id="273429" name="Text Box 21">
            <a:extLst>
              <a:ext uri="{FF2B5EF4-FFF2-40B4-BE49-F238E27FC236}">
                <a16:creationId xmlns="" xmlns:a16="http://schemas.microsoft.com/office/drawing/2014/main" id="{46D66A03-9577-49BD-A29A-65F0AF66A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640" y="1628800"/>
            <a:ext cx="7416800" cy="133985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</a:rPr>
              <a:t>匀加</a:t>
            </a:r>
            <a:r>
              <a:rPr lang="zh-CN" altLang="en-US" sz="3200" b="1">
                <a:solidFill>
                  <a:srgbClr val="FF0000"/>
                </a:solidFill>
              </a:rPr>
              <a:t>速</a:t>
            </a:r>
            <a:r>
              <a:rPr lang="zh-CN" altLang="en-US" sz="3200" b="1"/>
              <a:t>直线运动：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3200" b="1"/>
              <a:t>               物体的</a:t>
            </a:r>
            <a:r>
              <a:rPr lang="zh-CN" altLang="en-US" sz="3200" b="1">
                <a:solidFill>
                  <a:srgbClr val="FF3300"/>
                </a:solidFill>
              </a:rPr>
              <a:t>速度</a:t>
            </a:r>
            <a:r>
              <a:rPr lang="zh-CN" altLang="en-US" sz="3200" b="1"/>
              <a:t>随时间</a:t>
            </a:r>
            <a:r>
              <a:rPr lang="zh-CN" altLang="en-US" sz="3200" b="1">
                <a:solidFill>
                  <a:srgbClr val="FF3300"/>
                </a:solidFill>
              </a:rPr>
              <a:t>均匀增加</a:t>
            </a:r>
            <a:r>
              <a:rPr lang="zh-CN" altLang="en-US" sz="3200" b="1"/>
              <a:t>。</a:t>
            </a:r>
          </a:p>
        </p:txBody>
      </p:sp>
      <p:sp>
        <p:nvSpPr>
          <p:cNvPr id="273430" name="Text Box 22">
            <a:extLst>
              <a:ext uri="{FF2B5EF4-FFF2-40B4-BE49-F238E27FC236}">
                <a16:creationId xmlns="" xmlns:a16="http://schemas.microsoft.com/office/drawing/2014/main" id="{B16FC521-44C2-4B1F-A060-C30C00D6FC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8227" y="3645024"/>
            <a:ext cx="7418388" cy="1339850"/>
          </a:xfrm>
          <a:prstGeom prst="rect">
            <a:avLst/>
          </a:prstGeom>
          <a:noFill/>
          <a:ln w="28575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</a:rPr>
              <a:t>匀减速</a:t>
            </a:r>
            <a:r>
              <a:rPr lang="zh-CN" altLang="en-US" sz="3200" b="1" dirty="0"/>
              <a:t>直线运动：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3200" b="1" dirty="0"/>
              <a:t>                物体的</a:t>
            </a:r>
            <a:r>
              <a:rPr lang="zh-CN" altLang="en-US" sz="3200" b="1" dirty="0">
                <a:solidFill>
                  <a:srgbClr val="3333FF"/>
                </a:solidFill>
              </a:rPr>
              <a:t>速度</a:t>
            </a:r>
            <a:r>
              <a:rPr lang="zh-CN" altLang="en-US" sz="3200" b="1" dirty="0"/>
              <a:t>随时间</a:t>
            </a:r>
            <a:r>
              <a:rPr lang="zh-CN" altLang="en-US" sz="3200" b="1" dirty="0">
                <a:solidFill>
                  <a:srgbClr val="3333FF"/>
                </a:solidFill>
              </a:rPr>
              <a:t>均匀减小</a:t>
            </a:r>
            <a:r>
              <a:rPr lang="zh-CN" altLang="en-US" sz="3200" b="1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00568681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734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7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7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3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3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34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3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3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34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3428" grpId="0"/>
      <p:bldP spid="273429" grpId="0" animBg="1"/>
      <p:bldP spid="2734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组合 26625">
            <a:extLst>
              <a:ext uri="{FF2B5EF4-FFF2-40B4-BE49-F238E27FC236}">
                <a16:creationId xmlns="" xmlns:a16="http://schemas.microsoft.com/office/drawing/2014/main" id="{CE69FA33-EBE3-4EE6-A905-37A3F4FB5C70}"/>
              </a:ext>
            </a:extLst>
          </p:cNvPr>
          <p:cNvGrpSpPr>
            <a:grpSpLocks/>
          </p:cNvGrpSpPr>
          <p:nvPr/>
        </p:nvGrpSpPr>
        <p:grpSpPr bwMode="auto">
          <a:xfrm>
            <a:off x="899592" y="2348880"/>
            <a:ext cx="4141787" cy="3155950"/>
            <a:chOff x="0" y="0"/>
            <a:chExt cx="2609" cy="1988"/>
          </a:xfrm>
        </p:grpSpPr>
        <p:sp>
          <p:nvSpPr>
            <p:cNvPr id="18434" name="直接连接符 26626">
              <a:extLst>
                <a:ext uri="{FF2B5EF4-FFF2-40B4-BE49-F238E27FC236}">
                  <a16:creationId xmlns="" xmlns:a16="http://schemas.microsoft.com/office/drawing/2014/main" id="{ED597110-3636-4FAB-8664-91101E1F94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1" y="862"/>
              <a:ext cx="1383" cy="627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8435" name="组合 26627">
              <a:extLst>
                <a:ext uri="{FF2B5EF4-FFF2-40B4-BE49-F238E27FC236}">
                  <a16:creationId xmlns="" xmlns:a16="http://schemas.microsoft.com/office/drawing/2014/main" id="{30B98420-3538-4F28-A2AC-CE1E0457F4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2609" cy="1988"/>
              <a:chOff x="0" y="0"/>
              <a:chExt cx="2784" cy="2251"/>
            </a:xfrm>
          </p:grpSpPr>
          <p:grpSp>
            <p:nvGrpSpPr>
              <p:cNvPr id="18436" name="组合 26628">
                <a:extLst>
                  <a:ext uri="{FF2B5EF4-FFF2-40B4-BE49-F238E27FC236}">
                    <a16:creationId xmlns="" xmlns:a16="http://schemas.microsoft.com/office/drawing/2014/main" id="{5F571B5B-1CEB-436C-8117-25BD09855C2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784" cy="2007"/>
                <a:chOff x="0" y="0"/>
                <a:chExt cx="2784" cy="2007"/>
              </a:xfrm>
            </p:grpSpPr>
            <p:sp>
              <p:nvSpPr>
                <p:cNvPr id="18437" name="直接连接符 26629">
                  <a:extLst>
                    <a:ext uri="{FF2B5EF4-FFF2-40B4-BE49-F238E27FC236}">
                      <a16:creationId xmlns="" xmlns:a16="http://schemas.microsoft.com/office/drawing/2014/main" id="{A7C8E969-FDC9-4FF9-8D93-128C952DCC4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1728"/>
                  <a:ext cx="211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38" name="直接连接符 26630">
                  <a:extLst>
                    <a:ext uri="{FF2B5EF4-FFF2-40B4-BE49-F238E27FC236}">
                      <a16:creationId xmlns="" xmlns:a16="http://schemas.microsoft.com/office/drawing/2014/main" id="{C9062270-5648-4A2B-BAD7-D9F2E811389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384" y="96"/>
                  <a:ext cx="0" cy="1632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39" name="文本框 26631">
                  <a:extLst>
                    <a:ext uri="{FF2B5EF4-FFF2-40B4-BE49-F238E27FC236}">
                      <a16:creationId xmlns="" xmlns:a16="http://schemas.microsoft.com/office/drawing/2014/main" id="{49E196CD-7007-4353-A3B0-7E2E0F8FA17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28" y="0"/>
                  <a:ext cx="912" cy="3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 i="1" dirty="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v</a:t>
                  </a:r>
                  <a:r>
                    <a:rPr lang="en-US" altLang="zh-CN" sz="2400" dirty="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/m.s</a:t>
                  </a:r>
                  <a:r>
                    <a:rPr lang="en-US" altLang="zh-CN" sz="2400" baseline="30000" dirty="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-1</a:t>
                  </a:r>
                  <a:endParaRPr lang="en-US" altLang="zh-CN" sz="2400" dirty="0">
                    <a:solidFill>
                      <a:srgbClr val="FF0000"/>
                    </a:solidFill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8440" name="文本框 26632">
                  <a:extLst>
                    <a:ext uri="{FF2B5EF4-FFF2-40B4-BE49-F238E27FC236}">
                      <a16:creationId xmlns="" xmlns:a16="http://schemas.microsoft.com/office/drawing/2014/main" id="{4D25E2EE-415B-4445-B8A1-39A8ECC4B3D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304" y="1344"/>
                  <a:ext cx="480" cy="3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t/s</a:t>
                  </a:r>
                </a:p>
              </p:txBody>
            </p:sp>
            <p:sp>
              <p:nvSpPr>
                <p:cNvPr id="18441" name="直接连接符 26633">
                  <a:extLst>
                    <a:ext uri="{FF2B5EF4-FFF2-40B4-BE49-F238E27FC236}">
                      <a16:creationId xmlns="" xmlns:a16="http://schemas.microsoft.com/office/drawing/2014/main" id="{7737ADC9-E775-4FD0-8565-81839164198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912" y="158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42" name="直接连接符 26634">
                  <a:extLst>
                    <a:ext uri="{FF2B5EF4-FFF2-40B4-BE49-F238E27FC236}">
                      <a16:creationId xmlns="" xmlns:a16="http://schemas.microsoft.com/office/drawing/2014/main" id="{4EDF6378-C2F2-418F-A228-8C1B8357685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1392" y="158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43" name="直接连接符 26635">
                  <a:extLst>
                    <a:ext uri="{FF2B5EF4-FFF2-40B4-BE49-F238E27FC236}">
                      <a16:creationId xmlns="" xmlns:a16="http://schemas.microsoft.com/office/drawing/2014/main" id="{966AB5E3-8BD2-45D1-AE25-8F0151A5DFF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1872" y="158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44" name="直接连接符 26636">
                  <a:extLst>
                    <a:ext uri="{FF2B5EF4-FFF2-40B4-BE49-F238E27FC236}">
                      <a16:creationId xmlns="" xmlns:a16="http://schemas.microsoft.com/office/drawing/2014/main" id="{072723BE-9849-4472-A03A-A9772BF2824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1488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45" name="直接连接符 26637">
                  <a:extLst>
                    <a:ext uri="{FF2B5EF4-FFF2-40B4-BE49-F238E27FC236}">
                      <a16:creationId xmlns="" xmlns:a16="http://schemas.microsoft.com/office/drawing/2014/main" id="{5F469C56-D17A-4923-B69C-4000A4D49C9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1200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46" name="直接连接符 26638">
                  <a:extLst>
                    <a:ext uri="{FF2B5EF4-FFF2-40B4-BE49-F238E27FC236}">
                      <a16:creationId xmlns="" xmlns:a16="http://schemas.microsoft.com/office/drawing/2014/main" id="{F5FC9973-8507-4A2D-9F92-44110041FAC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384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47" name="文本框 26639">
                  <a:extLst>
                    <a:ext uri="{FF2B5EF4-FFF2-40B4-BE49-F238E27FC236}">
                      <a16:creationId xmlns="" xmlns:a16="http://schemas.microsoft.com/office/drawing/2014/main" id="{4EE56598-34D2-4962-9BDA-E8E1D4F1513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92" y="1680"/>
                  <a:ext cx="240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0</a:t>
                  </a:r>
                </a:p>
              </p:txBody>
            </p:sp>
            <p:sp>
              <p:nvSpPr>
                <p:cNvPr id="18448" name="文本框 26640">
                  <a:extLst>
                    <a:ext uri="{FF2B5EF4-FFF2-40B4-BE49-F238E27FC236}">
                      <a16:creationId xmlns="" xmlns:a16="http://schemas.microsoft.com/office/drawing/2014/main" id="{33AC2C83-FC02-4E04-BC27-EE5018655A5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16" y="1680"/>
                  <a:ext cx="240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5</a:t>
                  </a:r>
                </a:p>
              </p:txBody>
            </p:sp>
            <p:sp>
              <p:nvSpPr>
                <p:cNvPr id="18449" name="文本框 26641">
                  <a:extLst>
                    <a:ext uri="{FF2B5EF4-FFF2-40B4-BE49-F238E27FC236}">
                      <a16:creationId xmlns="" xmlns:a16="http://schemas.microsoft.com/office/drawing/2014/main" id="{9C229B2A-8AF8-4698-96D7-A3A6784DDEA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48" y="1680"/>
                  <a:ext cx="384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10</a:t>
                  </a:r>
                </a:p>
              </p:txBody>
            </p:sp>
            <p:sp>
              <p:nvSpPr>
                <p:cNvPr id="18450" name="文本框 26642">
                  <a:extLst>
                    <a:ext uri="{FF2B5EF4-FFF2-40B4-BE49-F238E27FC236}">
                      <a16:creationId xmlns="" xmlns:a16="http://schemas.microsoft.com/office/drawing/2014/main" id="{37AF9541-C609-415B-BDD5-2013C6F0DD4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28" y="1680"/>
                  <a:ext cx="390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 dirty="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15</a:t>
                  </a:r>
                </a:p>
              </p:txBody>
            </p:sp>
            <p:sp>
              <p:nvSpPr>
                <p:cNvPr id="18451" name="文本框 26643">
                  <a:extLst>
                    <a:ext uri="{FF2B5EF4-FFF2-40B4-BE49-F238E27FC236}">
                      <a16:creationId xmlns="" xmlns:a16="http://schemas.microsoft.com/office/drawing/2014/main" id="{72659F0D-3E67-4B2E-A472-C0828B2FA74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1344"/>
                  <a:ext cx="432" cy="3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10</a:t>
                  </a:r>
                </a:p>
              </p:txBody>
            </p:sp>
            <p:sp>
              <p:nvSpPr>
                <p:cNvPr id="18452" name="文本框 26644">
                  <a:extLst>
                    <a:ext uri="{FF2B5EF4-FFF2-40B4-BE49-F238E27FC236}">
                      <a16:creationId xmlns="" xmlns:a16="http://schemas.microsoft.com/office/drawing/2014/main" id="{19DE6303-800A-4FE2-8D4D-4B243CED4EF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1056"/>
                  <a:ext cx="432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20</a:t>
                  </a:r>
                </a:p>
              </p:txBody>
            </p:sp>
            <p:sp>
              <p:nvSpPr>
                <p:cNvPr id="18453" name="直接连接符 26645">
                  <a:extLst>
                    <a:ext uri="{FF2B5EF4-FFF2-40B4-BE49-F238E27FC236}">
                      <a16:creationId xmlns="" xmlns:a16="http://schemas.microsoft.com/office/drawing/2014/main" id="{719BDB4B-B163-4994-B054-3E00A6BAE2B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912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54" name="文本框 26646">
                  <a:extLst>
                    <a:ext uri="{FF2B5EF4-FFF2-40B4-BE49-F238E27FC236}">
                      <a16:creationId xmlns="" xmlns:a16="http://schemas.microsoft.com/office/drawing/2014/main" id="{11E36F7E-A969-4023-9F85-7B8EC3A4914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768"/>
                  <a:ext cx="432" cy="3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30</a:t>
                  </a:r>
                </a:p>
              </p:txBody>
            </p:sp>
            <p:sp>
              <p:nvSpPr>
                <p:cNvPr id="18455" name="直接连接符 26647">
                  <a:extLst>
                    <a:ext uri="{FF2B5EF4-FFF2-40B4-BE49-F238E27FC236}">
                      <a16:creationId xmlns="" xmlns:a16="http://schemas.microsoft.com/office/drawing/2014/main" id="{C8039E5A-1B87-4006-8A25-7B2C62ED9C6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624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56" name="文本框 26648">
                  <a:extLst>
                    <a:ext uri="{FF2B5EF4-FFF2-40B4-BE49-F238E27FC236}">
                      <a16:creationId xmlns="" xmlns:a16="http://schemas.microsoft.com/office/drawing/2014/main" id="{52C61A0B-F090-41FD-8595-E4E961F6992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480"/>
                  <a:ext cx="432" cy="3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40</a:t>
                  </a:r>
                </a:p>
              </p:txBody>
            </p:sp>
            <p:sp>
              <p:nvSpPr>
                <p:cNvPr id="18457" name="文本框 26649">
                  <a:extLst>
                    <a:ext uri="{FF2B5EF4-FFF2-40B4-BE49-F238E27FC236}">
                      <a16:creationId xmlns="" xmlns:a16="http://schemas.microsoft.com/office/drawing/2014/main" id="{6403D678-55AD-4554-8C49-CBCA53C1265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240"/>
                  <a:ext cx="432" cy="3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50</a:t>
                  </a:r>
                </a:p>
              </p:txBody>
            </p:sp>
          </p:grpSp>
          <p:sp>
            <p:nvSpPr>
              <p:cNvPr id="18458" name="矩形 26650">
                <a:extLst>
                  <a:ext uri="{FF2B5EF4-FFF2-40B4-BE49-F238E27FC236}">
                    <a16:creationId xmlns="" xmlns:a16="http://schemas.microsoft.com/office/drawing/2014/main" id="{06CA27C5-599E-464A-AEAA-CD099E1C33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1881"/>
                <a:ext cx="604" cy="3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sz="2800">
                    <a:ea typeface="宋体" panose="02010600030101010101" pitchFamily="2" charset="-122"/>
                  </a:rPr>
                  <a:t>启动</a:t>
                </a: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932040" y="2564904"/>
            <a:ext cx="3888432" cy="2880320"/>
            <a:chOff x="4932040" y="2060848"/>
            <a:chExt cx="4032448" cy="3168352"/>
          </a:xfrm>
        </p:grpSpPr>
        <p:grpSp>
          <p:nvGrpSpPr>
            <p:cNvPr id="18459" name="组合 26651">
              <a:extLst>
                <a:ext uri="{FF2B5EF4-FFF2-40B4-BE49-F238E27FC236}">
                  <a16:creationId xmlns="" xmlns:a16="http://schemas.microsoft.com/office/drawing/2014/main" id="{97A098CE-6B8D-4478-A01C-0EEED55BA3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32040" y="2060848"/>
              <a:ext cx="4032448" cy="3168352"/>
              <a:chOff x="0" y="0"/>
              <a:chExt cx="2784" cy="2208"/>
            </a:xfrm>
          </p:grpSpPr>
          <p:sp>
            <p:nvSpPr>
              <p:cNvPr id="18460" name="矩形 26652">
                <a:extLst>
                  <a:ext uri="{FF2B5EF4-FFF2-40B4-BE49-F238E27FC236}">
                    <a16:creationId xmlns="" xmlns:a16="http://schemas.microsoft.com/office/drawing/2014/main" id="{E2F48647-279E-4E37-B3D3-97B5D38DB0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16" y="1881"/>
                <a:ext cx="566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sz="2800">
                    <a:ea typeface="宋体" panose="02010600030101010101" pitchFamily="2" charset="-122"/>
                  </a:rPr>
                  <a:t>刹车</a:t>
                </a:r>
              </a:p>
            </p:txBody>
          </p:sp>
          <p:grpSp>
            <p:nvGrpSpPr>
              <p:cNvPr id="18461" name="组合 26653">
                <a:extLst>
                  <a:ext uri="{FF2B5EF4-FFF2-40B4-BE49-F238E27FC236}">
                    <a16:creationId xmlns="" xmlns:a16="http://schemas.microsoft.com/office/drawing/2014/main" id="{1E739D97-CCDC-4B5D-BE9D-4ACED7B6691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784" cy="2002"/>
                <a:chOff x="0" y="0"/>
                <a:chExt cx="2784" cy="2002"/>
              </a:xfrm>
            </p:grpSpPr>
            <p:sp>
              <p:nvSpPr>
                <p:cNvPr id="18462" name="直接连接符 26654">
                  <a:extLst>
                    <a:ext uri="{FF2B5EF4-FFF2-40B4-BE49-F238E27FC236}">
                      <a16:creationId xmlns="" xmlns:a16="http://schemas.microsoft.com/office/drawing/2014/main" id="{212EFE6C-2B11-4AA2-A082-0DDF504AA2C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1728"/>
                  <a:ext cx="211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63" name="直接连接符 26655">
                  <a:extLst>
                    <a:ext uri="{FF2B5EF4-FFF2-40B4-BE49-F238E27FC236}">
                      <a16:creationId xmlns="" xmlns:a16="http://schemas.microsoft.com/office/drawing/2014/main" id="{95E45AF7-7AA8-4E73-A3B4-0B37DD22362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384" y="96"/>
                  <a:ext cx="0" cy="1632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64" name="文本框 26656">
                  <a:extLst>
                    <a:ext uri="{FF2B5EF4-FFF2-40B4-BE49-F238E27FC236}">
                      <a16:creationId xmlns="" xmlns:a16="http://schemas.microsoft.com/office/drawing/2014/main" id="{6D47B709-1028-4EBC-8F25-B0DC594D999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28" y="0"/>
                  <a:ext cx="912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 i="1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v</a:t>
                  </a: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/m.s</a:t>
                  </a:r>
                  <a:r>
                    <a:rPr lang="en-US" altLang="zh-CN" sz="2400" baseline="300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-1</a:t>
                  </a:r>
                  <a:endParaRPr lang="en-US" altLang="zh-CN" sz="2400">
                    <a:solidFill>
                      <a:srgbClr val="FF0000"/>
                    </a:solidFill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8465" name="文本框 26657">
                  <a:extLst>
                    <a:ext uri="{FF2B5EF4-FFF2-40B4-BE49-F238E27FC236}">
                      <a16:creationId xmlns="" xmlns:a16="http://schemas.microsoft.com/office/drawing/2014/main" id="{41503457-53B4-412B-A0E2-CCADDD1C223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304" y="1344"/>
                  <a:ext cx="48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t/s</a:t>
                  </a:r>
                </a:p>
              </p:txBody>
            </p:sp>
            <p:sp>
              <p:nvSpPr>
                <p:cNvPr id="18466" name="直接连接符 26658">
                  <a:extLst>
                    <a:ext uri="{FF2B5EF4-FFF2-40B4-BE49-F238E27FC236}">
                      <a16:creationId xmlns="" xmlns:a16="http://schemas.microsoft.com/office/drawing/2014/main" id="{1CE0E341-7470-4572-B1D3-8E0127BFF94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912" y="158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67" name="直接连接符 26659">
                  <a:extLst>
                    <a:ext uri="{FF2B5EF4-FFF2-40B4-BE49-F238E27FC236}">
                      <a16:creationId xmlns="" xmlns:a16="http://schemas.microsoft.com/office/drawing/2014/main" id="{9D4BDC51-F06A-4DD8-AD6E-50EB4039596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1392" y="158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68" name="直接连接符 26660">
                  <a:extLst>
                    <a:ext uri="{FF2B5EF4-FFF2-40B4-BE49-F238E27FC236}">
                      <a16:creationId xmlns="" xmlns:a16="http://schemas.microsoft.com/office/drawing/2014/main" id="{2D1B25A2-98AA-4AC8-A2B6-A103E115CC3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1872" y="158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69" name="直接连接符 26661">
                  <a:extLst>
                    <a:ext uri="{FF2B5EF4-FFF2-40B4-BE49-F238E27FC236}">
                      <a16:creationId xmlns="" xmlns:a16="http://schemas.microsoft.com/office/drawing/2014/main" id="{22FECDC7-8A82-4B30-9260-9D4DC03C2E2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1488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70" name="直接连接符 26662">
                  <a:extLst>
                    <a:ext uri="{FF2B5EF4-FFF2-40B4-BE49-F238E27FC236}">
                      <a16:creationId xmlns="" xmlns:a16="http://schemas.microsoft.com/office/drawing/2014/main" id="{A7737C55-9EAC-4C07-8024-19B62FF31CE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1200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71" name="直接连接符 26663">
                  <a:extLst>
                    <a:ext uri="{FF2B5EF4-FFF2-40B4-BE49-F238E27FC236}">
                      <a16:creationId xmlns="" xmlns:a16="http://schemas.microsoft.com/office/drawing/2014/main" id="{57168E60-FE81-4D50-B68F-2A2510407DD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384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72" name="文本框 26664">
                  <a:extLst>
                    <a:ext uri="{FF2B5EF4-FFF2-40B4-BE49-F238E27FC236}">
                      <a16:creationId xmlns="" xmlns:a16="http://schemas.microsoft.com/office/drawing/2014/main" id="{B3451F2E-CC36-4F97-B76B-EF7F7B1F249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92" y="1680"/>
                  <a:ext cx="24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0</a:t>
                  </a:r>
                </a:p>
              </p:txBody>
            </p:sp>
            <p:sp>
              <p:nvSpPr>
                <p:cNvPr id="18473" name="文本框 26665">
                  <a:extLst>
                    <a:ext uri="{FF2B5EF4-FFF2-40B4-BE49-F238E27FC236}">
                      <a16:creationId xmlns="" xmlns:a16="http://schemas.microsoft.com/office/drawing/2014/main" id="{7F9034D2-417A-48F8-87CC-79CB8DF703B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16" y="1680"/>
                  <a:ext cx="24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5</a:t>
                  </a:r>
                </a:p>
              </p:txBody>
            </p:sp>
            <p:sp>
              <p:nvSpPr>
                <p:cNvPr id="18474" name="文本框 26666">
                  <a:extLst>
                    <a:ext uri="{FF2B5EF4-FFF2-40B4-BE49-F238E27FC236}">
                      <a16:creationId xmlns="" xmlns:a16="http://schemas.microsoft.com/office/drawing/2014/main" id="{D608B1F1-E15D-436B-BF87-9A8D414A073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48" y="1680"/>
                  <a:ext cx="384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10</a:t>
                  </a:r>
                </a:p>
              </p:txBody>
            </p:sp>
            <p:sp>
              <p:nvSpPr>
                <p:cNvPr id="18475" name="文本框 26667">
                  <a:extLst>
                    <a:ext uri="{FF2B5EF4-FFF2-40B4-BE49-F238E27FC236}">
                      <a16:creationId xmlns="" xmlns:a16="http://schemas.microsoft.com/office/drawing/2014/main" id="{621E6CAE-6782-4A5B-9A86-CD05E136E31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28" y="1680"/>
                  <a:ext cx="459" cy="32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 dirty="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15</a:t>
                  </a:r>
                </a:p>
              </p:txBody>
            </p:sp>
            <p:sp>
              <p:nvSpPr>
                <p:cNvPr id="18476" name="文本框 26668">
                  <a:extLst>
                    <a:ext uri="{FF2B5EF4-FFF2-40B4-BE49-F238E27FC236}">
                      <a16:creationId xmlns="" xmlns:a16="http://schemas.microsoft.com/office/drawing/2014/main" id="{A594A912-DA58-4F28-A10A-BEAE9DE81A0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1344"/>
                  <a:ext cx="432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10</a:t>
                  </a:r>
                </a:p>
              </p:txBody>
            </p:sp>
            <p:sp>
              <p:nvSpPr>
                <p:cNvPr id="18477" name="文本框 26669">
                  <a:extLst>
                    <a:ext uri="{FF2B5EF4-FFF2-40B4-BE49-F238E27FC236}">
                      <a16:creationId xmlns="" xmlns:a16="http://schemas.microsoft.com/office/drawing/2014/main" id="{D9264677-0732-4FA8-B652-0C4D4F6966A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1056"/>
                  <a:ext cx="432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20</a:t>
                  </a:r>
                </a:p>
              </p:txBody>
            </p:sp>
            <p:sp>
              <p:nvSpPr>
                <p:cNvPr id="18478" name="直接连接符 26670">
                  <a:extLst>
                    <a:ext uri="{FF2B5EF4-FFF2-40B4-BE49-F238E27FC236}">
                      <a16:creationId xmlns="" xmlns:a16="http://schemas.microsoft.com/office/drawing/2014/main" id="{F2C7AD17-E740-470C-8A47-2D4D33BB8A1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912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79" name="文本框 26671">
                  <a:extLst>
                    <a:ext uri="{FF2B5EF4-FFF2-40B4-BE49-F238E27FC236}">
                      <a16:creationId xmlns="" xmlns:a16="http://schemas.microsoft.com/office/drawing/2014/main" id="{E713DBD7-0BD6-49C0-832A-700D37175CC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768"/>
                  <a:ext cx="432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30</a:t>
                  </a:r>
                </a:p>
              </p:txBody>
            </p:sp>
            <p:sp>
              <p:nvSpPr>
                <p:cNvPr id="18480" name="直接连接符 26672">
                  <a:extLst>
                    <a:ext uri="{FF2B5EF4-FFF2-40B4-BE49-F238E27FC236}">
                      <a16:creationId xmlns="" xmlns:a16="http://schemas.microsoft.com/office/drawing/2014/main" id="{E44E0D9B-2A69-4A4D-BCA4-646F4524A4D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84" y="624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81" name="文本框 26673">
                  <a:extLst>
                    <a:ext uri="{FF2B5EF4-FFF2-40B4-BE49-F238E27FC236}">
                      <a16:creationId xmlns="" xmlns:a16="http://schemas.microsoft.com/office/drawing/2014/main" id="{52BF5ABA-ECCB-46B5-A2D3-4FDF0F88F2C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480"/>
                  <a:ext cx="432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40</a:t>
                  </a:r>
                </a:p>
              </p:txBody>
            </p:sp>
            <p:sp>
              <p:nvSpPr>
                <p:cNvPr id="18482" name="文本框 26674">
                  <a:extLst>
                    <a:ext uri="{FF2B5EF4-FFF2-40B4-BE49-F238E27FC236}">
                      <a16:creationId xmlns="" xmlns:a16="http://schemas.microsoft.com/office/drawing/2014/main" id="{957B78D0-3110-45E0-ABFA-D308FF7A43B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240"/>
                  <a:ext cx="432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ea typeface="宋体" panose="02010600030101010101" pitchFamily="2" charset="-122"/>
                    </a:rPr>
                    <a:t>50</a:t>
                  </a:r>
                </a:p>
              </p:txBody>
            </p:sp>
          </p:grpSp>
        </p:grpSp>
        <p:grpSp>
          <p:nvGrpSpPr>
            <p:cNvPr id="2" name="组合 1"/>
            <p:cNvGrpSpPr/>
            <p:nvPr/>
          </p:nvGrpSpPr>
          <p:grpSpPr>
            <a:xfrm>
              <a:off x="5508104" y="3356992"/>
              <a:ext cx="2232248" cy="1224136"/>
              <a:chOff x="5564242" y="2489616"/>
              <a:chExt cx="2362200" cy="1295400"/>
            </a:xfrm>
          </p:grpSpPr>
          <p:sp>
            <p:nvSpPr>
              <p:cNvPr id="18483" name="椭圆 26675">
                <a:extLst>
                  <a:ext uri="{FF2B5EF4-FFF2-40B4-BE49-F238E27FC236}">
                    <a16:creationId xmlns="" xmlns:a16="http://schemas.microsoft.com/office/drawing/2014/main" id="{5E74CCB2-0103-4A2E-993C-A7B0C59E0D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64242" y="2489616"/>
                <a:ext cx="76200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84" name="椭圆 26676">
                <a:extLst>
                  <a:ext uri="{FF2B5EF4-FFF2-40B4-BE49-F238E27FC236}">
                    <a16:creationId xmlns="" xmlns:a16="http://schemas.microsoft.com/office/drawing/2014/main" id="{8BDCDD96-62FE-4F63-95EF-31C3CD7834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26242" y="2870616"/>
                <a:ext cx="76200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85" name="椭圆 26677">
                <a:extLst>
                  <a:ext uri="{FF2B5EF4-FFF2-40B4-BE49-F238E27FC236}">
                    <a16:creationId xmlns="" xmlns:a16="http://schemas.microsoft.com/office/drawing/2014/main" id="{F944952D-DDC8-482C-A04D-C3D7BCE083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77129" y="3354804"/>
                <a:ext cx="76200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86" name="椭圆 26678">
                <a:extLst>
                  <a:ext uri="{FF2B5EF4-FFF2-40B4-BE49-F238E27FC236}">
                    <a16:creationId xmlns="" xmlns:a16="http://schemas.microsoft.com/office/drawing/2014/main" id="{0B322FDA-7380-4C67-B191-0A4E21C94B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50242" y="3708816"/>
                <a:ext cx="76200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8487" name="直接连接符 26679">
              <a:extLst>
                <a:ext uri="{FF2B5EF4-FFF2-40B4-BE49-F238E27FC236}">
                  <a16:creationId xmlns="" xmlns:a16="http://schemas.microsoft.com/office/drawing/2014/main" id="{E331CE83-EE52-4A67-A89B-E9764B86EB26}"/>
                </a:ext>
              </a:extLst>
            </p:cNvPr>
            <p:cNvSpPr>
              <a:spLocks noChangeShapeType="1"/>
            </p:cNvSpPr>
            <p:nvPr/>
          </p:nvSpPr>
          <p:spPr bwMode="auto">
            <a:xfrm rot="3869802" flipV="1">
              <a:off x="5595642" y="3246857"/>
              <a:ext cx="1913157" cy="1401011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81" name="文本框 26680">
            <a:extLst>
              <a:ext uri="{FF2B5EF4-FFF2-40B4-BE49-F238E27FC236}">
                <a16:creationId xmlns="" xmlns:a16="http://schemas.microsoft.com/office/drawing/2014/main" id="{D05F9821-3227-4236-A733-599E03CB3F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592" y="5373216"/>
            <a:ext cx="4052887" cy="1073150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2800" dirty="0">
                <a:ea typeface="楷体_GB2312" pitchFamily="1" charset="-122"/>
              </a:rPr>
              <a:t>匀加速－－速度随时间均匀增加</a:t>
            </a:r>
            <a:r>
              <a:rPr lang="en-US" altLang="zh-CN" sz="2800" dirty="0">
                <a:ea typeface="楷体_GB2312" pitchFamily="1" charset="-122"/>
              </a:rPr>
              <a:t>,</a:t>
            </a:r>
            <a:r>
              <a:rPr lang="zh-CN" altLang="en-US" sz="2800" dirty="0">
                <a:ea typeface="楷体_GB2312" pitchFamily="1" charset="-122"/>
              </a:rPr>
              <a:t>图像向上倾斜</a:t>
            </a:r>
          </a:p>
        </p:txBody>
      </p:sp>
      <p:sp>
        <p:nvSpPr>
          <p:cNvPr id="26682" name="文本框 26681">
            <a:extLst>
              <a:ext uri="{FF2B5EF4-FFF2-40B4-BE49-F238E27FC236}">
                <a16:creationId xmlns="" xmlns:a16="http://schemas.microsoft.com/office/drawing/2014/main" id="{1381F07A-FDBE-43E3-A0E3-6A2879427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25" y="5373216"/>
            <a:ext cx="3889375" cy="1073150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2800" dirty="0">
                <a:ea typeface="楷体_GB2312" pitchFamily="1" charset="-122"/>
              </a:rPr>
              <a:t>匀减速－－速度随时间均匀减小</a:t>
            </a:r>
            <a:r>
              <a:rPr lang="en-US" altLang="zh-CN" sz="2800" dirty="0">
                <a:ea typeface="楷体_GB2312" pitchFamily="1" charset="-122"/>
              </a:rPr>
              <a:t>,</a:t>
            </a:r>
            <a:r>
              <a:rPr lang="zh-CN" altLang="en-US" sz="2800" dirty="0">
                <a:ea typeface="楷体_GB2312" pitchFamily="1" charset="-122"/>
              </a:rPr>
              <a:t>图像向下倾斜</a:t>
            </a:r>
          </a:p>
        </p:txBody>
      </p:sp>
      <p:sp>
        <p:nvSpPr>
          <p:cNvPr id="59" name="Rectangle 2">
            <a:extLst>
              <a:ext uri="{FF2B5EF4-FFF2-40B4-BE49-F238E27FC236}">
                <a16:creationId xmlns="" xmlns:a16="http://schemas.microsoft.com/office/drawing/2014/main" id="{86A1DF7F-4433-405C-B3BF-32CE9D7CFDEE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/>
              <a:t>实例分析</a:t>
            </a:r>
          </a:p>
        </p:txBody>
      </p:sp>
      <p:graphicFrame>
        <p:nvGraphicFramePr>
          <p:cNvPr id="61" name="内容占位符 25602">
            <a:extLst>
              <a:ext uri="{FF2B5EF4-FFF2-40B4-BE49-F238E27FC236}">
                <a16:creationId xmlns="" xmlns:a16="http://schemas.microsoft.com/office/drawing/2014/main" id="{4DA4BD3F-3BC1-41BC-84CE-9F550D1DFA2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34924852"/>
              </p:ext>
            </p:extLst>
          </p:nvPr>
        </p:nvGraphicFramePr>
        <p:xfrm>
          <a:off x="1331640" y="836712"/>
          <a:ext cx="6840809" cy="1554534"/>
        </p:xfrm>
        <a:graphic>
          <a:graphicData uri="http://schemas.openxmlformats.org/drawingml/2006/table">
            <a:tbl>
              <a:tblPr/>
              <a:tblGrid>
                <a:gridCol w="21402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404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3880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4204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3880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4042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422573">
                <a:tc gridSpan="2"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/>
                        <a:t>时刻</a:t>
                      </a:r>
                      <a:r>
                        <a:rPr lang="en-US" altLang="zh-CN" sz="2800" b="1" i="1" dirty="0"/>
                        <a:t>t/s</a:t>
                      </a:r>
                      <a:endParaRPr lang="zh-CN" altLang="en-US" sz="2800" b="1" i="1" dirty="0"/>
                    </a:p>
                  </a:txBody>
                  <a:tcPr marT="45729" marB="45729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/>
                        <a:t>0</a:t>
                      </a:r>
                      <a:endParaRPr lang="zh-CN" altLang="en-US" sz="2800" b="1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/>
                        <a:t>5</a:t>
                      </a:r>
                      <a:endParaRPr lang="zh-CN" altLang="en-US" sz="2800" b="1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/>
                        <a:t>10</a:t>
                      </a:r>
                      <a:endParaRPr lang="zh-CN" altLang="en-US" sz="2800" b="1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 dirty="0"/>
                        <a:t>15</a:t>
                      </a:r>
                      <a:endParaRPr lang="zh-CN" altLang="en-US" sz="2800" b="1" dirty="0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22573">
                <a:tc rowSpan="2"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/>
                        <a:t>速度</a:t>
                      </a:r>
                      <a:r>
                        <a:rPr lang="en-US" altLang="zh-CN" sz="2800" b="1" i="1"/>
                        <a:t>v</a:t>
                      </a:r>
                      <a:r>
                        <a:rPr lang="en-US" altLang="zh-CN" sz="2800" b="1"/>
                        <a:t>/m.s</a:t>
                      </a:r>
                      <a:r>
                        <a:rPr lang="en-US" altLang="zh-CN" sz="2800" b="1" baseline="30000"/>
                        <a:t>-1</a:t>
                      </a:r>
                      <a:endParaRPr lang="zh-CN" altLang="en-US" sz="2800" b="1" baseline="30000"/>
                    </a:p>
                  </a:txBody>
                  <a:tcPr marT="45729" marB="45729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/>
                        <a:t>启动</a:t>
                      </a:r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 dirty="0"/>
                        <a:t>0</a:t>
                      </a:r>
                      <a:endParaRPr lang="zh-CN" altLang="en-US" sz="2800" b="1" dirty="0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/>
                        <a:t>10</a:t>
                      </a:r>
                      <a:endParaRPr lang="zh-CN" altLang="en-US" sz="2800" b="1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/>
                        <a:t>20</a:t>
                      </a:r>
                      <a:endParaRPr lang="zh-CN" altLang="en-US" sz="2800" b="1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/>
                        <a:t>30</a:t>
                      </a:r>
                      <a:endParaRPr lang="zh-CN" altLang="en-US" sz="2800" b="1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2257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/>
                        <a:t>刹车</a:t>
                      </a:r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/>
                        <a:t>30</a:t>
                      </a:r>
                      <a:endParaRPr lang="zh-CN" altLang="en-US" sz="2800" b="1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 dirty="0"/>
                        <a:t>20</a:t>
                      </a:r>
                      <a:endParaRPr lang="zh-CN" altLang="en-US" sz="2800" b="1" dirty="0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/>
                        <a:t>10</a:t>
                      </a:r>
                      <a:endParaRPr lang="zh-CN" altLang="en-US" sz="2800" b="1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 dirty="0"/>
                        <a:t>0</a:t>
                      </a:r>
                      <a:endParaRPr lang="zh-CN" altLang="en-US" sz="2800" b="1" dirty="0"/>
                    </a:p>
                  </a:txBody>
                  <a:tcPr marT="45729" marB="45729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3" name="文本框 25601">
            <a:extLst>
              <a:ext uri="{FF2B5EF4-FFF2-40B4-BE49-F238E27FC236}">
                <a16:creationId xmlns="" xmlns:a16="http://schemas.microsoft.com/office/drawing/2014/main" id="{4AA28840-114D-42E9-8858-A17C9F0C6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600" y="4282"/>
            <a:ext cx="8064896" cy="767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2000" b="1" dirty="0" smtClean="0">
                <a:ea typeface="楷体_GB2312" pitchFamily="1" charset="-122"/>
              </a:rPr>
              <a:t>一</a:t>
            </a:r>
            <a:r>
              <a:rPr lang="zh-CN" altLang="en-US" sz="2000" b="1" dirty="0">
                <a:ea typeface="楷体_GB2312" pitchFamily="1" charset="-122"/>
              </a:rPr>
              <a:t>汽车启动、刹车时记录下各时刻的速度如下表</a:t>
            </a:r>
            <a:r>
              <a:rPr lang="en-US" altLang="zh-CN" sz="2000" b="1" dirty="0">
                <a:ea typeface="楷体_GB2312" pitchFamily="1" charset="-122"/>
              </a:rPr>
              <a:t>,</a:t>
            </a:r>
            <a:r>
              <a:rPr lang="zh-CN" altLang="en-US" sz="2000" b="1" dirty="0">
                <a:ea typeface="楷体_GB2312" pitchFamily="1" charset="-122"/>
              </a:rPr>
              <a:t>用描点法作出其速度</a:t>
            </a:r>
            <a:r>
              <a:rPr lang="en-US" altLang="zh-CN" sz="2000" b="1" dirty="0">
                <a:ea typeface="楷体_GB2312" pitchFamily="1" charset="-122"/>
              </a:rPr>
              <a:t>——</a:t>
            </a:r>
            <a:r>
              <a:rPr lang="zh-CN" altLang="en-US" sz="2000" b="1" dirty="0">
                <a:ea typeface="楷体_GB2312" pitchFamily="1" charset="-122"/>
              </a:rPr>
              <a:t>时间图象。</a:t>
            </a:r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81" grpId="0" animBg="1"/>
      <p:bldP spid="2668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Rectangle 2">
            <a:extLst>
              <a:ext uri="{FF2B5EF4-FFF2-40B4-BE49-F238E27FC236}">
                <a16:creationId xmlns="" xmlns:a16="http://schemas.microsoft.com/office/drawing/2014/main" id="{53DCBE38-A91B-40DD-A430-8A82468D8468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判定匀加、匀减的方法</a:t>
            </a:r>
          </a:p>
        </p:txBody>
      </p:sp>
      <p:pic>
        <p:nvPicPr>
          <p:cNvPr id="354314" name="Picture 10" descr="1">
            <a:extLst>
              <a:ext uri="{FF2B5EF4-FFF2-40B4-BE49-F238E27FC236}">
                <a16:creationId xmlns="" xmlns:a16="http://schemas.microsoft.com/office/drawing/2014/main" id="{FA5DCD48-6BB9-4A58-B198-4FB7E22F5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365625"/>
            <a:ext cx="2808287" cy="23034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CCECFF"/>
            </a:solidFill>
            <a:miter lim="800000"/>
            <a:headEnd/>
            <a:tailEnd/>
          </a:ln>
        </p:spPr>
      </p:pic>
      <p:pic>
        <p:nvPicPr>
          <p:cNvPr id="354315" name="Picture 11" descr="1">
            <a:extLst>
              <a:ext uri="{FF2B5EF4-FFF2-40B4-BE49-F238E27FC236}">
                <a16:creationId xmlns="" xmlns:a16="http://schemas.microsoft.com/office/drawing/2014/main" id="{ED11D07F-01BE-4938-979C-E574B03E8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365625"/>
            <a:ext cx="2808288" cy="22780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CCECFF"/>
            </a:solidFill>
            <a:miter lim="800000"/>
            <a:headEnd/>
            <a:tailEnd/>
          </a:ln>
        </p:spPr>
      </p:pic>
      <p:pic>
        <p:nvPicPr>
          <p:cNvPr id="354316" name="Picture 12" descr="1">
            <a:extLst>
              <a:ext uri="{FF2B5EF4-FFF2-40B4-BE49-F238E27FC236}">
                <a16:creationId xmlns="" xmlns:a16="http://schemas.microsoft.com/office/drawing/2014/main" id="{1B6093FF-0AF8-4E17-B853-1F712611A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93663"/>
            <a:ext cx="2879725" cy="232727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CCECFF"/>
            </a:solidFill>
            <a:miter lim="800000"/>
            <a:headEnd/>
            <a:tailEnd/>
          </a:ln>
        </p:spPr>
      </p:pic>
      <p:pic>
        <p:nvPicPr>
          <p:cNvPr id="354317" name="Picture 13" descr="1">
            <a:extLst>
              <a:ext uri="{FF2B5EF4-FFF2-40B4-BE49-F238E27FC236}">
                <a16:creationId xmlns="" xmlns:a16="http://schemas.microsoft.com/office/drawing/2014/main" id="{4C03A9FA-896C-414B-A3DD-96360B3DD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7475"/>
            <a:ext cx="2808287" cy="23034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CCECFF"/>
            </a:solidFill>
            <a:miter lim="800000"/>
            <a:headEnd/>
            <a:tailEnd/>
          </a:ln>
        </p:spPr>
      </p:pic>
      <p:sp>
        <p:nvSpPr>
          <p:cNvPr id="354319" name="Text Box 15">
            <a:extLst>
              <a:ext uri="{FF2B5EF4-FFF2-40B4-BE49-F238E27FC236}">
                <a16:creationId xmlns="" xmlns:a16="http://schemas.microsoft.com/office/drawing/2014/main" id="{6BEF9C2E-B5F3-43DC-A0CD-7E20E1385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384425"/>
            <a:ext cx="2663825" cy="1095375"/>
          </a:xfrm>
          <a:prstGeom prst="rect">
            <a:avLst/>
          </a:prstGeom>
          <a:noFill/>
          <a:ln w="28575">
            <a:solidFill>
              <a:srgbClr val="FF3300"/>
            </a:solidFill>
            <a:prstDash val="lg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60000"/>
              </a:lnSpc>
              <a:spcBef>
                <a:spcPct val="50000"/>
              </a:spcBef>
            </a:pPr>
            <a:r>
              <a:rPr kumimoji="1" lang="en-US" altLang="zh-CN" sz="4000" b="1">
                <a:latin typeface="Monotype Corsiva" panose="03010101010201010101" pitchFamily="66" charset="0"/>
              </a:rPr>
              <a:t>v</a:t>
            </a:r>
            <a:r>
              <a:rPr kumimoji="1" lang="en-US" altLang="zh-CN" sz="3200" b="1" baseline="-25000">
                <a:latin typeface="Monotype Corsiva" panose="03010101010201010101" pitchFamily="66" charset="0"/>
              </a:rPr>
              <a:t>0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＞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0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，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a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＞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0 </a:t>
            </a:r>
          </a:p>
        </p:txBody>
      </p:sp>
      <p:sp>
        <p:nvSpPr>
          <p:cNvPr id="354320" name="Text Box 16">
            <a:extLst>
              <a:ext uri="{FF2B5EF4-FFF2-40B4-BE49-F238E27FC236}">
                <a16:creationId xmlns="" xmlns:a16="http://schemas.microsoft.com/office/drawing/2014/main" id="{FD2E35A6-2711-4BE2-80DD-69E740B3E9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5" y="2384425"/>
            <a:ext cx="2663825" cy="1095375"/>
          </a:xfrm>
          <a:prstGeom prst="rect">
            <a:avLst/>
          </a:prstGeom>
          <a:noFill/>
          <a:ln w="28575">
            <a:solidFill>
              <a:srgbClr val="FF3300"/>
            </a:solidFill>
            <a:prstDash val="lg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60000"/>
              </a:lnSpc>
              <a:spcBef>
                <a:spcPct val="50000"/>
              </a:spcBef>
            </a:pPr>
            <a:r>
              <a:rPr kumimoji="1" lang="en-US" altLang="zh-CN" sz="4000" b="1">
                <a:latin typeface="Monotype Corsiva" panose="03010101010201010101" pitchFamily="66" charset="0"/>
              </a:rPr>
              <a:t>v</a:t>
            </a:r>
            <a:r>
              <a:rPr kumimoji="1" lang="en-US" altLang="zh-CN" sz="3200" b="1" baseline="-25000">
                <a:latin typeface="Monotype Corsiva" panose="03010101010201010101" pitchFamily="66" charset="0"/>
              </a:rPr>
              <a:t>0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＜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0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，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a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＜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0</a:t>
            </a:r>
          </a:p>
        </p:txBody>
      </p:sp>
      <p:sp>
        <p:nvSpPr>
          <p:cNvPr id="354321" name="Rectangle 17">
            <a:extLst>
              <a:ext uri="{FF2B5EF4-FFF2-40B4-BE49-F238E27FC236}">
                <a16:creationId xmlns="" xmlns:a16="http://schemas.microsoft.com/office/drawing/2014/main" id="{8796D181-F341-4F32-897C-8AE78E391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1341438"/>
            <a:ext cx="2520950" cy="1035050"/>
          </a:xfrm>
          <a:prstGeom prst="rect">
            <a:avLst/>
          </a:prstGeom>
          <a:noFill/>
          <a:ln w="28575">
            <a:solidFill>
              <a:srgbClr val="FF3300"/>
            </a:solidFill>
            <a:prstDash val="lg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rgbClr val="FF3300"/>
                </a:solidFill>
              </a:rPr>
              <a:t>        </a:t>
            </a:r>
            <a:r>
              <a:rPr lang="zh-CN" altLang="en-US" sz="2800" b="1">
                <a:solidFill>
                  <a:srgbClr val="FF3300"/>
                </a:solidFill>
              </a:rPr>
              <a:t>匀加速</a:t>
            </a:r>
          </a:p>
          <a:p>
            <a:pPr eaLnBrk="0" hangingPunct="0"/>
            <a:r>
              <a:rPr lang="zh-CN" altLang="en-US" sz="2800" b="1">
                <a:solidFill>
                  <a:srgbClr val="FF3300"/>
                </a:solidFill>
              </a:rPr>
              <a:t>（</a:t>
            </a:r>
            <a:r>
              <a:rPr lang="en-US" altLang="zh-CN" sz="3200" b="1">
                <a:solidFill>
                  <a:srgbClr val="FF3300"/>
                </a:solidFill>
                <a:latin typeface="Monotype Corsiva" panose="03010101010201010101" pitchFamily="66" charset="0"/>
              </a:rPr>
              <a:t>a</a:t>
            </a:r>
            <a:r>
              <a:rPr lang="zh-CN" altLang="en-US" sz="3200" b="1">
                <a:solidFill>
                  <a:srgbClr val="FF3300"/>
                </a:solidFill>
                <a:latin typeface="Monotype Corsiva" panose="03010101010201010101" pitchFamily="66" charset="0"/>
              </a:rPr>
              <a:t>、</a:t>
            </a:r>
            <a:r>
              <a:rPr lang="en-US" altLang="zh-CN" sz="3200" b="1">
                <a:solidFill>
                  <a:srgbClr val="FF3300"/>
                </a:solidFill>
                <a:latin typeface="Monotype Corsiva" panose="03010101010201010101" pitchFamily="66" charset="0"/>
              </a:rPr>
              <a:t>v</a:t>
            </a:r>
            <a:r>
              <a:rPr lang="zh-CN" altLang="en-US" sz="2800" b="1">
                <a:solidFill>
                  <a:srgbClr val="FF3300"/>
                </a:solidFill>
              </a:rPr>
              <a:t>同向）</a:t>
            </a:r>
          </a:p>
        </p:txBody>
      </p:sp>
      <p:sp>
        <p:nvSpPr>
          <p:cNvPr id="354322" name="Rectangle 18">
            <a:extLst>
              <a:ext uri="{FF2B5EF4-FFF2-40B4-BE49-F238E27FC236}">
                <a16:creationId xmlns="" xmlns:a16="http://schemas.microsoft.com/office/drawing/2014/main" id="{82018B4B-FD75-44AA-89F3-7BD7B84CB2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4325938"/>
            <a:ext cx="2519363" cy="1035050"/>
          </a:xfrm>
          <a:prstGeom prst="rect">
            <a:avLst/>
          </a:prstGeom>
          <a:noFill/>
          <a:ln w="28575">
            <a:solidFill>
              <a:srgbClr val="3366FF"/>
            </a:solidFill>
            <a:prstDash val="lg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rgbClr val="000099"/>
                </a:solidFill>
              </a:rPr>
              <a:t>        </a:t>
            </a:r>
            <a:r>
              <a:rPr lang="zh-CN" altLang="en-US" sz="2800" b="1">
                <a:solidFill>
                  <a:srgbClr val="000099"/>
                </a:solidFill>
              </a:rPr>
              <a:t>匀减速</a:t>
            </a:r>
          </a:p>
          <a:p>
            <a:pPr eaLnBrk="0" hangingPunct="0"/>
            <a:r>
              <a:rPr lang="zh-CN" altLang="en-US" sz="2800" b="1">
                <a:solidFill>
                  <a:srgbClr val="000099"/>
                </a:solidFill>
              </a:rPr>
              <a:t>（</a:t>
            </a:r>
            <a:r>
              <a:rPr lang="en-US" altLang="zh-CN" sz="3200" b="1">
                <a:solidFill>
                  <a:srgbClr val="000099"/>
                </a:solidFill>
                <a:latin typeface="Monotype Corsiva" panose="03010101010201010101" pitchFamily="66" charset="0"/>
              </a:rPr>
              <a:t>a</a:t>
            </a:r>
            <a:r>
              <a:rPr lang="zh-CN" altLang="en-US" sz="3200" b="1">
                <a:solidFill>
                  <a:srgbClr val="000099"/>
                </a:solidFill>
                <a:latin typeface="Monotype Corsiva" panose="03010101010201010101" pitchFamily="66" charset="0"/>
              </a:rPr>
              <a:t>、</a:t>
            </a:r>
            <a:r>
              <a:rPr lang="en-US" altLang="zh-CN" sz="3200" b="1">
                <a:solidFill>
                  <a:srgbClr val="000099"/>
                </a:solidFill>
                <a:latin typeface="Monotype Corsiva" panose="03010101010201010101" pitchFamily="66" charset="0"/>
              </a:rPr>
              <a:t>v</a:t>
            </a:r>
            <a:r>
              <a:rPr lang="zh-CN" altLang="en-US" sz="2800" b="1">
                <a:solidFill>
                  <a:srgbClr val="000099"/>
                </a:solidFill>
              </a:rPr>
              <a:t>反向）</a:t>
            </a:r>
          </a:p>
        </p:txBody>
      </p:sp>
      <p:sp>
        <p:nvSpPr>
          <p:cNvPr id="354323" name="Text Box 19">
            <a:extLst>
              <a:ext uri="{FF2B5EF4-FFF2-40B4-BE49-F238E27FC236}">
                <a16:creationId xmlns="" xmlns:a16="http://schemas.microsoft.com/office/drawing/2014/main" id="{24A5827C-8B1C-4009-9712-37676083FF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5" y="3429000"/>
            <a:ext cx="2663825" cy="1095375"/>
          </a:xfrm>
          <a:prstGeom prst="rect">
            <a:avLst/>
          </a:prstGeom>
          <a:noFill/>
          <a:ln w="28575">
            <a:solidFill>
              <a:srgbClr val="3366FF"/>
            </a:solidFill>
            <a:prstDash val="lg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60000"/>
              </a:lnSpc>
              <a:spcBef>
                <a:spcPct val="50000"/>
              </a:spcBef>
            </a:pPr>
            <a:r>
              <a:rPr kumimoji="1" lang="en-US" altLang="zh-CN" sz="4000" b="1">
                <a:latin typeface="Monotype Corsiva" panose="03010101010201010101" pitchFamily="66" charset="0"/>
              </a:rPr>
              <a:t>v</a:t>
            </a:r>
            <a:r>
              <a:rPr kumimoji="1" lang="en-US" altLang="zh-CN" sz="3200" b="1" baseline="-25000">
                <a:latin typeface="Monotype Corsiva" panose="03010101010201010101" pitchFamily="66" charset="0"/>
              </a:rPr>
              <a:t>0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＜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0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，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a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＞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0</a:t>
            </a:r>
          </a:p>
        </p:txBody>
      </p:sp>
      <p:sp>
        <p:nvSpPr>
          <p:cNvPr id="354324" name="Text Box 20">
            <a:extLst>
              <a:ext uri="{FF2B5EF4-FFF2-40B4-BE49-F238E27FC236}">
                <a16:creationId xmlns="" xmlns:a16="http://schemas.microsoft.com/office/drawing/2014/main" id="{25B45DD2-0B61-4AD1-B391-2E355588D0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3429000"/>
            <a:ext cx="2665412" cy="1095375"/>
          </a:xfrm>
          <a:prstGeom prst="rect">
            <a:avLst/>
          </a:prstGeom>
          <a:noFill/>
          <a:ln w="28575">
            <a:solidFill>
              <a:srgbClr val="3366FF"/>
            </a:solidFill>
            <a:prstDash val="lg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60000"/>
              </a:lnSpc>
              <a:spcBef>
                <a:spcPct val="50000"/>
              </a:spcBef>
            </a:pPr>
            <a:r>
              <a:rPr kumimoji="1" lang="en-US" altLang="zh-CN" sz="4000" b="1">
                <a:latin typeface="Monotype Corsiva" panose="03010101010201010101" pitchFamily="66" charset="0"/>
              </a:rPr>
              <a:t>v</a:t>
            </a:r>
            <a:r>
              <a:rPr kumimoji="1" lang="en-US" altLang="zh-CN" sz="3200" b="1" baseline="-25000">
                <a:latin typeface="Monotype Corsiva" panose="03010101010201010101" pitchFamily="66" charset="0"/>
              </a:rPr>
              <a:t>0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＞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0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，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a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＜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0</a:t>
            </a:r>
          </a:p>
        </p:txBody>
      </p:sp>
      <p:sp>
        <p:nvSpPr>
          <p:cNvPr id="354325" name="Text Box 21">
            <a:extLst>
              <a:ext uri="{FF2B5EF4-FFF2-40B4-BE49-F238E27FC236}">
                <a16:creationId xmlns="" xmlns:a16="http://schemas.microsoft.com/office/drawing/2014/main" id="{E3101CE1-39D0-4AD5-8B9E-D98896D0C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30163"/>
            <a:ext cx="1368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</a:rPr>
              <a:t>匀加速</a:t>
            </a:r>
          </a:p>
        </p:txBody>
      </p:sp>
      <p:sp>
        <p:nvSpPr>
          <p:cNvPr id="354326" name="Text Box 22">
            <a:extLst>
              <a:ext uri="{FF2B5EF4-FFF2-40B4-BE49-F238E27FC236}">
                <a16:creationId xmlns="" xmlns:a16="http://schemas.microsoft.com/office/drawing/2014/main" id="{EBCA334C-3416-42E2-A365-678D49A9E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30163"/>
            <a:ext cx="1368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新宋体" panose="02010609030101010101" pitchFamily="49" charset="-122"/>
              </a:rPr>
              <a:t>匀加速</a:t>
            </a:r>
          </a:p>
        </p:txBody>
      </p:sp>
      <p:sp>
        <p:nvSpPr>
          <p:cNvPr id="354327" name="Text Box 23">
            <a:extLst>
              <a:ext uri="{FF2B5EF4-FFF2-40B4-BE49-F238E27FC236}">
                <a16:creationId xmlns="" xmlns:a16="http://schemas.microsoft.com/office/drawing/2014/main" id="{4E81E7A7-11D9-45DD-83F4-F8FA90BCBA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6165850"/>
            <a:ext cx="1511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</a:rPr>
              <a:t>匀减速</a:t>
            </a:r>
          </a:p>
        </p:txBody>
      </p:sp>
      <p:sp>
        <p:nvSpPr>
          <p:cNvPr id="354328" name="Text Box 24">
            <a:extLst>
              <a:ext uri="{FF2B5EF4-FFF2-40B4-BE49-F238E27FC236}">
                <a16:creationId xmlns="" xmlns:a16="http://schemas.microsoft.com/office/drawing/2014/main" id="{FF418778-7B51-49F4-85C3-DD46BAC79F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6149975"/>
            <a:ext cx="13684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新宋体" panose="02010609030101010101" pitchFamily="49" charset="-122"/>
              </a:rPr>
              <a:t>匀减速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3543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3543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354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354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85" decel="100000"/>
                                        <p:tgtEl>
                                          <p:spTgt spid="3543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385" decel="100000"/>
                                        <p:tgtEl>
                                          <p:spTgt spid="3543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543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385" fill="hold"/>
                                        <p:tgtEl>
                                          <p:spTgt spid="354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54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385" fill="hold"/>
                                        <p:tgtEl>
                                          <p:spTgt spid="354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54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54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92" decel="100000"/>
                                        <p:tgtEl>
                                          <p:spTgt spid="3543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92" decel="100000"/>
                                        <p:tgtEl>
                                          <p:spTgt spid="3543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1" dur="192" fill="hold"/>
                                        <p:tgtEl>
                                          <p:spTgt spid="354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" dur="192" fill="hold"/>
                                        <p:tgtEl>
                                          <p:spTgt spid="354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54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54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92" decel="100000"/>
                                        <p:tgtEl>
                                          <p:spTgt spid="3543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192" decel="100000"/>
                                        <p:tgtEl>
                                          <p:spTgt spid="3543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0" dur="192" fill="hold"/>
                                        <p:tgtEl>
                                          <p:spTgt spid="354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2" dur="192" fill="hold"/>
                                        <p:tgtEl>
                                          <p:spTgt spid="354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54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54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92" decel="100000"/>
                                        <p:tgtEl>
                                          <p:spTgt spid="354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192" decel="100000"/>
                                        <p:tgtEl>
                                          <p:spTgt spid="354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8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9" dur="192" fill="hold"/>
                                        <p:tgtEl>
                                          <p:spTgt spid="354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1" dur="192" fill="hold"/>
                                        <p:tgtEl>
                                          <p:spTgt spid="354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54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85" decel="100000"/>
                                        <p:tgtEl>
                                          <p:spTgt spid="3543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385" decel="100000"/>
                                        <p:tgtEl>
                                          <p:spTgt spid="3543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543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0" dur="385" fill="hold"/>
                                        <p:tgtEl>
                                          <p:spTgt spid="354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54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2" dur="385" fill="hold"/>
                                        <p:tgtEl>
                                          <p:spTgt spid="354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54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4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54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54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54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54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54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54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54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19" grpId="0" animBg="1"/>
      <p:bldP spid="354320" grpId="0" animBg="1"/>
      <p:bldP spid="354321" grpId="0" animBg="1"/>
      <p:bldP spid="354322" grpId="0" animBg="1"/>
      <p:bldP spid="354323" grpId="0" animBg="1"/>
      <p:bldP spid="354324" grpId="0" animBg="1"/>
      <p:bldP spid="354325" grpId="0"/>
      <p:bldP spid="354326" grpId="0"/>
      <p:bldP spid="354327" grpId="0"/>
      <p:bldP spid="3543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Rectangle 2">
            <a:extLst>
              <a:ext uri="{FF2B5EF4-FFF2-40B4-BE49-F238E27FC236}">
                <a16:creationId xmlns="" xmlns:a16="http://schemas.microsoft.com/office/drawing/2014/main" id="{58FE73B1-9281-4750-9688-D591A75190F7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思考</a:t>
            </a:r>
          </a:p>
        </p:txBody>
      </p:sp>
      <p:grpSp>
        <p:nvGrpSpPr>
          <p:cNvPr id="329820" name="Group 92">
            <a:extLst>
              <a:ext uri="{FF2B5EF4-FFF2-40B4-BE49-F238E27FC236}">
                <a16:creationId xmlns="" xmlns:a16="http://schemas.microsoft.com/office/drawing/2014/main" id="{4A51B1F2-12A6-4181-845B-4BE52F9FE086}"/>
              </a:ext>
            </a:extLst>
          </p:cNvPr>
          <p:cNvGrpSpPr>
            <a:grpSpLocks/>
          </p:cNvGrpSpPr>
          <p:nvPr/>
        </p:nvGrpSpPr>
        <p:grpSpPr bwMode="auto">
          <a:xfrm>
            <a:off x="1204913" y="2565400"/>
            <a:ext cx="3222625" cy="2624138"/>
            <a:chOff x="759" y="1616"/>
            <a:chExt cx="2030" cy="1653"/>
          </a:xfrm>
        </p:grpSpPr>
        <p:sp>
          <p:nvSpPr>
            <p:cNvPr id="329800" name="Text Box 72">
              <a:extLst>
                <a:ext uri="{FF2B5EF4-FFF2-40B4-BE49-F238E27FC236}">
                  <a16:creationId xmlns="" xmlns:a16="http://schemas.microsoft.com/office/drawing/2014/main" id="{1D3A0596-4DF8-44DC-ADA1-2D67923E7B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1" y="1616"/>
              <a:ext cx="271" cy="383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28575" cap="sq">
              <a:solidFill>
                <a:srgbClr val="FFFFFF">
                  <a:alpha val="0"/>
                </a:srgbClr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3200" b="1" i="1">
                  <a:latin typeface="Monotype Corsiva" panose="03010101010201010101" pitchFamily="66" charset="0"/>
                </a:rPr>
                <a:t>v</a:t>
              </a:r>
            </a:p>
          </p:txBody>
        </p:sp>
        <p:sp>
          <p:nvSpPr>
            <p:cNvPr id="329797" name="Line 69">
              <a:extLst>
                <a:ext uri="{FF2B5EF4-FFF2-40B4-BE49-F238E27FC236}">
                  <a16:creationId xmlns="" xmlns:a16="http://schemas.microsoft.com/office/drawing/2014/main" id="{DBEB012A-F821-432E-8B50-A36FF9E43C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97" y="2969"/>
              <a:ext cx="1746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29798" name="Line 70">
              <a:extLst>
                <a:ext uri="{FF2B5EF4-FFF2-40B4-BE49-F238E27FC236}">
                  <a16:creationId xmlns="" xmlns:a16="http://schemas.microsoft.com/office/drawing/2014/main" id="{EDF9FAB6-CD89-4604-A7F1-CA26A10767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97" y="1706"/>
              <a:ext cx="0" cy="1452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29799" name="Text Box 71">
              <a:extLst>
                <a:ext uri="{FF2B5EF4-FFF2-40B4-BE49-F238E27FC236}">
                  <a16:creationId xmlns="" xmlns:a16="http://schemas.microsoft.com/office/drawing/2014/main" id="{54DC7EFF-EB40-4C34-A3AC-5204800774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9" y="2874"/>
              <a:ext cx="218" cy="306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28575" cap="sq">
              <a:solidFill>
                <a:srgbClr val="000000">
                  <a:alpha val="0"/>
                </a:srgbClr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latin typeface="Monotype Corsiva" panose="03010101010201010101" pitchFamily="66" charset="0"/>
                </a:rPr>
                <a:t>0</a:t>
              </a:r>
            </a:p>
          </p:txBody>
        </p:sp>
        <p:sp>
          <p:nvSpPr>
            <p:cNvPr id="329801" name="Text Box 73">
              <a:extLst>
                <a:ext uri="{FF2B5EF4-FFF2-40B4-BE49-F238E27FC236}">
                  <a16:creationId xmlns="" xmlns:a16="http://schemas.microsoft.com/office/drawing/2014/main" id="{775AE873-60BD-4DB2-982A-D8E0072F67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73" y="2886"/>
              <a:ext cx="216" cy="383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28575" cap="sq">
              <a:solidFill>
                <a:srgbClr val="000000">
                  <a:alpha val="0"/>
                </a:srgbClr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3200" b="1" i="1">
                  <a:latin typeface="Monotype Corsiva" panose="03010101010201010101" pitchFamily="66" charset="0"/>
                </a:rPr>
                <a:t>t</a:t>
              </a:r>
            </a:p>
          </p:txBody>
        </p:sp>
        <p:sp>
          <p:nvSpPr>
            <p:cNvPr id="329802" name="Freeform 74">
              <a:extLst>
                <a:ext uri="{FF2B5EF4-FFF2-40B4-BE49-F238E27FC236}">
                  <a16:creationId xmlns="" xmlns:a16="http://schemas.microsoft.com/office/drawing/2014/main" id="{48B4C209-9248-4DCF-B818-BC2C6EEA9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" y="1842"/>
              <a:ext cx="1440" cy="1127"/>
            </a:xfrm>
            <a:custGeom>
              <a:avLst/>
              <a:gdLst>
                <a:gd name="T0" fmla="*/ 0 w 1134"/>
                <a:gd name="T1" fmla="*/ 1270 h 1270"/>
                <a:gd name="T2" fmla="*/ 499 w 1134"/>
                <a:gd name="T3" fmla="*/ 1088 h 1270"/>
                <a:gd name="T4" fmla="*/ 907 w 1134"/>
                <a:gd name="T5" fmla="*/ 680 h 1270"/>
                <a:gd name="T6" fmla="*/ 1134 w 1134"/>
                <a:gd name="T7" fmla="*/ 0 h 1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34" h="1270">
                  <a:moveTo>
                    <a:pt x="0" y="1270"/>
                  </a:moveTo>
                  <a:cubicBezTo>
                    <a:pt x="174" y="1228"/>
                    <a:pt x="348" y="1186"/>
                    <a:pt x="499" y="1088"/>
                  </a:cubicBezTo>
                  <a:cubicBezTo>
                    <a:pt x="650" y="990"/>
                    <a:pt x="801" y="861"/>
                    <a:pt x="907" y="680"/>
                  </a:cubicBezTo>
                  <a:cubicBezTo>
                    <a:pt x="1013" y="499"/>
                    <a:pt x="1073" y="249"/>
                    <a:pt x="1134" y="0"/>
                  </a:cubicBezTo>
                </a:path>
              </a:pathLst>
            </a:custGeom>
            <a:solidFill>
              <a:schemeClr val="bg1">
                <a:alpha val="0"/>
              </a:schemeClr>
            </a:solidFill>
            <a:ln w="28575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329817" name="Group 89">
            <a:extLst>
              <a:ext uri="{FF2B5EF4-FFF2-40B4-BE49-F238E27FC236}">
                <a16:creationId xmlns="" xmlns:a16="http://schemas.microsoft.com/office/drawing/2014/main" id="{C23C980B-9EF2-46DC-8FBA-7D7C71D9E8A8}"/>
              </a:ext>
            </a:extLst>
          </p:cNvPr>
          <p:cNvGrpSpPr>
            <a:grpSpLocks/>
          </p:cNvGrpSpPr>
          <p:nvPr/>
        </p:nvGrpSpPr>
        <p:grpSpPr bwMode="auto">
          <a:xfrm>
            <a:off x="5200650" y="2492375"/>
            <a:ext cx="3259138" cy="2665413"/>
            <a:chOff x="3050" y="1570"/>
            <a:chExt cx="2053" cy="1679"/>
          </a:xfrm>
        </p:grpSpPr>
        <p:sp>
          <p:nvSpPr>
            <p:cNvPr id="329806" name="Line 78">
              <a:extLst>
                <a:ext uri="{FF2B5EF4-FFF2-40B4-BE49-F238E27FC236}">
                  <a16:creationId xmlns="" xmlns:a16="http://schemas.microsoft.com/office/drawing/2014/main" id="{F4B1E262-B3AA-4A43-9FF1-15FADD89E4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98" y="2955"/>
              <a:ext cx="1759" cy="0"/>
            </a:xfrm>
            <a:prstGeom prst="line">
              <a:avLst/>
            </a:prstGeom>
            <a:noFill/>
            <a:ln w="28575" cap="sq">
              <a:solidFill>
                <a:srgbClr val="000000"/>
              </a:solidFill>
              <a:round/>
              <a:headEnd type="none" w="sm" len="sm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29807" name="Line 79">
              <a:extLst>
                <a:ext uri="{FF2B5EF4-FFF2-40B4-BE49-F238E27FC236}">
                  <a16:creationId xmlns="" xmlns:a16="http://schemas.microsoft.com/office/drawing/2014/main" id="{BEDB2306-74E0-4CDF-9396-672F16F980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88" y="1706"/>
              <a:ext cx="10" cy="1465"/>
            </a:xfrm>
            <a:prstGeom prst="line">
              <a:avLst/>
            </a:prstGeom>
            <a:noFill/>
            <a:ln w="28575" cap="sq">
              <a:solidFill>
                <a:srgbClr val="000000"/>
              </a:solidFill>
              <a:round/>
              <a:headEnd type="none" w="sm" len="sm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29808" name="Text Box 80">
              <a:extLst>
                <a:ext uri="{FF2B5EF4-FFF2-40B4-BE49-F238E27FC236}">
                  <a16:creationId xmlns="" xmlns:a16="http://schemas.microsoft.com/office/drawing/2014/main" id="{A55B0067-2B3E-4E7B-8196-8726D0FB7D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0" y="2873"/>
              <a:ext cx="200" cy="28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bg2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latin typeface="Monotype Corsiva" panose="03010101010201010101" pitchFamily="66" charset="0"/>
                </a:rPr>
                <a:t>0</a:t>
              </a:r>
            </a:p>
          </p:txBody>
        </p:sp>
        <p:sp>
          <p:nvSpPr>
            <p:cNvPr id="329809" name="Text Box 81">
              <a:extLst>
                <a:ext uri="{FF2B5EF4-FFF2-40B4-BE49-F238E27FC236}">
                  <a16:creationId xmlns="" xmlns:a16="http://schemas.microsoft.com/office/drawing/2014/main" id="{875F6779-5877-4190-A4EA-BAA89AD895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34" y="1570"/>
              <a:ext cx="230" cy="36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bg2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3200" b="1" i="1">
                  <a:latin typeface="Monotype Corsiva" panose="03010101010201010101" pitchFamily="66" charset="0"/>
                </a:rPr>
                <a:t>v</a:t>
              </a:r>
            </a:p>
          </p:txBody>
        </p:sp>
        <p:sp>
          <p:nvSpPr>
            <p:cNvPr id="329810" name="Text Box 82">
              <a:extLst>
                <a:ext uri="{FF2B5EF4-FFF2-40B4-BE49-F238E27FC236}">
                  <a16:creationId xmlns="" xmlns:a16="http://schemas.microsoft.com/office/drawing/2014/main" id="{796615B8-39CD-4D03-9BA2-15B9600928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05" y="2884"/>
              <a:ext cx="198" cy="36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bg2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3200" b="1" i="1">
                  <a:latin typeface="Monotype Corsiva" panose="03010101010201010101" pitchFamily="66" charset="0"/>
                </a:rPr>
                <a:t>t</a:t>
              </a:r>
            </a:p>
          </p:txBody>
        </p:sp>
        <p:sp>
          <p:nvSpPr>
            <p:cNvPr id="329811" name="Freeform 83">
              <a:extLst>
                <a:ext uri="{FF2B5EF4-FFF2-40B4-BE49-F238E27FC236}">
                  <a16:creationId xmlns="" xmlns:a16="http://schemas.microsoft.com/office/drawing/2014/main" id="{A1A7C051-E07F-472D-90EB-2FB4389E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3" y="1797"/>
              <a:ext cx="1516" cy="1140"/>
            </a:xfrm>
            <a:custGeom>
              <a:avLst/>
              <a:gdLst>
                <a:gd name="T0" fmla="*/ 0 w 1377"/>
                <a:gd name="T1" fmla="*/ 1030 h 1030"/>
                <a:gd name="T2" fmla="*/ 205 w 1377"/>
                <a:gd name="T3" fmla="*/ 660 h 1030"/>
                <a:gd name="T4" fmla="*/ 511 w 1377"/>
                <a:gd name="T5" fmla="*/ 343 h 1030"/>
                <a:gd name="T6" fmla="*/ 972 w 1377"/>
                <a:gd name="T7" fmla="*/ 90 h 1030"/>
                <a:gd name="T8" fmla="*/ 1377 w 1377"/>
                <a:gd name="T9" fmla="*/ 0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7" h="1030">
                  <a:moveTo>
                    <a:pt x="0" y="1030"/>
                  </a:moveTo>
                  <a:cubicBezTo>
                    <a:pt x="60" y="902"/>
                    <a:pt x="119" y="774"/>
                    <a:pt x="205" y="660"/>
                  </a:cubicBezTo>
                  <a:cubicBezTo>
                    <a:pt x="291" y="545"/>
                    <a:pt x="383" y="438"/>
                    <a:pt x="511" y="343"/>
                  </a:cubicBezTo>
                  <a:cubicBezTo>
                    <a:pt x="639" y="248"/>
                    <a:pt x="828" y="147"/>
                    <a:pt x="972" y="90"/>
                  </a:cubicBezTo>
                  <a:cubicBezTo>
                    <a:pt x="1116" y="33"/>
                    <a:pt x="1293" y="19"/>
                    <a:pt x="1377" y="0"/>
                  </a:cubicBezTo>
                </a:path>
              </a:pathLst>
            </a:custGeom>
            <a:solidFill>
              <a:schemeClr val="bg1">
                <a:alpha val="0"/>
              </a:schemeClr>
            </a:solidFill>
            <a:ln w="28575" cap="sq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329812" name="Rectangle 84">
            <a:extLst>
              <a:ext uri="{FF2B5EF4-FFF2-40B4-BE49-F238E27FC236}">
                <a16:creationId xmlns="" xmlns:a16="http://schemas.microsoft.com/office/drawing/2014/main" id="{D663E960-FC85-491B-A32C-2C22EC6157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549275"/>
            <a:ext cx="777716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kumimoji="1" lang="en-US" altLang="zh-CN" sz="800" b="1">
              <a:solidFill>
                <a:schemeClr val="accent1"/>
              </a:solidFill>
              <a:latin typeface="Monotype Corsiva" panose="03010101010201010101" pitchFamily="66" charset="0"/>
              <a:ea typeface="黑体" panose="02010609060101010101" pitchFamily="49" charset="-122"/>
            </a:endParaRPr>
          </a:p>
          <a:p>
            <a:r>
              <a:rPr kumimoji="1" lang="en-US" altLang="zh-CN" sz="3200" b="1">
                <a:latin typeface="Monotype Corsiva" panose="03010101010201010101" pitchFamily="66" charset="0"/>
              </a:rPr>
              <a:t>        </a:t>
            </a:r>
            <a:r>
              <a:rPr kumimoji="1" lang="zh-CN" altLang="en-US" sz="3200" b="1">
                <a:latin typeface="新宋体" panose="02010609030101010101" pitchFamily="49" charset="-122"/>
                <a:ea typeface="新宋体" panose="02010609030101010101" pitchFamily="49" charset="-122"/>
              </a:rPr>
              <a:t>下图为两个物体运动的</a:t>
            </a:r>
            <a:r>
              <a:rPr kumimoji="1" lang="en-US" altLang="zh-CN" sz="3200" b="1" i="1">
                <a:latin typeface="Monotype Corsiva" panose="03010101010201010101" pitchFamily="66" charset="0"/>
              </a:rPr>
              <a:t>v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－</a:t>
            </a:r>
            <a:r>
              <a:rPr kumimoji="1" lang="en-US" altLang="zh-CN" sz="3200" b="1" i="1">
                <a:latin typeface="Monotype Corsiva" panose="03010101010201010101" pitchFamily="66" charset="0"/>
              </a:rPr>
              <a:t>t</a:t>
            </a:r>
            <a:r>
              <a:rPr kumimoji="1" lang="zh-CN" altLang="en-US" sz="3200" b="1">
                <a:latin typeface="新宋体" panose="02010609030101010101" pitchFamily="49" charset="-122"/>
                <a:ea typeface="新宋体" panose="02010609030101010101" pitchFamily="49" charset="-122"/>
              </a:rPr>
              <a:t>图象，它们的速度怎样变化</a:t>
            </a:r>
            <a:r>
              <a:rPr kumimoji="1" lang="en-US" altLang="zh-CN" sz="3200" b="1">
                <a:latin typeface="新宋体" panose="02010609030101010101" pitchFamily="49" charset="-122"/>
                <a:ea typeface="新宋体" panose="02010609030101010101" pitchFamily="49" charset="-122"/>
              </a:rPr>
              <a:t>?</a:t>
            </a:r>
            <a:r>
              <a:rPr kumimoji="1" lang="zh-CN" altLang="en-US" sz="3200" b="1">
                <a:latin typeface="新宋体" panose="02010609030101010101" pitchFamily="49" charset="-122"/>
                <a:ea typeface="新宋体" panose="02010609030101010101" pitchFamily="49" charset="-122"/>
              </a:rPr>
              <a:t>物体所做的运动是</a:t>
            </a:r>
            <a:r>
              <a:rPr kumimoji="1" lang="zh-CN" altLang="en-US" sz="3600" b="1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匀变速运动</a:t>
            </a:r>
            <a:r>
              <a:rPr kumimoji="1" lang="zh-CN" altLang="en-US" sz="3200" b="1">
                <a:latin typeface="新宋体" panose="02010609030101010101" pitchFamily="49" charset="-122"/>
                <a:ea typeface="新宋体" panose="02010609030101010101" pitchFamily="49" charset="-122"/>
              </a:rPr>
              <a:t>吗</a:t>
            </a:r>
            <a:r>
              <a:rPr kumimoji="1" lang="en-US" altLang="zh-CN" sz="3200" b="1">
                <a:latin typeface="新宋体" panose="02010609030101010101" pitchFamily="49" charset="-122"/>
                <a:ea typeface="新宋体" panose="02010609030101010101" pitchFamily="49" charset="-122"/>
              </a:rPr>
              <a:t>?</a:t>
            </a:r>
            <a:r>
              <a:rPr kumimoji="1" lang="zh-CN" altLang="en-US" sz="3200" b="1">
                <a:latin typeface="新宋体" panose="02010609030101010101" pitchFamily="49" charset="-122"/>
                <a:ea typeface="新宋体" panose="02010609030101010101" pitchFamily="49" charset="-122"/>
              </a:rPr>
              <a:t>物体的加速度怎样变化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3298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3298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298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329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29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329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29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85" decel="100000"/>
                                        <p:tgtEl>
                                          <p:spTgt spid="3298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85" decel="100000"/>
                                        <p:tgtEl>
                                          <p:spTgt spid="3298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298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329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29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385" fill="hold"/>
                                        <p:tgtEl>
                                          <p:spTgt spid="329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29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29697">
            <a:extLst>
              <a:ext uri="{FF2B5EF4-FFF2-40B4-BE49-F238E27FC236}">
                <a16:creationId xmlns="" xmlns:a16="http://schemas.microsoft.com/office/drawing/2014/main" id="{6EA31BF8-E160-4721-9C45-9CD31A30E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989138"/>
            <a:ext cx="67691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3200">
                <a:ea typeface="宋体" panose="02010600030101010101" pitchFamily="2" charset="-122"/>
              </a:rPr>
              <a:t>        </a:t>
            </a:r>
            <a:r>
              <a:rPr lang="zh-CN" altLang="en-US" sz="3200">
                <a:ea typeface="宋体" panose="02010600030101010101" pitchFamily="2" charset="-122"/>
              </a:rPr>
              <a:t>除图像外</a:t>
            </a:r>
            <a:r>
              <a:rPr lang="en-US" altLang="zh-CN" sz="3200">
                <a:ea typeface="宋体" panose="02010600030101010101" pitchFamily="2" charset="-122"/>
              </a:rPr>
              <a:t>,</a:t>
            </a:r>
            <a:r>
              <a:rPr lang="zh-CN" altLang="en-US" sz="3200">
                <a:ea typeface="宋体" panose="02010600030101010101" pitchFamily="2" charset="-122"/>
              </a:rPr>
              <a:t>还可以用</a:t>
            </a:r>
            <a:r>
              <a:rPr lang="zh-CN" altLang="en-US" sz="3200">
                <a:solidFill>
                  <a:srgbClr val="FF3300"/>
                </a:solidFill>
                <a:ea typeface="宋体" panose="02010600030101010101" pitchFamily="2" charset="-122"/>
              </a:rPr>
              <a:t>公式</a:t>
            </a:r>
            <a:r>
              <a:rPr lang="zh-CN" altLang="en-US" sz="3200">
                <a:ea typeface="宋体" panose="02010600030101010101" pitchFamily="2" charset="-122"/>
              </a:rPr>
              <a:t>表达物体运动的速度与时间的关系。</a:t>
            </a:r>
          </a:p>
        </p:txBody>
      </p:sp>
      <p:grpSp>
        <p:nvGrpSpPr>
          <p:cNvPr id="29699" name="组合 29698">
            <a:extLst>
              <a:ext uri="{FF2B5EF4-FFF2-40B4-BE49-F238E27FC236}">
                <a16:creationId xmlns="" xmlns:a16="http://schemas.microsoft.com/office/drawing/2014/main" id="{CEE69D45-A261-4BDD-9053-300FBB4D0096}"/>
              </a:ext>
            </a:extLst>
          </p:cNvPr>
          <p:cNvGrpSpPr>
            <a:grpSpLocks/>
          </p:cNvGrpSpPr>
          <p:nvPr/>
        </p:nvGrpSpPr>
        <p:grpSpPr bwMode="auto">
          <a:xfrm>
            <a:off x="1403350" y="981075"/>
            <a:ext cx="2514600" cy="914400"/>
            <a:chOff x="0" y="0"/>
            <a:chExt cx="1584" cy="576"/>
          </a:xfrm>
        </p:grpSpPr>
        <p:pic>
          <p:nvPicPr>
            <p:cNvPr id="21507" name="图片 29699" descr="按钮库_圆角04_11">
              <a:extLst>
                <a:ext uri="{FF2B5EF4-FFF2-40B4-BE49-F238E27FC236}">
                  <a16:creationId xmlns="" xmlns:a16="http://schemas.microsoft.com/office/drawing/2014/main" id="{C08849AA-A157-4007-9F78-3F334BEE12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88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08" name="文本框 29700">
              <a:extLst>
                <a:ext uri="{FF2B5EF4-FFF2-40B4-BE49-F238E27FC236}">
                  <a16:creationId xmlns="" xmlns:a16="http://schemas.microsoft.com/office/drawing/2014/main" id="{CF2BCCE3-1612-4AF4-B628-532BC249D1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" y="48"/>
              <a:ext cx="148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>
                  <a:solidFill>
                    <a:srgbClr val="FF3300"/>
                  </a:solidFill>
                  <a:latin typeface="Arial" panose="020B0604020202020204" pitchFamily="34" charset="0"/>
                  <a:ea typeface="方正姚体" panose="02010601030101010101" pitchFamily="2" charset="-122"/>
                </a:rPr>
                <a:t>你知道吗</a:t>
              </a:r>
            </a:p>
          </p:txBody>
        </p:sp>
      </p:grpSp>
      <p:pic>
        <p:nvPicPr>
          <p:cNvPr id="29702" name="图片 29701" descr="xiaohuoban2_0139">
            <a:extLst>
              <a:ext uri="{FF2B5EF4-FFF2-40B4-BE49-F238E27FC236}">
                <a16:creationId xmlns="" xmlns:a16="http://schemas.microsoft.com/office/drawing/2014/main" id="{9D3A4F3D-1DF3-4ABC-A775-18022682D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500438"/>
            <a:ext cx="13906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>
            <a:extLst>
              <a:ext uri="{FF2B5EF4-FFF2-40B4-BE49-F238E27FC236}">
                <a16:creationId xmlns="" xmlns:a16="http://schemas.microsoft.com/office/drawing/2014/main" id="{9CB6EBF9-BA56-4E9B-899E-B1A602D95602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/>
              <a:t>导入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6" name="Rectangle 2">
            <a:extLst>
              <a:ext uri="{FF2B5EF4-FFF2-40B4-BE49-F238E27FC236}">
                <a16:creationId xmlns="" xmlns:a16="http://schemas.microsoft.com/office/drawing/2014/main" id="{AD052A76-950A-418F-A271-67EDD86253E1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思考</a:t>
            </a:r>
          </a:p>
        </p:txBody>
      </p:sp>
      <p:sp>
        <p:nvSpPr>
          <p:cNvPr id="364549" name="Text Box 5">
            <a:extLst>
              <a:ext uri="{FF2B5EF4-FFF2-40B4-BE49-F238E27FC236}">
                <a16:creationId xmlns="" xmlns:a16="http://schemas.microsoft.com/office/drawing/2014/main" id="{626D97D0-CC1E-40B8-963A-F12B375C57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9675" y="3343275"/>
            <a:ext cx="690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 b="1">
              <a:solidFill>
                <a:srgbClr val="000C0C"/>
              </a:solidFill>
            </a:endParaRPr>
          </a:p>
        </p:txBody>
      </p:sp>
      <p:sp>
        <p:nvSpPr>
          <p:cNvPr id="364550" name="Text Box 6">
            <a:extLst>
              <a:ext uri="{FF2B5EF4-FFF2-40B4-BE49-F238E27FC236}">
                <a16:creationId xmlns="" xmlns:a16="http://schemas.microsoft.com/office/drawing/2014/main" id="{3F644327-91BD-4397-830E-5EFCD4A4CF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3773488"/>
            <a:ext cx="34686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C0C"/>
                </a:solidFill>
              </a:rPr>
              <a:t>2s</a:t>
            </a:r>
            <a:r>
              <a:rPr lang="zh-CN" altLang="en-US" sz="2800" b="1">
                <a:solidFill>
                  <a:srgbClr val="000C0C"/>
                </a:solidFill>
              </a:rPr>
              <a:t>末，物体的速度：</a:t>
            </a:r>
          </a:p>
        </p:txBody>
      </p:sp>
      <p:sp>
        <p:nvSpPr>
          <p:cNvPr id="364551" name="Text Box 7">
            <a:extLst>
              <a:ext uri="{FF2B5EF4-FFF2-40B4-BE49-F238E27FC236}">
                <a16:creationId xmlns="" xmlns:a16="http://schemas.microsoft.com/office/drawing/2014/main" id="{12256EEC-16A0-4478-8DE6-DBAC2E4AB2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1738" y="4365625"/>
            <a:ext cx="34686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C0C"/>
                </a:solidFill>
              </a:rPr>
              <a:t>3s</a:t>
            </a:r>
            <a:r>
              <a:rPr lang="zh-CN" altLang="en-US" sz="2800" b="1">
                <a:solidFill>
                  <a:srgbClr val="000C0C"/>
                </a:solidFill>
              </a:rPr>
              <a:t>末，物体的速度：</a:t>
            </a:r>
          </a:p>
        </p:txBody>
      </p:sp>
      <p:sp>
        <p:nvSpPr>
          <p:cNvPr id="364552" name="Text Box 8">
            <a:extLst>
              <a:ext uri="{FF2B5EF4-FFF2-40B4-BE49-F238E27FC236}">
                <a16:creationId xmlns="" xmlns:a16="http://schemas.microsoft.com/office/drawing/2014/main" id="{22EDB3C2-AC7A-4AD1-8D26-DF5C845F5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3325" y="3141663"/>
            <a:ext cx="34686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C0C"/>
                </a:solidFill>
              </a:rPr>
              <a:t>1s</a:t>
            </a:r>
            <a:r>
              <a:rPr lang="zh-CN" altLang="en-US" sz="2800" b="1">
                <a:solidFill>
                  <a:srgbClr val="000C0C"/>
                </a:solidFill>
              </a:rPr>
              <a:t>末，物体的速度：</a:t>
            </a:r>
          </a:p>
        </p:txBody>
      </p:sp>
      <p:sp>
        <p:nvSpPr>
          <p:cNvPr id="364553" name="Text Box 9">
            <a:extLst>
              <a:ext uri="{FF2B5EF4-FFF2-40B4-BE49-F238E27FC236}">
                <a16:creationId xmlns="" xmlns:a16="http://schemas.microsoft.com/office/drawing/2014/main" id="{66A9E0BD-B013-4D7C-AF7A-F8FBDF62D9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7463" y="5502275"/>
            <a:ext cx="35004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C0C"/>
                </a:solidFill>
              </a:rPr>
              <a:t>t</a:t>
            </a:r>
            <a:r>
              <a:rPr lang="zh-CN" altLang="en-US" sz="2800" b="1">
                <a:solidFill>
                  <a:srgbClr val="000C0C"/>
                </a:solidFill>
              </a:rPr>
              <a:t>末，物体的速度：</a:t>
            </a:r>
          </a:p>
        </p:txBody>
      </p:sp>
      <p:sp>
        <p:nvSpPr>
          <p:cNvPr id="364557" name="Line 13">
            <a:extLst>
              <a:ext uri="{FF2B5EF4-FFF2-40B4-BE49-F238E27FC236}">
                <a16:creationId xmlns="" xmlns:a16="http://schemas.microsoft.com/office/drawing/2014/main" id="{928BABDC-3135-4443-8588-CACAB02848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767013" y="4868863"/>
            <a:ext cx="17462" cy="6477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58" name="Text Box 14">
            <a:extLst>
              <a:ext uri="{FF2B5EF4-FFF2-40B4-BE49-F238E27FC236}">
                <a16:creationId xmlns="" xmlns:a16="http://schemas.microsoft.com/office/drawing/2014/main" id="{07CCDF8C-3F18-4784-9AA8-F06E317C7E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3043238"/>
            <a:ext cx="32750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  <a:latin typeface="Monotype Corsiva" panose="03010101010201010101" pitchFamily="66" charset="0"/>
                <a:ea typeface="黑体" panose="02010609060101010101" pitchFamily="49" charset="-122"/>
              </a:rPr>
              <a:t>v</a:t>
            </a:r>
            <a:r>
              <a:rPr lang="en-US" altLang="zh-CN" sz="2000" b="1">
                <a:solidFill>
                  <a:srgbClr val="0000CC"/>
                </a:solidFill>
                <a:latin typeface="Monotype Corsiva" panose="03010101010201010101" pitchFamily="66" charset="0"/>
                <a:ea typeface="黑体" panose="02010609060101010101" pitchFamily="49" charset="-122"/>
              </a:rPr>
              <a:t>1 </a:t>
            </a:r>
            <a:r>
              <a:rPr lang="zh-CN" altLang="en-US" sz="2800" b="1">
                <a:solidFill>
                  <a:srgbClr val="0000CC"/>
                </a:solidFill>
              </a:rPr>
              <a:t>＝</a:t>
            </a:r>
            <a:r>
              <a:rPr lang="en-US" altLang="zh-CN" sz="2800" b="1">
                <a:solidFill>
                  <a:srgbClr val="0000CC"/>
                </a:solidFill>
                <a:latin typeface="Monotype Corsiva" panose="03010101010201010101" pitchFamily="66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0000CC"/>
                </a:solidFill>
                <a:latin typeface="Monotype Corsiva" panose="03010101010201010101" pitchFamily="66" charset="0"/>
                <a:ea typeface="黑体" panose="02010609060101010101" pitchFamily="49" charset="-122"/>
              </a:rPr>
              <a:t>＋</a:t>
            </a:r>
            <a:r>
              <a:rPr lang="en-US" altLang="zh-CN" sz="2800" b="1">
                <a:solidFill>
                  <a:srgbClr val="0000CC"/>
                </a:solidFill>
                <a:latin typeface="Monotype Corsiva" panose="03010101010201010101" pitchFamily="66" charset="0"/>
                <a:ea typeface="黑体" panose="02010609060101010101" pitchFamily="49" charset="-122"/>
              </a:rPr>
              <a:t>1×1</a:t>
            </a:r>
            <a:r>
              <a:rPr lang="zh-CN" altLang="en-US" sz="2800" b="1">
                <a:solidFill>
                  <a:srgbClr val="0000CC"/>
                </a:solidFill>
                <a:latin typeface="Monotype Corsiva" panose="03010101010201010101" pitchFamily="66" charset="0"/>
                <a:ea typeface="黑体" panose="02010609060101010101" pitchFamily="49" charset="-122"/>
              </a:rPr>
              <a:t>＝</a:t>
            </a:r>
            <a:r>
              <a:rPr lang="en-US" altLang="zh-CN" sz="2800" b="1">
                <a:solidFill>
                  <a:srgbClr val="0000CC"/>
                </a:solidFill>
                <a:latin typeface="Monotype Corsiva" panose="03010101010201010101" pitchFamily="66" charset="0"/>
                <a:ea typeface="黑体" panose="02010609060101010101" pitchFamily="49" charset="-122"/>
              </a:rPr>
              <a:t>3 m/s</a:t>
            </a:r>
          </a:p>
        </p:txBody>
      </p:sp>
      <p:sp>
        <p:nvSpPr>
          <p:cNvPr id="364559" name="Text Box 15">
            <a:extLst>
              <a:ext uri="{FF2B5EF4-FFF2-40B4-BE49-F238E27FC236}">
                <a16:creationId xmlns="" xmlns:a16="http://schemas.microsoft.com/office/drawing/2014/main" id="{F7B1A772-96CD-47C4-BD8A-D807B28DC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463" y="3646488"/>
            <a:ext cx="35448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3366FF"/>
                </a:solidFill>
                <a:latin typeface="Monotype Corsiva" panose="03010101010201010101" pitchFamily="66" charset="0"/>
              </a:rPr>
              <a:t>v</a:t>
            </a:r>
            <a:r>
              <a:rPr lang="en-US" altLang="zh-CN" sz="2000" b="1">
                <a:solidFill>
                  <a:srgbClr val="3366FF"/>
                </a:solidFill>
                <a:latin typeface="Monotype Corsiva" panose="03010101010201010101" pitchFamily="66" charset="0"/>
              </a:rPr>
              <a:t>2 </a:t>
            </a:r>
            <a:r>
              <a:rPr lang="zh-CN" altLang="en-US" sz="2800" b="1">
                <a:solidFill>
                  <a:srgbClr val="6666FF"/>
                </a:solidFill>
              </a:rPr>
              <a:t>＝</a:t>
            </a:r>
            <a:r>
              <a:rPr lang="en-US" altLang="zh-CN" sz="2800" b="1">
                <a:solidFill>
                  <a:srgbClr val="3366FF"/>
                </a:solidFill>
                <a:latin typeface="Monotype Corsiva" panose="03010101010201010101" pitchFamily="66" charset="0"/>
              </a:rPr>
              <a:t>2</a:t>
            </a:r>
            <a:r>
              <a:rPr lang="zh-CN" altLang="en-US" sz="2800" b="1">
                <a:solidFill>
                  <a:srgbClr val="6666FF"/>
                </a:solidFill>
              </a:rPr>
              <a:t>＋</a:t>
            </a:r>
            <a:r>
              <a:rPr lang="en-US" altLang="zh-CN" sz="2800" b="1">
                <a:solidFill>
                  <a:srgbClr val="3366FF"/>
                </a:solidFill>
                <a:latin typeface="Monotype Corsiva" panose="03010101010201010101" pitchFamily="66" charset="0"/>
              </a:rPr>
              <a:t>1×2</a:t>
            </a:r>
            <a:r>
              <a:rPr lang="zh-CN" altLang="en-US" sz="2800" b="1">
                <a:solidFill>
                  <a:srgbClr val="6666FF"/>
                </a:solidFill>
              </a:rPr>
              <a:t>＝</a:t>
            </a:r>
            <a:r>
              <a:rPr lang="en-US" altLang="zh-CN" sz="2800" b="1">
                <a:solidFill>
                  <a:srgbClr val="3366FF"/>
                </a:solidFill>
                <a:latin typeface="Monotype Corsiva" panose="03010101010201010101" pitchFamily="66" charset="0"/>
              </a:rPr>
              <a:t>4 m/s</a:t>
            </a:r>
          </a:p>
        </p:txBody>
      </p:sp>
      <p:sp>
        <p:nvSpPr>
          <p:cNvPr id="364560" name="Text Box 16">
            <a:extLst>
              <a:ext uri="{FF2B5EF4-FFF2-40B4-BE49-F238E27FC236}">
                <a16:creationId xmlns="" xmlns:a16="http://schemas.microsoft.com/office/drawing/2014/main" id="{3AA3D605-1BBA-49F0-8B23-AAD2B99A2A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7275" y="4294188"/>
            <a:ext cx="3233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Monotype Corsiva" panose="03010101010201010101" pitchFamily="66" charset="0"/>
              </a:rPr>
              <a:t>v</a:t>
            </a:r>
            <a:r>
              <a:rPr lang="en-US" altLang="zh-CN" sz="2000" b="1">
                <a:solidFill>
                  <a:srgbClr val="FF0000"/>
                </a:solidFill>
                <a:latin typeface="Monotype Corsiva" panose="03010101010201010101" pitchFamily="66" charset="0"/>
              </a:rPr>
              <a:t>3 </a:t>
            </a:r>
            <a:r>
              <a:rPr lang="zh-CN" altLang="en-US" sz="2800" b="1">
                <a:solidFill>
                  <a:srgbClr val="FF0000"/>
                </a:solidFill>
              </a:rPr>
              <a:t>＝</a:t>
            </a:r>
            <a:r>
              <a:rPr lang="en-US" altLang="zh-CN" sz="2800" b="1">
                <a:solidFill>
                  <a:srgbClr val="FF0000"/>
                </a:solidFill>
                <a:latin typeface="Monotype Corsiva" panose="03010101010201010101" pitchFamily="66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</a:rPr>
              <a:t>＋</a:t>
            </a:r>
            <a:r>
              <a:rPr lang="en-US" altLang="zh-CN" sz="2800" b="1">
                <a:solidFill>
                  <a:srgbClr val="FF0000"/>
                </a:solidFill>
                <a:latin typeface="Monotype Corsiva" panose="03010101010201010101" pitchFamily="66" charset="0"/>
              </a:rPr>
              <a:t>1×3</a:t>
            </a:r>
            <a:r>
              <a:rPr lang="zh-CN" altLang="en-US" sz="2800" b="1">
                <a:solidFill>
                  <a:srgbClr val="FF0000"/>
                </a:solidFill>
              </a:rPr>
              <a:t>＝</a:t>
            </a:r>
            <a:r>
              <a:rPr lang="en-US" altLang="zh-CN" sz="2800" b="1">
                <a:solidFill>
                  <a:srgbClr val="FF0000"/>
                </a:solidFill>
                <a:latin typeface="Monotype Corsiva" panose="03010101010201010101" pitchFamily="66" charset="0"/>
              </a:rPr>
              <a:t>5 m/s</a:t>
            </a:r>
          </a:p>
        </p:txBody>
      </p:sp>
      <p:sp>
        <p:nvSpPr>
          <p:cNvPr id="364561" name="Text Box 17">
            <a:extLst>
              <a:ext uri="{FF2B5EF4-FFF2-40B4-BE49-F238E27FC236}">
                <a16:creationId xmlns="" xmlns:a16="http://schemas.microsoft.com/office/drawing/2014/main" id="{2C87401B-A5F7-4E95-8FC8-D7E1A06C43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5538" y="5391150"/>
            <a:ext cx="21113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Monotype Corsiva" panose="03010101010201010101" pitchFamily="66" charset="0"/>
              </a:rPr>
              <a:t>v</a:t>
            </a:r>
            <a:r>
              <a:rPr lang="en-US" altLang="zh-CN" sz="2800" b="1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zh-CN" altLang="en-US" sz="2800" b="1">
                <a:solidFill>
                  <a:srgbClr val="FF0000"/>
                </a:solidFill>
              </a:rPr>
              <a:t>＝</a:t>
            </a:r>
            <a:r>
              <a:rPr lang="en-US" altLang="zh-CN" sz="2800" b="1">
                <a:solidFill>
                  <a:srgbClr val="FF0000"/>
                </a:solidFill>
                <a:latin typeface="Monotype Corsiva" panose="03010101010201010101" pitchFamily="66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</a:rPr>
              <a:t>＋</a:t>
            </a:r>
            <a:r>
              <a:rPr lang="en-US" altLang="zh-CN" sz="2800" b="1">
                <a:solidFill>
                  <a:srgbClr val="FF0000"/>
                </a:solidFill>
                <a:latin typeface="Monotype Corsiva" panose="03010101010201010101" pitchFamily="66" charset="0"/>
              </a:rPr>
              <a:t>1 </a:t>
            </a:r>
            <a:r>
              <a:rPr lang="en-US" altLang="zh-CN" sz="2800" b="1">
                <a:solidFill>
                  <a:srgbClr val="FF0000"/>
                </a:solidFill>
                <a:ea typeface="新宋体" panose="02010609030101010101" pitchFamily="49" charset="-122"/>
              </a:rPr>
              <a:t>·</a:t>
            </a:r>
            <a:r>
              <a:rPr lang="en-US" altLang="zh-CN" sz="2800" b="1">
                <a:solidFill>
                  <a:srgbClr val="FF0000"/>
                </a:solidFill>
                <a:latin typeface="Monotype Corsiva" panose="03010101010201010101" pitchFamily="66" charset="0"/>
              </a:rPr>
              <a:t>t</a:t>
            </a:r>
          </a:p>
        </p:txBody>
      </p:sp>
      <p:sp>
        <p:nvSpPr>
          <p:cNvPr id="364563" name="Rectangle 19">
            <a:extLst>
              <a:ext uri="{FF2B5EF4-FFF2-40B4-BE49-F238E27FC236}">
                <a16:creationId xmlns="" xmlns:a16="http://schemas.microsoft.com/office/drawing/2014/main" id="{F5E0F4E8-6C0D-445B-8D1B-C249FF4569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5113" y="5391150"/>
            <a:ext cx="15525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＝</a:t>
            </a:r>
            <a:r>
              <a:rPr lang="en-US" altLang="zh-CN" sz="4000" b="1">
                <a:solidFill>
                  <a:srgbClr val="FF0000"/>
                </a:solidFill>
                <a:latin typeface="Monotype Corsiva" panose="03010101010201010101" pitchFamily="66" charset="0"/>
              </a:rPr>
              <a:t>v</a:t>
            </a:r>
            <a:r>
              <a:rPr lang="en-US" altLang="zh-CN" sz="2000" b="1">
                <a:solidFill>
                  <a:srgbClr val="FF0000"/>
                </a:solidFill>
                <a:latin typeface="Monotype Corsiva" panose="03010101010201010101" pitchFamily="66" charset="0"/>
              </a:rPr>
              <a:t>0 </a:t>
            </a:r>
            <a:r>
              <a:rPr lang="zh-CN" altLang="en-US" sz="2800" b="1">
                <a:solidFill>
                  <a:srgbClr val="FF0000"/>
                </a:solidFill>
              </a:rPr>
              <a:t>＋</a:t>
            </a:r>
            <a:r>
              <a:rPr lang="en-US" altLang="zh-CN" sz="2800" b="1">
                <a:solidFill>
                  <a:srgbClr val="FF0000"/>
                </a:solidFill>
                <a:latin typeface="Monotype Corsiva" panose="03010101010201010101" pitchFamily="66" charset="0"/>
              </a:rPr>
              <a:t>at</a:t>
            </a:r>
          </a:p>
        </p:txBody>
      </p:sp>
      <p:sp>
        <p:nvSpPr>
          <p:cNvPr id="364548" name="Text Box 4">
            <a:extLst>
              <a:ext uri="{FF2B5EF4-FFF2-40B4-BE49-F238E27FC236}">
                <a16:creationId xmlns="" xmlns:a16="http://schemas.microsoft.com/office/drawing/2014/main" id="{5EF92B92-34C8-4E4E-9358-0DA3280D4E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325" y="655638"/>
            <a:ext cx="4460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CC00FF"/>
                </a:solidFill>
                <a:latin typeface="Monotype Corsiva" panose="03010101010201010101" pitchFamily="66" charset="0"/>
              </a:rPr>
              <a:t>V</a:t>
            </a:r>
          </a:p>
        </p:txBody>
      </p:sp>
      <p:sp>
        <p:nvSpPr>
          <p:cNvPr id="364565" name="Text Box 21">
            <a:extLst>
              <a:ext uri="{FF2B5EF4-FFF2-40B4-BE49-F238E27FC236}">
                <a16:creationId xmlns="" xmlns:a16="http://schemas.microsoft.com/office/drawing/2014/main" id="{C3BB2C20-00EE-4FE0-916D-E1339766C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2438" y="2565400"/>
            <a:ext cx="571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CC00FF"/>
                </a:solidFill>
                <a:latin typeface="Monotype Corsiva" panose="03010101010201010101" pitchFamily="66" charset="0"/>
              </a:rPr>
              <a:t>t</a:t>
            </a:r>
          </a:p>
        </p:txBody>
      </p:sp>
      <p:sp>
        <p:nvSpPr>
          <p:cNvPr id="364566" name="Line 22">
            <a:extLst>
              <a:ext uri="{FF2B5EF4-FFF2-40B4-BE49-F238E27FC236}">
                <a16:creationId xmlns="" xmlns:a16="http://schemas.microsoft.com/office/drawing/2014/main" id="{9BCD3893-5AA2-4879-802D-B96239758D79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1025" y="854075"/>
            <a:ext cx="28575" cy="1747838"/>
          </a:xfrm>
          <a:prstGeom prst="line">
            <a:avLst/>
          </a:prstGeom>
          <a:noFill/>
          <a:ln w="38100">
            <a:solidFill>
              <a:srgbClr val="CC00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67" name="Line 23">
            <a:extLst>
              <a:ext uri="{FF2B5EF4-FFF2-40B4-BE49-F238E27FC236}">
                <a16:creationId xmlns="" xmlns:a16="http://schemas.microsoft.com/office/drawing/2014/main" id="{7F62E23F-4370-4E3F-87B9-797E948D504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531938" y="839788"/>
            <a:ext cx="1590675" cy="0"/>
          </a:xfrm>
          <a:prstGeom prst="line">
            <a:avLst/>
          </a:prstGeom>
          <a:noFill/>
          <a:ln w="38100">
            <a:solidFill>
              <a:srgbClr val="CC00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68" name="Text Box 24">
            <a:extLst>
              <a:ext uri="{FF2B5EF4-FFF2-40B4-BE49-F238E27FC236}">
                <a16:creationId xmlns="" xmlns:a16="http://schemas.microsoft.com/office/drawing/2014/main" id="{F6CA7C20-E17B-4A2A-BFFD-0E4FC930DB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363" y="1806575"/>
            <a:ext cx="4238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0000CC"/>
                </a:solidFill>
              </a:rPr>
              <a:t>3</a:t>
            </a:r>
          </a:p>
        </p:txBody>
      </p:sp>
      <p:sp>
        <p:nvSpPr>
          <p:cNvPr id="364572" name="Line 28">
            <a:extLst>
              <a:ext uri="{FF2B5EF4-FFF2-40B4-BE49-F238E27FC236}">
                <a16:creationId xmlns="" xmlns:a16="http://schemas.microsoft.com/office/drawing/2014/main" id="{B096310E-755D-4E8E-90B4-796C032EF0F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531938" y="2020888"/>
            <a:ext cx="331787" cy="0"/>
          </a:xfrm>
          <a:prstGeom prst="line">
            <a:avLst/>
          </a:prstGeom>
          <a:noFill/>
          <a:ln w="2857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74" name="Line 30">
            <a:extLst>
              <a:ext uri="{FF2B5EF4-FFF2-40B4-BE49-F238E27FC236}">
                <a16:creationId xmlns="" xmlns:a16="http://schemas.microsoft.com/office/drawing/2014/main" id="{C98ADD52-A720-4BAE-ADB0-2809576D9A81}"/>
              </a:ext>
            </a:extLst>
          </p:cNvPr>
          <p:cNvSpPr>
            <a:spLocks noChangeShapeType="1"/>
          </p:cNvSpPr>
          <p:nvPr/>
        </p:nvSpPr>
        <p:spPr bwMode="auto">
          <a:xfrm>
            <a:off x="1876425" y="2019300"/>
            <a:ext cx="0" cy="557213"/>
          </a:xfrm>
          <a:prstGeom prst="line">
            <a:avLst/>
          </a:prstGeom>
          <a:noFill/>
          <a:ln w="2857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75" name="Text Box 31">
            <a:extLst>
              <a:ext uri="{FF2B5EF4-FFF2-40B4-BE49-F238E27FC236}">
                <a16:creationId xmlns="" xmlns:a16="http://schemas.microsoft.com/office/drawing/2014/main" id="{D395D5F2-7012-4FDC-B83E-1F3BFECDE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700" y="2603500"/>
            <a:ext cx="3984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0000CC"/>
                </a:solidFill>
              </a:rPr>
              <a:t>1</a:t>
            </a:r>
          </a:p>
        </p:txBody>
      </p:sp>
      <p:sp>
        <p:nvSpPr>
          <p:cNvPr id="364569" name="Text Box 25">
            <a:extLst>
              <a:ext uri="{FF2B5EF4-FFF2-40B4-BE49-F238E27FC236}">
                <a16:creationId xmlns="" xmlns:a16="http://schemas.microsoft.com/office/drawing/2014/main" id="{E1726F58-91DB-4714-842C-FD8E14E9E0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363" y="1423988"/>
            <a:ext cx="4889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33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3366FF"/>
                </a:solidFill>
              </a:rPr>
              <a:t>4</a:t>
            </a:r>
          </a:p>
        </p:txBody>
      </p:sp>
      <p:sp>
        <p:nvSpPr>
          <p:cNvPr id="364577" name="Line 33">
            <a:extLst>
              <a:ext uri="{FF2B5EF4-FFF2-40B4-BE49-F238E27FC236}">
                <a16:creationId xmlns="" xmlns:a16="http://schemas.microsoft.com/office/drawing/2014/main" id="{8AACC467-91F1-46E8-B7BF-0378E3DB2F2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93938" y="1676400"/>
            <a:ext cx="0" cy="912813"/>
          </a:xfrm>
          <a:prstGeom prst="line">
            <a:avLst/>
          </a:prstGeom>
          <a:noFill/>
          <a:ln w="28575">
            <a:solidFill>
              <a:srgbClr val="3366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78" name="Line 34">
            <a:extLst>
              <a:ext uri="{FF2B5EF4-FFF2-40B4-BE49-F238E27FC236}">
                <a16:creationId xmlns="" xmlns:a16="http://schemas.microsoft.com/office/drawing/2014/main" id="{C5B36264-32F4-4EC9-9FC6-837527C6DB0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544638" y="1609725"/>
            <a:ext cx="742950" cy="25400"/>
          </a:xfrm>
          <a:prstGeom prst="line">
            <a:avLst/>
          </a:prstGeom>
          <a:noFill/>
          <a:ln w="28575">
            <a:solidFill>
              <a:srgbClr val="3366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79" name="Text Box 35">
            <a:extLst>
              <a:ext uri="{FF2B5EF4-FFF2-40B4-BE49-F238E27FC236}">
                <a16:creationId xmlns="" xmlns:a16="http://schemas.microsoft.com/office/drawing/2014/main" id="{D607812E-977A-416C-B99F-07ACD306D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1850" y="2603500"/>
            <a:ext cx="4238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33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3366FF"/>
                </a:solidFill>
              </a:rPr>
              <a:t>2</a:t>
            </a:r>
          </a:p>
        </p:txBody>
      </p:sp>
      <p:sp>
        <p:nvSpPr>
          <p:cNvPr id="364570" name="Text Box 26">
            <a:extLst>
              <a:ext uri="{FF2B5EF4-FFF2-40B4-BE49-F238E27FC236}">
                <a16:creationId xmlns="" xmlns:a16="http://schemas.microsoft.com/office/drawing/2014/main" id="{314F1029-71AE-4E5F-8D53-FE81153C67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1888" y="1065213"/>
            <a:ext cx="5032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9966FF"/>
                </a:solidFill>
              </a:rPr>
              <a:t>5</a:t>
            </a:r>
          </a:p>
        </p:txBody>
      </p:sp>
      <p:sp>
        <p:nvSpPr>
          <p:cNvPr id="364581" name="Line 37">
            <a:extLst>
              <a:ext uri="{FF2B5EF4-FFF2-40B4-BE49-F238E27FC236}">
                <a16:creationId xmlns="" xmlns:a16="http://schemas.microsoft.com/office/drawing/2014/main" id="{DF602F90-2B6B-4258-B1CA-4B11728D167A}"/>
              </a:ext>
            </a:extLst>
          </p:cNvPr>
          <p:cNvSpPr>
            <a:spLocks noChangeShapeType="1"/>
          </p:cNvSpPr>
          <p:nvPr/>
        </p:nvSpPr>
        <p:spPr bwMode="auto">
          <a:xfrm>
            <a:off x="2697163" y="1279525"/>
            <a:ext cx="25400" cy="1311275"/>
          </a:xfrm>
          <a:prstGeom prst="line">
            <a:avLst/>
          </a:prstGeom>
          <a:noFill/>
          <a:ln w="28575">
            <a:solidFill>
              <a:srgbClr val="9966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82" name="Line 38">
            <a:extLst>
              <a:ext uri="{FF2B5EF4-FFF2-40B4-BE49-F238E27FC236}">
                <a16:creationId xmlns="" xmlns:a16="http://schemas.microsoft.com/office/drawing/2014/main" id="{199EA56A-E942-4CAD-A0E9-19732C4C498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570038" y="1252538"/>
            <a:ext cx="1047750" cy="0"/>
          </a:xfrm>
          <a:prstGeom prst="line">
            <a:avLst/>
          </a:prstGeom>
          <a:noFill/>
          <a:ln w="28575">
            <a:solidFill>
              <a:srgbClr val="9966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83" name="Text Box 39">
            <a:extLst>
              <a:ext uri="{FF2B5EF4-FFF2-40B4-BE49-F238E27FC236}">
                <a16:creationId xmlns="" xmlns:a16="http://schemas.microsoft.com/office/drawing/2014/main" id="{B58D7D28-B323-4BF0-AC14-F52B5DF5C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2600325"/>
            <a:ext cx="438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9966FF"/>
                </a:solidFill>
              </a:rPr>
              <a:t>3</a:t>
            </a:r>
          </a:p>
        </p:txBody>
      </p:sp>
      <p:graphicFrame>
        <p:nvGraphicFramePr>
          <p:cNvPr id="364585" name="Object 41">
            <a:extLst>
              <a:ext uri="{FF2B5EF4-FFF2-40B4-BE49-F238E27FC236}">
                <a16:creationId xmlns="" xmlns:a16="http://schemas.microsoft.com/office/drawing/2014/main" id="{A38C8935-D1D4-4B43-B301-92B0C788AD5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35375" y="188913"/>
          <a:ext cx="1758950" cy="67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4610" name="Equation" r:id="rId3" imgW="558720" imgH="215640" progId="Equation.DSMT4">
                  <p:embed/>
                </p:oleObj>
              </mc:Choice>
              <mc:Fallback>
                <p:oleObj name="Equation" r:id="rId3" imgW="558720" imgH="215640" progId="Equation.DSMT4">
                  <p:embed/>
                  <p:pic>
                    <p:nvPicPr>
                      <p:cNvPr id="0" name="Object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375" y="188913"/>
                        <a:ext cx="1758950" cy="679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FF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4586" name="Text Box 42">
            <a:extLst>
              <a:ext uri="{FF2B5EF4-FFF2-40B4-BE49-F238E27FC236}">
                <a16:creationId xmlns="" xmlns:a16="http://schemas.microsoft.com/office/drawing/2014/main" id="{FDE85D93-F578-4ECC-992B-155D7CCFBC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0300" y="2155825"/>
            <a:ext cx="422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chemeClr val="tx2"/>
                </a:solidFill>
              </a:rPr>
              <a:t>2</a:t>
            </a:r>
          </a:p>
        </p:txBody>
      </p:sp>
      <p:sp>
        <p:nvSpPr>
          <p:cNvPr id="364587" name="Line 43">
            <a:extLst>
              <a:ext uri="{FF2B5EF4-FFF2-40B4-BE49-F238E27FC236}">
                <a16:creationId xmlns="" xmlns:a16="http://schemas.microsoft.com/office/drawing/2014/main" id="{D81ABA2B-AED0-4BFE-9DA9-2D125FC069D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508125" y="414338"/>
            <a:ext cx="17463" cy="2151062"/>
          </a:xfrm>
          <a:prstGeom prst="line">
            <a:avLst/>
          </a:prstGeom>
          <a:noFill/>
          <a:ln w="28575">
            <a:solidFill>
              <a:srgbClr val="000C0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88" name="Line 44">
            <a:extLst>
              <a:ext uri="{FF2B5EF4-FFF2-40B4-BE49-F238E27FC236}">
                <a16:creationId xmlns="" xmlns:a16="http://schemas.microsoft.com/office/drawing/2014/main" id="{2FD67496-6579-42F1-8ACF-A9460B41CF1F}"/>
              </a:ext>
            </a:extLst>
          </p:cNvPr>
          <p:cNvSpPr>
            <a:spLocks noChangeShapeType="1"/>
          </p:cNvSpPr>
          <p:nvPr/>
        </p:nvSpPr>
        <p:spPr bwMode="auto">
          <a:xfrm>
            <a:off x="1508125" y="2565400"/>
            <a:ext cx="2200275" cy="20638"/>
          </a:xfrm>
          <a:prstGeom prst="line">
            <a:avLst/>
          </a:prstGeom>
          <a:noFill/>
          <a:ln w="28575">
            <a:solidFill>
              <a:srgbClr val="000C0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89" name="Text Box 45">
            <a:extLst>
              <a:ext uri="{FF2B5EF4-FFF2-40B4-BE49-F238E27FC236}">
                <a16:creationId xmlns="" xmlns:a16="http://schemas.microsoft.com/office/drawing/2014/main" id="{65790470-B43A-4C5F-9EAE-1B2F7169D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2520950"/>
            <a:ext cx="631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C0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C0C"/>
                </a:solidFill>
                <a:latin typeface="Monotype Corsiva" panose="03010101010201010101" pitchFamily="66" charset="0"/>
              </a:rPr>
              <a:t>t</a:t>
            </a:r>
            <a:r>
              <a:rPr lang="en-US" altLang="zh-CN" sz="2400">
                <a:solidFill>
                  <a:srgbClr val="000C0C"/>
                </a:solidFill>
                <a:latin typeface="Monotype Corsiva" panose="03010101010201010101" pitchFamily="66" charset="0"/>
              </a:rPr>
              <a:t> </a:t>
            </a:r>
            <a:r>
              <a:rPr lang="en-US" altLang="zh-CN" sz="2000">
                <a:solidFill>
                  <a:srgbClr val="000C0C"/>
                </a:solidFill>
              </a:rPr>
              <a:t>/ s</a:t>
            </a:r>
          </a:p>
        </p:txBody>
      </p:sp>
      <p:sp>
        <p:nvSpPr>
          <p:cNvPr id="364590" name="Text Box 46">
            <a:extLst>
              <a:ext uri="{FF2B5EF4-FFF2-40B4-BE49-F238E27FC236}">
                <a16:creationId xmlns="" xmlns:a16="http://schemas.microsoft.com/office/drawing/2014/main" id="{50C0D181-AC2B-48A1-BE9A-89097C8AF6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8125" y="260350"/>
            <a:ext cx="1249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C0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C0C"/>
                </a:solidFill>
                <a:latin typeface="Monotype Corsiva" panose="03010101010201010101" pitchFamily="66" charset="0"/>
              </a:rPr>
              <a:t>v </a:t>
            </a:r>
            <a:r>
              <a:rPr lang="en-US" altLang="zh-CN" sz="2000">
                <a:solidFill>
                  <a:srgbClr val="000C0C"/>
                </a:solidFill>
              </a:rPr>
              <a:t>/ (m</a:t>
            </a:r>
            <a:r>
              <a:rPr lang="en-US" altLang="zh-CN" sz="2000">
                <a:solidFill>
                  <a:srgbClr val="000C0C"/>
                </a:solidFill>
                <a:cs typeface="Arial" panose="020B0604020202020204" pitchFamily="34" charset="0"/>
              </a:rPr>
              <a:t>·</a:t>
            </a:r>
            <a:r>
              <a:rPr lang="en-US" altLang="zh-CN" sz="2000">
                <a:solidFill>
                  <a:srgbClr val="000C0C"/>
                </a:solidFill>
              </a:rPr>
              <a:t>s</a:t>
            </a:r>
            <a:r>
              <a:rPr lang="en-US" altLang="zh-CN" sz="2000" baseline="30000">
                <a:solidFill>
                  <a:srgbClr val="000C0C"/>
                </a:solidFill>
              </a:rPr>
              <a:t>-1</a:t>
            </a:r>
            <a:r>
              <a:rPr lang="en-US" altLang="zh-CN" sz="2000">
                <a:solidFill>
                  <a:srgbClr val="000C0C"/>
                </a:solidFill>
              </a:rPr>
              <a:t>)</a:t>
            </a:r>
          </a:p>
        </p:txBody>
      </p:sp>
      <p:sp>
        <p:nvSpPr>
          <p:cNvPr id="364591" name="Text Box 47">
            <a:extLst>
              <a:ext uri="{FF2B5EF4-FFF2-40B4-BE49-F238E27FC236}">
                <a16:creationId xmlns="" xmlns:a16="http://schemas.microsoft.com/office/drawing/2014/main" id="{B9A8D3FA-5FF5-4F92-86AE-B7B72A912B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4588" y="2609850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C0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000C0C"/>
                </a:solidFill>
              </a:rPr>
              <a:t>0</a:t>
            </a:r>
          </a:p>
        </p:txBody>
      </p:sp>
      <p:sp>
        <p:nvSpPr>
          <p:cNvPr id="364592" name="Line 48">
            <a:extLst>
              <a:ext uri="{FF2B5EF4-FFF2-40B4-BE49-F238E27FC236}">
                <a16:creationId xmlns="" xmlns:a16="http://schemas.microsoft.com/office/drawing/2014/main" id="{3A390AE7-A276-4088-A423-E26F550BECE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520825" y="490538"/>
            <a:ext cx="1971675" cy="18589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595" name="Line 51">
            <a:extLst>
              <a:ext uri="{FF2B5EF4-FFF2-40B4-BE49-F238E27FC236}">
                <a16:creationId xmlns="" xmlns:a16="http://schemas.microsoft.com/office/drawing/2014/main" id="{FE56EBDC-CAC0-4E5B-A7E5-92F18C5A89C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067425" y="4868863"/>
            <a:ext cx="17463" cy="647700"/>
          </a:xfrm>
          <a:prstGeom prst="line">
            <a:avLst/>
          </a:prstGeom>
          <a:noFill/>
          <a:ln w="57150">
            <a:solidFill>
              <a:srgbClr val="9933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4600" name="Text Box 56">
            <a:extLst>
              <a:ext uri="{FF2B5EF4-FFF2-40B4-BE49-F238E27FC236}">
                <a16:creationId xmlns="" xmlns:a16="http://schemas.microsoft.com/office/drawing/2014/main" id="{9D98FF8C-C690-4DF6-9018-E28F3D431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63" y="1341438"/>
            <a:ext cx="3673475" cy="1104900"/>
          </a:xfrm>
          <a:prstGeom prst="rect">
            <a:avLst/>
          </a:prstGeom>
          <a:noFill/>
          <a:ln w="38100">
            <a:solidFill>
              <a:srgbClr val="66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i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新宋体" panose="02010609030101010101" pitchFamily="49" charset="-122"/>
              </a:rPr>
              <a:t>试分析任意时刻的速度与时间的关系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3645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3645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645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36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6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36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6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4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4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4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4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64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4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4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45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45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364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4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4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4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64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364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4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4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45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45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364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4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4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4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4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64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64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4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64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4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64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64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64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4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4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364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4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4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4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4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4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64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64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64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4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364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4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64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64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64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 tmFilter="0,0; .5, 1; 1, 1"/>
                                        <p:tgtEl>
                                          <p:spTgt spid="364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64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64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64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4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 tmFilter="0,0; .5, 1; 1, 1"/>
                                        <p:tgtEl>
                                          <p:spTgt spid="36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4550" grpId="0"/>
      <p:bldP spid="364551" grpId="0"/>
      <p:bldP spid="364552" grpId="0"/>
      <p:bldP spid="364553" grpId="0"/>
      <p:bldP spid="364558" grpId="0"/>
      <p:bldP spid="364559" grpId="0"/>
      <p:bldP spid="364560" grpId="0"/>
      <p:bldP spid="364561" grpId="0"/>
      <p:bldP spid="364563" grpId="0"/>
      <p:bldP spid="36460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本框 31745">
            <a:extLst>
              <a:ext uri="{FF2B5EF4-FFF2-40B4-BE49-F238E27FC236}">
                <a16:creationId xmlns="" xmlns:a16="http://schemas.microsoft.com/office/drawing/2014/main" id="{3AB0171E-9D66-490B-8852-BEB4D642E9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319" y="949950"/>
            <a:ext cx="7345362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匀变速直线运动中的速度与时间的关系用公式怎么描述？</a:t>
            </a:r>
          </a:p>
        </p:txBody>
      </p:sp>
      <p:sp>
        <p:nvSpPr>
          <p:cNvPr id="31747" name="文本框 31746">
            <a:extLst>
              <a:ext uri="{FF2B5EF4-FFF2-40B4-BE49-F238E27FC236}">
                <a16:creationId xmlns="" xmlns:a16="http://schemas.microsoft.com/office/drawing/2014/main" id="{215CE910-E27E-4846-BD37-7AA8F2137B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2636838"/>
            <a:ext cx="5545138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ea typeface="楷体_GB2312" pitchFamily="1" charset="-122"/>
              </a:rPr>
              <a:t>解</a:t>
            </a:r>
            <a:r>
              <a:rPr lang="en-US" altLang="zh-CN" sz="2800" dirty="0">
                <a:solidFill>
                  <a:srgbClr val="FF3300"/>
                </a:solidFill>
                <a:ea typeface="楷体_GB2312" pitchFamily="1" charset="-122"/>
              </a:rPr>
              <a:t>:</a:t>
            </a:r>
            <a:r>
              <a:rPr lang="zh-CN" altLang="en-US" sz="2800" dirty="0">
                <a:ea typeface="楷体_GB2312" pitchFamily="1" charset="-122"/>
              </a:rPr>
              <a:t>设</a:t>
            </a:r>
            <a:r>
              <a:rPr lang="en-US" altLang="zh-CN" sz="2800" i="1" dirty="0">
                <a:ea typeface="楷体_GB2312" pitchFamily="1" charset="-122"/>
              </a:rPr>
              <a:t>t</a:t>
            </a:r>
            <a:r>
              <a:rPr lang="en-US" altLang="zh-CN" sz="2800" dirty="0">
                <a:ea typeface="楷体_GB2312" pitchFamily="1" charset="-122"/>
              </a:rPr>
              <a:t>=0</a:t>
            </a:r>
            <a:r>
              <a:rPr lang="zh-CN" altLang="en-US" sz="2800" dirty="0">
                <a:ea typeface="楷体_GB2312" pitchFamily="1" charset="-122"/>
              </a:rPr>
              <a:t>时速度为</a:t>
            </a:r>
            <a:r>
              <a:rPr lang="en-US" altLang="zh-CN" sz="2800" i="1" dirty="0">
                <a:ea typeface="楷体_GB2312" pitchFamily="1" charset="-122"/>
              </a:rPr>
              <a:t>v</a:t>
            </a:r>
            <a:r>
              <a:rPr lang="en-US" altLang="zh-CN" sz="2800" baseline="-25000" dirty="0">
                <a:ea typeface="楷体_GB2312" pitchFamily="1" charset="-122"/>
              </a:rPr>
              <a:t>0</a:t>
            </a:r>
            <a:r>
              <a:rPr lang="en-US" altLang="zh-CN" sz="2800" dirty="0">
                <a:ea typeface="楷体_GB2312" pitchFamily="1" charset="-122"/>
              </a:rPr>
              <a:t>,</a:t>
            </a:r>
            <a:r>
              <a:rPr lang="en-US" altLang="zh-CN" sz="2800" i="1" dirty="0">
                <a:ea typeface="楷体_GB2312" pitchFamily="1" charset="-122"/>
              </a:rPr>
              <a:t>t</a:t>
            </a:r>
            <a:r>
              <a:rPr lang="zh-CN" altLang="en-US" sz="2800" dirty="0">
                <a:ea typeface="楷体_GB2312" pitchFamily="1" charset="-122"/>
              </a:rPr>
              <a:t>时刻的速度为</a:t>
            </a:r>
            <a:r>
              <a:rPr lang="en-US" altLang="zh-CN" sz="2800" i="1" dirty="0">
                <a:ea typeface="楷体_GB2312" pitchFamily="1" charset="-122"/>
              </a:rPr>
              <a:t>v</a:t>
            </a:r>
            <a:r>
              <a:rPr lang="en-US" altLang="zh-CN" sz="2800" dirty="0">
                <a:ea typeface="楷体_GB2312" pitchFamily="1" charset="-122"/>
              </a:rPr>
              <a:t>,</a:t>
            </a:r>
            <a:r>
              <a:rPr lang="zh-CN" altLang="en-US" sz="2800" dirty="0">
                <a:ea typeface="楷体_GB2312" pitchFamily="1" charset="-122"/>
              </a:rPr>
              <a:t>则</a:t>
            </a:r>
            <a:r>
              <a:rPr lang="en-US" altLang="zh-CN" sz="2800" dirty="0">
                <a:ea typeface="楷体_GB2312" pitchFamily="1" charset="-122"/>
              </a:rPr>
              <a:t>△</a:t>
            </a:r>
            <a:r>
              <a:rPr lang="en-US" altLang="zh-CN" sz="2800" i="1" dirty="0">
                <a:ea typeface="楷体_GB2312" pitchFamily="1" charset="-122"/>
              </a:rPr>
              <a:t>t</a:t>
            </a:r>
            <a:r>
              <a:rPr lang="en-US" altLang="zh-CN" sz="2800" dirty="0">
                <a:ea typeface="楷体_GB2312" pitchFamily="1" charset="-122"/>
              </a:rPr>
              <a:t>=</a:t>
            </a:r>
            <a:r>
              <a:rPr lang="en-US" altLang="zh-CN" sz="2800" i="1" dirty="0">
                <a:ea typeface="楷体_GB2312" pitchFamily="1" charset="-122"/>
              </a:rPr>
              <a:t>t</a:t>
            </a:r>
            <a:r>
              <a:rPr lang="en-US" altLang="zh-CN" sz="2800" dirty="0">
                <a:ea typeface="楷体_GB2312" pitchFamily="1" charset="-122"/>
              </a:rPr>
              <a:t>-0=</a:t>
            </a:r>
            <a:r>
              <a:rPr lang="en-US" altLang="zh-CN" sz="2800" i="1" dirty="0" err="1">
                <a:ea typeface="楷体_GB2312" pitchFamily="1" charset="-122"/>
              </a:rPr>
              <a:t>t</a:t>
            </a:r>
            <a:r>
              <a:rPr lang="en-US" altLang="zh-CN" sz="2800" dirty="0" err="1">
                <a:ea typeface="楷体_GB2312" pitchFamily="1" charset="-122"/>
              </a:rPr>
              <a:t>,△</a:t>
            </a:r>
            <a:r>
              <a:rPr lang="en-US" altLang="zh-CN" sz="2800" i="1" dirty="0" err="1">
                <a:ea typeface="楷体_GB2312" pitchFamily="1" charset="-122"/>
              </a:rPr>
              <a:t>v</a:t>
            </a:r>
            <a:r>
              <a:rPr lang="en-US" altLang="zh-CN" sz="2800" dirty="0">
                <a:ea typeface="楷体_GB2312" pitchFamily="1" charset="-122"/>
              </a:rPr>
              <a:t>=</a:t>
            </a:r>
            <a:r>
              <a:rPr lang="en-US" altLang="zh-CN" sz="2800" i="1" dirty="0">
                <a:ea typeface="楷体_GB2312" pitchFamily="1" charset="-122"/>
              </a:rPr>
              <a:t>v</a:t>
            </a:r>
            <a:r>
              <a:rPr lang="en-US" altLang="zh-CN" sz="2800" dirty="0">
                <a:ea typeface="楷体_GB2312" pitchFamily="1" charset="-122"/>
              </a:rPr>
              <a:t>-</a:t>
            </a:r>
            <a:r>
              <a:rPr lang="en-US" altLang="zh-CN" sz="2800" i="1" dirty="0">
                <a:ea typeface="楷体_GB2312" pitchFamily="1" charset="-122"/>
              </a:rPr>
              <a:t>v</a:t>
            </a:r>
            <a:r>
              <a:rPr lang="en-US" altLang="zh-CN" sz="2800" baseline="-25000" dirty="0">
                <a:ea typeface="楷体_GB2312" pitchFamily="1" charset="-122"/>
              </a:rPr>
              <a:t>0</a:t>
            </a:r>
            <a:r>
              <a:rPr lang="en-US" altLang="zh-CN" sz="2800" dirty="0">
                <a:ea typeface="楷体_GB2312" pitchFamily="1" charset="-122"/>
              </a:rPr>
              <a:t>;</a:t>
            </a:r>
            <a:r>
              <a:rPr lang="zh-CN" altLang="en-US" sz="2800" dirty="0">
                <a:ea typeface="楷体_GB2312" pitchFamily="1" charset="-122"/>
              </a:rPr>
              <a:t>由于匀变速直线运动的加速度不变</a:t>
            </a:r>
            <a:r>
              <a:rPr lang="en-US" altLang="zh-CN" sz="2800" dirty="0">
                <a:ea typeface="楷体_GB2312" pitchFamily="1" charset="-122"/>
              </a:rPr>
              <a:t>,                </a:t>
            </a:r>
            <a:r>
              <a:rPr lang="zh-CN" altLang="en-US" sz="2800" dirty="0">
                <a:ea typeface="楷体_GB2312" pitchFamily="1" charset="-122"/>
              </a:rPr>
              <a:t>所以</a:t>
            </a:r>
            <a:r>
              <a:rPr lang="en-US" altLang="zh-CN" sz="2800" dirty="0">
                <a:ea typeface="楷体_GB2312" pitchFamily="1" charset="-122"/>
              </a:rPr>
              <a:t>: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ea typeface="楷体_GB2312" pitchFamily="1" charset="-122"/>
              </a:rPr>
              <a:t>得</a:t>
            </a:r>
            <a:r>
              <a:rPr lang="en-US" altLang="zh-CN" sz="2800" dirty="0">
                <a:ea typeface="楷体_GB2312" pitchFamily="1" charset="-122"/>
              </a:rPr>
              <a:t>:</a:t>
            </a:r>
            <a:r>
              <a:rPr lang="en-US" altLang="zh-CN" sz="2800" i="1" dirty="0">
                <a:ea typeface="楷体_GB2312" pitchFamily="1" charset="-122"/>
              </a:rPr>
              <a:t>v</a:t>
            </a:r>
            <a:r>
              <a:rPr lang="en-US" altLang="zh-CN" sz="2800" dirty="0">
                <a:ea typeface="楷体_GB2312" pitchFamily="1" charset="-122"/>
              </a:rPr>
              <a:t>=</a:t>
            </a:r>
            <a:r>
              <a:rPr lang="en-US" altLang="zh-CN" sz="2800" i="1" dirty="0">
                <a:ea typeface="楷体_GB2312" pitchFamily="1" charset="-122"/>
              </a:rPr>
              <a:t>v</a:t>
            </a:r>
            <a:r>
              <a:rPr lang="en-US" altLang="zh-CN" sz="2800" baseline="-25000" dirty="0">
                <a:ea typeface="楷体_GB2312" pitchFamily="1" charset="-122"/>
              </a:rPr>
              <a:t>0</a:t>
            </a:r>
            <a:r>
              <a:rPr lang="en-US" altLang="zh-CN" sz="2800" dirty="0">
                <a:ea typeface="楷体_GB2312" pitchFamily="1" charset="-122"/>
              </a:rPr>
              <a:t>+</a:t>
            </a:r>
            <a:r>
              <a:rPr lang="en-US" altLang="zh-CN" sz="2800" i="1" dirty="0">
                <a:ea typeface="楷体_GB2312" pitchFamily="1" charset="-122"/>
              </a:rPr>
              <a:t>at</a:t>
            </a:r>
          </a:p>
        </p:txBody>
      </p:sp>
      <p:graphicFrame>
        <p:nvGraphicFramePr>
          <p:cNvPr id="31748" name="内容占位符 31747">
            <a:extLst>
              <a:ext uri="{FF2B5EF4-FFF2-40B4-BE49-F238E27FC236}">
                <a16:creationId xmlns="" xmlns:a16="http://schemas.microsoft.com/office/drawing/2014/main" id="{845CB9B4-D5B4-49A2-A61D-0D2CBEFDBF44}"/>
              </a:ext>
            </a:extLst>
          </p:cNvPr>
          <p:cNvGraphicFramePr>
            <a:graphicFrameLocks noGrp="1" noChangeAspect="1"/>
          </p:cNvGraphicFramePr>
          <p:nvPr>
            <p:ph idx="4294967295"/>
          </p:nvPr>
        </p:nvGraphicFramePr>
        <p:xfrm>
          <a:off x="4359275" y="4149725"/>
          <a:ext cx="2589213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885" r:id="rId3" imgW="977900" imgH="393700" progId="Equation.3">
                  <p:embed/>
                </p:oleObj>
              </mc:Choice>
              <mc:Fallback>
                <p:oleObj r:id="rId3" imgW="977900" imgH="393700" progId="Equation.3">
                  <p:embed/>
                  <p:pic>
                    <p:nvPicPr>
                      <p:cNvPr id="31748" name="内容占位符 31747">
                        <a:extLst>
                          <a:ext uri="{FF2B5EF4-FFF2-40B4-BE49-F238E27FC236}">
                            <a16:creationId xmlns="" xmlns:a16="http://schemas.microsoft.com/office/drawing/2014/main" id="{845CB9B4-D5B4-49A2-A61D-0D2CBEFDBF4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275" y="4149725"/>
                        <a:ext cx="2589213" cy="792163"/>
                      </a:xfrm>
                      <a:prstGeom prst="rect">
                        <a:avLst/>
                      </a:prstGeom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749" name="组合 31748">
            <a:extLst>
              <a:ext uri="{FF2B5EF4-FFF2-40B4-BE49-F238E27FC236}">
                <a16:creationId xmlns="" xmlns:a16="http://schemas.microsoft.com/office/drawing/2014/main" id="{6AAD83DF-53BC-4547-9696-4EADE314F7D4}"/>
              </a:ext>
            </a:extLst>
          </p:cNvPr>
          <p:cNvGrpSpPr>
            <a:grpSpLocks/>
          </p:cNvGrpSpPr>
          <p:nvPr/>
        </p:nvGrpSpPr>
        <p:grpSpPr bwMode="auto">
          <a:xfrm>
            <a:off x="179388" y="2565400"/>
            <a:ext cx="3122612" cy="2695575"/>
            <a:chOff x="0" y="0"/>
            <a:chExt cx="1967" cy="1698"/>
          </a:xfrm>
        </p:grpSpPr>
        <p:sp>
          <p:nvSpPr>
            <p:cNvPr id="23557" name="直接连接符 31749">
              <a:extLst>
                <a:ext uri="{FF2B5EF4-FFF2-40B4-BE49-F238E27FC236}">
                  <a16:creationId xmlns="" xmlns:a16="http://schemas.microsoft.com/office/drawing/2014/main" id="{C1BFB6AA-FF9D-4EA5-8597-A856BA4F31B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3" y="1410"/>
              <a:ext cx="153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58" name="直接连接符 31750">
              <a:extLst>
                <a:ext uri="{FF2B5EF4-FFF2-40B4-BE49-F238E27FC236}">
                  <a16:creationId xmlns="" xmlns:a16="http://schemas.microsoft.com/office/drawing/2014/main" id="{B151C655-8095-4A74-98DD-C1B11C44F2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3" y="120"/>
              <a:ext cx="0" cy="129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59" name="文本框 31751">
              <a:extLst>
                <a:ext uri="{FF2B5EF4-FFF2-40B4-BE49-F238E27FC236}">
                  <a16:creationId xmlns="" xmlns:a16="http://schemas.microsoft.com/office/drawing/2014/main" id="{26BD0A83-9AB9-46A2-9924-AED0D4C4DE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57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l-GR" altLang="en-US" sz="2400" b="0">
                  <a:latin typeface="仿宋_GB2312" pitchFamily="1" charset="-122"/>
                  <a:ea typeface="仿宋_GB2312" pitchFamily="1" charset="-122"/>
                </a:rPr>
                <a:t>ν</a:t>
              </a:r>
              <a:endParaRPr lang="zh-CN" altLang="en-US" sz="2400" b="0" baseline="30000">
                <a:latin typeface="仿宋_GB2312" pitchFamily="1" charset="-122"/>
                <a:ea typeface="仿宋_GB2312" pitchFamily="1" charset="-122"/>
              </a:endParaRPr>
            </a:p>
          </p:txBody>
        </p:sp>
        <p:sp>
          <p:nvSpPr>
            <p:cNvPr id="23560" name="文本框 31752">
              <a:extLst>
                <a:ext uri="{FF2B5EF4-FFF2-40B4-BE49-F238E27FC236}">
                  <a16:creationId xmlns="" xmlns:a16="http://schemas.microsoft.com/office/drawing/2014/main" id="{01123A1E-B3C3-4695-B31D-6B0108161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6" y="1410"/>
              <a:ext cx="33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0" i="1">
                  <a:latin typeface="仿宋_GB2312" pitchFamily="1" charset="-122"/>
                  <a:ea typeface="仿宋_GB2312" pitchFamily="1" charset="-122"/>
                </a:rPr>
                <a:t>t</a:t>
              </a:r>
            </a:p>
          </p:txBody>
        </p:sp>
        <p:sp>
          <p:nvSpPr>
            <p:cNvPr id="23561" name="文本框 31753">
              <a:extLst>
                <a:ext uri="{FF2B5EF4-FFF2-40B4-BE49-F238E27FC236}">
                  <a16:creationId xmlns="" xmlns:a16="http://schemas.microsoft.com/office/drawing/2014/main" id="{4A592089-6B59-4962-9E87-73A974061A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" y="1380"/>
              <a:ext cx="16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0">
                  <a:latin typeface="宋体" panose="02010600030101010101" pitchFamily="2" charset="-122"/>
                  <a:ea typeface="宋体" panose="02010600030101010101" pitchFamily="2" charset="-122"/>
                </a:rPr>
                <a:t>0</a:t>
              </a:r>
            </a:p>
          </p:txBody>
        </p:sp>
        <p:sp>
          <p:nvSpPr>
            <p:cNvPr id="23562" name="直接连接符 31754">
              <a:extLst>
                <a:ext uri="{FF2B5EF4-FFF2-40B4-BE49-F238E27FC236}">
                  <a16:creationId xmlns="" xmlns:a16="http://schemas.microsoft.com/office/drawing/2014/main" id="{C926F265-EC4D-4A46-8B86-C1016E8A8A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3" y="230"/>
              <a:ext cx="1181" cy="7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3" name="文本框 31755">
              <a:extLst>
                <a:ext uri="{FF2B5EF4-FFF2-40B4-BE49-F238E27FC236}">
                  <a16:creationId xmlns="" xmlns:a16="http://schemas.microsoft.com/office/drawing/2014/main" id="{25151323-3793-4391-B740-8AAD834E40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" y="863"/>
              <a:ext cx="31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l-GR" altLang="en-US">
                  <a:latin typeface="Arial" panose="020B0604020202020204" pitchFamily="34" charset="0"/>
                  <a:ea typeface="宋体" panose="02010600030101010101" pitchFamily="2" charset="-122"/>
                </a:rPr>
                <a:t>ν</a:t>
              </a:r>
              <a:r>
                <a:rPr lang="zh-CN" altLang="en-US" baseline="-2500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</a:p>
          </p:txBody>
        </p:sp>
      </p:grpSp>
      <p:sp>
        <p:nvSpPr>
          <p:cNvPr id="31757" name="矩形 31756">
            <a:extLst>
              <a:ext uri="{FF2B5EF4-FFF2-40B4-BE49-F238E27FC236}">
                <a16:creationId xmlns="" xmlns:a16="http://schemas.microsoft.com/office/drawing/2014/main" id="{08F029CC-621B-4E49-925B-16CBAD1EF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900" y="3155950"/>
            <a:ext cx="1223963" cy="1511300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8" name="文本框 31757">
            <a:extLst>
              <a:ext uri="{FF2B5EF4-FFF2-40B4-BE49-F238E27FC236}">
                <a16:creationId xmlns="" xmlns:a16="http://schemas.microsoft.com/office/drawing/2014/main" id="{DF45DF30-E604-4335-823C-3D448A3D6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0688" y="4652963"/>
            <a:ext cx="288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i="1">
                <a:ea typeface="宋体" panose="02010600030101010101" pitchFamily="2" charset="-122"/>
              </a:rPr>
              <a:t>t</a:t>
            </a:r>
          </a:p>
        </p:txBody>
      </p:sp>
      <p:sp>
        <p:nvSpPr>
          <p:cNvPr id="31759" name="文本框 31758">
            <a:extLst>
              <a:ext uri="{FF2B5EF4-FFF2-40B4-BE49-F238E27FC236}">
                <a16:creationId xmlns="" xmlns:a16="http://schemas.microsoft.com/office/drawing/2014/main" id="{22509C88-5D84-4851-B6E2-334E60F0DE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49563"/>
            <a:ext cx="3651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i="1">
                <a:ea typeface="仿宋_GB2312" pitchFamily="1" charset="-122"/>
              </a:rPr>
              <a:t>v</a:t>
            </a:r>
          </a:p>
        </p:txBody>
      </p:sp>
      <p:sp>
        <p:nvSpPr>
          <p:cNvPr id="31760" name="未知">
            <a:extLst>
              <a:ext uri="{FF2B5EF4-FFF2-40B4-BE49-F238E27FC236}">
                <a16:creationId xmlns="" xmlns:a16="http://schemas.microsoft.com/office/drawing/2014/main" id="{0922A9E1-7BFF-496D-BC30-152EB48D7C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284538"/>
            <a:ext cx="1223962" cy="792162"/>
          </a:xfrm>
          <a:custGeom>
            <a:avLst/>
            <a:gdLst>
              <a:gd name="T0" fmla="*/ 0 w 771"/>
              <a:gd name="T1" fmla="*/ 499 h 499"/>
              <a:gd name="T2" fmla="*/ 771 w 771"/>
              <a:gd name="T3" fmla="*/ 499 h 499"/>
              <a:gd name="T4" fmla="*/ 771 w 771"/>
              <a:gd name="T5" fmla="*/ 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71" h="499">
                <a:moveTo>
                  <a:pt x="0" y="499"/>
                </a:moveTo>
                <a:lnTo>
                  <a:pt x="771" y="499"/>
                </a:lnTo>
                <a:lnTo>
                  <a:pt x="771" y="0"/>
                </a:lnTo>
              </a:path>
            </a:pathLst>
          </a:custGeom>
          <a:noFill/>
          <a:ln w="254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61" name="文本框 31760">
            <a:extLst>
              <a:ext uri="{FF2B5EF4-FFF2-40B4-BE49-F238E27FC236}">
                <a16:creationId xmlns="" xmlns:a16="http://schemas.microsoft.com/office/drawing/2014/main" id="{C51D41F5-AEAC-4C8D-B75E-7D6C7667AB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005263"/>
            <a:ext cx="668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l-GR" altLang="en-US" sz="2400">
                <a:ea typeface="宋体" panose="02010600030101010101" pitchFamily="2" charset="-122"/>
              </a:rPr>
              <a:t>Δ</a:t>
            </a:r>
            <a:r>
              <a:rPr lang="zh-CN" altLang="en-US" sz="2400" i="1">
                <a:ea typeface="宋体" panose="02010600030101010101" pitchFamily="2" charset="-122"/>
              </a:rPr>
              <a:t>t</a:t>
            </a:r>
          </a:p>
        </p:txBody>
      </p:sp>
      <p:sp>
        <p:nvSpPr>
          <p:cNvPr id="31762" name="文本框 31761">
            <a:extLst>
              <a:ext uri="{FF2B5EF4-FFF2-40B4-BE49-F238E27FC236}">
                <a16:creationId xmlns="" xmlns:a16="http://schemas.microsoft.com/office/drawing/2014/main" id="{2E5B99FA-9473-4DE2-B4A5-6BC5BAD5E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3357563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altLang="en-US" sz="2400">
                <a:ea typeface="宋体" panose="02010600030101010101" pitchFamily="2" charset="-122"/>
              </a:rPr>
              <a:t>Δ</a:t>
            </a:r>
            <a:r>
              <a:rPr lang="el-GR" altLang="en-US" sz="2400" i="1">
                <a:ea typeface="宋体" panose="02010600030101010101" pitchFamily="2" charset="-122"/>
              </a:rPr>
              <a:t>ν</a:t>
            </a:r>
            <a:endParaRPr lang="zh-CN" altLang="en-US" sz="2400" i="1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1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8" dur="1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317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/>
      <p:bldP spid="31758" grpId="0"/>
      <p:bldP spid="31759" grpId="0"/>
      <p:bldP spid="31761" grpId="0"/>
      <p:bldP spid="317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>
            <a:extLst>
              <a:ext uri="{FF2B5EF4-FFF2-40B4-BE49-F238E27FC236}">
                <a16:creationId xmlns="" xmlns:a16="http://schemas.microsoft.com/office/drawing/2014/main" id="{2EEB13AD-702F-4484-8891-3FC98CBA570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936228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dirty="0" smtClean="0"/>
              <a:t>匀变速直线运动</a:t>
            </a:r>
            <a:endParaRPr lang="zh-CN" altLang="en-US" sz="4000" dirty="0"/>
          </a:p>
        </p:txBody>
      </p:sp>
      <p:sp>
        <p:nvSpPr>
          <p:cNvPr id="308235" name="Rectangle 11">
            <a:extLst>
              <a:ext uri="{FF2B5EF4-FFF2-40B4-BE49-F238E27FC236}">
                <a16:creationId xmlns="" xmlns:a16="http://schemas.microsoft.com/office/drawing/2014/main" id="{929DF6BB-B57C-4A39-A2A7-3A54C3E825CF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042988" y="115888"/>
            <a:ext cx="7632700" cy="453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2800">
                <a:latin typeface="新宋体" panose="02010609030101010101" pitchFamily="49" charset="-122"/>
                <a:ea typeface="新宋体" panose="02010609030101010101" pitchFamily="49" charset="-122"/>
              </a:rPr>
              <a:t>1</a:t>
            </a: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、规定运动开始时刻为计时起点（即</a:t>
            </a:r>
            <a:r>
              <a:rPr lang="en-US" altLang="zh-CN" sz="2800">
                <a:latin typeface="新宋体" panose="02010609030101010101" pitchFamily="49" charset="-122"/>
                <a:ea typeface="新宋体" panose="02010609030101010101" pitchFamily="49" charset="-122"/>
              </a:rPr>
              <a:t>0</a:t>
            </a: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时刻）  </a:t>
            </a:r>
          </a:p>
          <a:p>
            <a:pPr algn="l">
              <a:lnSpc>
                <a:spcPct val="120000"/>
              </a:lnSpc>
            </a:pP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   则从运动开始时刻到时刻</a:t>
            </a:r>
            <a:r>
              <a:rPr lang="en-US" altLang="zh-CN" sz="4000">
                <a:latin typeface="Monotype Corsiva" panose="03010101010201010101" pitchFamily="66" charset="0"/>
                <a:ea typeface="新宋体" panose="02010609030101010101" pitchFamily="49" charset="-122"/>
              </a:rPr>
              <a:t>t </a:t>
            </a: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，</a:t>
            </a:r>
          </a:p>
          <a:p>
            <a:pPr algn="l">
              <a:lnSpc>
                <a:spcPct val="120000"/>
              </a:lnSpc>
            </a:pP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   </a:t>
            </a:r>
            <a:r>
              <a:rPr lang="zh-CN" altLang="en-US" sz="2800">
                <a:solidFill>
                  <a:srgbClr val="FF00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时间的变化量为：</a:t>
            </a:r>
            <a:endParaRPr lang="zh-CN" altLang="en-US" sz="4000">
              <a:solidFill>
                <a:srgbClr val="FF0000"/>
              </a:solidFill>
              <a:latin typeface="新宋体" panose="02010609030101010101" pitchFamily="49" charset="-122"/>
              <a:ea typeface="新宋体" panose="02010609030101010101" pitchFamily="49" charset="-122"/>
            </a:endParaRPr>
          </a:p>
          <a:p>
            <a:pPr algn="l">
              <a:lnSpc>
                <a:spcPct val="120000"/>
              </a:lnSpc>
            </a:pPr>
            <a:r>
              <a:rPr lang="en-US" altLang="zh-CN" sz="2800">
                <a:latin typeface="新宋体" panose="02010609030101010101" pitchFamily="49" charset="-122"/>
                <a:ea typeface="新宋体" panose="02010609030101010101" pitchFamily="49" charset="-122"/>
              </a:rPr>
              <a:t>2</a:t>
            </a: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、初速度</a:t>
            </a:r>
            <a:r>
              <a:rPr lang="en-US" altLang="zh-CN" sz="4000" i="1">
                <a:latin typeface="Monotype Corsiva" panose="03010101010201010101" pitchFamily="66" charset="0"/>
                <a:ea typeface="新宋体" panose="02010609030101010101" pitchFamily="49" charset="-122"/>
              </a:rPr>
              <a:t>v</a:t>
            </a:r>
            <a:r>
              <a:rPr lang="en-US" altLang="zh-CN" sz="3600" baseline="-25000">
                <a:latin typeface="Monotype Corsiva" panose="03010101010201010101" pitchFamily="66" charset="0"/>
                <a:ea typeface="新宋体" panose="02010609030101010101" pitchFamily="49" charset="-122"/>
              </a:rPr>
              <a:t>0</a:t>
            </a:r>
            <a:r>
              <a:rPr lang="en-US" altLang="zh-CN" sz="2800" baseline="-25000">
                <a:latin typeface="新宋体" panose="02010609030101010101" pitchFamily="49" charset="-122"/>
                <a:ea typeface="新宋体" panose="02010609030101010101" pitchFamily="49" charset="-122"/>
              </a:rPr>
              <a:t>  </a:t>
            </a: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：计时起点（ </a:t>
            </a:r>
            <a:r>
              <a:rPr lang="en-US" altLang="zh-CN" sz="4000" i="1">
                <a:latin typeface="Monotype Corsiva" panose="03010101010201010101" pitchFamily="66" charset="0"/>
                <a:ea typeface="新宋体" panose="02010609030101010101" pitchFamily="49" charset="-122"/>
              </a:rPr>
              <a:t>t </a:t>
            </a:r>
            <a:r>
              <a:rPr lang="zh-CN" altLang="en-US" sz="2800">
                <a:latin typeface="Monotype Corsiva" panose="03010101010201010101" pitchFamily="66" charset="0"/>
                <a:ea typeface="新宋体" panose="02010609030101010101" pitchFamily="49" charset="-122"/>
              </a:rPr>
              <a:t>＝</a:t>
            </a:r>
            <a:r>
              <a:rPr lang="en-US" altLang="zh-CN" sz="4000">
                <a:latin typeface="Monotype Corsiva" panose="03010101010201010101" pitchFamily="66" charset="0"/>
                <a:ea typeface="新宋体" panose="02010609030101010101" pitchFamily="49" charset="-122"/>
              </a:rPr>
              <a:t>0 </a:t>
            </a: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）的速度</a:t>
            </a:r>
          </a:p>
          <a:p>
            <a:pPr algn="l">
              <a:lnSpc>
                <a:spcPct val="120000"/>
              </a:lnSpc>
            </a:pP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   末速度</a:t>
            </a:r>
            <a:r>
              <a:rPr lang="en-US" altLang="zh-CN" sz="4000" i="1">
                <a:latin typeface="Monotype Corsiva" panose="03010101010201010101" pitchFamily="66" charset="0"/>
                <a:ea typeface="新宋体" panose="02010609030101010101" pitchFamily="49" charset="-122"/>
              </a:rPr>
              <a:t>v</a:t>
            </a: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（也可用</a:t>
            </a:r>
            <a:r>
              <a:rPr lang="en-US" altLang="zh-CN" sz="4000" i="1">
                <a:latin typeface="Monotype Corsiva" panose="03010101010201010101" pitchFamily="66" charset="0"/>
                <a:ea typeface="新宋体" panose="02010609030101010101" pitchFamily="49" charset="-122"/>
              </a:rPr>
              <a:t>v</a:t>
            </a:r>
            <a:r>
              <a:rPr lang="en-US" altLang="zh-CN" sz="3600" baseline="-25000">
                <a:latin typeface="Monotype Corsiva" panose="03010101010201010101" pitchFamily="66" charset="0"/>
                <a:ea typeface="新宋体" panose="02010609030101010101" pitchFamily="49" charset="-122"/>
              </a:rPr>
              <a:t>t</a:t>
            </a:r>
            <a:r>
              <a:rPr lang="en-US" altLang="zh-CN" sz="2800">
                <a:latin typeface="新宋体" panose="02010609030101010101" pitchFamily="49" charset="-122"/>
                <a:ea typeface="新宋体" panose="02010609030101010101" pitchFamily="49" charset="-122"/>
              </a:rPr>
              <a:t> </a:t>
            </a: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表示）：时刻</a:t>
            </a:r>
            <a:r>
              <a:rPr lang="en-US" altLang="zh-CN" sz="4000">
                <a:latin typeface="Monotype Corsiva" panose="03010101010201010101" pitchFamily="66" charset="0"/>
                <a:ea typeface="新宋体" panose="02010609030101010101" pitchFamily="49" charset="-122"/>
              </a:rPr>
              <a:t>t </a:t>
            </a:r>
            <a:r>
              <a:rPr lang="zh-CN" altLang="en-US" sz="2800">
                <a:latin typeface="新宋体" panose="02010609030101010101" pitchFamily="49" charset="-122"/>
                <a:ea typeface="新宋体" panose="02010609030101010101" pitchFamily="49" charset="-122"/>
              </a:rPr>
              <a:t>的速度</a:t>
            </a:r>
          </a:p>
          <a:p>
            <a:pPr algn="l">
              <a:lnSpc>
                <a:spcPct val="120000"/>
              </a:lnSpc>
            </a:pPr>
            <a:r>
              <a:rPr lang="zh-CN" altLang="en-US" sz="2800">
                <a:solidFill>
                  <a:schemeClr val="tx2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   速度的变化量为：</a:t>
            </a:r>
          </a:p>
          <a:p>
            <a:pPr algn="l">
              <a:lnSpc>
                <a:spcPct val="120000"/>
              </a:lnSpc>
            </a:pPr>
            <a:endParaRPr lang="en-US" altLang="zh-CN" sz="2800">
              <a:solidFill>
                <a:schemeClr val="tx2"/>
              </a:solidFill>
              <a:latin typeface="新宋体" panose="02010609030101010101" pitchFamily="49" charset="-122"/>
              <a:ea typeface="新宋体" panose="02010609030101010101" pitchFamily="49" charset="-122"/>
            </a:endParaRPr>
          </a:p>
        </p:txBody>
      </p:sp>
      <p:sp>
        <p:nvSpPr>
          <p:cNvPr id="308252" name="Rectangle 28">
            <a:extLst>
              <a:ext uri="{FF2B5EF4-FFF2-40B4-BE49-F238E27FC236}">
                <a16:creationId xmlns="" xmlns:a16="http://schemas.microsoft.com/office/drawing/2014/main" id="{71222317-F25A-42F2-965F-CAED2C3B59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5276850"/>
            <a:ext cx="2376487" cy="800100"/>
          </a:xfrm>
          <a:prstGeom prst="rect">
            <a:avLst/>
          </a:prstGeom>
          <a:solidFill>
            <a:srgbClr val="66CCFF">
              <a:alpha val="45000"/>
            </a:srgbClr>
          </a:solidFill>
          <a:ln w="38100">
            <a:solidFill>
              <a:srgbClr val="A50021">
                <a:alpha val="32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4400" b="1" i="1">
                <a:latin typeface="Monotype Corsiva" panose="03010101010201010101" pitchFamily="66" charset="0"/>
              </a:rPr>
              <a:t>v </a:t>
            </a:r>
            <a:r>
              <a:rPr kumimoji="1" lang="en-US" altLang="zh-CN" sz="4400" b="1">
                <a:latin typeface="Monotype Corsiva" panose="03010101010201010101" pitchFamily="66" charset="0"/>
              </a:rPr>
              <a:t>= </a:t>
            </a:r>
            <a:r>
              <a:rPr kumimoji="1" lang="en-US" altLang="zh-CN" sz="4400" b="1" i="1">
                <a:latin typeface="Monotype Corsiva" panose="03010101010201010101" pitchFamily="66" charset="0"/>
              </a:rPr>
              <a:t>v</a:t>
            </a:r>
            <a:r>
              <a:rPr kumimoji="1" lang="en-US" altLang="zh-CN" b="1">
                <a:latin typeface="Monotype Corsiva" panose="03010101010201010101" pitchFamily="66" charset="0"/>
              </a:rPr>
              <a:t>0 </a:t>
            </a:r>
            <a:r>
              <a:rPr kumimoji="1" lang="en-US" altLang="zh-CN" sz="4400" b="1">
                <a:latin typeface="Monotype Corsiva" panose="03010101010201010101" pitchFamily="66" charset="0"/>
              </a:rPr>
              <a:t>+ a</a:t>
            </a:r>
            <a:r>
              <a:rPr kumimoji="1" lang="en-US" altLang="zh-CN" sz="4400" b="1" i="1">
                <a:latin typeface="Monotype Corsiva" panose="03010101010201010101" pitchFamily="66" charset="0"/>
              </a:rPr>
              <a:t>t</a:t>
            </a:r>
          </a:p>
        </p:txBody>
      </p:sp>
      <p:grpSp>
        <p:nvGrpSpPr>
          <p:cNvPr id="308270" name="Group 46">
            <a:extLst>
              <a:ext uri="{FF2B5EF4-FFF2-40B4-BE49-F238E27FC236}">
                <a16:creationId xmlns="" xmlns:a16="http://schemas.microsoft.com/office/drawing/2014/main" id="{2B8333C1-019D-4EDA-8549-BC50112501F5}"/>
              </a:ext>
            </a:extLst>
          </p:cNvPr>
          <p:cNvGrpSpPr>
            <a:grpSpLocks/>
          </p:cNvGrpSpPr>
          <p:nvPr/>
        </p:nvGrpSpPr>
        <p:grpSpPr bwMode="auto">
          <a:xfrm>
            <a:off x="1619250" y="5121275"/>
            <a:ext cx="2089150" cy="1187450"/>
            <a:chOff x="748" y="2807"/>
            <a:chExt cx="1316" cy="748"/>
          </a:xfrm>
        </p:grpSpPr>
        <p:sp>
          <p:nvSpPr>
            <p:cNvPr id="308254" name="Rectangle 30">
              <a:extLst>
                <a:ext uri="{FF2B5EF4-FFF2-40B4-BE49-F238E27FC236}">
                  <a16:creationId xmlns="" xmlns:a16="http://schemas.microsoft.com/office/drawing/2014/main" id="{A71AF4BB-80D7-4E75-BEF5-15F88CDC1E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7" y="2807"/>
              <a:ext cx="635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</a:rPr>
                <a:t>△</a:t>
              </a:r>
              <a:r>
                <a:rPr lang="en-US" altLang="zh-CN" sz="4000" b="1">
                  <a:solidFill>
                    <a:srgbClr val="FF0000"/>
                  </a:solidFill>
                  <a:latin typeface="Monotype Corsiva" panose="03010101010201010101" pitchFamily="66" charset="0"/>
                </a:rPr>
                <a:t>v</a:t>
              </a:r>
            </a:p>
          </p:txBody>
        </p:sp>
        <p:sp>
          <p:nvSpPr>
            <p:cNvPr id="308255" name="Rectangle 31">
              <a:extLst>
                <a:ext uri="{FF2B5EF4-FFF2-40B4-BE49-F238E27FC236}">
                  <a16:creationId xmlns="" xmlns:a16="http://schemas.microsoft.com/office/drawing/2014/main" id="{5D844694-25F4-4C2E-A9D7-6888DD668D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8" y="2941"/>
              <a:ext cx="131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4000" b="1">
                  <a:latin typeface="Monotype Corsiva" panose="03010101010201010101" pitchFamily="66" charset="0"/>
                </a:rPr>
                <a:t>a</a:t>
              </a:r>
              <a:r>
                <a:rPr lang="en-US" altLang="zh-CN" sz="3200" b="1">
                  <a:latin typeface="Monotype Corsiva" panose="03010101010201010101" pitchFamily="66" charset="0"/>
                </a:rPr>
                <a:t> = ——</a:t>
              </a:r>
            </a:p>
          </p:txBody>
        </p:sp>
        <p:sp>
          <p:nvSpPr>
            <p:cNvPr id="308256" name="Rectangle 32">
              <a:extLst>
                <a:ext uri="{FF2B5EF4-FFF2-40B4-BE49-F238E27FC236}">
                  <a16:creationId xmlns="" xmlns:a16="http://schemas.microsoft.com/office/drawing/2014/main" id="{772F44F4-1EAB-48F1-B1FF-D916B1D1B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7" y="3113"/>
              <a:ext cx="635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rgbClr val="0066FF"/>
                  </a:solidFill>
                </a:rPr>
                <a:t>△</a:t>
              </a:r>
              <a:r>
                <a:rPr lang="en-US" altLang="zh-CN" sz="4000" b="1">
                  <a:solidFill>
                    <a:srgbClr val="0066FF"/>
                  </a:solidFill>
                  <a:latin typeface="Monotype Corsiva" panose="03010101010201010101" pitchFamily="66" charset="0"/>
                </a:rPr>
                <a:t>t</a:t>
              </a:r>
            </a:p>
          </p:txBody>
        </p:sp>
      </p:grpSp>
      <p:grpSp>
        <p:nvGrpSpPr>
          <p:cNvPr id="308275" name="Group 51">
            <a:extLst>
              <a:ext uri="{FF2B5EF4-FFF2-40B4-BE49-F238E27FC236}">
                <a16:creationId xmlns="" xmlns:a16="http://schemas.microsoft.com/office/drawing/2014/main" id="{9BDE229D-0D73-407D-A684-607982AB727D}"/>
              </a:ext>
            </a:extLst>
          </p:cNvPr>
          <p:cNvGrpSpPr>
            <a:grpSpLocks/>
          </p:cNvGrpSpPr>
          <p:nvPr/>
        </p:nvGrpSpPr>
        <p:grpSpPr bwMode="auto">
          <a:xfrm>
            <a:off x="3203575" y="5030788"/>
            <a:ext cx="2305050" cy="1238250"/>
            <a:chOff x="1746" y="2775"/>
            <a:chExt cx="1452" cy="780"/>
          </a:xfrm>
        </p:grpSpPr>
        <p:sp>
          <p:nvSpPr>
            <p:cNvPr id="308258" name="Rectangle 34">
              <a:extLst>
                <a:ext uri="{FF2B5EF4-FFF2-40B4-BE49-F238E27FC236}">
                  <a16:creationId xmlns="" xmlns:a16="http://schemas.microsoft.com/office/drawing/2014/main" id="{1D239F6E-E498-4875-9B84-BB4D31B575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46" y="3020"/>
              <a:ext cx="1452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Monotype Corsiva" panose="03010101010201010101" pitchFamily="66" charset="0"/>
                </a:rPr>
                <a:t>= ———</a:t>
              </a:r>
              <a:endParaRPr lang="en-US" altLang="zh-CN" b="1">
                <a:latin typeface="Monotype Corsiva" panose="03010101010201010101" pitchFamily="66" charset="0"/>
              </a:endParaRPr>
            </a:p>
          </p:txBody>
        </p:sp>
        <p:sp>
          <p:nvSpPr>
            <p:cNvPr id="308259" name="Rectangle 35">
              <a:extLst>
                <a:ext uri="{FF2B5EF4-FFF2-40B4-BE49-F238E27FC236}">
                  <a16:creationId xmlns="" xmlns:a16="http://schemas.microsoft.com/office/drawing/2014/main" id="{8CAD1D04-2EE1-42A5-B38B-AA6138D0D7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8" y="2775"/>
              <a:ext cx="908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kumimoji="1" lang="en-US" altLang="zh-CN" sz="4000" b="1" i="1">
                  <a:solidFill>
                    <a:srgbClr val="FF0000"/>
                  </a:solidFill>
                  <a:latin typeface="Monotype Corsiva" panose="03010101010201010101" pitchFamily="66" charset="0"/>
                </a:rPr>
                <a:t>v</a:t>
              </a:r>
              <a:r>
                <a:rPr kumimoji="1" lang="en-US" altLang="zh-CN" sz="4000" b="1" i="1">
                  <a:solidFill>
                    <a:srgbClr val="FF0000"/>
                  </a:solidFill>
                </a:rPr>
                <a:t> </a:t>
              </a:r>
              <a:r>
                <a:rPr kumimoji="1" lang="en-US" altLang="zh-CN" sz="4800" b="1">
                  <a:solidFill>
                    <a:srgbClr val="FF0000"/>
                  </a:solidFill>
                  <a:latin typeface="Monotype Corsiva" panose="03010101010201010101" pitchFamily="66" charset="0"/>
                </a:rPr>
                <a:t>- </a:t>
              </a:r>
              <a:r>
                <a:rPr kumimoji="1" lang="en-US" altLang="zh-CN" sz="4000" b="1" i="1">
                  <a:solidFill>
                    <a:srgbClr val="FF0000"/>
                  </a:solidFill>
                  <a:latin typeface="Monotype Corsiva" panose="03010101010201010101" pitchFamily="66" charset="0"/>
                </a:rPr>
                <a:t>v</a:t>
              </a:r>
              <a:r>
                <a:rPr kumimoji="1" lang="en-US" altLang="zh-CN" sz="2000" b="1">
                  <a:solidFill>
                    <a:srgbClr val="FF0000"/>
                  </a:solidFill>
                  <a:latin typeface="Monotype Corsiva" panose="03010101010201010101" pitchFamily="66" charset="0"/>
                </a:rPr>
                <a:t>0</a:t>
              </a:r>
            </a:p>
          </p:txBody>
        </p:sp>
        <p:sp>
          <p:nvSpPr>
            <p:cNvPr id="308261" name="Text Box 37">
              <a:extLst>
                <a:ext uri="{FF2B5EF4-FFF2-40B4-BE49-F238E27FC236}">
                  <a16:creationId xmlns="" xmlns:a16="http://schemas.microsoft.com/office/drawing/2014/main" id="{4130AF2A-6853-44CD-8C4F-560911CDEE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5" y="3113"/>
              <a:ext cx="408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4000" b="1">
                  <a:solidFill>
                    <a:srgbClr val="0066FF"/>
                  </a:solidFill>
                  <a:latin typeface="Monotype Corsiva" panose="03010101010201010101" pitchFamily="66" charset="0"/>
                </a:rPr>
                <a:t>t</a:t>
              </a:r>
            </a:p>
          </p:txBody>
        </p:sp>
      </p:grpSp>
      <p:sp>
        <p:nvSpPr>
          <p:cNvPr id="308264" name="AutoShape 40">
            <a:extLst>
              <a:ext uri="{FF2B5EF4-FFF2-40B4-BE49-F238E27FC236}">
                <a16:creationId xmlns="" xmlns:a16="http://schemas.microsoft.com/office/drawing/2014/main" id="{00A4F4E0-9643-45CF-A7EA-1E8D46E68F8D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5229225" y="5383213"/>
            <a:ext cx="485775" cy="6477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66FFFF">
              <a:alpha val="45000"/>
            </a:srgbClr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308267" name="Rectangle 43">
            <a:extLst>
              <a:ext uri="{FF2B5EF4-FFF2-40B4-BE49-F238E27FC236}">
                <a16:creationId xmlns="" xmlns:a16="http://schemas.microsoft.com/office/drawing/2014/main" id="{296D67A4-E12A-4FB2-A6FB-B73B34106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1557338"/>
            <a:ext cx="2520950" cy="730250"/>
          </a:xfrm>
          <a:prstGeom prst="rect">
            <a:avLst/>
          </a:prstGeom>
          <a:noFill/>
          <a:ln w="28575">
            <a:solidFill>
              <a:srgbClr val="9900CC">
                <a:alpha val="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Monotype Corsiva" panose="03010101010201010101" pitchFamily="66" charset="0"/>
              </a:rPr>
              <a:t>△</a:t>
            </a:r>
            <a:r>
              <a:rPr lang="en-US" altLang="zh-CN" sz="4000" b="1">
                <a:solidFill>
                  <a:srgbClr val="FF0000"/>
                </a:solidFill>
                <a:latin typeface="Monotype Corsiva" panose="03010101010201010101" pitchFamily="66" charset="0"/>
              </a:rPr>
              <a:t>t</a:t>
            </a:r>
            <a:r>
              <a:rPr lang="en-US" altLang="zh-CN" sz="3200" b="1">
                <a:solidFill>
                  <a:srgbClr val="FF0000"/>
                </a:solidFill>
                <a:latin typeface="Monotype Corsiva" panose="03010101010201010101" pitchFamily="66" charset="0"/>
              </a:rPr>
              <a:t> = </a:t>
            </a:r>
            <a:r>
              <a:rPr lang="en-US" altLang="zh-CN" sz="4000" b="1">
                <a:solidFill>
                  <a:srgbClr val="FF0000"/>
                </a:solidFill>
                <a:latin typeface="Monotype Corsiva" panose="03010101010201010101" pitchFamily="66" charset="0"/>
              </a:rPr>
              <a:t>t</a:t>
            </a:r>
            <a:r>
              <a:rPr lang="en-US" altLang="zh-CN" sz="3200" b="1">
                <a:solidFill>
                  <a:srgbClr val="FF0000"/>
                </a:solidFill>
                <a:latin typeface="Monotype Corsiva" panose="03010101010201010101" pitchFamily="66" charset="0"/>
              </a:rPr>
              <a:t> – </a:t>
            </a:r>
            <a:r>
              <a:rPr lang="en-US" altLang="zh-CN" sz="4000" b="1">
                <a:solidFill>
                  <a:srgbClr val="FF0000"/>
                </a:solidFill>
                <a:latin typeface="Monotype Corsiva" panose="03010101010201010101" pitchFamily="66" charset="0"/>
              </a:rPr>
              <a:t>0</a:t>
            </a:r>
            <a:r>
              <a:rPr lang="en-US" altLang="zh-CN" sz="3200" b="1">
                <a:solidFill>
                  <a:srgbClr val="FF0000"/>
                </a:solidFill>
                <a:latin typeface="Monotype Corsiva" panose="03010101010201010101" pitchFamily="66" charset="0"/>
              </a:rPr>
              <a:t> = </a:t>
            </a:r>
            <a:r>
              <a:rPr lang="en-US" altLang="zh-CN" sz="4000" b="1">
                <a:solidFill>
                  <a:srgbClr val="FF0000"/>
                </a:solidFill>
                <a:latin typeface="Monotype Corsiva" panose="03010101010201010101" pitchFamily="66" charset="0"/>
              </a:rPr>
              <a:t>t</a:t>
            </a:r>
          </a:p>
        </p:txBody>
      </p:sp>
      <p:sp>
        <p:nvSpPr>
          <p:cNvPr id="308276" name="Rectangle 52" descr="白色大理石">
            <a:extLst>
              <a:ext uri="{FF2B5EF4-FFF2-40B4-BE49-F238E27FC236}">
                <a16:creationId xmlns="" xmlns:a16="http://schemas.microsoft.com/office/drawing/2014/main" id="{77815418-7D31-4A6B-8558-6E07509CB5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3860800"/>
            <a:ext cx="2232025" cy="730250"/>
          </a:xfrm>
          <a:prstGeom prst="rect">
            <a:avLst/>
          </a:prstGeom>
          <a:noFill/>
          <a:ln w="28575">
            <a:solidFill>
              <a:srgbClr val="3366FF">
                <a:alpha val="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1">
                  <a:blip/>
                  <a:srcRect/>
                  <a:tile tx="0" ty="0" sx="100000" sy="100000" flip="none" algn="tl"/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chemeClr val="tx2"/>
                </a:solidFill>
                <a:latin typeface="Monotype Corsiva" panose="03010101010201010101" pitchFamily="66" charset="0"/>
              </a:rPr>
              <a:t>△</a:t>
            </a:r>
            <a:r>
              <a:rPr lang="en-US" altLang="zh-CN" sz="4000" b="1">
                <a:solidFill>
                  <a:schemeClr val="tx2"/>
                </a:solidFill>
                <a:latin typeface="Monotype Corsiva" panose="03010101010201010101" pitchFamily="66" charset="0"/>
              </a:rPr>
              <a:t>v</a:t>
            </a:r>
            <a:r>
              <a:rPr lang="en-US" altLang="zh-CN" sz="3200" b="1">
                <a:solidFill>
                  <a:schemeClr val="tx2"/>
                </a:solidFill>
                <a:latin typeface="Monotype Corsiva" panose="03010101010201010101" pitchFamily="66" charset="0"/>
              </a:rPr>
              <a:t> = </a:t>
            </a:r>
            <a:r>
              <a:rPr lang="en-US" altLang="zh-CN" sz="4000" b="1">
                <a:solidFill>
                  <a:schemeClr val="tx2"/>
                </a:solidFill>
                <a:latin typeface="Monotype Corsiva" panose="03010101010201010101" pitchFamily="66" charset="0"/>
              </a:rPr>
              <a:t>v</a:t>
            </a:r>
            <a:r>
              <a:rPr lang="en-US" altLang="zh-CN" sz="3200" b="1">
                <a:solidFill>
                  <a:schemeClr val="tx2"/>
                </a:solidFill>
                <a:latin typeface="Monotype Corsiva" panose="03010101010201010101" pitchFamily="66" charset="0"/>
              </a:rPr>
              <a:t> – </a:t>
            </a:r>
            <a:r>
              <a:rPr lang="en-US" altLang="zh-CN" sz="4000" b="1">
                <a:solidFill>
                  <a:schemeClr val="tx2"/>
                </a:solidFill>
                <a:latin typeface="Monotype Corsiva" panose="03010101010201010101" pitchFamily="66" charset="0"/>
              </a:rPr>
              <a:t>v</a:t>
            </a:r>
            <a:r>
              <a:rPr lang="en-US" altLang="zh-CN" sz="2000" b="1">
                <a:solidFill>
                  <a:schemeClr val="tx2"/>
                </a:solidFill>
                <a:latin typeface="Monotype Corsiva" panose="03010101010201010101" pitchFamily="66" charset="0"/>
              </a:rPr>
              <a:t>0</a:t>
            </a:r>
            <a:r>
              <a:rPr lang="en-US" altLang="zh-CN" sz="3200" b="1">
                <a:solidFill>
                  <a:schemeClr val="tx2"/>
                </a:solidFill>
                <a:latin typeface="Monotype Corsiva" panose="03010101010201010101" pitchFamily="66" charset="0"/>
              </a:rPr>
              <a:t> </a:t>
            </a:r>
            <a:endParaRPr lang="en-US" altLang="zh-CN" sz="4000" b="1">
              <a:solidFill>
                <a:schemeClr val="tx2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08277" name="Rectangle 53">
            <a:extLst>
              <a:ext uri="{FF2B5EF4-FFF2-40B4-BE49-F238E27FC236}">
                <a16:creationId xmlns="" xmlns:a16="http://schemas.microsoft.com/office/drawing/2014/main" id="{75C597D7-9AB5-4191-9328-C2B912AD6C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5213" y="4638675"/>
            <a:ext cx="3578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新宋体" panose="02010609030101010101" pitchFamily="49" charset="-122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latin typeface="新宋体" panose="02010609030101010101" pitchFamily="49" charset="-122"/>
                <a:ea typeface="新宋体" panose="02010609030101010101" pitchFamily="49" charset="-122"/>
              </a:rPr>
              <a:t>、</a:t>
            </a:r>
            <a:r>
              <a:rPr lang="zh-CN" altLang="en-US" sz="2800" b="1">
                <a:ea typeface="新宋体" panose="02010609030101010101" pitchFamily="49" charset="-122"/>
              </a:rPr>
              <a:t>速度与时间关系：</a:t>
            </a:r>
          </a:p>
        </p:txBody>
      </p:sp>
      <p:sp>
        <p:nvSpPr>
          <p:cNvPr id="308279" name="AutoShape 55">
            <a:extLst>
              <a:ext uri="{FF2B5EF4-FFF2-40B4-BE49-F238E27FC236}">
                <a16:creationId xmlns="" xmlns:a16="http://schemas.microsoft.com/office/drawing/2014/main" id="{E101179D-0436-45C4-B75E-2BD246CED2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7050" y="4508500"/>
            <a:ext cx="2089150" cy="647700"/>
          </a:xfrm>
          <a:prstGeom prst="wedgeRectCallout">
            <a:avLst>
              <a:gd name="adj1" fmla="val 4560"/>
              <a:gd name="adj2" fmla="val 130148"/>
            </a:avLst>
          </a:prstGeom>
          <a:solidFill>
            <a:srgbClr val="FF66CC">
              <a:alpha val="35001"/>
            </a:srgbClr>
          </a:solidFill>
          <a:ln w="38100">
            <a:solidFill>
              <a:srgbClr val="0066FF">
                <a:alpha val="39999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altLang="zh-CN" sz="2800" b="1">
                <a:solidFill>
                  <a:schemeClr val="tx2"/>
                </a:solidFill>
                <a:latin typeface="Monotype Corsiva" panose="03010101010201010101" pitchFamily="66" charset="0"/>
              </a:rPr>
              <a:t>△</a:t>
            </a:r>
            <a:r>
              <a:rPr kumimoji="1" lang="en-US" altLang="zh-CN" sz="40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anose="03010101010201010101" pitchFamily="66" charset="0"/>
              </a:rPr>
              <a:t>v  =  a 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08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08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08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0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08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35" grpId="0" autoUpdateAnimBg="0"/>
      <p:bldP spid="308252" grpId="0" animBg="1" autoUpdateAnimBg="0"/>
      <p:bldP spid="308267" grpId="0" animBg="1" autoUpdateAnimBg="0"/>
      <p:bldP spid="308276" grpId="0" animBg="1" autoUpdateAnimBg="0"/>
      <p:bldP spid="308277" grpId="0" autoUpdateAnimBg="0"/>
      <p:bldP spid="308279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445" name="AutoShape 69">
            <a:extLst>
              <a:ext uri="{FF2B5EF4-FFF2-40B4-BE49-F238E27FC236}">
                <a16:creationId xmlns="" xmlns:a16="http://schemas.microsoft.com/office/drawing/2014/main" id="{CC97E38E-C5FA-488F-885A-3EC2C9F84B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2492375"/>
            <a:ext cx="1873250" cy="793750"/>
          </a:xfrm>
          <a:prstGeom prst="wedgeRoundRectCallout">
            <a:avLst>
              <a:gd name="adj1" fmla="val -53981"/>
              <a:gd name="adj2" fmla="val -1410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4000" b="1">
                <a:solidFill>
                  <a:srgbClr val="FF0000"/>
                </a:solidFill>
              </a:rPr>
              <a:t>加速度</a:t>
            </a:r>
          </a:p>
        </p:txBody>
      </p:sp>
      <p:sp>
        <p:nvSpPr>
          <p:cNvPr id="357444" name="AutoShape 68">
            <a:extLst>
              <a:ext uri="{FF2B5EF4-FFF2-40B4-BE49-F238E27FC236}">
                <a16:creationId xmlns="" xmlns:a16="http://schemas.microsoft.com/office/drawing/2014/main" id="{5CD2BF17-5A68-4636-A4F0-86AB44EFD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2492375"/>
            <a:ext cx="2449512" cy="793750"/>
          </a:xfrm>
          <a:prstGeom prst="wedgeRoundRectCallout">
            <a:avLst>
              <a:gd name="adj1" fmla="val 34833"/>
              <a:gd name="adj2" fmla="val -14019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4000" b="1">
                <a:solidFill>
                  <a:srgbClr val="3333FF"/>
                </a:solidFill>
              </a:rPr>
              <a:t>初</a:t>
            </a:r>
            <a:r>
              <a:rPr kumimoji="1" lang="zh-CN" altLang="en-US" sz="2000" b="1"/>
              <a:t>态的</a:t>
            </a:r>
            <a:r>
              <a:rPr kumimoji="1" lang="zh-CN" altLang="en-US" sz="4000" b="1">
                <a:solidFill>
                  <a:srgbClr val="3333FF"/>
                </a:solidFill>
              </a:rPr>
              <a:t>速度</a:t>
            </a:r>
          </a:p>
        </p:txBody>
      </p:sp>
      <p:sp>
        <p:nvSpPr>
          <p:cNvPr id="357446" name="AutoShape 70">
            <a:extLst>
              <a:ext uri="{FF2B5EF4-FFF2-40B4-BE49-F238E27FC236}">
                <a16:creationId xmlns="" xmlns:a16="http://schemas.microsoft.com/office/drawing/2014/main" id="{4D581AEE-B77B-445E-9C8B-E0E50A893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4525" y="260350"/>
            <a:ext cx="3241675" cy="793750"/>
          </a:xfrm>
          <a:prstGeom prst="wedgeRoundRectCallout">
            <a:avLst>
              <a:gd name="adj1" fmla="val -32421"/>
              <a:gd name="adj2" fmla="val 11680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000" b="1"/>
              <a:t>运动过程对应的</a:t>
            </a:r>
            <a:r>
              <a:rPr kumimoji="1" lang="zh-CN" altLang="en-US" sz="4000" b="1">
                <a:solidFill>
                  <a:srgbClr val="FF9900"/>
                </a:solidFill>
              </a:rPr>
              <a:t>时间</a:t>
            </a:r>
          </a:p>
        </p:txBody>
      </p:sp>
      <p:sp>
        <p:nvSpPr>
          <p:cNvPr id="357443" name="AutoShape 67">
            <a:extLst>
              <a:ext uri="{FF2B5EF4-FFF2-40B4-BE49-F238E27FC236}">
                <a16:creationId xmlns="" xmlns:a16="http://schemas.microsoft.com/office/drawing/2014/main" id="{3CC3A8E2-9ADF-4288-9C95-23702C869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260350"/>
            <a:ext cx="2449512" cy="793750"/>
          </a:xfrm>
          <a:prstGeom prst="wedgeRoundRectCallout">
            <a:avLst>
              <a:gd name="adj1" fmla="val 28352"/>
              <a:gd name="adj2" fmla="val 12080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4000" b="1">
                <a:solidFill>
                  <a:srgbClr val="CC00FF"/>
                </a:solidFill>
              </a:rPr>
              <a:t>末</a:t>
            </a:r>
            <a:r>
              <a:rPr kumimoji="1" lang="zh-CN" altLang="en-US" sz="2000" b="1"/>
              <a:t>态的</a:t>
            </a:r>
            <a:r>
              <a:rPr kumimoji="1" lang="zh-CN" altLang="en-US" sz="4000" b="1">
                <a:solidFill>
                  <a:srgbClr val="CC00FF"/>
                </a:solidFill>
              </a:rPr>
              <a:t>速度</a:t>
            </a:r>
          </a:p>
        </p:txBody>
      </p:sp>
      <p:sp>
        <p:nvSpPr>
          <p:cNvPr id="357378" name="Rectangle 2">
            <a:extLst>
              <a:ext uri="{FF2B5EF4-FFF2-40B4-BE49-F238E27FC236}">
                <a16:creationId xmlns="" xmlns:a16="http://schemas.microsoft.com/office/drawing/2014/main" id="{7F1F4A88-8C5B-43A9-9FC6-358B7041456F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dirty="0"/>
              <a:t>匀变速直线运动公式</a:t>
            </a:r>
          </a:p>
        </p:txBody>
      </p:sp>
      <p:sp>
        <p:nvSpPr>
          <p:cNvPr id="357413" name="Text Box 37">
            <a:extLst>
              <a:ext uri="{FF2B5EF4-FFF2-40B4-BE49-F238E27FC236}">
                <a16:creationId xmlns="" xmlns:a16="http://schemas.microsoft.com/office/drawing/2014/main" id="{3567F407-0B4E-442F-AE90-E7A389257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750" y="979488"/>
            <a:ext cx="38893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8000" b="1">
                <a:solidFill>
                  <a:srgbClr val="CC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v</a:t>
            </a:r>
            <a:r>
              <a:rPr kumimoji="1" lang="en-US" altLang="zh-CN" sz="4000" b="1">
                <a:solidFill>
                  <a:srgbClr val="CC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kumimoji="1" lang="en-US" altLang="zh-CN" sz="4000" b="1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kumimoji="1" lang="en-US" altLang="zh-CN" sz="6600" b="1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=</a:t>
            </a:r>
            <a:r>
              <a:rPr kumimoji="1"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kumimoji="1" lang="en-US" altLang="zh-CN" sz="80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v</a:t>
            </a:r>
            <a:r>
              <a:rPr kumimoji="1" lang="en-US" altLang="zh-CN" sz="5400" b="1" baseline="-2500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0</a:t>
            </a:r>
            <a:r>
              <a:rPr kumimoji="1" lang="en-US" altLang="zh-CN" sz="40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kumimoji="1" lang="en-US" altLang="zh-CN" sz="6600" b="1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+</a:t>
            </a:r>
            <a:r>
              <a:rPr kumimoji="1"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kumimoji="1" lang="en-US" altLang="zh-CN" sz="8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a</a:t>
            </a:r>
            <a:r>
              <a:rPr kumimoji="1" lang="en-US" altLang="zh-CN" sz="6000" b="1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kumimoji="1" lang="en-US" altLang="zh-CN" sz="80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t</a:t>
            </a:r>
          </a:p>
        </p:txBody>
      </p:sp>
      <p:sp>
        <p:nvSpPr>
          <p:cNvPr id="357416" name="Text Box 40" descr="白色大理石">
            <a:extLst>
              <a:ext uri="{FF2B5EF4-FFF2-40B4-BE49-F238E27FC236}">
                <a16:creationId xmlns="" xmlns:a16="http://schemas.microsoft.com/office/drawing/2014/main" id="{B7C9C6A9-D504-4B35-B842-2A36B52423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365625"/>
            <a:ext cx="7670800" cy="608013"/>
          </a:xfrm>
          <a:prstGeom prst="rect">
            <a:avLst/>
          </a:prstGeom>
          <a:noFill/>
          <a:ln w="28575" cap="sq">
            <a:solidFill>
              <a:srgbClr val="6666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blipFill dpi="0" rotWithShape="1">
                  <a:blip/>
                  <a:srcRect/>
                  <a:tile tx="0" ty="0" sx="100000" sy="100000" flip="none" algn="tl"/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latin typeface="Monotype Corsiva" panose="03010101010201010101" pitchFamily="66" charset="0"/>
                <a:ea typeface="新宋体" panose="02010609030101010101" pitchFamily="49" charset="-122"/>
              </a:rPr>
              <a:t>运用此关系式处理问题需先明确研究过程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3574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3574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574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35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5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35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5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74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7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57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74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5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5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57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57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57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574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5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5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5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5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7445" grpId="0" animBg="1"/>
      <p:bldP spid="357444" grpId="0" animBg="1"/>
      <p:bldP spid="357446" grpId="0" animBg="1"/>
      <p:bldP spid="357443" grpId="0" animBg="1"/>
      <p:bldP spid="357413" grpId="0"/>
      <p:bldP spid="3574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>
            <a:extLst>
              <a:ext uri="{FF2B5EF4-FFF2-40B4-BE49-F238E27FC236}">
                <a16:creationId xmlns="" xmlns:a16="http://schemas.microsoft.com/office/drawing/2014/main" id="{74671084-0AA1-489D-8E2A-DD23879699AC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3600" dirty="0"/>
              <a:t>通过</a:t>
            </a:r>
            <a:r>
              <a:rPr kumimoji="1" lang="en-US" altLang="zh-CN" i="1" dirty="0">
                <a:latin typeface="Monotype Corsiva" panose="03010101010201010101" pitchFamily="66" charset="0"/>
              </a:rPr>
              <a:t>v</a:t>
            </a:r>
            <a:r>
              <a:rPr kumimoji="1" lang="en-US" altLang="zh-CN" sz="3600" i="1" dirty="0"/>
              <a:t>  I  </a:t>
            </a:r>
            <a:br>
              <a:rPr kumimoji="1" lang="en-US" altLang="zh-CN" sz="3600" i="1" dirty="0"/>
            </a:br>
            <a:r>
              <a:rPr kumimoji="1" lang="en-US" altLang="zh-CN" i="1" dirty="0">
                <a:latin typeface="Monotype Corsiva" panose="03010101010201010101" pitchFamily="66" charset="0"/>
              </a:rPr>
              <a:t>t</a:t>
            </a:r>
            <a:r>
              <a:rPr kumimoji="1" lang="zh-CN" altLang="en-US" sz="3600" dirty="0"/>
              <a:t>图象来</a:t>
            </a:r>
            <a:r>
              <a:rPr kumimoji="1" lang="zh-CN" altLang="en-US" sz="3600" dirty="0" smtClean="0"/>
              <a:t>理解</a:t>
            </a:r>
            <a:endParaRPr kumimoji="1" lang="zh-CN" altLang="en-US" sz="3600" dirty="0"/>
          </a:p>
        </p:txBody>
      </p:sp>
      <p:grpSp>
        <p:nvGrpSpPr>
          <p:cNvPr id="359499" name="Group 75">
            <a:extLst>
              <a:ext uri="{FF2B5EF4-FFF2-40B4-BE49-F238E27FC236}">
                <a16:creationId xmlns="" xmlns:a16="http://schemas.microsoft.com/office/drawing/2014/main" id="{62657E82-E7F0-498D-A008-7C78A8435359}"/>
              </a:ext>
            </a:extLst>
          </p:cNvPr>
          <p:cNvGrpSpPr>
            <a:grpSpLocks/>
          </p:cNvGrpSpPr>
          <p:nvPr/>
        </p:nvGrpSpPr>
        <p:grpSpPr bwMode="auto">
          <a:xfrm>
            <a:off x="1042988" y="2422525"/>
            <a:ext cx="3570287" cy="3527425"/>
            <a:chOff x="657" y="1208"/>
            <a:chExt cx="2249" cy="2222"/>
          </a:xfrm>
        </p:grpSpPr>
        <p:pic>
          <p:nvPicPr>
            <p:cNvPr id="359462" name="Picture 38" descr="1">
              <a:extLst>
                <a:ext uri="{FF2B5EF4-FFF2-40B4-BE49-F238E27FC236}">
                  <a16:creationId xmlns="" xmlns:a16="http://schemas.microsoft.com/office/drawing/2014/main" id="{0A494753-BA4B-4F37-BF4F-756585AD81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" y="1208"/>
              <a:ext cx="2204" cy="222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CCECFF"/>
              </a:solidFill>
              <a:miter lim="800000"/>
              <a:headEnd/>
              <a:tailEnd/>
            </a:ln>
          </p:spPr>
        </p:pic>
        <p:sp>
          <p:nvSpPr>
            <p:cNvPr id="359463" name="Line 39">
              <a:extLst>
                <a:ext uri="{FF2B5EF4-FFF2-40B4-BE49-F238E27FC236}">
                  <a16:creationId xmlns="" xmlns:a16="http://schemas.microsoft.com/office/drawing/2014/main" id="{BA8F38D5-7262-47C0-9939-55603CCFAF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4" y="2568"/>
              <a:ext cx="140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464" name="Line 40">
              <a:extLst>
                <a:ext uri="{FF2B5EF4-FFF2-40B4-BE49-F238E27FC236}">
                  <a16:creationId xmlns="" xmlns:a16="http://schemas.microsoft.com/office/drawing/2014/main" id="{4D1104B4-73D6-4BF8-81E9-2FB99CDF9D2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71" y="1888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465" name="Text Box 41">
              <a:extLst>
                <a:ext uri="{FF2B5EF4-FFF2-40B4-BE49-F238E27FC236}">
                  <a16:creationId xmlns="" xmlns:a16="http://schemas.microsoft.com/office/drawing/2014/main" id="{A85E0AFA-29EC-46F7-9D02-0A02D85AAE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5" y="2886"/>
              <a:ext cx="20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6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t</a:t>
              </a:r>
            </a:p>
          </p:txBody>
        </p:sp>
        <p:sp>
          <p:nvSpPr>
            <p:cNvPr id="359466" name="Line 42">
              <a:extLst>
                <a:ext uri="{FF2B5EF4-FFF2-40B4-BE49-F238E27FC236}">
                  <a16:creationId xmlns="" xmlns:a16="http://schemas.microsoft.com/office/drawing/2014/main" id="{878681DF-AFBB-45F7-B7DE-5D46A0BC69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4" y="1866"/>
              <a:ext cx="136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467" name="Text Box 43">
              <a:extLst>
                <a:ext uri="{FF2B5EF4-FFF2-40B4-BE49-F238E27FC236}">
                  <a16:creationId xmlns="" xmlns:a16="http://schemas.microsoft.com/office/drawing/2014/main" id="{7099F0E6-CFC8-4E2A-8D77-AB687351A8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7" y="1627"/>
              <a:ext cx="257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40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v</a:t>
              </a:r>
            </a:p>
          </p:txBody>
        </p:sp>
        <p:sp>
          <p:nvSpPr>
            <p:cNvPr id="359469" name="Text Box 45">
              <a:extLst>
                <a:ext uri="{FF2B5EF4-FFF2-40B4-BE49-F238E27FC236}">
                  <a16:creationId xmlns="" xmlns:a16="http://schemas.microsoft.com/office/drawing/2014/main" id="{2A0A9843-4D3C-4532-8321-F0FBE9CEF2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3" y="2482"/>
              <a:ext cx="49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△</a:t>
              </a:r>
              <a:r>
                <a:rPr lang="en-US" altLang="zh-CN" sz="36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t</a:t>
              </a:r>
            </a:p>
          </p:txBody>
        </p:sp>
      </p:grpSp>
      <p:sp>
        <p:nvSpPr>
          <p:cNvPr id="359472" name="Text Box 48">
            <a:extLst>
              <a:ext uri="{FF2B5EF4-FFF2-40B4-BE49-F238E27FC236}">
                <a16:creationId xmlns="" xmlns:a16="http://schemas.microsoft.com/office/drawing/2014/main" id="{093FE4A4-5C18-411B-919F-469D960336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1412875"/>
            <a:ext cx="3168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FF0000"/>
                </a:solidFill>
                <a:latin typeface="Monotype Corsiva" panose="03010101010201010101" pitchFamily="66" charset="0"/>
                <a:ea typeface="新宋体" panose="02010609030101010101" pitchFamily="49" charset="-122"/>
              </a:rPr>
              <a:t>匀加速直线运动</a:t>
            </a:r>
          </a:p>
        </p:txBody>
      </p:sp>
      <p:sp>
        <p:nvSpPr>
          <p:cNvPr id="359473" name="Text Box 49">
            <a:extLst>
              <a:ext uri="{FF2B5EF4-FFF2-40B4-BE49-F238E27FC236}">
                <a16:creationId xmlns="" xmlns:a16="http://schemas.microsoft.com/office/drawing/2014/main" id="{6183FE0D-40E4-4A6D-92D7-8CC05492C5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1412875"/>
            <a:ext cx="3168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chemeClr val="tx2"/>
                </a:solidFill>
                <a:latin typeface="Monotype Corsiva" panose="03010101010201010101" pitchFamily="66" charset="0"/>
                <a:ea typeface="新宋体" panose="02010609030101010101" pitchFamily="49" charset="-122"/>
              </a:rPr>
              <a:t>匀减速直线运动</a:t>
            </a:r>
          </a:p>
        </p:txBody>
      </p:sp>
      <p:grpSp>
        <p:nvGrpSpPr>
          <p:cNvPr id="359506" name="Group 82">
            <a:extLst>
              <a:ext uri="{FF2B5EF4-FFF2-40B4-BE49-F238E27FC236}">
                <a16:creationId xmlns="" xmlns:a16="http://schemas.microsoft.com/office/drawing/2014/main" id="{19BDA375-14D4-4D84-A68C-1E1EE864247F}"/>
              </a:ext>
            </a:extLst>
          </p:cNvPr>
          <p:cNvGrpSpPr>
            <a:grpSpLocks/>
          </p:cNvGrpSpPr>
          <p:nvPr/>
        </p:nvGrpSpPr>
        <p:grpSpPr bwMode="auto">
          <a:xfrm>
            <a:off x="3924300" y="4471988"/>
            <a:ext cx="647700" cy="757237"/>
            <a:chOff x="2472" y="2817"/>
            <a:chExt cx="408" cy="477"/>
          </a:xfrm>
        </p:grpSpPr>
        <p:sp>
          <p:nvSpPr>
            <p:cNvPr id="359471" name="Rectangle 47">
              <a:extLst>
                <a:ext uri="{FF2B5EF4-FFF2-40B4-BE49-F238E27FC236}">
                  <a16:creationId xmlns="" xmlns:a16="http://schemas.microsoft.com/office/drawing/2014/main" id="{A7CF480A-28C7-47FF-87B4-52A3CA9A89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8" y="2817"/>
              <a:ext cx="342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4000" b="1" i="1">
                  <a:solidFill>
                    <a:srgbClr val="00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v</a:t>
              </a:r>
              <a:r>
                <a:rPr lang="en-US" altLang="zh-CN" sz="3600" b="1" baseline="-25000">
                  <a:solidFill>
                    <a:srgbClr val="00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0</a:t>
              </a:r>
            </a:p>
          </p:txBody>
        </p:sp>
        <p:sp>
          <p:nvSpPr>
            <p:cNvPr id="359488" name="Line 64">
              <a:extLst>
                <a:ext uri="{FF2B5EF4-FFF2-40B4-BE49-F238E27FC236}">
                  <a16:creationId xmlns="" xmlns:a16="http://schemas.microsoft.com/office/drawing/2014/main" id="{F9210762-3389-4ED4-A0DF-E837A1B479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72" y="2886"/>
              <a:ext cx="0" cy="408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59489" name="Text Box 65">
            <a:extLst>
              <a:ext uri="{FF2B5EF4-FFF2-40B4-BE49-F238E27FC236}">
                <a16:creationId xmlns="" xmlns:a16="http://schemas.microsoft.com/office/drawing/2014/main" id="{B56F51CB-73FC-4D9F-9CA0-13ABAFD220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-42863"/>
            <a:ext cx="3889375" cy="1311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cap="sq">
                <a:solidFill>
                  <a:srgbClr val="6666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8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v</a:t>
            </a:r>
            <a:r>
              <a:rPr kumimoji="1" lang="en-US" altLang="zh-CN" sz="4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kumimoji="1" lang="en-US" altLang="zh-CN" sz="6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=</a:t>
            </a:r>
            <a:r>
              <a:rPr kumimoji="1" lang="en-US" altLang="zh-CN" sz="3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kumimoji="1" lang="en-US" altLang="zh-CN" sz="8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v</a:t>
            </a:r>
            <a:r>
              <a:rPr kumimoji="1" lang="en-US" altLang="zh-CN" sz="5400" b="1" baseline="-25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0</a:t>
            </a:r>
            <a:r>
              <a:rPr kumimoji="1" lang="en-US" altLang="zh-CN" sz="4000" b="1" baseline="-25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kumimoji="1" lang="en-US" altLang="zh-CN" sz="6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+</a:t>
            </a:r>
            <a:r>
              <a:rPr kumimoji="1" lang="en-US" altLang="zh-CN" sz="3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kumimoji="1" lang="en-US" altLang="zh-CN" sz="8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a</a:t>
            </a:r>
            <a:r>
              <a:rPr kumimoji="1" lang="en-US" altLang="zh-CN" sz="6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kumimoji="1" lang="en-US" altLang="zh-CN" sz="8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t</a:t>
            </a:r>
          </a:p>
        </p:txBody>
      </p:sp>
      <p:grpSp>
        <p:nvGrpSpPr>
          <p:cNvPr id="359507" name="Group 83">
            <a:extLst>
              <a:ext uri="{FF2B5EF4-FFF2-40B4-BE49-F238E27FC236}">
                <a16:creationId xmlns="" xmlns:a16="http://schemas.microsoft.com/office/drawing/2014/main" id="{B0024E9E-D7B7-422B-A006-E35625FF4691}"/>
              </a:ext>
            </a:extLst>
          </p:cNvPr>
          <p:cNvGrpSpPr>
            <a:grpSpLocks/>
          </p:cNvGrpSpPr>
          <p:nvPr/>
        </p:nvGrpSpPr>
        <p:grpSpPr bwMode="auto">
          <a:xfrm>
            <a:off x="3851275" y="3500438"/>
            <a:ext cx="865188" cy="1081087"/>
            <a:chOff x="2426" y="2205"/>
            <a:chExt cx="545" cy="681"/>
          </a:xfrm>
        </p:grpSpPr>
        <p:sp>
          <p:nvSpPr>
            <p:cNvPr id="359490" name="Line 66">
              <a:extLst>
                <a:ext uri="{FF2B5EF4-FFF2-40B4-BE49-F238E27FC236}">
                  <a16:creationId xmlns="" xmlns:a16="http://schemas.microsoft.com/office/drawing/2014/main" id="{8C3A11E9-7AAF-4098-B60D-4CE6A723B5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72" y="2205"/>
              <a:ext cx="0" cy="681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491" name="Rectangle 67" descr="白色大理石">
              <a:extLst>
                <a:ext uri="{FF2B5EF4-FFF2-40B4-BE49-F238E27FC236}">
                  <a16:creationId xmlns="" xmlns:a16="http://schemas.microsoft.com/office/drawing/2014/main" id="{087D9C89-7070-4266-B0E3-8CB674ECE0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6" y="2342"/>
              <a:ext cx="545" cy="460"/>
            </a:xfrm>
            <a:prstGeom prst="rect">
              <a:avLst/>
            </a:prstGeom>
            <a:noFill/>
            <a:ln w="28575">
              <a:solidFill>
                <a:srgbClr val="3366FF">
                  <a:alpha val="0"/>
                </a:srgb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1">
                    <a:blip/>
                    <a:srcRect/>
                    <a:tile tx="0" ty="0" sx="100000" sy="100000" flip="none" algn="tl"/>
                  </a:blip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△</a:t>
              </a:r>
              <a:r>
                <a:rPr lang="en-US" altLang="zh-CN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v</a:t>
              </a:r>
            </a:p>
          </p:txBody>
        </p:sp>
      </p:grpSp>
      <p:grpSp>
        <p:nvGrpSpPr>
          <p:cNvPr id="359500" name="Group 76">
            <a:extLst>
              <a:ext uri="{FF2B5EF4-FFF2-40B4-BE49-F238E27FC236}">
                <a16:creationId xmlns="" xmlns:a16="http://schemas.microsoft.com/office/drawing/2014/main" id="{243C97C0-40C5-4292-AA96-05ABA4B9903B}"/>
              </a:ext>
            </a:extLst>
          </p:cNvPr>
          <p:cNvGrpSpPr>
            <a:grpSpLocks/>
          </p:cNvGrpSpPr>
          <p:nvPr/>
        </p:nvGrpSpPr>
        <p:grpSpPr bwMode="auto">
          <a:xfrm>
            <a:off x="5219700" y="2420938"/>
            <a:ext cx="3529013" cy="3529012"/>
            <a:chOff x="3288" y="1207"/>
            <a:chExt cx="2223" cy="2223"/>
          </a:xfrm>
        </p:grpSpPr>
        <p:pic>
          <p:nvPicPr>
            <p:cNvPr id="359477" name="Picture 53" descr="未命名">
              <a:extLst>
                <a:ext uri="{FF2B5EF4-FFF2-40B4-BE49-F238E27FC236}">
                  <a16:creationId xmlns="" xmlns:a16="http://schemas.microsoft.com/office/drawing/2014/main" id="{A36DC3B3-1D0C-495A-B425-D458C6DE5A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8" y="1207"/>
              <a:ext cx="2223" cy="22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9478" name="Line 54">
              <a:extLst>
                <a:ext uri="{FF2B5EF4-FFF2-40B4-BE49-F238E27FC236}">
                  <a16:creationId xmlns="" xmlns:a16="http://schemas.microsoft.com/office/drawing/2014/main" id="{C47939B6-367E-44EA-8F73-17B9BBD5EE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0" y="2568"/>
              <a:ext cx="140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479" name="Line 55">
              <a:extLst>
                <a:ext uri="{FF2B5EF4-FFF2-40B4-BE49-F238E27FC236}">
                  <a16:creationId xmlns="" xmlns:a16="http://schemas.microsoft.com/office/drawing/2014/main" id="{053539D8-F77D-41BA-9A54-798E84A797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57" y="1888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480" name="Line 56">
              <a:extLst>
                <a:ext uri="{FF2B5EF4-FFF2-40B4-BE49-F238E27FC236}">
                  <a16:creationId xmlns="" xmlns:a16="http://schemas.microsoft.com/office/drawing/2014/main" id="{C5CF875F-3617-46A6-AE70-8FA955D489B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0" y="1866"/>
              <a:ext cx="136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481" name="Line 57">
              <a:extLst>
                <a:ext uri="{FF2B5EF4-FFF2-40B4-BE49-F238E27FC236}">
                  <a16:creationId xmlns="" xmlns:a16="http://schemas.microsoft.com/office/drawing/2014/main" id="{F0477496-D1F1-4683-A841-C82AEE59AF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05" y="1864"/>
              <a:ext cx="1815" cy="8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482" name="Text Box 58">
              <a:extLst>
                <a:ext uri="{FF2B5EF4-FFF2-40B4-BE49-F238E27FC236}">
                  <a16:creationId xmlns="" xmlns:a16="http://schemas.microsoft.com/office/drawing/2014/main" id="{613397AD-C75F-4D1E-9D26-72B03B4BA6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6" y="2341"/>
              <a:ext cx="24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6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v</a:t>
              </a:r>
            </a:p>
          </p:txBody>
        </p:sp>
        <p:sp>
          <p:nvSpPr>
            <p:cNvPr id="359483" name="Text Box 59">
              <a:extLst>
                <a:ext uri="{FF2B5EF4-FFF2-40B4-BE49-F238E27FC236}">
                  <a16:creationId xmlns="" xmlns:a16="http://schemas.microsoft.com/office/drawing/2014/main" id="{1294DCE1-D3BB-4943-A3B2-D339A253D5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21" y="2886"/>
              <a:ext cx="20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6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t</a:t>
              </a:r>
            </a:p>
          </p:txBody>
        </p:sp>
        <p:sp>
          <p:nvSpPr>
            <p:cNvPr id="359498" name="Text Box 74">
              <a:extLst>
                <a:ext uri="{FF2B5EF4-FFF2-40B4-BE49-F238E27FC236}">
                  <a16:creationId xmlns="" xmlns:a16="http://schemas.microsoft.com/office/drawing/2014/main" id="{5991F178-2BB0-4538-8265-A16564D5B0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2482"/>
              <a:ext cx="49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△</a:t>
              </a:r>
              <a:r>
                <a:rPr lang="en-US" altLang="zh-CN" sz="36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t</a:t>
              </a:r>
            </a:p>
          </p:txBody>
        </p:sp>
      </p:grpSp>
      <p:grpSp>
        <p:nvGrpSpPr>
          <p:cNvPr id="359509" name="Group 85">
            <a:extLst>
              <a:ext uri="{FF2B5EF4-FFF2-40B4-BE49-F238E27FC236}">
                <a16:creationId xmlns="" xmlns:a16="http://schemas.microsoft.com/office/drawing/2014/main" id="{D681785B-0AED-423B-AC47-431BCDCEC6F8}"/>
              </a:ext>
            </a:extLst>
          </p:cNvPr>
          <p:cNvGrpSpPr>
            <a:grpSpLocks/>
          </p:cNvGrpSpPr>
          <p:nvPr/>
        </p:nvGrpSpPr>
        <p:grpSpPr bwMode="auto">
          <a:xfrm>
            <a:off x="8027988" y="3429000"/>
            <a:ext cx="792162" cy="1800225"/>
            <a:chOff x="5057" y="2160"/>
            <a:chExt cx="499" cy="1134"/>
          </a:xfrm>
        </p:grpSpPr>
        <p:sp>
          <p:nvSpPr>
            <p:cNvPr id="359496" name="Line 72">
              <a:extLst>
                <a:ext uri="{FF2B5EF4-FFF2-40B4-BE49-F238E27FC236}">
                  <a16:creationId xmlns="" xmlns:a16="http://schemas.microsoft.com/office/drawing/2014/main" id="{8E012F5E-1401-424F-93A1-527E5BFEEC5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57" y="2160"/>
              <a:ext cx="0" cy="1134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497" name="Rectangle 73">
              <a:extLst>
                <a:ext uri="{FF2B5EF4-FFF2-40B4-BE49-F238E27FC236}">
                  <a16:creationId xmlns="" xmlns:a16="http://schemas.microsoft.com/office/drawing/2014/main" id="{9F8142C3-9732-4241-811D-C2ADB47F57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7" y="2569"/>
              <a:ext cx="40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4000" b="1" i="1">
                  <a:solidFill>
                    <a:srgbClr val="00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v</a:t>
              </a:r>
              <a:r>
                <a:rPr lang="en-US" altLang="zh-CN" sz="3600" b="1" baseline="-25000">
                  <a:solidFill>
                    <a:srgbClr val="00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0</a:t>
              </a:r>
            </a:p>
          </p:txBody>
        </p:sp>
      </p:grpSp>
      <p:grpSp>
        <p:nvGrpSpPr>
          <p:cNvPr id="359510" name="Group 86">
            <a:extLst>
              <a:ext uri="{FF2B5EF4-FFF2-40B4-BE49-F238E27FC236}">
                <a16:creationId xmlns="" xmlns:a16="http://schemas.microsoft.com/office/drawing/2014/main" id="{6D0B48FB-3ABD-41BB-A77A-25230BC297E0}"/>
              </a:ext>
            </a:extLst>
          </p:cNvPr>
          <p:cNvGrpSpPr>
            <a:grpSpLocks/>
          </p:cNvGrpSpPr>
          <p:nvPr/>
        </p:nvGrpSpPr>
        <p:grpSpPr bwMode="auto">
          <a:xfrm>
            <a:off x="7954963" y="3429000"/>
            <a:ext cx="865187" cy="1152525"/>
            <a:chOff x="5011" y="2160"/>
            <a:chExt cx="545" cy="726"/>
          </a:xfrm>
        </p:grpSpPr>
        <p:sp>
          <p:nvSpPr>
            <p:cNvPr id="359493" name="Rectangle 69" descr="白色大理石">
              <a:extLst>
                <a:ext uri="{FF2B5EF4-FFF2-40B4-BE49-F238E27FC236}">
                  <a16:creationId xmlns="" xmlns:a16="http://schemas.microsoft.com/office/drawing/2014/main" id="{9DBBF359-5F1F-413A-8EC5-49FC000C49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1" y="2251"/>
              <a:ext cx="545" cy="460"/>
            </a:xfrm>
            <a:prstGeom prst="rect">
              <a:avLst/>
            </a:prstGeom>
            <a:noFill/>
            <a:ln w="28575">
              <a:solidFill>
                <a:srgbClr val="3366FF">
                  <a:alpha val="0"/>
                </a:srgb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1">
                    <a:blip/>
                    <a:srcRect/>
                    <a:tile tx="0" ty="0" sx="100000" sy="100000" flip="none" algn="tl"/>
                  </a:blip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△</a:t>
              </a:r>
              <a:r>
                <a:rPr lang="en-US" altLang="zh-CN" sz="40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v</a:t>
              </a:r>
            </a:p>
          </p:txBody>
        </p:sp>
        <p:sp>
          <p:nvSpPr>
            <p:cNvPr id="359494" name="Line 70">
              <a:extLst>
                <a:ext uri="{FF2B5EF4-FFF2-40B4-BE49-F238E27FC236}">
                  <a16:creationId xmlns="" xmlns:a16="http://schemas.microsoft.com/office/drawing/2014/main" id="{22EC7FD3-A37D-4132-86E0-0DC635B45F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57" y="2160"/>
              <a:ext cx="0" cy="726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9512" name="Group 88">
            <a:extLst>
              <a:ext uri="{FF2B5EF4-FFF2-40B4-BE49-F238E27FC236}">
                <a16:creationId xmlns="" xmlns:a16="http://schemas.microsoft.com/office/drawing/2014/main" id="{A65527DE-6481-4C3B-BB40-0593D35DE1AE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3500438"/>
            <a:ext cx="431800" cy="1727200"/>
            <a:chOff x="1655" y="1434"/>
            <a:chExt cx="272" cy="1088"/>
          </a:xfrm>
        </p:grpSpPr>
        <p:sp>
          <p:nvSpPr>
            <p:cNvPr id="359492" name="Line 68">
              <a:extLst>
                <a:ext uri="{FF2B5EF4-FFF2-40B4-BE49-F238E27FC236}">
                  <a16:creationId xmlns="" xmlns:a16="http://schemas.microsoft.com/office/drawing/2014/main" id="{B2FD90C9-235A-4F05-B2F1-859E312741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27" y="1434"/>
              <a:ext cx="0" cy="1088"/>
            </a:xfrm>
            <a:prstGeom prst="line">
              <a:avLst/>
            </a:prstGeom>
            <a:noFill/>
            <a:ln w="38100">
              <a:solidFill>
                <a:srgbClr val="CC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501" name="Rectangle 77">
              <a:extLst>
                <a:ext uri="{FF2B5EF4-FFF2-40B4-BE49-F238E27FC236}">
                  <a16:creationId xmlns="" xmlns:a16="http://schemas.microsoft.com/office/drawing/2014/main" id="{25E23E14-5608-4DFA-87EC-8838A78ED2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5" y="1661"/>
              <a:ext cx="272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4000" b="1" i="1">
                  <a:solidFill>
                    <a:srgbClr val="CC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v</a:t>
              </a:r>
              <a:endParaRPr lang="en-US" altLang="zh-CN" sz="3600" b="1" baseline="-25000">
                <a:solidFill>
                  <a:srgbClr val="CC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359513" name="Group 89">
            <a:extLst>
              <a:ext uri="{FF2B5EF4-FFF2-40B4-BE49-F238E27FC236}">
                <a16:creationId xmlns="" xmlns:a16="http://schemas.microsoft.com/office/drawing/2014/main" id="{D10D59C3-08AE-47C9-A05B-1F7F45D32824}"/>
              </a:ext>
            </a:extLst>
          </p:cNvPr>
          <p:cNvGrpSpPr>
            <a:grpSpLocks/>
          </p:cNvGrpSpPr>
          <p:nvPr/>
        </p:nvGrpSpPr>
        <p:grpSpPr bwMode="auto">
          <a:xfrm>
            <a:off x="7524750" y="4581525"/>
            <a:ext cx="431800" cy="701675"/>
            <a:chOff x="3969" y="1207"/>
            <a:chExt cx="272" cy="442"/>
          </a:xfrm>
        </p:grpSpPr>
        <p:sp>
          <p:nvSpPr>
            <p:cNvPr id="359495" name="Line 71">
              <a:extLst>
                <a:ext uri="{FF2B5EF4-FFF2-40B4-BE49-F238E27FC236}">
                  <a16:creationId xmlns="" xmlns:a16="http://schemas.microsoft.com/office/drawing/2014/main" id="{7F8E3332-28BE-4193-9DF1-F3890F726E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241" y="1207"/>
              <a:ext cx="0" cy="408"/>
            </a:xfrm>
            <a:prstGeom prst="line">
              <a:avLst/>
            </a:prstGeom>
            <a:noFill/>
            <a:ln w="38100">
              <a:solidFill>
                <a:srgbClr val="CC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9502" name="Rectangle 78">
              <a:extLst>
                <a:ext uri="{FF2B5EF4-FFF2-40B4-BE49-F238E27FC236}">
                  <a16:creationId xmlns="" xmlns:a16="http://schemas.microsoft.com/office/drawing/2014/main" id="{FE809CAF-17C4-443C-80CA-3015F8B524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9" y="1207"/>
              <a:ext cx="257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4000" b="1" i="1">
                  <a:solidFill>
                    <a:srgbClr val="CC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onotype Corsiva" panose="03010101010201010101" pitchFamily="66" charset="0"/>
                </a:rPr>
                <a:t>v</a:t>
              </a:r>
              <a:endParaRPr lang="en-US" altLang="zh-CN" sz="3600" b="1" baseline="-25000">
                <a:solidFill>
                  <a:srgbClr val="CC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94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9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9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94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9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3595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35950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0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359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359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3595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35950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0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359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35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70" decel="100000"/>
                                        <p:tgtEl>
                                          <p:spTgt spid="3595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770" decel="100000"/>
                                        <p:tgtEl>
                                          <p:spTgt spid="3595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8" dur="770" fill="hold"/>
                                        <p:tgtEl>
                                          <p:spTgt spid="359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0" dur="770" fill="hold"/>
                                        <p:tgtEl>
                                          <p:spTgt spid="359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947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59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9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95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9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70" decel="100000"/>
                                        <p:tgtEl>
                                          <p:spTgt spid="3595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770" decel="100000"/>
                                        <p:tgtEl>
                                          <p:spTgt spid="3595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5" dur="770" fill="hold"/>
                                        <p:tgtEl>
                                          <p:spTgt spid="35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7" dur="770" fill="hold"/>
                                        <p:tgtEl>
                                          <p:spTgt spid="35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70" decel="100000"/>
                                        <p:tgtEl>
                                          <p:spTgt spid="3595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770" decel="100000"/>
                                        <p:tgtEl>
                                          <p:spTgt spid="3595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6" dur="770" fill="hold"/>
                                        <p:tgtEl>
                                          <p:spTgt spid="359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8" dur="770" fill="hold"/>
                                        <p:tgtEl>
                                          <p:spTgt spid="359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770" decel="100000"/>
                                        <p:tgtEl>
                                          <p:spTgt spid="3595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770" decel="100000"/>
                                        <p:tgtEl>
                                          <p:spTgt spid="3595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7" dur="770" fill="hold"/>
                                        <p:tgtEl>
                                          <p:spTgt spid="359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9" dur="770" fill="hold"/>
                                        <p:tgtEl>
                                          <p:spTgt spid="359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472" grpId="0" autoUpdateAnimBg="0"/>
      <p:bldP spid="35947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Rectangle 2">
            <a:extLst>
              <a:ext uri="{FF2B5EF4-FFF2-40B4-BE49-F238E27FC236}">
                <a16:creationId xmlns="" xmlns:a16="http://schemas.microsoft.com/office/drawing/2014/main" id="{FD69F2DD-E480-4EC1-B7CC-2E1339D1E67C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讨论</a:t>
            </a:r>
          </a:p>
        </p:txBody>
      </p:sp>
      <p:sp>
        <p:nvSpPr>
          <p:cNvPr id="358405" name="Text Box 5">
            <a:extLst>
              <a:ext uri="{FF2B5EF4-FFF2-40B4-BE49-F238E27FC236}">
                <a16:creationId xmlns="" xmlns:a16="http://schemas.microsoft.com/office/drawing/2014/main" id="{8B08594C-ACBD-4C50-95DB-2ED9D0C35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5538" y="8080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Monotype Corsiva" panose="03010101010201010101" pitchFamily="66" charset="0"/>
            </a:endParaRPr>
          </a:p>
        </p:txBody>
      </p:sp>
      <p:sp>
        <p:nvSpPr>
          <p:cNvPr id="358406" name="Text Box 6">
            <a:extLst>
              <a:ext uri="{FF2B5EF4-FFF2-40B4-BE49-F238E27FC236}">
                <a16:creationId xmlns="" xmlns:a16="http://schemas.microsoft.com/office/drawing/2014/main" id="{C0864A6A-FB55-4077-B3B6-A31733071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1628775"/>
            <a:ext cx="25923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chemeClr val="folHlink"/>
              </a:buClr>
              <a:buFont typeface="Wingdings" panose="05000000000000000000" pitchFamily="2" charset="2"/>
              <a:buChar char="Ø"/>
            </a:pPr>
            <a:r>
              <a:rPr kumimoji="1" lang="en-US" altLang="zh-CN" sz="3200" b="1">
                <a:latin typeface="Monotype Corsiva" panose="03010101010201010101" pitchFamily="66" charset="0"/>
              </a:rPr>
              <a:t>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当 </a:t>
            </a:r>
            <a:r>
              <a:rPr kumimoji="1" lang="en-US" altLang="zh-CN" sz="3600" b="1" i="1">
                <a:latin typeface="Monotype Corsiva" panose="03010101010201010101" pitchFamily="66" charset="0"/>
              </a:rPr>
              <a:t>v</a:t>
            </a:r>
            <a:r>
              <a:rPr kumimoji="1" lang="en-US" altLang="zh-CN" sz="2400">
                <a:latin typeface="Monotype Corsiva" panose="03010101010201010101" pitchFamily="66" charset="0"/>
              </a:rPr>
              <a:t> </a:t>
            </a:r>
            <a:r>
              <a:rPr kumimoji="1" lang="en-US" altLang="zh-CN" sz="3200" b="1" baseline="-25000">
                <a:latin typeface="Monotype Corsiva" panose="03010101010201010101" pitchFamily="66" charset="0"/>
              </a:rPr>
              <a:t>0</a:t>
            </a:r>
            <a:r>
              <a:rPr kumimoji="1" lang="en-US" altLang="zh-CN" sz="3200" b="1">
                <a:latin typeface="Monotype Corsiva" panose="03010101010201010101" pitchFamily="66" charset="0"/>
              </a:rPr>
              <a:t>= 0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时</a:t>
            </a:r>
            <a:endParaRPr kumimoji="1" lang="zh-CN" altLang="en-US" sz="3600" b="1" i="1">
              <a:latin typeface="Monotype Corsiva" panose="03010101010201010101" pitchFamily="66" charset="0"/>
            </a:endParaRPr>
          </a:p>
        </p:txBody>
      </p:sp>
      <p:sp>
        <p:nvSpPr>
          <p:cNvPr id="358408" name="Text Box 8">
            <a:extLst>
              <a:ext uri="{FF2B5EF4-FFF2-40B4-BE49-F238E27FC236}">
                <a16:creationId xmlns="" xmlns:a16="http://schemas.microsoft.com/office/drawing/2014/main" id="{779AD018-DD4A-4477-81BD-61745FE74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2595563"/>
            <a:ext cx="7292975" cy="617537"/>
          </a:xfrm>
          <a:prstGeom prst="rect">
            <a:avLst/>
          </a:prstGeom>
          <a:solidFill>
            <a:srgbClr val="3399FF">
              <a:alpha val="20000"/>
            </a:srgbClr>
          </a:solidFill>
          <a:ln w="381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latin typeface="Monotype Corsiva" panose="03010101010201010101" pitchFamily="66" charset="0"/>
              </a:rPr>
              <a:t>物体做初速度为零的匀加速直线运动</a:t>
            </a:r>
            <a:endParaRPr kumimoji="1" lang="zh-CN" altLang="en-US" sz="2400">
              <a:latin typeface="Monotype Corsiva" panose="03010101010201010101" pitchFamily="66" charset="0"/>
            </a:endParaRPr>
          </a:p>
        </p:txBody>
      </p:sp>
      <p:sp>
        <p:nvSpPr>
          <p:cNvPr id="358409" name="Text Box 9">
            <a:extLst>
              <a:ext uri="{FF2B5EF4-FFF2-40B4-BE49-F238E27FC236}">
                <a16:creationId xmlns="" xmlns:a16="http://schemas.microsoft.com/office/drawing/2014/main" id="{3D9FC546-656B-4268-80F5-5385E607C1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4011613"/>
            <a:ext cx="2476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Clr>
                <a:schemeClr val="folHlink"/>
              </a:buClr>
              <a:buFont typeface="Wingdings" panose="05000000000000000000" pitchFamily="2" charset="2"/>
              <a:buChar char="Ø"/>
            </a:pPr>
            <a:r>
              <a:rPr kumimoji="1" lang="en-US" altLang="zh-CN" sz="2400">
                <a:latin typeface="Monotype Corsiva" panose="03010101010201010101" pitchFamily="66" charset="0"/>
              </a:rPr>
              <a:t>  </a:t>
            </a:r>
            <a:r>
              <a:rPr kumimoji="1" lang="zh-CN" altLang="en-US" sz="3200" b="1">
                <a:latin typeface="Monotype Corsiva" panose="03010101010201010101" pitchFamily="66" charset="0"/>
              </a:rPr>
              <a:t>当 </a:t>
            </a:r>
            <a:r>
              <a:rPr kumimoji="1" lang="en-US" altLang="zh-CN" sz="3600" b="1">
                <a:latin typeface="Monotype Corsiva" panose="03010101010201010101" pitchFamily="66" charset="0"/>
              </a:rPr>
              <a:t>a = 0 </a:t>
            </a:r>
            <a:r>
              <a:rPr kumimoji="1" lang="zh-CN" altLang="en-US" sz="3600" b="1">
                <a:latin typeface="Monotype Corsiva" panose="03010101010201010101" pitchFamily="66" charset="0"/>
              </a:rPr>
              <a:t>时</a:t>
            </a:r>
            <a:endParaRPr kumimoji="1" lang="zh-CN" altLang="en-US" sz="3600">
              <a:latin typeface="Monotype Corsiva" panose="03010101010201010101" pitchFamily="66" charset="0"/>
            </a:endParaRPr>
          </a:p>
        </p:txBody>
      </p:sp>
      <p:sp>
        <p:nvSpPr>
          <p:cNvPr id="358411" name="Text Box 11">
            <a:extLst>
              <a:ext uri="{FF2B5EF4-FFF2-40B4-BE49-F238E27FC236}">
                <a16:creationId xmlns="" xmlns:a16="http://schemas.microsoft.com/office/drawing/2014/main" id="{002C2A69-17DA-492E-A9AB-7447D2ED0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5187950"/>
            <a:ext cx="3960812" cy="617538"/>
          </a:xfrm>
          <a:prstGeom prst="rect">
            <a:avLst/>
          </a:prstGeom>
          <a:solidFill>
            <a:srgbClr val="FF33CC">
              <a:alpha val="20000"/>
            </a:srgbClr>
          </a:solidFill>
          <a:ln w="381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latin typeface="Monotype Corsiva" panose="03010101010201010101" pitchFamily="66" charset="0"/>
              </a:rPr>
              <a:t>物体做匀速直线运动</a:t>
            </a:r>
          </a:p>
        </p:txBody>
      </p:sp>
      <p:sp>
        <p:nvSpPr>
          <p:cNvPr id="358412" name="Text Box 12">
            <a:extLst>
              <a:ext uri="{FF2B5EF4-FFF2-40B4-BE49-F238E27FC236}">
                <a16:creationId xmlns="" xmlns:a16="http://schemas.microsoft.com/office/drawing/2014/main" id="{D68B6D32-D790-422D-92F7-9A6F1CDD3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950" y="1597025"/>
            <a:ext cx="1260475" cy="679450"/>
          </a:xfrm>
          <a:prstGeom prst="rect">
            <a:avLst/>
          </a:prstGeom>
          <a:solidFill>
            <a:srgbClr val="3399FF">
              <a:alpha val="20000"/>
            </a:srgbClr>
          </a:solidFill>
          <a:ln w="381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kumimoji="1" lang="en-US" altLang="zh-CN" sz="3600" b="1" i="1">
                <a:latin typeface="Monotype Corsiva" panose="03010101010201010101" pitchFamily="66" charset="0"/>
              </a:rPr>
              <a:t>v</a:t>
            </a:r>
            <a:r>
              <a:rPr kumimoji="1" lang="en-US" altLang="zh-CN" sz="3600" b="1">
                <a:latin typeface="Monotype Corsiva" panose="03010101010201010101" pitchFamily="66" charset="0"/>
              </a:rPr>
              <a:t> = a</a:t>
            </a:r>
            <a:r>
              <a:rPr kumimoji="1" lang="en-US" altLang="zh-CN" sz="3600" b="1" i="1">
                <a:latin typeface="Monotype Corsiva" panose="03010101010201010101" pitchFamily="66" charset="0"/>
              </a:rPr>
              <a:t>t</a:t>
            </a:r>
          </a:p>
        </p:txBody>
      </p:sp>
      <p:sp>
        <p:nvSpPr>
          <p:cNvPr id="358413" name="Text Box 13">
            <a:extLst>
              <a:ext uri="{FF2B5EF4-FFF2-40B4-BE49-F238E27FC236}">
                <a16:creationId xmlns="" xmlns:a16="http://schemas.microsoft.com/office/drawing/2014/main" id="{DD597A57-7132-4DAF-B54C-C525B4D53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973513"/>
            <a:ext cx="1298575" cy="679450"/>
          </a:xfrm>
          <a:prstGeom prst="rect">
            <a:avLst/>
          </a:prstGeom>
          <a:solidFill>
            <a:srgbClr val="FF33CC">
              <a:alpha val="20000"/>
            </a:srgbClr>
          </a:solidFill>
          <a:ln w="381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kumimoji="1" lang="en-US" altLang="zh-CN" sz="3600" b="1" i="1">
                <a:latin typeface="Monotype Corsiva" panose="03010101010201010101" pitchFamily="66" charset="0"/>
              </a:rPr>
              <a:t>v</a:t>
            </a:r>
            <a:r>
              <a:rPr kumimoji="1" lang="en-US" altLang="zh-CN" sz="3600" b="1">
                <a:latin typeface="Monotype Corsiva" panose="03010101010201010101" pitchFamily="66" charset="0"/>
              </a:rPr>
              <a:t> = </a:t>
            </a:r>
            <a:r>
              <a:rPr kumimoji="1" lang="en-US" altLang="zh-CN" sz="3600" b="1" i="1">
                <a:latin typeface="Monotype Corsiva" panose="03010101010201010101" pitchFamily="66" charset="0"/>
              </a:rPr>
              <a:t>v</a:t>
            </a:r>
            <a:r>
              <a:rPr kumimoji="1" lang="en-US" altLang="zh-CN" sz="3600" b="1" baseline="-25000">
                <a:latin typeface="Monotype Corsiva" panose="03010101010201010101" pitchFamily="66" charset="0"/>
              </a:rPr>
              <a:t>0</a:t>
            </a:r>
            <a:r>
              <a:rPr kumimoji="1" lang="en-US" altLang="zh-CN" sz="3600">
                <a:latin typeface="Monotype Corsiva" panose="03010101010201010101" pitchFamily="66" charset="0"/>
              </a:rPr>
              <a:t> </a:t>
            </a:r>
          </a:p>
        </p:txBody>
      </p:sp>
      <p:sp>
        <p:nvSpPr>
          <p:cNvPr id="358414" name="Text Box 14">
            <a:extLst>
              <a:ext uri="{FF2B5EF4-FFF2-40B4-BE49-F238E27FC236}">
                <a16:creationId xmlns="" xmlns:a16="http://schemas.microsoft.com/office/drawing/2014/main" id="{043CB1A0-8DE2-4B7B-9D60-84AA74BA77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0"/>
            <a:ext cx="38893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cap="sq">
                <a:solidFill>
                  <a:srgbClr val="6666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8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v</a:t>
            </a:r>
            <a:r>
              <a:rPr kumimoji="1" lang="en-US" altLang="zh-CN" sz="4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kumimoji="1" lang="en-US" altLang="zh-CN" sz="6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=</a:t>
            </a:r>
            <a:r>
              <a:rPr kumimoji="1" lang="en-US" altLang="zh-CN" sz="3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kumimoji="1" lang="en-US" altLang="zh-CN" sz="8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v</a:t>
            </a:r>
            <a:r>
              <a:rPr kumimoji="1" lang="en-US" altLang="zh-CN" sz="5400" b="1" baseline="-25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0</a:t>
            </a:r>
            <a:r>
              <a:rPr kumimoji="1" lang="en-US" altLang="zh-CN" sz="4000" b="1" baseline="-25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kumimoji="1" lang="en-US" altLang="zh-CN" sz="6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+</a:t>
            </a:r>
            <a:r>
              <a:rPr kumimoji="1" lang="en-US" altLang="zh-CN" sz="3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kumimoji="1" lang="en-US" altLang="zh-CN" sz="8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a</a:t>
            </a:r>
            <a:r>
              <a:rPr kumimoji="1" lang="en-US" altLang="zh-CN" sz="6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kumimoji="1" lang="en-US" altLang="zh-CN" sz="8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8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8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58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8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8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8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8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58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8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8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8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58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8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8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8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8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58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08" grpId="0" animBg="1"/>
      <p:bldP spid="358411" grpId="0" animBg="1"/>
      <p:bldP spid="358412" grpId="0" animBg="1"/>
      <p:bldP spid="3584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>
            <a:extLst>
              <a:ext uri="{FF2B5EF4-FFF2-40B4-BE49-F238E27FC236}">
                <a16:creationId xmlns="" xmlns:a16="http://schemas.microsoft.com/office/drawing/2014/main" id="{E3A860C3-43C6-4EEA-A0D6-4BC1F43D5B8D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例题</a:t>
            </a:r>
            <a:r>
              <a:rPr lang="en-US" altLang="zh-CN"/>
              <a:t>1</a:t>
            </a:r>
          </a:p>
        </p:txBody>
      </p:sp>
      <p:pic>
        <p:nvPicPr>
          <p:cNvPr id="323588" name="Picture 4">
            <a:extLst>
              <a:ext uri="{FF2B5EF4-FFF2-40B4-BE49-F238E27FC236}">
                <a16:creationId xmlns="" xmlns:a16="http://schemas.microsoft.com/office/drawing/2014/main" id="{22A9A1B8-096E-428B-BF5A-DD374177E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46063"/>
            <a:ext cx="7416800" cy="397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3589" name="Rectangle 5">
            <a:extLst>
              <a:ext uri="{FF2B5EF4-FFF2-40B4-BE49-F238E27FC236}">
                <a16:creationId xmlns="" xmlns:a16="http://schemas.microsoft.com/office/drawing/2014/main" id="{55C8EC8B-821C-4657-A5DB-43A0F273EE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1171575"/>
            <a:ext cx="3384550" cy="360363"/>
          </a:xfrm>
          <a:prstGeom prst="rect">
            <a:avLst/>
          </a:prstGeom>
          <a:solidFill>
            <a:srgbClr val="FFFF99">
              <a:alpha val="0"/>
            </a:srgbClr>
          </a:solidFill>
          <a:ln w="2857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zh-CN" altLang="zh-CN"/>
          </a:p>
        </p:txBody>
      </p:sp>
      <p:sp>
        <p:nvSpPr>
          <p:cNvPr id="323590" name="Rectangle 6">
            <a:extLst>
              <a:ext uri="{FF2B5EF4-FFF2-40B4-BE49-F238E27FC236}">
                <a16:creationId xmlns="" xmlns:a16="http://schemas.microsoft.com/office/drawing/2014/main" id="{5E127A70-875F-4BA9-B756-D0B8CC2722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450" y="1155700"/>
            <a:ext cx="2268538" cy="360363"/>
          </a:xfrm>
          <a:prstGeom prst="rect">
            <a:avLst/>
          </a:prstGeom>
          <a:solidFill>
            <a:srgbClr val="FFFF99">
              <a:alpha val="0"/>
            </a:srgbClr>
          </a:solidFill>
          <a:ln w="2857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zh-CN" altLang="zh-CN"/>
          </a:p>
        </p:txBody>
      </p:sp>
      <p:sp>
        <p:nvSpPr>
          <p:cNvPr id="323591" name="Rectangle 7">
            <a:extLst>
              <a:ext uri="{FF2B5EF4-FFF2-40B4-BE49-F238E27FC236}">
                <a16:creationId xmlns="" xmlns:a16="http://schemas.microsoft.com/office/drawing/2014/main" id="{39DC87C1-88EC-444A-916E-E6E41E2529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1628775"/>
            <a:ext cx="936625" cy="360363"/>
          </a:xfrm>
          <a:prstGeom prst="rect">
            <a:avLst/>
          </a:prstGeom>
          <a:solidFill>
            <a:srgbClr val="FFFF99">
              <a:alpha val="0"/>
            </a:srgbClr>
          </a:solidFill>
          <a:ln w="2857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zh-CN" altLang="zh-CN"/>
          </a:p>
        </p:txBody>
      </p:sp>
      <p:sp>
        <p:nvSpPr>
          <p:cNvPr id="323592" name="Rectangle 8">
            <a:extLst>
              <a:ext uri="{FF2B5EF4-FFF2-40B4-BE49-F238E27FC236}">
                <a16:creationId xmlns="" xmlns:a16="http://schemas.microsoft.com/office/drawing/2014/main" id="{BE67145E-8BC3-4BCE-9458-A8FD6425F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2492375"/>
            <a:ext cx="1368425" cy="360363"/>
          </a:xfrm>
          <a:prstGeom prst="rect">
            <a:avLst/>
          </a:prstGeom>
          <a:solidFill>
            <a:srgbClr val="FFFF99">
              <a:alpha val="0"/>
            </a:srgbClr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3593" name="Text Box 9">
            <a:extLst>
              <a:ext uri="{FF2B5EF4-FFF2-40B4-BE49-F238E27FC236}">
                <a16:creationId xmlns="" xmlns:a16="http://schemas.microsoft.com/office/drawing/2014/main" id="{31FFEC16-5059-40A1-B4F3-3D70C69524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4868863"/>
            <a:ext cx="6840538" cy="617537"/>
          </a:xfrm>
          <a:prstGeom prst="rect">
            <a:avLst/>
          </a:prstGeom>
          <a:noFill/>
          <a:ln w="38100" cap="sq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chemeClr val="tx2"/>
                </a:solidFill>
                <a:latin typeface="Monotype Corsiva" panose="03010101010201010101" pitchFamily="66" charset="0"/>
                <a:ea typeface="新宋体" panose="02010609030101010101" pitchFamily="49" charset="-122"/>
              </a:rPr>
              <a:t>说明：</a:t>
            </a:r>
            <a:r>
              <a:rPr kumimoji="1" lang="zh-CN" altLang="en-US" sz="3200" b="1">
                <a:solidFill>
                  <a:srgbClr val="FF0000"/>
                </a:solidFill>
                <a:latin typeface="Monotype Corsiva" panose="03010101010201010101" pitchFamily="66" charset="0"/>
                <a:ea typeface="新宋体" panose="02010609030101010101" pitchFamily="49" charset="-122"/>
              </a:rPr>
              <a:t>一般规定初速度方向为正方向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589" grpId="0" animBg="1"/>
      <p:bldP spid="323590" grpId="0" animBg="1"/>
      <p:bldP spid="323591" grpId="0" animBg="1"/>
      <p:bldP spid="323593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>
            <a:extLst>
              <a:ext uri="{FF2B5EF4-FFF2-40B4-BE49-F238E27FC236}">
                <a16:creationId xmlns="" xmlns:a16="http://schemas.microsoft.com/office/drawing/2014/main" id="{3D806388-E87B-47C8-A770-923DC8B0FC21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例题</a:t>
            </a:r>
            <a:r>
              <a:rPr lang="en-US" altLang="zh-CN"/>
              <a:t>2</a:t>
            </a:r>
          </a:p>
        </p:txBody>
      </p:sp>
      <p:grpSp>
        <p:nvGrpSpPr>
          <p:cNvPr id="360458" name="Group 10">
            <a:extLst>
              <a:ext uri="{FF2B5EF4-FFF2-40B4-BE49-F238E27FC236}">
                <a16:creationId xmlns="" xmlns:a16="http://schemas.microsoft.com/office/drawing/2014/main" id="{DF102992-4A8A-4979-917D-389C9994E33E}"/>
              </a:ext>
            </a:extLst>
          </p:cNvPr>
          <p:cNvGrpSpPr>
            <a:grpSpLocks/>
          </p:cNvGrpSpPr>
          <p:nvPr/>
        </p:nvGrpSpPr>
        <p:grpSpPr bwMode="auto">
          <a:xfrm>
            <a:off x="900113" y="188913"/>
            <a:ext cx="8050212" cy="3843337"/>
            <a:chOff x="567" y="119"/>
            <a:chExt cx="5071" cy="2421"/>
          </a:xfrm>
        </p:grpSpPr>
        <p:pic>
          <p:nvPicPr>
            <p:cNvPr id="360451" name="Picture 3">
              <a:extLst>
                <a:ext uri="{FF2B5EF4-FFF2-40B4-BE49-F238E27FC236}">
                  <a16:creationId xmlns="" xmlns:a16="http://schemas.microsoft.com/office/drawing/2014/main" id="{0C4B74E9-3B44-46AD-86B1-AD6E6EE5EC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119"/>
              <a:ext cx="4355" cy="1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0455" name="Picture 7">
              <a:extLst>
                <a:ext uri="{FF2B5EF4-FFF2-40B4-BE49-F238E27FC236}">
                  <a16:creationId xmlns="" xmlns:a16="http://schemas.microsoft.com/office/drawing/2014/main" id="{277BAA21-C7F3-42F4-81CC-62E95C8762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" y="1207"/>
              <a:ext cx="2304" cy="13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60457" name="Picture 9">
            <a:extLst>
              <a:ext uri="{FF2B5EF4-FFF2-40B4-BE49-F238E27FC236}">
                <a16:creationId xmlns="" xmlns:a16="http://schemas.microsoft.com/office/drawing/2014/main" id="{EF2A6D7A-BCFD-467D-81D8-43B203465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213100"/>
            <a:ext cx="4537075" cy="294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0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0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0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0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0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文本框 46081">
            <a:extLst>
              <a:ext uri="{FF2B5EF4-FFF2-40B4-BE49-F238E27FC236}">
                <a16:creationId xmlns="" xmlns:a16="http://schemas.microsoft.com/office/drawing/2014/main" id="{DA4D61FC-6FAE-4D46-B183-66CD71E8F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7" y="855141"/>
            <a:ext cx="748883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解匀变速直线运动速度与时间关系题目步骤：</a:t>
            </a:r>
          </a:p>
        </p:txBody>
      </p:sp>
      <p:sp>
        <p:nvSpPr>
          <p:cNvPr id="46083" name="文本框 46082">
            <a:extLst>
              <a:ext uri="{FF2B5EF4-FFF2-40B4-BE49-F238E27FC236}">
                <a16:creationId xmlns="" xmlns:a16="http://schemas.microsoft.com/office/drawing/2014/main" id="{72E1E0EB-4E39-4E77-AC9E-243BEF981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1720850"/>
            <a:ext cx="6481018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、规定正方向。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加速运动，</a:t>
            </a: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 dirty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同向。</a:t>
            </a: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           减速运动，</a:t>
            </a: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200" dirty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反向。</a:t>
            </a:r>
          </a:p>
        </p:txBody>
      </p:sp>
      <p:sp>
        <p:nvSpPr>
          <p:cNvPr id="46084" name="文本框 46083">
            <a:extLst>
              <a:ext uri="{FF2B5EF4-FFF2-40B4-BE49-F238E27FC236}">
                <a16:creationId xmlns="" xmlns:a16="http://schemas.microsoft.com/office/drawing/2014/main" id="{F1FFB4EE-58A5-4704-AC28-E2818B0F5B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3573016"/>
            <a:ext cx="735061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、明确初速度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、末速度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、加速度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和时间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t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及各量的正负号。</a:t>
            </a:r>
          </a:p>
        </p:txBody>
      </p:sp>
      <p:sp>
        <p:nvSpPr>
          <p:cNvPr id="46085" name="文本框 46084">
            <a:extLst>
              <a:ext uri="{FF2B5EF4-FFF2-40B4-BE49-F238E27FC236}">
                <a16:creationId xmlns="" xmlns:a16="http://schemas.microsoft.com/office/drawing/2014/main" id="{0B6425DC-2DC2-4184-89FA-84CA8308A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9807" y="4797152"/>
            <a:ext cx="7272194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、将已知量带入公式求未知量，若所求量是矢量，要说明方向。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Rectangle 2">
            <a:extLst>
              <a:ext uri="{FF2B5EF4-FFF2-40B4-BE49-F238E27FC236}">
                <a16:creationId xmlns="" xmlns:a16="http://schemas.microsoft.com/office/drawing/2014/main" id="{AC4E9121-1B60-4710-A51E-C350BD2A46B4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小结</a:t>
            </a:r>
          </a:p>
        </p:txBody>
      </p:sp>
      <p:sp>
        <p:nvSpPr>
          <p:cNvPr id="337925" name="Rectangle 5">
            <a:extLst>
              <a:ext uri="{FF2B5EF4-FFF2-40B4-BE49-F238E27FC236}">
                <a16:creationId xmlns="" xmlns:a16="http://schemas.microsoft.com/office/drawing/2014/main" id="{F966EE1C-A231-4145-B8AE-15FC1C5A0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44450"/>
            <a:ext cx="7993062" cy="626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90000"/>
              </a:lnSpc>
            </a:pPr>
            <a:r>
              <a:rPr lang="zh-CN" altLang="en-US" sz="2800"/>
              <a:t>一、匀速直线运动</a:t>
            </a:r>
            <a:endParaRPr lang="zh-CN" altLang="en-US" sz="2800">
              <a:latin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altLang="en-US" sz="2800"/>
              <a:t>       </a:t>
            </a:r>
            <a:r>
              <a:rPr lang="zh-CN" altLang="en-US" sz="2800">
                <a:solidFill>
                  <a:srgbClr val="FF0000"/>
                </a:solidFill>
              </a:rPr>
              <a:t>匀速直线</a:t>
            </a:r>
            <a:r>
              <a:rPr lang="zh-CN" altLang="en-US" sz="2800"/>
              <a:t>运动的</a:t>
            </a:r>
            <a:r>
              <a:rPr lang="en-US" altLang="zh-CN">
                <a:latin typeface="Monotype Corsiva" panose="03010101010201010101" pitchFamily="66" charset="0"/>
              </a:rPr>
              <a:t>v-t</a:t>
            </a:r>
            <a:r>
              <a:rPr lang="zh-CN" altLang="en-US" sz="2800"/>
              <a:t>图像是一条</a:t>
            </a:r>
            <a:r>
              <a:rPr lang="zh-CN" altLang="en-US" sz="2800">
                <a:solidFill>
                  <a:srgbClr val="FF0000"/>
                </a:solidFill>
              </a:rPr>
              <a:t>平行于时间轴</a:t>
            </a:r>
          </a:p>
          <a:p>
            <a:pPr algn="l">
              <a:lnSpc>
                <a:spcPct val="9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的直线</a:t>
            </a:r>
          </a:p>
          <a:p>
            <a:pPr algn="l">
              <a:lnSpc>
                <a:spcPct val="90000"/>
              </a:lnSpc>
            </a:pPr>
            <a:endParaRPr lang="zh-CN" altLang="en-US" sz="2800"/>
          </a:p>
          <a:p>
            <a:pPr algn="l">
              <a:lnSpc>
                <a:spcPct val="90000"/>
              </a:lnSpc>
            </a:pPr>
            <a:r>
              <a:rPr lang="zh-CN" altLang="en-US" sz="2800"/>
              <a:t>二、匀变速直线运动</a:t>
            </a:r>
          </a:p>
          <a:p>
            <a:pPr algn="l">
              <a:lnSpc>
                <a:spcPct val="90000"/>
              </a:lnSpc>
            </a:pPr>
            <a:r>
              <a:rPr lang="zh-CN" altLang="en-US" sz="2800">
                <a:latin typeface="宋体" panose="02010600030101010101" pitchFamily="2" charset="-122"/>
              </a:rPr>
              <a:t>    沿着一条直线，且加速度不变的运动，叫做</a:t>
            </a:r>
          </a:p>
          <a:p>
            <a:pPr algn="l">
              <a:lnSpc>
                <a:spcPct val="90000"/>
              </a:lnSpc>
            </a:pPr>
            <a:r>
              <a:rPr lang="zh-CN" altLang="en-US" sz="2800">
                <a:latin typeface="宋体" panose="02010600030101010101" pitchFamily="2" charset="-122"/>
              </a:rPr>
              <a:t>匀变速直线运动。</a:t>
            </a:r>
          </a:p>
          <a:p>
            <a:pPr algn="l">
              <a:lnSpc>
                <a:spcPct val="90000"/>
              </a:lnSpc>
            </a:pPr>
            <a:r>
              <a:rPr lang="zh-CN" altLang="en-US" sz="2800">
                <a:latin typeface="宋体" panose="02010600030101010101" pitchFamily="2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匀变速直线</a:t>
            </a:r>
            <a:r>
              <a:rPr lang="zh-CN" altLang="en-US" sz="2800">
                <a:latin typeface="宋体" panose="02010600030101010101" pitchFamily="2" charset="-122"/>
              </a:rPr>
              <a:t>运动的</a:t>
            </a:r>
            <a:r>
              <a:rPr lang="en-US" altLang="zh-CN">
                <a:solidFill>
                  <a:srgbClr val="FF0000"/>
                </a:solidFill>
                <a:latin typeface="Monotype Corsiva" panose="03010101010201010101" pitchFamily="66" charset="0"/>
              </a:rPr>
              <a:t>v-t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图像</a:t>
            </a:r>
            <a:r>
              <a:rPr lang="zh-CN" altLang="en-US" sz="2800">
                <a:latin typeface="宋体" panose="02010600030101010101" pitchFamily="2" charset="-122"/>
              </a:rPr>
              <a:t>是一条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倾斜的直线</a:t>
            </a:r>
            <a:r>
              <a:rPr lang="zh-CN" altLang="en-US" sz="2800">
                <a:latin typeface="宋体" panose="02010600030101010101" pitchFamily="2" charset="-122"/>
              </a:rPr>
              <a:t>。</a:t>
            </a:r>
          </a:p>
          <a:p>
            <a:pPr algn="l">
              <a:lnSpc>
                <a:spcPct val="90000"/>
              </a:lnSpc>
            </a:pPr>
            <a:r>
              <a:rPr lang="zh-CN" altLang="en-US" sz="2800">
                <a:latin typeface="宋体" panose="02010600030101010101" pitchFamily="2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匀加</a:t>
            </a:r>
            <a:r>
              <a:rPr lang="zh-CN" altLang="en-US" sz="2800">
                <a:latin typeface="宋体" panose="02010600030101010101" pitchFamily="2" charset="-122"/>
              </a:rPr>
              <a:t>速－速度随时间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均匀增加</a:t>
            </a:r>
            <a:r>
              <a:rPr lang="zh-CN" altLang="en-US" sz="2800">
                <a:latin typeface="宋体" panose="02010600030101010101" pitchFamily="2" charset="-122"/>
              </a:rPr>
              <a:t>；</a:t>
            </a:r>
          </a:p>
          <a:p>
            <a:pPr algn="l">
              <a:lnSpc>
                <a:spcPct val="90000"/>
              </a:lnSpc>
            </a:pPr>
            <a:r>
              <a:rPr lang="zh-CN" altLang="en-US" sz="2800">
                <a:latin typeface="宋体" panose="02010600030101010101" pitchFamily="2" charset="-122"/>
              </a:rPr>
              <a:t>    </a:t>
            </a:r>
            <a:r>
              <a:rPr lang="zh-CN" altLang="en-US" sz="2800">
                <a:solidFill>
                  <a:srgbClr val="3333FF"/>
                </a:solidFill>
                <a:latin typeface="宋体" panose="02010600030101010101" pitchFamily="2" charset="-122"/>
              </a:rPr>
              <a:t>匀减</a:t>
            </a:r>
            <a:r>
              <a:rPr lang="zh-CN" altLang="en-US" sz="2800">
                <a:latin typeface="宋体" panose="02010600030101010101" pitchFamily="2" charset="-122"/>
              </a:rPr>
              <a:t>速－速度随时间</a:t>
            </a:r>
            <a:r>
              <a:rPr lang="zh-CN" altLang="en-US" sz="2800">
                <a:solidFill>
                  <a:srgbClr val="3333FF"/>
                </a:solidFill>
                <a:latin typeface="宋体" panose="02010600030101010101" pitchFamily="2" charset="-122"/>
              </a:rPr>
              <a:t>均匀减小</a:t>
            </a:r>
            <a:r>
              <a:rPr lang="zh-CN" altLang="en-US" sz="2800">
                <a:latin typeface="宋体" panose="02010600030101010101" pitchFamily="2" charset="-122"/>
              </a:rPr>
              <a:t>。</a:t>
            </a:r>
          </a:p>
          <a:p>
            <a:pPr algn="l">
              <a:lnSpc>
                <a:spcPct val="90000"/>
              </a:lnSpc>
            </a:pPr>
            <a:endParaRPr lang="zh-CN" altLang="en-US" sz="2800">
              <a:latin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altLang="en-US" sz="2800">
                <a:latin typeface="宋体" panose="02010600030101010101" pitchFamily="2" charset="-122"/>
              </a:rPr>
              <a:t>三、</a:t>
            </a:r>
            <a:r>
              <a:rPr lang="zh-CN" altLang="en-US" sz="2800"/>
              <a:t>速度与时间的关系式     </a:t>
            </a:r>
            <a:r>
              <a:rPr lang="en-US" altLang="zh-CN">
                <a:solidFill>
                  <a:schemeClr val="tx2"/>
                </a:solidFill>
                <a:latin typeface="Monotype Corsiva" panose="03010101010201010101" pitchFamily="66" charset="0"/>
              </a:rPr>
              <a:t>v </a:t>
            </a:r>
            <a:r>
              <a:rPr lang="zh-CN" altLang="en-US">
                <a:solidFill>
                  <a:schemeClr val="tx2"/>
                </a:solidFill>
                <a:latin typeface="Monotype Corsiva" panose="03010101010201010101" pitchFamily="66" charset="0"/>
              </a:rPr>
              <a:t>＝ </a:t>
            </a:r>
            <a:r>
              <a:rPr lang="en-US" altLang="zh-CN">
                <a:solidFill>
                  <a:schemeClr val="tx2"/>
                </a:solidFill>
                <a:latin typeface="Monotype Corsiva" panose="03010101010201010101" pitchFamily="66" charset="0"/>
              </a:rPr>
              <a:t>v</a:t>
            </a:r>
            <a:r>
              <a:rPr lang="en-US" altLang="zh-CN" baseline="-25000">
                <a:solidFill>
                  <a:schemeClr val="tx2"/>
                </a:solidFill>
                <a:latin typeface="Monotype Corsiva" panose="03010101010201010101" pitchFamily="66" charset="0"/>
              </a:rPr>
              <a:t>0 </a:t>
            </a:r>
            <a:r>
              <a:rPr lang="zh-CN" altLang="en-US">
                <a:solidFill>
                  <a:schemeClr val="tx2"/>
                </a:solidFill>
                <a:latin typeface="Monotype Corsiva" panose="03010101010201010101" pitchFamily="66" charset="0"/>
              </a:rPr>
              <a:t>＋ </a:t>
            </a:r>
            <a:r>
              <a:rPr lang="en-US" altLang="zh-CN">
                <a:solidFill>
                  <a:schemeClr val="tx2"/>
                </a:solidFill>
                <a:latin typeface="Monotype Corsiva" panose="03010101010201010101" pitchFamily="66" charset="0"/>
              </a:rPr>
              <a:t>a 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5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>
            <a:extLst>
              <a:ext uri="{FF2B5EF4-FFF2-40B4-BE49-F238E27FC236}">
                <a16:creationId xmlns="" xmlns:a16="http://schemas.microsoft.com/office/drawing/2014/main" id="{89312CBC-F7E0-443F-BB10-D0D7E8DCABAE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练习</a:t>
            </a:r>
            <a:r>
              <a:rPr lang="en-US" altLang="zh-CN"/>
              <a:t>1</a:t>
            </a:r>
          </a:p>
        </p:txBody>
      </p:sp>
      <p:sp>
        <p:nvSpPr>
          <p:cNvPr id="341001" name="Rectangle 9">
            <a:extLst>
              <a:ext uri="{FF2B5EF4-FFF2-40B4-BE49-F238E27FC236}">
                <a16:creationId xmlns="" xmlns:a16="http://schemas.microsoft.com/office/drawing/2014/main" id="{0BFB4AF2-F38C-4802-8818-8D4586AD3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836613"/>
            <a:ext cx="8064500" cy="190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/>
              <a:t>         </a:t>
            </a:r>
            <a:r>
              <a:rPr lang="zh-CN" altLang="en-US" sz="3600" b="1"/>
              <a:t>一汽车以</a:t>
            </a:r>
            <a:r>
              <a:rPr lang="en-US" altLang="zh-CN" sz="3600" b="1"/>
              <a:t>12m/s</a:t>
            </a:r>
            <a:r>
              <a:rPr lang="zh-CN" altLang="en-US" sz="3600" b="1"/>
              <a:t>的速度行驶，关闭油门后以大小为</a:t>
            </a:r>
            <a:r>
              <a:rPr lang="en-US" altLang="zh-CN" sz="3600" b="1"/>
              <a:t>4m/s</a:t>
            </a:r>
            <a:r>
              <a:rPr lang="en-US" altLang="zh-CN" sz="3600" b="1" baseline="30000"/>
              <a:t>2</a:t>
            </a:r>
            <a:r>
              <a:rPr lang="zh-CN" altLang="en-US" sz="3600" b="1"/>
              <a:t>的加速度做匀减速运动，求</a:t>
            </a:r>
            <a:r>
              <a:rPr lang="en-US" altLang="zh-CN" sz="3600" b="1"/>
              <a:t>5s</a:t>
            </a:r>
            <a:r>
              <a:rPr lang="zh-CN" altLang="en-US" sz="3600" b="1"/>
              <a:t>后汽车的速度。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10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1001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>
            <a:extLst>
              <a:ext uri="{FF2B5EF4-FFF2-40B4-BE49-F238E27FC236}">
                <a16:creationId xmlns="" xmlns:a16="http://schemas.microsoft.com/office/drawing/2014/main" id="{945C3735-853A-4D94-9714-5DCD61A65305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79388" y="0"/>
            <a:ext cx="576262" cy="6858000"/>
          </a:xfrm>
          <a:prstGeom prst="rect">
            <a:avLst/>
          </a:prstGeom>
          <a:gradFill rotWithShape="1">
            <a:gsLst>
              <a:gs pos="0">
                <a:srgbClr val="043F70"/>
              </a:gs>
              <a:gs pos="100000">
                <a:srgbClr val="043F7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练习</a:t>
            </a:r>
            <a:r>
              <a:rPr lang="en-US" altLang="zh-CN"/>
              <a:t>2</a:t>
            </a:r>
          </a:p>
        </p:txBody>
      </p:sp>
      <p:sp>
        <p:nvSpPr>
          <p:cNvPr id="367620" name="Text Box 4">
            <a:extLst>
              <a:ext uri="{FF2B5EF4-FFF2-40B4-BE49-F238E27FC236}">
                <a16:creationId xmlns="" xmlns:a16="http://schemas.microsoft.com/office/drawing/2014/main" id="{822638D6-DB60-484E-A59F-AB663A86F1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620713"/>
            <a:ext cx="76327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zh-CN"/>
              <a:t>       </a:t>
            </a:r>
            <a:r>
              <a:rPr lang="zh-CN" altLang="en-US"/>
              <a:t>在高速公路上</a:t>
            </a:r>
            <a:r>
              <a:rPr lang="en-US" altLang="zh-CN"/>
              <a:t>,</a:t>
            </a:r>
            <a:r>
              <a:rPr lang="zh-CN" altLang="en-US"/>
              <a:t>有时会发生“追尾”的事故</a:t>
            </a:r>
            <a:r>
              <a:rPr lang="en-US" altLang="zh-CN"/>
              <a:t>:</a:t>
            </a:r>
            <a:r>
              <a:rPr lang="zh-CN" altLang="en-US"/>
              <a:t>后面的汽车撞上前面的汽车。我国高速公路的最高车速限制值为</a:t>
            </a:r>
            <a:r>
              <a:rPr lang="en-US" altLang="zh-CN"/>
              <a:t>120km/h</a:t>
            </a:r>
            <a:r>
              <a:rPr lang="zh-CN" altLang="en-US"/>
              <a:t>。设某人驾驶汽车正以最高时速沿平直高速公路行驶，该车刹车（汽车刹车可视为匀减速直线运动）时产生的加速度大小为 </a:t>
            </a:r>
            <a:r>
              <a:rPr lang="en-US" altLang="zh-CN"/>
              <a:t>5m/s</a:t>
            </a:r>
            <a:r>
              <a:rPr lang="en-US" altLang="zh-CN" sz="2800" baseline="40000"/>
              <a:t>2</a:t>
            </a:r>
            <a:r>
              <a:rPr lang="en-US" altLang="zh-CN"/>
              <a:t> </a:t>
            </a:r>
            <a:r>
              <a:rPr lang="zh-CN" altLang="en-US"/>
              <a:t>，司机的反映时间（从意识到应该刹车至操作刹车的时间）约为</a:t>
            </a:r>
            <a:r>
              <a:rPr lang="en-US" altLang="zh-CN"/>
              <a:t>0.5s</a:t>
            </a:r>
            <a:r>
              <a:rPr lang="zh-CN" altLang="en-US"/>
              <a:t>，那么驾驶员从发现紧急情况到最后汽车停下来所需的时间为多少？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7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7620" grpId="0" autoUpdateAnimBg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2396</TotalTime>
  <Words>1394</Words>
  <Application>Microsoft Office PowerPoint</Application>
  <PresentationFormat>全屏显示(4:3)</PresentationFormat>
  <Paragraphs>341</Paragraphs>
  <Slides>26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Arial</vt:lpstr>
      <vt:lpstr>宋体</vt:lpstr>
      <vt:lpstr>楷体_GB2312</vt:lpstr>
      <vt:lpstr>Calibri</vt:lpstr>
      <vt:lpstr>新宋体</vt:lpstr>
      <vt:lpstr>Monotype Corsiva</vt:lpstr>
      <vt:lpstr>Times New Roman</vt:lpstr>
      <vt:lpstr>Wingdings</vt:lpstr>
      <vt:lpstr>方正姚体</vt:lpstr>
      <vt:lpstr>华文仿宋</vt:lpstr>
      <vt:lpstr>仿宋_GB2312</vt:lpstr>
      <vt:lpstr>黑体</vt:lpstr>
      <vt:lpstr>默认设计模板</vt:lpstr>
      <vt:lpstr>Equation.3</vt:lpstr>
      <vt:lpstr>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 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</dc:title>
  <dc:subject> </dc:subject>
  <dc:creator>WDQ</dc:creator>
  <cp:keywords>  </cp:keywords>
  <dc:description>   </dc:description>
  <cp:lastModifiedBy>辰昊</cp:lastModifiedBy>
  <cp:revision>16</cp:revision>
  <dcterms:created xsi:type="dcterms:W3CDTF">2006-08-24T08:30:12Z</dcterms:created>
  <dcterms:modified xsi:type="dcterms:W3CDTF">2019-09-18T01:24:50Z</dcterms:modified>
  <cp:category>  </cp:category>
</cp:coreProperties>
</file>