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0"/>
  </p:notesMasterIdLst>
  <p:sldIdLst>
    <p:sldId id="336" r:id="rId3"/>
    <p:sldId id="323" r:id="rId4"/>
    <p:sldId id="346" r:id="rId5"/>
    <p:sldId id="362" r:id="rId6"/>
    <p:sldId id="324" r:id="rId7"/>
    <p:sldId id="325" r:id="rId8"/>
    <p:sldId id="326" r:id="rId9"/>
    <p:sldId id="260" r:id="rId10"/>
    <p:sldId id="258" r:id="rId11"/>
    <p:sldId id="263" r:id="rId12"/>
    <p:sldId id="351" r:id="rId13"/>
    <p:sldId id="262" r:id="rId14"/>
    <p:sldId id="265" r:id="rId15"/>
    <p:sldId id="267" r:id="rId16"/>
    <p:sldId id="268" r:id="rId17"/>
    <p:sldId id="269" r:id="rId18"/>
    <p:sldId id="270" r:id="rId19"/>
    <p:sldId id="271" r:id="rId20"/>
    <p:sldId id="272" r:id="rId21"/>
    <p:sldId id="275" r:id="rId22"/>
    <p:sldId id="369" r:id="rId23"/>
    <p:sldId id="355" r:id="rId24"/>
    <p:sldId id="356" r:id="rId25"/>
    <p:sldId id="357" r:id="rId26"/>
    <p:sldId id="358" r:id="rId27"/>
    <p:sldId id="332" r:id="rId28"/>
    <p:sldId id="333" r:id="rId29"/>
    <p:sldId id="349" r:id="rId30"/>
    <p:sldId id="361" r:id="rId31"/>
    <p:sldId id="329" r:id="rId32"/>
    <p:sldId id="307" r:id="rId33"/>
    <p:sldId id="330" r:id="rId34"/>
    <p:sldId id="366" r:id="rId35"/>
    <p:sldId id="364" r:id="rId36"/>
    <p:sldId id="363" r:id="rId37"/>
    <p:sldId id="365" r:id="rId38"/>
    <p:sldId id="368" r:id="rId39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-288" y="-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3" Type="http://schemas.openxmlformats.org/officeDocument/2006/relationships/tableStyles" Target="tableStyles.xml"/><Relationship Id="rId42" Type="http://schemas.openxmlformats.org/officeDocument/2006/relationships/viewProps" Target="viewProps.xml"/><Relationship Id="rId41" Type="http://schemas.openxmlformats.org/officeDocument/2006/relationships/presProps" Target="presProps.xml"/><Relationship Id="rId4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167998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42770" y="1431824"/>
            <a:ext cx="6872756" cy="3865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35830" y="5512523"/>
            <a:ext cx="5886637" cy="451024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167998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emf"/><Relationship Id="rId2" Type="http://schemas.openxmlformats.org/officeDocument/2006/relationships/oleObject" Target="../embeddings/oleObject2.bin"/><Relationship Id="rId1" Type="http://schemas.openxmlformats.org/officeDocument/2006/relationships/hyperlink" Target="&#23624;&#21407;%2020-_&#39640;&#28165;%2000_42_40-00_44_10.mp4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2.wav"/><Relationship Id="rId2" Type="http://schemas.openxmlformats.org/officeDocument/2006/relationships/image" Target="../media/image3.jpeg"/><Relationship Id="rId1" Type="http://schemas.openxmlformats.org/officeDocument/2006/relationships/slide" Target="slide9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2.wav"/><Relationship Id="rId2" Type="http://schemas.openxmlformats.org/officeDocument/2006/relationships/image" Target="../media/image4.jpeg"/><Relationship Id="rId1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2.xml"/><Relationship Id="rId3" Type="http://schemas.openxmlformats.org/officeDocument/2006/relationships/hyperlink" Target="&#12298;&#37049;&#24524;&#35773;&#40784;&#29579;&#32435;&#35855;&#12299;&#37197;&#20048;&#35829;&#35835;&#29256;-_&#26631;&#28165;.mp4" TargetMode="External"/><Relationship Id="rId2" Type="http://schemas.openxmlformats.org/officeDocument/2006/relationships/image" Target="../media/image5.png"/><Relationship Id="rId1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5.wav"/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6.wav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379508" y="260351"/>
            <a:ext cx="9218084" cy="650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82" tIns="47891" rIns="95782" bIns="47891">
            <a:spAutoFit/>
          </a:bodyPr>
          <a:lstStyle>
            <a:lvl1pPr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</a:rPr>
              <a:t>自古进谏知多少？</a:t>
            </a:r>
            <a:endParaRPr lang="zh-CN" altLang="en-US" sz="3600" b="1" dirty="0">
              <a:solidFill>
                <a:srgbClr val="0000CC"/>
              </a:solidFill>
            </a:endParaRPr>
          </a:p>
        </p:txBody>
      </p:sp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912285" y="908051"/>
            <a:ext cx="10079567" cy="1435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82" tIns="47891" rIns="95782" bIns="47891">
            <a:spAutoFit/>
          </a:bodyPr>
          <a:lstStyle>
            <a:lvl1pPr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900" b="1" dirty="0" smtClean="0"/>
              <a:t>       自古以来</a:t>
            </a:r>
            <a:r>
              <a:rPr lang="zh-CN" altLang="en-US" sz="2900" b="1" dirty="0"/>
              <a:t>，很多谋臣良将，出于对国家尽责，对国君尽忠的赤诚之心，劝国君改正过失，冒死进谏，但大多因批龙鳞，逆圣听，而惨遭杀身之祸。</a:t>
            </a:r>
            <a:endParaRPr lang="zh-CN" altLang="en-US" sz="2900" b="1" dirty="0"/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862915" y="2574552"/>
            <a:ext cx="10275669" cy="989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5782" tIns="47891" rIns="95782" bIns="47891">
            <a:spAutoFit/>
          </a:bodyPr>
          <a:lstStyle>
            <a:lvl1pPr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900" b="1" dirty="0" smtClean="0"/>
              <a:t>     战国时期的屈原</a:t>
            </a:r>
            <a:r>
              <a:rPr lang="zh-CN" altLang="en-US" sz="2900" b="1" dirty="0"/>
              <a:t>因</a:t>
            </a:r>
            <a:r>
              <a:rPr lang="zh-CN" altLang="en-US" sz="2900" b="1" dirty="0" smtClean="0"/>
              <a:t>向</a:t>
            </a:r>
            <a:r>
              <a:rPr lang="zh-CN" altLang="en-US" sz="2900" b="1" dirty="0"/>
              <a:t>楚怀王进谏，提出治理国家的建议被奸臣嫉恨，遭放逐，最后投汨罗江而死</a:t>
            </a:r>
            <a:r>
              <a:rPr lang="zh-CN" altLang="en-US" b="1" dirty="0"/>
              <a:t>。</a:t>
            </a:r>
            <a:endParaRPr lang="zh-CN" altLang="en-US" b="1" dirty="0"/>
          </a:p>
        </p:txBody>
      </p:sp>
      <p:sp>
        <p:nvSpPr>
          <p:cNvPr id="3077" name="Text Box 7"/>
          <p:cNvSpPr txBox="1">
            <a:spLocks noChangeArrowheads="1"/>
          </p:cNvSpPr>
          <p:nvPr/>
        </p:nvSpPr>
        <p:spPr bwMode="auto">
          <a:xfrm>
            <a:off x="1034428" y="3814297"/>
            <a:ext cx="9889067" cy="542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82" tIns="47891" rIns="95782" bIns="47891">
            <a:spAutoFit/>
          </a:bodyPr>
          <a:lstStyle>
            <a:lvl1pPr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900" b="1" dirty="0" smtClean="0"/>
              <a:t>       商朝的比</a:t>
            </a:r>
            <a:r>
              <a:rPr lang="zh-CN" altLang="en-US" sz="2900" b="1" dirty="0"/>
              <a:t>干：纣王不耐烦他提意见，剖腹挖心</a:t>
            </a:r>
            <a:r>
              <a:rPr lang="zh-CN" altLang="en-US" sz="2900" b="1" dirty="0" smtClean="0"/>
              <a:t>。</a:t>
            </a:r>
            <a:endParaRPr lang="zh-CN" altLang="en-US" sz="2900" b="1" dirty="0"/>
          </a:p>
        </p:txBody>
      </p:sp>
      <p:sp>
        <p:nvSpPr>
          <p:cNvPr id="3078" name="Text Box 8"/>
          <p:cNvSpPr txBox="1">
            <a:spLocks noChangeArrowheads="1"/>
          </p:cNvSpPr>
          <p:nvPr/>
        </p:nvSpPr>
        <p:spPr bwMode="auto">
          <a:xfrm>
            <a:off x="1007534" y="4735140"/>
            <a:ext cx="9986433" cy="1435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82" tIns="47891" rIns="95782" bIns="47891">
            <a:spAutoFit/>
          </a:bodyPr>
          <a:lstStyle>
            <a:lvl1pPr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defTabSz="95758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defTabSz="95758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900" b="1" dirty="0" smtClean="0"/>
              <a:t>      春秋时的伍子胥</a:t>
            </a:r>
            <a:r>
              <a:rPr lang="zh-CN" altLang="en-US" sz="2900" b="1" dirty="0"/>
              <a:t>：建议吴王夫差杀掉勾践屡遭拒绝，引剑自刎，临终前要求把头颅挂在城门上</a:t>
            </a:r>
            <a:r>
              <a:rPr lang="zh-CN" altLang="en-US" sz="2900" b="1" dirty="0" smtClean="0"/>
              <a:t>，想亲眼</a:t>
            </a:r>
            <a:r>
              <a:rPr lang="zh-CN" altLang="en-US" sz="2900" b="1" dirty="0"/>
              <a:t>看勾践东山再起。</a:t>
            </a:r>
            <a:endParaRPr lang="zh-CN" altLang="en-US" sz="29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utoUpdateAnimBg="0"/>
      <p:bldP spid="307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31800" y="549275"/>
            <a:ext cx="11277600" cy="4114800"/>
          </a:xfrm>
        </p:spPr>
        <p:txBody>
          <a:bodyPr/>
          <a:lstStyle/>
          <a:p>
            <a:pPr eaLnBrk="1" hangingPunct="1"/>
            <a:r>
              <a:rPr lang="zh-CN" altLang="en-US" sz="2800" dirty="0" smtClean="0"/>
              <a:t>       </a:t>
            </a:r>
            <a:r>
              <a:rPr lang="zh-CN" altLang="en-US" sz="2800" b="1" dirty="0" smtClean="0"/>
              <a:t>唐太宗曾说，</a:t>
            </a:r>
            <a:r>
              <a:rPr lang="zh-CN" altLang="en-US" sz="2800" b="1" dirty="0" smtClean="0">
                <a:solidFill>
                  <a:srgbClr val="FF6600"/>
                </a:solidFill>
              </a:rPr>
              <a:t>以铜为镜，可以正衣冠；以史为镜，可以知兴亡；以人为镜，可以明得失。</a:t>
            </a:r>
            <a:r>
              <a:rPr lang="zh-CN" altLang="en-US" sz="2800" b="1" dirty="0" smtClean="0"/>
              <a:t>历代君主要成就一番霸业，身边没有几位敢进谏言的大臣是不成的；而劝谏能否奏效，一要看做君王的是否</a:t>
            </a:r>
            <a:r>
              <a:rPr lang="zh-CN" altLang="en-US" sz="2800" b="1" dirty="0" smtClean="0">
                <a:solidFill>
                  <a:srgbClr val="0066FF"/>
                </a:solidFill>
              </a:rPr>
              <a:t>贤明</a:t>
            </a:r>
            <a:r>
              <a:rPr lang="zh-CN" altLang="en-US" sz="2800" b="1" dirty="0" smtClean="0"/>
              <a:t>，二要看谏者是否注意了</a:t>
            </a:r>
            <a:r>
              <a:rPr lang="zh-CN" altLang="en-US" sz="2800" b="1" dirty="0" smtClean="0">
                <a:solidFill>
                  <a:srgbClr val="FF6600"/>
                </a:solidFill>
              </a:rPr>
              <a:t>进谏的艺术，</a:t>
            </a:r>
            <a:r>
              <a:rPr lang="zh-CN" altLang="en-US" sz="2800" b="1" dirty="0" smtClean="0"/>
              <a:t>使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“</a:t>
            </a:r>
            <a:r>
              <a:rPr lang="zh-CN" altLang="en-US" sz="2800" b="1" dirty="0" smtClean="0"/>
              <a:t>良药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”</a:t>
            </a:r>
            <a:r>
              <a:rPr lang="zh-CN" altLang="en-US" sz="2800" b="1" dirty="0" smtClean="0"/>
              <a:t>既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“</a:t>
            </a:r>
            <a:r>
              <a:rPr lang="zh-CN" altLang="en-US" sz="2800" b="1" dirty="0" smtClean="0"/>
              <a:t>爽于口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”</a:t>
            </a:r>
            <a:r>
              <a:rPr lang="zh-CN" altLang="en-US" sz="2800" b="1" dirty="0" smtClean="0"/>
              <a:t>，又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“</a:t>
            </a:r>
            <a:r>
              <a:rPr lang="zh-CN" altLang="en-US" sz="2800" b="1" dirty="0" smtClean="0"/>
              <a:t>利于病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”</a:t>
            </a:r>
            <a:r>
              <a:rPr lang="zh-CN" altLang="en-US" sz="2800" b="1" dirty="0" smtClean="0"/>
              <a:t>。</a:t>
            </a:r>
            <a:endParaRPr lang="zh-CN" altLang="en-US" sz="2800" b="1" dirty="0" smtClean="0"/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102784" y="3716339"/>
            <a:ext cx="44704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3200" b="1">
                <a:latin typeface="Times New Roman" panose="02020603050405020304" pitchFamily="18" charset="0"/>
              </a:rPr>
              <a:t>战国时齐威王非常幸运遇到了这样一位贤臣</a:t>
            </a:r>
            <a:r>
              <a:rPr lang="en-US" altLang="zh-CN" sz="3200" b="1">
                <a:latin typeface="Times New Roman" panose="02020603050405020304" pitchFamily="18" charset="0"/>
              </a:rPr>
              <a:t>--——</a:t>
            </a:r>
            <a:r>
              <a:rPr lang="zh-CN" altLang="en-US" sz="3200" b="1">
                <a:solidFill>
                  <a:srgbClr val="0066FF"/>
                </a:solidFill>
                <a:latin typeface="Times New Roman" panose="02020603050405020304" pitchFamily="18" charset="0"/>
              </a:rPr>
              <a:t>邹忌</a:t>
            </a:r>
            <a:r>
              <a:rPr lang="zh-CN" altLang="en-US" sz="3200" b="1">
                <a:latin typeface="Times New Roman" panose="02020603050405020304" pitchFamily="18" charset="0"/>
              </a:rPr>
              <a:t>。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graphicFrame>
        <p:nvGraphicFramePr>
          <p:cNvPr id="3076" name="Object 4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5808133" y="3429000"/>
          <a:ext cx="6383867" cy="342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4" name="" r:id="rId1" imgW="6000750" imgH="3619500" progId="MSPhotoEd.3">
                  <p:embed/>
                </p:oleObj>
              </mc:Choice>
              <mc:Fallback>
                <p:oleObj name="" r:id="rId1" imgW="6000750" imgH="3619500" progId="MSPhotoEd.3">
                  <p:embed/>
                  <p:pic>
                    <p:nvPicPr>
                      <p:cNvPr id="0" name="图片 520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08133" y="3429000"/>
                        <a:ext cx="6383867" cy="3429000"/>
                      </a:xfrm>
                      <a:prstGeom prst="rect">
                        <a:avLst/>
                      </a:prstGeom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5" name="对象 7169">
            <a:hlinkClick r:id="rId1" action="ppaction://hlinkfile"/>
          </p:cNvPr>
          <p:cNvGraphicFramePr/>
          <p:nvPr/>
        </p:nvGraphicFramePr>
        <p:xfrm>
          <a:off x="-177165" y="-81280"/>
          <a:ext cx="12350750" cy="7009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2" name="" r:id="rId2" imgW="6758305" imgH="5057775" progId="PowerPoint.Slide.8">
                  <p:embed/>
                </p:oleObj>
              </mc:Choice>
              <mc:Fallback>
                <p:oleObj name="" r:id="rId2" imgW="6758305" imgH="5057775" progId="PowerPoint.Slide.8">
                  <p:embed/>
                  <p:pic>
                    <p:nvPicPr>
                      <p:cNvPr id="0" name="图片 621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-177165" y="-81280"/>
                        <a:ext cx="12350750" cy="70091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sz="67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学习目标</a:t>
            </a:r>
            <a:br>
              <a:rPr lang="zh-CN" altLang="en-US" sz="96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073" y="1639697"/>
            <a:ext cx="11326368" cy="5218176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zh-CN" altLang="zh-CN" b="1" noProof="1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b="1" noProof="1">
                <a:latin typeface="宋体" panose="02010600030101010101" pitchFamily="2" charset="-122"/>
                <a:ea typeface="宋体" panose="02010600030101010101" pitchFamily="2" charset="-122"/>
              </a:rPr>
              <a:t>、读准</a:t>
            </a:r>
            <a:r>
              <a:rPr lang="zh-CN" altLang="en-US" b="1" noProof="1" smtClean="0">
                <a:latin typeface="宋体" panose="02010600030101010101" pitchFamily="2" charset="-122"/>
                <a:ea typeface="宋体" panose="02010600030101010101" pitchFamily="2" charset="-122"/>
              </a:rPr>
              <a:t>字音</a:t>
            </a:r>
            <a:r>
              <a:rPr lang="zh-CN" altLang="en-US" b="1" noProof="1">
                <a:latin typeface="宋体" panose="02010600030101010101" pitchFamily="2" charset="-122"/>
                <a:ea typeface="宋体" panose="02010600030101010101" pitchFamily="2" charset="-122"/>
              </a:rPr>
              <a:t>，背诵课文，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积累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重点文言字词，疏通文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意。</a:t>
            </a:r>
            <a:endParaRPr lang="en-US" altLang="zh-CN" b="1" noProof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noProof="1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b="1" noProof="1">
                <a:latin typeface="宋体" panose="02010600030101010101" pitchFamily="2" charset="-122"/>
                <a:ea typeface="宋体" panose="02010600030101010101" pitchFamily="2" charset="-122"/>
              </a:rPr>
              <a:t> 、</a:t>
            </a:r>
            <a:r>
              <a:rPr lang="zh-CN" altLang="en-US" b="1">
                <a:latin typeface="宋体" panose="02010600030101010101" pitchFamily="2" charset="-122"/>
                <a:sym typeface="+mn-ea"/>
              </a:rPr>
              <a:t>理清思路，欣赏邹忌的讽谏</a:t>
            </a:r>
            <a:r>
              <a:rPr lang="zh-CN" altLang="en-US" b="1" smtClean="0">
                <a:latin typeface="宋体" panose="02010600030101010101" pitchFamily="2" charset="-122"/>
                <a:sym typeface="+mn-ea"/>
              </a:rPr>
              <a:t>艺术，分析</a:t>
            </a:r>
            <a:r>
              <a:rPr lang="zh-CN" altLang="en-US" b="1">
                <a:latin typeface="宋体" panose="02010600030101010101" pitchFamily="2" charset="-122"/>
                <a:sym typeface="+mn-ea"/>
              </a:rPr>
              <a:t>邹忌的</a:t>
            </a:r>
            <a:r>
              <a:rPr lang="zh-CN" altLang="en-US" b="1" smtClean="0">
                <a:latin typeface="宋体" panose="02010600030101010101" pitchFamily="2" charset="-122"/>
                <a:sym typeface="+mn-ea"/>
              </a:rPr>
              <a:t>形象。</a:t>
            </a:r>
            <a:endParaRPr lang="zh-CN" altLang="en-US" b="1" noProof="1">
              <a:latin typeface="宋体" panose="0201060003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noProof="1">
                <a:latin typeface="宋体" panose="02010600030101010101" pitchFamily="2" charset="-122"/>
              </a:rPr>
              <a:t>3</a:t>
            </a:r>
            <a:r>
              <a:rPr lang="zh-CN" altLang="en-US" b="1" noProof="1" smtClean="0">
                <a:latin typeface="宋体" panose="02010600030101010101" pitchFamily="2" charset="-122"/>
              </a:rPr>
              <a:t>、</a:t>
            </a:r>
            <a:r>
              <a:rPr lang="zh-CN" altLang="en-US" b="1" noProof="1">
                <a:latin typeface="宋体" panose="02010600030101010101" pitchFamily="2" charset="-122"/>
              </a:rPr>
              <a:t>领悟以事喻理的委婉劝说方式在今天的现实意义。</a:t>
            </a:r>
            <a:endParaRPr lang="zh-CN" altLang="en-US" b="1" noProof="1">
              <a:latin typeface="宋体" panose="02010600030101010101" pitchFamily="2" charset="-122"/>
            </a:endParaRPr>
          </a:p>
          <a:p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5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609600" y="476250"/>
            <a:ext cx="10972800" cy="61214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zh-CN" sz="4400" b="1" dirty="0" smtClean="0">
                <a:solidFill>
                  <a:srgbClr val="FF0000"/>
                </a:solidFill>
                <a:ea typeface="汉仪中隶书简" pitchFamily="1" charset="-122"/>
              </a:rPr>
              <a:t>《</a:t>
            </a:r>
            <a:r>
              <a:rPr lang="zh-CN" altLang="en-US" sz="4400" b="1" dirty="0" smtClean="0">
                <a:solidFill>
                  <a:srgbClr val="FF0000"/>
                </a:solidFill>
                <a:ea typeface="汉仪中隶书简" pitchFamily="1" charset="-122"/>
              </a:rPr>
              <a:t>战国策</a:t>
            </a:r>
            <a:r>
              <a:rPr lang="en-US" altLang="zh-CN" sz="4400" b="1" dirty="0" smtClean="0">
                <a:solidFill>
                  <a:srgbClr val="FF0000"/>
                </a:solidFill>
                <a:ea typeface="汉仪中隶书简" pitchFamily="1" charset="-122"/>
              </a:rPr>
              <a:t>》</a:t>
            </a:r>
            <a:endParaRPr lang="en-US" altLang="zh-CN" sz="4400" b="1" dirty="0" smtClean="0">
              <a:solidFill>
                <a:srgbClr val="FF0000"/>
              </a:solidFill>
              <a:ea typeface="汉仪中隶书简" pitchFamily="1" charset="-122"/>
            </a:endParaRPr>
          </a:p>
          <a:p>
            <a:pPr eaLnBrk="1" hangingPunct="1"/>
            <a:r>
              <a:rPr lang="zh-CN" altLang="en-US" sz="4400" dirty="0" smtClean="0">
                <a:solidFill>
                  <a:srgbClr val="002060"/>
                </a:solidFill>
              </a:rPr>
              <a:t>      战国末年和秦汉间人编集的一部重要的国别史著作，也是一部重要的历史散文总集。作者已不可考，最初有，</a:t>
            </a:r>
            <a:r>
              <a:rPr lang="en-US" altLang="zh-CN" sz="4400" dirty="0" smtClean="0">
                <a:solidFill>
                  <a:srgbClr val="002060"/>
                </a:solidFill>
              </a:rPr>
              <a:t>《</a:t>
            </a:r>
            <a:r>
              <a:rPr lang="zh-CN" altLang="en-US" sz="4400" dirty="0" smtClean="0">
                <a:solidFill>
                  <a:srgbClr val="002060"/>
                </a:solidFill>
              </a:rPr>
              <a:t>国策</a:t>
            </a:r>
            <a:r>
              <a:rPr lang="en-US" altLang="zh-CN" sz="4400" dirty="0" smtClean="0">
                <a:solidFill>
                  <a:srgbClr val="002060"/>
                </a:solidFill>
              </a:rPr>
              <a:t>》</a:t>
            </a:r>
            <a:r>
              <a:rPr lang="zh-CN" altLang="en-US" sz="4400" dirty="0" smtClean="0">
                <a:solidFill>
                  <a:srgbClr val="002060"/>
                </a:solidFill>
              </a:rPr>
              <a:t>、</a:t>
            </a:r>
            <a:r>
              <a:rPr lang="en-US" altLang="zh-CN" sz="4400" dirty="0" smtClean="0">
                <a:solidFill>
                  <a:srgbClr val="002060"/>
                </a:solidFill>
              </a:rPr>
              <a:t>《</a:t>
            </a:r>
            <a:r>
              <a:rPr lang="zh-CN" altLang="en-US" sz="4400" dirty="0" smtClean="0">
                <a:solidFill>
                  <a:srgbClr val="002060"/>
                </a:solidFill>
              </a:rPr>
              <a:t>国事</a:t>
            </a:r>
            <a:r>
              <a:rPr lang="en-US" altLang="zh-CN" sz="4400" dirty="0" smtClean="0">
                <a:solidFill>
                  <a:srgbClr val="002060"/>
                </a:solidFill>
              </a:rPr>
              <a:t>》</a:t>
            </a:r>
            <a:r>
              <a:rPr lang="zh-CN" altLang="en-US" sz="4400" dirty="0" smtClean="0">
                <a:solidFill>
                  <a:srgbClr val="002060"/>
                </a:solidFill>
              </a:rPr>
              <a:t>、</a:t>
            </a:r>
            <a:r>
              <a:rPr lang="en-US" altLang="zh-CN" sz="4400" dirty="0" smtClean="0">
                <a:solidFill>
                  <a:srgbClr val="002060"/>
                </a:solidFill>
              </a:rPr>
              <a:t>《</a:t>
            </a:r>
            <a:r>
              <a:rPr lang="zh-CN" altLang="en-US" sz="4400" dirty="0" smtClean="0">
                <a:solidFill>
                  <a:srgbClr val="002060"/>
                </a:solidFill>
              </a:rPr>
              <a:t>短长</a:t>
            </a:r>
            <a:r>
              <a:rPr lang="en-US" altLang="zh-CN" sz="4400" dirty="0" smtClean="0">
                <a:solidFill>
                  <a:srgbClr val="002060"/>
                </a:solidFill>
              </a:rPr>
              <a:t>》</a:t>
            </a:r>
            <a:r>
              <a:rPr lang="zh-CN" altLang="en-US" sz="4400" dirty="0" smtClean="0">
                <a:solidFill>
                  <a:srgbClr val="002060"/>
                </a:solidFill>
              </a:rPr>
              <a:t>等名称，经过汉代刘向整理编辑，始定为</a:t>
            </a:r>
            <a:r>
              <a:rPr lang="en-US" altLang="zh-CN" sz="4400" dirty="0" smtClean="0">
                <a:solidFill>
                  <a:srgbClr val="002060"/>
                </a:solidFill>
              </a:rPr>
              <a:t>《</a:t>
            </a:r>
            <a:r>
              <a:rPr lang="zh-CN" altLang="en-US" sz="4400" dirty="0" smtClean="0">
                <a:solidFill>
                  <a:srgbClr val="002060"/>
                </a:solidFill>
              </a:rPr>
              <a:t>战国策</a:t>
            </a:r>
            <a:r>
              <a:rPr lang="en-US" altLang="zh-CN" sz="4400" dirty="0" smtClean="0">
                <a:solidFill>
                  <a:srgbClr val="002060"/>
                </a:solidFill>
              </a:rPr>
              <a:t>》</a:t>
            </a:r>
            <a:r>
              <a:rPr lang="zh-CN" altLang="en-US" sz="4400" dirty="0" smtClean="0">
                <a:solidFill>
                  <a:srgbClr val="002060"/>
                </a:solidFill>
              </a:rPr>
              <a:t>。全书共</a:t>
            </a:r>
            <a:r>
              <a:rPr lang="en-US" altLang="zh-CN" sz="4400" dirty="0" smtClean="0">
                <a:solidFill>
                  <a:srgbClr val="002060"/>
                </a:solidFill>
              </a:rPr>
              <a:t>33</a:t>
            </a:r>
            <a:r>
              <a:rPr lang="zh-CN" altLang="en-US" sz="4400" dirty="0" smtClean="0">
                <a:solidFill>
                  <a:srgbClr val="002060"/>
                </a:solidFill>
              </a:rPr>
              <a:t>篇，分国别编辑。</a:t>
            </a:r>
            <a:r>
              <a:rPr lang="en-US" altLang="zh-CN" sz="4400" dirty="0" smtClean="0">
                <a:solidFill>
                  <a:srgbClr val="002060"/>
                </a:solidFill>
                <a:latin typeface="楷体_GB2312" charset="-122"/>
                <a:ea typeface="楷体_GB2312" charset="-122"/>
              </a:rPr>
              <a:t>《</a:t>
            </a:r>
            <a:r>
              <a:rPr lang="zh-CN" altLang="en-US" sz="4400" dirty="0" smtClean="0">
                <a:solidFill>
                  <a:srgbClr val="002060"/>
                </a:solidFill>
                <a:latin typeface="楷体_GB2312" charset="-122"/>
                <a:ea typeface="楷体_GB2312" charset="-122"/>
              </a:rPr>
              <a:t>战国策</a:t>
            </a:r>
            <a:r>
              <a:rPr lang="en-US" altLang="zh-CN" sz="4400" dirty="0" smtClean="0">
                <a:solidFill>
                  <a:srgbClr val="002060"/>
                </a:solidFill>
                <a:latin typeface="楷体_GB2312" charset="-122"/>
                <a:ea typeface="楷体_GB2312" charset="-122"/>
              </a:rPr>
              <a:t>》</a:t>
            </a:r>
            <a:r>
              <a:rPr lang="zh-CN" altLang="en-US" sz="4400" dirty="0" smtClean="0">
                <a:solidFill>
                  <a:srgbClr val="002060"/>
                </a:solidFill>
                <a:latin typeface="楷体_GB2312" charset="-122"/>
                <a:ea typeface="楷体_GB2312" charset="-122"/>
              </a:rPr>
              <a:t>分为东周、西周、秦、齐、楚、赵、魏、韩、燕、宋、卫、中山等</a:t>
            </a:r>
            <a:r>
              <a:rPr lang="en-US" altLang="zh-CN" sz="4400" dirty="0" smtClean="0">
                <a:solidFill>
                  <a:srgbClr val="002060"/>
                </a:solidFill>
                <a:latin typeface="楷体_GB2312" charset="-122"/>
                <a:ea typeface="楷体_GB2312" charset="-122"/>
              </a:rPr>
              <a:t>12</a:t>
            </a:r>
            <a:r>
              <a:rPr lang="zh-CN" altLang="en-US" sz="4400" dirty="0" smtClean="0">
                <a:solidFill>
                  <a:srgbClr val="002060"/>
                </a:solidFill>
                <a:latin typeface="楷体_GB2312" charset="-122"/>
                <a:ea typeface="楷体_GB2312" charset="-122"/>
              </a:rPr>
              <a:t>国国策。</a:t>
            </a:r>
            <a:endParaRPr lang="zh-CN" altLang="en-US" sz="4400" dirty="0" smtClean="0">
              <a:solidFill>
                <a:srgbClr val="002060"/>
              </a:solidFill>
              <a:latin typeface="楷体_GB2312" charset="-122"/>
              <a:ea typeface="楷体_GB2312" charset="-122"/>
            </a:endParaRPr>
          </a:p>
          <a:p>
            <a:pPr eaLnBrk="1" hangingPunct="1"/>
            <a:endParaRPr lang="zh-CN" altLang="en-US" sz="44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random/>
    <p:sndAc>
      <p:stSnd>
        <p:snd r:embed="rId1" name="projctor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274638"/>
            <a:ext cx="10972800" cy="762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zh-CN" altLang="en-US" sz="5600" dirty="0">
                <a:solidFill>
                  <a:srgbClr val="A50021"/>
                </a:solidFill>
                <a:ea typeface="隶书" panose="02010509060101010101" charset="-122"/>
              </a:rPr>
              <a:t>男一号</a:t>
            </a:r>
            <a:r>
              <a:rPr lang="zh-CN" altLang="en-US" sz="5600" dirty="0" smtClean="0">
                <a:solidFill>
                  <a:srgbClr val="A50021"/>
                </a:solidFill>
                <a:ea typeface="隶书" panose="02010509060101010101" charset="-122"/>
              </a:rPr>
              <a:t>简历</a:t>
            </a:r>
            <a:endParaRPr lang="zh-CN" altLang="en-US" sz="5600" dirty="0" smtClean="0">
              <a:solidFill>
                <a:srgbClr val="A50021"/>
              </a:solidFill>
              <a:ea typeface="隶书" panose="02010509060101010101" charset="-122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2167" y="1371600"/>
            <a:ext cx="11387667" cy="5181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zh-CN" altLang="en-US" sz="1800" dirty="0" smtClean="0"/>
          </a:p>
          <a:p>
            <a:r>
              <a:rPr lang="zh-CN" altLang="en-US" sz="1800" dirty="0" smtClean="0"/>
              <a:t>       </a:t>
            </a:r>
            <a:r>
              <a:rPr lang="zh-CN" altLang="en-US" sz="5400" b="1" dirty="0" smtClean="0">
                <a:solidFill>
                  <a:srgbClr val="FF0000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邹忌</a:t>
            </a:r>
            <a:r>
              <a:rPr lang="zh-CN" altLang="en-US" sz="3600" dirty="0" smtClean="0">
                <a:solidFill>
                  <a:schemeClr val="accent3">
                    <a:lumMod val="50000"/>
                  </a:schemeClr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，齐国的谋臣，历事桓公、威王、宣王三朝，以敢于进谏和善辩著称。据史载，一次邹忌听齐威王弹琴，他就藉谈论弹琴，阐述治国安民之道，齐威王听后，大为赞赏，封他为齐相。而当时的淳于髡</a:t>
            </a:r>
            <a:r>
              <a:rPr lang="en-US" altLang="zh-CN" sz="3600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 </a:t>
            </a:r>
            <a:r>
              <a:rPr lang="en-US" altLang="zh-CN" sz="3600" dirty="0" err="1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kūn</a:t>
            </a:r>
            <a:r>
              <a:rPr lang="zh-CN" altLang="en-US" sz="3600" dirty="0" smtClean="0">
                <a:solidFill>
                  <a:schemeClr val="accent3">
                    <a:lumMod val="50000"/>
                  </a:schemeClr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不服，就用隐语向邹忌提出了关于修身、处世、安民、用贤、治国五个难题，邹忌都能对答如流。辩论结束后，淳于髡对他的仆人说，看来这个人破格重用的日子不会远了。时过一年，威王果然封邹忌为成侯。邹忌不仅是一个能言善辩的雄辩家，而且是一个有远见的政治家</a:t>
            </a:r>
            <a:r>
              <a:rPr lang="zh-CN" altLang="en-US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。</a:t>
            </a:r>
            <a:endParaRPr lang="zh-CN" altLang="en-US" sz="2800" dirty="0" smtClean="0">
              <a:solidFill>
                <a:schemeClr val="tx1">
                  <a:lumMod val="50000"/>
                  <a:lumOff val="50000"/>
                </a:schemeClr>
              </a:solidFill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  <p:pic>
        <p:nvPicPr>
          <p:cNvPr id="6148" name="Picture 5" descr="Aqua09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2000" y="5905500"/>
            <a:ext cx="1270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blinds/>
    <p:sndAc>
      <p:stSnd>
        <p:snd r:embed="rId3" name="click_1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06400" y="457200"/>
            <a:ext cx="11387667" cy="990600"/>
          </a:xfrm>
        </p:spPr>
        <p:txBody>
          <a:bodyPr/>
          <a:lstStyle/>
          <a:p>
            <a:pPr eaLnBrk="1" hangingPunct="1"/>
            <a:r>
              <a:rPr lang="zh-CN" altLang="en-US" sz="5600" dirty="0" smtClean="0">
                <a:solidFill>
                  <a:srgbClr val="A50021"/>
                </a:solidFill>
                <a:ea typeface="隶书" panose="02010509060101010101" charset="-122"/>
              </a:rPr>
              <a:t>男二号简介</a:t>
            </a:r>
            <a:endParaRPr lang="zh-CN" altLang="en-US" sz="5600" dirty="0" smtClean="0">
              <a:solidFill>
                <a:srgbClr val="A50021"/>
              </a:solidFill>
              <a:ea typeface="隶书" panose="02010509060101010101" charset="-122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2167" y="1371601"/>
            <a:ext cx="11387667" cy="472757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endParaRPr lang="zh-CN" altLang="en-US" sz="2800" dirty="0" smtClean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eaLnBrk="1" hangingPunct="1">
              <a:lnSpc>
                <a:spcPct val="90000"/>
              </a:lnSpc>
            </a:pPr>
            <a:r>
              <a:rPr lang="zh-CN" altLang="en-US" sz="5400" dirty="0" smtClean="0">
                <a:latin typeface="华文宋体" panose="02010600040101010101" pitchFamily="2" charset="-122"/>
                <a:ea typeface="华文宋体" panose="02010600040101010101" pitchFamily="2" charset="-122"/>
              </a:rPr>
              <a:t>    </a:t>
            </a:r>
            <a:r>
              <a:rPr lang="zh-CN" altLang="en-US" sz="5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齐威王</a:t>
            </a:r>
            <a:r>
              <a:rPr lang="zh-CN" altLang="en-US" sz="4000" dirty="0" smtClean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，是一个很有作为的君王，据史载，他继位之初，好为淫乐，不理政事，结果“百官荒废，诸侯并侵，国且危亡，在于旦暮”。齐威王爱隐语，谋士淳于髡</a:t>
            </a:r>
            <a:r>
              <a:rPr lang="en-US" altLang="zh-CN" sz="4000" dirty="0" smtClean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 </a:t>
            </a:r>
            <a:r>
              <a:rPr lang="en-US" altLang="zh-CN" sz="4000" dirty="0" err="1" smtClean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kūn</a:t>
            </a:r>
            <a:r>
              <a:rPr lang="en-US" altLang="zh-CN" sz="4000" dirty="0" smtClean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 </a:t>
            </a:r>
            <a:r>
              <a:rPr lang="zh-CN" altLang="en-US" sz="4000" dirty="0" smtClean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乃以隐语进谏曰：“国中有大鸟，止于王庭，三年不飞不鸣，王知此鸟何也</a:t>
            </a:r>
            <a:r>
              <a:rPr lang="en-US" altLang="zh-CN" sz="4000" dirty="0" smtClean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?”</a:t>
            </a:r>
            <a:r>
              <a:rPr lang="zh-CN" altLang="en-US" sz="4000" dirty="0" smtClean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齐威工听后顿悟曰：“此鸟不飞则已，一飞冲天；不鸣则已，一鸣惊人。”从此后，齐威王励精图治，修明政治，齐国大治。</a:t>
            </a:r>
            <a:endParaRPr lang="zh-CN" altLang="en-US" sz="4000" dirty="0" smtClean="0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eaLnBrk="1" hangingPunct="1">
              <a:lnSpc>
                <a:spcPct val="90000"/>
              </a:lnSpc>
            </a:pPr>
            <a:endParaRPr lang="zh-CN" altLang="en-US" dirty="0" smtClean="0">
              <a:latin typeface="隶书" panose="02010509060101010101" charset="-122"/>
              <a:ea typeface="隶书" panose="02010509060101010101" charset="-122"/>
            </a:endParaRPr>
          </a:p>
        </p:txBody>
      </p:sp>
      <p:pic>
        <p:nvPicPr>
          <p:cNvPr id="2" name="Picture 4" descr="Aqua10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3600"/>
            <a:ext cx="1320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ircle/>
    <p:sndAc>
      <p:stSnd>
        <p:snd r:embed="rId3" name="click_1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文框 4"/>
          <p:cNvSpPr/>
          <p:nvPr/>
        </p:nvSpPr>
        <p:spPr>
          <a:xfrm>
            <a:off x="850265" y="981710"/>
            <a:ext cx="1323340" cy="3761740"/>
          </a:xfrm>
          <a:prstGeom prst="frame">
            <a:avLst/>
          </a:prstGeom>
          <a:solidFill>
            <a:srgbClr val="00B05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26356" y="1267968"/>
            <a:ext cx="738664" cy="347548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题目啥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意思啊！</a:t>
            </a:r>
            <a:endParaRPr lang="zh-CN" altLang="en-US" sz="3600" b="1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550285" y="2454910"/>
            <a:ext cx="572135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u="sng">
                <a:solidFill>
                  <a:srgbClr val="FF0000"/>
                </a:solidFill>
              </a:rPr>
              <a:t>邹  忌</a:t>
            </a:r>
            <a:r>
              <a:rPr lang="zh-CN" altLang="en-US" sz="4000" b="1" u="sng"/>
              <a:t> </a:t>
            </a:r>
            <a:r>
              <a:rPr lang="zh-CN" altLang="en-US" sz="4000" b="1"/>
              <a:t> </a:t>
            </a:r>
            <a:r>
              <a:rPr lang="zh-CN" altLang="en-US" sz="4000" b="1">
                <a:solidFill>
                  <a:srgbClr val="FF0000"/>
                </a:solidFill>
              </a:rPr>
              <a:t>讽</a:t>
            </a:r>
            <a:r>
              <a:rPr lang="zh-CN" altLang="en-US" sz="4000" b="1"/>
              <a:t>  齐王   </a:t>
            </a:r>
            <a:r>
              <a:rPr lang="zh-CN" altLang="en-US" sz="4000" b="1">
                <a:solidFill>
                  <a:srgbClr val="FF0000"/>
                </a:solidFill>
              </a:rPr>
              <a:t>纳</a:t>
            </a:r>
            <a:r>
              <a:rPr lang="zh-CN" altLang="en-US" sz="4000" b="1"/>
              <a:t>    </a:t>
            </a:r>
            <a:r>
              <a:rPr lang="zh-CN" altLang="en-US" sz="4000" b="1">
                <a:solidFill>
                  <a:srgbClr val="FF0000"/>
                </a:solidFill>
              </a:rPr>
              <a:t>谏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  <p:sp>
        <p:nvSpPr>
          <p:cNvPr id="9" name="圆角矩形标注 8"/>
          <p:cNvSpPr/>
          <p:nvPr/>
        </p:nvSpPr>
        <p:spPr>
          <a:xfrm>
            <a:off x="4418330" y="1080770"/>
            <a:ext cx="7296785" cy="1053465"/>
          </a:xfrm>
          <a:prstGeom prst="wedgeRoundRectCallout">
            <a:avLst>
              <a:gd name="adj1" fmla="val -32064"/>
              <a:gd name="adj2" fmla="val 99306"/>
              <a:gd name="adj3" fmla="val 16667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>
                <a:solidFill>
                  <a:srgbClr val="FF0000"/>
                </a:solidFill>
              </a:rPr>
              <a:t>用暗示，比喻之类的方法，委婉地规劝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  <p:sp>
        <p:nvSpPr>
          <p:cNvPr id="10" name="矩形标注 9"/>
          <p:cNvSpPr/>
          <p:nvPr/>
        </p:nvSpPr>
        <p:spPr>
          <a:xfrm>
            <a:off x="4824730" y="3493770"/>
            <a:ext cx="2779395" cy="611505"/>
          </a:xfrm>
          <a:prstGeom prst="wedgeRectCallout">
            <a:avLst>
              <a:gd name="adj1" fmla="val 49017"/>
              <a:gd name="adj2" fmla="val -127673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000" b="1">
                <a:solidFill>
                  <a:srgbClr val="FF0000"/>
                </a:solidFill>
              </a:rPr>
              <a:t>采纳、接受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  <p:sp>
        <p:nvSpPr>
          <p:cNvPr id="13" name="圆角矩形标注 12"/>
          <p:cNvSpPr/>
          <p:nvPr/>
        </p:nvSpPr>
        <p:spPr>
          <a:xfrm>
            <a:off x="368300" y="5048885"/>
            <a:ext cx="10709910" cy="611505"/>
          </a:xfrm>
          <a:prstGeom prst="wedgeRoundRectCallout">
            <a:avLst>
              <a:gd name="adj1" fmla="val 29592"/>
              <a:gd name="adj2" fmla="val -355088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000" b="1">
                <a:solidFill>
                  <a:srgbClr val="0070C0"/>
                </a:solidFill>
              </a:rPr>
              <a:t>臣对君、下级对上级直言规劝，使之改正错误</a:t>
            </a:r>
            <a:endParaRPr lang="zh-CN" altLang="en-US" sz="4000" b="1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bldLvl="0" animBg="1"/>
      <p:bldP spid="10" grpId="0" animBg="1"/>
      <p:bldP spid="1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6"/>
          <p:cNvGraphicFramePr>
            <a:graphicFrameLocks noChangeAspect="1"/>
          </p:cNvGraphicFramePr>
          <p:nvPr/>
        </p:nvGraphicFramePr>
        <p:xfrm>
          <a:off x="180975" y="1965960"/>
          <a:ext cx="11414760" cy="46558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0" name="" r:id="rId1" imgW="5314950" imgH="2828925" progId="PBrush">
                  <p:embed/>
                </p:oleObj>
              </mc:Choice>
              <mc:Fallback>
                <p:oleObj name="" r:id="rId1" imgW="5314950" imgH="2828925" progId="PBrush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0975" y="1965960"/>
                        <a:ext cx="11414760" cy="46558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89" name="Rectangle 2"/>
          <p:cNvSpPr>
            <a:spLocks noGrp="1"/>
          </p:cNvSpPr>
          <p:nvPr>
            <p:ph type="title"/>
          </p:nvPr>
        </p:nvSpPr>
        <p:spPr>
          <a:xfrm>
            <a:off x="1700530" y="299720"/>
            <a:ext cx="9277350" cy="1216025"/>
          </a:xfrm>
        </p:spPr>
        <p:txBody>
          <a:bodyPr wrap="square" anchor="ctr"/>
          <a:lstStyle/>
          <a:p>
            <a:pPr eaLnBrk="1" hangingPunct="1"/>
            <a:r>
              <a:rPr lang="zh-CN" altLang="en-US" sz="6000" b="1" dirty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正音        </a:t>
            </a:r>
            <a:r>
              <a:rPr lang="zh-CN" altLang="en-US" sz="6000" b="1" dirty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hlinkClick r:id="rId3" action="ppaction://hlinkfile"/>
              </a:rPr>
              <a:t>听范读</a:t>
            </a:r>
            <a:endParaRPr lang="zh-CN" altLang="en-US" sz="6000" b="1" dirty="0">
              <a:solidFill>
                <a:srgbClr val="FF0000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2268538" y="981075"/>
            <a:ext cx="6191250" cy="48310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4400" b="1" kern="1200" cap="none" spc="0" normalizeH="0" baseline="0" noProof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昳</a:t>
            </a:r>
            <a:r>
              <a:rPr kumimoji="0" lang="zh-CN" altLang="en-US" sz="4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 　　</a:t>
            </a:r>
            <a:r>
              <a:rPr kumimoji="0" lang="zh-CN" altLang="en-US" sz="4400" b="1" kern="1200" cap="none" spc="0" normalizeH="0" baseline="0" noProof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窥</a:t>
            </a:r>
            <a:r>
              <a:rPr kumimoji="0" lang="zh-CN" altLang="en-US" sz="4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  　</a:t>
            </a:r>
            <a:endParaRPr kumimoji="0" lang="zh-CN" altLang="en-US" sz="44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4400" b="1" u="sng" kern="1200" cap="none" spc="0" normalizeH="0" baseline="0" noProof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间</a:t>
            </a:r>
            <a:r>
              <a:rPr kumimoji="0" lang="zh-CN" altLang="en-US" sz="4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进      </a:t>
            </a:r>
            <a:r>
              <a:rPr kumimoji="0" lang="zh-CN" altLang="en-US" sz="4400" b="1" u="sng" kern="1200" cap="none" spc="0" normalizeH="0" baseline="0" noProof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期</a:t>
            </a:r>
            <a:r>
              <a:rPr kumimoji="0" lang="zh-CN" altLang="en-US" sz="4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年   　　　      </a:t>
            </a:r>
            <a:endParaRPr kumimoji="0" lang="zh-CN" altLang="en-US" sz="44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4400" b="1" u="sng" kern="1200" cap="none" spc="0" normalizeH="0" baseline="0" noProof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谤讥</a:t>
            </a:r>
            <a:r>
              <a:rPr kumimoji="0" lang="zh-CN" altLang="en-US" sz="4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   </a:t>
            </a:r>
            <a:endParaRPr kumimoji="0" lang="zh-CN" altLang="en-US" sz="44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4400" b="1" u="sng" kern="1200" cap="none" spc="0" normalizeH="0" baseline="0" noProof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朝</a:t>
            </a:r>
            <a:r>
              <a:rPr kumimoji="0" lang="zh-CN" altLang="en-US" sz="4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服衣冠　　     </a:t>
            </a:r>
            <a:endParaRPr kumimoji="0" lang="zh-CN" altLang="en-US" sz="44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4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皆</a:t>
            </a:r>
            <a:r>
              <a:rPr kumimoji="0" lang="zh-CN" altLang="en-US" sz="4400" b="1" u="sng" kern="1200" cap="none" spc="0" normalizeH="0" baseline="0" noProof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朝</a:t>
            </a:r>
            <a:r>
              <a:rPr kumimoji="0" lang="zh-CN" altLang="en-US" sz="4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于齐         </a:t>
            </a:r>
            <a:endParaRPr kumimoji="0" lang="zh-CN" altLang="en-US" sz="44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90570" y="981075"/>
            <a:ext cx="7404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sym typeface="+mn-ea"/>
              </a:rPr>
              <a:t>y</a:t>
            </a:r>
            <a:r>
              <a:rPr lang="en-US" sz="3600" b="1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/>
                <a:ea typeface="隶书" panose="02010509060101010101" charset="-122"/>
                <a:sym typeface="+mn-ea"/>
              </a:rPr>
              <a:t>ì</a:t>
            </a:r>
            <a:endParaRPr lang="en-US" altLang="en-US" sz="3600" b="1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/>
              <a:ea typeface="隶书" panose="02010509060101010101" charset="-122"/>
              <a:sym typeface="+mn-ea"/>
            </a:endParaRPr>
          </a:p>
        </p:txBody>
      </p:sp>
      <p:sp>
        <p:nvSpPr>
          <p:cNvPr id="33800" name="Rectangle 8"/>
          <p:cNvSpPr>
            <a:spLocks noChangeArrowheads="1"/>
          </p:cNvSpPr>
          <p:nvPr/>
        </p:nvSpPr>
        <p:spPr bwMode="auto">
          <a:xfrm>
            <a:off x="3492500" y="1989138"/>
            <a:ext cx="1158875" cy="768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cs typeface="+mn-cs"/>
              </a:rPr>
              <a:t>ji</a:t>
            </a: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/>
                <a:ea typeface="隶书" panose="02010509060101010101" charset="-122"/>
                <a:cs typeface="+mn-cs"/>
              </a:rPr>
              <a:t>à</a:t>
            </a: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cs typeface="+mn-cs"/>
              </a:rPr>
              <a:t>n</a:t>
            </a:r>
            <a:endParaRPr kumimoji="0" lang="en-US" sz="44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charset="-122"/>
              <a:ea typeface="隶书" panose="02010509060101010101" charset="-122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97955" y="2261235"/>
            <a:ext cx="87630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b="1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  </a:t>
            </a:r>
            <a:endParaRPr lang="zh-CN" alt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6443663" y="1989138"/>
            <a:ext cx="746125" cy="76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cs typeface="+mn-cs"/>
              </a:rPr>
              <a:t>jī</a:t>
            </a:r>
            <a:endParaRPr kumimoji="0" lang="en-US" sz="44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charset="-122"/>
              <a:ea typeface="隶书" panose="02010509060101010101" charset="-122"/>
              <a:cs typeface="+mn-cs"/>
            </a:endParaRPr>
          </a:p>
        </p:txBody>
      </p:sp>
      <p:sp>
        <p:nvSpPr>
          <p:cNvPr id="33802" name="Rectangle 10"/>
          <p:cNvSpPr>
            <a:spLocks noChangeArrowheads="1"/>
          </p:cNvSpPr>
          <p:nvPr/>
        </p:nvSpPr>
        <p:spPr bwMode="auto">
          <a:xfrm>
            <a:off x="3924300" y="3068638"/>
            <a:ext cx="2068830" cy="768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cs typeface="+mn-cs"/>
              </a:rPr>
              <a:t>b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/>
                <a:ea typeface="隶书" panose="02010509060101010101" charset="-122"/>
                <a:cs typeface="+mn-cs"/>
              </a:rPr>
              <a:t>à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cs typeface="+mn-cs"/>
              </a:rPr>
              <a:t>ng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cs typeface="+mn-cs"/>
              </a:rPr>
              <a:t> 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cs typeface="+mn-cs"/>
              </a:rPr>
              <a:t>jī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charset="-122"/>
              <a:ea typeface="隶书" panose="02010509060101010101" charset="-122"/>
              <a:cs typeface="+mn-cs"/>
            </a:endParaRPr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5076825" y="4005263"/>
            <a:ext cx="1308100" cy="76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cs typeface="+mn-cs"/>
              </a:rPr>
              <a:t>zhāo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charset="-122"/>
              <a:ea typeface="隶书" panose="02010509060101010101" charset="-122"/>
              <a:cs typeface="+mn-cs"/>
            </a:endParaRPr>
          </a:p>
        </p:txBody>
      </p:sp>
      <p:sp>
        <p:nvSpPr>
          <p:cNvPr id="33804" name="Rectangle 12"/>
          <p:cNvSpPr>
            <a:spLocks noChangeArrowheads="1"/>
          </p:cNvSpPr>
          <p:nvPr/>
        </p:nvSpPr>
        <p:spPr bwMode="auto">
          <a:xfrm>
            <a:off x="5148263" y="5013325"/>
            <a:ext cx="1338263" cy="76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cs typeface="+mn-cs"/>
              </a:rPr>
              <a:t>ch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/>
                <a:ea typeface="隶书" panose="02010509060101010101" charset="-122"/>
                <a:cs typeface="+mn-cs"/>
              </a:rPr>
              <a:t>á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cs typeface="+mn-cs"/>
              </a:rPr>
              <a:t>o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charset="-122"/>
              <a:ea typeface="隶书" panose="02010509060101010101" charset="-122"/>
              <a:cs typeface="+mn-cs"/>
            </a:endParaRP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0065068" y="1017588"/>
            <a:ext cx="865188" cy="517064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zh-CN" altLang="en-US" sz="6600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你会读</a:t>
            </a:r>
            <a:r>
              <a:rPr lang="zh-CN" altLang="en-US" sz="6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吗？</a:t>
            </a:r>
            <a:endParaRPr kumimoji="0" lang="zh-CN" altLang="en-US" sz="6600" b="1" kern="1200" cap="none" spc="0" normalizeH="0" baseline="0" noProof="0" dirty="0">
              <a:solidFill>
                <a:srgbClr val="00B05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105525" y="1017905"/>
            <a:ext cx="9652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4000" b="1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sym typeface="+mn-ea"/>
              </a:rPr>
              <a:t>kuī</a:t>
            </a:r>
            <a:endParaRPr lang="en-US" altLang="en-US" sz="4000" b="1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charset="-122"/>
              <a:ea typeface="隶书" panose="020105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ldLvl="0" animBg="1"/>
      <p:bldP spid="5" grpId="0"/>
      <p:bldP spid="33800" grpId="0" bldLvl="0" animBg="1"/>
      <p:bldP spid="33801" grpId="0" animBg="1"/>
      <p:bldP spid="33802" grpId="0" bldLvl="0" animBg="1"/>
      <p:bldP spid="33803" grpId="0" animBg="1"/>
      <p:bldP spid="33804" grpId="0" animBg="1"/>
      <p:bldP spid="33796" grpId="0" animBg="1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6552" y="389509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solidFill>
                  <a:srgbClr val="FF0000"/>
                </a:solidFill>
              </a:rPr>
              <a:t>读译互动</a:t>
            </a:r>
            <a:endParaRPr lang="zh-CN" altLang="en-US" sz="5400" b="1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8600" y="1813433"/>
            <a:ext cx="10515600" cy="4351338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 第一组朗读第一段，第二组翻译一段，第三组来纠错评价。</a:t>
            </a:r>
            <a:endParaRPr lang="en-US" altLang="zh-CN" sz="4400" b="1" dirty="0" smtClean="0">
              <a:solidFill>
                <a:srgbClr val="00206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4400" b="1" dirty="0" smtClean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第二组</a:t>
            </a:r>
            <a:r>
              <a:rPr lang="zh-CN" altLang="en-US" sz="4400" b="1" dirty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朗读</a:t>
            </a:r>
            <a:r>
              <a:rPr lang="zh-CN" altLang="en-US" sz="4400" b="1" dirty="0" smtClean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第二段</a:t>
            </a:r>
            <a:r>
              <a:rPr lang="zh-CN" altLang="en-US" sz="4400" b="1" dirty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，</a:t>
            </a:r>
            <a:r>
              <a:rPr lang="zh-CN" altLang="en-US" sz="4400" b="1" dirty="0" smtClean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第三组翻译二段</a:t>
            </a:r>
            <a:r>
              <a:rPr lang="zh-CN" altLang="en-US" sz="4400" b="1" dirty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，</a:t>
            </a:r>
            <a:r>
              <a:rPr lang="zh-CN" altLang="en-US" sz="4400" b="1" dirty="0" smtClean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第一组来纠错</a:t>
            </a:r>
            <a:r>
              <a:rPr lang="zh-CN" altLang="en-US" sz="4400" b="1" dirty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评价。</a:t>
            </a:r>
            <a:endParaRPr lang="en-US" altLang="zh-CN" sz="4400" b="1" dirty="0">
              <a:solidFill>
                <a:srgbClr val="00206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4400" b="1" dirty="0" smtClean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第三组</a:t>
            </a:r>
            <a:r>
              <a:rPr lang="zh-CN" altLang="en-US" sz="4400" b="1" dirty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朗读</a:t>
            </a:r>
            <a:r>
              <a:rPr lang="zh-CN" altLang="en-US" sz="4400" b="1" dirty="0" smtClean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第三段</a:t>
            </a:r>
            <a:r>
              <a:rPr lang="zh-CN" altLang="en-US" sz="4400" b="1" dirty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，</a:t>
            </a:r>
            <a:r>
              <a:rPr lang="zh-CN" altLang="en-US" sz="4400" b="1" dirty="0" smtClean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第一组翻译三段</a:t>
            </a:r>
            <a:r>
              <a:rPr lang="zh-CN" altLang="en-US" sz="4400" b="1" dirty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，</a:t>
            </a:r>
            <a:r>
              <a:rPr lang="zh-CN" altLang="en-US" sz="4400" b="1" dirty="0" smtClean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第二组来纠错</a:t>
            </a:r>
            <a:r>
              <a:rPr lang="zh-CN" altLang="en-US" sz="4400" b="1" dirty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评价。</a:t>
            </a:r>
            <a:endParaRPr lang="en-US" altLang="zh-CN" sz="4400" b="1" dirty="0">
              <a:solidFill>
                <a:srgbClr val="00206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endParaRPr lang="en-US" altLang="zh-CN" sz="4400" dirty="0" smtClean="0"/>
          </a:p>
          <a:p>
            <a:endParaRPr lang="zh-CN" altLang="en-US" sz="4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图片 440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00420" y="-3175"/>
            <a:ext cx="6272530" cy="45745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33350" y="675005"/>
            <a:ext cx="12248515" cy="5015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>
                <a:solidFill>
                  <a:schemeClr val="accent2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   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邹忌</a:t>
            </a:r>
            <a:r>
              <a:rPr lang="zh-CN" altLang="en-US" sz="3200" b="1">
                <a:solidFill>
                  <a:srgbClr val="00B0F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修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八尺</a:t>
            </a:r>
            <a:r>
              <a:rPr lang="zh-CN" altLang="en-US" sz="3200" b="1">
                <a:solidFill>
                  <a:srgbClr val="00B0F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有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余，</a:t>
            </a:r>
            <a:r>
              <a:rPr lang="zh-CN" altLang="en-US" sz="3200" b="1">
                <a:solidFill>
                  <a:srgbClr val="00B0F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而</a:t>
            </a:r>
            <a:r>
              <a:rPr lang="zh-CN" altLang="en-US" sz="3200" b="1" u="sng">
                <a:solidFill>
                  <a:srgbClr val="00B0F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形</a:t>
            </a:r>
            <a:endParaRPr lang="zh-CN" altLang="en-US" sz="3200" b="1" u="sng">
              <a:solidFill>
                <a:srgbClr val="00B0F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 </a:t>
            </a:r>
            <a:endParaRPr lang="zh-CN" altLang="en-US" sz="3200" b="1">
              <a:solidFill>
                <a:srgbClr val="FF000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endParaRPr lang="zh-CN" altLang="en-US" sz="3200" b="1">
              <a:solidFill>
                <a:srgbClr val="FF000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r>
              <a:rPr lang="zh-CN" altLang="en-US" sz="3200" b="1" u="sng">
                <a:solidFill>
                  <a:srgbClr val="00B0F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貌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昳丽。</a:t>
            </a:r>
            <a:r>
              <a:rPr lang="zh-CN" altLang="en-US" sz="3200" b="1">
                <a:solidFill>
                  <a:srgbClr val="00B0F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朝服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衣冠，窥</a:t>
            </a:r>
            <a:endParaRPr lang="zh-CN" altLang="en-US" sz="3200" b="1">
              <a:solidFill>
                <a:srgbClr val="FF000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 </a:t>
            </a:r>
            <a:endParaRPr lang="en-US" altLang="zh-CN" sz="3200" b="1">
              <a:solidFill>
                <a:srgbClr val="FF000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endParaRPr lang="zh-CN" altLang="en-US" sz="3200" b="1">
              <a:solidFill>
                <a:srgbClr val="FF000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镜，</a:t>
            </a:r>
            <a:r>
              <a:rPr lang="zh-CN" altLang="en-US" sz="3200" b="1">
                <a:solidFill>
                  <a:srgbClr val="00B0F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谓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其妻曰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: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“我</a:t>
            </a:r>
            <a:r>
              <a:rPr lang="zh-CN" altLang="en-US" sz="3200" b="1">
                <a:solidFill>
                  <a:srgbClr val="00B0F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孰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与</a:t>
            </a:r>
            <a:endParaRPr lang="zh-CN" altLang="en-US" sz="3200" b="1">
              <a:solidFill>
                <a:srgbClr val="FF000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endParaRPr lang="zh-CN" altLang="en-US" sz="3200" b="1">
              <a:solidFill>
                <a:srgbClr val="FF000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endParaRPr lang="zh-CN" altLang="en-US" sz="3200" b="1">
              <a:solidFill>
                <a:srgbClr val="FF000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城北徐公美？”其妻曰：“君美</a:t>
            </a:r>
            <a:r>
              <a:rPr lang="zh-CN" altLang="en-US" sz="3200" b="1">
                <a:solidFill>
                  <a:srgbClr val="00B0F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甚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，徐公何能</a:t>
            </a:r>
            <a:r>
              <a:rPr lang="zh-CN" altLang="en-US" sz="3200" b="1">
                <a:solidFill>
                  <a:srgbClr val="00B0F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及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公也！”</a:t>
            </a:r>
            <a:endParaRPr lang="zh-CN" altLang="en-US" sz="3200" b="1">
              <a:solidFill>
                <a:srgbClr val="FF000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3" name="矩形标注 2"/>
          <p:cNvSpPr/>
          <p:nvPr/>
        </p:nvSpPr>
        <p:spPr>
          <a:xfrm>
            <a:off x="133350" y="-3175"/>
            <a:ext cx="2745105" cy="511810"/>
          </a:xfrm>
          <a:prstGeom prst="wedgeRectCallout">
            <a:avLst>
              <a:gd name="adj1" fmla="val 13659"/>
              <a:gd name="adj2" fmla="val 9032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zh-CN" sz="2800"/>
              <a:t>长，这里指身高</a:t>
            </a:r>
            <a:endParaRPr lang="zh-CN" altLang="zh-CN" sz="2800"/>
          </a:p>
        </p:txBody>
      </p:sp>
      <p:sp>
        <p:nvSpPr>
          <p:cNvPr id="4" name="矩形标注 3"/>
          <p:cNvSpPr/>
          <p:nvPr/>
        </p:nvSpPr>
        <p:spPr>
          <a:xfrm>
            <a:off x="3071495" y="-3175"/>
            <a:ext cx="5649595" cy="611505"/>
          </a:xfrm>
          <a:prstGeom prst="wedgeRectCallout">
            <a:avLst>
              <a:gd name="adj1" fmla="val -47421"/>
              <a:gd name="adj2" fmla="val 7616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/>
              <a:t>“</a:t>
            </a:r>
            <a:r>
              <a:rPr lang="zh-CN" altLang="en-US" sz="2800" b="1"/>
              <a:t>有</a:t>
            </a:r>
            <a:r>
              <a:rPr lang="en-US" altLang="zh-CN" sz="2800" b="1"/>
              <a:t>”</a:t>
            </a:r>
            <a:r>
              <a:rPr lang="zh-CN" altLang="en-US" sz="2800" b="1"/>
              <a:t>通</a:t>
            </a:r>
            <a:r>
              <a:rPr lang="en-US" altLang="zh-CN" sz="2800" b="1"/>
              <a:t>“</a:t>
            </a:r>
            <a:r>
              <a:rPr lang="zh-CN" altLang="en-US" sz="2800" b="1"/>
              <a:t>又</a:t>
            </a:r>
            <a:r>
              <a:rPr lang="en-US" altLang="zh-CN" sz="2800" b="1"/>
              <a:t>”</a:t>
            </a:r>
            <a:r>
              <a:rPr lang="zh-CN" altLang="en-US" sz="2800" b="1"/>
              <a:t>，链接整数和零数</a:t>
            </a:r>
            <a:endParaRPr lang="zh-CN" altLang="en-US" sz="2800" b="1"/>
          </a:p>
        </p:txBody>
      </p:sp>
      <p:sp>
        <p:nvSpPr>
          <p:cNvPr id="5" name="矩形标注 4"/>
          <p:cNvSpPr/>
          <p:nvPr/>
        </p:nvSpPr>
        <p:spPr>
          <a:xfrm>
            <a:off x="3071495" y="1308735"/>
            <a:ext cx="1712595" cy="611505"/>
          </a:xfrm>
          <a:prstGeom prst="wedgeRectCallout">
            <a:avLst>
              <a:gd name="adj1" fmla="val 28787"/>
              <a:gd name="adj2" fmla="val -80321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表并列</a:t>
            </a:r>
            <a:endParaRPr lang="zh-CN" altLang="en-US" sz="2800" b="1"/>
          </a:p>
        </p:txBody>
      </p:sp>
      <p:sp>
        <p:nvSpPr>
          <p:cNvPr id="6" name="矩形标注 5"/>
          <p:cNvSpPr/>
          <p:nvPr/>
        </p:nvSpPr>
        <p:spPr>
          <a:xfrm>
            <a:off x="385445" y="1308735"/>
            <a:ext cx="1753235" cy="611505"/>
          </a:xfrm>
          <a:prstGeom prst="wedgeRectCallout">
            <a:avLst>
              <a:gd name="adj1" fmla="val -53585"/>
              <a:gd name="adj2" fmla="val 9278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形体容貌</a:t>
            </a:r>
            <a:endParaRPr lang="zh-CN" altLang="en-US" sz="2800" b="1"/>
          </a:p>
        </p:txBody>
      </p:sp>
      <p:sp>
        <p:nvSpPr>
          <p:cNvPr id="7" name="矩形标注 6"/>
          <p:cNvSpPr/>
          <p:nvPr/>
        </p:nvSpPr>
        <p:spPr>
          <a:xfrm>
            <a:off x="2138045" y="1141095"/>
            <a:ext cx="934085" cy="997585"/>
          </a:xfrm>
          <a:prstGeom prst="wedgeRectCallout">
            <a:avLst>
              <a:gd name="adj1" fmla="val -68010"/>
              <a:gd name="adj2" fmla="val 60821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早晨</a:t>
            </a:r>
            <a:endParaRPr lang="zh-CN" altLang="en-US" sz="2800" b="1"/>
          </a:p>
        </p:txBody>
      </p:sp>
      <p:sp>
        <p:nvSpPr>
          <p:cNvPr id="8" name="矩形标注 7"/>
          <p:cNvSpPr/>
          <p:nvPr/>
        </p:nvSpPr>
        <p:spPr>
          <a:xfrm rot="1140000">
            <a:off x="1612265" y="2954655"/>
            <a:ext cx="1081405" cy="611505"/>
          </a:xfrm>
          <a:prstGeom prst="wedgeRectCallout">
            <a:avLst>
              <a:gd name="adj1" fmla="val -503"/>
              <a:gd name="adj2" fmla="val -11064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穿戴</a:t>
            </a:r>
            <a:endParaRPr lang="zh-CN" altLang="en-US" sz="2800" b="1"/>
          </a:p>
        </p:txBody>
      </p:sp>
      <p:sp>
        <p:nvSpPr>
          <p:cNvPr id="9" name="矩形标注 8"/>
          <p:cNvSpPr/>
          <p:nvPr/>
        </p:nvSpPr>
        <p:spPr>
          <a:xfrm>
            <a:off x="805180" y="4566285"/>
            <a:ext cx="1468120" cy="611505"/>
          </a:xfrm>
          <a:prstGeom prst="wedgeRectCallout">
            <a:avLst>
              <a:gd name="adj1" fmla="val -17387"/>
              <a:gd name="adj2" fmla="val -135254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对</a:t>
            </a:r>
            <a:r>
              <a:rPr lang="en-US" altLang="zh-CN" sz="2800" b="1"/>
              <a:t>---</a:t>
            </a:r>
            <a:r>
              <a:rPr lang="zh-CN" altLang="en-US" sz="2800" b="1"/>
              <a:t>说</a:t>
            </a:r>
            <a:endParaRPr lang="zh-CN" altLang="en-US" sz="2800" b="1"/>
          </a:p>
        </p:txBody>
      </p:sp>
      <p:sp>
        <p:nvSpPr>
          <p:cNvPr id="10" name="矩形标注 9"/>
          <p:cNvSpPr/>
          <p:nvPr/>
        </p:nvSpPr>
        <p:spPr>
          <a:xfrm>
            <a:off x="3241040" y="4415155"/>
            <a:ext cx="1976755" cy="611505"/>
          </a:xfrm>
          <a:prstGeom prst="wedgeRectCallout">
            <a:avLst>
              <a:gd name="adj1" fmla="val -12510"/>
              <a:gd name="adj2" fmla="val -107736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谁，哪一个</a:t>
            </a:r>
            <a:endParaRPr lang="zh-CN" altLang="en-US" sz="2800" b="1"/>
          </a:p>
        </p:txBody>
      </p:sp>
      <p:sp>
        <p:nvSpPr>
          <p:cNvPr id="11" name="矩形标注 10"/>
          <p:cNvSpPr/>
          <p:nvPr/>
        </p:nvSpPr>
        <p:spPr>
          <a:xfrm>
            <a:off x="4784090" y="6078220"/>
            <a:ext cx="1367790" cy="611505"/>
          </a:xfrm>
          <a:prstGeom prst="wedgeRectCallout">
            <a:avLst>
              <a:gd name="adj1" fmla="val 46471"/>
              <a:gd name="adj2" fmla="val -14075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极、很</a:t>
            </a:r>
            <a:endParaRPr lang="zh-CN" altLang="en-US" sz="2800" b="1"/>
          </a:p>
        </p:txBody>
      </p:sp>
      <p:sp>
        <p:nvSpPr>
          <p:cNvPr id="12" name="矩形标注 11"/>
          <p:cNvSpPr/>
          <p:nvPr/>
        </p:nvSpPr>
        <p:spPr>
          <a:xfrm>
            <a:off x="7383145" y="5993765"/>
            <a:ext cx="2693670" cy="611505"/>
          </a:xfrm>
          <a:prstGeom prst="wedgeRectCallout">
            <a:avLst>
              <a:gd name="adj1" fmla="val -7637"/>
              <a:gd name="adj2" fmla="val -12975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比得上。赶得上</a:t>
            </a:r>
            <a:endParaRPr lang="zh-CN" altLang="en-US" sz="2800" b="1"/>
          </a:p>
        </p:txBody>
      </p:sp>
      <p:sp>
        <p:nvSpPr>
          <p:cNvPr id="13" name="线形标注 1 12"/>
          <p:cNvSpPr/>
          <p:nvPr/>
        </p:nvSpPr>
        <p:spPr>
          <a:xfrm>
            <a:off x="5899785" y="675005"/>
            <a:ext cx="6273800" cy="4352290"/>
          </a:xfrm>
          <a:prstGeom prst="borderCallout1">
            <a:avLst>
              <a:gd name="adj1" fmla="val 18748"/>
              <a:gd name="adj2" fmla="val -4048"/>
              <a:gd name="adj3" fmla="val 94368"/>
              <a:gd name="adj4" fmla="val -4058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>
                <a:solidFill>
                  <a:schemeClr val="tx1"/>
                </a:solidFill>
              </a:rPr>
              <a:t>       </a:t>
            </a:r>
            <a:r>
              <a:rPr lang="zh-CN" altLang="en-US" sz="3200" b="1">
                <a:solidFill>
                  <a:schemeClr val="tx1"/>
                </a:solidFill>
              </a:rPr>
              <a:t>邹忌身高八尺多，形体容貌光艳美丽。一天早晨，邹忌穿戴</a:t>
            </a:r>
            <a:endParaRPr lang="zh-CN" altLang="en-US" sz="3200" b="1">
              <a:solidFill>
                <a:schemeClr val="tx1"/>
              </a:solidFill>
            </a:endParaRPr>
          </a:p>
          <a:p>
            <a:pPr algn="ctr"/>
            <a:r>
              <a:rPr lang="zh-CN" altLang="en-US" sz="3200" b="1">
                <a:solidFill>
                  <a:schemeClr val="tx1"/>
                </a:solidFill>
              </a:rPr>
              <a:t>好衣帽，照着镜子，对他的妻说：</a:t>
            </a:r>
            <a:r>
              <a:rPr lang="en-US" altLang="zh-CN" sz="3200" b="1">
                <a:solidFill>
                  <a:schemeClr val="tx1"/>
                </a:solidFill>
              </a:rPr>
              <a:t>“</a:t>
            </a:r>
            <a:r>
              <a:rPr lang="zh-CN" altLang="en-US" sz="3200" b="1">
                <a:solidFill>
                  <a:schemeClr val="tx1"/>
                </a:solidFill>
              </a:rPr>
              <a:t>我同城北的徐公比，</a:t>
            </a:r>
            <a:endParaRPr lang="zh-CN" altLang="en-US" sz="3200" b="1">
              <a:solidFill>
                <a:schemeClr val="tx1"/>
              </a:solidFill>
            </a:endParaRPr>
          </a:p>
          <a:p>
            <a:pPr algn="ctr"/>
            <a:r>
              <a:rPr lang="zh-CN" altLang="en-US" sz="3200" b="1">
                <a:solidFill>
                  <a:schemeClr val="tx1"/>
                </a:solidFill>
              </a:rPr>
              <a:t>谁漂亮？</a:t>
            </a:r>
            <a:r>
              <a:rPr lang="en-US" altLang="zh-CN" sz="3200" b="1">
                <a:solidFill>
                  <a:schemeClr val="tx1"/>
                </a:solidFill>
              </a:rPr>
              <a:t>”</a:t>
            </a:r>
            <a:r>
              <a:rPr lang="zh-CN" altLang="en-US" sz="3200" b="1">
                <a:solidFill>
                  <a:schemeClr val="tx1"/>
                </a:solidFill>
              </a:rPr>
              <a:t>他的妻子说：</a:t>
            </a:r>
            <a:r>
              <a:rPr lang="en-US" altLang="zh-CN" sz="3200" b="1">
                <a:solidFill>
                  <a:schemeClr val="tx1"/>
                </a:solidFill>
              </a:rPr>
              <a:t>“</a:t>
            </a:r>
            <a:r>
              <a:rPr lang="zh-CN" altLang="en-US" sz="3200" b="1">
                <a:solidFill>
                  <a:schemeClr val="tx1"/>
                </a:solidFill>
              </a:rPr>
              <a:t>您漂亮极了，徐公哪里比得上您呢？</a:t>
            </a:r>
            <a:endParaRPr lang="zh-CN" altLang="en-US" sz="3200" b="1">
              <a:solidFill>
                <a:schemeClr val="tx1"/>
              </a:solidFill>
            </a:endParaRPr>
          </a:p>
          <a:p>
            <a:pPr algn="ctr"/>
            <a:endParaRPr lang="zh-CN" altLang="en-US" sz="32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图片 4505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35195" y="67310"/>
            <a:ext cx="7062470" cy="4772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780415" y="959485"/>
            <a:ext cx="8327390" cy="4523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城北徐公，齐国之</a:t>
            </a:r>
            <a:endParaRPr lang="zh-CN" altLang="en-US" sz="32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美丽者也。忌</a:t>
            </a:r>
            <a:r>
              <a:rPr lang="zh-CN" altLang="en-US" sz="3200" b="1" u="sng" dirty="0">
                <a:solidFill>
                  <a:srgbClr val="00B0F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不自</a:t>
            </a:r>
            <a:endParaRPr lang="zh-CN" altLang="en-US" sz="3200" b="1" u="sng" dirty="0">
              <a:solidFill>
                <a:srgbClr val="00B0F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endParaRPr lang="zh-CN" altLang="en-US" sz="3200" b="1" u="sng" dirty="0">
              <a:solidFill>
                <a:srgbClr val="00B0F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endParaRPr lang="zh-CN" altLang="en-US" sz="3200" b="1" u="sng" dirty="0">
              <a:solidFill>
                <a:srgbClr val="00B0F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endParaRPr lang="zh-CN" altLang="en-US" sz="3200" b="1" u="sng" dirty="0">
              <a:solidFill>
                <a:srgbClr val="00B0F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3200" b="1" u="sng" dirty="0">
                <a:solidFill>
                  <a:srgbClr val="00B0F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信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，</a:t>
            </a:r>
            <a:r>
              <a:rPr lang="zh-CN" altLang="en-US" sz="3200" b="1" dirty="0">
                <a:solidFill>
                  <a:srgbClr val="00B0F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而复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问其妾曰：</a:t>
            </a:r>
            <a:endParaRPr lang="zh-CN" altLang="en-US" sz="32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endParaRPr lang="zh-CN" altLang="en-US" sz="32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endParaRPr lang="en-US" altLang="zh-CN" sz="32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en-US" altLang="zh-CN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“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吾</a:t>
            </a:r>
            <a:r>
              <a:rPr lang="zh-CN" altLang="en-US" sz="3200" b="1" u="sng" dirty="0">
                <a:solidFill>
                  <a:srgbClr val="00B0F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孰与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徐公美？</a:t>
            </a:r>
            <a:r>
              <a:rPr lang="en-US" altLang="zh-CN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”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妾曰：</a:t>
            </a:r>
            <a:r>
              <a:rPr lang="en-US" altLang="zh-CN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“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徐公何能及君也？</a:t>
            </a:r>
            <a:r>
              <a:rPr lang="en-US" altLang="zh-CN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”</a:t>
            </a:r>
            <a:endParaRPr lang="en-US" altLang="zh-CN" sz="32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矩形标注 4"/>
          <p:cNvSpPr/>
          <p:nvPr/>
        </p:nvSpPr>
        <p:spPr>
          <a:xfrm>
            <a:off x="310515" y="2122170"/>
            <a:ext cx="3783965" cy="545465"/>
          </a:xfrm>
          <a:prstGeom prst="wedgeRectCallout">
            <a:avLst>
              <a:gd name="adj1" fmla="val 34208"/>
              <a:gd name="adj2" fmla="val -70134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不相信自己，动宾倒置</a:t>
            </a:r>
            <a:endParaRPr lang="zh-CN" altLang="en-US" sz="2800" b="1"/>
          </a:p>
        </p:txBody>
      </p:sp>
      <p:sp>
        <p:nvSpPr>
          <p:cNvPr id="6" name="矩形标注 5"/>
          <p:cNvSpPr/>
          <p:nvPr/>
        </p:nvSpPr>
        <p:spPr>
          <a:xfrm>
            <a:off x="310515" y="2851785"/>
            <a:ext cx="2375535" cy="427355"/>
          </a:xfrm>
          <a:prstGeom prst="wedgeRectCallout">
            <a:avLst>
              <a:gd name="adj1" fmla="val 19125"/>
              <a:gd name="adj2" fmla="val 10631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连词，表顺承</a:t>
            </a:r>
            <a:endParaRPr lang="zh-CN" altLang="en-US" sz="2800" b="1"/>
          </a:p>
        </p:txBody>
      </p:sp>
      <p:sp>
        <p:nvSpPr>
          <p:cNvPr id="7" name="矩形标注 6"/>
          <p:cNvSpPr/>
          <p:nvPr/>
        </p:nvSpPr>
        <p:spPr>
          <a:xfrm>
            <a:off x="3465830" y="2759710"/>
            <a:ext cx="1270000" cy="611505"/>
          </a:xfrm>
          <a:prstGeom prst="wedgeRectCallout">
            <a:avLst>
              <a:gd name="adj1" fmla="val -130700"/>
              <a:gd name="adj2" fmla="val 6516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又，再</a:t>
            </a:r>
            <a:endParaRPr lang="zh-CN" altLang="en-US" sz="2800" b="1"/>
          </a:p>
        </p:txBody>
      </p:sp>
      <p:sp>
        <p:nvSpPr>
          <p:cNvPr id="8" name="矩形标注 7"/>
          <p:cNvSpPr/>
          <p:nvPr/>
        </p:nvSpPr>
        <p:spPr>
          <a:xfrm>
            <a:off x="762000" y="5779770"/>
            <a:ext cx="8790305" cy="611505"/>
          </a:xfrm>
          <a:prstGeom prst="wedgeRectCallout">
            <a:avLst>
              <a:gd name="adj1" fmla="val -35537"/>
              <a:gd name="adj2" fmla="val -12154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/>
              <a:t>我与徐公孰美？孰与：用于比较性的选择问句中</a:t>
            </a:r>
            <a:endParaRPr lang="zh-CN" altLang="en-US" sz="3200" b="1"/>
          </a:p>
        </p:txBody>
      </p:sp>
      <p:sp>
        <p:nvSpPr>
          <p:cNvPr id="10" name="流程图: 过程 9"/>
          <p:cNvSpPr/>
          <p:nvPr/>
        </p:nvSpPr>
        <p:spPr>
          <a:xfrm>
            <a:off x="4736465" y="66675"/>
            <a:ext cx="7061200" cy="4773295"/>
          </a:xfrm>
          <a:prstGeom prst="flowChartProces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 dirty="0"/>
              <a:t>城北的徐公，是齐国的美男子。邹忌不相信自己会比徐公漂亮，就又问他的妾：</a:t>
            </a:r>
            <a:r>
              <a:rPr lang="en-US" altLang="zh-CN" sz="3200" b="1" dirty="0"/>
              <a:t>“</a:t>
            </a:r>
            <a:r>
              <a:rPr lang="zh-CN" altLang="en-US" sz="3200" b="1" dirty="0"/>
              <a:t>我同徐公比，谁漂亮？</a:t>
            </a:r>
            <a:r>
              <a:rPr lang="en-US" altLang="zh-CN" sz="3200" b="1" dirty="0"/>
              <a:t>”</a:t>
            </a:r>
            <a:r>
              <a:rPr lang="zh-CN" altLang="en-US" sz="3200" b="1" dirty="0"/>
              <a:t>妾说：</a:t>
            </a:r>
            <a:r>
              <a:rPr lang="en-US" altLang="zh-CN" sz="3200" b="1" dirty="0"/>
              <a:t>“</a:t>
            </a:r>
            <a:r>
              <a:rPr lang="zh-CN" altLang="en-US" sz="3200" b="1" dirty="0"/>
              <a:t>徐公怎么能比得上您呢？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10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64895" y="1085850"/>
            <a:ext cx="4761865" cy="50774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600" b="1" dirty="0">
                <a:solidFill>
                  <a:srgbClr val="00B0F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旦日</a:t>
            </a:r>
            <a:r>
              <a:rPr lang="zh-CN" altLang="en-US" sz="36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，客从外来，</a:t>
            </a:r>
            <a:endParaRPr lang="zh-CN" altLang="en-US" sz="36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endParaRPr lang="zh-CN" altLang="en-US" sz="36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3600" b="1" u="sng" dirty="0">
                <a:solidFill>
                  <a:srgbClr val="00B0F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与</a:t>
            </a:r>
            <a:r>
              <a:rPr lang="zh-CN" altLang="en-US" sz="3600" b="1" u="sng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坐谈</a:t>
            </a:r>
            <a:r>
              <a:rPr lang="zh-CN" altLang="en-US" sz="36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，问之：</a:t>
            </a:r>
            <a:r>
              <a:rPr lang="en-US" altLang="zh-CN" sz="36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”</a:t>
            </a:r>
            <a:r>
              <a:rPr lang="zh-CN" altLang="en-US" sz="36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吾</a:t>
            </a:r>
            <a:endParaRPr lang="zh-CN" altLang="en-US" sz="36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36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 </a:t>
            </a:r>
            <a:endParaRPr lang="zh-CN" altLang="en-US" sz="36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endParaRPr lang="zh-CN" altLang="en-US" sz="36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36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与徐公孰美？</a:t>
            </a:r>
            <a:r>
              <a:rPr lang="en-US" altLang="zh-CN" sz="36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“</a:t>
            </a:r>
            <a:r>
              <a:rPr lang="zh-CN" altLang="en-US" sz="36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客曰：</a:t>
            </a:r>
            <a:endParaRPr lang="zh-CN" altLang="en-US" sz="36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endParaRPr lang="zh-CN" altLang="en-US" sz="36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endParaRPr lang="en-US" altLang="zh-CN" sz="36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en-US" altLang="zh-CN" sz="36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”</a:t>
            </a:r>
            <a:r>
              <a:rPr lang="zh-CN" altLang="en-US" sz="36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徐公不</a:t>
            </a:r>
            <a:r>
              <a:rPr lang="zh-CN" altLang="en-US" sz="3600" b="1" dirty="0">
                <a:solidFill>
                  <a:srgbClr val="00B0F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若</a:t>
            </a:r>
            <a:r>
              <a:rPr lang="zh-CN" altLang="en-US" sz="36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君之美也。</a:t>
            </a:r>
            <a:r>
              <a:rPr lang="en-US" altLang="zh-CN" sz="36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“</a:t>
            </a:r>
            <a:endParaRPr lang="en-US" altLang="zh-CN" sz="36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3" name="矩形标注 2"/>
          <p:cNvSpPr/>
          <p:nvPr/>
        </p:nvSpPr>
        <p:spPr>
          <a:xfrm>
            <a:off x="699770" y="279400"/>
            <a:ext cx="1619250" cy="611505"/>
          </a:xfrm>
          <a:prstGeom prst="wedgeRectCallout">
            <a:avLst>
              <a:gd name="adj1" fmla="val -78"/>
              <a:gd name="adj2" fmla="val 9548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/>
              <a:t>明天</a:t>
            </a:r>
            <a:endParaRPr lang="zh-CN" altLang="en-US" sz="3200" b="1"/>
          </a:p>
        </p:txBody>
      </p:sp>
      <p:sp>
        <p:nvSpPr>
          <p:cNvPr id="4" name="矩形标注 3"/>
          <p:cNvSpPr/>
          <p:nvPr/>
        </p:nvSpPr>
        <p:spPr>
          <a:xfrm>
            <a:off x="414655" y="1690370"/>
            <a:ext cx="2358390" cy="611505"/>
          </a:xfrm>
          <a:prstGeom prst="wedgeRectCallout">
            <a:avLst>
              <a:gd name="adj1" fmla="val -13731"/>
              <a:gd name="adj2" fmla="val 62461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介词，跟，同</a:t>
            </a:r>
            <a:endParaRPr lang="zh-CN" altLang="en-US" sz="2800" b="1"/>
          </a:p>
        </p:txBody>
      </p:sp>
      <p:sp>
        <p:nvSpPr>
          <p:cNvPr id="5" name="矩形标注 4"/>
          <p:cNvSpPr/>
          <p:nvPr/>
        </p:nvSpPr>
        <p:spPr>
          <a:xfrm>
            <a:off x="2124075" y="3123565"/>
            <a:ext cx="2642235" cy="611505"/>
          </a:xfrm>
          <a:prstGeom prst="wedgeRectCallout">
            <a:avLst>
              <a:gd name="adj1" fmla="val -56536"/>
              <a:gd name="adj2" fmla="val -105036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与（之）坐谈</a:t>
            </a:r>
            <a:endParaRPr lang="zh-CN" altLang="en-US" sz="2800" b="1"/>
          </a:p>
        </p:txBody>
      </p:sp>
      <p:sp>
        <p:nvSpPr>
          <p:cNvPr id="6" name="矩形标注 5"/>
          <p:cNvSpPr/>
          <p:nvPr/>
        </p:nvSpPr>
        <p:spPr>
          <a:xfrm>
            <a:off x="2362835" y="4662170"/>
            <a:ext cx="2403475" cy="611505"/>
          </a:xfrm>
          <a:prstGeom prst="wedgeRectCallout">
            <a:avLst>
              <a:gd name="adj1" fmla="val -22945"/>
              <a:gd name="adj2" fmla="val 9818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如，比得上</a:t>
            </a:r>
            <a:endParaRPr lang="zh-CN" altLang="en-US" sz="2800" b="1"/>
          </a:p>
        </p:txBody>
      </p:sp>
      <p:pic>
        <p:nvPicPr>
          <p:cNvPr id="17409" name="图片 460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70500" y="476250"/>
            <a:ext cx="6826250" cy="43503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流程图: 过程 7"/>
          <p:cNvSpPr/>
          <p:nvPr/>
        </p:nvSpPr>
        <p:spPr>
          <a:xfrm>
            <a:off x="5295265" y="279400"/>
            <a:ext cx="6776085" cy="6113145"/>
          </a:xfrm>
          <a:prstGeom prst="flowChartProces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C00000"/>
                </a:solidFill>
              </a:rPr>
              <a:t>第二天，有客人从外面来，邹忌同他</a:t>
            </a:r>
            <a:endParaRPr lang="zh-CN" altLang="en-US" sz="3200" b="1" dirty="0">
              <a:solidFill>
                <a:srgbClr val="C00000"/>
              </a:solidFill>
            </a:endParaRPr>
          </a:p>
          <a:p>
            <a:pPr algn="ctr"/>
            <a:r>
              <a:rPr lang="zh-CN" altLang="en-US" sz="3200" b="1" dirty="0">
                <a:solidFill>
                  <a:srgbClr val="C00000"/>
                </a:solidFill>
              </a:rPr>
              <a:t>坐着闲聊，邹忌又问他：</a:t>
            </a:r>
            <a:r>
              <a:rPr lang="en-US" altLang="zh-CN" sz="3200" b="1" dirty="0">
                <a:solidFill>
                  <a:srgbClr val="C00000"/>
                </a:solidFill>
              </a:rPr>
              <a:t>”</a:t>
            </a:r>
            <a:r>
              <a:rPr lang="zh-CN" altLang="en-US" sz="3200" b="1" dirty="0">
                <a:solidFill>
                  <a:srgbClr val="C00000"/>
                </a:solidFill>
              </a:rPr>
              <a:t>我同徐公</a:t>
            </a:r>
            <a:endParaRPr lang="zh-CN" altLang="en-US" sz="3200" b="1" dirty="0">
              <a:solidFill>
                <a:srgbClr val="C00000"/>
              </a:solidFill>
            </a:endParaRPr>
          </a:p>
          <a:p>
            <a:pPr algn="ctr"/>
            <a:r>
              <a:rPr lang="zh-CN" altLang="en-US" sz="3200" b="1" dirty="0">
                <a:solidFill>
                  <a:srgbClr val="C00000"/>
                </a:solidFill>
              </a:rPr>
              <a:t>比，谁漂亮？</a:t>
            </a:r>
            <a:r>
              <a:rPr lang="en-US" altLang="zh-CN" sz="3200" b="1" dirty="0">
                <a:solidFill>
                  <a:srgbClr val="C00000"/>
                </a:solidFill>
              </a:rPr>
              <a:t>“</a:t>
            </a:r>
            <a:r>
              <a:rPr lang="zh-CN" altLang="en-US" sz="3200" b="1" dirty="0">
                <a:solidFill>
                  <a:srgbClr val="C00000"/>
                </a:solidFill>
              </a:rPr>
              <a:t>客人说：</a:t>
            </a:r>
            <a:r>
              <a:rPr lang="en-US" altLang="zh-CN" sz="3200" b="1" dirty="0">
                <a:solidFill>
                  <a:srgbClr val="C00000"/>
                </a:solidFill>
              </a:rPr>
              <a:t>”</a:t>
            </a:r>
            <a:r>
              <a:rPr lang="zh-CN" altLang="en-US" sz="3200" b="1" dirty="0">
                <a:solidFill>
                  <a:srgbClr val="C00000"/>
                </a:solidFill>
              </a:rPr>
              <a:t>徐公不如您漂亮。</a:t>
            </a:r>
            <a:r>
              <a:rPr lang="en-US" altLang="zh-CN" sz="3200" b="1" dirty="0">
                <a:solidFill>
                  <a:srgbClr val="C00000"/>
                </a:solidFill>
              </a:rPr>
              <a:t>“</a:t>
            </a:r>
            <a:endParaRPr lang="en-US" altLang="zh-CN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8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471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37760" y="279400"/>
            <a:ext cx="6776085" cy="55073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19430" y="741045"/>
            <a:ext cx="3756660" cy="5015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endParaRPr lang="zh-CN" altLang="en-US" sz="4000" b="1" dirty="0">
              <a:solidFill>
                <a:srgbClr val="00B0F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4000" b="1" dirty="0">
                <a:solidFill>
                  <a:srgbClr val="00B0F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明日</a:t>
            </a:r>
            <a:r>
              <a:rPr lang="zh-CN" altLang="en-US" sz="40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，徐公来，</a:t>
            </a:r>
            <a:endParaRPr lang="zh-CN" altLang="en-US" sz="40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endParaRPr lang="zh-CN" altLang="en-US" sz="40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endParaRPr lang="zh-CN" altLang="en-US" sz="40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4000" b="1" dirty="0">
                <a:solidFill>
                  <a:srgbClr val="00B0F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孰</a:t>
            </a:r>
            <a:r>
              <a:rPr lang="zh-CN" altLang="en-US" sz="40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视</a:t>
            </a:r>
            <a:r>
              <a:rPr lang="zh-CN" altLang="en-US" sz="4000" b="1" dirty="0">
                <a:solidFill>
                  <a:srgbClr val="00B0F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之</a:t>
            </a:r>
            <a:r>
              <a:rPr lang="zh-CN" altLang="en-US" sz="40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，自</a:t>
            </a:r>
            <a:r>
              <a:rPr lang="zh-CN" altLang="en-US" sz="4000" b="1" u="sng" dirty="0">
                <a:solidFill>
                  <a:srgbClr val="00B0F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以</a:t>
            </a:r>
            <a:endParaRPr lang="zh-CN" altLang="en-US" sz="4000" b="1" u="sng" dirty="0">
              <a:solidFill>
                <a:srgbClr val="00B0F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endParaRPr lang="zh-CN" altLang="en-US" sz="40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endParaRPr lang="zh-CN" altLang="en-US" sz="40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4000" b="1" u="sng" dirty="0">
                <a:solidFill>
                  <a:srgbClr val="00B0F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为</a:t>
            </a:r>
            <a:r>
              <a:rPr lang="zh-CN" altLang="en-US" sz="40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不如；</a:t>
            </a:r>
            <a:endParaRPr lang="zh-CN" altLang="en-US" sz="4000" b="1" dirty="0"/>
          </a:p>
        </p:txBody>
      </p:sp>
      <p:sp>
        <p:nvSpPr>
          <p:cNvPr id="3" name="矩形标注 2"/>
          <p:cNvSpPr/>
          <p:nvPr/>
        </p:nvSpPr>
        <p:spPr>
          <a:xfrm>
            <a:off x="687705" y="372110"/>
            <a:ext cx="1501775" cy="611505"/>
          </a:xfrm>
          <a:prstGeom prst="wedgeRectCallout">
            <a:avLst>
              <a:gd name="adj1" fmla="val -31987"/>
              <a:gd name="adj2" fmla="val 11458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第二天</a:t>
            </a:r>
            <a:endParaRPr lang="zh-CN" altLang="en-US" sz="2800" b="1"/>
          </a:p>
        </p:txBody>
      </p:sp>
      <p:sp>
        <p:nvSpPr>
          <p:cNvPr id="4" name="矩形标注 3"/>
          <p:cNvSpPr/>
          <p:nvPr/>
        </p:nvSpPr>
        <p:spPr>
          <a:xfrm>
            <a:off x="704215" y="2202815"/>
            <a:ext cx="2508885" cy="611505"/>
          </a:xfrm>
          <a:prstGeom prst="wedgeRectCallout">
            <a:avLst>
              <a:gd name="adj1" fmla="val -46937"/>
              <a:gd name="adj2" fmla="val 11458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同</a:t>
            </a:r>
            <a:r>
              <a:rPr lang="en-US" altLang="zh-CN" sz="2800" b="1"/>
              <a:t>”</a:t>
            </a:r>
            <a:r>
              <a:rPr lang="zh-CN" altLang="en-US" sz="2800" b="1"/>
              <a:t>熟</a:t>
            </a:r>
            <a:r>
              <a:rPr lang="en-US" altLang="zh-CN" sz="2800" b="1"/>
              <a:t>“</a:t>
            </a:r>
            <a:r>
              <a:rPr lang="zh-CN" altLang="en-US" sz="2800" b="1"/>
              <a:t>仔细</a:t>
            </a:r>
            <a:endParaRPr lang="zh-CN" altLang="en-US" sz="2800" b="1"/>
          </a:p>
        </p:txBody>
      </p:sp>
      <p:sp>
        <p:nvSpPr>
          <p:cNvPr id="5" name="矩形标注 4"/>
          <p:cNvSpPr/>
          <p:nvPr/>
        </p:nvSpPr>
        <p:spPr>
          <a:xfrm>
            <a:off x="1745615" y="3932555"/>
            <a:ext cx="2072005" cy="611505"/>
          </a:xfrm>
          <a:prstGeom prst="wedgeRectCallout">
            <a:avLst>
              <a:gd name="adj1" fmla="val -45157"/>
              <a:gd name="adj2" fmla="val -8312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他，指徐公</a:t>
            </a:r>
            <a:endParaRPr lang="zh-CN" altLang="en-US" sz="2800" b="1"/>
          </a:p>
        </p:txBody>
      </p:sp>
      <p:sp>
        <p:nvSpPr>
          <p:cNvPr id="6" name="矩形标注 5"/>
          <p:cNvSpPr/>
          <p:nvPr/>
        </p:nvSpPr>
        <p:spPr>
          <a:xfrm>
            <a:off x="318135" y="4116705"/>
            <a:ext cx="914400" cy="611505"/>
          </a:xfrm>
          <a:prstGeom prst="wedgeRectCallout">
            <a:avLst>
              <a:gd name="adj1" fmla="val 4861"/>
              <a:gd name="adj2" fmla="val 11739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认为</a:t>
            </a:r>
            <a:endParaRPr lang="zh-CN" altLang="en-US" sz="2800" b="1"/>
          </a:p>
        </p:txBody>
      </p:sp>
      <p:sp>
        <p:nvSpPr>
          <p:cNvPr id="7" name="矩形标注 6"/>
          <p:cNvSpPr/>
          <p:nvPr/>
        </p:nvSpPr>
        <p:spPr>
          <a:xfrm>
            <a:off x="3425190" y="5947410"/>
            <a:ext cx="3515995" cy="611505"/>
          </a:xfrm>
          <a:prstGeom prst="wedgeRectCallout">
            <a:avLst>
              <a:gd name="adj1" fmla="val -91127"/>
              <a:gd name="adj2" fmla="val -13245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自以为不如（其美）</a:t>
            </a:r>
            <a:endParaRPr lang="zh-CN" altLang="en-US" sz="2800" b="1"/>
          </a:p>
        </p:txBody>
      </p:sp>
      <p:sp>
        <p:nvSpPr>
          <p:cNvPr id="8" name="流程图: 过程 7"/>
          <p:cNvSpPr/>
          <p:nvPr/>
        </p:nvSpPr>
        <p:spPr>
          <a:xfrm>
            <a:off x="4937760" y="279400"/>
            <a:ext cx="7042785" cy="5668010"/>
          </a:xfrm>
          <a:prstGeom prst="flowChartProces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rgbClr val="C00000"/>
                </a:solidFill>
              </a:rPr>
              <a:t>又过了一天，徐公来了，邹忌仔细地看他，自己觉得不如徐公漂亮。</a:t>
            </a:r>
            <a:endParaRPr lang="zh-CN" altLang="en-US" sz="32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bldLvl="0" animBg="1"/>
      <p:bldP spid="5" grpId="0" animBg="1"/>
      <p:bldP spid="6" grpId="0" animBg="1"/>
      <p:bldP spid="7" grpId="0" animBg="1"/>
      <p:bldP spid="8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图片 481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62370" y="33655"/>
            <a:ext cx="5920740" cy="46424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75920" y="388620"/>
            <a:ext cx="5218430" cy="64928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endParaRPr lang="zh-CN" altLang="en-US" sz="3200" b="1" dirty="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sym typeface="+mn-ea"/>
            </a:endParaRPr>
          </a:p>
          <a:p>
            <a:pPr algn="l"/>
            <a:r>
              <a:rPr lang="zh-CN" altLang="en-US" sz="3200" b="1" dirty="0">
                <a:solidFill>
                  <a:schemeClr val="tx1"/>
                </a:solidFill>
                <a:effectLst/>
                <a:sym typeface="+mn-ea"/>
              </a:rPr>
              <a:t>窥镜</a:t>
            </a:r>
            <a:r>
              <a:rPr lang="zh-CN" altLang="en-US" sz="3200" b="1" dirty="0">
                <a:solidFill>
                  <a:srgbClr val="0070C0"/>
                </a:solidFill>
                <a:effectLst/>
                <a:sym typeface="+mn-ea"/>
              </a:rPr>
              <a:t>而</a:t>
            </a:r>
            <a:r>
              <a:rPr lang="zh-CN" altLang="en-US" sz="3200" b="1" dirty="0">
                <a:solidFill>
                  <a:schemeClr val="tx1"/>
                </a:solidFill>
                <a:effectLst/>
                <a:sym typeface="+mn-ea"/>
              </a:rPr>
              <a:t>自视，又弗如远甚。</a:t>
            </a:r>
            <a:endParaRPr lang="zh-CN" altLang="en-US" sz="3200" b="1" dirty="0">
              <a:solidFill>
                <a:schemeClr val="tx1"/>
              </a:solidFill>
              <a:effectLst/>
              <a:sym typeface="+mn-ea"/>
            </a:endParaRPr>
          </a:p>
          <a:p>
            <a:pPr algn="l"/>
            <a:endParaRPr lang="zh-CN" altLang="en-US" sz="3200" b="1" dirty="0">
              <a:solidFill>
                <a:schemeClr val="tx1"/>
              </a:solidFill>
              <a:effectLst/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endParaRPr lang="zh-CN" altLang="en-US" sz="3200" b="1" dirty="0">
              <a:solidFill>
                <a:schemeClr val="tx1"/>
              </a:solidFill>
              <a:effectLst/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r>
              <a:rPr lang="zh-CN" altLang="en-US" sz="3200" b="1" dirty="0">
                <a:solidFill>
                  <a:schemeClr val="tx1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暮</a:t>
            </a:r>
            <a:r>
              <a:rPr lang="zh-CN" altLang="en-US" sz="3200" b="1" dirty="0">
                <a:solidFill>
                  <a:srgbClr val="0070C0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寝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而思</a:t>
            </a:r>
            <a:r>
              <a:rPr lang="zh-CN" altLang="en-US" sz="3200" b="1" dirty="0">
                <a:solidFill>
                  <a:srgbClr val="0070C0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之，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曰：“吾妻</a:t>
            </a:r>
            <a:r>
              <a:rPr lang="zh-CN" altLang="en-US" sz="3200" b="1" dirty="0">
                <a:solidFill>
                  <a:srgbClr val="0070C0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之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美</a:t>
            </a:r>
            <a:endParaRPr lang="zh-CN" altLang="en-US" sz="3200" b="1" dirty="0">
              <a:solidFill>
                <a:schemeClr val="tx1"/>
              </a:solidFill>
              <a:effectLst/>
              <a:latin typeface="宋体-PUA" panose="02010600030101010101" charset="-122"/>
              <a:ea typeface="宋体-PUA" panose="02010600030101010101" charset="-122"/>
              <a:sym typeface="+mn-ea"/>
            </a:endParaRPr>
          </a:p>
          <a:p>
            <a:pPr algn="l"/>
            <a:endParaRPr lang="zh-CN" altLang="en-US" sz="3200" b="1" dirty="0">
              <a:solidFill>
                <a:schemeClr val="tx1"/>
              </a:solidFill>
              <a:effectLst/>
              <a:latin typeface="宋体-PUA" panose="02010600030101010101" charset="-122"/>
              <a:ea typeface="宋体-PUA" panose="02010600030101010101" charset="-122"/>
              <a:sym typeface="+mn-ea"/>
            </a:endParaRPr>
          </a:p>
          <a:p>
            <a:pPr algn="l"/>
            <a:endParaRPr lang="zh-CN" altLang="en-US" sz="3200" b="1" dirty="0">
              <a:solidFill>
                <a:schemeClr val="tx1"/>
              </a:solidFill>
              <a:effectLst/>
              <a:latin typeface="宋体-PUA" panose="02010600030101010101" charset="-122"/>
              <a:ea typeface="宋体-PUA" panose="02010600030101010101" charset="-122"/>
              <a:sym typeface="+mn-ea"/>
            </a:endParaRPr>
          </a:p>
          <a:p>
            <a:pPr algn="l"/>
            <a:r>
              <a:rPr lang="zh-CN" altLang="en-US" sz="3200" b="1" dirty="0">
                <a:solidFill>
                  <a:schemeClr val="tx1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我者，</a:t>
            </a:r>
            <a:r>
              <a:rPr lang="zh-CN" altLang="en-US" sz="3200" b="1" dirty="0">
                <a:solidFill>
                  <a:srgbClr val="0070C0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私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我也；妾之</a:t>
            </a:r>
            <a:r>
              <a:rPr lang="zh-CN" altLang="en-US" sz="3200" b="1" dirty="0">
                <a:solidFill>
                  <a:srgbClr val="0070C0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美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我</a:t>
            </a:r>
            <a:endParaRPr lang="zh-CN" altLang="en-US" sz="3200" b="1" dirty="0">
              <a:solidFill>
                <a:schemeClr val="tx1"/>
              </a:solidFill>
              <a:effectLst/>
              <a:latin typeface="宋体-PUA" panose="02010600030101010101" charset="-122"/>
              <a:ea typeface="宋体-PUA" panose="02010600030101010101" charset="-122"/>
              <a:sym typeface="+mn-ea"/>
            </a:endParaRPr>
          </a:p>
          <a:p>
            <a:pPr algn="l"/>
            <a:endParaRPr lang="zh-CN" altLang="en-US" sz="3200" b="1" dirty="0">
              <a:solidFill>
                <a:schemeClr val="tx1"/>
              </a:solidFill>
              <a:effectLst/>
              <a:latin typeface="宋体-PUA" panose="02010600030101010101" charset="-122"/>
              <a:ea typeface="宋体-PUA" panose="02010600030101010101" charset="-122"/>
              <a:sym typeface="+mn-ea"/>
            </a:endParaRPr>
          </a:p>
          <a:p>
            <a:pPr algn="l"/>
            <a:endParaRPr lang="zh-CN" altLang="en-US" sz="3200" b="1" dirty="0">
              <a:solidFill>
                <a:schemeClr val="tx1"/>
              </a:solidFill>
              <a:effectLst/>
              <a:latin typeface="宋体-PUA" panose="02010600030101010101" charset="-122"/>
              <a:ea typeface="宋体-PUA" panose="02010600030101010101" charset="-122"/>
              <a:sym typeface="+mn-ea"/>
            </a:endParaRPr>
          </a:p>
          <a:p>
            <a:pPr algn="l"/>
            <a:r>
              <a:rPr lang="zh-CN" altLang="en-US" sz="3200" b="1" dirty="0">
                <a:solidFill>
                  <a:schemeClr val="tx1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者，畏我也；客之美我者，</a:t>
            </a:r>
            <a:endParaRPr lang="zh-CN" altLang="en-US" sz="3200" b="1" dirty="0">
              <a:solidFill>
                <a:schemeClr val="tx1"/>
              </a:solidFill>
              <a:effectLst/>
              <a:latin typeface="宋体-PUA" panose="02010600030101010101" charset="-122"/>
              <a:ea typeface="宋体-PUA" panose="02010600030101010101" charset="-122"/>
              <a:sym typeface="+mn-ea"/>
            </a:endParaRPr>
          </a:p>
          <a:p>
            <a:pPr algn="l"/>
            <a:endParaRPr lang="zh-CN" altLang="en-US" sz="3200" b="1" dirty="0">
              <a:solidFill>
                <a:schemeClr val="tx1"/>
              </a:solidFill>
              <a:effectLst/>
              <a:latin typeface="宋体-PUA" panose="02010600030101010101" charset="-122"/>
              <a:ea typeface="宋体-PUA" panose="02010600030101010101" charset="-122"/>
              <a:sym typeface="+mn-ea"/>
            </a:endParaRPr>
          </a:p>
          <a:p>
            <a:pPr algn="l"/>
            <a:r>
              <a:rPr lang="zh-CN" altLang="en-US" sz="3200" b="1" dirty="0">
                <a:solidFill>
                  <a:srgbClr val="0070C0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欲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有求</a:t>
            </a:r>
            <a:r>
              <a:rPr lang="zh-CN" altLang="en-US" sz="3200" b="1" dirty="0">
                <a:solidFill>
                  <a:srgbClr val="0070C0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于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宋体-PUA" panose="02010600030101010101" charset="-122"/>
                <a:ea typeface="宋体-PUA" panose="02010600030101010101" charset="-122"/>
                <a:sym typeface="+mn-ea"/>
              </a:rPr>
              <a:t>我也。</a:t>
            </a:r>
            <a:r>
              <a:rPr lang="zh-CN" altLang="en-US" sz="3200" b="1" dirty="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”</a:t>
            </a:r>
            <a:endParaRPr lang="zh-CN" altLang="en-US" sz="3200" b="1" dirty="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3" name="矩形标注 2"/>
          <p:cNvSpPr/>
          <p:nvPr/>
        </p:nvSpPr>
        <p:spPr>
          <a:xfrm>
            <a:off x="375920" y="266065"/>
            <a:ext cx="1544955" cy="611505"/>
          </a:xfrm>
          <a:prstGeom prst="wedgeRectCallout">
            <a:avLst>
              <a:gd name="adj1" fmla="val 19379"/>
              <a:gd name="adj2" fmla="val 62461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表修饰</a:t>
            </a:r>
            <a:endParaRPr lang="zh-CN" altLang="en-US" sz="2800" b="1"/>
          </a:p>
        </p:txBody>
      </p:sp>
      <p:sp>
        <p:nvSpPr>
          <p:cNvPr id="4" name="矩形标注 3"/>
          <p:cNvSpPr/>
          <p:nvPr/>
        </p:nvSpPr>
        <p:spPr>
          <a:xfrm>
            <a:off x="268605" y="1642745"/>
            <a:ext cx="1333500" cy="627380"/>
          </a:xfrm>
          <a:prstGeom prst="wedgeRectCallout">
            <a:avLst>
              <a:gd name="adj1" fmla="val 14476"/>
              <a:gd name="adj2" fmla="val 6518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指躺着</a:t>
            </a:r>
            <a:endParaRPr lang="zh-CN" altLang="en-US" sz="2800" b="1"/>
          </a:p>
        </p:txBody>
      </p:sp>
      <p:sp>
        <p:nvSpPr>
          <p:cNvPr id="5" name="矩形标注 4"/>
          <p:cNvSpPr/>
          <p:nvPr/>
        </p:nvSpPr>
        <p:spPr>
          <a:xfrm>
            <a:off x="1920875" y="1475105"/>
            <a:ext cx="3818890" cy="795020"/>
          </a:xfrm>
          <a:prstGeom prst="wedgeRectCallout">
            <a:avLst>
              <a:gd name="adj1" fmla="val -36232"/>
              <a:gd name="adj2" fmla="val 77396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这件事，指妻、妾、客说自己比徐公美这件事</a:t>
            </a:r>
            <a:endParaRPr lang="zh-CN" altLang="en-US" sz="2800" b="1"/>
          </a:p>
        </p:txBody>
      </p:sp>
      <p:sp>
        <p:nvSpPr>
          <p:cNvPr id="7" name="矩形标注 6"/>
          <p:cNvSpPr/>
          <p:nvPr/>
        </p:nvSpPr>
        <p:spPr>
          <a:xfrm>
            <a:off x="375285" y="3272155"/>
            <a:ext cx="5554980" cy="611505"/>
          </a:xfrm>
          <a:prstGeom prst="wedgeRectCallout">
            <a:avLst>
              <a:gd name="adj1" fmla="val 30978"/>
              <a:gd name="adj2" fmla="val -13265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用在主谓之间，取消句子的独立性</a:t>
            </a:r>
            <a:endParaRPr lang="zh-CN" altLang="en-US" sz="2800" b="1"/>
          </a:p>
        </p:txBody>
      </p:sp>
      <p:sp>
        <p:nvSpPr>
          <p:cNvPr id="8" name="矩形标注 7"/>
          <p:cNvSpPr/>
          <p:nvPr/>
        </p:nvSpPr>
        <p:spPr>
          <a:xfrm>
            <a:off x="1141095" y="4598670"/>
            <a:ext cx="914400" cy="611505"/>
          </a:xfrm>
          <a:prstGeom prst="wedgeRectCallout">
            <a:avLst>
              <a:gd name="adj1" fmla="val 26875"/>
              <a:gd name="adj2" fmla="val -99636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偏爱</a:t>
            </a:r>
            <a:endParaRPr lang="zh-CN" altLang="en-US" sz="2800" b="1"/>
          </a:p>
        </p:txBody>
      </p:sp>
      <p:sp>
        <p:nvSpPr>
          <p:cNvPr id="9" name="矩形标注 8"/>
          <p:cNvSpPr/>
          <p:nvPr/>
        </p:nvSpPr>
        <p:spPr>
          <a:xfrm>
            <a:off x="2171700" y="4413885"/>
            <a:ext cx="3975100" cy="762635"/>
          </a:xfrm>
          <a:prstGeom prst="wedgeRectCallout">
            <a:avLst>
              <a:gd name="adj1" fmla="val 6214"/>
              <a:gd name="adj2" fmla="val -7181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形容词的意动用法以</a:t>
            </a:r>
            <a:r>
              <a:rPr lang="en-US" altLang="zh-CN" sz="2800" b="1"/>
              <a:t>---</a:t>
            </a:r>
            <a:r>
              <a:rPr lang="zh-CN" altLang="en-US" sz="2800" b="1"/>
              <a:t>为美</a:t>
            </a:r>
            <a:endParaRPr lang="zh-CN" altLang="en-US" sz="2800" b="1"/>
          </a:p>
        </p:txBody>
      </p:sp>
      <p:sp>
        <p:nvSpPr>
          <p:cNvPr id="10" name="矩形标注 9"/>
          <p:cNvSpPr/>
          <p:nvPr/>
        </p:nvSpPr>
        <p:spPr>
          <a:xfrm>
            <a:off x="301625" y="5723890"/>
            <a:ext cx="914400" cy="495300"/>
          </a:xfrm>
          <a:prstGeom prst="wedgeRect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想要</a:t>
            </a:r>
            <a:endParaRPr lang="zh-CN" altLang="en-US" sz="2800" b="1"/>
          </a:p>
        </p:txBody>
      </p:sp>
      <p:sp>
        <p:nvSpPr>
          <p:cNvPr id="11" name="矩形标注 10"/>
          <p:cNvSpPr/>
          <p:nvPr/>
        </p:nvSpPr>
        <p:spPr>
          <a:xfrm>
            <a:off x="1920875" y="5723890"/>
            <a:ext cx="2844800" cy="494665"/>
          </a:xfrm>
          <a:prstGeom prst="wedgeRectCallout">
            <a:avLst>
              <a:gd name="adj1" fmla="val -44419"/>
              <a:gd name="adj2" fmla="val 6925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介词，向，对</a:t>
            </a:r>
            <a:endParaRPr lang="zh-CN" altLang="en-US" sz="2800" b="1"/>
          </a:p>
        </p:txBody>
      </p:sp>
      <p:sp>
        <p:nvSpPr>
          <p:cNvPr id="12" name="流程图: 过程 11"/>
          <p:cNvSpPr/>
          <p:nvPr/>
        </p:nvSpPr>
        <p:spPr>
          <a:xfrm>
            <a:off x="6261735" y="33655"/>
            <a:ext cx="5922010" cy="6720840"/>
          </a:xfrm>
          <a:prstGeom prst="flowChartProces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3200" b="1" dirty="0">
                <a:solidFill>
                  <a:srgbClr val="C00000"/>
                </a:solidFill>
              </a:rPr>
              <a:t>再照镜子看看自己，觉得自己远远不如徐公漂亮。晚上躺着想这件事，说：</a:t>
            </a:r>
            <a:r>
              <a:rPr lang="en-US" altLang="zh-CN" sz="3200" b="1" dirty="0">
                <a:solidFill>
                  <a:srgbClr val="C00000"/>
                </a:solidFill>
              </a:rPr>
              <a:t>”</a:t>
            </a:r>
            <a:r>
              <a:rPr lang="zh-CN" altLang="en-US" sz="3200" b="1" dirty="0">
                <a:solidFill>
                  <a:srgbClr val="C00000"/>
                </a:solidFill>
              </a:rPr>
              <a:t>我的妻子认为我漂亮，是偏爱我；妾认为我漂亮，是害怕我；客人认为我漂亮，是想有求于我。</a:t>
            </a:r>
            <a:r>
              <a:rPr lang="en-US" altLang="zh-CN" sz="3200" b="1" dirty="0">
                <a:solidFill>
                  <a:srgbClr val="C00000"/>
                </a:solidFill>
              </a:rPr>
              <a:t>“</a:t>
            </a:r>
            <a:endParaRPr lang="en-US" altLang="zh-CN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5017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85360" y="-45720"/>
            <a:ext cx="7230110" cy="4514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419100" y="440690"/>
            <a:ext cx="11278870" cy="5947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l" eaLnBrk="1" hangingPunct="1">
              <a:lnSpc>
                <a:spcPct val="80000"/>
              </a:lnSpc>
              <a:buNone/>
            </a:pPr>
            <a:r>
              <a:rPr lang="en-US" altLang="zh-CN" sz="2800" b="1">
                <a:solidFill>
                  <a:srgbClr val="00B05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    </a:t>
            </a:r>
            <a:endParaRPr lang="en-US" altLang="zh-CN" sz="2800" b="1">
              <a:solidFill>
                <a:srgbClr val="00B05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marL="0" indent="0" algn="l" eaLnBrk="1" hangingPunct="1">
              <a:lnSpc>
                <a:spcPct val="80000"/>
              </a:lnSpc>
              <a:buNone/>
            </a:pPr>
            <a:r>
              <a:rPr lang="en-US" altLang="zh-CN" sz="2800" b="1">
                <a:solidFill>
                  <a:srgbClr val="00B05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  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于是入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朝见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威王曰：</a:t>
            </a:r>
            <a:endParaRPr lang="zh-CN" altLang="en-US" sz="3200" b="1">
              <a:solidFill>
                <a:srgbClr val="00206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marL="0" indent="0" algn="l" eaLnBrk="1" hangingPunct="1">
              <a:lnSpc>
                <a:spcPct val="80000"/>
              </a:lnSpc>
              <a:buNone/>
            </a:pPr>
            <a:endParaRPr lang="zh-CN" altLang="en-US" sz="3200" b="1">
              <a:solidFill>
                <a:srgbClr val="00206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marL="0" indent="0" algn="l" eaLnBrk="1" hangingPunct="1">
              <a:lnSpc>
                <a:spcPct val="80000"/>
              </a:lnSpc>
              <a:buNone/>
            </a:pPr>
            <a:endParaRPr lang="zh-CN" altLang="en-US" sz="3200" b="1">
              <a:solidFill>
                <a:srgbClr val="00206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marL="0" indent="0" algn="l" eaLnBrk="1" hangingPunct="1">
              <a:lnSpc>
                <a:spcPct val="80000"/>
              </a:lnSpc>
              <a:buNone/>
            </a:pPr>
            <a:r>
              <a:rPr lang="zh-CN" altLang="en-US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“臣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诚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知不如徐公美，</a:t>
            </a:r>
            <a:endParaRPr lang="zh-CN" altLang="en-US" sz="3200" b="1">
              <a:solidFill>
                <a:srgbClr val="00206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marL="0" indent="0" algn="l" eaLnBrk="1" hangingPunct="1">
              <a:lnSpc>
                <a:spcPct val="80000"/>
              </a:lnSpc>
              <a:buNone/>
            </a:pPr>
            <a:endParaRPr lang="zh-CN" altLang="en-US" sz="3200" b="1">
              <a:solidFill>
                <a:srgbClr val="00206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marL="0" indent="0" algn="l" eaLnBrk="1" hangingPunct="1">
              <a:lnSpc>
                <a:spcPct val="80000"/>
              </a:lnSpc>
              <a:buNone/>
            </a:pPr>
            <a:r>
              <a:rPr lang="zh-CN" altLang="en-US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臣之妻私臣，臣之妾畏</a:t>
            </a:r>
            <a:endParaRPr lang="zh-CN" altLang="en-US" sz="3200" b="1">
              <a:solidFill>
                <a:srgbClr val="00206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marL="0" indent="0" algn="l" eaLnBrk="1" hangingPunct="1">
              <a:lnSpc>
                <a:spcPct val="80000"/>
              </a:lnSpc>
              <a:buNone/>
            </a:pPr>
            <a:r>
              <a:rPr lang="zh-CN" altLang="en-US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臣，臣之 客欲有求于臣</a:t>
            </a:r>
            <a:endParaRPr lang="zh-CN" altLang="en-US" sz="3200" b="1">
              <a:solidFill>
                <a:srgbClr val="00206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marL="0" indent="0" algn="l" eaLnBrk="1" hangingPunct="1">
              <a:lnSpc>
                <a:spcPct val="80000"/>
              </a:lnSpc>
              <a:buNone/>
            </a:pPr>
            <a:r>
              <a:rPr lang="zh-CN" altLang="en-US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，皆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以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美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于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徐公。今齐</a:t>
            </a:r>
            <a:endParaRPr lang="zh-CN" altLang="en-US" sz="3200" b="1">
              <a:solidFill>
                <a:srgbClr val="00206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marL="0" indent="0" algn="l" eaLnBrk="1" hangingPunct="1">
              <a:lnSpc>
                <a:spcPct val="80000"/>
              </a:lnSpc>
              <a:buNone/>
            </a:pPr>
            <a:endParaRPr lang="zh-CN" altLang="en-US" sz="3200" b="1">
              <a:solidFill>
                <a:srgbClr val="00206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marL="0" indent="0" algn="l" eaLnBrk="1" hangingPunct="1">
              <a:lnSpc>
                <a:spcPct val="80000"/>
              </a:lnSpc>
              <a:buNone/>
            </a:pPr>
            <a:endParaRPr lang="zh-CN" altLang="en-US" sz="3200" b="1">
              <a:solidFill>
                <a:srgbClr val="00206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marL="0" indent="0" algn="l" eaLnBrk="1" hangingPunct="1">
              <a:lnSpc>
                <a:spcPct val="80000"/>
              </a:lnSpc>
              <a:buNone/>
            </a:pP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地方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千里，百二十城</a:t>
            </a:r>
            <a:r>
              <a:rPr lang="en-US" altLang="zh-CN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,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宫妇</a:t>
            </a:r>
            <a:r>
              <a:rPr lang="zh-CN" altLang="en-US" sz="3200" b="1" u="sng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左右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，莫不私王</a:t>
            </a:r>
            <a:r>
              <a:rPr lang="en-US" altLang="zh-CN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;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朝廷之臣，莫不畏</a:t>
            </a:r>
            <a:endParaRPr lang="zh-CN" altLang="en-US" sz="3200" b="1">
              <a:solidFill>
                <a:srgbClr val="00206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marL="0" indent="0" algn="l" eaLnBrk="1" hangingPunct="1">
              <a:lnSpc>
                <a:spcPct val="80000"/>
              </a:lnSpc>
              <a:buNone/>
            </a:pPr>
            <a:endParaRPr lang="zh-CN" altLang="en-US" sz="3200" b="1">
              <a:solidFill>
                <a:srgbClr val="00206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marL="0" indent="0" algn="l" eaLnBrk="1" hangingPunct="1">
              <a:lnSpc>
                <a:spcPct val="80000"/>
              </a:lnSpc>
              <a:buNone/>
            </a:pPr>
            <a:endParaRPr lang="zh-CN" altLang="en-US" sz="3200" b="1">
              <a:solidFill>
                <a:srgbClr val="00206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marL="0" indent="0" algn="l" eaLnBrk="1" hangingPunct="1">
              <a:lnSpc>
                <a:spcPct val="80000"/>
              </a:lnSpc>
              <a:buNone/>
            </a:pPr>
            <a:r>
              <a:rPr lang="zh-CN" altLang="en-US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王；四境之内，莫不有求于王。由此观之，王之蔽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甚</a:t>
            </a:r>
            <a:r>
              <a:rPr lang="zh-CN" altLang="en-US" sz="3200" b="1">
                <a:solidFill>
                  <a:srgbClr val="00206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矣！”</a:t>
            </a:r>
            <a:endParaRPr lang="zh-CN" altLang="en-US" sz="3200" b="1">
              <a:solidFill>
                <a:srgbClr val="00206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3" name="矩形标注 2"/>
          <p:cNvSpPr/>
          <p:nvPr/>
        </p:nvSpPr>
        <p:spPr>
          <a:xfrm>
            <a:off x="1343025" y="97155"/>
            <a:ext cx="914400" cy="611505"/>
          </a:xfrm>
          <a:prstGeom prst="wedgeRectCallout">
            <a:avLst>
              <a:gd name="adj1" fmla="val 36111"/>
              <a:gd name="adj2" fmla="val 70664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朝廷</a:t>
            </a:r>
            <a:endParaRPr lang="zh-CN" altLang="en-US" sz="2800" b="1"/>
          </a:p>
        </p:txBody>
      </p:sp>
      <p:sp>
        <p:nvSpPr>
          <p:cNvPr id="4" name="矩形标注 3"/>
          <p:cNvSpPr/>
          <p:nvPr/>
        </p:nvSpPr>
        <p:spPr>
          <a:xfrm>
            <a:off x="2854325" y="97155"/>
            <a:ext cx="914400" cy="611505"/>
          </a:xfrm>
          <a:prstGeom prst="wedgeRectCallout">
            <a:avLst>
              <a:gd name="adj1" fmla="val -57569"/>
              <a:gd name="adj2" fmla="val 62461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拜见</a:t>
            </a:r>
            <a:endParaRPr lang="zh-CN" altLang="en-US" sz="2800" b="1"/>
          </a:p>
        </p:txBody>
      </p:sp>
      <p:sp>
        <p:nvSpPr>
          <p:cNvPr id="5" name="矩形标注 4"/>
          <p:cNvSpPr/>
          <p:nvPr/>
        </p:nvSpPr>
        <p:spPr>
          <a:xfrm>
            <a:off x="1225550" y="1205865"/>
            <a:ext cx="2543175" cy="611505"/>
          </a:xfrm>
          <a:prstGeom prst="wedgeRectCallout">
            <a:avLst>
              <a:gd name="adj1" fmla="val -36017"/>
              <a:gd name="adj2" fmla="val 62461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实在，确实</a:t>
            </a:r>
            <a:endParaRPr lang="zh-CN" altLang="en-US" sz="2800" b="1"/>
          </a:p>
        </p:txBody>
      </p:sp>
      <p:sp>
        <p:nvSpPr>
          <p:cNvPr id="6" name="矩形标注 5"/>
          <p:cNvSpPr/>
          <p:nvPr/>
        </p:nvSpPr>
        <p:spPr>
          <a:xfrm>
            <a:off x="603885" y="4144645"/>
            <a:ext cx="914400" cy="324485"/>
          </a:xfrm>
          <a:prstGeom prst="wedgeRectCallout">
            <a:avLst>
              <a:gd name="adj1" fmla="val 41597"/>
              <a:gd name="adj2" fmla="val -9683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认为</a:t>
            </a:r>
            <a:endParaRPr lang="zh-CN" altLang="en-US" sz="2800" b="1"/>
          </a:p>
        </p:txBody>
      </p:sp>
      <p:sp>
        <p:nvSpPr>
          <p:cNvPr id="7" name="矩形标注 6"/>
          <p:cNvSpPr/>
          <p:nvPr/>
        </p:nvSpPr>
        <p:spPr>
          <a:xfrm>
            <a:off x="2232660" y="4161155"/>
            <a:ext cx="914400" cy="460375"/>
          </a:xfrm>
          <a:prstGeom prst="wedgeRectCallout">
            <a:avLst>
              <a:gd name="adj1" fmla="val -26319"/>
              <a:gd name="adj2" fmla="val -10784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比</a:t>
            </a:r>
            <a:endParaRPr lang="zh-CN" altLang="en-US" sz="2800" b="1"/>
          </a:p>
        </p:txBody>
      </p:sp>
      <p:sp>
        <p:nvSpPr>
          <p:cNvPr id="8" name="矩形标注 7"/>
          <p:cNvSpPr/>
          <p:nvPr/>
        </p:nvSpPr>
        <p:spPr>
          <a:xfrm>
            <a:off x="335280" y="5387340"/>
            <a:ext cx="1897380" cy="427355"/>
          </a:xfrm>
          <a:prstGeom prst="wedgeRectCallout">
            <a:avLst>
              <a:gd name="adj1" fmla="val -30555"/>
              <a:gd name="adj2" fmla="val -9413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土地疆土</a:t>
            </a:r>
            <a:endParaRPr lang="zh-CN" altLang="en-US" sz="2800" b="1"/>
          </a:p>
        </p:txBody>
      </p:sp>
      <p:sp>
        <p:nvSpPr>
          <p:cNvPr id="9" name="矩形标注 8"/>
          <p:cNvSpPr/>
          <p:nvPr/>
        </p:nvSpPr>
        <p:spPr>
          <a:xfrm>
            <a:off x="2719705" y="5353685"/>
            <a:ext cx="914400" cy="460375"/>
          </a:xfrm>
          <a:prstGeom prst="wedgeRectCallout">
            <a:avLst>
              <a:gd name="adj1" fmla="val -211875"/>
              <a:gd name="adj2" fmla="val -9683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方圆</a:t>
            </a:r>
            <a:endParaRPr lang="zh-CN" altLang="en-US" sz="2800" b="1"/>
          </a:p>
        </p:txBody>
      </p:sp>
      <p:sp>
        <p:nvSpPr>
          <p:cNvPr id="10" name="矩形标注 9"/>
          <p:cNvSpPr/>
          <p:nvPr/>
        </p:nvSpPr>
        <p:spPr>
          <a:xfrm>
            <a:off x="4617720" y="5403850"/>
            <a:ext cx="2122170" cy="411480"/>
          </a:xfrm>
          <a:prstGeom prst="wedgeRectCallout">
            <a:avLst>
              <a:gd name="adj1" fmla="val -10532"/>
              <a:gd name="adj2" fmla="val -9953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近侍，近臣</a:t>
            </a:r>
            <a:endParaRPr lang="zh-CN" altLang="en-US" sz="2800" b="1"/>
          </a:p>
        </p:txBody>
      </p:sp>
      <p:sp>
        <p:nvSpPr>
          <p:cNvPr id="11" name="矩形标注 10"/>
          <p:cNvSpPr/>
          <p:nvPr/>
        </p:nvSpPr>
        <p:spPr>
          <a:xfrm>
            <a:off x="9621520" y="5286375"/>
            <a:ext cx="914400" cy="527685"/>
          </a:xfrm>
          <a:prstGeom prst="wedgeRectCallout">
            <a:avLst>
              <a:gd name="adj1" fmla="val -42847"/>
              <a:gd name="adj2" fmla="val 6251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极点</a:t>
            </a:r>
            <a:endParaRPr lang="zh-CN" altLang="en-US" sz="2800" b="1"/>
          </a:p>
        </p:txBody>
      </p:sp>
      <p:sp>
        <p:nvSpPr>
          <p:cNvPr id="12" name="矩形 11"/>
          <p:cNvSpPr/>
          <p:nvPr/>
        </p:nvSpPr>
        <p:spPr>
          <a:xfrm>
            <a:off x="4785995" y="97790"/>
            <a:ext cx="7228840" cy="437134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</a:rPr>
              <a:t>于是邹忌上朝拜见齐威王，说：</a:t>
            </a:r>
            <a:r>
              <a:rPr lang="en-US" altLang="zh-CN" sz="2800" dirty="0">
                <a:solidFill>
                  <a:schemeClr val="tx1"/>
                </a:solidFill>
              </a:rPr>
              <a:t>“</a:t>
            </a:r>
            <a:r>
              <a:rPr lang="zh-CN" altLang="en-US" sz="2800" dirty="0">
                <a:solidFill>
                  <a:schemeClr val="tx1"/>
                </a:solidFill>
              </a:rPr>
              <a:t>我确实知道自己不如徐公漂亮。可是我妻子偏爱我，我的妾害怕我，我的客人想有求于我，他们都认为我比徐公漂亮。如今齐国有方圆千里的疆土，一百二十座城池。宫中的妃子、近臣没有谁不偏爱您，朝中的大臣没有谁不害怕您，全国范围内的人没有谁不有求于您。由此看来，大王您受蒙蔽很深啦！</a:t>
            </a:r>
            <a:r>
              <a:rPr lang="en-US" altLang="zh-CN" sz="2800" dirty="0">
                <a:solidFill>
                  <a:schemeClr val="tx1"/>
                </a:solidFill>
              </a:rPr>
              <a:t>”</a:t>
            </a:r>
            <a:endParaRPr lang="en-US" altLang="zh-CN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图片 26625" descr="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48550" y="125095"/>
            <a:ext cx="4343400" cy="35385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486410" y="741680"/>
            <a:ext cx="6385560" cy="6185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eaLnBrk="1" hangingPunct="1"/>
            <a:r>
              <a:rPr lang="en-US" altLang="zh-CN" sz="3600" b="1" dirty="0">
                <a:solidFill>
                  <a:schemeClr val="tx1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     </a:t>
            </a:r>
            <a:r>
              <a:rPr lang="zh-CN" altLang="en-US" sz="36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王曰：“善。”乃下令：</a:t>
            </a:r>
            <a:endParaRPr lang="zh-CN" altLang="en-US" sz="3600" b="1" dirty="0">
              <a:solidFill>
                <a:srgbClr val="0070C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 eaLnBrk="1" hangingPunct="1"/>
            <a:endParaRPr lang="zh-CN" altLang="en-US" sz="3600" b="1" dirty="0">
              <a:solidFill>
                <a:srgbClr val="0070C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 eaLnBrk="1" hangingPunct="1"/>
            <a:r>
              <a:rPr lang="zh-CN" altLang="en-US" sz="36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“群臣吏民，能面刺寡人</a:t>
            </a:r>
            <a:endParaRPr lang="zh-CN" altLang="en-US" sz="3600" b="1" dirty="0">
              <a:solidFill>
                <a:srgbClr val="0070C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 eaLnBrk="1" hangingPunct="1"/>
            <a:endParaRPr lang="zh-CN" altLang="en-US" sz="3600" b="1" dirty="0">
              <a:solidFill>
                <a:srgbClr val="0070C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 eaLnBrk="1" hangingPunct="1"/>
            <a:r>
              <a:rPr lang="zh-CN" altLang="en-US" sz="36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之过者，受上赏；上书谏</a:t>
            </a:r>
            <a:endParaRPr lang="zh-CN" altLang="en-US" sz="3600" b="1" dirty="0">
              <a:solidFill>
                <a:srgbClr val="0070C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 eaLnBrk="1" hangingPunct="1"/>
            <a:endParaRPr lang="zh-CN" altLang="en-US" sz="3600" b="1" dirty="0">
              <a:solidFill>
                <a:srgbClr val="0070C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 eaLnBrk="1" hangingPunct="1"/>
            <a:r>
              <a:rPr lang="zh-CN" altLang="en-US" sz="36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寡人者，受中赏；能谤讥</a:t>
            </a:r>
            <a:endParaRPr lang="zh-CN" altLang="en-US" sz="3600" b="1" dirty="0">
              <a:solidFill>
                <a:srgbClr val="0070C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 eaLnBrk="1" hangingPunct="1"/>
            <a:endParaRPr lang="zh-CN" altLang="en-US" sz="3600" b="1" dirty="0">
              <a:solidFill>
                <a:srgbClr val="0070C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 eaLnBrk="1" hangingPunct="1"/>
            <a:r>
              <a:rPr lang="zh-CN" altLang="en-US" sz="36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于市朝，闻寡人之耳者，</a:t>
            </a:r>
            <a:endParaRPr lang="zh-CN" altLang="en-US" sz="3600" b="1" dirty="0">
              <a:solidFill>
                <a:srgbClr val="0070C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 eaLnBrk="1" hangingPunct="1"/>
            <a:endParaRPr lang="zh-CN" altLang="en-US" sz="3600" b="1" dirty="0">
              <a:solidFill>
                <a:srgbClr val="0070C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 eaLnBrk="1" hangingPunct="1"/>
            <a:r>
              <a:rPr lang="zh-CN" altLang="en-US" sz="36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受下赏。</a:t>
            </a:r>
            <a:r>
              <a:rPr lang="zh-CN" altLang="en-US" sz="3600" b="1" dirty="0">
                <a:solidFill>
                  <a:schemeClr val="tx1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”</a:t>
            </a:r>
            <a:endParaRPr lang="zh-CN" altLang="en-US" sz="3600" b="1" dirty="0">
              <a:solidFill>
                <a:schemeClr val="tx1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3" name="矩形标注 2"/>
          <p:cNvSpPr/>
          <p:nvPr/>
        </p:nvSpPr>
        <p:spPr>
          <a:xfrm>
            <a:off x="1980565" y="125095"/>
            <a:ext cx="1283335" cy="477520"/>
          </a:xfrm>
          <a:prstGeom prst="wedgeRectCallout">
            <a:avLst>
              <a:gd name="adj1" fmla="val 78599"/>
              <a:gd name="adj2" fmla="val 9773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好，对</a:t>
            </a:r>
            <a:endParaRPr lang="zh-CN" altLang="en-US" sz="2800" b="1"/>
          </a:p>
        </p:txBody>
      </p:sp>
      <p:sp>
        <p:nvSpPr>
          <p:cNvPr id="4" name="矩形标注 3"/>
          <p:cNvSpPr/>
          <p:nvPr/>
        </p:nvSpPr>
        <p:spPr>
          <a:xfrm>
            <a:off x="4449445" y="130175"/>
            <a:ext cx="1937385" cy="471805"/>
          </a:xfrm>
          <a:prstGeom prst="wedgeRectCallout">
            <a:avLst>
              <a:gd name="adj1" fmla="val -15617"/>
              <a:gd name="adj2" fmla="val 105181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于是，就</a:t>
            </a:r>
            <a:endParaRPr lang="zh-CN" altLang="en-US" sz="2800" b="1"/>
          </a:p>
        </p:txBody>
      </p:sp>
      <p:sp>
        <p:nvSpPr>
          <p:cNvPr id="5" name="矩形标注 4"/>
          <p:cNvSpPr/>
          <p:nvPr/>
        </p:nvSpPr>
        <p:spPr>
          <a:xfrm>
            <a:off x="15875" y="1195070"/>
            <a:ext cx="2249170" cy="477520"/>
          </a:xfrm>
          <a:prstGeom prst="wedgeRectCallout">
            <a:avLst>
              <a:gd name="adj1" fmla="val 20976"/>
              <a:gd name="adj2" fmla="val 101196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指宫廷大官</a:t>
            </a:r>
            <a:endParaRPr lang="zh-CN" altLang="en-US" sz="2800" b="1"/>
          </a:p>
        </p:txBody>
      </p:sp>
      <p:sp>
        <p:nvSpPr>
          <p:cNvPr id="6" name="矩形标注 5"/>
          <p:cNvSpPr/>
          <p:nvPr/>
        </p:nvSpPr>
        <p:spPr>
          <a:xfrm>
            <a:off x="2803525" y="1362075"/>
            <a:ext cx="2032635" cy="310515"/>
          </a:xfrm>
          <a:prstGeom prst="wedgeRectCallout">
            <a:avLst>
              <a:gd name="adj1" fmla="val -78647"/>
              <a:gd name="adj2" fmla="val 108244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指地方小官</a:t>
            </a:r>
            <a:endParaRPr lang="zh-CN" altLang="en-US" sz="2800" b="1"/>
          </a:p>
        </p:txBody>
      </p:sp>
      <p:sp>
        <p:nvSpPr>
          <p:cNvPr id="7" name="矩形标注 6"/>
          <p:cNvSpPr/>
          <p:nvPr/>
        </p:nvSpPr>
        <p:spPr>
          <a:xfrm>
            <a:off x="486410" y="2572385"/>
            <a:ext cx="3096895" cy="427355"/>
          </a:xfrm>
          <a:prstGeom prst="wedgeRectCallout">
            <a:avLst>
              <a:gd name="adj1" fmla="val 62138"/>
              <a:gd name="adj2" fmla="val -8852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名词作状语，当面</a:t>
            </a:r>
            <a:endParaRPr lang="zh-CN" altLang="en-US" sz="2800" b="1"/>
          </a:p>
        </p:txBody>
      </p:sp>
      <p:sp>
        <p:nvSpPr>
          <p:cNvPr id="8" name="矩形标注 7"/>
          <p:cNvSpPr/>
          <p:nvPr/>
        </p:nvSpPr>
        <p:spPr>
          <a:xfrm>
            <a:off x="4936490" y="2539365"/>
            <a:ext cx="914400" cy="460375"/>
          </a:xfrm>
          <a:prstGeom prst="wedgeRectCallout">
            <a:avLst>
              <a:gd name="adj1" fmla="val -105277"/>
              <a:gd name="adj2" fmla="val -7762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指责</a:t>
            </a:r>
            <a:endParaRPr lang="zh-CN" altLang="en-US" sz="2800" b="1"/>
          </a:p>
        </p:txBody>
      </p:sp>
      <p:sp>
        <p:nvSpPr>
          <p:cNvPr id="9" name="矩形标注 8"/>
          <p:cNvSpPr/>
          <p:nvPr/>
        </p:nvSpPr>
        <p:spPr>
          <a:xfrm>
            <a:off x="1644650" y="3512820"/>
            <a:ext cx="2804160" cy="611505"/>
          </a:xfrm>
          <a:prstGeom prst="wedgeRectCallout">
            <a:avLst>
              <a:gd name="adj1" fmla="val 65421"/>
              <a:gd name="adj2" fmla="val 5695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指责别人的过错</a:t>
            </a:r>
            <a:endParaRPr lang="zh-CN" altLang="en-US" sz="2800" b="1"/>
          </a:p>
        </p:txBody>
      </p:sp>
      <p:sp>
        <p:nvSpPr>
          <p:cNvPr id="10" name="矩形标注 9"/>
          <p:cNvSpPr/>
          <p:nvPr/>
        </p:nvSpPr>
        <p:spPr>
          <a:xfrm>
            <a:off x="5638800" y="3512820"/>
            <a:ext cx="914400" cy="611505"/>
          </a:xfrm>
          <a:prstGeom prst="wedgeRectCallout">
            <a:avLst>
              <a:gd name="adj1" fmla="val -55694"/>
              <a:gd name="adj2" fmla="val 6516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讽刺</a:t>
            </a:r>
            <a:endParaRPr lang="zh-CN" altLang="en-US" sz="2800" b="1"/>
          </a:p>
        </p:txBody>
      </p:sp>
      <p:sp>
        <p:nvSpPr>
          <p:cNvPr id="11" name="矩形标注 10"/>
          <p:cNvSpPr/>
          <p:nvPr/>
        </p:nvSpPr>
        <p:spPr>
          <a:xfrm>
            <a:off x="1889125" y="4469765"/>
            <a:ext cx="1804670" cy="611505"/>
          </a:xfrm>
          <a:prstGeom prst="wedgeRectCallout">
            <a:avLst>
              <a:gd name="adj1" fmla="val -5946"/>
              <a:gd name="adj2" fmla="val 7886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使</a:t>
            </a:r>
            <a:r>
              <a:rPr lang="en-US" altLang="zh-CN" sz="2800" b="1"/>
              <a:t>---</a:t>
            </a:r>
            <a:r>
              <a:rPr lang="zh-CN" altLang="en-US" sz="2800" b="1"/>
              <a:t>听到</a:t>
            </a:r>
            <a:endParaRPr lang="zh-CN" altLang="en-US" sz="2800" b="1"/>
          </a:p>
        </p:txBody>
      </p:sp>
      <p:sp>
        <p:nvSpPr>
          <p:cNvPr id="12" name="流程图: 过程 11"/>
          <p:cNvSpPr/>
          <p:nvPr/>
        </p:nvSpPr>
        <p:spPr>
          <a:xfrm>
            <a:off x="7153275" y="130810"/>
            <a:ext cx="4893945" cy="5656580"/>
          </a:xfrm>
          <a:prstGeom prst="flowChartProces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齐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威王说：“好！”就下了命令：“大小官吏百姓能够当面指责我的过错的，受上等奖赏；书面劝谏我的，受中等奖赏；能在公共场所批评议论我的过失，并能传到我耳朵里的，得下等奖赏。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图片 552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45835" y="12700"/>
            <a:ext cx="6137910" cy="5118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53085" y="674370"/>
            <a:ext cx="5719445" cy="3538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令</a:t>
            </a:r>
            <a:r>
              <a:rPr lang="zh-CN" altLang="en-US" sz="3200" b="1" dirty="0">
                <a:solidFill>
                  <a:srgbClr val="C0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初</a:t>
            </a:r>
            <a:r>
              <a:rPr lang="zh-CN" altLang="en-US" sz="32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下，群臣进谏，</a:t>
            </a:r>
            <a:r>
              <a:rPr lang="zh-CN" altLang="en-US" sz="3200" b="1" u="sng" dirty="0">
                <a:solidFill>
                  <a:srgbClr val="C0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门庭若</a:t>
            </a:r>
            <a:endParaRPr lang="zh-CN" altLang="en-US" sz="3200" b="1" u="sng" dirty="0">
              <a:solidFill>
                <a:srgbClr val="C0000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endParaRPr lang="zh-CN" altLang="en-US" sz="3200" b="1" u="sng" dirty="0">
              <a:solidFill>
                <a:srgbClr val="C0000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endParaRPr lang="zh-CN" altLang="en-US" sz="3200" b="1" u="sng" dirty="0">
              <a:solidFill>
                <a:srgbClr val="C0000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r>
              <a:rPr lang="zh-CN" altLang="en-US" sz="3200" b="1" u="sng" dirty="0">
                <a:solidFill>
                  <a:srgbClr val="C0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市</a:t>
            </a:r>
            <a:r>
              <a:rPr lang="zh-CN" altLang="en-US" sz="32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。数月之后，</a:t>
            </a:r>
            <a:r>
              <a:rPr lang="zh-CN" altLang="en-US" sz="3200" b="1" u="sng" dirty="0">
                <a:solidFill>
                  <a:srgbClr val="C0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时时</a:t>
            </a:r>
            <a:r>
              <a:rPr lang="zh-CN" altLang="en-US" sz="32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而</a:t>
            </a:r>
            <a:r>
              <a:rPr lang="zh-CN" altLang="en-US" sz="3200" b="1" dirty="0">
                <a:solidFill>
                  <a:srgbClr val="C0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间</a:t>
            </a:r>
            <a:r>
              <a:rPr lang="zh-CN" altLang="en-US" sz="32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进。</a:t>
            </a:r>
            <a:endParaRPr lang="zh-CN" altLang="en-US" sz="3200" b="1" dirty="0">
              <a:solidFill>
                <a:srgbClr val="0070C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endParaRPr lang="zh-CN" altLang="en-US" sz="3200" b="1" dirty="0">
              <a:solidFill>
                <a:srgbClr val="0070C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endParaRPr lang="zh-CN" altLang="en-US" sz="3200" b="1" dirty="0">
              <a:solidFill>
                <a:srgbClr val="0070C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l"/>
            <a:r>
              <a:rPr lang="zh-CN" altLang="en-US" sz="3200" b="1" u="sng" dirty="0">
                <a:solidFill>
                  <a:srgbClr val="C0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期年</a:t>
            </a:r>
            <a:r>
              <a:rPr lang="zh-CN" altLang="en-US" sz="32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之后，</a:t>
            </a:r>
            <a:r>
              <a:rPr lang="zh-CN" altLang="en-US" sz="3200" b="1" dirty="0">
                <a:solidFill>
                  <a:srgbClr val="C0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虽</a:t>
            </a:r>
            <a:r>
              <a:rPr lang="zh-CN" altLang="en-US" sz="32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欲言，无可进者</a:t>
            </a:r>
            <a:r>
              <a:rPr lang="zh-CN" altLang="en-US" dirty="0">
                <a:solidFill>
                  <a:schemeClr val="accent2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。</a:t>
            </a:r>
            <a:endParaRPr lang="zh-CN" altLang="en-US" dirty="0"/>
          </a:p>
        </p:txBody>
      </p:sp>
      <p:sp>
        <p:nvSpPr>
          <p:cNvPr id="3" name="矩形标注 2"/>
          <p:cNvSpPr/>
          <p:nvPr/>
        </p:nvSpPr>
        <p:spPr>
          <a:xfrm>
            <a:off x="553085" y="179705"/>
            <a:ext cx="1450340" cy="343535"/>
          </a:xfrm>
          <a:prstGeom prst="wedgeRectCallout">
            <a:avLst>
              <a:gd name="adj1" fmla="val 1138"/>
              <a:gd name="adj2" fmla="val 14075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zh-CN" sz="2800" b="1"/>
              <a:t>刚、才</a:t>
            </a:r>
            <a:endParaRPr lang="zh-CN" altLang="zh-CN" sz="2800" b="1"/>
          </a:p>
        </p:txBody>
      </p:sp>
      <p:sp>
        <p:nvSpPr>
          <p:cNvPr id="4" name="矩形标注 3"/>
          <p:cNvSpPr/>
          <p:nvPr/>
        </p:nvSpPr>
        <p:spPr>
          <a:xfrm>
            <a:off x="-151765" y="1329055"/>
            <a:ext cx="6071870" cy="611505"/>
          </a:xfrm>
          <a:prstGeom prst="wedgeRectCallout">
            <a:avLst>
              <a:gd name="adj1" fmla="val -31625"/>
              <a:gd name="adj2" fmla="val 10088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rgbClr val="C00000"/>
                </a:solidFill>
              </a:rPr>
              <a:t>王宫门前，庭院里人多得像集市一样</a:t>
            </a:r>
            <a:endParaRPr lang="zh-CN" altLang="en-US" sz="2800" b="1">
              <a:solidFill>
                <a:srgbClr val="C00000"/>
              </a:solidFill>
            </a:endParaRPr>
          </a:p>
        </p:txBody>
      </p:sp>
      <p:sp>
        <p:nvSpPr>
          <p:cNvPr id="5" name="矩形标注 4"/>
          <p:cNvSpPr/>
          <p:nvPr/>
        </p:nvSpPr>
        <p:spPr>
          <a:xfrm>
            <a:off x="553720" y="2907665"/>
            <a:ext cx="3425190" cy="478155"/>
          </a:xfrm>
          <a:prstGeom prst="wedgeRectCallout">
            <a:avLst>
              <a:gd name="adj1" fmla="val 41916"/>
              <a:gd name="adj2" fmla="val -10258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rgbClr val="C00000"/>
                </a:solidFill>
              </a:rPr>
              <a:t>不时，有时候</a:t>
            </a:r>
            <a:endParaRPr lang="zh-CN" altLang="en-US" sz="2800" b="1">
              <a:solidFill>
                <a:srgbClr val="C00000"/>
              </a:solidFill>
            </a:endParaRPr>
          </a:p>
        </p:txBody>
      </p:sp>
      <p:sp>
        <p:nvSpPr>
          <p:cNvPr id="7" name="矩形标注 6"/>
          <p:cNvSpPr/>
          <p:nvPr/>
        </p:nvSpPr>
        <p:spPr>
          <a:xfrm>
            <a:off x="3978910" y="2941320"/>
            <a:ext cx="2066290" cy="611505"/>
          </a:xfrm>
          <a:prstGeom prst="wedgeRectCallout">
            <a:avLst>
              <a:gd name="adj1" fmla="val -4578"/>
              <a:gd name="adj2" fmla="val -11874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rgbClr val="C00000"/>
                </a:solidFill>
              </a:rPr>
              <a:t>间或、偶尔</a:t>
            </a:r>
            <a:endParaRPr lang="zh-CN" altLang="en-US" sz="2800" b="1">
              <a:solidFill>
                <a:srgbClr val="C00000"/>
              </a:solidFill>
            </a:endParaRPr>
          </a:p>
        </p:txBody>
      </p:sp>
      <p:sp>
        <p:nvSpPr>
          <p:cNvPr id="8" name="矩形标注 7"/>
          <p:cNvSpPr/>
          <p:nvPr/>
        </p:nvSpPr>
        <p:spPr>
          <a:xfrm>
            <a:off x="553720" y="4351655"/>
            <a:ext cx="1449705" cy="335280"/>
          </a:xfrm>
          <a:prstGeom prst="wedgeRectCallout">
            <a:avLst>
              <a:gd name="adj1" fmla="val -20827"/>
              <a:gd name="adj2" fmla="val -83021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rgbClr val="C00000"/>
                </a:solidFill>
              </a:rPr>
              <a:t>满一年</a:t>
            </a:r>
            <a:endParaRPr lang="zh-CN" altLang="en-US" sz="2800" b="1">
              <a:solidFill>
                <a:srgbClr val="C00000"/>
              </a:solidFill>
            </a:endParaRPr>
          </a:p>
        </p:txBody>
      </p:sp>
      <p:sp>
        <p:nvSpPr>
          <p:cNvPr id="9" name="矩形标注 8"/>
          <p:cNvSpPr/>
          <p:nvPr/>
        </p:nvSpPr>
        <p:spPr>
          <a:xfrm>
            <a:off x="2748280" y="4351655"/>
            <a:ext cx="914400" cy="436880"/>
          </a:xfrm>
          <a:prstGeom prst="wedgeRectCallout">
            <a:avLst>
              <a:gd name="adj1" fmla="val -31805"/>
              <a:gd name="adj2" fmla="val -105036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rgbClr val="C00000"/>
                </a:solidFill>
              </a:rPr>
              <a:t>即使</a:t>
            </a:r>
            <a:endParaRPr lang="zh-CN" altLang="en-US" sz="2800" b="1">
              <a:solidFill>
                <a:srgbClr val="C0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11760" y="4788535"/>
            <a:ext cx="11968480" cy="2061210"/>
          </a:xfrm>
          <a:prstGeom prst="rect">
            <a:avLst/>
          </a:prstGeom>
          <a:solidFill>
            <a:schemeClr val="accent4">
              <a:lumMod val="75000"/>
              <a:alpha val="47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3200"/>
              <a:t>     </a:t>
            </a:r>
            <a:r>
              <a:rPr lang="zh-CN" altLang="en-US" sz="3200"/>
              <a:t>命令刚下达，许多大臣都来进谏，宫门前庭院内人多得像集市</a:t>
            </a:r>
            <a:endParaRPr lang="zh-CN" altLang="en-US" sz="3200"/>
          </a:p>
          <a:p>
            <a:r>
              <a:rPr lang="zh-CN" altLang="en-US" sz="3200"/>
              <a:t>一样；几个月以后，还不时地有人偶然来进谏；满一年以后，即使</a:t>
            </a:r>
            <a:endParaRPr lang="zh-CN" altLang="en-US" sz="3200"/>
          </a:p>
          <a:p>
            <a:r>
              <a:rPr lang="zh-CN" altLang="en-US" sz="3200"/>
              <a:t>有人想进谏，也没有什么可说的了。</a:t>
            </a:r>
            <a:endParaRPr lang="zh-CN" altLang="en-US" sz="3200"/>
          </a:p>
          <a:p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512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89855" y="0"/>
            <a:ext cx="6641465" cy="51365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203835" y="893445"/>
            <a:ext cx="4986020" cy="4523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/>
              <a:t>      </a:t>
            </a:r>
            <a:r>
              <a:rPr lang="zh-CN" altLang="en-US" sz="3200" b="1" dirty="0">
                <a:solidFill>
                  <a:srgbClr val="0070C0"/>
                </a:solidFill>
              </a:rPr>
              <a:t>燕、赵、韩、魏</a:t>
            </a:r>
            <a:r>
              <a:rPr lang="zh-CN" altLang="en-US" sz="3200" b="1" dirty="0">
                <a:solidFill>
                  <a:srgbClr val="C00000"/>
                </a:solidFill>
              </a:rPr>
              <a:t>闻之</a:t>
            </a:r>
            <a:r>
              <a:rPr lang="zh-CN" altLang="en-US" sz="3200" b="1" dirty="0">
                <a:solidFill>
                  <a:srgbClr val="0070C0"/>
                </a:solidFill>
              </a:rPr>
              <a:t>，</a:t>
            </a:r>
            <a:endParaRPr lang="zh-CN" altLang="en-US" sz="3200" b="1" dirty="0">
              <a:solidFill>
                <a:srgbClr val="0070C0"/>
              </a:solidFill>
            </a:endParaRPr>
          </a:p>
          <a:p>
            <a:endParaRPr lang="zh-CN" altLang="en-US" sz="3200" b="1" dirty="0">
              <a:solidFill>
                <a:srgbClr val="0070C0"/>
              </a:solidFill>
            </a:endParaRPr>
          </a:p>
          <a:p>
            <a:endParaRPr lang="zh-CN" altLang="en-US" sz="3200" b="1" dirty="0">
              <a:solidFill>
                <a:srgbClr val="0070C0"/>
              </a:solidFill>
            </a:endParaRPr>
          </a:p>
          <a:p>
            <a:endParaRPr lang="zh-CN" altLang="en-US" sz="3200" b="1" dirty="0">
              <a:solidFill>
                <a:srgbClr val="0070C0"/>
              </a:solidFill>
            </a:endParaRPr>
          </a:p>
          <a:p>
            <a:r>
              <a:rPr lang="zh-CN" altLang="en-US" sz="3200" b="1" dirty="0">
                <a:solidFill>
                  <a:srgbClr val="0070C0"/>
                </a:solidFill>
              </a:rPr>
              <a:t>皆</a:t>
            </a:r>
            <a:r>
              <a:rPr lang="zh-CN" altLang="en-US" sz="3200" b="1" dirty="0">
                <a:solidFill>
                  <a:srgbClr val="C00000"/>
                </a:solidFill>
              </a:rPr>
              <a:t>朝于</a:t>
            </a:r>
            <a:r>
              <a:rPr lang="zh-CN" altLang="en-US" sz="3200" b="1" dirty="0">
                <a:solidFill>
                  <a:srgbClr val="0070C0"/>
                </a:solidFill>
              </a:rPr>
              <a:t>齐。此所谓战胜</a:t>
            </a:r>
            <a:r>
              <a:rPr lang="zh-CN" altLang="en-US" sz="3200" b="1" dirty="0">
                <a:solidFill>
                  <a:srgbClr val="C00000"/>
                </a:solidFill>
              </a:rPr>
              <a:t>于</a:t>
            </a:r>
            <a:endParaRPr lang="zh-CN" altLang="en-US" sz="3200" b="1" dirty="0">
              <a:solidFill>
                <a:srgbClr val="C00000"/>
              </a:solidFill>
            </a:endParaRPr>
          </a:p>
          <a:p>
            <a:endParaRPr lang="zh-CN" altLang="en-US" sz="3200" b="1" dirty="0">
              <a:solidFill>
                <a:srgbClr val="0070C0"/>
              </a:solidFill>
            </a:endParaRPr>
          </a:p>
          <a:p>
            <a:endParaRPr lang="zh-CN" altLang="en-US" sz="3200" b="1" dirty="0">
              <a:solidFill>
                <a:srgbClr val="0070C0"/>
              </a:solidFill>
            </a:endParaRPr>
          </a:p>
          <a:p>
            <a:r>
              <a:rPr lang="zh-CN" altLang="en-US" sz="3200" b="1" dirty="0">
                <a:solidFill>
                  <a:srgbClr val="0070C0"/>
                </a:solidFill>
              </a:rPr>
              <a:t>朝廷。</a:t>
            </a:r>
            <a:endParaRPr lang="zh-CN" altLang="en-US" sz="3200" b="1" dirty="0">
              <a:solidFill>
                <a:srgbClr val="0070C0"/>
              </a:solidFill>
            </a:endParaRPr>
          </a:p>
          <a:p>
            <a:endParaRPr lang="zh-CN" altLang="en-US" sz="3200" b="1" dirty="0">
              <a:solidFill>
                <a:srgbClr val="0070C0"/>
              </a:solidFill>
            </a:endParaRPr>
          </a:p>
        </p:txBody>
      </p:sp>
      <p:sp>
        <p:nvSpPr>
          <p:cNvPr id="4" name="矩形标注 3"/>
          <p:cNvSpPr/>
          <p:nvPr/>
        </p:nvSpPr>
        <p:spPr>
          <a:xfrm>
            <a:off x="1913255" y="281940"/>
            <a:ext cx="914400" cy="611505"/>
          </a:xfrm>
          <a:prstGeom prst="wedgeRectCallout">
            <a:avLst>
              <a:gd name="adj1" fmla="val 172013"/>
              <a:gd name="adj2" fmla="val 6516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rgbClr val="C00000"/>
                </a:solidFill>
              </a:rPr>
              <a:t>听说</a:t>
            </a:r>
            <a:endParaRPr lang="zh-CN" altLang="en-US" sz="2800" b="1">
              <a:solidFill>
                <a:srgbClr val="C00000"/>
              </a:solidFill>
            </a:endParaRPr>
          </a:p>
        </p:txBody>
      </p:sp>
      <p:sp>
        <p:nvSpPr>
          <p:cNvPr id="5" name="矩形标注 4"/>
          <p:cNvSpPr/>
          <p:nvPr/>
        </p:nvSpPr>
        <p:spPr>
          <a:xfrm>
            <a:off x="3559810" y="220980"/>
            <a:ext cx="1434465" cy="477520"/>
          </a:xfrm>
          <a:prstGeom prst="wedgeRectCallout">
            <a:avLst>
              <a:gd name="adj1" fmla="val 16622"/>
              <a:gd name="adj2" fmla="val 11515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rgbClr val="C00000"/>
                </a:solidFill>
              </a:rPr>
              <a:t>这件事</a:t>
            </a:r>
            <a:endParaRPr lang="zh-CN" altLang="en-US" sz="2800" b="1">
              <a:solidFill>
                <a:srgbClr val="C00000"/>
              </a:solidFill>
            </a:endParaRPr>
          </a:p>
        </p:txBody>
      </p:sp>
      <p:sp>
        <p:nvSpPr>
          <p:cNvPr id="6" name="矩形标注 5"/>
          <p:cNvSpPr/>
          <p:nvPr/>
        </p:nvSpPr>
        <p:spPr>
          <a:xfrm>
            <a:off x="284480" y="2084705"/>
            <a:ext cx="1837055" cy="460375"/>
          </a:xfrm>
          <a:prstGeom prst="wedgeRectCallout">
            <a:avLst>
              <a:gd name="adj1" fmla="val -20826"/>
              <a:gd name="adj2" fmla="val 11179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>
                <a:solidFill>
                  <a:srgbClr val="C00000"/>
                </a:solidFill>
              </a:rPr>
              <a:t>动词朝见</a:t>
            </a:r>
            <a:endParaRPr lang="zh-CN" altLang="en-US" sz="2800">
              <a:solidFill>
                <a:srgbClr val="C00000"/>
              </a:solidFill>
            </a:endParaRPr>
          </a:p>
        </p:txBody>
      </p:sp>
      <p:sp>
        <p:nvSpPr>
          <p:cNvPr id="7" name="矩形标注 6"/>
          <p:cNvSpPr/>
          <p:nvPr/>
        </p:nvSpPr>
        <p:spPr>
          <a:xfrm>
            <a:off x="805180" y="3696970"/>
            <a:ext cx="1635760" cy="611505"/>
          </a:xfrm>
          <a:prstGeom prst="wedgeRectCallout">
            <a:avLst>
              <a:gd name="adj1" fmla="val -18788"/>
              <a:gd name="adj2" fmla="val -11064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>
                <a:solidFill>
                  <a:srgbClr val="C00000"/>
                </a:solidFill>
              </a:rPr>
              <a:t>介词，到</a:t>
            </a:r>
            <a:endParaRPr lang="zh-CN" altLang="en-US" sz="2800">
              <a:solidFill>
                <a:srgbClr val="C00000"/>
              </a:solidFill>
            </a:endParaRPr>
          </a:p>
        </p:txBody>
      </p:sp>
      <p:sp>
        <p:nvSpPr>
          <p:cNvPr id="9" name="矩形标注 8"/>
          <p:cNvSpPr/>
          <p:nvPr/>
        </p:nvSpPr>
        <p:spPr>
          <a:xfrm>
            <a:off x="2827655" y="3848735"/>
            <a:ext cx="1948815" cy="460375"/>
          </a:xfrm>
          <a:prstGeom prst="wedgeRectCallout">
            <a:avLst>
              <a:gd name="adj1" fmla="val 36901"/>
              <a:gd name="adj2" fmla="val -16365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rgbClr val="C00000"/>
                </a:solidFill>
              </a:rPr>
              <a:t>介词，在</a:t>
            </a:r>
            <a:endParaRPr lang="zh-CN" altLang="en-US" sz="2800" b="1">
              <a:solidFill>
                <a:srgbClr val="C0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70230" y="5292725"/>
            <a:ext cx="11535410" cy="1076325"/>
          </a:xfrm>
          <a:prstGeom prst="rect">
            <a:avLst/>
          </a:prstGeom>
          <a:solidFill>
            <a:schemeClr val="accent4">
              <a:lumMod val="75000"/>
              <a:alpha val="41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3200" dirty="0"/>
              <a:t>       </a:t>
            </a:r>
            <a:r>
              <a:rPr lang="en-US" altLang="zh-CN" sz="3200" dirty="0">
                <a:solidFill>
                  <a:srgbClr val="FF0000"/>
                </a:solidFill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</a:rPr>
              <a:t>燕、赵、韩、魏等国听说了这件事，都到齐国来朝见齐王。</a:t>
            </a:r>
            <a:endParaRPr lang="zh-CN" altLang="en-US" sz="3200" b="1" dirty="0">
              <a:solidFill>
                <a:srgbClr val="FF0000"/>
              </a:solidFill>
            </a:endParaRPr>
          </a:p>
          <a:p>
            <a:r>
              <a:rPr lang="zh-CN" altLang="en-US" sz="3200" b="1" dirty="0">
                <a:solidFill>
                  <a:srgbClr val="FF0000"/>
                </a:solidFill>
              </a:rPr>
              <a:t>这就是所谓</a:t>
            </a:r>
            <a:r>
              <a:rPr lang="en-US" altLang="zh-CN" sz="3200" b="1" dirty="0">
                <a:solidFill>
                  <a:srgbClr val="FF0000"/>
                </a:solidFill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</a:rPr>
              <a:t>不靠战争</a:t>
            </a:r>
            <a:r>
              <a:rPr lang="en-US" altLang="zh-CN" sz="3200" b="1" dirty="0">
                <a:solidFill>
                  <a:srgbClr val="FF0000"/>
                </a:solidFill>
              </a:rPr>
              <a:t>)</a:t>
            </a:r>
            <a:r>
              <a:rPr lang="zh-CN" altLang="en-US" sz="3200" b="1" dirty="0">
                <a:solidFill>
                  <a:srgbClr val="FF0000"/>
                </a:solidFill>
              </a:rPr>
              <a:t>在朝廷上战胜别国。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9" grpId="0" animBg="1"/>
      <p:bldP spid="11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/>
          <p:cNvSpPr>
            <a:spLocks noChangeArrowheads="1"/>
          </p:cNvSpPr>
          <p:nvPr/>
        </p:nvSpPr>
        <p:spPr bwMode="auto">
          <a:xfrm>
            <a:off x="1625600" y="228601"/>
            <a:ext cx="7848600" cy="823913"/>
          </a:xfrm>
          <a:prstGeom prst="flowChartAlternateProcess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</a:ln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1800"/>
          </a:p>
        </p:txBody>
      </p:sp>
      <p:sp>
        <p:nvSpPr>
          <p:cNvPr id="18436" name="AutoShape 70"/>
          <p:cNvSpPr>
            <a:spLocks noChangeArrowheads="1"/>
          </p:cNvSpPr>
          <p:nvPr/>
        </p:nvSpPr>
        <p:spPr bwMode="auto">
          <a:xfrm>
            <a:off x="1828800" y="1447800"/>
            <a:ext cx="3149600" cy="609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FF"/>
              </a:gs>
              <a:gs pos="50000">
                <a:schemeClr val="bg1"/>
              </a:gs>
              <a:gs pos="100000">
                <a:srgbClr val="00FFFF"/>
              </a:gs>
            </a:gsLst>
            <a:lin ang="5400000" scaled="1"/>
          </a:gradFill>
          <a:ln w="28575">
            <a:solidFill>
              <a:srgbClr val="00FFFF"/>
            </a:solidFill>
            <a:round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rgbClr val="FF0000"/>
                </a:solidFill>
              </a:rPr>
              <a:t>燕、赵、韩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、魏</a:t>
            </a:r>
            <a:r>
              <a:rPr lang="zh-CN" altLang="en-US" sz="2400" b="1" dirty="0" smtClean="0">
                <a:solidFill>
                  <a:schemeClr val="accent1">
                    <a:lumMod val="75000"/>
                  </a:schemeClr>
                </a:solidFill>
              </a:rPr>
              <a:t>闻之</a:t>
            </a:r>
            <a:endParaRPr lang="zh-CN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437" name="AutoShape 70"/>
          <p:cNvSpPr>
            <a:spLocks noChangeArrowheads="1"/>
          </p:cNvSpPr>
          <p:nvPr/>
        </p:nvSpPr>
        <p:spPr bwMode="auto">
          <a:xfrm>
            <a:off x="1828800" y="4495800"/>
            <a:ext cx="3352800" cy="609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FF"/>
              </a:gs>
              <a:gs pos="50000">
                <a:schemeClr val="bg1"/>
              </a:gs>
              <a:gs pos="100000">
                <a:srgbClr val="00FFFF"/>
              </a:gs>
            </a:gsLst>
            <a:lin ang="5400000" scaled="1"/>
          </a:gradFill>
          <a:ln w="28575">
            <a:solidFill>
              <a:srgbClr val="00FFFF"/>
            </a:solidFill>
            <a:round/>
          </a:ln>
        </p:spPr>
        <p:txBody>
          <a:bodyPr anchor="ctr"/>
          <a:lstStyle/>
          <a:p>
            <a:pPr algn="ctr">
              <a:defRPr/>
            </a:pPr>
            <a:r>
              <a:rPr lang="zh-CN" altLang="en-US" sz="2400" b="1" dirty="0">
                <a:latin typeface="宋体-PUA" panose="02010600030101010101" charset="-122"/>
                <a:ea typeface="宋体-PUA" panose="02010600030101010101" charset="-122"/>
                <a:sym typeface="+mn-ea"/>
              </a:rPr>
              <a:t>吾妻</a:t>
            </a:r>
            <a:r>
              <a:rPr lang="zh-CN" altLang="en-US" sz="2400" b="1" dirty="0">
                <a:solidFill>
                  <a:srgbClr val="FF0000"/>
                </a:solidFill>
                <a:latin typeface="宋体-PUA" panose="02010600030101010101" charset="-122"/>
                <a:ea typeface="宋体-PUA" panose="02010600030101010101" charset="-122"/>
                <a:sym typeface="+mn-ea"/>
              </a:rPr>
              <a:t>之</a:t>
            </a:r>
            <a:r>
              <a:rPr lang="zh-CN" altLang="en-US" sz="2400" b="1" dirty="0" smtClean="0">
                <a:latin typeface="宋体-PUA" panose="02010600030101010101" charset="-122"/>
                <a:ea typeface="宋体-PUA" panose="02010600030101010101" charset="-122"/>
                <a:sym typeface="+mn-ea"/>
              </a:rPr>
              <a:t>美我者</a:t>
            </a:r>
            <a:endParaRPr lang="zh-CN" altLang="en-US" sz="2400" b="1" dirty="0">
              <a:latin typeface="宋体-PUA" panose="02010600030101010101" charset="-122"/>
              <a:ea typeface="宋体-PUA" panose="02010600030101010101" charset="-122"/>
              <a:sym typeface="+mn-ea"/>
            </a:endParaRPr>
          </a:p>
          <a:p>
            <a:pPr algn="ctr">
              <a:buFont typeface="Arial" panose="020B0604020202020204" pitchFamily="34" charset="0"/>
              <a:buNone/>
              <a:defRPr/>
            </a:pPr>
            <a:endParaRPr lang="zh-CN" altLang="en-US" b="1" dirty="0"/>
          </a:p>
        </p:txBody>
      </p:sp>
      <p:sp>
        <p:nvSpPr>
          <p:cNvPr id="18438" name="AutoShape 70"/>
          <p:cNvSpPr>
            <a:spLocks noChangeArrowheads="1"/>
          </p:cNvSpPr>
          <p:nvPr/>
        </p:nvSpPr>
        <p:spPr bwMode="auto">
          <a:xfrm>
            <a:off x="1828800" y="5562600"/>
            <a:ext cx="3352800" cy="609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FF"/>
              </a:gs>
              <a:gs pos="50000">
                <a:schemeClr val="bg1"/>
              </a:gs>
              <a:gs pos="100000">
                <a:srgbClr val="00FFFF"/>
              </a:gs>
            </a:gsLst>
            <a:lin ang="5400000" scaled="1"/>
          </a:gradFill>
          <a:ln w="28575">
            <a:solidFill>
              <a:srgbClr val="00FFFF"/>
            </a:solidFill>
            <a:round/>
          </a:ln>
        </p:spPr>
        <p:txBody>
          <a:bodyPr anchor="ctr"/>
          <a:lstStyle/>
          <a:p>
            <a:pPr algn="ctr">
              <a:defRPr/>
            </a:pP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能面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刺</a:t>
            </a:r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寡人之过者</a:t>
            </a:r>
            <a:endParaRPr lang="zh-CN" altLang="en-US" sz="2400" b="1" dirty="0">
              <a:solidFill>
                <a:srgbClr val="0070C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algn="ctr">
              <a:buFont typeface="Arial" panose="020B0604020202020204" pitchFamily="34" charset="0"/>
              <a:buNone/>
              <a:defRPr/>
            </a:pP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18439" name="AutoShape 70"/>
          <p:cNvSpPr>
            <a:spLocks noChangeArrowheads="1"/>
          </p:cNvSpPr>
          <p:nvPr/>
        </p:nvSpPr>
        <p:spPr bwMode="auto">
          <a:xfrm>
            <a:off x="5892800" y="4267199"/>
            <a:ext cx="5892800" cy="105294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28575">
            <a:solidFill>
              <a:srgbClr val="FFFF00"/>
            </a:solidFill>
            <a:round/>
          </a:ln>
        </p:spPr>
        <p:txBody>
          <a:bodyPr anchor="ctr"/>
          <a:lstStyle/>
          <a:p>
            <a:pPr>
              <a:buFont typeface="Arial" panose="020B0604020202020204" pitchFamily="34" charset="0"/>
              <a:buNone/>
              <a:tabLst>
                <a:tab pos="0" algn="l"/>
                <a:tab pos="358775" algn="l"/>
              </a:tabLst>
              <a:defRPr/>
            </a:pPr>
            <a:r>
              <a:rPr lang="zh-CN" altLang="en-US" sz="2000" b="1" dirty="0">
                <a:latin typeface="楷体" panose="02010609060101010101" pitchFamily="1" charset="-122"/>
                <a:ea typeface="楷体" panose="02010609060101010101" pitchFamily="1" charset="-122"/>
              </a:rPr>
              <a:t> </a:t>
            </a:r>
            <a:r>
              <a:rPr lang="zh-CN" altLang="en-US" sz="2000" b="1" dirty="0" smtClean="0">
                <a:latin typeface="楷体" panose="02010609060101010101" pitchFamily="1" charset="-122"/>
                <a:ea typeface="楷体" panose="02010609060101010101" pitchFamily="1" charset="-122"/>
              </a:rPr>
              <a:t> 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我</a:t>
            </a:r>
            <a:r>
              <a:rPr lang="zh-CN" altLang="en-US" sz="2400" b="1" dirty="0">
                <a:solidFill>
                  <a:srgbClr val="0070C0"/>
                </a:solidFill>
              </a:rPr>
              <a:t>的妻子认为我漂亮</a:t>
            </a:r>
            <a:endParaRPr lang="zh-CN" altLang="en-US" sz="2400" b="1" dirty="0">
              <a:solidFill>
                <a:srgbClr val="0070C0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  <a:p>
            <a:pPr>
              <a:buFont typeface="Arial" panose="020B0604020202020204" pitchFamily="34" charset="0"/>
              <a:buNone/>
              <a:tabLst>
                <a:tab pos="0" algn="l"/>
                <a:tab pos="358775" algn="l"/>
              </a:tabLst>
              <a:defRPr/>
            </a:pPr>
            <a:r>
              <a:rPr lang="zh-CN" altLang="en-US" sz="2400" b="1" dirty="0" smtClean="0">
                <a:latin typeface="楷体" panose="02010609060101010101" pitchFamily="1" charset="-122"/>
                <a:ea typeface="楷体" panose="02010609060101010101" pitchFamily="1" charset="-122"/>
              </a:rPr>
              <a:t>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之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：结构助词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用在主谓之间，取消句子的独立性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无实义</a:t>
            </a:r>
            <a:r>
              <a:rPr lang="zh-CN" altLang="en-US" sz="2400" dirty="0" smtClean="0">
                <a:solidFill>
                  <a:srgbClr val="FF0000"/>
                </a:solidFill>
              </a:rPr>
              <a:t> ，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不译</a:t>
            </a:r>
            <a:r>
              <a:rPr lang="zh-CN" altLang="en-US" sz="2400" dirty="0" smtClean="0">
                <a:solidFill>
                  <a:srgbClr val="FF0000"/>
                </a:solidFill>
              </a:rPr>
              <a:t>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8440" name="AutoShape 70"/>
          <p:cNvSpPr>
            <a:spLocks noChangeArrowheads="1"/>
          </p:cNvSpPr>
          <p:nvPr/>
        </p:nvSpPr>
        <p:spPr bwMode="auto">
          <a:xfrm>
            <a:off x="5994400" y="2514600"/>
            <a:ext cx="56896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28575">
            <a:solidFill>
              <a:srgbClr val="FFFF00"/>
            </a:solidFill>
            <a:round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  <a:tabLst>
                <a:tab pos="0" algn="l"/>
                <a:tab pos="358775" algn="l"/>
              </a:tabLst>
              <a:defRPr/>
            </a:pPr>
            <a:r>
              <a:rPr lang="zh-CN" altLang="en-US" sz="2400" b="1" dirty="0">
                <a:solidFill>
                  <a:srgbClr val="C00000"/>
                </a:solidFill>
              </a:rPr>
              <a:t>邹忌</a:t>
            </a:r>
            <a:r>
              <a:rPr lang="zh-CN" altLang="en-US" sz="2400" b="1" dirty="0">
                <a:solidFill>
                  <a:srgbClr val="0070C0"/>
                </a:solidFill>
              </a:rPr>
              <a:t>同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他</a:t>
            </a:r>
            <a:r>
              <a:rPr lang="zh-CN" altLang="en-US" sz="2400" b="1" dirty="0">
                <a:solidFill>
                  <a:srgbClr val="0070C0"/>
                </a:solidFill>
              </a:rPr>
              <a:t>坐着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闲聊</a:t>
            </a:r>
            <a:endParaRPr lang="zh-CN" altLang="en-US" sz="2400" b="1" dirty="0">
              <a:solidFill>
                <a:srgbClr val="0070C0"/>
              </a:solidFill>
              <a:ea typeface="楷体" panose="02010609060101010101" pitchFamily="1" charset="-122"/>
            </a:endParaRPr>
          </a:p>
        </p:txBody>
      </p:sp>
      <p:sp>
        <p:nvSpPr>
          <p:cNvPr id="18441" name="AutoShape 70"/>
          <p:cNvSpPr>
            <a:spLocks noChangeArrowheads="1"/>
          </p:cNvSpPr>
          <p:nvPr/>
        </p:nvSpPr>
        <p:spPr bwMode="auto">
          <a:xfrm>
            <a:off x="5994400" y="5486400"/>
            <a:ext cx="5689600" cy="762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28575">
            <a:solidFill>
              <a:srgbClr val="FFFF00"/>
            </a:solidFill>
            <a:round/>
          </a:ln>
        </p:spPr>
        <p:txBody>
          <a:bodyPr anchor="ctr"/>
          <a:lstStyle/>
          <a:p>
            <a:pPr>
              <a:buFont typeface="Arial" panose="020B0604020202020204" pitchFamily="34" charset="0"/>
              <a:buNone/>
              <a:tabLst>
                <a:tab pos="0" algn="l"/>
                <a:tab pos="358775" algn="l"/>
              </a:tabLst>
              <a:defRPr/>
            </a:pPr>
            <a:r>
              <a:rPr lang="zh-CN" altLang="en-US" b="1" dirty="0" smtClean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    </a:t>
            </a:r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能够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当面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指责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我的过错</a:t>
            </a:r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的</a:t>
            </a:r>
            <a:endParaRPr lang="zh-CN" altLang="en-US" sz="2400" b="1" dirty="0">
              <a:solidFill>
                <a:srgbClr val="0070C0"/>
              </a:solidFill>
            </a:endParaRPr>
          </a:p>
        </p:txBody>
      </p:sp>
      <p:sp>
        <p:nvSpPr>
          <p:cNvPr id="17417" name="Line 11"/>
          <p:cNvSpPr>
            <a:spLocks noChangeShapeType="1"/>
          </p:cNvSpPr>
          <p:nvPr/>
        </p:nvSpPr>
        <p:spPr bwMode="auto">
          <a:xfrm>
            <a:off x="5181600" y="1828800"/>
            <a:ext cx="6096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8" name="Line 12"/>
          <p:cNvSpPr>
            <a:spLocks noChangeShapeType="1"/>
          </p:cNvSpPr>
          <p:nvPr/>
        </p:nvSpPr>
        <p:spPr bwMode="auto">
          <a:xfrm>
            <a:off x="5283200" y="5867400"/>
            <a:ext cx="5080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9" name="Text Box 13"/>
          <p:cNvSpPr txBox="1">
            <a:spLocks noChangeArrowheads="1"/>
          </p:cNvSpPr>
          <p:nvPr/>
        </p:nvSpPr>
        <p:spPr bwMode="auto">
          <a:xfrm>
            <a:off x="2036234" y="404814"/>
            <a:ext cx="436456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2000" b="1">
              <a:solidFill>
                <a:srgbClr val="0000CC"/>
              </a:solidFill>
            </a:endParaRPr>
          </a:p>
        </p:txBody>
      </p:sp>
      <p:sp>
        <p:nvSpPr>
          <p:cNvPr id="17420" name="Line 14"/>
          <p:cNvSpPr>
            <a:spLocks noChangeShapeType="1"/>
          </p:cNvSpPr>
          <p:nvPr/>
        </p:nvSpPr>
        <p:spPr bwMode="auto">
          <a:xfrm>
            <a:off x="5181600" y="3810000"/>
            <a:ext cx="5080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1" name="Text Box 15"/>
          <p:cNvSpPr txBox="1">
            <a:spLocks noChangeArrowheads="1"/>
          </p:cNvSpPr>
          <p:nvPr/>
        </p:nvSpPr>
        <p:spPr bwMode="auto">
          <a:xfrm>
            <a:off x="1524000" y="228601"/>
            <a:ext cx="90424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800" b="1">
                <a:solidFill>
                  <a:srgbClr val="FF0000"/>
                </a:solidFill>
              </a:rPr>
              <a:t>文言文“五”字翻译法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  <p:sp>
        <p:nvSpPr>
          <p:cNvPr id="17422" name="椭圆 52"/>
          <p:cNvSpPr>
            <a:spLocks noChangeArrowheads="1"/>
          </p:cNvSpPr>
          <p:nvPr/>
        </p:nvSpPr>
        <p:spPr bwMode="auto">
          <a:xfrm rot="10800000">
            <a:off x="609601" y="1447800"/>
            <a:ext cx="895351" cy="6477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B9CDE5"/>
            </a:solidFill>
            <a:round/>
          </a:ln>
        </p:spPr>
        <p:txBody>
          <a:bodyPr rot="10800000" lIns="101233" tIns="50617" rIns="101233" bIns="50617"/>
          <a:lstStyle>
            <a:lvl1pPr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Calibri" panose="020F0502020204030204" charset="0"/>
                <a:ea typeface="黑体" panose="02010609060101010101" pitchFamily="2" charset="-122"/>
              </a:rPr>
              <a:t>留</a:t>
            </a:r>
            <a:endParaRPr lang="zh-CN" altLang="en-US" sz="2800" b="1">
              <a:solidFill>
                <a:srgbClr val="FF0000"/>
              </a:solidFill>
              <a:latin typeface="Calibri" panose="020F0502020204030204" charset="0"/>
              <a:ea typeface="黑体" panose="02010609060101010101" pitchFamily="2" charset="-122"/>
            </a:endParaRPr>
          </a:p>
        </p:txBody>
      </p:sp>
      <p:sp>
        <p:nvSpPr>
          <p:cNvPr id="17423" name="椭圆 52"/>
          <p:cNvSpPr>
            <a:spLocks noChangeArrowheads="1"/>
          </p:cNvSpPr>
          <p:nvPr/>
        </p:nvSpPr>
        <p:spPr bwMode="auto">
          <a:xfrm rot="10800000">
            <a:off x="609600" y="5486400"/>
            <a:ext cx="914400" cy="6858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B9CDE5"/>
            </a:solidFill>
            <a:round/>
          </a:ln>
        </p:spPr>
        <p:txBody>
          <a:bodyPr rot="10800000" lIns="101233" tIns="50617" rIns="101233" bIns="50617"/>
          <a:lstStyle>
            <a:lvl1pPr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Calibri" panose="020F0502020204030204" charset="0"/>
                <a:ea typeface="华文新魏" panose="02010800040101010101" pitchFamily="2" charset="-122"/>
              </a:rPr>
              <a:t>换</a:t>
            </a:r>
            <a:endParaRPr lang="zh-CN" altLang="en-US" sz="2800" b="1" dirty="0">
              <a:solidFill>
                <a:srgbClr val="FF0000"/>
              </a:solidFill>
              <a:latin typeface="Calibri" panose="020F0502020204030204" charset="0"/>
              <a:ea typeface="华文新魏" panose="02010800040101010101" pitchFamily="2" charset="-122"/>
            </a:endParaRPr>
          </a:p>
        </p:txBody>
      </p:sp>
      <p:sp>
        <p:nvSpPr>
          <p:cNvPr id="17424" name="椭圆 52"/>
          <p:cNvSpPr>
            <a:spLocks noChangeArrowheads="1"/>
          </p:cNvSpPr>
          <p:nvPr/>
        </p:nvSpPr>
        <p:spPr bwMode="auto">
          <a:xfrm rot="10800000">
            <a:off x="609601" y="2438400"/>
            <a:ext cx="895351" cy="6477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B9CDE5"/>
            </a:solidFill>
            <a:round/>
          </a:ln>
        </p:spPr>
        <p:txBody>
          <a:bodyPr rot="10800000" lIns="101233" tIns="50617" rIns="101233" bIns="50617"/>
          <a:lstStyle>
            <a:lvl1pPr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Calibri" panose="020F0502020204030204" charset="0"/>
                <a:ea typeface="黑体" panose="02010609060101010101" pitchFamily="2" charset="-122"/>
              </a:rPr>
              <a:t>补</a:t>
            </a:r>
            <a:endParaRPr lang="en-US" altLang="zh-CN" sz="2800" b="1">
              <a:solidFill>
                <a:srgbClr val="FF0000"/>
              </a:solidFill>
              <a:latin typeface="Calibri" panose="020F0502020204030204" charset="0"/>
              <a:ea typeface="黑体" panose="02010609060101010101" pitchFamily="2" charset="-122"/>
            </a:endParaRPr>
          </a:p>
        </p:txBody>
      </p:sp>
      <p:sp>
        <p:nvSpPr>
          <p:cNvPr id="17425" name="椭圆 52"/>
          <p:cNvSpPr>
            <a:spLocks noChangeArrowheads="1"/>
          </p:cNvSpPr>
          <p:nvPr/>
        </p:nvSpPr>
        <p:spPr bwMode="auto">
          <a:xfrm rot="10800000">
            <a:off x="609601" y="4419600"/>
            <a:ext cx="895351" cy="6477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B9CDE5"/>
            </a:solidFill>
            <a:round/>
          </a:ln>
        </p:spPr>
        <p:txBody>
          <a:bodyPr rot="10800000" lIns="101233" tIns="50617" rIns="101233" bIns="50617"/>
          <a:lstStyle>
            <a:lvl1pPr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Calibri" panose="020F0502020204030204" charset="0"/>
                <a:ea typeface="华文新魏" panose="02010800040101010101" pitchFamily="2" charset="-122"/>
              </a:rPr>
              <a:t>删</a:t>
            </a:r>
            <a:endParaRPr lang="en-US" altLang="zh-CN" sz="2800" b="1">
              <a:solidFill>
                <a:srgbClr val="FF0000"/>
              </a:solidFill>
              <a:latin typeface="Calibri" panose="020F0502020204030204" charset="0"/>
              <a:ea typeface="华文新魏" panose="02010800040101010101" pitchFamily="2" charset="-122"/>
            </a:endParaRPr>
          </a:p>
        </p:txBody>
      </p:sp>
      <p:sp>
        <p:nvSpPr>
          <p:cNvPr id="17426" name="椭圆 52"/>
          <p:cNvSpPr>
            <a:spLocks noChangeArrowheads="1"/>
          </p:cNvSpPr>
          <p:nvPr/>
        </p:nvSpPr>
        <p:spPr bwMode="auto">
          <a:xfrm rot="10800000">
            <a:off x="609601" y="3429000"/>
            <a:ext cx="895351" cy="6477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B9CDE5"/>
            </a:solidFill>
            <a:round/>
          </a:ln>
        </p:spPr>
        <p:txBody>
          <a:bodyPr rot="10800000" lIns="101233" tIns="50617" rIns="101233" bIns="50617"/>
          <a:lstStyle>
            <a:lvl1pPr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10128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128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Calibri" panose="020F0502020204030204" charset="0"/>
                <a:ea typeface="华文新魏" panose="02010800040101010101" pitchFamily="2" charset="-122"/>
              </a:rPr>
              <a:t>调</a:t>
            </a:r>
            <a:endParaRPr lang="en-US" altLang="zh-CN" sz="2800" b="1">
              <a:solidFill>
                <a:srgbClr val="FF0000"/>
              </a:solidFill>
              <a:latin typeface="Calibri" panose="020F0502020204030204" charset="0"/>
              <a:ea typeface="华文新魏" panose="02010800040101010101" pitchFamily="2" charset="-122"/>
            </a:endParaRPr>
          </a:p>
        </p:txBody>
      </p:sp>
      <p:sp>
        <p:nvSpPr>
          <p:cNvPr id="6" name="AutoShape 70"/>
          <p:cNvSpPr>
            <a:spLocks noChangeArrowheads="1"/>
          </p:cNvSpPr>
          <p:nvPr/>
        </p:nvSpPr>
        <p:spPr bwMode="auto">
          <a:xfrm>
            <a:off x="1828800" y="2438400"/>
            <a:ext cx="3352800" cy="609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FF"/>
              </a:gs>
              <a:gs pos="50000">
                <a:schemeClr val="bg1"/>
              </a:gs>
              <a:gs pos="100000">
                <a:srgbClr val="00FFFF"/>
              </a:gs>
            </a:gsLst>
            <a:lin ang="5400000" scaled="1"/>
          </a:gradFill>
          <a:ln w="28575">
            <a:solidFill>
              <a:srgbClr val="00FFFF"/>
            </a:solidFill>
            <a:round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2400" b="1" u="sng" dirty="0" smtClean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()</a:t>
            </a:r>
            <a:r>
              <a:rPr lang="zh-CN" altLang="en-US" sz="2400" b="1" u="sng" dirty="0" smtClean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与</a:t>
            </a:r>
            <a:r>
              <a:rPr lang="en-US" altLang="zh-CN" sz="2400" b="1" u="sng" dirty="0" smtClean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()</a:t>
            </a:r>
            <a:r>
              <a:rPr lang="zh-CN" altLang="en-US" sz="2400" b="1" u="sng" dirty="0" smtClean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坐谈</a:t>
            </a:r>
            <a:endParaRPr lang="zh-CN" altLang="en-US" sz="2400" b="1" dirty="0"/>
          </a:p>
        </p:txBody>
      </p:sp>
      <p:sp>
        <p:nvSpPr>
          <p:cNvPr id="7" name="AutoShape 70"/>
          <p:cNvSpPr>
            <a:spLocks noChangeArrowheads="1"/>
          </p:cNvSpPr>
          <p:nvPr/>
        </p:nvSpPr>
        <p:spPr bwMode="auto">
          <a:xfrm>
            <a:off x="1828800" y="3429000"/>
            <a:ext cx="3251200" cy="609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FF"/>
              </a:gs>
              <a:gs pos="50000">
                <a:schemeClr val="bg1"/>
              </a:gs>
              <a:gs pos="100000">
                <a:srgbClr val="00FFFF"/>
              </a:gs>
            </a:gsLst>
            <a:lin ang="5400000" scaled="1"/>
          </a:gradFill>
          <a:ln w="28575">
            <a:solidFill>
              <a:srgbClr val="00FFFF"/>
            </a:solidFill>
            <a:round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忌</a:t>
            </a:r>
            <a:r>
              <a:rPr lang="zh-CN" altLang="en-US" sz="2400" b="1" u="sng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不</a:t>
            </a:r>
            <a:r>
              <a:rPr lang="zh-CN" altLang="en-US" sz="2400" b="1" u="sng" dirty="0" smtClean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自</a:t>
            </a:r>
            <a:r>
              <a:rPr lang="zh-CN" altLang="en-US" sz="2400" b="1" dirty="0">
                <a:solidFill>
                  <a:srgbClr val="FF0000"/>
                </a:solidFill>
                <a:sym typeface="+mn-ea"/>
              </a:rPr>
              <a:t>信</a:t>
            </a:r>
            <a:endParaRPr lang="en-US" altLang="zh-CN" sz="2400" b="1" dirty="0">
              <a:solidFill>
                <a:srgbClr val="FF0000"/>
              </a:solidFill>
            </a:endParaRPr>
          </a:p>
        </p:txBody>
      </p:sp>
      <p:sp>
        <p:nvSpPr>
          <p:cNvPr id="8" name="AutoShape 70"/>
          <p:cNvSpPr>
            <a:spLocks noChangeArrowheads="1"/>
          </p:cNvSpPr>
          <p:nvPr/>
        </p:nvSpPr>
        <p:spPr bwMode="auto">
          <a:xfrm>
            <a:off x="5892800" y="3581400"/>
            <a:ext cx="58928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28575">
            <a:solidFill>
              <a:srgbClr val="FFFF00"/>
            </a:solidFill>
            <a:round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  <a:tabLst>
                <a:tab pos="0" algn="l"/>
                <a:tab pos="358775" algn="l"/>
              </a:tabLst>
              <a:defRPr/>
            </a:pPr>
            <a:r>
              <a:rPr lang="zh-CN" altLang="en-US" sz="2400" b="1" dirty="0"/>
              <a:t>邹忌不</a:t>
            </a:r>
            <a:r>
              <a:rPr lang="zh-CN" altLang="en-US" sz="2400" b="1" dirty="0">
                <a:solidFill>
                  <a:srgbClr val="FF0000"/>
                </a:solidFill>
              </a:rPr>
              <a:t>相信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自己</a:t>
            </a:r>
            <a:endParaRPr lang="zh-CN" altLang="en-US" sz="2400" b="1" dirty="0">
              <a:solidFill>
                <a:srgbClr val="FF0000"/>
              </a:solidFill>
              <a:ea typeface="楷体" panose="02010609060101010101" pitchFamily="1" charset="-122"/>
            </a:endParaRPr>
          </a:p>
        </p:txBody>
      </p:sp>
      <p:sp>
        <p:nvSpPr>
          <p:cNvPr id="10" name="AutoShape 70"/>
          <p:cNvSpPr>
            <a:spLocks noChangeArrowheads="1"/>
          </p:cNvSpPr>
          <p:nvPr/>
        </p:nvSpPr>
        <p:spPr bwMode="auto">
          <a:xfrm>
            <a:off x="6045200" y="1524000"/>
            <a:ext cx="50800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28575">
            <a:solidFill>
              <a:srgbClr val="FFFF00"/>
            </a:solidFill>
            <a:round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  <a:tabLst>
                <a:tab pos="0" algn="l"/>
                <a:tab pos="358775" algn="l"/>
              </a:tabLst>
              <a:defRPr/>
            </a:pPr>
            <a:r>
              <a:rPr lang="en-US" altLang="zh-CN" dirty="0"/>
              <a:t> </a:t>
            </a:r>
            <a:r>
              <a:rPr lang="zh-CN" altLang="en-US" sz="2400" b="1" dirty="0">
                <a:solidFill>
                  <a:srgbClr val="FF0000"/>
                </a:solidFill>
              </a:rPr>
              <a:t>燕、赵、韩、魏</a:t>
            </a:r>
            <a:r>
              <a:rPr lang="zh-CN" altLang="en-US" sz="2400" b="1" dirty="0">
                <a:solidFill>
                  <a:srgbClr val="00B0F0"/>
                </a:solidFill>
              </a:rPr>
              <a:t>等国听说了这件</a:t>
            </a:r>
            <a:r>
              <a:rPr lang="zh-CN" altLang="en-US" sz="2400" b="1" dirty="0" smtClean="0">
                <a:solidFill>
                  <a:srgbClr val="00B0F0"/>
                </a:solidFill>
              </a:rPr>
              <a:t>事</a:t>
            </a:r>
            <a:r>
              <a:rPr lang="zh-CN" altLang="en-US" sz="2400" b="1" dirty="0" smtClean="0">
                <a:latin typeface="楷体" panose="02010609060101010101" pitchFamily="1" charset="-122"/>
                <a:ea typeface="楷体" panose="02010609060101010101" pitchFamily="1" charset="-122"/>
              </a:rPr>
              <a:t> </a:t>
            </a:r>
            <a:endParaRPr lang="zh-CN" altLang="en-US" sz="2400" b="1" dirty="0">
              <a:latin typeface="楷体" panose="02010609060101010101" pitchFamily="1" charset="-122"/>
              <a:ea typeface="楷体" panose="02010609060101010101" pitchFamily="1" charset="-122"/>
            </a:endParaRPr>
          </a:p>
        </p:txBody>
      </p:sp>
      <p:sp>
        <p:nvSpPr>
          <p:cNvPr id="17431" name="Line 11"/>
          <p:cNvSpPr>
            <a:spLocks noChangeShapeType="1"/>
          </p:cNvSpPr>
          <p:nvPr/>
        </p:nvSpPr>
        <p:spPr bwMode="auto">
          <a:xfrm>
            <a:off x="5283200" y="2819400"/>
            <a:ext cx="5080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2" name="Line 11"/>
          <p:cNvSpPr>
            <a:spLocks noChangeShapeType="1"/>
          </p:cNvSpPr>
          <p:nvPr/>
        </p:nvSpPr>
        <p:spPr bwMode="auto">
          <a:xfrm>
            <a:off x="5283200" y="4724400"/>
            <a:ext cx="6096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  <p:bldP spid="18437" grpId="0" animBg="1"/>
      <p:bldP spid="18438" grpId="0" animBg="1"/>
      <p:bldP spid="18439" grpId="0" animBg="1"/>
      <p:bldP spid="18440" grpId="0" animBg="1"/>
      <p:bldP spid="18441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ChangeArrowheads="1"/>
          </p:cNvSpPr>
          <p:nvPr/>
        </p:nvSpPr>
        <p:spPr bwMode="auto">
          <a:xfrm>
            <a:off x="8823631" y="620713"/>
            <a:ext cx="203773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邹忌比美</a:t>
            </a:r>
            <a:endParaRPr lang="zh-CN" altLang="en-US" sz="3600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7727952" y="1916113"/>
            <a:ext cx="341966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臣之妻→私我</a:t>
            </a: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01" name="Rectangle 5"/>
          <p:cNvSpPr>
            <a:spLocks noChangeArrowheads="1"/>
          </p:cNvSpPr>
          <p:nvPr/>
        </p:nvSpPr>
        <p:spPr bwMode="auto">
          <a:xfrm>
            <a:off x="8015818" y="2850248"/>
            <a:ext cx="29546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臣之妾→畏我</a:t>
            </a: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02" name="Rectangle 6"/>
          <p:cNvSpPr>
            <a:spLocks noChangeArrowheads="1"/>
          </p:cNvSpPr>
          <p:nvPr/>
        </p:nvSpPr>
        <p:spPr bwMode="auto">
          <a:xfrm>
            <a:off x="8015818" y="3858310"/>
            <a:ext cx="29546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>
                <a:latin typeface="黑体" panose="02010609060101010101" pitchFamily="2" charset="-122"/>
                <a:ea typeface="黑体" panose="02010609060101010101" pitchFamily="2" charset="-122"/>
              </a:rPr>
              <a:t>臣之客→求我</a:t>
            </a: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3975" name="Rectangle 7"/>
          <p:cNvSpPr>
            <a:spLocks noChangeArrowheads="1"/>
          </p:cNvSpPr>
          <p:nvPr/>
        </p:nvSpPr>
        <p:spPr bwMode="auto">
          <a:xfrm>
            <a:off x="7394140" y="549276"/>
            <a:ext cx="4656667" cy="482441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8784167" y="1196976"/>
            <a:ext cx="2495551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三问三答</a:t>
            </a:r>
            <a:r>
              <a:rPr lang="en-US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sz="2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912285" y="5300663"/>
            <a:ext cx="8352367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妻：君美甚，徐公何能及君也？</a:t>
            </a:r>
            <a:endParaRPr lang="zh-CN" altLang="en-US" sz="2800" b="1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06" name="Rectangle 10"/>
          <p:cNvSpPr>
            <a:spLocks noChangeArrowheads="1"/>
          </p:cNvSpPr>
          <p:nvPr/>
        </p:nvSpPr>
        <p:spPr bwMode="auto">
          <a:xfrm>
            <a:off x="1488017" y="5734051"/>
            <a:ext cx="528108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妾：徐公何能及君也？</a:t>
            </a:r>
            <a:endParaRPr lang="zh-CN" altLang="en-US" sz="2800" b="1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07" name="Rectangle 11"/>
          <p:cNvSpPr>
            <a:spLocks noChangeArrowheads="1"/>
          </p:cNvSpPr>
          <p:nvPr/>
        </p:nvSpPr>
        <p:spPr bwMode="auto">
          <a:xfrm>
            <a:off x="1390651" y="6165851"/>
            <a:ext cx="595418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客：徐公不若君之美也。</a:t>
            </a:r>
            <a:endParaRPr lang="zh-CN" altLang="en-US" sz="2800" b="1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09" name="Line 13"/>
          <p:cNvSpPr>
            <a:spLocks noChangeShapeType="1"/>
          </p:cNvSpPr>
          <p:nvPr/>
        </p:nvSpPr>
        <p:spPr bwMode="auto">
          <a:xfrm>
            <a:off x="9900521" y="1840816"/>
            <a:ext cx="0" cy="26638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53" y="549276"/>
            <a:ext cx="6672481" cy="47513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12285" y="228600"/>
            <a:ext cx="62818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rgbClr val="002060"/>
                </a:solidFill>
              </a:rPr>
              <a:t>情节梳理</a:t>
            </a:r>
            <a:endParaRPr lang="zh-CN" altLang="en-US" sz="4800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rot="16200000">
            <a:off x="10425801" y="2936749"/>
            <a:ext cx="861774" cy="406611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002060"/>
                </a:solidFill>
              </a:rPr>
              <a:t>( </a:t>
            </a:r>
            <a:r>
              <a:rPr lang="zh-CN" altLang="en-US" sz="4400" b="1" dirty="0" smtClean="0">
                <a:solidFill>
                  <a:srgbClr val="00206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三   思</a:t>
            </a:r>
            <a:r>
              <a:rPr lang="zh-CN" altLang="en-US" sz="2800" b="1" dirty="0" smtClean="0">
                <a:solidFill>
                  <a:srgbClr val="002060"/>
                </a:solidFill>
              </a:rPr>
              <a:t> </a:t>
            </a:r>
            <a:r>
              <a:rPr lang="en-US" altLang="zh-CN" sz="3200" b="1" dirty="0" smtClean="0">
                <a:solidFill>
                  <a:srgbClr val="002060"/>
                </a:solidFill>
              </a:rPr>
              <a:t>)</a:t>
            </a:r>
            <a:endParaRPr lang="zh-CN" altLang="en-US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80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500"/>
                                        <p:tgtEl>
                                          <p:spTgt spid="80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5" dur="500"/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0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0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09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09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0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0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0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1" grpId="0" autoUpdateAnimBg="0"/>
      <p:bldP spid="80902" grpId="0" autoUpdateAnimBg="0"/>
      <p:bldP spid="80904" grpId="0" autoUpdateAnimBg="0"/>
      <p:bldP spid="80905" grpId="0" autoUpdateAnimBg="0"/>
      <p:bldP spid="80906" grpId="0" autoUpdateAnimBg="0"/>
      <p:bldP spid="80907" grpId="0" autoUpdateAnimBg="0"/>
      <p:bldP spid="8090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4" t="14391" r="5902" b="15144"/>
          <a:stretch>
            <a:fillRect/>
          </a:stretch>
        </p:blipFill>
        <p:spPr bwMode="auto">
          <a:xfrm>
            <a:off x="431800" y="260350"/>
            <a:ext cx="10464800" cy="328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23" name="Text Box 3"/>
          <p:cNvSpPr txBox="1">
            <a:spLocks noChangeArrowheads="1"/>
          </p:cNvSpPr>
          <p:nvPr/>
        </p:nvSpPr>
        <p:spPr bwMode="auto">
          <a:xfrm>
            <a:off x="239185" y="4005264"/>
            <a:ext cx="673100" cy="2530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4000" b="1">
                <a:latin typeface="Times New Roman" panose="02020603050405020304" pitchFamily="18" charset="0"/>
                <a:ea typeface="黑体" panose="02010609060101010101" pitchFamily="2" charset="-122"/>
              </a:rPr>
              <a:t>威王受蔽</a:t>
            </a:r>
            <a:endParaRPr lang="zh-CN" altLang="en-US" sz="3600" b="1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8113184" y="4868863"/>
            <a:ext cx="8636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zh-CN" altLang="en-US" sz="360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1925" name="AutoShape 5"/>
          <p:cNvSpPr>
            <a:spLocks noChangeArrowheads="1"/>
          </p:cNvSpPr>
          <p:nvPr/>
        </p:nvSpPr>
        <p:spPr bwMode="auto">
          <a:xfrm>
            <a:off x="1871133" y="4076700"/>
            <a:ext cx="2438400" cy="762000"/>
          </a:xfrm>
          <a:prstGeom prst="rightArrowCallout">
            <a:avLst>
              <a:gd name="adj1" fmla="val 45833"/>
              <a:gd name="adj2" fmla="val 50000"/>
              <a:gd name="adj3" fmla="val 38422"/>
              <a:gd name="adj4" fmla="val 69079"/>
            </a:avLst>
          </a:prstGeom>
          <a:solidFill>
            <a:srgbClr val="FFFFFF"/>
          </a:solidFill>
          <a:ln w="38100" cmpd="dbl">
            <a:solidFill>
              <a:schemeClr val="tx2"/>
            </a:solidFill>
            <a:miter lim="800000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6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妻</a:t>
            </a:r>
            <a:endParaRPr lang="zh-CN" altLang="en-US" sz="3600" b="1">
              <a:solidFill>
                <a:srgbClr val="FFFFFF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1926" name="Rectangle 6"/>
          <p:cNvSpPr>
            <a:spLocks noChangeArrowheads="1"/>
          </p:cNvSpPr>
          <p:nvPr/>
        </p:nvSpPr>
        <p:spPr bwMode="auto">
          <a:xfrm>
            <a:off x="4464051" y="4149725"/>
            <a:ext cx="3352800" cy="685800"/>
          </a:xfrm>
          <a:prstGeom prst="rect">
            <a:avLst/>
          </a:prstGeom>
          <a:solidFill>
            <a:srgbClr val="FFFFFF"/>
          </a:solidFill>
          <a:ln w="38100" cmpd="dbl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4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宫妇左右</a:t>
            </a:r>
            <a:endParaRPr lang="zh-CN" altLang="en-US" sz="3600" b="1">
              <a:solidFill>
                <a:srgbClr val="FFFFFF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1927" name="AutoShape 7"/>
          <p:cNvSpPr>
            <a:spLocks noChangeArrowheads="1"/>
          </p:cNvSpPr>
          <p:nvPr/>
        </p:nvSpPr>
        <p:spPr bwMode="auto">
          <a:xfrm>
            <a:off x="9457267" y="4076700"/>
            <a:ext cx="1219200" cy="762000"/>
          </a:xfrm>
          <a:custGeom>
            <a:avLst/>
            <a:gdLst>
              <a:gd name="T0" fmla="*/ 459740 w 21600"/>
              <a:gd name="T1" fmla="*/ 77153 h 21600"/>
              <a:gd name="T2" fmla="*/ 123952 w 21600"/>
              <a:gd name="T3" fmla="*/ 381000 h 21600"/>
              <a:gd name="T4" fmla="*/ 459740 w 21600"/>
              <a:gd name="T5" fmla="*/ 762000 h 21600"/>
              <a:gd name="T6" fmla="*/ 790448 w 21600"/>
              <a:gd name="T7" fmla="*/ 3810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 cmpd="sng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4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私</a:t>
            </a:r>
            <a:endParaRPr lang="zh-CN" altLang="en-US" sz="3600" b="1">
              <a:solidFill>
                <a:srgbClr val="FF0000"/>
              </a:solidFill>
              <a:effectDag name="">
                <a:cont type="tree" name="">
                  <a:effect ref="fillLine"/>
                  <a:outerShdw dist="38100" dir="13500000" algn="br">
                    <a:srgbClr val="FF5555"/>
                  </a:outerShdw>
                </a:cont>
                <a:cont type="tree" name="">
                  <a:effect ref="fillLine"/>
                  <a:outerShdw dist="38100" dir="2700000" algn="tl">
                    <a:srgbClr val="990000"/>
                  </a:outerShdw>
                </a:cont>
                <a:effect ref="fillLine"/>
              </a:effectDag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1928" name="AutoShape 8"/>
          <p:cNvSpPr>
            <a:spLocks noChangeArrowheads="1"/>
          </p:cNvSpPr>
          <p:nvPr/>
        </p:nvSpPr>
        <p:spPr bwMode="auto">
          <a:xfrm>
            <a:off x="1871133" y="5084763"/>
            <a:ext cx="2438400" cy="762000"/>
          </a:xfrm>
          <a:prstGeom prst="rightArrowCallout">
            <a:avLst>
              <a:gd name="adj1" fmla="val 45833"/>
              <a:gd name="adj2" fmla="val 50000"/>
              <a:gd name="adj3" fmla="val 38422"/>
              <a:gd name="adj4" fmla="val 69079"/>
            </a:avLst>
          </a:prstGeom>
          <a:solidFill>
            <a:srgbClr val="FFFFFF"/>
          </a:solidFill>
          <a:ln w="38100" cmpd="dbl">
            <a:solidFill>
              <a:schemeClr val="tx2"/>
            </a:solidFill>
            <a:miter lim="800000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6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妾</a:t>
            </a:r>
            <a:endParaRPr lang="zh-CN" altLang="en-US" sz="3600" b="1">
              <a:solidFill>
                <a:srgbClr val="FFFFFF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1929" name="Rectangle 9"/>
          <p:cNvSpPr>
            <a:spLocks noChangeArrowheads="1"/>
          </p:cNvSpPr>
          <p:nvPr/>
        </p:nvSpPr>
        <p:spPr bwMode="auto">
          <a:xfrm>
            <a:off x="4464051" y="5084763"/>
            <a:ext cx="3352800" cy="685800"/>
          </a:xfrm>
          <a:prstGeom prst="rect">
            <a:avLst/>
          </a:prstGeom>
          <a:solidFill>
            <a:srgbClr val="FFFFFF"/>
          </a:solidFill>
          <a:ln w="38100" cmpd="dbl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4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朝廷之臣</a:t>
            </a:r>
            <a:endParaRPr lang="zh-CN" altLang="en-US" sz="3600" b="1">
              <a:solidFill>
                <a:srgbClr val="FFFFFF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1930" name="AutoShape 10"/>
          <p:cNvSpPr>
            <a:spLocks noChangeArrowheads="1"/>
          </p:cNvSpPr>
          <p:nvPr/>
        </p:nvSpPr>
        <p:spPr bwMode="auto">
          <a:xfrm>
            <a:off x="9359900" y="4868863"/>
            <a:ext cx="1625600" cy="1066800"/>
          </a:xfrm>
          <a:prstGeom prst="irregularSeal2">
            <a:avLst/>
          </a:prstGeom>
          <a:solidFill>
            <a:schemeClr val="tx2"/>
          </a:solidFill>
          <a:ln w="9525" cmpd="sng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400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畏</a:t>
            </a:r>
            <a:endParaRPr lang="zh-CN" altLang="en-US" sz="3600" b="1">
              <a:solidFill>
                <a:schemeClr val="tx2"/>
              </a:solidFill>
              <a:effectDag name="">
                <a:cont type="tree" name="">
                  <a:effect ref="fillLine"/>
                  <a:outerShdw dist="38100" dir="13500000" algn="br">
                    <a:srgbClr val="000000"/>
                  </a:outerShdw>
                </a:cont>
                <a:cont type="tree" name="">
                  <a:effect ref="fillLine"/>
                  <a:outerShdw dist="38100" dir="2700000" algn="tl">
                    <a:srgbClr val="000000"/>
                  </a:outerShdw>
                </a:cont>
                <a:effect ref="fillLine"/>
              </a:effectDag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1931" name="AutoShape 11"/>
          <p:cNvSpPr>
            <a:spLocks noChangeArrowheads="1"/>
          </p:cNvSpPr>
          <p:nvPr/>
        </p:nvSpPr>
        <p:spPr bwMode="auto">
          <a:xfrm>
            <a:off x="1775884" y="6096000"/>
            <a:ext cx="2438400" cy="762000"/>
          </a:xfrm>
          <a:prstGeom prst="rightArrowCallout">
            <a:avLst>
              <a:gd name="adj1" fmla="val 45833"/>
              <a:gd name="adj2" fmla="val 50000"/>
              <a:gd name="adj3" fmla="val 38422"/>
              <a:gd name="adj4" fmla="val 69079"/>
            </a:avLst>
          </a:prstGeom>
          <a:solidFill>
            <a:srgbClr val="FFFFFF"/>
          </a:solidFill>
          <a:ln w="38100" cmpd="dbl">
            <a:solidFill>
              <a:schemeClr val="tx2"/>
            </a:solidFill>
            <a:miter lim="800000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6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客</a:t>
            </a:r>
            <a:endParaRPr lang="zh-CN" altLang="en-US" sz="3600" b="1">
              <a:solidFill>
                <a:srgbClr val="FFFFFF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1932" name="Rectangle 12"/>
          <p:cNvSpPr>
            <a:spLocks noChangeArrowheads="1"/>
          </p:cNvSpPr>
          <p:nvPr/>
        </p:nvSpPr>
        <p:spPr bwMode="auto">
          <a:xfrm>
            <a:off x="4464051" y="6021388"/>
            <a:ext cx="3352800" cy="685800"/>
          </a:xfrm>
          <a:prstGeom prst="rect">
            <a:avLst/>
          </a:prstGeom>
          <a:solidFill>
            <a:srgbClr val="FFFFFF"/>
          </a:solidFill>
          <a:ln w="38100" cmpd="dbl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4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四境之内</a:t>
            </a:r>
            <a:endParaRPr lang="zh-CN" altLang="en-US" sz="3600" b="1">
              <a:solidFill>
                <a:srgbClr val="FFFFFF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1933" name="AutoShape 13"/>
          <p:cNvSpPr>
            <a:spLocks noChangeArrowheads="1"/>
          </p:cNvSpPr>
          <p:nvPr/>
        </p:nvSpPr>
        <p:spPr bwMode="auto">
          <a:xfrm>
            <a:off x="9552517" y="5876925"/>
            <a:ext cx="1219200" cy="762000"/>
          </a:xfrm>
          <a:prstGeom prst="flowChartConnector">
            <a:avLst/>
          </a:prstGeom>
          <a:solidFill>
            <a:srgbClr val="FFCC00"/>
          </a:solidFill>
          <a:ln w="9525" cmpd="sng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400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求</a:t>
            </a:r>
            <a:endParaRPr lang="zh-CN" altLang="en-US" sz="3600" b="1">
              <a:solidFill>
                <a:srgbClr val="FFCC00"/>
              </a:solidFill>
              <a:effectDag name="">
                <a:cont type="tree" name="">
                  <a:effect ref="fillLine"/>
                  <a:outerShdw dist="38100" dir="13500000" algn="br">
                    <a:srgbClr val="FFDD55"/>
                  </a:outerShdw>
                </a:cont>
                <a:cont type="tree" name="">
                  <a:effect ref="fillLine"/>
                  <a:outerShdw dist="38100" dir="2700000" algn="tl">
                    <a:srgbClr val="997A00"/>
                  </a:outerShdw>
                </a:cont>
                <a:effect ref="fillLine"/>
              </a:effectDag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1934" name="Rectangle 14"/>
          <p:cNvSpPr>
            <a:spLocks noChangeArrowheads="1"/>
          </p:cNvSpPr>
          <p:nvPr/>
        </p:nvSpPr>
        <p:spPr bwMode="auto">
          <a:xfrm>
            <a:off x="8208433" y="4581526"/>
            <a:ext cx="863600" cy="1655763"/>
          </a:xfrm>
          <a:prstGeom prst="rect">
            <a:avLst/>
          </a:prstGeom>
          <a:solidFill>
            <a:schemeClr val="accent1"/>
          </a:solidFill>
          <a:ln w="28575" cmpd="sng">
            <a:solidFill>
              <a:srgbClr val="808080"/>
            </a:solidFill>
            <a:miter lim="800000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endParaRPr lang="zh-CN" altLang="en-US" sz="3600" b="1">
              <a:solidFill>
                <a:schemeClr val="accent1"/>
              </a:solidFill>
              <a:effectDag name="">
                <a:cont type="tree" name="">
                  <a:effect ref="fillLine"/>
                  <a:outerShdw dist="38100" dir="13500000" algn="br">
                    <a:srgbClr val="E1FDFF"/>
                  </a:outerShdw>
                </a:cont>
                <a:cont type="tree" name="">
                  <a:effect ref="fillLine"/>
                  <a:outerShdw dist="38100" dir="2700000" algn="tl">
                    <a:srgbClr val="708688"/>
                  </a:outerShdw>
                </a:cont>
                <a:effect ref="fillLine"/>
              </a:effectDag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1935" name="Text Box 15"/>
          <p:cNvSpPr txBox="1">
            <a:spLocks noChangeArrowheads="1"/>
          </p:cNvSpPr>
          <p:nvPr/>
        </p:nvSpPr>
        <p:spPr bwMode="auto">
          <a:xfrm>
            <a:off x="8447670" y="4864332"/>
            <a:ext cx="738664" cy="10028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3600" b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Times New Roman" panose="02020603050405020304" pitchFamily="18" charset="0"/>
                <a:ea typeface="黑体" panose="02010609060101010101" pitchFamily="2" charset="-122"/>
              </a:rPr>
              <a:t>三比</a:t>
            </a:r>
            <a:endParaRPr lang="zh-CN" altLang="en-US" sz="3600" b="1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19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19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19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19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1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1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9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1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1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19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19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19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19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19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19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19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19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19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1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autoUpdateAnimBg="0"/>
      <p:bldP spid="81925" grpId="0" animBg="1" autoUpdateAnimBg="0"/>
      <p:bldP spid="81926" grpId="0" animBg="1" autoUpdateAnimBg="0"/>
      <p:bldP spid="81927" grpId="0" animBg="1" autoUpdateAnimBg="0"/>
      <p:bldP spid="81928" grpId="0" animBg="1" autoUpdateAnimBg="0"/>
      <p:bldP spid="81929" grpId="0" animBg="1" autoUpdateAnimBg="0"/>
      <p:bldP spid="81930" grpId="0" animBg="1" autoUpdateAnimBg="0"/>
      <p:bldP spid="81931" grpId="0" animBg="1" autoUpdateAnimBg="0"/>
      <p:bldP spid="81932" grpId="0" animBg="1" autoUpdateAnimBg="0"/>
      <p:bldP spid="81933" grpId="0" animBg="1" autoUpdateAnimBg="0"/>
      <p:bldP spid="81934" grpId="0" animBg="1" autoUpdateAnimBg="0"/>
      <p:bldP spid="81935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1200151" y="4365625"/>
            <a:ext cx="5486400" cy="2255838"/>
            <a:chOff x="0" y="0"/>
            <a:chExt cx="2592" cy="1421"/>
          </a:xfrm>
        </p:grpSpPr>
        <p:sp>
          <p:nvSpPr>
            <p:cNvPr id="82947" name="Text Box 3"/>
            <p:cNvSpPr txBox="1">
              <a:spLocks noChangeArrowheads="1"/>
            </p:cNvSpPr>
            <p:nvPr/>
          </p:nvSpPr>
          <p:spPr bwMode="auto">
            <a:xfrm>
              <a:off x="0" y="480"/>
              <a:ext cx="816" cy="44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CN" altLang="en-US" sz="4000" b="1">
                  <a:latin typeface="Times New Roman" panose="02020603050405020304" pitchFamily="18" charset="0"/>
                  <a:ea typeface="黑体" panose="02010609060101010101" pitchFamily="2" charset="-122"/>
                </a:rPr>
                <a:t>三令</a:t>
              </a:r>
              <a:endParaRPr lang="zh-CN" altLang="en-US" sz="3600" b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6029" name="AutoShape 4"/>
            <p:cNvSpPr/>
            <p:nvPr/>
          </p:nvSpPr>
          <p:spPr bwMode="auto">
            <a:xfrm>
              <a:off x="912" y="48"/>
              <a:ext cx="240" cy="1344"/>
            </a:xfrm>
            <a:prstGeom prst="leftBrace">
              <a:avLst>
                <a:gd name="adj1" fmla="val 46667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ea typeface="黑体" panose="02010609060101010101" pitchFamily="2" charset="-122"/>
              </a:endParaRPr>
            </a:p>
          </p:txBody>
        </p:sp>
        <p:sp>
          <p:nvSpPr>
            <p:cNvPr id="82949" name="Text Box 5"/>
            <p:cNvSpPr txBox="1">
              <a:spLocks noChangeArrowheads="1"/>
            </p:cNvSpPr>
            <p:nvPr/>
          </p:nvSpPr>
          <p:spPr bwMode="auto">
            <a:xfrm>
              <a:off x="1104" y="0"/>
              <a:ext cx="1488" cy="3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CN" altLang="en-US" sz="3200" b="1">
                  <a:latin typeface="Times New Roman" panose="02020603050405020304" pitchFamily="18" charset="0"/>
                  <a:ea typeface="黑体" panose="02010609060101010101" pitchFamily="2" charset="-122"/>
                </a:rPr>
                <a:t>面刺→上赏</a:t>
              </a:r>
              <a:endParaRPr lang="zh-CN" altLang="en-US" sz="3600" b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2950" name="Text Box 6"/>
            <p:cNvSpPr txBox="1">
              <a:spLocks noChangeArrowheads="1"/>
            </p:cNvSpPr>
            <p:nvPr/>
          </p:nvSpPr>
          <p:spPr bwMode="auto">
            <a:xfrm>
              <a:off x="1104" y="528"/>
              <a:ext cx="1488" cy="3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CN" altLang="en-US" sz="3200" b="1">
                  <a:latin typeface="Times New Roman" panose="02020603050405020304" pitchFamily="18" charset="0"/>
                  <a:ea typeface="黑体" panose="02010609060101010101" pitchFamily="2" charset="-122"/>
                </a:rPr>
                <a:t>上书→中赏</a:t>
              </a:r>
              <a:endParaRPr lang="zh-CN" altLang="en-US" sz="3600" b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2951" name="Text Box 7"/>
            <p:cNvSpPr txBox="1">
              <a:spLocks noChangeArrowheads="1"/>
            </p:cNvSpPr>
            <p:nvPr/>
          </p:nvSpPr>
          <p:spPr bwMode="auto">
            <a:xfrm>
              <a:off x="1104" y="1056"/>
              <a:ext cx="1488" cy="3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CN" altLang="en-US" sz="3200" b="1">
                  <a:latin typeface="Times New Roman" panose="02020603050405020304" pitchFamily="18" charset="0"/>
                  <a:ea typeface="黑体" panose="02010609060101010101" pitchFamily="2" charset="-122"/>
                </a:rPr>
                <a:t>谤讥→下赏</a:t>
              </a:r>
              <a:endParaRPr lang="zh-CN" altLang="en-US" sz="3600" b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3" name="Group 8"/>
          <p:cNvGrpSpPr/>
          <p:nvPr/>
        </p:nvGrpSpPr>
        <p:grpSpPr bwMode="auto">
          <a:xfrm>
            <a:off x="6479117" y="4365625"/>
            <a:ext cx="5384800" cy="2286000"/>
            <a:chOff x="0" y="0"/>
            <a:chExt cx="2544" cy="1440"/>
          </a:xfrm>
        </p:grpSpPr>
        <p:sp>
          <p:nvSpPr>
            <p:cNvPr id="82953" name="Text Box 9"/>
            <p:cNvSpPr txBox="1">
              <a:spLocks noChangeArrowheads="1"/>
            </p:cNvSpPr>
            <p:nvPr/>
          </p:nvSpPr>
          <p:spPr bwMode="auto">
            <a:xfrm>
              <a:off x="192" y="432"/>
              <a:ext cx="816" cy="44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CN" altLang="en-US" sz="4000" b="1">
                  <a:latin typeface="Times New Roman" panose="02020603050405020304" pitchFamily="18" charset="0"/>
                  <a:ea typeface="黑体" panose="02010609060101010101" pitchFamily="2" charset="-122"/>
                </a:rPr>
                <a:t>三变</a:t>
              </a:r>
              <a:endParaRPr lang="zh-CN" altLang="en-US" sz="3600" b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6023" name="AutoShape 10"/>
            <p:cNvSpPr/>
            <p:nvPr/>
          </p:nvSpPr>
          <p:spPr bwMode="auto">
            <a:xfrm>
              <a:off x="0" y="0"/>
              <a:ext cx="144" cy="1344"/>
            </a:xfrm>
            <a:prstGeom prst="rightBrace">
              <a:avLst>
                <a:gd name="adj1" fmla="val 77778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ea typeface="黑体" panose="02010609060101010101" pitchFamily="2" charset="-122"/>
              </a:endParaRPr>
            </a:p>
          </p:txBody>
        </p:sp>
        <p:sp>
          <p:nvSpPr>
            <p:cNvPr id="86024" name="AutoShape 11"/>
            <p:cNvSpPr/>
            <p:nvPr/>
          </p:nvSpPr>
          <p:spPr bwMode="auto">
            <a:xfrm>
              <a:off x="912" y="48"/>
              <a:ext cx="240" cy="1344"/>
            </a:xfrm>
            <a:prstGeom prst="leftBrace">
              <a:avLst>
                <a:gd name="adj1" fmla="val 46667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ea typeface="黑体" panose="02010609060101010101" pitchFamily="2" charset="-122"/>
              </a:endParaRPr>
            </a:p>
          </p:txBody>
        </p:sp>
        <p:sp>
          <p:nvSpPr>
            <p:cNvPr id="82956" name="Text Box 12"/>
            <p:cNvSpPr txBox="1">
              <a:spLocks noChangeArrowheads="1"/>
            </p:cNvSpPr>
            <p:nvPr/>
          </p:nvSpPr>
          <p:spPr bwMode="auto">
            <a:xfrm>
              <a:off x="1056" y="0"/>
              <a:ext cx="1488" cy="3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CN" altLang="en-US" sz="3200" b="1">
                  <a:latin typeface="Times New Roman" panose="02020603050405020304" pitchFamily="18" charset="0"/>
                  <a:ea typeface="黑体" panose="02010609060101010101" pitchFamily="2" charset="-122"/>
                </a:rPr>
                <a:t>门庭若市</a:t>
              </a:r>
              <a:endParaRPr lang="zh-CN" altLang="en-US" sz="3600" b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2957" name="Text Box 13"/>
            <p:cNvSpPr txBox="1">
              <a:spLocks noChangeArrowheads="1"/>
            </p:cNvSpPr>
            <p:nvPr/>
          </p:nvSpPr>
          <p:spPr bwMode="auto">
            <a:xfrm>
              <a:off x="1056" y="499"/>
              <a:ext cx="1488" cy="3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CN" altLang="en-US" sz="3200" b="1">
                  <a:latin typeface="Times New Roman" panose="02020603050405020304" pitchFamily="18" charset="0"/>
                  <a:ea typeface="黑体" panose="02010609060101010101" pitchFamily="2" charset="-122"/>
                </a:rPr>
                <a:t>时时而间进</a:t>
              </a:r>
              <a:endParaRPr lang="zh-CN" altLang="en-US" sz="3600" b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2958" name="Text Box 14"/>
            <p:cNvSpPr txBox="1">
              <a:spLocks noChangeArrowheads="1"/>
            </p:cNvSpPr>
            <p:nvPr/>
          </p:nvSpPr>
          <p:spPr bwMode="auto">
            <a:xfrm>
              <a:off x="1056" y="1075"/>
              <a:ext cx="1488" cy="3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CN" altLang="en-US" sz="3200" b="1">
                  <a:latin typeface="Times New Roman" panose="02020603050405020304" pitchFamily="18" charset="0"/>
                  <a:ea typeface="黑体" panose="02010609060101010101" pitchFamily="2" charset="-122"/>
                </a:rPr>
                <a:t>无可进者</a:t>
              </a:r>
              <a:endParaRPr lang="zh-CN" altLang="en-US" sz="3600" b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sp>
        <p:nvSpPr>
          <p:cNvPr id="82959" name="Text Box 15"/>
          <p:cNvSpPr txBox="1">
            <a:spLocks noChangeArrowheads="1"/>
          </p:cNvSpPr>
          <p:nvPr/>
        </p:nvSpPr>
        <p:spPr bwMode="auto">
          <a:xfrm>
            <a:off x="239184" y="1484314"/>
            <a:ext cx="912283" cy="20621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威王除蔽</a:t>
            </a:r>
            <a:endParaRPr lang="zh-CN" altLang="en-US" sz="3600" b="1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86021" name="Picture 1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3" t="14362" b="11853"/>
          <a:stretch>
            <a:fillRect/>
          </a:stretch>
        </p:blipFill>
        <p:spPr bwMode="auto">
          <a:xfrm>
            <a:off x="1488018" y="1"/>
            <a:ext cx="10703983" cy="436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9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9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2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2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2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9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719667" y="5734051"/>
            <a:ext cx="326390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4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除蔽结果</a:t>
            </a:r>
            <a:r>
              <a:rPr lang="en-US" sz="4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endParaRPr lang="en-US" sz="3600" b="1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4933682" y="5661026"/>
            <a:ext cx="5330305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四海朝齐→战胜于朝廷</a:t>
            </a:r>
            <a:endParaRPr lang="zh-CN" altLang="en-US" sz="3600" b="1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87044" name="Picture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00" b="14423"/>
          <a:stretch>
            <a:fillRect/>
          </a:stretch>
        </p:blipFill>
        <p:spPr bwMode="auto">
          <a:xfrm>
            <a:off x="0" y="0"/>
            <a:ext cx="12192000" cy="537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3" name="Oval 5"/>
          <p:cNvSpPr>
            <a:spLocks noChangeArrowheads="1"/>
          </p:cNvSpPr>
          <p:nvPr/>
        </p:nvSpPr>
        <p:spPr bwMode="auto">
          <a:xfrm>
            <a:off x="6288617" y="4221163"/>
            <a:ext cx="4572000" cy="533400"/>
          </a:xfrm>
          <a:prstGeom prst="ellipse">
            <a:avLst/>
          </a:prstGeom>
          <a:solidFill>
            <a:schemeClr val="bg1"/>
          </a:solidFill>
          <a:ln w="9525" cmpd="sng">
            <a:solidFill>
              <a:srgbClr val="800000"/>
            </a:solidFill>
            <a:round/>
          </a:ln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4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魏国使臣求见</a:t>
            </a:r>
            <a:endParaRPr lang="zh-CN" altLang="en-US" sz="3600" b="1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3974" name="Oval 6"/>
          <p:cNvSpPr>
            <a:spLocks noChangeArrowheads="1"/>
          </p:cNvSpPr>
          <p:nvPr/>
        </p:nvSpPr>
        <p:spPr bwMode="auto">
          <a:xfrm>
            <a:off x="4368800" y="2276475"/>
            <a:ext cx="3962400" cy="609600"/>
          </a:xfrm>
          <a:prstGeom prst="ellipse">
            <a:avLst/>
          </a:prstGeom>
          <a:solidFill>
            <a:schemeClr val="bg1"/>
          </a:solidFill>
          <a:ln w="9525" cmpd="sng">
            <a:solidFill>
              <a:srgbClr val="800000"/>
            </a:solidFill>
            <a:round/>
          </a:ln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400" b="1">
                <a:solidFill>
                  <a:srgbClr val="8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燕国使臣求见</a:t>
            </a:r>
            <a:endParaRPr lang="zh-CN" altLang="en-US" sz="3600" b="1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3975" name="Oval 7"/>
          <p:cNvSpPr>
            <a:spLocks noChangeArrowheads="1"/>
          </p:cNvSpPr>
          <p:nvPr/>
        </p:nvSpPr>
        <p:spPr bwMode="auto">
          <a:xfrm>
            <a:off x="4656667" y="981075"/>
            <a:ext cx="3657600" cy="457200"/>
          </a:xfrm>
          <a:prstGeom prst="ellipse">
            <a:avLst/>
          </a:prstGeom>
          <a:solidFill>
            <a:schemeClr val="bg1"/>
          </a:solidFill>
          <a:ln w="9525" cmpd="sng">
            <a:solidFill>
              <a:srgbClr val="800000"/>
            </a:solidFill>
            <a:round/>
          </a:ln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4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赵国使臣求见</a:t>
            </a:r>
            <a:endParaRPr lang="zh-CN" altLang="en-US" sz="3600" b="1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0" grpId="0" autoUpdateAnimBg="0"/>
      <p:bldP spid="83971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/>
          <p:nvPr/>
        </p:nvSpPr>
        <p:spPr>
          <a:xfrm>
            <a:off x="6401974" y="3847860"/>
            <a:ext cx="5385321" cy="2655295"/>
          </a:xfrm>
          <a:prstGeom prst="rect">
            <a:avLst/>
          </a:prstGeom>
          <a:noFill/>
          <a:ln w="9525">
            <a:noFill/>
          </a:ln>
        </p:spPr>
        <p:txBody>
          <a:bodyPr lIns="117075" tIns="58537" rIns="117075" bIns="58537">
            <a:spAutoFit/>
          </a:bodyPr>
          <a:lstStyle/>
          <a:p>
            <a:r>
              <a:rPr lang="zh-CN" altLang="en-US" sz="4000" b="1" noProof="1">
                <a:solidFill>
                  <a:srgbClr val="99003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看图片思考：</a:t>
            </a:r>
            <a:endParaRPr lang="zh-CN" altLang="en-US" sz="4000" b="1" noProof="1">
              <a:solidFill>
                <a:srgbClr val="990033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4000" b="1" noProof="1">
                <a:solidFill>
                  <a:srgbClr val="99003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r>
              <a:rPr lang="zh-CN" altLang="en-US" sz="4000" b="1" noProof="1">
                <a:solidFill>
                  <a:srgbClr val="99003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邹忌的妻、妾、客回答他的问题时感情和语气相同么？为什么</a:t>
            </a:r>
            <a:r>
              <a:rPr lang="zh-CN" altLang="en-US" sz="4000" b="1" noProof="1">
                <a:solidFill>
                  <a:srgbClr val="990033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？</a:t>
            </a:r>
            <a:endParaRPr lang="zh-CN" altLang="en-US" sz="4000" b="1" noProof="1">
              <a:solidFill>
                <a:srgbClr val="990033"/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0" t="17453" r="2733" b="15347"/>
          <a:stretch>
            <a:fillRect/>
          </a:stretch>
        </p:blipFill>
        <p:spPr bwMode="auto">
          <a:xfrm>
            <a:off x="143700" y="-370975"/>
            <a:ext cx="5857478" cy="3640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94" b="14648"/>
          <a:stretch>
            <a:fillRect/>
          </a:stretch>
        </p:blipFill>
        <p:spPr bwMode="auto">
          <a:xfrm>
            <a:off x="6289555" y="-370975"/>
            <a:ext cx="5902445" cy="387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40" b="14851"/>
          <a:stretch>
            <a:fillRect/>
          </a:stretch>
        </p:blipFill>
        <p:spPr bwMode="auto">
          <a:xfrm>
            <a:off x="0" y="3429504"/>
            <a:ext cx="6338432" cy="3406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2" descr="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7"/>
            <a:ext cx="12192000" cy="6779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Rectangle 3"/>
          <p:cNvSpPr/>
          <p:nvPr/>
        </p:nvSpPr>
        <p:spPr>
          <a:xfrm>
            <a:off x="111441" y="-56453"/>
            <a:ext cx="7521267" cy="5448698"/>
          </a:xfrm>
          <a:prstGeom prst="rect">
            <a:avLst/>
          </a:prstGeom>
          <a:noFill/>
          <a:ln w="9525">
            <a:noFill/>
          </a:ln>
        </p:spPr>
        <p:txBody>
          <a:bodyPr lIns="117075" tIns="58537" rIns="117075" bIns="58537" anchor="ctr">
            <a:spAutoFit/>
          </a:bodyPr>
          <a:lstStyle/>
          <a:p>
            <a:r>
              <a:rPr lang="zh-CN" altLang="zh-CN" sz="3000" noProof="1"/>
              <a:t>                      </a:t>
            </a:r>
            <a:r>
              <a:rPr lang="zh-CN" altLang="en-US" sz="4600" b="1" noProof="1"/>
              <a:t>其妻</a:t>
            </a:r>
            <a:r>
              <a:rPr lang="zh-CN" altLang="en-US" sz="4000" noProof="1"/>
              <a:t> </a:t>
            </a:r>
            <a:endParaRPr lang="zh-CN" altLang="en-US" sz="4000" noProof="1"/>
          </a:p>
          <a:p>
            <a:r>
              <a:rPr lang="zh-CN" altLang="en-US" sz="4000" noProof="1"/>
              <a:t> </a:t>
            </a:r>
            <a:r>
              <a:rPr lang="zh-CN" altLang="en-US" sz="4000" b="1" noProof="1">
                <a:solidFill>
                  <a:srgbClr val="FF0000"/>
                </a:solidFill>
              </a:rPr>
              <a:t>“君美甚，徐公何能及君也！”</a:t>
            </a:r>
            <a:r>
              <a:rPr lang="zh-CN" altLang="en-US" sz="4000" noProof="1"/>
              <a:t> </a:t>
            </a:r>
            <a:endParaRPr lang="zh-CN" altLang="en-US" sz="4000" noProof="1"/>
          </a:p>
          <a:p>
            <a:endParaRPr lang="zh-CN" altLang="en-US" sz="4000" noProof="1"/>
          </a:p>
          <a:p>
            <a:r>
              <a:rPr lang="zh-CN" altLang="en-US" sz="4000" noProof="1"/>
              <a:t>                  </a:t>
            </a:r>
            <a:r>
              <a:rPr lang="zh-CN" altLang="en-US" sz="4600" b="1" noProof="1"/>
              <a:t>妾 </a:t>
            </a:r>
            <a:r>
              <a:rPr lang="zh-CN" altLang="en-US" sz="4000" noProof="1"/>
              <a:t>    </a:t>
            </a:r>
            <a:endParaRPr lang="zh-CN" altLang="en-US" sz="4000" noProof="1"/>
          </a:p>
          <a:p>
            <a:r>
              <a:rPr lang="zh-CN" altLang="en-US" sz="4000" noProof="1"/>
              <a:t>    </a:t>
            </a:r>
            <a:r>
              <a:rPr lang="zh-CN" altLang="en-US" sz="4000" noProof="1">
                <a:solidFill>
                  <a:srgbClr val="FF0000"/>
                </a:solidFill>
              </a:rPr>
              <a:t> </a:t>
            </a:r>
            <a:r>
              <a:rPr lang="zh-CN" altLang="en-US" sz="4000" b="1" noProof="1">
                <a:solidFill>
                  <a:srgbClr val="FF0000"/>
                </a:solidFill>
              </a:rPr>
              <a:t>“徐公何能及君也！”</a:t>
            </a:r>
            <a:r>
              <a:rPr lang="zh-CN" altLang="en-US" sz="4000" noProof="1">
                <a:solidFill>
                  <a:srgbClr val="FF0000"/>
                </a:solidFill>
              </a:rPr>
              <a:t> </a:t>
            </a:r>
            <a:endParaRPr lang="zh-CN" altLang="en-US" sz="4000" noProof="1">
              <a:solidFill>
                <a:srgbClr val="FF0000"/>
              </a:solidFill>
            </a:endParaRPr>
          </a:p>
          <a:p>
            <a:endParaRPr lang="zh-CN" altLang="en-US" sz="4000" noProof="1">
              <a:solidFill>
                <a:srgbClr val="FF33CC"/>
              </a:solidFill>
            </a:endParaRPr>
          </a:p>
          <a:p>
            <a:r>
              <a:rPr lang="zh-CN" altLang="en-US" sz="4000" noProof="1"/>
              <a:t>                  </a:t>
            </a:r>
            <a:r>
              <a:rPr lang="zh-CN" altLang="en-US" sz="4600" b="1" noProof="1"/>
              <a:t>客 </a:t>
            </a:r>
            <a:r>
              <a:rPr lang="zh-CN" altLang="en-US" sz="4000" noProof="1"/>
              <a:t>  </a:t>
            </a:r>
            <a:endParaRPr lang="zh-CN" altLang="en-US" sz="4000" noProof="1"/>
          </a:p>
          <a:p>
            <a:r>
              <a:rPr lang="zh-CN" altLang="en-US" sz="4000" noProof="1"/>
              <a:t>        </a:t>
            </a:r>
            <a:r>
              <a:rPr lang="zh-CN" altLang="en-US" sz="4000" b="1" noProof="1">
                <a:solidFill>
                  <a:srgbClr val="FF0000"/>
                </a:solidFill>
              </a:rPr>
              <a:t>“徐公不若君之美。”</a:t>
            </a:r>
            <a:endParaRPr lang="zh-CN" altLang="en-US" sz="4000" b="1" noProof="1">
              <a:solidFill>
                <a:srgbClr val="FF0000"/>
              </a:solidFill>
            </a:endParaRPr>
          </a:p>
        </p:txBody>
      </p:sp>
      <p:sp>
        <p:nvSpPr>
          <p:cNvPr id="30724" name="Text Box 4"/>
          <p:cNvSpPr txBox="1"/>
          <p:nvPr/>
        </p:nvSpPr>
        <p:spPr>
          <a:xfrm>
            <a:off x="6807656" y="494970"/>
            <a:ext cx="5040246" cy="1235912"/>
          </a:xfrm>
          <a:prstGeom prst="rect">
            <a:avLst/>
          </a:prstGeom>
          <a:solidFill>
            <a:srgbClr val="DFFDEF"/>
          </a:solidFill>
          <a:ln w="9525">
            <a:noFill/>
          </a:ln>
        </p:spPr>
        <p:txBody>
          <a:bodyPr lIns="117075" tIns="58537" rIns="117075" bIns="58537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noProof="1"/>
              <a:t>感情色彩是</a:t>
            </a:r>
            <a:r>
              <a:rPr lang="zh-CN" altLang="en-US" sz="3600" b="1" noProof="1">
                <a:solidFill>
                  <a:srgbClr val="FF0000"/>
                </a:solidFill>
              </a:rPr>
              <a:t>由衷的赞美</a:t>
            </a:r>
            <a:r>
              <a:rPr lang="zh-CN" altLang="en-US" sz="3600" b="1" noProof="1"/>
              <a:t>，口气易毋庸置疑。</a:t>
            </a:r>
            <a:endParaRPr lang="zh-CN" altLang="en-US" sz="3600" b="1" noProof="1"/>
          </a:p>
        </p:txBody>
      </p:sp>
      <p:sp>
        <p:nvSpPr>
          <p:cNvPr id="30725" name="Text Box 5"/>
          <p:cNvSpPr txBox="1"/>
          <p:nvPr/>
        </p:nvSpPr>
        <p:spPr>
          <a:xfrm>
            <a:off x="6705991" y="2171414"/>
            <a:ext cx="5040246" cy="1235912"/>
          </a:xfrm>
          <a:prstGeom prst="rect">
            <a:avLst/>
          </a:prstGeom>
          <a:solidFill>
            <a:srgbClr val="DFFDEF"/>
          </a:solidFill>
          <a:ln w="9525">
            <a:noFill/>
          </a:ln>
        </p:spPr>
        <p:txBody>
          <a:bodyPr lIns="117075" tIns="58537" rIns="117075" bIns="58537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noProof="1"/>
              <a:t>感情色彩是</a:t>
            </a:r>
            <a:r>
              <a:rPr lang="zh-CN" altLang="en-US" sz="3600" b="1" noProof="1">
                <a:solidFill>
                  <a:srgbClr val="FF0000"/>
                </a:solidFill>
              </a:rPr>
              <a:t>讨好</a:t>
            </a:r>
            <a:r>
              <a:rPr lang="zh-CN" altLang="en-US" sz="3600" b="1" noProof="1"/>
              <a:t>，口气有点勉强。</a:t>
            </a:r>
            <a:endParaRPr lang="zh-CN" altLang="en-US" sz="3600" b="1" noProof="1"/>
          </a:p>
        </p:txBody>
      </p:sp>
      <p:sp>
        <p:nvSpPr>
          <p:cNvPr id="30726" name="Text Box 6"/>
          <p:cNvSpPr txBox="1"/>
          <p:nvPr/>
        </p:nvSpPr>
        <p:spPr>
          <a:xfrm>
            <a:off x="6807657" y="3932539"/>
            <a:ext cx="4945424" cy="1235912"/>
          </a:xfrm>
          <a:prstGeom prst="rect">
            <a:avLst/>
          </a:prstGeom>
          <a:solidFill>
            <a:srgbClr val="DFFDEF"/>
          </a:solidFill>
          <a:ln w="9525">
            <a:noFill/>
          </a:ln>
        </p:spPr>
        <p:txBody>
          <a:bodyPr lIns="117075" tIns="58537" rIns="117075" bIns="58537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noProof="1"/>
              <a:t>感情色彩是</a:t>
            </a:r>
            <a:r>
              <a:rPr lang="zh-CN" altLang="en-US" sz="3600" b="1" noProof="1">
                <a:solidFill>
                  <a:srgbClr val="FF0000"/>
                </a:solidFill>
              </a:rPr>
              <a:t>礼貌、尊重</a:t>
            </a:r>
            <a:r>
              <a:rPr lang="zh-CN" altLang="en-US" sz="3600" b="1" noProof="1"/>
              <a:t>，口气有点客气。</a:t>
            </a:r>
            <a:r>
              <a:rPr lang="zh-CN" altLang="en-US" sz="3000" noProof="1"/>
              <a:t> </a:t>
            </a:r>
            <a:endParaRPr lang="zh-CN" altLang="en-US" sz="3000" noProof="1"/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3313894" y="5175507"/>
            <a:ext cx="5856501" cy="1702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7075" tIns="58537" rIns="117075" bIns="58537" anchor="ctr">
            <a:spAutoFit/>
          </a:bodyPr>
          <a:lstStyle/>
          <a:p>
            <a:r>
              <a:rPr lang="zh-CN" altLang="en-US" sz="3400" b="1">
                <a:latin typeface="黑体" panose="02010609060101010101" pitchFamily="2" charset="-122"/>
              </a:rPr>
              <a:t>妻</a:t>
            </a:r>
            <a:r>
              <a:rPr lang="en-US" altLang="zh-CN" sz="3400" b="1">
                <a:latin typeface="黑体" panose="02010609060101010101" pitchFamily="2" charset="-122"/>
              </a:rPr>
              <a:t>→</a:t>
            </a:r>
            <a:r>
              <a:rPr lang="zh-CN" altLang="en-US" sz="3400" b="1">
                <a:latin typeface="黑体" panose="02010609060101010101" pitchFamily="2" charset="-122"/>
              </a:rPr>
              <a:t>私：偏爱赞扬</a:t>
            </a:r>
            <a:br>
              <a:rPr lang="zh-CN" altLang="en-US" sz="3400" b="1">
                <a:latin typeface="黑体" panose="02010609060101010101" pitchFamily="2" charset="-122"/>
              </a:rPr>
            </a:br>
            <a:r>
              <a:rPr lang="zh-CN" altLang="en-US" sz="3400" b="1">
                <a:latin typeface="黑体" panose="02010609060101010101" pitchFamily="2" charset="-122"/>
              </a:rPr>
              <a:t>妾</a:t>
            </a:r>
            <a:r>
              <a:rPr lang="en-US" altLang="zh-CN" sz="3400" b="1">
                <a:latin typeface="黑体" panose="02010609060101010101" pitchFamily="2" charset="-122"/>
              </a:rPr>
              <a:t>→</a:t>
            </a:r>
            <a:r>
              <a:rPr lang="zh-CN" altLang="en-US" sz="3400" b="1">
                <a:latin typeface="黑体" panose="02010609060101010101" pitchFamily="2" charset="-122"/>
              </a:rPr>
              <a:t>畏：卑微畏怯 </a:t>
            </a:r>
            <a:br>
              <a:rPr lang="zh-CN" altLang="en-US" sz="3400" b="1">
                <a:latin typeface="黑体" panose="02010609060101010101" pitchFamily="2" charset="-122"/>
              </a:rPr>
            </a:br>
            <a:r>
              <a:rPr lang="zh-CN" altLang="en-US" sz="3400" b="1">
                <a:latin typeface="黑体" panose="02010609060101010101" pitchFamily="2" charset="-122"/>
              </a:rPr>
              <a:t>客</a:t>
            </a:r>
            <a:r>
              <a:rPr lang="en-US" altLang="zh-CN" sz="3400" b="1">
                <a:latin typeface="黑体" panose="02010609060101010101" pitchFamily="2" charset="-122"/>
              </a:rPr>
              <a:t>→</a:t>
            </a:r>
            <a:r>
              <a:rPr lang="zh-CN" altLang="en-US" sz="3400" b="1">
                <a:latin typeface="黑体" panose="02010609060101010101" pitchFamily="2" charset="-122"/>
              </a:rPr>
              <a:t>有求：逢迎敷衍 </a:t>
            </a:r>
            <a:endParaRPr lang="zh-CN" altLang="en-US" sz="3400" b="1">
              <a:latin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bldLvl="0" animBg="1"/>
      <p:bldP spid="30725" grpId="0" bldLvl="0" animBg="1"/>
      <p:bldP spid="30726" grpId="0" bldLvl="0" animBg="1"/>
      <p:bldP spid="307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 smtClean="0">
                <a:solidFill>
                  <a:srgbClr val="FF0000"/>
                </a:solidFill>
              </a:rPr>
              <a:t>分角色朗读</a:t>
            </a:r>
            <a:endParaRPr lang="zh-CN" altLang="en-US" sz="5400" b="1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5400" dirty="0" smtClean="0">
                <a:solidFill>
                  <a:srgbClr val="002060"/>
                </a:solidFill>
              </a:rPr>
              <a:t>     </a:t>
            </a:r>
            <a:r>
              <a:rPr lang="zh-CN" altLang="en-US" sz="5400" b="1" dirty="0" smtClean="0">
                <a:solidFill>
                  <a:srgbClr val="002060"/>
                </a:solidFill>
              </a:rPr>
              <a:t>请几位同学分别扮演邹忌</a:t>
            </a:r>
            <a:r>
              <a:rPr lang="zh-CN" altLang="en-US" sz="5400" b="1" dirty="0" smtClean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、妻、妾</a:t>
            </a:r>
            <a:r>
              <a:rPr lang="zh-CN" altLang="en-US" sz="5400" b="1" dirty="0" smtClean="0">
                <a:solidFill>
                  <a:srgbClr val="002060"/>
                </a:solidFill>
                <a:latin typeface="宋体" panose="02010600030101010101" pitchFamily="2" charset="-122"/>
              </a:rPr>
              <a:t>、</a:t>
            </a:r>
            <a:r>
              <a:rPr lang="zh-CN" altLang="en-US" sz="5400" b="1" dirty="0" smtClean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客人。再找一位同学读旁白。</a:t>
            </a:r>
            <a:endParaRPr lang="en-US" altLang="zh-CN" sz="5400" b="1" dirty="0" smtClean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5400" b="1" dirty="0" smtClean="0">
                <a:solidFill>
                  <a:srgbClr val="002060"/>
                </a:solidFill>
              </a:rPr>
              <a:t>     要求：把握不同人物的身份，读出每个人物的性格。</a:t>
            </a:r>
            <a:endParaRPr lang="zh-CN" altLang="en-US" sz="5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406400" y="3657600"/>
            <a:ext cx="2743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皆以美于徐公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3556001" y="2514600"/>
            <a:ext cx="1866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妻私臣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3407833" y="3141663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妾畏臣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3407833" y="3789363"/>
            <a:ext cx="172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客求臣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5615517" y="2514600"/>
            <a:ext cx="422486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宫妇左右，莫不私王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5615517" y="3213100"/>
            <a:ext cx="394546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朝廷之臣，莫不畏王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5520267" y="3789363"/>
            <a:ext cx="4127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四境之内，莫不求王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9753600" y="3581400"/>
            <a:ext cx="2438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王之蔽甚矣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02" name="Text Box 10"/>
          <p:cNvSpPr txBox="1">
            <a:spLocks noChangeArrowheads="1"/>
          </p:cNvSpPr>
          <p:nvPr/>
        </p:nvSpPr>
        <p:spPr bwMode="auto">
          <a:xfrm>
            <a:off x="289984" y="4038600"/>
            <a:ext cx="297603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8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（生活小事）</a:t>
            </a:r>
            <a:endParaRPr lang="zh-CN" altLang="en-US" sz="2400" b="1">
              <a:solidFill>
                <a:srgbClr val="8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03" name="Text Box 11"/>
          <p:cNvSpPr txBox="1">
            <a:spLocks noChangeArrowheads="1"/>
          </p:cNvSpPr>
          <p:nvPr/>
        </p:nvSpPr>
        <p:spPr bwMode="auto">
          <a:xfrm>
            <a:off x="9652000" y="3962400"/>
            <a:ext cx="254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8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（国家大事）</a:t>
            </a:r>
            <a:endParaRPr lang="zh-CN" altLang="en-US" sz="2400" b="1">
              <a:solidFill>
                <a:srgbClr val="8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04" name="Line 12"/>
          <p:cNvSpPr>
            <a:spLocks noChangeShapeType="1"/>
          </p:cNvSpPr>
          <p:nvPr/>
        </p:nvSpPr>
        <p:spPr bwMode="auto">
          <a:xfrm>
            <a:off x="2159000" y="4292601"/>
            <a:ext cx="0" cy="576263"/>
          </a:xfrm>
          <a:prstGeom prst="line">
            <a:avLst/>
          </a:prstGeom>
          <a:noFill/>
          <a:ln w="9525">
            <a:solidFill>
              <a:srgbClr val="00008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5005" name="Line 13"/>
          <p:cNvSpPr>
            <a:spLocks noChangeShapeType="1"/>
          </p:cNvSpPr>
          <p:nvPr/>
        </p:nvSpPr>
        <p:spPr bwMode="auto">
          <a:xfrm>
            <a:off x="2159000" y="4868863"/>
            <a:ext cx="8432800" cy="0"/>
          </a:xfrm>
          <a:prstGeom prst="line">
            <a:avLst/>
          </a:prstGeom>
          <a:noFill/>
          <a:ln w="9525">
            <a:solidFill>
              <a:srgbClr val="00008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5006" name="Line 14"/>
          <p:cNvSpPr>
            <a:spLocks noChangeShapeType="1"/>
          </p:cNvSpPr>
          <p:nvPr/>
        </p:nvSpPr>
        <p:spPr bwMode="auto">
          <a:xfrm flipV="1">
            <a:off x="10608733" y="4343401"/>
            <a:ext cx="59267" cy="525463"/>
          </a:xfrm>
          <a:prstGeom prst="line">
            <a:avLst/>
          </a:prstGeom>
          <a:noFill/>
          <a:ln w="9525">
            <a:solidFill>
              <a:srgbClr val="00008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5007" name="Text Box 15"/>
          <p:cNvSpPr txBox="1">
            <a:spLocks noChangeArrowheads="1"/>
          </p:cNvSpPr>
          <p:nvPr/>
        </p:nvSpPr>
        <p:spPr bwMode="auto">
          <a:xfrm>
            <a:off x="5486400" y="4953000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 sz="2400" b="1">
              <a:solidFill>
                <a:srgbClr val="8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08" name="AutoShape 16"/>
          <p:cNvSpPr/>
          <p:nvPr/>
        </p:nvSpPr>
        <p:spPr bwMode="auto">
          <a:xfrm>
            <a:off x="3149600" y="2743200"/>
            <a:ext cx="450851" cy="1333500"/>
          </a:xfrm>
          <a:prstGeom prst="leftBrace">
            <a:avLst>
              <a:gd name="adj1" fmla="val 32864"/>
              <a:gd name="adj2" fmla="val 50000"/>
            </a:avLst>
          </a:prstGeom>
          <a:noFill/>
          <a:ln w="9525">
            <a:solidFill>
              <a:srgbClr val="00008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09" name="AutoShape 17"/>
          <p:cNvSpPr/>
          <p:nvPr/>
        </p:nvSpPr>
        <p:spPr bwMode="auto">
          <a:xfrm>
            <a:off x="9359901" y="2743200"/>
            <a:ext cx="292100" cy="1333500"/>
          </a:xfrm>
          <a:prstGeom prst="rightBrace">
            <a:avLst>
              <a:gd name="adj1" fmla="val 50725"/>
              <a:gd name="adj2" fmla="val 50000"/>
            </a:avLst>
          </a:prstGeom>
          <a:noFill/>
          <a:ln w="9525">
            <a:solidFill>
              <a:srgbClr val="00008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10" name="Line 18"/>
          <p:cNvSpPr>
            <a:spLocks noChangeShapeType="1"/>
          </p:cNvSpPr>
          <p:nvPr/>
        </p:nvSpPr>
        <p:spPr bwMode="auto">
          <a:xfrm>
            <a:off x="4944533" y="2781300"/>
            <a:ext cx="670984" cy="0"/>
          </a:xfrm>
          <a:prstGeom prst="line">
            <a:avLst/>
          </a:prstGeom>
          <a:noFill/>
          <a:ln w="9525">
            <a:solidFill>
              <a:srgbClr val="00008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5011" name="Line 19"/>
          <p:cNvSpPr>
            <a:spLocks noChangeShapeType="1"/>
          </p:cNvSpPr>
          <p:nvPr/>
        </p:nvSpPr>
        <p:spPr bwMode="auto">
          <a:xfrm>
            <a:off x="4944534" y="3429000"/>
            <a:ext cx="575733" cy="22225"/>
          </a:xfrm>
          <a:prstGeom prst="line">
            <a:avLst/>
          </a:prstGeom>
          <a:noFill/>
          <a:ln w="9525">
            <a:solidFill>
              <a:srgbClr val="00008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5012" name="Line 20"/>
          <p:cNvSpPr>
            <a:spLocks noChangeShapeType="1"/>
          </p:cNvSpPr>
          <p:nvPr/>
        </p:nvSpPr>
        <p:spPr bwMode="auto">
          <a:xfrm>
            <a:off x="4751918" y="4076700"/>
            <a:ext cx="768349" cy="0"/>
          </a:xfrm>
          <a:prstGeom prst="line">
            <a:avLst/>
          </a:prstGeom>
          <a:noFill/>
          <a:ln w="9525">
            <a:solidFill>
              <a:srgbClr val="00008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5013" name="Text Box 21"/>
          <p:cNvSpPr txBox="1">
            <a:spLocks noChangeArrowheads="1"/>
          </p:cNvSpPr>
          <p:nvPr/>
        </p:nvSpPr>
        <p:spPr bwMode="auto">
          <a:xfrm>
            <a:off x="4978400" y="1905000"/>
            <a:ext cx="111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8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类比</a:t>
            </a:r>
            <a:endParaRPr lang="zh-CN" altLang="en-US" sz="2400" b="1">
              <a:solidFill>
                <a:srgbClr val="8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14" name="Text Box 22"/>
          <p:cNvSpPr txBox="1">
            <a:spLocks noChangeArrowheads="1"/>
          </p:cNvSpPr>
          <p:nvPr/>
        </p:nvSpPr>
        <p:spPr bwMode="auto">
          <a:xfrm>
            <a:off x="9840384" y="1916113"/>
            <a:ext cx="111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8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说理</a:t>
            </a:r>
            <a:endParaRPr lang="zh-CN" altLang="en-US" sz="2400" b="1">
              <a:solidFill>
                <a:srgbClr val="8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15" name="Line 23"/>
          <p:cNvSpPr>
            <a:spLocks noChangeShapeType="1"/>
          </p:cNvSpPr>
          <p:nvPr/>
        </p:nvSpPr>
        <p:spPr bwMode="auto">
          <a:xfrm>
            <a:off x="5808133" y="2205038"/>
            <a:ext cx="3962400" cy="0"/>
          </a:xfrm>
          <a:prstGeom prst="line">
            <a:avLst/>
          </a:prstGeom>
          <a:noFill/>
          <a:ln w="9525">
            <a:solidFill>
              <a:srgbClr val="00008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5016" name="Line 24"/>
          <p:cNvSpPr>
            <a:spLocks noChangeShapeType="1"/>
          </p:cNvSpPr>
          <p:nvPr/>
        </p:nvSpPr>
        <p:spPr bwMode="auto">
          <a:xfrm>
            <a:off x="10668000" y="2362200"/>
            <a:ext cx="0" cy="1295400"/>
          </a:xfrm>
          <a:prstGeom prst="line">
            <a:avLst/>
          </a:prstGeom>
          <a:noFill/>
          <a:ln w="9525">
            <a:solidFill>
              <a:srgbClr val="00008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5017" name="Line 25"/>
          <p:cNvSpPr>
            <a:spLocks noChangeShapeType="1"/>
          </p:cNvSpPr>
          <p:nvPr/>
        </p:nvSpPr>
        <p:spPr bwMode="auto">
          <a:xfrm flipV="1">
            <a:off x="2235200" y="2209800"/>
            <a:ext cx="0" cy="1371600"/>
          </a:xfrm>
          <a:prstGeom prst="line">
            <a:avLst/>
          </a:prstGeom>
          <a:noFill/>
          <a:ln w="9525">
            <a:solidFill>
              <a:srgbClr val="00008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5018" name="Line 26"/>
          <p:cNvSpPr>
            <a:spLocks noChangeShapeType="1"/>
          </p:cNvSpPr>
          <p:nvPr/>
        </p:nvSpPr>
        <p:spPr bwMode="auto">
          <a:xfrm>
            <a:off x="2235200" y="2209800"/>
            <a:ext cx="2743200" cy="0"/>
          </a:xfrm>
          <a:prstGeom prst="line">
            <a:avLst/>
          </a:prstGeom>
          <a:noFill/>
          <a:ln w="9525">
            <a:solidFill>
              <a:srgbClr val="00008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85020" name="Picture 28" descr="ren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" y="2362200"/>
            <a:ext cx="9652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021" name="Picture 29" descr="ren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0" y="2438400"/>
            <a:ext cx="914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5022" name="Text Box 30"/>
          <p:cNvSpPr txBox="1">
            <a:spLocks noChangeArrowheads="1"/>
          </p:cNvSpPr>
          <p:nvPr/>
        </p:nvSpPr>
        <p:spPr bwMode="auto">
          <a:xfrm>
            <a:off x="812800" y="824230"/>
            <a:ext cx="10948035" cy="860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邹忌用自己的事情设喻，讽谏齐王，用了类比推理方法，说说邹忌讽谏怎样把家事、国事进行类比的？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23" name="Text Box 31"/>
          <p:cNvSpPr txBox="1">
            <a:spLocks noChangeArrowheads="1"/>
          </p:cNvSpPr>
          <p:nvPr/>
        </p:nvSpPr>
        <p:spPr bwMode="auto">
          <a:xfrm>
            <a:off x="1968500" y="5805488"/>
            <a:ext cx="2626784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家事喻国事</a:t>
            </a:r>
            <a:endParaRPr lang="zh-CN" altLang="en-US" sz="28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24" name="AutoShape 32"/>
          <p:cNvSpPr>
            <a:spLocks noChangeArrowheads="1"/>
          </p:cNvSpPr>
          <p:nvPr/>
        </p:nvSpPr>
        <p:spPr bwMode="auto">
          <a:xfrm>
            <a:off x="4751917" y="5876925"/>
            <a:ext cx="2336800" cy="381000"/>
          </a:xfrm>
          <a:prstGeom prst="rightArrow">
            <a:avLst>
              <a:gd name="adj1" fmla="val 50000"/>
              <a:gd name="adj2" fmla="val 115000"/>
            </a:avLst>
          </a:prstGeom>
          <a:solidFill>
            <a:srgbClr val="CC00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25" name="Text Box 33"/>
          <p:cNvSpPr txBox="1">
            <a:spLocks noChangeArrowheads="1"/>
          </p:cNvSpPr>
          <p:nvPr/>
        </p:nvSpPr>
        <p:spPr bwMode="auto">
          <a:xfrm>
            <a:off x="8051616" y="5734050"/>
            <a:ext cx="2339102" cy="471488"/>
          </a:xfrm>
          <a:prstGeom prst="rect">
            <a:avLst/>
          </a:prstGeom>
          <a:noFill/>
          <a:ln w="38100">
            <a:solidFill>
              <a:srgbClr val="006699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矣甚蔽之王</a:t>
            </a:r>
            <a:endParaRPr lang="zh-CN" altLang="en-US" sz="28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26" name="Text Box 34"/>
          <p:cNvSpPr txBox="1">
            <a:spLocks noChangeArrowheads="1"/>
          </p:cNvSpPr>
          <p:nvPr/>
        </p:nvSpPr>
        <p:spPr bwMode="auto">
          <a:xfrm>
            <a:off x="5039784" y="6237288"/>
            <a:ext cx="115146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设喻</a:t>
            </a:r>
            <a:endParaRPr lang="zh-CN" altLang="en-US" sz="240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88099" name="Picture 35" descr="zouij 拷贝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1" y="2133600"/>
            <a:ext cx="1488017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100" name="Picture 36" descr="qiwang 拷贝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352" y="2205038"/>
            <a:ext cx="1390649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5029" name="Text Box 37"/>
          <p:cNvSpPr txBox="1">
            <a:spLocks noChangeArrowheads="1"/>
          </p:cNvSpPr>
          <p:nvPr/>
        </p:nvSpPr>
        <p:spPr bwMode="auto">
          <a:xfrm>
            <a:off x="3600450" y="4365625"/>
            <a:ext cx="5114925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8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以小见大</a:t>
            </a:r>
            <a:endParaRPr lang="zh-CN" altLang="en-US" sz="2400" b="1">
              <a:solidFill>
                <a:srgbClr val="8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8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以为人处世之小，见治国安邦之大</a:t>
            </a:r>
            <a:endParaRPr lang="zh-CN" altLang="en-US" sz="2400" b="1">
              <a:solidFill>
                <a:srgbClr val="8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5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85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85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500"/>
                                        <p:tgtEl>
                                          <p:spTgt spid="85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5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85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5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5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85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5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5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5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50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85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500"/>
                            </p:stCondLst>
                            <p:childTnLst>
                              <p:par>
                                <p:cTn id="1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5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5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5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85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5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85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8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85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00"/>
                            </p:stCondLst>
                            <p:childTnLst>
                              <p:par>
                                <p:cTn id="1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8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"/>
                            </p:stCondLst>
                            <p:childTnLst>
                              <p:par>
                                <p:cTn id="146" presetID="17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85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85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850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850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"/>
                                        <p:tgtEl>
                                          <p:spTgt spid="85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500"/>
                            </p:stCondLst>
                            <p:childTnLst>
                              <p:par>
                                <p:cTn id="15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500"/>
                                        <p:tgtEl>
                                          <p:spTgt spid="85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4" dur="300"/>
                                        <p:tgtEl>
                                          <p:spTgt spid="85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500"/>
                                        <p:tgtEl>
                                          <p:spTgt spid="85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85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85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85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85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 autoUpdateAnimBg="0"/>
      <p:bldP spid="84995" grpId="0" autoUpdateAnimBg="0"/>
      <p:bldP spid="84996" grpId="0" autoUpdateAnimBg="0"/>
      <p:bldP spid="84997" grpId="0" autoUpdateAnimBg="0"/>
      <p:bldP spid="84998" grpId="0" autoUpdateAnimBg="0"/>
      <p:bldP spid="84999" grpId="0" autoUpdateAnimBg="0"/>
      <p:bldP spid="85000" grpId="0" autoUpdateAnimBg="0"/>
      <p:bldP spid="85001" grpId="0" autoUpdateAnimBg="0"/>
      <p:bldP spid="85002" grpId="0" autoUpdateAnimBg="0"/>
      <p:bldP spid="85003" grpId="0" autoUpdateAnimBg="0"/>
      <p:bldP spid="85004" grpId="0" animBg="1"/>
      <p:bldP spid="85005" grpId="0" animBg="1"/>
      <p:bldP spid="85006" grpId="0" animBg="1"/>
      <p:bldP spid="85007" grpId="0" autoUpdateAnimBg="0"/>
      <p:bldP spid="85008" grpId="0" animBg="1" autoUpdateAnimBg="0"/>
      <p:bldP spid="85009" grpId="0" animBg="1" autoUpdateAnimBg="0"/>
      <p:bldP spid="85010" grpId="0" animBg="1"/>
      <p:bldP spid="85011" grpId="0" animBg="1"/>
      <p:bldP spid="85012" grpId="0" animBg="1"/>
      <p:bldP spid="85013" grpId="0" autoUpdateAnimBg="0"/>
      <p:bldP spid="85014" grpId="0" autoUpdateAnimBg="0"/>
      <p:bldP spid="85015" grpId="0" animBg="1"/>
      <p:bldP spid="85016" grpId="0" animBg="1"/>
      <p:bldP spid="85017" grpId="0" animBg="1"/>
      <p:bldP spid="85018" grpId="0" animBg="1"/>
      <p:bldP spid="85023" grpId="0" autoUpdateAnimBg="0"/>
      <p:bldP spid="85024" grpId="0" animBg="1" autoUpdateAnimBg="0"/>
      <p:bldP spid="85025" grpId="0" animBg="1" autoUpdateAnimBg="0"/>
      <p:bldP spid="85026" grpId="0" autoUpdateAnimBg="0"/>
      <p:bldP spid="85029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522818" y="549275"/>
            <a:ext cx="9594851" cy="1143000"/>
          </a:xfrm>
        </p:spPr>
        <p:txBody>
          <a:bodyPr/>
          <a:lstStyle/>
          <a:p>
            <a:pPr eaLnBrk="1" hangingPunct="1"/>
            <a:r>
              <a:rPr lang="zh-CN" altLang="en-US" dirty="0" smtClean="0">
                <a:ea typeface="华文行楷" panose="02010800040101010101" pitchFamily="2" charset="-122"/>
              </a:rPr>
              <a:t>             邹忌的讽谏为什么能成功</a:t>
            </a:r>
            <a:endParaRPr lang="zh-CN" altLang="en-US" dirty="0" smtClean="0">
              <a:ea typeface="华文行楷" panose="02010800040101010101" pitchFamily="2" charset="-122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1628775"/>
            <a:ext cx="10972800" cy="4497388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1400" dirty="0" smtClean="0"/>
              <a:t> </a:t>
            </a:r>
            <a:endParaRPr lang="zh-CN" altLang="en-US" sz="14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1800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多谋忠臣                                       贤明君主</a:t>
            </a:r>
            <a:endParaRPr lang="zh-CN" altLang="en-US" sz="2800" b="1" dirty="0" smtClean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4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</a:t>
            </a:r>
            <a:r>
              <a:rPr lang="zh-CN" altLang="en-US" sz="28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头脑冷静                                       虚心纳谏</a:t>
            </a:r>
            <a:endParaRPr lang="zh-CN" altLang="en-US" sz="2800" b="1" dirty="0" smtClean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8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勇于进谏                                       闻过则改</a:t>
            </a:r>
            <a:endParaRPr lang="zh-CN" altLang="en-US" sz="2800" b="1" dirty="0" smtClean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1800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 </a:t>
            </a:r>
            <a:r>
              <a:rPr lang="zh-CN" altLang="en-US" sz="28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自知之明</a:t>
            </a:r>
            <a:r>
              <a:rPr lang="zh-CN" altLang="en-US" sz="24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说 </a:t>
            </a:r>
            <a:r>
              <a:rPr lang="zh-CN" altLang="en-US" sz="24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听  </a:t>
            </a:r>
            <a:r>
              <a:rPr lang="zh-CN" altLang="en-US" sz="24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  </a:t>
            </a:r>
            <a:r>
              <a:rPr lang="zh-CN" altLang="en-US" sz="28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明智果断</a:t>
            </a:r>
            <a:endParaRPr lang="zh-CN" altLang="en-US" sz="2800" b="1" dirty="0" smtClean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善于分析</a:t>
            </a:r>
            <a:r>
              <a:rPr lang="zh-CN" altLang="en-US" sz="28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                    兴利除弊</a:t>
            </a:r>
            <a:endParaRPr lang="zh-CN" altLang="en-US" sz="2800" b="1" dirty="0" smtClean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8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  </a:t>
            </a:r>
            <a:endParaRPr lang="zh-CN" altLang="en-US" sz="2800" b="1" dirty="0" smtClean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1800" dirty="0" smtClean="0"/>
              <a:t>  </a:t>
            </a:r>
            <a:endParaRPr lang="zh-CN" altLang="en-US" sz="18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1400" dirty="0" smtClean="0"/>
              <a:t>              </a:t>
            </a:r>
            <a:r>
              <a:rPr lang="zh-CN" altLang="en-US" b="1" dirty="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邹 忌</a:t>
            </a:r>
            <a:r>
              <a:rPr lang="zh-CN" altLang="en-US" sz="28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                          </a:t>
            </a:r>
            <a:r>
              <a:rPr lang="zh-CN" altLang="en-US" b="1" dirty="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齐威王</a:t>
            </a:r>
            <a:endParaRPr lang="zh-CN" altLang="en-US" b="1" dirty="0" smtClean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1400" dirty="0" smtClean="0"/>
              <a:t>                         </a:t>
            </a:r>
            <a:endParaRPr lang="zh-CN" altLang="en-US" sz="1400" dirty="0" smtClean="0"/>
          </a:p>
        </p:txBody>
      </p:sp>
      <p:sp>
        <p:nvSpPr>
          <p:cNvPr id="32771" name="AutoShape 4"/>
          <p:cNvSpPr>
            <a:spLocks noChangeArrowheads="1"/>
          </p:cNvSpPr>
          <p:nvPr/>
        </p:nvSpPr>
        <p:spPr bwMode="auto">
          <a:xfrm>
            <a:off x="719667" y="908051"/>
            <a:ext cx="95251" cy="73025"/>
          </a:xfrm>
          <a:prstGeom prst="cloudCallout">
            <a:avLst>
              <a:gd name="adj1" fmla="val -43750"/>
              <a:gd name="adj2" fmla="val 700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algn="ctr" eaLnBrk="0" hangingPunct="0">
              <a:spcBef>
                <a:spcPct val="50000"/>
              </a:spcBef>
            </a:pPr>
            <a:endParaRPr lang="zh-CN" altLang="en-US" sz="3200"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32772" name="AutoShape 5"/>
          <p:cNvSpPr>
            <a:spLocks noChangeArrowheads="1"/>
          </p:cNvSpPr>
          <p:nvPr/>
        </p:nvSpPr>
        <p:spPr bwMode="auto">
          <a:xfrm>
            <a:off x="1583267" y="4430593"/>
            <a:ext cx="366960" cy="733663"/>
          </a:xfrm>
          <a:prstGeom prst="upArrow">
            <a:avLst>
              <a:gd name="adj1" fmla="val 50000"/>
              <a:gd name="adj2" fmla="val 302164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2773" name="AutoShape 6"/>
          <p:cNvSpPr>
            <a:spLocks noChangeArrowheads="1"/>
          </p:cNvSpPr>
          <p:nvPr/>
        </p:nvSpPr>
        <p:spPr bwMode="auto">
          <a:xfrm>
            <a:off x="8401052" y="4214693"/>
            <a:ext cx="366960" cy="733663"/>
          </a:xfrm>
          <a:prstGeom prst="upArrow">
            <a:avLst>
              <a:gd name="adj1" fmla="val 50000"/>
              <a:gd name="adj2" fmla="val 302168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2774" name="AutoShape 7"/>
          <p:cNvSpPr>
            <a:spLocks noChangeArrowheads="1"/>
          </p:cNvSpPr>
          <p:nvPr/>
        </p:nvSpPr>
        <p:spPr bwMode="auto">
          <a:xfrm>
            <a:off x="1583267" y="4358362"/>
            <a:ext cx="366960" cy="733663"/>
          </a:xfrm>
          <a:prstGeom prst="upArrow">
            <a:avLst>
              <a:gd name="adj1" fmla="val 50000"/>
              <a:gd name="adj2" fmla="val 30272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2775" name="Line 8"/>
          <p:cNvSpPr>
            <a:spLocks noChangeShapeType="1"/>
          </p:cNvSpPr>
          <p:nvPr/>
        </p:nvSpPr>
        <p:spPr bwMode="auto">
          <a:xfrm>
            <a:off x="1871133" y="4292601"/>
            <a:ext cx="0" cy="9366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6" name="AutoShape 9"/>
          <p:cNvSpPr>
            <a:spLocks noChangeArrowheads="1"/>
          </p:cNvSpPr>
          <p:nvPr/>
        </p:nvSpPr>
        <p:spPr bwMode="auto">
          <a:xfrm>
            <a:off x="1669839" y="4430555"/>
            <a:ext cx="192616" cy="522923"/>
          </a:xfrm>
          <a:prstGeom prst="upArrow">
            <a:avLst>
              <a:gd name="adj1" fmla="val 50000"/>
              <a:gd name="adj2" fmla="val 16205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32777" name="AutoShape 10"/>
          <p:cNvSpPr>
            <a:spLocks noChangeArrowheads="1"/>
          </p:cNvSpPr>
          <p:nvPr/>
        </p:nvSpPr>
        <p:spPr bwMode="auto">
          <a:xfrm>
            <a:off x="6532881" y="4540845"/>
            <a:ext cx="192617" cy="512207"/>
          </a:xfrm>
          <a:prstGeom prst="upArrow">
            <a:avLst>
              <a:gd name="adj1" fmla="val 50000"/>
              <a:gd name="adj2" fmla="val 14969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31755" name="WordArt 11"/>
          <p:cNvSpPr>
            <a:spLocks noChangeArrowheads="1" noChangeShapeType="1" noTextEdit="1"/>
          </p:cNvSpPr>
          <p:nvPr/>
        </p:nvSpPr>
        <p:spPr bwMode="auto">
          <a:xfrm>
            <a:off x="3434080" y="2219325"/>
            <a:ext cx="1336675" cy="11595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800" b="1" kern="10">
                <a:ln w="12700">
                  <a:solidFill>
                    <a:srgbClr val="3333CC"/>
                  </a:solidFill>
                  <a:round/>
                </a:ln>
                <a:solidFill>
                  <a:srgbClr val="00FF0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善</a:t>
            </a:r>
            <a:endParaRPr lang="zh-CN" altLang="en-US" sz="2800" b="1" kern="10">
              <a:ln w="12700">
                <a:solidFill>
                  <a:srgbClr val="3333CC"/>
                </a:solidFill>
                <a:round/>
              </a:ln>
              <a:solidFill>
                <a:srgbClr val="00FF00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2779" name="WordArt 12"/>
          <p:cNvPicPr>
            <a:picLocks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085" y="-3175"/>
            <a:ext cx="1519767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  <p:bldP spid="3175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178560" y="1775460"/>
            <a:ext cx="10062210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/>
              <a:t>      </a:t>
            </a:r>
            <a:r>
              <a:rPr lang="zh-CN" altLang="en-US" sz="3600" b="1" dirty="0">
                <a:solidFill>
                  <a:srgbClr val="C00000"/>
                </a:solidFill>
              </a:rPr>
              <a:t>本文通过邹忌自己家庭亲友间的事情和切身感受，讽劝齐王纳谏除蔽，从而说明国君必须广开言路，采纳各方面的批评建议，兴利除弊，才可以兴国。</a:t>
            </a:r>
            <a:endParaRPr lang="zh-CN" altLang="en-US" sz="3600" b="1" dirty="0">
              <a:solidFill>
                <a:srgbClr val="C00000"/>
              </a:solidFill>
            </a:endParaRPr>
          </a:p>
          <a:p>
            <a:endParaRPr lang="zh-CN" altLang="en-US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JSK16-02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3"/>
          <p:cNvSpPr>
            <a:spLocks noChangeArrowheads="1"/>
          </p:cNvSpPr>
          <p:nvPr/>
        </p:nvSpPr>
        <p:spPr bwMode="auto">
          <a:xfrm>
            <a:off x="239185" y="692150"/>
            <a:ext cx="114913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邹忌进谏的方式对我们今天的人际交往有什么启示？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0989" y="1385047"/>
            <a:ext cx="1136276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隶书" panose="02010509060101010101" charset="-122"/>
              </a:rPr>
              <a:t>A</a:t>
            </a:r>
            <a:r>
              <a:rPr lang="zh-CN" altLang="en-US" sz="3200" b="1" dirty="0">
                <a:latin typeface="Times New Roman" panose="02020603050405020304" pitchFamily="18" charset="0"/>
                <a:ea typeface="隶书" panose="02010509060101010101" charset="-122"/>
              </a:rPr>
              <a:t>、一个人在受蒙蔽的情况下，是不能正确认识自己和客观事物的。</a:t>
            </a:r>
            <a:endParaRPr lang="zh-CN" altLang="en-US" sz="3200" b="1" dirty="0">
              <a:latin typeface="Times New Roman" panose="02020603050405020304" pitchFamily="18" charset="0"/>
              <a:ea typeface="隶书" panose="02010509060101010101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ea typeface="隶书" panose="02010509060101010101" charset="-122"/>
              </a:rPr>
              <a:t>B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隶书" panose="02010509060101010101" charset="-122"/>
              </a:rPr>
              <a:t>、一个人，即使是普通公民，也应当积极向有关部门或上级领导指出意见和合理化建议，所谓“国家兴亡，匹夫有责”。</a:t>
            </a:r>
            <a:endParaRPr lang="zh-CN" altLang="en-US" sz="3200" b="1" dirty="0">
              <a:solidFill>
                <a:srgbClr val="7030A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C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、提出批评建议时，要考虑方式方法，选择恰当的语言、语气，抓住恰当的时机，便于别人采纳， 提高建议效果。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隶书" panose="02010509060101010101" charset="-122"/>
              </a:rPr>
              <a:t>D</a:t>
            </a:r>
            <a:r>
              <a:rPr lang="zh-CN" altLang="en-US" sz="3200" b="1" dirty="0">
                <a:latin typeface="Times New Roman" panose="02020603050405020304" pitchFamily="18" charset="0"/>
                <a:ea typeface="隶书" panose="02010509060101010101" charset="-122"/>
              </a:rPr>
              <a:t>、作为领导者，应保持清醒的头脑，防止被表面现象迷惑，要广泛听取批评意见，及时发现和纠正自己的缺点错误。</a:t>
            </a:r>
            <a:endParaRPr lang="zh-CN" altLang="en-US" sz="3200" b="1" dirty="0"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79" name="Group 3"/>
          <p:cNvGrpSpPr/>
          <p:nvPr/>
        </p:nvGrpSpPr>
        <p:grpSpPr bwMode="auto">
          <a:xfrm>
            <a:off x="159006" y="2119602"/>
            <a:ext cx="9052602" cy="2266271"/>
            <a:chOff x="-28" y="546"/>
            <a:chExt cx="4193" cy="1070"/>
          </a:xfrm>
        </p:grpSpPr>
        <p:sp>
          <p:nvSpPr>
            <p:cNvPr id="50195" name="Text Box 4"/>
            <p:cNvSpPr txBox="1">
              <a:spLocks noChangeArrowheads="1"/>
            </p:cNvSpPr>
            <p:nvPr/>
          </p:nvSpPr>
          <p:spPr bwMode="auto">
            <a:xfrm>
              <a:off x="-28" y="983"/>
              <a:ext cx="709" cy="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600" b="1" dirty="0" smtClean="0">
                  <a:latin typeface="黑体" panose="02010609060101010101" pitchFamily="2" charset="-122"/>
                  <a:ea typeface="黑体" panose="02010609060101010101" pitchFamily="2" charset="-122"/>
                </a:rPr>
                <a:t>朝</a:t>
              </a:r>
              <a:endPara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50196" name="Text Box 5"/>
            <p:cNvSpPr txBox="1">
              <a:spLocks noChangeArrowheads="1"/>
            </p:cNvSpPr>
            <p:nvPr/>
          </p:nvSpPr>
          <p:spPr bwMode="auto">
            <a:xfrm>
              <a:off x="691" y="546"/>
              <a:ext cx="3474" cy="6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36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皆</a:t>
              </a:r>
              <a:r>
                <a:rPr lang="zh-CN" altLang="en-US" sz="3600" b="1" dirty="0">
                  <a:solidFill>
                    <a:srgbClr val="000099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朝</a:t>
              </a:r>
              <a:r>
                <a:rPr lang="zh-CN" altLang="en-US" sz="36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于齐</a:t>
              </a:r>
              <a:endPara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zh-CN" altLang="en-US" sz="36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于是入</a:t>
              </a:r>
              <a:r>
                <a:rPr lang="zh-CN" altLang="en-US" sz="3600" b="1" dirty="0">
                  <a:solidFill>
                    <a:srgbClr val="000099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朝</a:t>
              </a:r>
              <a:r>
                <a:rPr lang="zh-CN" altLang="en-US" sz="36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见威</a:t>
              </a:r>
              <a:r>
                <a:rPr lang="zh-CN" altLang="en-US" sz="3600" b="1" dirty="0" smtClean="0">
                  <a:latin typeface="黑体" panose="02010609060101010101" pitchFamily="2" charset="-122"/>
                  <a:ea typeface="黑体" panose="02010609060101010101" pitchFamily="2" charset="-122"/>
                </a:rPr>
                <a:t>王</a:t>
              </a:r>
              <a:endParaRPr lang="zh-CN" altLang="en-US" sz="3600" b="1" dirty="0" smtClean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50197" name="AutoShape 6"/>
            <p:cNvSpPr/>
            <p:nvPr/>
          </p:nvSpPr>
          <p:spPr bwMode="auto">
            <a:xfrm>
              <a:off x="702" y="652"/>
              <a:ext cx="28" cy="964"/>
            </a:xfrm>
            <a:prstGeom prst="leftBrace">
              <a:avLst>
                <a:gd name="adj1" fmla="val 286905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sz="360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50180" name="Group 7"/>
          <p:cNvGrpSpPr/>
          <p:nvPr/>
        </p:nvGrpSpPr>
        <p:grpSpPr bwMode="auto">
          <a:xfrm>
            <a:off x="395817" y="4440541"/>
            <a:ext cx="7723717" cy="1421116"/>
            <a:chOff x="0" y="54"/>
            <a:chExt cx="3649" cy="790"/>
          </a:xfrm>
        </p:grpSpPr>
        <p:sp>
          <p:nvSpPr>
            <p:cNvPr id="50192" name="Text Box 8"/>
            <p:cNvSpPr txBox="1">
              <a:spLocks noChangeArrowheads="1"/>
            </p:cNvSpPr>
            <p:nvPr/>
          </p:nvSpPr>
          <p:spPr bwMode="auto">
            <a:xfrm>
              <a:off x="0" y="382"/>
              <a:ext cx="709" cy="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600" b="1" dirty="0" smtClean="0">
                  <a:latin typeface="黑体" panose="02010609060101010101" pitchFamily="2" charset="-122"/>
                  <a:ea typeface="黑体" panose="02010609060101010101" pitchFamily="2" charset="-122"/>
                </a:rPr>
                <a:t>孰</a:t>
              </a:r>
              <a:endPara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50193" name="Text Box 9"/>
            <p:cNvSpPr txBox="1">
              <a:spLocks noChangeArrowheads="1"/>
            </p:cNvSpPr>
            <p:nvPr/>
          </p:nvSpPr>
          <p:spPr bwMode="auto">
            <a:xfrm>
              <a:off x="709" y="54"/>
              <a:ext cx="2940" cy="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36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我</a:t>
              </a:r>
              <a:r>
                <a:rPr lang="zh-CN" altLang="en-US" sz="3600" b="1" dirty="0">
                  <a:solidFill>
                    <a:srgbClr val="000099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孰</a:t>
              </a:r>
              <a:r>
                <a:rPr lang="zh-CN" altLang="en-US" sz="36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与城北</a:t>
              </a:r>
              <a:r>
                <a:rPr lang="zh-CN" altLang="en-US" sz="3600" b="1" dirty="0" smtClean="0">
                  <a:latin typeface="黑体" panose="02010609060101010101" pitchFamily="2" charset="-122"/>
                  <a:ea typeface="黑体" panose="02010609060101010101" pitchFamily="2" charset="-122"/>
                </a:rPr>
                <a:t>徐公美</a:t>
              </a:r>
              <a:endPara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zh-CN" altLang="en-US" sz="3600" b="1" dirty="0">
                  <a:solidFill>
                    <a:srgbClr val="000099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孰</a:t>
              </a:r>
              <a:r>
                <a:rPr lang="zh-CN" altLang="en-US" sz="36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视之，自以为</a:t>
              </a:r>
              <a:r>
                <a:rPr lang="zh-CN" altLang="en-US" sz="3600" b="1" dirty="0" smtClean="0">
                  <a:latin typeface="黑体" panose="02010609060101010101" pitchFamily="2" charset="-122"/>
                  <a:ea typeface="黑体" panose="02010609060101010101" pitchFamily="2" charset="-122"/>
                </a:rPr>
                <a:t>不如</a:t>
              </a:r>
              <a:endParaRPr lang="zh-CN" altLang="en-US" sz="3600" b="1" dirty="0" smtClean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50194" name="AutoShape 10"/>
            <p:cNvSpPr/>
            <p:nvPr/>
          </p:nvSpPr>
          <p:spPr bwMode="auto">
            <a:xfrm>
              <a:off x="647" y="54"/>
              <a:ext cx="57" cy="737"/>
            </a:xfrm>
            <a:prstGeom prst="leftBrace">
              <a:avLst>
                <a:gd name="adj1" fmla="val 107749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sz="3600" b="1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45070" name="Text Box 14"/>
          <p:cNvSpPr txBox="1">
            <a:spLocks noChangeArrowheads="1"/>
          </p:cNvSpPr>
          <p:nvPr/>
        </p:nvSpPr>
        <p:spPr bwMode="auto">
          <a:xfrm>
            <a:off x="5915790" y="2020945"/>
            <a:ext cx="600074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朝见，朝拜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5071" name="Text Box 15"/>
          <p:cNvSpPr txBox="1">
            <a:spLocks noChangeArrowheads="1"/>
          </p:cNvSpPr>
          <p:nvPr/>
        </p:nvSpPr>
        <p:spPr bwMode="auto">
          <a:xfrm>
            <a:off x="6006088" y="2776793"/>
            <a:ext cx="492548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朝廷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5074" name="Text Box 18"/>
          <p:cNvSpPr txBox="1">
            <a:spLocks noChangeArrowheads="1"/>
          </p:cNvSpPr>
          <p:nvPr/>
        </p:nvSpPr>
        <p:spPr bwMode="auto">
          <a:xfrm>
            <a:off x="6081524" y="5087642"/>
            <a:ext cx="56692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通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熟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，仔细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25625" y="3547872"/>
            <a:ext cx="3831463" cy="63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zh-CN" altLang="en-US" sz="44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朝</a:t>
            </a:r>
            <a:r>
              <a:rPr lang="zh-CN" altLang="en-US" sz="4400" b="1" dirty="0">
                <a:latin typeface="黑体" panose="02010609060101010101" pitchFamily="2" charset="-122"/>
                <a:ea typeface="黑体" panose="02010609060101010101" pitchFamily="2" charset="-122"/>
              </a:rPr>
              <a:t>服</a:t>
            </a:r>
            <a:r>
              <a:rPr lang="zh-CN" altLang="en-US" sz="44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衣冠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7679" y="1440267"/>
            <a:ext cx="39014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一、一词多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义。</a:t>
            </a:r>
            <a:endParaRPr lang="zh-CN" altLang="en-US" sz="3600" b="1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2752" y="365760"/>
            <a:ext cx="110825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这些</a:t>
            </a:r>
            <a:r>
              <a:rPr lang="zh-CN" altLang="en-US" sz="4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词语不好掌握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啊</a:t>
            </a:r>
            <a:r>
              <a:rPr lang="zh-CN" altLang="en-US" sz="4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！我们来简单分类吧！</a:t>
            </a:r>
            <a:endParaRPr lang="zh-CN" altLang="en-US" sz="44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006088" y="3540787"/>
            <a:ext cx="4825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</a:rPr>
              <a:t>早晨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06088" y="4443213"/>
            <a:ext cx="458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   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谁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0" grpId="0" autoUpdateAnimBg="0"/>
      <p:bldP spid="45071" grpId="0" autoUpdateAnimBg="0"/>
      <p:bldP spid="45074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15901" y="728664"/>
            <a:ext cx="11976100" cy="6129337"/>
          </a:xfrm>
          <a:noFill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尺：</a:t>
            </a:r>
            <a: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古：约合现在的</a:t>
            </a:r>
            <a:r>
              <a:rPr lang="en-US" altLang="zh-CN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23.1</a:t>
            </a:r>
            <a: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厘米</a:t>
            </a:r>
            <a:b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今：约</a:t>
            </a:r>
            <a:r>
              <a:rPr lang="en-US" altLang="zh-CN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33.3</a:t>
            </a:r>
            <a:r>
              <a:rPr lang="zh-CN" altLang="en-US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厘米。</a:t>
            </a:r>
            <a:endParaRPr lang="zh-CN" altLang="en-US" sz="40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窥：</a:t>
            </a:r>
            <a: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古：照</a:t>
            </a:r>
            <a:b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zh-CN" altLang="en-US" sz="4000" b="1" dirty="0" smtClean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今：偷偷地看</a:t>
            </a:r>
            <a:endParaRPr lang="zh-CN" altLang="en-US" sz="4000" b="1" dirty="0" smtClean="0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3.</a:t>
            </a:r>
            <a:r>
              <a:rPr lang="zh-CN" altLang="en-US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寝：</a:t>
            </a:r>
            <a: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古：躺而不睡</a:t>
            </a:r>
            <a:br>
              <a:rPr lang="zh-CN" altLang="en-US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今：睡觉</a:t>
            </a:r>
            <a:endParaRPr lang="zh-CN" altLang="en-US" sz="40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4.</a:t>
            </a:r>
            <a:r>
              <a:rPr lang="zh-CN" altLang="en-US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地方：</a:t>
            </a:r>
            <a: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古：土地方圆</a:t>
            </a:r>
            <a:b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4000" b="1" dirty="0" smtClean="0">
                <a:solidFill>
                  <a:srgbClr val="00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今：地点、处所</a:t>
            </a:r>
            <a:endParaRPr lang="zh-CN" altLang="en-US" sz="4000" b="1" dirty="0" smtClean="0">
              <a:solidFill>
                <a:srgbClr val="0033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5.</a:t>
            </a:r>
            <a:r>
              <a:rPr lang="zh-CN" altLang="en-US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谤讥：</a:t>
            </a:r>
            <a: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古：指责</a:t>
            </a:r>
            <a:r>
              <a:rPr lang="en-US" altLang="zh-CN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劝谏</a:t>
            </a:r>
            <a:r>
              <a:rPr lang="en-US" altLang="zh-CN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中性词</a:t>
            </a:r>
            <a:b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今：诽谤</a:t>
            </a:r>
            <a:r>
              <a:rPr lang="en-US" altLang="zh-CN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讥讽</a:t>
            </a:r>
            <a:r>
              <a:rPr lang="en-US" altLang="zh-CN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40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贬义词</a:t>
            </a:r>
            <a:endParaRPr lang="zh-CN" altLang="en-US" sz="40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1" y="0"/>
            <a:ext cx="4705134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zh-CN" altLang="en-US" sz="5400" b="1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二、古今异义</a:t>
            </a:r>
            <a:endParaRPr lang="zh-CN" altLang="en-US" sz="5400" b="1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8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autoUpdateAnimBg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260351"/>
            <a:ext cx="12192000" cy="6183313"/>
          </a:xfrm>
          <a:noFill/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三、词类活用    </a:t>
            </a:r>
            <a:endParaRPr lang="zh-CN" altLang="en-US" sz="36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、名作状：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[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朝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]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服衣冠   （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在早晨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b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 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[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暮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]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寝而思之 （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在晚上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b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 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[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面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]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刺  （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当面</a:t>
            </a:r>
            <a:r>
              <a:rPr lang="zh-CN" altLang="en-US" sz="36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36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、名作动：                </a:t>
            </a:r>
            <a:endParaRPr lang="zh-CN" altLang="en-US" sz="36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朝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服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衣冠：穿戴</a:t>
            </a:r>
            <a:endParaRPr lang="zh-CN" altLang="en-US" sz="36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、形容词意动用法：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美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我者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以</a:t>
            </a:r>
            <a:r>
              <a:rPr lang="en-US" altLang="zh-CN" sz="3600" b="1" dirty="0" smtClean="0">
                <a:solidFill>
                  <a:srgbClr val="3333FF"/>
                </a:solidFill>
                <a:ea typeface="黑体" panose="02010609060101010101" pitchFamily="2" charset="-122"/>
              </a:rPr>
              <a:t>……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为美</a:t>
            </a:r>
            <a:endParaRPr lang="zh-CN" altLang="en-US" sz="36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、使动用法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闻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寡人之耳者：使</a:t>
            </a:r>
            <a:r>
              <a:rPr lang="en-US" altLang="zh-CN" sz="3600" b="1" dirty="0" smtClean="0">
                <a:solidFill>
                  <a:srgbClr val="3333FF"/>
                </a:solidFill>
                <a:ea typeface="黑体" panose="02010609060101010101" pitchFamily="2" charset="-122"/>
              </a:rPr>
              <a:t>……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听到</a:t>
            </a:r>
            <a:endParaRPr lang="en-US" altLang="zh-CN" sz="36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四、</a:t>
            </a:r>
            <a:r>
              <a:rPr lang="zh-CN" altLang="en-US" sz="36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特殊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句式</a:t>
            </a:r>
            <a:endParaRPr lang="zh-CN" altLang="en-US" sz="36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我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孰与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城北徐公美： 孰：谁，哪个   </a:t>
            </a:r>
            <a:endParaRPr lang="zh-CN" altLang="en-US" sz="36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孰与：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相当于</a:t>
            </a:r>
            <a:r>
              <a:rPr lang="zh-CN" altLang="en-US" sz="3600" b="1" dirty="0" smtClean="0">
                <a:solidFill>
                  <a:srgbClr val="3333FF"/>
                </a:solidFill>
                <a:ea typeface="黑体" panose="02010609060101010101" pitchFamily="2" charset="-122"/>
              </a:rPr>
              <a:t>“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与</a:t>
            </a:r>
            <a:r>
              <a:rPr lang="en-US" altLang="zh-CN" sz="3600" b="1" dirty="0" smtClean="0">
                <a:solidFill>
                  <a:srgbClr val="3333FF"/>
                </a:solidFill>
                <a:ea typeface="黑体" panose="02010609060101010101" pitchFamily="2" charset="-122"/>
              </a:rPr>
              <a:t>……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孰</a:t>
            </a:r>
            <a:r>
              <a:rPr lang="zh-CN" altLang="en-US" sz="3600" b="1" dirty="0" smtClean="0">
                <a:solidFill>
                  <a:srgbClr val="3333FF"/>
                </a:solidFill>
                <a:ea typeface="黑体" panose="02010609060101010101" pitchFamily="2" charset="-122"/>
              </a:rPr>
              <a:t>”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3600" b="1" dirty="0" smtClean="0">
                <a:solidFill>
                  <a:srgbClr val="3333FF"/>
                </a:solidFill>
                <a:ea typeface="黑体" panose="02010609060101010101" pitchFamily="2" charset="-122"/>
              </a:rPr>
              <a:t>“</a:t>
            </a:r>
            <a:r>
              <a:rPr lang="en-US" altLang="zh-CN" sz="3600" b="1" dirty="0" smtClean="0">
                <a:solidFill>
                  <a:srgbClr val="3333FF"/>
                </a:solidFill>
                <a:ea typeface="黑体" panose="02010609060101010101" pitchFamily="2" charset="-122"/>
              </a:rPr>
              <a:t>……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与       </a:t>
            </a:r>
            <a:r>
              <a:rPr lang="en-US" altLang="zh-CN" sz="3600" b="1" dirty="0" smtClean="0">
                <a:solidFill>
                  <a:srgbClr val="3333FF"/>
                </a:solidFill>
                <a:ea typeface="黑体" panose="02010609060101010101" pitchFamily="2" charset="-122"/>
              </a:rPr>
              <a:t>……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相比，谁更</a:t>
            </a:r>
            <a:r>
              <a:rPr lang="en-US" altLang="zh-CN" sz="3600" b="1" dirty="0" smtClean="0">
                <a:solidFill>
                  <a:srgbClr val="3333FF"/>
                </a:solidFill>
                <a:ea typeface="黑体" panose="02010609060101010101" pitchFamily="2" charset="-122"/>
              </a:rPr>
              <a:t>……”</a:t>
            </a:r>
            <a:endParaRPr lang="en-US" altLang="zh-CN" sz="36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9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9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91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91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91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91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91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91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autoUpdateAnimBg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12192000" cy="5499100"/>
          </a:xfrm>
          <a:noFill/>
        </p:spPr>
        <p:txBody>
          <a:bodyPr/>
          <a:lstStyle/>
          <a:p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判断句</a:t>
            </a:r>
            <a:endParaRPr lang="zh-CN" altLang="en-US" sz="36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城北徐公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齐国之美丽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者也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36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吾妻之美我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者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私我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也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妾之美我者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畏我也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客之美我者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欲有求于我也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36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3.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宾语前置</a:t>
            </a:r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  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忌不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自信（不信自）</a:t>
            </a:r>
            <a:endParaRPr lang="zh-CN" altLang="en-US" sz="3600" b="1" dirty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4.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状语后置：战胜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于朝廷。（于朝廷战胜）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3600" b="1" dirty="0" smtClean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5.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被动句：  王之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蔽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甚矣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（被蒙蔽）</a:t>
            </a:r>
            <a:endParaRPr lang="zh-CN" altLang="en-US" sz="3600" b="1" dirty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6.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省略句：  与坐谈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（邹忌与之座谈）</a:t>
            </a:r>
            <a:endParaRPr lang="zh-CN" altLang="en-US" sz="3600" b="1" dirty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158495" y="4949952"/>
            <a:ext cx="443678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五、通假字 </a:t>
            </a:r>
            <a:endParaRPr lang="zh-CN" altLang="en-US" sz="3600" b="1" dirty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560833" y="5754624"/>
            <a:ext cx="703588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en-US" altLang="zh-CN" sz="3600" b="1" dirty="0" smtClean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孰</a:t>
            </a: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视</a:t>
            </a:r>
            <a:r>
              <a:rPr lang="zh-CN" altLang="en-US" sz="3600" b="1" dirty="0" smtClean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之：</a:t>
            </a:r>
            <a:r>
              <a:rPr lang="zh-CN" altLang="en-US" sz="3600" b="1" dirty="0" smtClean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孰</a:t>
            </a:r>
            <a:r>
              <a:rPr lang="en-US" altLang="zh-CN" sz="36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36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通</a:t>
            </a:r>
            <a:r>
              <a:rPr lang="zh-CN" altLang="en-US" sz="3600" b="1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“</a:t>
            </a:r>
            <a:r>
              <a:rPr lang="zh-CN" altLang="en-US" sz="36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熟</a:t>
            </a:r>
            <a:r>
              <a:rPr lang="zh-CN" altLang="en-US" sz="3600" b="1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”</a:t>
            </a:r>
            <a:r>
              <a:rPr lang="en-US" altLang="zh-CN" sz="36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仔细</a:t>
            </a:r>
            <a:endParaRPr lang="zh-CN" altLang="en-US" sz="3600" b="1" dirty="0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0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0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01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autoUpdateAnimBg="0" build="p"/>
      <p:bldP spid="50179" grpId="0" autoUpdateAnimBg="0"/>
      <p:bldP spid="50180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作业布置：</a:t>
            </a:r>
            <a:endParaRPr lang="zh-CN" altLang="en-US" sz="66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6000" dirty="0" smtClean="0"/>
              <a:t>     </a:t>
            </a:r>
            <a:r>
              <a:rPr lang="zh-CN" altLang="en-US" sz="6000" dirty="0" smtClean="0">
                <a:solidFill>
                  <a:srgbClr val="002060"/>
                </a:solidFill>
              </a:rPr>
              <a:t>课下向你们的班主任提一条合理化建议，既让班主任</a:t>
            </a:r>
            <a:r>
              <a:rPr lang="zh-CN" altLang="en-US" sz="6000" b="1" dirty="0" smtClean="0">
                <a:solidFill>
                  <a:srgbClr val="FF0000"/>
                </a:solidFill>
              </a:rPr>
              <a:t>高兴且</a:t>
            </a:r>
            <a:r>
              <a:rPr lang="zh-CN" altLang="en-US" sz="6000" dirty="0" smtClean="0">
                <a:solidFill>
                  <a:srgbClr val="002060"/>
                </a:solidFill>
              </a:rPr>
              <a:t>又能</a:t>
            </a:r>
            <a:r>
              <a:rPr lang="zh-CN" altLang="en-US" sz="6000" b="1" dirty="0" smtClean="0">
                <a:solidFill>
                  <a:srgbClr val="FF0000"/>
                </a:solidFill>
              </a:rPr>
              <a:t>采纳</a:t>
            </a:r>
            <a:r>
              <a:rPr lang="zh-CN" altLang="en-US" sz="6000" dirty="0" smtClean="0">
                <a:solidFill>
                  <a:srgbClr val="002060"/>
                </a:solidFill>
              </a:rPr>
              <a:t>你的建议，看谁提的最好。</a:t>
            </a:r>
            <a:endParaRPr lang="zh-CN" altLang="en-US" sz="6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4824</Words>
  <Application>WPS 演示</Application>
  <PresentationFormat>自定义</PresentationFormat>
  <Paragraphs>573</Paragraphs>
  <Slides>37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37</vt:i4>
      </vt:variant>
    </vt:vector>
  </HeadingPairs>
  <TitlesOfParts>
    <vt:vector size="64" baseType="lpstr">
      <vt:lpstr>Arial</vt:lpstr>
      <vt:lpstr>宋体</vt:lpstr>
      <vt:lpstr>Wingdings</vt:lpstr>
      <vt:lpstr>Times New Roman</vt:lpstr>
      <vt:lpstr>微软雅黑</vt:lpstr>
      <vt:lpstr>汉仪中隶书简</vt:lpstr>
      <vt:lpstr>隶书</vt:lpstr>
      <vt:lpstr>楷体_GB2312</vt:lpstr>
      <vt:lpstr>华文宋体</vt:lpstr>
      <vt:lpstr>华文楷体</vt:lpstr>
      <vt:lpstr>华文行楷</vt:lpstr>
      <vt:lpstr>楷体</vt:lpstr>
      <vt:lpstr>黑体</vt:lpstr>
      <vt:lpstr>Arial</vt:lpstr>
      <vt:lpstr>Arial Unicode MS</vt:lpstr>
      <vt:lpstr>Calibri Light</vt:lpstr>
      <vt:lpstr>Calibri</vt:lpstr>
      <vt:lpstr>Tahoma</vt:lpstr>
      <vt:lpstr>宋体-PUA</vt:lpstr>
      <vt:lpstr>华文新魏</vt:lpstr>
      <vt:lpstr>华文中宋</vt:lpstr>
      <vt:lpstr>方正舒体</vt:lpstr>
      <vt:lpstr>新宋体</vt:lpstr>
      <vt:lpstr>Office 主题</vt:lpstr>
      <vt:lpstr>MSPhotoEd.3</vt:lpstr>
      <vt:lpstr>PowerPoint.Slide.8</vt:lpstr>
      <vt:lpstr>PBrush</vt:lpstr>
      <vt:lpstr>PowerPoint 演示文稿</vt:lpstr>
      <vt:lpstr>PowerPoint 演示文稿</vt:lpstr>
      <vt:lpstr>PowerPoint 演示文稿</vt:lpstr>
      <vt:lpstr>学习目标 </vt:lpstr>
      <vt:lpstr>PowerPoint 演示文稿</vt:lpstr>
      <vt:lpstr>男一号简历</vt:lpstr>
      <vt:lpstr>男二号简介</vt:lpstr>
      <vt:lpstr>PowerPoint 演示文稿</vt:lpstr>
      <vt:lpstr>正音        听范读</vt:lpstr>
      <vt:lpstr>PowerPoint 演示文稿</vt:lpstr>
      <vt:lpstr>读译互动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分角色朗读</vt:lpstr>
      <vt:lpstr>PowerPoint 演示文稿</vt:lpstr>
      <vt:lpstr>             邹忌的讽谏为什么能成功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作业布置：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开&amp;啦</cp:lastModifiedBy>
  <cp:revision>118</cp:revision>
  <dcterms:created xsi:type="dcterms:W3CDTF">2017-12-22T00:23:00Z</dcterms:created>
  <dcterms:modified xsi:type="dcterms:W3CDTF">2020-03-01T02:03:46Z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