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964" r:id="rId5"/>
    <p:sldId id="1034" r:id="rId6"/>
    <p:sldId id="1035" r:id="rId7"/>
    <p:sldId id="1039" r:id="rId8"/>
    <p:sldId id="1036" r:id="rId9"/>
    <p:sldId id="1040" r:id="rId10"/>
    <p:sldId id="1037" r:id="rId11"/>
    <p:sldId id="1041" r:id="rId12"/>
    <p:sldId id="1038" r:id="rId13"/>
    <p:sldId id="1042" r:id="rId14"/>
    <p:sldId id="880" r:id="rId15"/>
    <p:sldId id="881" r:id="rId16"/>
    <p:sldId id="882" r:id="rId17"/>
    <p:sldId id="883" r:id="rId18"/>
    <p:sldId id="884" r:id="rId19"/>
    <p:sldId id="885" r:id="rId20"/>
    <p:sldId id="886" r:id="rId21"/>
    <p:sldId id="887" r:id="rId22"/>
    <p:sldId id="888" r:id="rId23"/>
    <p:sldId id="877" r:id="rId24"/>
    <p:sldId id="879" r:id="rId25"/>
    <p:sldId id="266" r:id="rId26"/>
    <p:sldId id="1081" r:id="rId27"/>
    <p:sldId id="1024" r:id="rId28"/>
  </p:sldIdLst>
  <p:sldSz cx="12192000" cy="6858000"/>
  <p:notesSz cx="9144000" cy="6858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5C59"/>
    <a:srgbClr val="999999"/>
    <a:srgbClr val="FFA500"/>
    <a:srgbClr val="46C0C0"/>
    <a:srgbClr val="FF6C0D"/>
    <a:srgbClr val="186D75"/>
    <a:srgbClr val="A2B98A"/>
    <a:srgbClr val="062537"/>
    <a:srgbClr val="235D66"/>
    <a:srgbClr val="F7F9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0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2" y="56"/>
      </p:cViewPr>
      <p:guideLst>
        <p:guide orient="horz" pos="2281"/>
        <p:guide pos="39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3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40D92-0697-46EA-A44D-5A0149BF34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BE7BC-C6E2-4499-B460-A8BDCD30B7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3DAF80-3590-4C46-B88C-32AE5C759B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EEB2A9-41C9-4D84-B53A-E552D0E640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43628" y="2522373"/>
            <a:ext cx="63121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感谢您下载包图网平台上提供的</a:t>
            </a:r>
            <a:r>
              <a:rPr lang="en-US" altLang="zh-CN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PPT</a:t>
            </a:r>
            <a:r>
              <a:rPr lang="zh-CN" altLang="en-US" sz="1400" b="1" dirty="0">
                <a:solidFill>
                  <a:schemeClr val="accent1">
                    <a:lumMod val="50000"/>
                    <a:alpha val="0"/>
                  </a:schemeClr>
                </a:solidFill>
                <a:latin typeface="Auraka方黑檀" panose="02020700000000000000" pitchFamily="18" charset="-128"/>
                <a:ea typeface="Auraka方黑檀" panose="02020700000000000000" pitchFamily="18" charset="-128"/>
                <a:sym typeface="逐浪细阁体" panose="03000509000000000000" pitchFamily="65" charset="-122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lang="en-US" altLang="zh-CN" sz="1400" b="1" dirty="0">
              <a:solidFill>
                <a:schemeClr val="accent1">
                  <a:lumMod val="50000"/>
                  <a:alpha val="0"/>
                </a:schemeClr>
              </a:solidFill>
              <a:latin typeface="Auraka方黑檀" panose="02020700000000000000" pitchFamily="18" charset="-128"/>
              <a:ea typeface="Auraka方黑檀" panose="02020700000000000000" pitchFamily="18" charset="-128"/>
              <a:sym typeface="逐浪细阁体" panose="03000509000000000000" pitchFamily="65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tags" Target="../tags/tag1.xml"/><Relationship Id="rId2" Type="http://schemas.openxmlformats.org/officeDocument/2006/relationships/image" Target="../media/image3.png"/><Relationship Id="rId11" Type="http://schemas.openxmlformats.org/officeDocument/2006/relationships/notesSlide" Target="../notesSlides/notesSlide13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-349250" y="316523"/>
            <a:ext cx="7491730" cy="6438900"/>
            <a:chOff x="-339090" y="316523"/>
            <a:chExt cx="7491730" cy="6438900"/>
          </a:xfrm>
        </p:grpSpPr>
        <p:sp>
          <p:nvSpPr>
            <p:cNvPr id="4" name="文本框 3"/>
            <p:cNvSpPr txBox="1"/>
            <p:nvPr/>
          </p:nvSpPr>
          <p:spPr>
            <a:xfrm>
              <a:off x="4735195" y="316523"/>
              <a:ext cx="2011680" cy="624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职业群探索</a:t>
              </a:r>
              <a:endParaRPr lang="zh-CN" altLang="en-US" sz="8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98450" y="530202"/>
              <a:ext cx="4451985" cy="583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第三单元</a:t>
              </a:r>
              <a:endParaRPr lang="zh-CN" altLang="en-US" sz="32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714039" y="4646838"/>
              <a:ext cx="459740" cy="1731379"/>
            </a:xfrm>
            <a:prstGeom prst="rect">
              <a:avLst/>
            </a:prstGeom>
            <a:solidFill>
              <a:srgbClr val="A2B98A"/>
            </a:solidFill>
            <a:ln>
              <a:noFill/>
            </a:ln>
          </p:spPr>
          <p:txBody>
            <a:bodyPr vert="eaVert" wrap="square" rtlCol="0">
              <a:spAutoFit/>
            </a:bodyPr>
            <a:lstStyle/>
            <a:p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</a:t>
              </a:r>
              <a:r>
                <a:rPr 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吴燕雁</a:t>
              </a:r>
              <a:endParaRPr lang="zh-CN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158365" y="4115728"/>
              <a:ext cx="459740" cy="263969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2019</a:t>
              </a:r>
              <a:r>
                <a:rPr lang="zh-CN" altLang="en-US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年</a:t>
              </a:r>
              <a:r>
                <a:rPr lang="en-US" altLang="zh-CN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10-11</a:t>
              </a:r>
              <a:r>
                <a:rPr lang="zh-CN" altLang="en-US" spc="6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月</a:t>
              </a:r>
              <a:endParaRPr lang="zh-CN" altLang="en-US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 flipV="1">
              <a:off x="6289040" y="883920"/>
              <a:ext cx="863600" cy="862544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6408420" y="2519680"/>
              <a:ext cx="459740" cy="484887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>
              <a:stCxn id="9" idx="1"/>
            </p:cNvCxnSpPr>
            <p:nvPr/>
          </p:nvCxnSpPr>
          <p:spPr>
            <a:xfrm flipH="1">
              <a:off x="-339090" y="822272"/>
              <a:ext cx="637540" cy="667438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>
              <a:off x="3119120" y="4856480"/>
              <a:ext cx="1005840" cy="100584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6228080" y="5577840"/>
              <a:ext cx="579120" cy="57912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tile tx="0" ty="3181350" sx="100000" sy="100000" flip="xy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32240" y="5943600"/>
            <a:ext cx="1300480" cy="914400"/>
          </a:xfrm>
          <a:prstGeom prst="rect">
            <a:avLst/>
          </a:prstGeom>
          <a:solidFill>
            <a:srgbClr val="235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 rot="0">
            <a:off x="1397000" y="1645920"/>
            <a:ext cx="4283710" cy="3684905"/>
            <a:chOff x="1869440" y="1645920"/>
            <a:chExt cx="4257040" cy="3276600"/>
          </a:xfrm>
        </p:grpSpPr>
        <p:grpSp>
          <p:nvGrpSpPr>
            <p:cNvPr id="21" name="组合 20"/>
            <p:cNvGrpSpPr/>
            <p:nvPr/>
          </p:nvGrpSpPr>
          <p:grpSpPr>
            <a:xfrm>
              <a:off x="1869440" y="1645920"/>
              <a:ext cx="4257040" cy="3276600"/>
              <a:chOff x="1783080" y="1635760"/>
              <a:chExt cx="4257040" cy="327660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783080" y="1945640"/>
                <a:ext cx="4257040" cy="2966720"/>
                <a:chOff x="1869440" y="1625600"/>
                <a:chExt cx="4257040" cy="2966720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1950720" y="1727200"/>
                  <a:ext cx="4175760" cy="2865120"/>
                </a:xfrm>
                <a:prstGeom prst="rect">
                  <a:avLst/>
                </a:prstGeom>
                <a:solidFill>
                  <a:schemeClr val="accent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 useBgFill="1">
              <p:nvSpPr>
                <p:cNvPr id="20" name="矩形 19"/>
                <p:cNvSpPr/>
                <p:nvPr/>
              </p:nvSpPr>
              <p:spPr>
                <a:xfrm>
                  <a:off x="1869440" y="1625600"/>
                  <a:ext cx="4155440" cy="2865120"/>
                </a:xfrm>
                <a:prstGeom prst="rect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 useBgFill="1">
            <p:nvSpPr>
              <p:cNvPr id="18" name="矩形 17"/>
              <p:cNvSpPr/>
              <p:nvPr/>
            </p:nvSpPr>
            <p:spPr>
              <a:xfrm>
                <a:off x="2326640" y="1635760"/>
                <a:ext cx="3169920" cy="650240"/>
              </a:xfrm>
              <a:prstGeom prst="rect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/>
                <a:r>
                  <a:rPr lang="zh-CN" sz="3200" b="1" spc="600" dirty="0">
                    <a:latin typeface="杨任东竹石体-Light" panose="02000000000000000000" pitchFamily="2" charset="-122"/>
                    <a:ea typeface="杨任东竹石体-Light" panose="02000000000000000000" pitchFamily="2" charset="-122"/>
                  </a:rPr>
                  <a:t>测评解读</a:t>
                </a:r>
                <a:endParaRPr lang="zh-CN" sz="3200" b="1" spc="600" dirty="0">
                  <a:latin typeface="杨任东竹石体-Light" panose="02000000000000000000" pitchFamily="2" charset="-122"/>
                  <a:ea typeface="杨任东竹石体-Light" panose="02000000000000000000" pitchFamily="2" charset="-122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2180590" y="2404412"/>
              <a:ext cx="3533140" cy="1504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r>
                <a:rPr lang="en-US" altLang="zh-CN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2.</a:t>
              </a:r>
              <a:r>
                <a:rPr lang="zh-CN" altLang="en-US" sz="32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职业测评</a:t>
              </a:r>
              <a:endParaRPr lang="zh-CN" altLang="en-US" sz="32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r>
                <a:rPr lang="zh-CN" altLang="en-US" sz="24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 职业兴趣</a:t>
              </a:r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/>
              <a:r>
                <a:rPr lang="zh-CN" altLang="en-US" sz="24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   职业价值观</a:t>
              </a:r>
              <a:endParaRPr lang="zh-CN" altLang="en-US" sz="24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8831580" y="482258"/>
            <a:ext cx="2011680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8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</a:t>
            </a:r>
            <a:endParaRPr lang="zh-CN" altLang="en-US" sz="80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50674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539750"/>
            <a:ext cx="58680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霍兰德职业兴趣（类型</a:t>
            </a:r>
            <a:r>
              <a:rPr lang="en-US" altLang="zh-CN" sz="2400" b="1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/</a:t>
            </a:r>
            <a:r>
              <a:rPr lang="zh-CN" altLang="en-US" sz="2400" b="1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排序）</a:t>
            </a:r>
            <a:endParaRPr lang="zh-CN" altLang="en-US" sz="2400" b="1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pic>
        <p:nvPicPr>
          <p:cNvPr id="3" name="图片 2" descr="timg[9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535" y="1066800"/>
            <a:ext cx="9244965" cy="542988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职业兴趣测评</a:t>
            </a:r>
            <a:r>
              <a:rPr lang="zh-CN" altLang="en-US" sz="3200"/>
              <a:t>：</a:t>
            </a:r>
            <a:r>
              <a:rPr lang="en-US" altLang="zh-CN" sz="3200"/>
              <a:t>3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485" y="1102995"/>
            <a:ext cx="11288395" cy="390779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10260965" y="5385435"/>
            <a:ext cx="1665605" cy="1198880"/>
            <a:chOff x="16159" y="8481"/>
            <a:chExt cx="2623" cy="1888"/>
          </a:xfrm>
        </p:grpSpPr>
        <p:sp>
          <p:nvSpPr>
            <p:cNvPr id="5" name="矩形 4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440" y="1274445"/>
            <a:ext cx="12021820" cy="43097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</a:t>
            </a:r>
            <a:r>
              <a:rPr lang="zh-CN" altLang="en-US" sz="3200"/>
              <a:t>价值观</a:t>
            </a:r>
            <a:r>
              <a:rPr lang="en-US" altLang="zh-CN" sz="3200"/>
              <a:t>测评</a:t>
            </a:r>
            <a:r>
              <a:rPr lang="zh-CN" altLang="en-US" sz="3200"/>
              <a:t>：</a:t>
            </a:r>
            <a:r>
              <a:rPr lang="en-US" altLang="zh-CN" sz="3200"/>
              <a:t>3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-73660" y="5120640"/>
            <a:ext cx="12533630" cy="32194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1500" b="1"/>
              <a:t>利他主义 美的追求 创造发明 智力激发 独立自主 成就满足 名誉地位 管理权力 经济报酬 安全稳定 工作环境 上司关系 同事关系 多样变化 生活方式</a:t>
            </a:r>
            <a:endParaRPr lang="zh-CN" altLang="en-US" sz="1500" b="1"/>
          </a:p>
        </p:txBody>
      </p:sp>
      <p:sp>
        <p:nvSpPr>
          <p:cNvPr id="6" name="文本框 5"/>
          <p:cNvSpPr txBox="1"/>
          <p:nvPr/>
        </p:nvSpPr>
        <p:spPr>
          <a:xfrm>
            <a:off x="24765" y="2131060"/>
            <a:ext cx="494030" cy="29667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>
              <a:lnSpc>
                <a:spcPct val="80000"/>
              </a:lnSpc>
            </a:pPr>
            <a:r>
              <a:rPr lang="en-US" altLang="zh-CN" b="1"/>
              <a:t>18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15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12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9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6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3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0</a:t>
            </a:r>
            <a:endParaRPr lang="en-US" altLang="zh-CN" b="1"/>
          </a:p>
        </p:txBody>
      </p:sp>
      <p:sp>
        <p:nvSpPr>
          <p:cNvPr id="5" name="文本框 4"/>
          <p:cNvSpPr txBox="1"/>
          <p:nvPr/>
        </p:nvSpPr>
        <p:spPr>
          <a:xfrm>
            <a:off x="675640" y="5770245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关注度排前三的价值观？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职业兴趣测评</a:t>
            </a:r>
            <a:r>
              <a:rPr lang="zh-CN" altLang="en-US" sz="3200"/>
              <a:t>：</a:t>
            </a:r>
            <a:r>
              <a:rPr lang="en-US" altLang="zh-CN" sz="3200"/>
              <a:t>2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10260965" y="5385435"/>
            <a:ext cx="1665605" cy="1198880"/>
            <a:chOff x="16159" y="8481"/>
            <a:chExt cx="2623" cy="1888"/>
          </a:xfrm>
        </p:grpSpPr>
        <p:sp>
          <p:nvSpPr>
            <p:cNvPr id="5" name="矩形 4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035" y="996950"/>
            <a:ext cx="11585575" cy="43878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1287780"/>
            <a:ext cx="12443460" cy="43986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</a:t>
            </a:r>
            <a:r>
              <a:rPr lang="zh-CN" altLang="en-US" sz="3200"/>
              <a:t>价值观</a:t>
            </a:r>
            <a:r>
              <a:rPr lang="en-US" altLang="zh-CN" sz="3200"/>
              <a:t>测评</a:t>
            </a:r>
            <a:r>
              <a:rPr lang="zh-CN" altLang="en-US" sz="3200"/>
              <a:t>：</a:t>
            </a:r>
            <a:r>
              <a:rPr lang="en-US" altLang="zh-CN" sz="3200"/>
              <a:t>2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-73660" y="5120640"/>
            <a:ext cx="12533630" cy="32194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1500" b="1"/>
              <a:t>利他主义 美的追求 创造发明 智力激发 独立自主 成就满足 名誉地位 管理权力 经济报酬 安全稳定 工作环境 上司关系 同事关系 多样变化 生活方式</a:t>
            </a:r>
            <a:endParaRPr lang="zh-CN" altLang="en-US" sz="1500" b="1"/>
          </a:p>
        </p:txBody>
      </p:sp>
      <p:sp>
        <p:nvSpPr>
          <p:cNvPr id="6" name="文本框 5"/>
          <p:cNvSpPr txBox="1"/>
          <p:nvPr/>
        </p:nvSpPr>
        <p:spPr>
          <a:xfrm>
            <a:off x="24765" y="2131060"/>
            <a:ext cx="494030" cy="29667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>
              <a:lnSpc>
                <a:spcPct val="80000"/>
              </a:lnSpc>
            </a:pPr>
            <a:r>
              <a:rPr lang="en-US" altLang="zh-CN" b="1"/>
              <a:t>18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15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12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9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6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3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0</a:t>
            </a:r>
            <a:endParaRPr lang="en-US" altLang="zh-CN" b="1"/>
          </a:p>
        </p:txBody>
      </p:sp>
      <p:sp>
        <p:nvSpPr>
          <p:cNvPr id="7" name="文本框 6"/>
          <p:cNvSpPr txBox="1"/>
          <p:nvPr/>
        </p:nvSpPr>
        <p:spPr>
          <a:xfrm>
            <a:off x="675640" y="5770245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关注度排前三的价值观？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职业兴趣测评</a:t>
            </a:r>
            <a:r>
              <a:rPr lang="zh-CN" altLang="en-US" sz="3200"/>
              <a:t>：</a:t>
            </a:r>
            <a:r>
              <a:rPr lang="en-US" altLang="zh-CN" sz="3200"/>
              <a:t>4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10260965" y="5385435"/>
            <a:ext cx="1665605" cy="1198880"/>
            <a:chOff x="16159" y="8481"/>
            <a:chExt cx="2623" cy="1888"/>
          </a:xfrm>
        </p:grpSpPr>
        <p:sp>
          <p:nvSpPr>
            <p:cNvPr id="5" name="矩形 4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0" y="1109980"/>
            <a:ext cx="11697335" cy="42754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</a:t>
            </a:r>
            <a:r>
              <a:rPr lang="zh-CN" altLang="en-US" sz="3200"/>
              <a:t>价值观</a:t>
            </a:r>
            <a:r>
              <a:rPr lang="en-US" altLang="zh-CN" sz="3200"/>
              <a:t>测评</a:t>
            </a:r>
            <a:r>
              <a:rPr lang="zh-CN" altLang="en-US" sz="3200"/>
              <a:t>：</a:t>
            </a:r>
            <a:r>
              <a:rPr lang="en-US" altLang="zh-CN" sz="3200"/>
              <a:t>4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" y="1329690"/>
            <a:ext cx="12496800" cy="447484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-58420" y="5164455"/>
            <a:ext cx="12533630" cy="32194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1500" b="1"/>
              <a:t>利他主义 美的追求 创造发明 智力激发 独立自主 成就满足 名誉地位 管理权力 经济报酬 安全稳定 工作环境 上司关系 同事关系 多样变化 生活方式</a:t>
            </a:r>
            <a:endParaRPr lang="zh-CN" altLang="en-US" sz="1500" b="1"/>
          </a:p>
        </p:txBody>
      </p:sp>
      <p:sp>
        <p:nvSpPr>
          <p:cNvPr id="6" name="文本框 5"/>
          <p:cNvSpPr txBox="1"/>
          <p:nvPr/>
        </p:nvSpPr>
        <p:spPr>
          <a:xfrm>
            <a:off x="24765" y="2174875"/>
            <a:ext cx="494030" cy="29667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>
              <a:lnSpc>
                <a:spcPct val="80000"/>
              </a:lnSpc>
            </a:pPr>
            <a:r>
              <a:rPr lang="en-US" altLang="zh-CN" b="1"/>
              <a:t>18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15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12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9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6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3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0</a:t>
            </a:r>
            <a:endParaRPr lang="en-US" altLang="zh-CN" b="1"/>
          </a:p>
        </p:txBody>
      </p:sp>
      <p:sp>
        <p:nvSpPr>
          <p:cNvPr id="2" name="文本框 1"/>
          <p:cNvSpPr txBox="1"/>
          <p:nvPr/>
        </p:nvSpPr>
        <p:spPr>
          <a:xfrm>
            <a:off x="675640" y="5770245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关注度排前三的价值观？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职业兴趣测评</a:t>
            </a:r>
            <a:r>
              <a:rPr lang="zh-CN" altLang="en-US" sz="3200"/>
              <a:t>：</a:t>
            </a:r>
            <a:r>
              <a:rPr lang="en-US" altLang="zh-CN" sz="3200"/>
              <a:t>1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10260965" y="5385435"/>
            <a:ext cx="1665605" cy="1198880"/>
            <a:chOff x="16159" y="8481"/>
            <a:chExt cx="2623" cy="1888"/>
          </a:xfrm>
        </p:grpSpPr>
        <p:sp>
          <p:nvSpPr>
            <p:cNvPr id="5" name="矩形 4"/>
            <p:cNvSpPr/>
            <p:nvPr/>
          </p:nvSpPr>
          <p:spPr>
            <a:xfrm>
              <a:off x="16159" y="8544"/>
              <a:ext cx="390" cy="390"/>
            </a:xfrm>
            <a:prstGeom prst="rect">
              <a:avLst/>
            </a:prstGeom>
            <a:solidFill>
              <a:srgbClr val="46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6162" y="9195"/>
              <a:ext cx="390" cy="412"/>
            </a:xfrm>
            <a:prstGeom prst="rect">
              <a:avLst/>
            </a:prstGeom>
            <a:solidFill>
              <a:srgbClr val="FFA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6162" y="9894"/>
              <a:ext cx="390" cy="412"/>
            </a:xfrm>
            <a:prstGeom prst="rect">
              <a:avLst/>
            </a:prstGeom>
            <a:solidFill>
              <a:srgbClr val="99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6792" y="848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班级整体</a:t>
              </a:r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824" y="9101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男生</a:t>
              </a:r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6854" y="9789"/>
              <a:ext cx="192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/>
                <a:t>女生</a:t>
              </a:r>
              <a:endParaRPr lang="zh-CN" altLang="en-US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010" y="899160"/>
            <a:ext cx="11523980" cy="44862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05205" y="5534660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最凸显的类型？男女差异明显的？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12" name="ïSľiḓê"/>
          <p:cNvSpPr txBox="1"/>
          <p:nvPr/>
        </p:nvSpPr>
        <p:spPr>
          <a:xfrm>
            <a:off x="85280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R-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实际型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3" name="ïSľiḓê"/>
          <p:cNvSpPr txBox="1"/>
          <p:nvPr/>
        </p:nvSpPr>
        <p:spPr>
          <a:xfrm>
            <a:off x="274129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8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I</a:t>
            </a: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研究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4" name="ïSľiḓê"/>
          <p:cNvSpPr txBox="1"/>
          <p:nvPr/>
        </p:nvSpPr>
        <p:spPr>
          <a:xfrm>
            <a:off x="464502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A-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艺术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5" name="ïSľiḓê"/>
          <p:cNvSpPr txBox="1"/>
          <p:nvPr/>
        </p:nvSpPr>
        <p:spPr>
          <a:xfrm>
            <a:off x="649795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S-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社会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6" name="ïSľiḓê"/>
          <p:cNvSpPr txBox="1"/>
          <p:nvPr/>
        </p:nvSpPr>
        <p:spPr>
          <a:xfrm>
            <a:off x="837120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E-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企业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  <p:sp>
        <p:nvSpPr>
          <p:cNvPr id="17" name="ïSľiḓê"/>
          <p:cNvSpPr txBox="1"/>
          <p:nvPr/>
        </p:nvSpPr>
        <p:spPr>
          <a:xfrm>
            <a:off x="10202545" y="4738370"/>
            <a:ext cx="1736090" cy="5276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none" lIns="91440" tIns="45720" rIns="91440" bIns="45720" anchor="t" anchorCtr="0">
            <a:normAutofit/>
          </a:bodyPr>
          <a:p>
            <a:pPr algn="ctr">
              <a:buSzPct val="25000"/>
            </a:pPr>
            <a:r>
              <a:rPr lang="en-US" altLang="zh-CN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C-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常规</a:t>
            </a:r>
            <a:r>
              <a:rPr lang="zh-CN" altLang="en-US" sz="2400" b="1" spc="6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型</a:t>
            </a:r>
            <a:endParaRPr lang="zh-CN" altLang="en-US" sz="2400" b="1" spc="6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58470" y="315595"/>
            <a:ext cx="6301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职业</a:t>
            </a:r>
            <a:r>
              <a:rPr lang="zh-CN" altLang="en-US" sz="3200"/>
              <a:t>价值观</a:t>
            </a:r>
            <a:r>
              <a:rPr lang="en-US" altLang="zh-CN" sz="3200"/>
              <a:t>测评</a:t>
            </a:r>
            <a:r>
              <a:rPr lang="zh-CN" altLang="en-US" sz="3200"/>
              <a:t>：</a:t>
            </a:r>
            <a:r>
              <a:rPr lang="en-US" altLang="zh-CN" sz="3200"/>
              <a:t>1</a:t>
            </a:r>
            <a:r>
              <a:rPr lang="zh-CN" altLang="en-US" sz="3200"/>
              <a:t>班</a:t>
            </a:r>
            <a:endParaRPr lang="zh-CN" altLang="en-US" sz="320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40970" y="899160"/>
            <a:ext cx="12454890" cy="47701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-73660" y="5076825"/>
            <a:ext cx="12533630" cy="32194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1500" b="1"/>
              <a:t>利他主义 美的追求 创造发明 智力激发 独立自主 成就满足 名誉地位 管理权力 经济报酬 安全稳定 工作环境 上司关系 同事关系 多样变化 生活方式</a:t>
            </a:r>
            <a:endParaRPr lang="zh-CN" altLang="en-US" sz="1500" b="1"/>
          </a:p>
        </p:txBody>
      </p:sp>
      <p:sp>
        <p:nvSpPr>
          <p:cNvPr id="6" name="文本框 5"/>
          <p:cNvSpPr txBox="1"/>
          <p:nvPr/>
        </p:nvSpPr>
        <p:spPr>
          <a:xfrm>
            <a:off x="-48260" y="2058035"/>
            <a:ext cx="494030" cy="29667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pPr>
              <a:lnSpc>
                <a:spcPct val="80000"/>
              </a:lnSpc>
            </a:pPr>
            <a:r>
              <a:rPr lang="en-US" altLang="zh-CN" b="1"/>
              <a:t>18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15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12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9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6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3</a:t>
            </a:r>
            <a:endParaRPr lang="en-US" altLang="zh-CN" b="1"/>
          </a:p>
          <a:p>
            <a:pPr>
              <a:lnSpc>
                <a:spcPct val="80000"/>
              </a:lnSpc>
            </a:pPr>
            <a:endParaRPr lang="en-US" altLang="zh-CN" b="1"/>
          </a:p>
          <a:p>
            <a:pPr>
              <a:lnSpc>
                <a:spcPct val="80000"/>
              </a:lnSpc>
            </a:pPr>
            <a:r>
              <a:rPr lang="en-US" altLang="zh-CN" b="1"/>
              <a:t>0</a:t>
            </a:r>
            <a:endParaRPr lang="en-US" altLang="zh-CN" b="1"/>
          </a:p>
        </p:txBody>
      </p:sp>
      <p:sp>
        <p:nvSpPr>
          <p:cNvPr id="4" name="文本框 3"/>
          <p:cNvSpPr txBox="1"/>
          <p:nvPr/>
        </p:nvSpPr>
        <p:spPr>
          <a:xfrm>
            <a:off x="675640" y="5770245"/>
            <a:ext cx="7775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3"/>
                </a:solidFill>
              </a:rPr>
              <a:t>关注度排前三的价值观？</a:t>
            </a:r>
            <a:endParaRPr lang="zh-CN" altLang="en-US" sz="2800" b="1">
              <a:solidFill>
                <a:schemeClr val="accent3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320145" y="1927860"/>
            <a:ext cx="882650" cy="34702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009390" y="2058035"/>
            <a:ext cx="882650" cy="34702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57615" y="2061845"/>
            <a:ext cx="882650" cy="347027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bldLvl="0" animBg="1"/>
      <p:bldP spid="7" grpId="1" animBg="1"/>
      <p:bldP spid="8" grpId="0" bldLvl="0" animBg="1"/>
      <p:bldP spid="8" grpId="1" animBg="1"/>
      <p:bldP spid="9" grpId="0" bldLvl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-3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8850" y="1705610"/>
            <a:ext cx="2145665" cy="230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第一组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杜伟昌ISR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林鑫健ISR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龙伟民ISR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庄锐坚ISR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50" y="1705610"/>
            <a:ext cx="2145665" cy="282321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第二组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陈如欣ASE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黄钰琳ASE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姚 曾 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 琦 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陈嘉蕾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87440" y="1705610"/>
            <a:ext cx="2944495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第三组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邓湛铿ISE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曾嘉豪ISE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郭嘉城ISE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杜锴栋ESI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李嘉颖ESI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蒋翠憶SIE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05610"/>
            <a:ext cx="2944495" cy="396621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第四组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赖森煜IAS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饶卓男IAS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杨韵熙AIS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刘曙华AIS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陈曦銮SAI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3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徐杰创SIA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-3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47090" y="1705610"/>
            <a:ext cx="2199640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第五组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王楷锋ERI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戴晨宇RIE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邹咏熙ERI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 乐IRS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连宇东IRS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29635" y="1732280"/>
            <a:ext cx="2173605" cy="326644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第六组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谭贻辉IAR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张沛钧IAR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陈玺安IAE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吴嘉敏ACI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陈文睿	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47410" y="1705610"/>
            <a:ext cx="2370455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第七组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温志成ERS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岑子陶SRE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杜 菲RAS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林嘉鹏ARS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蒋俊杰ESA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邓桐燎SAE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05610"/>
            <a:ext cx="2179320" cy="3118485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第八组</a:t>
            </a:r>
            <a:endParaRPr lang="zh-CN" altLang="en-US" sz="2400" b="1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黎浩然ICS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钟嘉棋SIC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赵宏达SCR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王苑英SAC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罗楠烨ECS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-2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8850" y="1705610"/>
            <a:ext cx="2145665" cy="3192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第一组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张绮曼ASI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周开成ASI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杨璐欣ASI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周佳茵ASI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唐夏雨AIS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马安南IAS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50" y="1705610"/>
            <a:ext cx="2145665" cy="363601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第二组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蔡佳欣ISA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黄红菲ISA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黄子晋ISA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李佳炜ISA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李震廷SAI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葛 阳 SAI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邓铭怡SAI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87440" y="1705610"/>
            <a:ext cx="2944495" cy="274955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第三组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杨佳和EAS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李宇键EAS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苏宝茵ESA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卿 俊 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叶悠悠SEA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05610"/>
            <a:ext cx="2944495" cy="374650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第四组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何丹娜ASE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于明德ASE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范丽莹AES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谢思思AEC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蔡梦冰ACS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陈莉雯SAC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-2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47090" y="1705610"/>
            <a:ext cx="2199640" cy="3192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第五组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严家明IRA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李鲜婉IRA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李茵祺AIR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黄光顺IRE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易 旻AIE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林晓姗IAE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29635" y="1718945"/>
            <a:ext cx="2173605" cy="326644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第六组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 量 ARS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王婷婷SRA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邓志鹏RSA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文兴旺RSE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刘俊钦		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47410" y="1705610"/>
            <a:ext cx="2370455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第七组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洪邦皇ISE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左华韬ISE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赵逸轩SIE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周镌昊ESI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陈逸丰EIS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陈星宇IES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05610"/>
            <a:ext cx="2179320" cy="4152265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第八组</a:t>
            </a:r>
            <a:endParaRPr lang="zh-CN" altLang="en-US" sz="2400" b="1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林安桂ISR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蔡文杰IRS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郭  茹SIR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郑少镕SIR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魏瑞丰ICS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聂宇晖ISC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4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柴洁如CIR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-4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8850" y="1705610"/>
            <a:ext cx="2145665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第一组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62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  锴ISE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苏兴豪ISE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谭欣雨ISE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刘卓林ISE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范昊东ISE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50" y="1705610"/>
            <a:ext cx="2145665" cy="370967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第二组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68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郑昊昀IRA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冼敦旷IRA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邹伟翀IRA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陈祺祺IAR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陈纳江RIA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巢丰煦AIR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87440" y="1705610"/>
            <a:ext cx="2475230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第三组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88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田开阔IAS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徐芃阳IAS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陈天欣ISA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莫壘先ISA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廖诗祺ASI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吴梓敏ASI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05610"/>
            <a:ext cx="2944495" cy="330454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第四组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84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柯佳妮ASR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陈泰霖ASR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 璐RAS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郭怡婷RAS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付子璇	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-4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137920" y="1526540"/>
            <a:ext cx="2914650" cy="3192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第五组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82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上官王杰IRS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郑子聪  IRS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杜宜阳  ISR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季王皓  RIS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黎曼琪  IRE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郑国晖  IRE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92980" y="1501775"/>
            <a:ext cx="2173605" cy="326644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第六组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66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李培轩SAE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何  浩SAE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黄文杰ASE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徐若萱EAS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许润杨SER	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33740" y="1725930"/>
            <a:ext cx="2370455" cy="230632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第七组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80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刘安楠IEC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黄子慧ICE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刘宇恒CIE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黄哲迅REC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-1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58215" y="1747520"/>
            <a:ext cx="2591435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第一组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65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邓元亨ASE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马梓芸ASE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乔峻达ASE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王美凤ASE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董晨曦EAS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9650" y="1705610"/>
            <a:ext cx="2637155" cy="370967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第二组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82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薛文泽ASE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蓝  蓝ASE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周彤茵ASE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杨雅婷ASE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张熳棋ESA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苏  晴ESA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80760" y="1785620"/>
            <a:ext cx="2944495" cy="274955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第三组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95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李烁	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林嘉雯AES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陈贝贝AES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黄欣茵AES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凌敏	AES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62670" y="1758950"/>
            <a:ext cx="2711450" cy="4412615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第四组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73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郑芷馨SAE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韦  轶SAE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黄慧玲SAE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彭洁仪SAE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林诗雯SEA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卢诗茵SEA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柯蓥蓥SEA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-1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88365" y="1468120"/>
            <a:ext cx="2832735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第五组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86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陆雨彤ASC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杨诗怡ACS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郑芊芊ACS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刘沣莹ASC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陈琦琦ASC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93565" y="1468120"/>
            <a:ext cx="2778760" cy="415290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第六组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83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郑洁	SIA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林子藝SAI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周子祺ISA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刘绰蓝IAS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孙 蕊ASI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赵 恋ASI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于择心AIS	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	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054340" y="1550035"/>
            <a:ext cx="2787015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第七组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81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潘晓婷	SEI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郑松生	SEI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蔡修齐	SIC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姚家耀	ISE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鄭金力	SER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彭康乐	ESR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504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职业兴趣小组分组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-1</a:t>
            </a:r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班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87095" y="1705610"/>
            <a:ext cx="4127500" cy="3192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第八组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75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曾鹏程	ARS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林俊杰	ASR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曾洪娟	ASR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郑可儿	SAR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劳舒茵	AER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郑韩龙越	ARE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47410" y="1705610"/>
            <a:ext cx="4779645" cy="3192780"/>
          </a:xfrm>
          <a:prstGeom prst="rect">
            <a:avLst/>
          </a:prstGeom>
        </p:spPr>
        <p:txBody>
          <a:bodyPr wrap="square">
            <a:spAutoFit/>
          </a:bodyPr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第九组</a:t>
            </a:r>
            <a:r>
              <a:rPr lang="en-US" altLang="zh-CN" sz="2400" b="1" kern="100" spc="600" dirty="0">
                <a:solidFill>
                  <a:srgbClr val="00206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93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吴梓鹏	AEI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杨志扬	EIA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李睿欣	ACE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覃爱楣	AEC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龙抗菲	CAE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20000"/>
              </a:lnSpc>
              <a:spcAft>
                <a:spcPts val="0"/>
              </a:spcAft>
            </a:pPr>
            <a:r>
              <a:rPr lang="zh-CN" altLang="en-US" sz="24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骆晨曦	SCE</a:t>
            </a:r>
            <a:endParaRPr lang="zh-CN" altLang="en-US" sz="24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3187"/>
          <a:stretch>
            <a:fillRect/>
          </a:stretch>
        </p:blipFill>
        <p:spPr>
          <a:xfrm>
            <a:off x="482600" y="398780"/>
            <a:ext cx="11351895" cy="64369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-178711" y="9526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2600" y="52070"/>
            <a:ext cx="4501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职业兴趣报告解读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:</a:t>
            </a:r>
            <a:r>
              <a:rPr lang="en-US" altLang="zh-CN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P3</a:t>
            </a:r>
            <a:endParaRPr lang="en-US" altLang="zh-CN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7367270" y="1280160"/>
            <a:ext cx="1545590" cy="81915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 rot="2580000">
            <a:off x="466725" y="5452745"/>
            <a:ext cx="942340" cy="324485"/>
          </a:xfrm>
          <a:prstGeom prst="rightArrow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7367270" y="4638675"/>
            <a:ext cx="1545590" cy="81915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3" grpId="0" bldLvl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781" y="67715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职业兴趣报告解读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8340" y="-224155"/>
            <a:ext cx="1631315" cy="1363345"/>
          </a:xfrm>
          <a:prstGeom prst="rect">
            <a:avLst/>
          </a:prstGeom>
        </p:spPr>
      </p:pic>
      <p:grpSp>
        <p:nvGrpSpPr>
          <p:cNvPr id="8" name="18cc6cd3-d86b-4eb1-bd02-d845539a619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 rot="0">
            <a:off x="609598" y="1463675"/>
            <a:ext cx="11364595" cy="4547820"/>
            <a:chOff x="600468" y="1305804"/>
            <a:chExt cx="11205820" cy="4342353"/>
          </a:xfrm>
        </p:grpSpPr>
        <p:sp>
          <p:nvSpPr>
            <p:cNvPr id="17" name="ïṥḻíḍé"/>
            <p:cNvSpPr/>
            <p:nvPr/>
          </p:nvSpPr>
          <p:spPr>
            <a:xfrm>
              <a:off x="3674389" y="1654524"/>
              <a:ext cx="3604733" cy="3604733"/>
            </a:xfrm>
            <a:prstGeom prst="ellipse">
              <a:avLst/>
            </a:prstGeom>
            <a:noFill/>
            <a:ln w="9525" cap="flat" cmpd="sng">
              <a:solidFill>
                <a:schemeClr val="bg1">
                  <a:lumMod val="75000"/>
                </a:schemeClr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8" name="ïŝ1íḋè"/>
            <p:cNvSpPr/>
            <p:nvPr/>
          </p:nvSpPr>
          <p:spPr>
            <a:xfrm>
              <a:off x="4010045" y="178483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19" name="íṡ1îdê"/>
            <p:cNvSpPr/>
            <p:nvPr/>
          </p:nvSpPr>
          <p:spPr>
            <a:xfrm>
              <a:off x="4010045" y="435671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0" name="ïṧḷïḍè"/>
            <p:cNvSpPr/>
            <p:nvPr/>
          </p:nvSpPr>
          <p:spPr>
            <a:xfrm>
              <a:off x="3411202" y="307077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1" name="ïṧḻíḑe"/>
            <p:cNvSpPr/>
            <p:nvPr/>
          </p:nvSpPr>
          <p:spPr>
            <a:xfrm>
              <a:off x="6400740" y="435671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2" name="î$lîḓé"/>
            <p:cNvSpPr/>
            <p:nvPr/>
          </p:nvSpPr>
          <p:spPr>
            <a:xfrm>
              <a:off x="6400740" y="178483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3" name="îṧlíḑè"/>
            <p:cNvSpPr/>
            <p:nvPr/>
          </p:nvSpPr>
          <p:spPr>
            <a:xfrm>
              <a:off x="6999582" y="3070774"/>
              <a:ext cx="744340" cy="7443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sz="2000" dirty="0"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4" name="ísḻiďè"/>
            <p:cNvSpPr txBox="1"/>
            <p:nvPr/>
          </p:nvSpPr>
          <p:spPr bwMode="auto">
            <a:xfrm>
              <a:off x="1121409" y="1305804"/>
              <a:ext cx="2642262" cy="4419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兴趣类型特征</a:t>
              </a:r>
              <a:endPara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5" name="ïşļîḑê"/>
            <p:cNvSpPr/>
            <p:nvPr/>
          </p:nvSpPr>
          <p:spPr bwMode="auto">
            <a:xfrm>
              <a:off x="637412" y="3307938"/>
              <a:ext cx="3065525" cy="744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marR="0" lvl="0" indent="-171450" algn="l" defTabSz="913765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zh-CN" altLang="en-US" sz="2400" b="1" i="0" u="none" strike="noStrike" kern="1200" cap="none" spc="30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兴趣、</a:t>
              </a:r>
              <a:r>
                <a:rPr kumimoji="0" lang="zh-CN" altLang="en-US" sz="2400" i="0" u="none" strike="noStrike" kern="1200" cap="none" spc="3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能力、综</a:t>
              </a:r>
              <a:r>
                <a:rPr lang="zh-CN" altLang="en-US" sz="2400" spc="3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  <a:sym typeface="+mn-ea"/>
                </a:rPr>
                <a:t>合</a:t>
              </a:r>
              <a:endParaRPr lang="zh-CN" altLang="en-US" sz="2400" spc="3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endParaRPr>
            </a:p>
            <a:p>
              <a:pPr marL="171450" marR="0" lvl="0" indent="-171450" algn="l" defTabSz="913765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lang="zh-CN" altLang="en-US" sz="2400" spc="3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endParaRPr>
            </a:p>
            <a:p>
              <a:pPr marR="0" lvl="0" indent="0" algn="l" defTabSz="913765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R="0" lvl="0" indent="0" algn="r" defTabSz="913765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6" name="íSlîḑe"/>
            <p:cNvSpPr txBox="1"/>
            <p:nvPr/>
          </p:nvSpPr>
          <p:spPr bwMode="auto">
            <a:xfrm>
              <a:off x="631149" y="4331180"/>
              <a:ext cx="3231906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推荐专业</a:t>
              </a:r>
              <a:endPara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7" name="i$ľïḍe"/>
            <p:cNvSpPr/>
            <p:nvPr/>
          </p:nvSpPr>
          <p:spPr bwMode="auto">
            <a:xfrm>
              <a:off x="600468" y="4772388"/>
              <a:ext cx="3231906" cy="875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marR="0" lvl="0" indent="-171450" algn="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zh-CN" altLang="en-US" sz="2400" b="0" i="0" u="none" strike="noStrike" kern="1200" cap="none" spc="3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建议数量不等</a:t>
              </a:r>
              <a:endParaRPr kumimoji="0" lang="zh-CN" altLang="en-US" sz="2400" b="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marL="171450" marR="0" lvl="0" indent="-171450" algn="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zh-CN" altLang="en-US" sz="2400" b="0" i="0" u="none" strike="noStrike" kern="1200" cap="none" spc="3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综合型</a:t>
              </a:r>
              <a:endParaRPr kumimoji="0" lang="zh-CN" altLang="en-US" sz="2400" b="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28" name="íš1ïḋe"/>
            <p:cNvSpPr txBox="1"/>
            <p:nvPr/>
          </p:nvSpPr>
          <p:spPr bwMode="auto">
            <a:xfrm>
              <a:off x="6904328" y="1561664"/>
              <a:ext cx="4414205" cy="44200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r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相关兴趣代码对照的</a:t>
              </a: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专业</a:t>
              </a:r>
              <a:endPara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32" name="is1iḋé"/>
            <p:cNvSpPr txBox="1"/>
            <p:nvPr/>
          </p:nvSpPr>
          <p:spPr bwMode="auto">
            <a:xfrm>
              <a:off x="7399596" y="2783905"/>
              <a:ext cx="4406692" cy="4419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相关兴趣代码对照的</a:t>
              </a: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职业</a:t>
              </a:r>
              <a:endPara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33" name="ïṥḷïďe"/>
            <p:cNvSpPr/>
            <p:nvPr/>
          </p:nvSpPr>
          <p:spPr bwMode="auto">
            <a:xfrm>
              <a:off x="7658983" y="3197885"/>
              <a:ext cx="3231906" cy="875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marR="0" lvl="0" indent="-171450" defTabSz="913765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US" altLang="zh-CN" sz="2400" b="1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  <a:sym typeface="+mn-ea"/>
                </a:rPr>
                <a:t>P5</a:t>
              </a:r>
              <a:r>
                <a:rPr kumimoji="0" lang="zh-CN" altLang="en-US" sz="2400" b="0" i="0" u="none" strike="noStrike" kern="1200" cap="none" spc="3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可适当参考</a:t>
              </a:r>
              <a:endParaRPr kumimoji="0" lang="zh-CN" altLang="en-US" sz="2400" b="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34" name="işḷîḋe"/>
            <p:cNvSpPr txBox="1"/>
            <p:nvPr/>
          </p:nvSpPr>
          <p:spPr bwMode="auto">
            <a:xfrm>
              <a:off x="7171513" y="4579691"/>
              <a:ext cx="3778864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defTabSz="91376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建议避免专业</a:t>
              </a:r>
              <a:endParaRPr kumimoji="0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  <p:sp>
          <p:nvSpPr>
            <p:cNvPr id="35" name="ïŝ1îḓê"/>
            <p:cNvSpPr/>
            <p:nvPr/>
          </p:nvSpPr>
          <p:spPr bwMode="auto">
            <a:xfrm>
              <a:off x="7178573" y="4890922"/>
              <a:ext cx="4442381" cy="744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marR="0" lvl="0" indent="-171450" defTabSz="913765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lang="en-US" altLang="zh-CN" sz="2400" b="1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  <a:sym typeface="+mn-ea"/>
                </a:rPr>
                <a:t>P5</a:t>
              </a:r>
              <a:r>
                <a:rPr kumimoji="0" lang="zh-CN" altLang="en-US" sz="2400" b="0" i="0" u="none" strike="noStrike" kern="1200" cap="none" spc="3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注意类型，不相关代码</a:t>
              </a:r>
              <a:endParaRPr kumimoji="0" lang="zh-CN" altLang="en-US" sz="2400" b="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558540" y="2105025"/>
            <a:ext cx="4208780" cy="3222625"/>
            <a:chOff x="6386" y="3292"/>
            <a:chExt cx="6628" cy="507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6" y="5455"/>
              <a:ext cx="958" cy="77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4" y="3292"/>
              <a:ext cx="716" cy="887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9" y="3307"/>
              <a:ext cx="686" cy="85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52" y="5546"/>
              <a:ext cx="863" cy="696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9" y="7565"/>
              <a:ext cx="647" cy="802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7" y="7532"/>
              <a:ext cx="667" cy="826"/>
            </a:xfrm>
            <a:prstGeom prst="rect">
              <a:avLst/>
            </a:prstGeom>
          </p:spPr>
        </p:pic>
      </p:grpSp>
      <p:sp>
        <p:nvSpPr>
          <p:cNvPr id="15" name="ïṥḷïďe"/>
          <p:cNvSpPr/>
          <p:nvPr/>
        </p:nvSpPr>
        <p:spPr bwMode="auto">
          <a:xfrm>
            <a:off x="7361726" y="2027791"/>
            <a:ext cx="3277698" cy="917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zh-CN" sz="24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P4</a:t>
            </a:r>
            <a:r>
              <a:rPr kumimoji="0" lang="zh-CN" altLang="en-US" sz="2400" b="0" i="0" u="none" strike="noStrike" kern="1200" cap="none" spc="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可适当参考</a:t>
            </a:r>
            <a:endParaRPr kumimoji="0" lang="zh-CN" altLang="en-US" sz="2400" b="0" i="0" u="none" strike="noStrike" kern="1200" cap="none" spc="3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36" name="i$ľïḍe"/>
          <p:cNvSpPr/>
          <p:nvPr/>
        </p:nvSpPr>
        <p:spPr bwMode="auto">
          <a:xfrm>
            <a:off x="412115" y="1950963"/>
            <a:ext cx="3277698" cy="917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r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sz="2400" spc="3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典型特征：优劣势</a:t>
            </a:r>
            <a:endParaRPr lang="zh-CN" altLang="en-US" sz="2400" spc="3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pPr marL="171450" marR="0" lvl="0" indent="-171450" algn="r" defTabSz="91376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sz="2400" spc="3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关注点</a:t>
            </a:r>
            <a:endParaRPr kumimoji="0" lang="zh-CN" altLang="en-US" sz="2400" b="0" i="0" u="none" strike="noStrike" kern="1200" cap="none" spc="30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sp>
        <p:nvSpPr>
          <p:cNvPr id="37" name="íSlîḑe"/>
          <p:cNvSpPr txBox="1"/>
          <p:nvPr/>
        </p:nvSpPr>
        <p:spPr bwMode="auto">
          <a:xfrm>
            <a:off x="718820" y="3209925"/>
            <a:ext cx="2664460" cy="46291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r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职业代码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3398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920" y="676910"/>
            <a:ext cx="42233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职业兴趣小组汇报要求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41990" y="-224155"/>
            <a:ext cx="1637665" cy="13690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27405" y="1429385"/>
            <a:ext cx="10737850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汇报内容：小组共同感兴趣的</a:t>
            </a:r>
            <a:r>
              <a:rPr lang="zh-CN" altLang="en-US" sz="2800" b="1" kern="100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榜样</a:t>
            </a:r>
            <a:r>
              <a:rPr lang="zh-CN" altLang="en-US" sz="2800" b="1" kern="100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职业</a:t>
            </a:r>
            <a:r>
              <a:rPr lang="zh-CN" altLang="en-US" sz="2800" b="1" kern="100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人物：</a:t>
            </a:r>
            <a:r>
              <a:rPr lang="zh-CN" altLang="en-US" sz="2800" kern="100" spc="600" dirty="0">
                <a:solidFill>
                  <a:schemeClr val="tx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职业类型特征、专业、生涯发展历程等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汇报形式：以</a:t>
            </a:r>
            <a:r>
              <a:rPr lang="en-US" altLang="zh-CN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、视频、海报、演讲等方式。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汇报时间：每组上台汇报</a:t>
            </a:r>
            <a:r>
              <a:rPr lang="en-US" altLang="zh-CN" sz="2800" b="1" kern="100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zh-CN" altLang="en-US" sz="2800" b="1" kern="100" spc="600" dirty="0">
                <a:solidFill>
                  <a:srgbClr val="00B050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  <a:sym typeface="+mn-ea"/>
              </a:rPr>
              <a:t>分钟。</a:t>
            </a:r>
            <a:endParaRPr lang="zh-CN" altLang="en-US" sz="2800" b="1" kern="100" spc="600" dirty="0">
              <a:solidFill>
                <a:srgbClr val="00B050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  <a:sym typeface="+mn-ea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小组分工：填写每位同学具体负责的工作。</a:t>
            </a:r>
            <a:endParaRPr lang="zh-CN" altLang="en-US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汇报材料：于第</a:t>
            </a:r>
            <a:r>
              <a:rPr lang="en-US" altLang="zh-CN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12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周</a:t>
            </a:r>
            <a:r>
              <a:rPr lang="zh-CN" altLang="en-US" sz="2800" kern="100" spc="600" dirty="0">
                <a:latin typeface="杨任东竹石体-Light" panose="02000000000000000000" pitchFamily="2" charset="-122"/>
                <a:ea typeface="杨任东竹石体-Light" panose="02000000000000000000" pitchFamily="2" charset="-122"/>
                <a:cs typeface="Times New Roman" panose="02020603050405020304" pitchFamily="18" charset="0"/>
              </a:rPr>
              <a:t>上课前由组长拷贝至老师电脑。</a:t>
            </a:r>
            <a:endParaRPr lang="en-US" altLang="zh-CN" sz="2800" kern="100" spc="600" dirty="0">
              <a:latin typeface="杨任东竹石体-Light" panose="02000000000000000000" pitchFamily="2" charset="-122"/>
              <a:ea typeface="杨任东竹石体-Light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4640" y="264160"/>
            <a:ext cx="11612880" cy="618617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sx="102000" sy="102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000" flipH="1">
            <a:off x="476609" y="720107"/>
            <a:ext cx="652060" cy="37576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37781" y="677158"/>
            <a:ext cx="3556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accent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rPr>
              <a:t>汇报评分标准</a:t>
            </a:r>
            <a:endParaRPr lang="zh-CN" altLang="en-US" sz="2400" spc="600" dirty="0">
              <a:solidFill>
                <a:schemeClr val="accent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70762" y="-224092"/>
            <a:ext cx="2708764" cy="2264164"/>
          </a:xfrm>
          <a:prstGeom prst="rect">
            <a:avLst/>
          </a:prstGeom>
        </p:spPr>
      </p:pic>
      <p:graphicFrame>
        <p:nvGraphicFramePr>
          <p:cNvPr id="3" name="表格 2"/>
          <p:cNvGraphicFramePr/>
          <p:nvPr>
            <p:custDataLst>
              <p:tags r:id="rId3"/>
            </p:custDataLst>
          </p:nvPr>
        </p:nvGraphicFramePr>
        <p:xfrm>
          <a:off x="1133475" y="1191260"/>
          <a:ext cx="9646285" cy="4829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7410450"/>
                <a:gridCol w="1260475"/>
              </a:tblGrid>
              <a:tr h="614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序号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标准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分值</a:t>
                      </a:r>
                      <a:endParaRPr lang="zh-CN" altLang="en-US" sz="2800"/>
                    </a:p>
                  </a:txBody>
                  <a:tcPr/>
                </a:tc>
              </a:tr>
              <a:tr h="10725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1.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rgbClr val="0070C0"/>
                          </a:solidFill>
                        </a:rPr>
                        <a:t>汇报内容完整：</a:t>
                      </a:r>
                      <a:r>
                        <a:rPr lang="zh-CN" altLang="en-US" sz="2800" b="1" kern="100" spc="600" dirty="0">
                          <a:solidFill>
                            <a:srgbClr val="00B050"/>
                          </a:solidFill>
                          <a:latin typeface="杨任东竹石体-Light" panose="02000000000000000000" pitchFamily="2" charset="-122"/>
                          <a:ea typeface="杨任东竹石体-Light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榜样职业人物（</a:t>
                      </a:r>
                      <a:r>
                        <a:rPr lang="zh-CN" altLang="en-US" sz="2800" kern="100" spc="600" dirty="0">
                          <a:solidFill>
                            <a:schemeClr val="tx1"/>
                          </a:solidFill>
                          <a:latin typeface="杨任东竹石体-Light" panose="02000000000000000000" pitchFamily="2" charset="-122"/>
                          <a:ea typeface="杨任东竹石体-Light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职业类型特征、专业、生涯发展历程等）</a:t>
                      </a:r>
                      <a:endParaRPr lang="zh-CN" altLang="en-US" sz="2800" b="0" kern="100" spc="600" dirty="0">
                        <a:solidFill>
                          <a:schemeClr val="tx1"/>
                        </a:solidFill>
                        <a:latin typeface="杨任东竹石体-Light" panose="02000000000000000000" pitchFamily="2" charset="-122"/>
                        <a:ea typeface="杨任东竹石体-Light" panose="02000000000000000000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20</a:t>
                      </a:r>
                      <a:endParaRPr lang="en-US" altLang="zh-CN" sz="2800"/>
                    </a:p>
                  </a:txBody>
                  <a:tcPr/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2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1" kern="100" spc="600" dirty="0">
                          <a:solidFill>
                            <a:srgbClr val="0070C0"/>
                          </a:solidFill>
                          <a:latin typeface="杨任东竹石体-Light" panose="02000000000000000000" pitchFamily="2" charset="-122"/>
                          <a:ea typeface="杨任东竹石体-Light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汇报形式生动</a:t>
                      </a:r>
                      <a:r>
                        <a:rPr lang="zh-CN" altLang="en-US" sz="2800" b="1" kern="100" spc="600" dirty="0">
                          <a:solidFill>
                            <a:srgbClr val="0070C0"/>
                          </a:solidFill>
                          <a:latin typeface="杨任东竹石体-Light" panose="02000000000000000000" pitchFamily="2" charset="-122"/>
                          <a:ea typeface="杨任东竹石体-Light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有趣</a:t>
                      </a:r>
                      <a:endParaRPr lang="zh-CN" altLang="en-US" sz="2800" b="1" kern="100" spc="600" dirty="0">
                        <a:solidFill>
                          <a:srgbClr val="0070C0"/>
                        </a:solidFill>
                        <a:latin typeface="杨任东竹石体-Light" panose="02000000000000000000" pitchFamily="2" charset="-122"/>
                        <a:ea typeface="杨任东竹石体-Light" panose="02000000000000000000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20</a:t>
                      </a:r>
                      <a:endParaRPr lang="en-US" altLang="zh-CN" sz="2800"/>
                    </a:p>
                  </a:txBody>
                  <a:tcPr/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3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rgbClr val="0070C0"/>
                          </a:solidFill>
                        </a:rPr>
                        <a:t>汇报时间分配合理：</a:t>
                      </a:r>
                      <a:r>
                        <a:rPr lang="en-US" altLang="zh-CN" sz="2800" b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CN" altLang="en-US" sz="2800" b="0">
                          <a:solidFill>
                            <a:schemeClr val="tx1"/>
                          </a:solidFill>
                        </a:rPr>
                        <a:t>分钟，主次分明</a:t>
                      </a:r>
                      <a:endParaRPr lang="zh-CN" altLang="en-US" sz="28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20</a:t>
                      </a:r>
                      <a:endParaRPr lang="en-US" altLang="zh-CN" sz="2800"/>
                    </a:p>
                  </a:txBody>
                  <a:tcPr/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4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rgbClr val="0070C0"/>
                          </a:solidFill>
                        </a:rPr>
                        <a:t>小组合作：</a:t>
                      </a:r>
                      <a:r>
                        <a:rPr lang="zh-CN" altLang="en-US" sz="2800" b="0">
                          <a:solidFill>
                            <a:schemeClr val="tx1"/>
                          </a:solidFill>
                        </a:rPr>
                        <a:t>有特色、配合默契</a:t>
                      </a:r>
                      <a:endParaRPr lang="zh-CN" altLang="en-US" sz="28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20</a:t>
                      </a:r>
                      <a:endParaRPr lang="en-US" altLang="zh-CN" sz="2800"/>
                    </a:p>
                  </a:txBody>
                  <a:tcPr/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/>
                        <a:t>5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rgbClr val="0070C0"/>
                          </a:solidFill>
                        </a:rPr>
                        <a:t>友情点赞</a:t>
                      </a:r>
                      <a:endParaRPr lang="zh-CN" altLang="en-US" sz="28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20</a:t>
                      </a:r>
                      <a:endParaRPr lang="en-US" altLang="zh-CN" sz="2800"/>
                    </a:p>
                  </a:txBody>
                  <a:tcPr/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/>
                        <a:t>合计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</a:rPr>
                        <a:t>小组分数</a:t>
                      </a:r>
                      <a:endParaRPr lang="zh-CN" altLang="en-US" sz="28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en-US" altLang="zh-CN" sz="28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tile tx="0" ty="3181350" sx="100000" sy="100000" flip="xy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32240" y="5943600"/>
            <a:ext cx="1300480" cy="914400"/>
          </a:xfrm>
          <a:prstGeom prst="rect">
            <a:avLst/>
          </a:prstGeom>
          <a:solidFill>
            <a:srgbClr val="235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 rot="0">
            <a:off x="1412240" y="1859280"/>
            <a:ext cx="5535930" cy="4743450"/>
            <a:chOff x="1412240" y="1645920"/>
            <a:chExt cx="5535930" cy="4743450"/>
          </a:xfrm>
        </p:grpSpPr>
        <p:grpSp>
          <p:nvGrpSpPr>
            <p:cNvPr id="21" name="组合 20"/>
            <p:cNvGrpSpPr/>
            <p:nvPr/>
          </p:nvGrpSpPr>
          <p:grpSpPr>
            <a:xfrm>
              <a:off x="1412240" y="1645920"/>
              <a:ext cx="5535930" cy="4743450"/>
              <a:chOff x="1325880" y="1635760"/>
              <a:chExt cx="5535930" cy="474345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325880" y="1945640"/>
                <a:ext cx="5535930" cy="4433570"/>
                <a:chOff x="1412240" y="1625600"/>
                <a:chExt cx="5535930" cy="4433570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1950720" y="1727200"/>
                  <a:ext cx="4175760" cy="2865120"/>
                </a:xfrm>
                <a:prstGeom prst="rect">
                  <a:avLst/>
                </a:prstGeom>
                <a:solidFill>
                  <a:schemeClr val="accent1">
                    <a:lumMod val="90000"/>
                    <a:lumOff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 useBgFill="1">
              <p:nvSpPr>
                <p:cNvPr id="20" name="矩形 19"/>
                <p:cNvSpPr/>
                <p:nvPr/>
              </p:nvSpPr>
              <p:spPr>
                <a:xfrm>
                  <a:off x="1412240" y="1625600"/>
                  <a:ext cx="5535930" cy="4433570"/>
                </a:xfrm>
                <a:prstGeom prst="rect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 useBgFill="1">
            <p:nvSpPr>
              <p:cNvPr id="18" name="矩形 17"/>
              <p:cNvSpPr/>
              <p:nvPr/>
            </p:nvSpPr>
            <p:spPr>
              <a:xfrm>
                <a:off x="2326640" y="1635760"/>
                <a:ext cx="3169920" cy="650240"/>
              </a:xfrm>
              <a:prstGeom prst="rect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sz="2800" spc="600" dirty="0">
                    <a:latin typeface="杨任东竹石体-Light" panose="02000000000000000000" pitchFamily="2" charset="-122"/>
                    <a:ea typeface="杨任东竹石体-Light" panose="02000000000000000000" pitchFamily="2" charset="-122"/>
                  </a:rPr>
                  <a:t>生涯选择</a:t>
                </a:r>
                <a:endParaRPr lang="zh-CN" sz="2800" spc="600" dirty="0">
                  <a:latin typeface="杨任东竹石体-Light" panose="02000000000000000000" pitchFamily="2" charset="-122"/>
                  <a:ea typeface="杨任东竹石体-Light" panose="02000000000000000000" pitchFamily="2" charset="-122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1412240" y="2054860"/>
              <a:ext cx="5535930" cy="36925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endParaRPr lang="zh-CN" altLang="en-US" sz="2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4000" dirty="0">
                  <a:solidFill>
                    <a:schemeClr val="bg1"/>
                  </a:solidFill>
                  <a:latin typeface="杨任东竹石体-Light" panose="02000000000000000000" pitchFamily="2" charset="-122"/>
                  <a:ea typeface="杨任东竹石体-Light" panose="02000000000000000000" pitchFamily="2" charset="-122"/>
                </a:rPr>
                <a:t>生涯过程贯穿于人的一生，人在不同的阶段不断调整自己的各种生活角色。</a:t>
              </a:r>
              <a:endParaRPr lang="zh-CN" altLang="en-US" sz="4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1411605" y="5840730"/>
            <a:ext cx="54514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（</a:t>
            </a:r>
            <a:r>
              <a:rPr lang="en-US" altLang="zh-CN" sz="2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Creer Development and Planning.</a:t>
            </a:r>
            <a:endParaRPr lang="en-US" altLang="zh-CN" sz="20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Robert C. Reardon,2016</a:t>
            </a:r>
            <a:r>
              <a:rPr lang="zh-CN" altLang="en-US" sz="2000" dirty="0">
                <a:solidFill>
                  <a:schemeClr val="bg1"/>
                </a:solidFill>
                <a:latin typeface="杨任东竹石体-Light" panose="02000000000000000000" pitchFamily="2" charset="-122"/>
                <a:ea typeface="杨任东竹石体-Light" panose="02000000000000000000" pitchFamily="2" charset="-122"/>
                <a:sym typeface="+mn-ea"/>
              </a:rPr>
              <a:t>）</a:t>
            </a:r>
            <a:endParaRPr lang="zh-CN" altLang="en-US" sz="2000" dirty="0">
              <a:solidFill>
                <a:schemeClr val="bg1"/>
              </a:solidFill>
              <a:latin typeface="杨任东竹石体-Light" panose="02000000000000000000" pitchFamily="2" charset="-122"/>
              <a:ea typeface="杨任东竹石体-Light" panose="02000000000000000000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ISLIDE.DIAGRAM" val="18cc6cd3-d86b-4eb1-bd02-d845539a6198"/>
</p:tagLst>
</file>

<file path=ppt/tags/tag2.xml><?xml version="1.0" encoding="utf-8"?>
<p:tagLst xmlns:p="http://schemas.openxmlformats.org/presentationml/2006/main">
  <p:tag name="KSO_WM_UNIT_TABLE_BEAUTIFY" val="smartTable{1c3e8e3e-9bf2-49ba-96cd-20c5b3851cbc}"/>
</p:tagLst>
</file>

<file path=ppt/tags/tag3.xml><?xml version="1.0" encoding="utf-8"?>
<p:tagLst xmlns:p="http://schemas.openxmlformats.org/presentationml/2006/main">
  <p:tag name="ISPRING_PRESENTATION_TITL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114E54"/>
      </a:accent1>
      <a:accent2>
        <a:srgbClr val="53806E"/>
      </a:accent2>
      <a:accent3>
        <a:srgbClr val="327080"/>
      </a:accent3>
      <a:accent4>
        <a:srgbClr val="4C765A"/>
      </a:accent4>
      <a:accent5>
        <a:srgbClr val="A69136"/>
      </a:accent5>
      <a:accent6>
        <a:srgbClr val="2C6484"/>
      </a:accent6>
      <a:hlink>
        <a:srgbClr val="FFFFFF"/>
      </a:hlink>
      <a:folHlink>
        <a:srgbClr val="FFFFF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114E54"/>
    </a:accent1>
    <a:accent2>
      <a:srgbClr val="53806E"/>
    </a:accent2>
    <a:accent3>
      <a:srgbClr val="327080"/>
    </a:accent3>
    <a:accent4>
      <a:srgbClr val="4C765A"/>
    </a:accent4>
    <a:accent5>
      <a:srgbClr val="A69136"/>
    </a:accent5>
    <a:accent6>
      <a:srgbClr val="2C6484"/>
    </a:accent6>
    <a:hlink>
      <a:srgbClr val="FFFFFF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114E54"/>
    </a:accent1>
    <a:accent2>
      <a:srgbClr val="53806E"/>
    </a:accent2>
    <a:accent3>
      <a:srgbClr val="327080"/>
    </a:accent3>
    <a:accent4>
      <a:srgbClr val="4C765A"/>
    </a:accent4>
    <a:accent5>
      <a:srgbClr val="A69136"/>
    </a:accent5>
    <a:accent6>
      <a:srgbClr val="2C6484"/>
    </a:accent6>
    <a:hlink>
      <a:srgbClr val="FFFFFF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114E54"/>
    </a:accent1>
    <a:accent2>
      <a:srgbClr val="53806E"/>
    </a:accent2>
    <a:accent3>
      <a:srgbClr val="327080"/>
    </a:accent3>
    <a:accent4>
      <a:srgbClr val="4C765A"/>
    </a:accent4>
    <a:accent5>
      <a:srgbClr val="A69136"/>
    </a:accent5>
    <a:accent6>
      <a:srgbClr val="2C6484"/>
    </a:accent6>
    <a:hlink>
      <a:srgbClr val="FFFFFF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2439</Words>
  <Application>WPS 演示</Application>
  <PresentationFormat>宽屏</PresentationFormat>
  <Paragraphs>504</Paragraphs>
  <Slides>25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3" baseType="lpstr">
      <vt:lpstr>Arial</vt:lpstr>
      <vt:lpstr>宋体</vt:lpstr>
      <vt:lpstr>Wingdings</vt:lpstr>
      <vt:lpstr>Auraka方黑檀</vt:lpstr>
      <vt:lpstr>黑体</vt:lpstr>
      <vt:lpstr>逐浪细阁体</vt:lpstr>
      <vt:lpstr>杨任东竹石体-Light</vt:lpstr>
      <vt:lpstr>Times New Roman</vt:lpstr>
      <vt:lpstr>微软雅黑</vt:lpstr>
      <vt:lpstr>Arial Unicode MS</vt:lpstr>
      <vt:lpstr>等线</vt:lpstr>
      <vt:lpstr>Wingdings</vt:lpstr>
      <vt:lpstr>851tegakizatsu</vt:lpstr>
      <vt:lpstr>Open Sans</vt:lpstr>
      <vt:lpstr>Segoe Print</vt:lpstr>
      <vt:lpstr>隶书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燕雁</cp:lastModifiedBy>
  <cp:revision>109</cp:revision>
  <dcterms:created xsi:type="dcterms:W3CDTF">2018-08-18T03:57:00Z</dcterms:created>
  <dcterms:modified xsi:type="dcterms:W3CDTF">2020-01-04T08:32:35Z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