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63" r:id="rId4"/>
    <p:sldId id="260" r:id="rId5"/>
    <p:sldId id="271" r:id="rId6"/>
    <p:sldId id="261" r:id="rId7"/>
    <p:sldId id="257" r:id="rId8"/>
    <p:sldId id="262" r:id="rId9"/>
    <p:sldId id="272" r:id="rId10"/>
    <p:sldId id="273" r:id="rId11"/>
    <p:sldId id="274" r:id="rId12"/>
    <p:sldId id="276" r:id="rId13"/>
    <p:sldId id="277" r:id="rId14"/>
    <p:sldId id="280" r:id="rId15"/>
    <p:sldId id="288" r:id="rId16"/>
    <p:sldId id="289" r:id="rId17"/>
    <p:sldId id="286" r:id="rId18"/>
    <p:sldId id="293" r:id="rId19"/>
    <p:sldId id="292" r:id="rId20"/>
    <p:sldId id="294" r:id="rId21"/>
    <p:sldId id="295" r:id="rId22"/>
    <p:sldId id="299" r:id="rId23"/>
    <p:sldId id="297" r:id="rId24"/>
    <p:sldId id="298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30" initials="n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commentAuthors" Target="commentAuthors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8"/>
            <a:ext cx="109728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4a2ccea6ff1649fa9a71e5cec779eb1b_th"/>
          <p:cNvPicPr>
            <a:picLocks noChangeAspect="1"/>
          </p:cNvPicPr>
          <p:nvPr/>
        </p:nvPicPr>
        <p:blipFill>
          <a:blip r:embed="rId1"/>
          <a:srcRect l="179" t="14188" r="-263" b="12711"/>
          <a:stretch>
            <a:fillRect/>
          </a:stretch>
        </p:blipFill>
        <p:spPr>
          <a:xfrm>
            <a:off x="20955" y="-26670"/>
            <a:ext cx="9364980" cy="682625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9519285" y="15875"/>
            <a:ext cx="2459990" cy="682625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8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回忆我的母亲</a:t>
            </a:r>
            <a:endParaRPr lang="zh-CN" altLang="en-US" sz="8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  <a:p>
            <a:r>
              <a:rPr lang="zh-CN" altLang="en-US" sz="6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                           朱德</a:t>
            </a:r>
            <a:endParaRPr lang="zh-CN" altLang="en-US" sz="6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Rectangle 3"/>
          <p:cNvSpPr>
            <a:spLocks noGrp="1"/>
          </p:cNvSpPr>
          <p:nvPr>
            <p:ph type="body"/>
          </p:nvPr>
        </p:nvSpPr>
        <p:spPr>
          <a:xfrm>
            <a:off x="5080" y="-15240"/>
            <a:ext cx="12046585" cy="6741160"/>
          </a:xfrm>
        </p:spPr>
        <p:txBody>
          <a:bodyPr vert="horz" wrap="square" anchor="t">
            <a:normAutofit fontScale="90000"/>
          </a:bodyPr>
          <a:p>
            <a:pPr marL="0" indent="0" algn="ctr" eaLnBrk="1" hangingPunct="1">
              <a:lnSpc>
                <a:spcPct val="130000"/>
              </a:lnSpc>
              <a:buNone/>
            </a:pPr>
            <a:r>
              <a:rPr lang="zh-CN" alt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文 体 知 识</a:t>
            </a:r>
            <a:endParaRPr lang="zh-CN" altLang="en-US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仿宋" panose="02010609060101010101" charset="-122"/>
              <a:ea typeface="仿宋" panose="02010609060101010101" charset="-122"/>
            </a:endParaRP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什么叫回忆录？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marL="0" lvl="1" indent="0" algn="l" eaLnBrk="1" hangingPunct="1"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rgbClr val="0000CC"/>
                </a:solidFill>
                <a:latin typeface="仿宋" panose="02010609060101010101" charset="-122"/>
                <a:ea typeface="仿宋" panose="02010609060101010101" charset="-122"/>
              </a:rPr>
              <a:t>     回忆录，是</a:t>
            </a:r>
            <a:r>
              <a:rPr lang="zh-CN" altLang="en-US" sz="32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传记</a:t>
            </a:r>
            <a:r>
              <a:rPr lang="zh-CN" altLang="en-US" sz="3200" b="1" dirty="0">
                <a:solidFill>
                  <a:srgbClr val="0000CC"/>
                </a:solidFill>
                <a:latin typeface="仿宋" panose="02010609060101010101" charset="-122"/>
                <a:ea typeface="仿宋" panose="02010609060101010101" charset="-122"/>
              </a:rPr>
              <a:t>的一种，属</a:t>
            </a:r>
            <a:r>
              <a:rPr lang="zh-CN" altLang="en-US" sz="32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记叙文</a:t>
            </a:r>
            <a:r>
              <a:rPr lang="zh-CN" altLang="en-US" sz="3200" b="1" dirty="0">
                <a:solidFill>
                  <a:srgbClr val="0000CC"/>
                </a:solidFill>
                <a:latin typeface="仿宋" panose="02010609060101010101" charset="-122"/>
                <a:ea typeface="仿宋" panose="02010609060101010101" charset="-122"/>
              </a:rPr>
              <a:t>体裁，它把作者对被回忆者的几件能刻画人物性格、表达一个主题的材料组织起来，</a:t>
            </a:r>
            <a:r>
              <a:rPr lang="zh-CN" altLang="en-US" sz="32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</a:rPr>
              <a:t>用回忆的形式记叙历史事件或个人的真实生活</a:t>
            </a:r>
            <a:r>
              <a:rPr lang="zh-CN" altLang="en-US" sz="3200" b="1" dirty="0">
                <a:solidFill>
                  <a:srgbClr val="0000CC"/>
                </a:solidFill>
                <a:latin typeface="仿宋" panose="02010609060101010101" charset="-122"/>
                <a:ea typeface="仿宋" panose="02010609060101010101" charset="-122"/>
              </a:rPr>
              <a:t>，在记叙的基础上又加以适当的抒情和议论。 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marL="0" lvl="1" indent="0" algn="l" eaLnBrk="1" hangingPunct="1">
              <a:lnSpc>
                <a:spcPct val="130000"/>
              </a:lnSpc>
              <a:buNone/>
            </a:pP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回忆录具有如下特点：</a:t>
            </a:r>
            <a:endParaRPr lang="zh-CN" altLang="en-US" sz="36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</a:rPr>
              <a:t>   </a:t>
            </a:r>
            <a:r>
              <a:rPr lang="en-US" altLang="zh-CN" sz="32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A</a:t>
            </a:r>
            <a:r>
              <a:rPr lang="zh-CN" altLang="en-US" sz="32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、用叙述、描写的方法，追记本人或他人过去有生活经历和社会活动。</a:t>
            </a:r>
            <a:endParaRPr lang="zh-CN" altLang="en-US" sz="3200" b="1" dirty="0">
              <a:solidFill>
                <a:srgbClr val="C000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   </a:t>
            </a:r>
            <a:r>
              <a:rPr lang="en-US" altLang="zh-CN" sz="32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B</a:t>
            </a:r>
            <a:r>
              <a:rPr lang="zh-CN" altLang="en-US" sz="32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、篇幅有长有短，带有文献性质。</a:t>
            </a:r>
            <a:endParaRPr lang="zh-CN" altLang="en-US" sz="3200" b="1" dirty="0">
              <a:solidFill>
                <a:srgbClr val="C00000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   </a:t>
            </a:r>
            <a:r>
              <a:rPr lang="en-US" altLang="zh-CN" sz="32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C</a:t>
            </a:r>
            <a:r>
              <a:rPr lang="zh-CN" altLang="en-US" sz="3200" b="1" dirty="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、要求写真人真事，语言简明平实。</a:t>
            </a:r>
            <a:endParaRPr lang="zh-CN" altLang="en-US" sz="3200" b="1" dirty="0">
              <a:solidFill>
                <a:srgbClr val="C00000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64" name="Rectangle 4"/>
          <p:cNvSpPr/>
          <p:nvPr/>
        </p:nvSpPr>
        <p:spPr>
          <a:xfrm>
            <a:off x="5252085" y="908050"/>
            <a:ext cx="6830060" cy="5605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4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朱德，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1886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年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12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月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日生，字玉阶。四川仪陇人。马克思主义者，无产阶级革命家、军事家和政治家，中国的杰出领导人。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1955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年被授予中华人民共和国元帅军衔。曾获一级八一勋章、一级独立自由勋章、一级解放勋章。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1976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年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7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月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6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日在北京逝世，终年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90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岁。 其著作收入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《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朱德选集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》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。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123" name="Picture 5" descr="朱德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35" y="-40005"/>
            <a:ext cx="5238115" cy="68840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5252085" y="85725"/>
            <a:ext cx="683006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5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作者简介</a:t>
            </a:r>
            <a:endParaRPr lang="zh-CN" altLang="en-US" sz="54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Text Box 4"/>
          <p:cNvSpPr txBox="1"/>
          <p:nvPr/>
        </p:nvSpPr>
        <p:spPr>
          <a:xfrm>
            <a:off x="415925" y="1125855"/>
            <a:ext cx="11715750" cy="40925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共和国十大元帅</a:t>
            </a:r>
            <a:r>
              <a:rPr lang="zh-CN" altLang="en-US" sz="4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 ：</a:t>
            </a:r>
            <a:endParaRPr lang="zh-CN" altLang="en-US" sz="400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仿宋" panose="02010609060101010101" charset="-122"/>
              <a:ea typeface="仿宋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660066"/>
                </a:solidFill>
                <a:latin typeface="华文行楷" panose="02010800040101010101" charset="-122"/>
                <a:ea typeface="华文行楷" panose="02010800040101010101" charset="-122"/>
              </a:rPr>
              <a:t>朱    德          彭德怀         林    彪         贺    龙         </a:t>
            </a:r>
            <a:endParaRPr lang="zh-CN" altLang="en-US" sz="4000" dirty="0">
              <a:solidFill>
                <a:srgbClr val="660066"/>
              </a:solidFill>
              <a:latin typeface="华文行楷" panose="02010800040101010101" charset="-122"/>
              <a:ea typeface="华文行楷" panose="0201080004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660066"/>
                </a:solidFill>
                <a:latin typeface="华文行楷" panose="02010800040101010101" charset="-122"/>
                <a:ea typeface="华文行楷" panose="02010800040101010101" charset="-122"/>
              </a:rPr>
              <a:t>陈   毅          刘伯承         罗荣桓          聂荣臻         </a:t>
            </a:r>
            <a:endParaRPr lang="zh-CN" altLang="en-US" sz="4000" dirty="0">
              <a:solidFill>
                <a:srgbClr val="660066"/>
              </a:solidFill>
              <a:latin typeface="华文行楷" panose="02010800040101010101" charset="-122"/>
              <a:ea typeface="华文行楷" panose="0201080004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660066"/>
                </a:solidFill>
                <a:latin typeface="华文行楷" panose="02010800040101010101" charset="-122"/>
                <a:ea typeface="华文行楷" panose="02010800040101010101" charset="-122"/>
              </a:rPr>
              <a:t>徐向前        叶剑英</a:t>
            </a:r>
            <a:br>
              <a:rPr lang="zh-CN" altLang="en-US" sz="4000" dirty="0">
                <a:solidFill>
                  <a:srgbClr val="660066"/>
                </a:solidFill>
                <a:latin typeface="华文行楷" panose="02010800040101010101" charset="-122"/>
                <a:ea typeface="华文行楷" panose="02010800040101010101" charset="-122"/>
              </a:rPr>
            </a:br>
            <a:endParaRPr lang="zh-CN" altLang="en-US" sz="4000" dirty="0">
              <a:solidFill>
                <a:srgbClr val="660066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9" name="Rectangle 4"/>
          <p:cNvSpPr/>
          <p:nvPr/>
        </p:nvSpPr>
        <p:spPr>
          <a:xfrm>
            <a:off x="99060" y="1125855"/>
            <a:ext cx="12063730" cy="53232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70000"/>
              </a:lnSpc>
            </a:pP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朱德同志的母亲钟太夫人于 </a:t>
            </a:r>
            <a:r>
              <a:rPr lang="en-US" altLang="zh-CN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1944</a:t>
            </a:r>
            <a:r>
              <a:rPr lang="zh-CN" altLang="en-U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年</a:t>
            </a:r>
            <a:r>
              <a:rPr lang="en-US" altLang="zh-CN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2</a:t>
            </a:r>
            <a:r>
              <a:rPr lang="zh-CN" altLang="en-U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月</a:t>
            </a:r>
            <a:r>
              <a:rPr lang="en-US" altLang="zh-CN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25</a:t>
            </a:r>
            <a:r>
              <a:rPr lang="zh-CN" altLang="en-U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日病逝，享年</a:t>
            </a:r>
            <a:r>
              <a:rPr lang="en-US" altLang="zh-CN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86</a:t>
            </a:r>
            <a:r>
              <a:rPr lang="zh-CN" altLang="en-U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岁。</a:t>
            </a:r>
            <a:r>
              <a:rPr lang="en-US" altLang="zh-CN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3</a:t>
            </a:r>
            <a:r>
              <a:rPr lang="zh-CN" altLang="en-U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月</a:t>
            </a:r>
            <a:r>
              <a:rPr lang="en-US" altLang="zh-CN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25</a:t>
            </a:r>
            <a:r>
              <a:rPr lang="zh-CN" altLang="en-U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日</a:t>
            </a:r>
            <a:r>
              <a:rPr lang="en-US" altLang="zh-CN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《</a:t>
            </a:r>
            <a:r>
              <a:rPr lang="zh-CN" altLang="en-U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解放日报</a:t>
            </a:r>
            <a:r>
              <a:rPr lang="en-US" altLang="zh-CN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》</a:t>
            </a:r>
            <a:r>
              <a:rPr lang="zh-CN" altLang="en-U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发表了</a:t>
            </a:r>
            <a:r>
              <a:rPr lang="en-US" altLang="zh-CN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《</a:t>
            </a:r>
            <a:r>
              <a:rPr lang="zh-CN" altLang="en-U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朱母钟太夫人传略</a:t>
            </a:r>
            <a:r>
              <a:rPr lang="en-US" altLang="zh-CN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》</a:t>
            </a:r>
            <a:r>
              <a:rPr lang="zh-CN" altLang="en-U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。朱德同志深感母亲的养育之恩，写了本文，并载于</a:t>
            </a:r>
            <a:r>
              <a:rPr lang="en-US" altLang="zh-CN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1944</a:t>
            </a:r>
            <a:r>
              <a:rPr lang="zh-CN" altLang="en-U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年</a:t>
            </a:r>
            <a:r>
              <a:rPr lang="en-US" altLang="zh-CN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4</a:t>
            </a:r>
            <a:r>
              <a:rPr lang="zh-CN" altLang="en-U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月</a:t>
            </a:r>
            <a:r>
              <a:rPr lang="en-US" altLang="zh-CN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5</a:t>
            </a:r>
            <a:r>
              <a:rPr lang="zh-CN" altLang="en-U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日延安出版的</a:t>
            </a:r>
            <a:r>
              <a:rPr lang="en-US" altLang="zh-CN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《</a:t>
            </a:r>
            <a:r>
              <a:rPr lang="zh-CN" altLang="en-U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解放日报</a:t>
            </a:r>
            <a:r>
              <a:rPr lang="en-US" altLang="zh-CN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》</a:t>
            </a:r>
            <a:r>
              <a:rPr lang="zh-CN" altLang="en-U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。</a:t>
            </a:r>
            <a:r>
              <a:rPr lang="en-US" altLang="zh-CN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4</a:t>
            </a:r>
            <a:r>
              <a:rPr lang="zh-CN" altLang="en-U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月</a:t>
            </a:r>
            <a:r>
              <a:rPr lang="en-US" altLang="zh-CN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10</a:t>
            </a:r>
            <a:r>
              <a:rPr lang="zh-CN" altLang="en-US" sz="4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日，延安各界举行公祭。</a:t>
            </a:r>
            <a:endParaRPr lang="zh-CN" altLang="en-US" sz="4000" b="1" dirty="0"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9060" y="295910"/>
            <a:ext cx="32435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写作背景：</a:t>
            </a:r>
            <a:endParaRPr lang="zh-CN" altLang="en-US" sz="4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5410" y="74930"/>
            <a:ext cx="11931650" cy="6685915"/>
          </a:xfrm>
        </p:spPr>
        <p:txBody>
          <a:bodyPr>
            <a:normAutofit lnSpcReduction="10000"/>
          </a:bodyPr>
          <a:p>
            <a:pPr marL="0" indent="0" algn="ctr">
              <a:lnSpc>
                <a:spcPct val="130000"/>
              </a:lnSpc>
              <a:buNone/>
            </a:pPr>
            <a:r>
              <a:rPr lang="zh-CN" altLang="en-US" sz="3200" b="1" kern="0" noProof="0" smtClean="0"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宋体" panose="02010600030101010101" pitchFamily="2" charset="-122"/>
                <a:cs typeface="+mj-cs"/>
                <a:sym typeface="+mn-ea"/>
              </a:rPr>
              <a:t>党中央的挽联</a:t>
            </a:r>
            <a:br>
              <a:rPr lang="zh-CN" altLang="en-US" sz="3200" b="1" kern="0" noProof="0" smtClean="0"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宋体" panose="02010600030101010101" pitchFamily="2" charset="-122"/>
                <a:cs typeface="+mj-cs"/>
                <a:sym typeface="+mn-ea"/>
              </a:rPr>
            </a:br>
            <a:r>
              <a:rPr lang="zh-CN" altLang="en-US" sz="3200" b="1" kern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宋体" panose="02010600030101010101" pitchFamily="2" charset="-122"/>
                <a:cs typeface="+mj-cs"/>
                <a:sym typeface="+mn-ea"/>
              </a:rPr>
              <a:t>八路公助，大孝为国；</a:t>
            </a:r>
            <a:br>
              <a:rPr lang="zh-CN" altLang="en-US" sz="3200" b="1" kern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宋体" panose="02010600030101010101" pitchFamily="2" charset="-122"/>
                <a:cs typeface="+mj-cs"/>
                <a:sym typeface="+mn-ea"/>
              </a:rPr>
            </a:br>
            <a:r>
              <a:rPr lang="zh-CN" altLang="en-US" sz="3200" b="1" kern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j-lt"/>
                <a:ea typeface="宋体" panose="02010600030101010101" pitchFamily="2" charset="-122"/>
                <a:cs typeface="+mj-cs"/>
                <a:sym typeface="+mn-ea"/>
              </a:rPr>
              <a:t>一生劳动，吾党之光。</a:t>
            </a:r>
            <a:endParaRPr lang="zh-CN" altLang="en-US" sz="3200" b="1" kern="0" noProof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+mj-lt"/>
              <a:ea typeface="宋体" panose="02010600030101010101" pitchFamily="2" charset="-122"/>
              <a:cs typeface="+mj-cs"/>
              <a:sym typeface="+mn-ea"/>
            </a:endParaRPr>
          </a:p>
          <a:p>
            <a:pPr marL="0" indent="0" algn="ctr">
              <a:lnSpc>
                <a:spcPct val="110000"/>
              </a:lnSpc>
              <a:buNone/>
            </a:pPr>
            <a:endParaRPr kumimoji="0" lang="zh-CN" altLang="en-US" sz="3200" b="1" i="0" u="none" strike="noStrike" kern="0" cap="none" spc="0" normalizeH="0" baseline="0" noProof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+mj-lt"/>
              <a:ea typeface="宋体" panose="02010600030101010101" pitchFamily="2" charset="-122"/>
              <a:cs typeface="+mj-cs"/>
              <a:sym typeface="+mn-ea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lang="zh-CN" altLang="en-US" sz="3200" b="1" kern="0" noProof="0" smtClean="0"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ea typeface="宋体" panose="02010600030101010101" pitchFamily="2" charset="-122"/>
                <a:sym typeface="+mn-ea"/>
              </a:rPr>
              <a:t>毛泽东的挽联</a:t>
            </a:r>
            <a:endParaRPr kumimoji="0" lang="zh-CN" altLang="en-US" sz="3200" b="1" i="0" u="none" strike="noStrike" kern="0" cap="none" spc="0" normalizeH="0" baseline="0" noProof="0" smtClean="0">
              <a:solidFill>
                <a:schemeClr val="accent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+mn-lt"/>
              <a:ea typeface="宋体" panose="02010600030101010101" pitchFamily="2" charset="-122"/>
              <a:cs typeface="+mn-cs"/>
              <a:sym typeface="+mn-ea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lang="zh-CN" altLang="en-US" sz="3200" b="1" kern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ea typeface="宋体" panose="02010600030101010101" pitchFamily="2" charset="-122"/>
                <a:sym typeface="+mn-ea"/>
              </a:rPr>
              <a:t>为母当学民族英雄贤母；</a:t>
            </a:r>
            <a:endParaRPr kumimoji="0" lang="zh-CN" altLang="en-US" sz="3200" b="1" i="0" u="none" strike="noStrike" kern="0" cap="none" spc="0" normalizeH="0" baseline="0" noProof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+mn-lt"/>
              <a:ea typeface="宋体" panose="02010600030101010101" pitchFamily="2" charset="-122"/>
              <a:cs typeface="+mn-cs"/>
              <a:sym typeface="+mn-ea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lang="zh-CN" altLang="en-US" sz="3200" b="1" kern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ea typeface="宋体" panose="02010600030101010101" pitchFamily="2" charset="-122"/>
                <a:sym typeface="+mn-ea"/>
              </a:rPr>
              <a:t>斯人不愧劳动阶级完人。</a:t>
            </a:r>
            <a:endParaRPr lang="zh-CN" altLang="en-US" sz="3200" b="1" kern="0" noProof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ea typeface="宋体" panose="02010600030101010101" pitchFamily="2" charset="-122"/>
              <a:sym typeface="+mn-ea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lang="zh-CN" altLang="en-US" sz="3200" b="1" kern="0" noProof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ea typeface="宋体" panose="02010600030101010101" pitchFamily="2" charset="-122"/>
              <a:sym typeface="+mn-ea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lang="zh-CN" altLang="en-US" sz="3200" b="1" kern="0" noProof="0" smtClean="0"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ea typeface="宋体" panose="02010600030101010101" pitchFamily="2" charset="-122"/>
                <a:sym typeface="+mn-ea"/>
              </a:rPr>
              <a:t>周恩来、刘少奇、陈云等人的挽联</a:t>
            </a:r>
            <a:endParaRPr kumimoji="0" lang="zh-CN" altLang="en-US" sz="3200" b="1" i="0" u="none" strike="noStrike" kern="0" cap="none" spc="0" normalizeH="0" baseline="0" noProof="0" smtClean="0">
              <a:solidFill>
                <a:schemeClr val="accent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+mn-lt"/>
              <a:ea typeface="宋体" panose="02010600030101010101" pitchFamily="2" charset="-122"/>
              <a:cs typeface="+mn-cs"/>
              <a:sym typeface="+mn-ea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lang="zh-CN" altLang="en-US" sz="3200" b="1" kern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ea typeface="宋体" panose="02010600030101010101" pitchFamily="2" charset="-122"/>
                <a:sym typeface="+mn-ea"/>
              </a:rPr>
              <a:t>教人成民族英雄，举世共饮贤母范；</a:t>
            </a:r>
            <a:endParaRPr kumimoji="0" lang="zh-CN" altLang="en-US" sz="3200" b="1" i="0" u="none" strike="noStrike" kern="0" cap="none" spc="0" normalizeH="0" baseline="0" noProof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+mn-lt"/>
              <a:ea typeface="宋体" panose="02010600030101010101" pitchFamily="2" charset="-122"/>
              <a:cs typeface="+mn-cs"/>
              <a:sym typeface="+mn-ea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lang="zh-CN" altLang="en-US" sz="3200" b="1" kern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ea typeface="宋体" panose="02010600030101010101" pitchFamily="2" charset="-122"/>
                <a:sym typeface="+mn-ea"/>
              </a:rPr>
              <a:t>毕生为劳动妇女，故乡永保好家风。</a:t>
            </a:r>
            <a:endParaRPr kumimoji="0" lang="zh-CN" altLang="en-US" sz="3200" b="1" i="0" u="none" strike="noStrike" kern="0" cap="none" spc="0" normalizeH="0" baseline="0" noProof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+mn-lt"/>
              <a:ea typeface="宋体" panose="02010600030101010101" pitchFamily="2" charset="-122"/>
              <a:cs typeface="+mn-cs"/>
              <a:sym typeface="+mn-ea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3200" b="1" i="0" u="none" strike="noStrike" kern="0" cap="none" spc="0" normalizeH="0" baseline="0" noProof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+mn-lt"/>
              <a:ea typeface="宋体" panose="02010600030101010101" pitchFamily="2" charset="-122"/>
              <a:cs typeface="+mn-cs"/>
              <a:sym typeface="+mn-e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Text Box 2"/>
          <p:cNvSpPr txBox="1"/>
          <p:nvPr/>
        </p:nvSpPr>
        <p:spPr>
          <a:xfrm>
            <a:off x="8255" y="0"/>
            <a:ext cx="12193905" cy="7215505"/>
          </a:xfrm>
          <a:prstGeom prst="rect">
            <a:avLst/>
          </a:prstGeom>
          <a:noFill/>
          <a:ln w="9525">
            <a:noFill/>
          </a:ln>
        </p:spPr>
        <p:txBody>
          <a:bodyPr wrap="square" lIns="91429" tIns="45714" rIns="91429" bIns="45714">
            <a:spAutoFit/>
          </a:bodyPr>
          <a:p>
            <a:pPr defTabSz="913130">
              <a:lnSpc>
                <a:spcPct val="170000"/>
              </a:lnSpc>
            </a:pPr>
            <a:r>
              <a:rPr lang="en-US" altLang="zh-CN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(2)</a:t>
            </a:r>
            <a:r>
              <a:rPr lang="zh-CN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解释下列词语，并给加黑的字注音。</a:t>
            </a:r>
            <a:endParaRPr lang="zh-CN" alt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仿宋" panose="02010609060101010101" charset="-122"/>
              <a:ea typeface="仿宋" panose="02010609060101010101" charset="-122"/>
            </a:endParaRPr>
          </a:p>
          <a:p>
            <a:pPr defTabSz="913130">
              <a:lnSpc>
                <a:spcPct val="170000"/>
              </a:lnSpc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①不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辍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劳作（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chuò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）：不停地劳动（耕作）。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defTabSz="913130">
              <a:lnSpc>
                <a:spcPct val="170000"/>
              </a:lnSpc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②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任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劳任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怨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rèn  yuàn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）：一切劳苦和怨言都能经受。任，担当、承受。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defTabSz="913130">
              <a:lnSpc>
                <a:spcPct val="170000"/>
              </a:lnSpc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③宽厚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仁慈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rén  cí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）：待人宽大厚道，仁爱慈善。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defTabSz="913130">
              <a:lnSpc>
                <a:spcPct val="170000"/>
              </a:lnSpc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④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为富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不仁（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wéi fù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）：有钱而心狠，残酷剥削穷人，压迫穷人。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defTabSz="913130">
              <a:lnSpc>
                <a:spcPct val="170000"/>
              </a:lnSpc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⑤节衣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缩食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suō   shí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）：尽量节省。节，减省；缩，缩减。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defTabSz="913130">
              <a:lnSpc>
                <a:spcPct val="170000"/>
              </a:lnSpc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⑥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支撑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门户（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z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ｈ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ī  chēng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）：勉强维持家庭。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defTabSz="913130">
              <a:lnSpc>
                <a:spcPct val="170000"/>
              </a:lnSpc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⑦东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挪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西借（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nuó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）：文中指到处向人家借钱。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defTabSz="913130">
              <a:lnSpc>
                <a:spcPct val="170000"/>
              </a:lnSpc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⑧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聊叙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liá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ｏ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xù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）：叙谈叙谈。聊，姑且、略；叙，谈。（姑且谈谈）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defTabSz="913130"/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矩形 11265"/>
          <p:cNvSpPr/>
          <p:nvPr/>
        </p:nvSpPr>
        <p:spPr>
          <a:xfrm>
            <a:off x="1602105" y="2118360"/>
            <a:ext cx="8608695" cy="137096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>
              <a:lnSpc>
                <a:spcPct val="130000"/>
              </a:lnSpc>
            </a:pPr>
            <a:r>
              <a:rPr lang="zh-CN" altLang="en-US" sz="3200" b="1">
                <a:latin typeface="华文新魏" panose="02010800040101010101" pitchFamily="2" charset="-122"/>
                <a:ea typeface="华文新魏" panose="02010800040101010101" pitchFamily="2" charset="-122"/>
              </a:rPr>
              <a:t>　　通读课文，体会文中母亲的事迹和品德，用“母亲是</a:t>
            </a:r>
            <a:r>
              <a:rPr lang="zh-CN" altLang="en-US" sz="3200" b="1" u="sng">
                <a:latin typeface="华文新魏" panose="02010800040101010101" pitchFamily="2" charset="-122"/>
                <a:ea typeface="华文新魏" panose="02010800040101010101" pitchFamily="2" charset="-122"/>
              </a:rPr>
              <a:t>          </a:t>
            </a:r>
            <a:r>
              <a:rPr lang="zh-CN" altLang="en-US" sz="3200" b="1">
                <a:latin typeface="华文新魏" panose="02010800040101010101" pitchFamily="2" charset="-122"/>
                <a:ea typeface="华文新魏" panose="02010800040101010101" pitchFamily="2" charset="-122"/>
              </a:rPr>
              <a:t>”的句式谈自己的感受。</a:t>
            </a:r>
            <a:endParaRPr lang="zh-CN" altLang="en-US" sz="32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1267" name="矩形 11266"/>
          <p:cNvSpPr/>
          <p:nvPr/>
        </p:nvSpPr>
        <p:spPr>
          <a:xfrm>
            <a:off x="2209800" y="4730750"/>
            <a:ext cx="9220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提示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抓住文中表现母亲优秀品质的句子。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8" name="文本框 11267"/>
          <p:cNvSpPr txBox="1"/>
          <p:nvPr/>
        </p:nvSpPr>
        <p:spPr>
          <a:xfrm>
            <a:off x="8610600" y="517525"/>
            <a:ext cx="23622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FFFFFF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《</a:t>
            </a:r>
            <a:r>
              <a:rPr lang="zh-CN" altLang="en-US" sz="2000" b="1">
                <a:solidFill>
                  <a:srgbClr val="FFFFFF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回忆我的母亲</a:t>
            </a:r>
            <a:r>
              <a:rPr lang="en-US" altLang="zh-CN" sz="2000" b="1">
                <a:solidFill>
                  <a:srgbClr val="FFFFFF"/>
                </a:solidFill>
                <a:latin typeface="Arial" panose="020B0604020202020204" pitchFamily="34" charset="0"/>
                <a:ea typeface="隶书" panose="02010509060101010101" pitchFamily="1" charset="-122"/>
              </a:rPr>
              <a:t>》</a:t>
            </a:r>
            <a:endParaRPr lang="en-US" altLang="zh-CN" sz="2000" b="1">
              <a:solidFill>
                <a:srgbClr val="FFFFFF"/>
              </a:solidFill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grpSp>
        <p:nvGrpSpPr>
          <p:cNvPr id="11269" name="组合 11268"/>
          <p:cNvGrpSpPr/>
          <p:nvPr/>
        </p:nvGrpSpPr>
        <p:grpSpPr>
          <a:xfrm>
            <a:off x="360013" y="374196"/>
            <a:ext cx="3124200" cy="685800"/>
            <a:chOff x="-1421" y="-380"/>
            <a:chExt cx="2400" cy="672"/>
          </a:xfrm>
        </p:grpSpPr>
        <p:pic>
          <p:nvPicPr>
            <p:cNvPr id="11270" name="图片 11269" descr="MCj04195320000[1]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421" y="-380"/>
              <a:ext cx="2400" cy="67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271" name="矩形 11270"/>
            <p:cNvSpPr/>
            <p:nvPr/>
          </p:nvSpPr>
          <p:spPr>
            <a:xfrm>
              <a:off x="-1066" y="-329"/>
              <a:ext cx="1536" cy="4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 fontScale="70000"/>
            </a:bodyPr>
            <a:p>
              <a:pPr algn="ctr"/>
              <a:r>
                <a:rPr lang="zh-CN" altLang="en-US" sz="3600">
                  <a:ln w="9525" cap="flat" cmpd="sng">
                    <a:solidFill>
                      <a:schemeClr val="bg1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chemeClr val="tx1"/>
                  </a:soli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隶书" panose="02010509060101010101" pitchFamily="1" charset="-122"/>
                  <a:ea typeface="隶书" panose="02010509060101010101" pitchFamily="1" charset="-122"/>
                </a:rPr>
                <a:t>整体感知</a:t>
              </a:r>
              <a:endParaRPr lang="zh-CN" altLang="en-US" sz="3600">
                <a:ln w="9525" cap="flat" cmpd="sng">
                  <a:solidFill>
                    <a:schemeClr val="bg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endParaRPr>
            </a:p>
          </p:txBody>
        </p:sp>
      </p:grp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矩形 12289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rgbClr val="FFFFFF">
              <a:alpha val="5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12291" name="组合 12290"/>
          <p:cNvGrpSpPr/>
          <p:nvPr/>
        </p:nvGrpSpPr>
        <p:grpSpPr>
          <a:xfrm>
            <a:off x="2667000" y="1198563"/>
            <a:ext cx="4495800" cy="522287"/>
            <a:chOff x="0" y="0"/>
            <a:chExt cx="2635" cy="329"/>
          </a:xfrm>
        </p:grpSpPr>
        <p:sp>
          <p:nvSpPr>
            <p:cNvPr id="12292" name="矩形 12291"/>
            <p:cNvSpPr/>
            <p:nvPr/>
          </p:nvSpPr>
          <p:spPr>
            <a:xfrm>
              <a:off x="156" y="0"/>
              <a:ext cx="2479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rPr>
                <a:t>母亲是勤劳一生的人。</a:t>
              </a:r>
              <a:endParaRPr lang="zh-CN" altLang="en-US" sz="28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293" name="任意多边形 12292"/>
            <p:cNvSpPr/>
            <p:nvPr/>
          </p:nvSpPr>
          <p:spPr>
            <a:xfrm>
              <a:off x="0" y="148"/>
              <a:ext cx="96" cy="96"/>
            </a:xfrm>
            <a:custGeom>
              <a:avLst/>
              <a:gdLst>
                <a:gd name="txL" fmla="*/ 5037 w 21600"/>
                <a:gd name="txT" fmla="*/ 2277 h 21600"/>
                <a:gd name="txR" fmla="*/ 16557 w 21600"/>
                <a:gd name="txB" fmla="*/ 13677 h 21600"/>
              </a:gdLst>
              <a:ahLst/>
              <a:cxnLst>
                <a:cxn ang="270">
                  <a:pos x="10860" y="2187"/>
                </a:cxn>
                <a:cxn ang="180">
                  <a:pos x="2928" y="10800"/>
                </a:cxn>
                <a:cxn ang="90">
                  <a:pos x="10860" y="21600"/>
                </a:cxn>
                <a:cxn ang="0">
                  <a:pos x="18672" y="10800"/>
                </a:cxn>
              </a:cxnLst>
              <a:rect l="txL" t="txT" r="txR" b="txB"/>
              <a:pathLst>
                <a:path w="21600" h="21600">
                  <a:moveTo>
                    <a:pt x="10860" y="2187"/>
                  </a:moveTo>
                  <a:cubicBezTo>
                    <a:pt x="10451" y="1746"/>
                    <a:pt x="9529" y="1018"/>
                    <a:pt x="9015" y="730"/>
                  </a:cubicBezTo>
                  <a:cubicBezTo>
                    <a:pt x="7865" y="152"/>
                    <a:pt x="6685" y="0"/>
                    <a:pt x="5415" y="0"/>
                  </a:cubicBezTo>
                  <a:cubicBezTo>
                    <a:pt x="4175" y="152"/>
                    <a:pt x="2995" y="575"/>
                    <a:pt x="1967" y="1305"/>
                  </a:cubicBezTo>
                  <a:cubicBezTo>
                    <a:pt x="1150" y="2187"/>
                    <a:pt x="575" y="3222"/>
                    <a:pt x="242" y="4220"/>
                  </a:cubicBezTo>
                  <a:cubicBezTo>
                    <a:pt x="0" y="5410"/>
                    <a:pt x="242" y="6560"/>
                    <a:pt x="575" y="7597"/>
                  </a:cubicBezTo>
                  <a:lnTo>
                    <a:pt x="10860" y="21600"/>
                  </a:lnTo>
                  <a:lnTo>
                    <a:pt x="20995" y="7597"/>
                  </a:lnTo>
                  <a:cubicBezTo>
                    <a:pt x="21480" y="6560"/>
                    <a:pt x="21600" y="5410"/>
                    <a:pt x="21480" y="4220"/>
                  </a:cubicBezTo>
                  <a:cubicBezTo>
                    <a:pt x="21115" y="3222"/>
                    <a:pt x="20420" y="2187"/>
                    <a:pt x="19632" y="1305"/>
                  </a:cubicBezTo>
                  <a:cubicBezTo>
                    <a:pt x="18575" y="575"/>
                    <a:pt x="17425" y="152"/>
                    <a:pt x="16275" y="0"/>
                  </a:cubicBezTo>
                  <a:cubicBezTo>
                    <a:pt x="15005" y="0"/>
                    <a:pt x="13735" y="152"/>
                    <a:pt x="12705" y="730"/>
                  </a:cubicBezTo>
                  <a:cubicBezTo>
                    <a:pt x="12176" y="1018"/>
                    <a:pt x="11254" y="1746"/>
                    <a:pt x="10860" y="2187"/>
                  </a:cubicBezTo>
                  <a:close/>
                </a:path>
              </a:pathLst>
            </a:cu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2294" name="组合 12293"/>
          <p:cNvGrpSpPr/>
          <p:nvPr/>
        </p:nvGrpSpPr>
        <p:grpSpPr>
          <a:xfrm>
            <a:off x="2667000" y="2438400"/>
            <a:ext cx="6553200" cy="522288"/>
            <a:chOff x="0" y="0"/>
            <a:chExt cx="3873" cy="329"/>
          </a:xfrm>
        </p:grpSpPr>
        <p:sp>
          <p:nvSpPr>
            <p:cNvPr id="12295" name="矩形 12294"/>
            <p:cNvSpPr/>
            <p:nvPr/>
          </p:nvSpPr>
          <p:spPr>
            <a:xfrm>
              <a:off x="156" y="0"/>
              <a:ext cx="3717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rPr>
                <a:t>母亲是勤劳俭朴、宽厚仁慈的人。</a:t>
              </a:r>
              <a:endParaRPr lang="zh-CN" altLang="en-US" sz="28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296" name="任意多边形 12295"/>
            <p:cNvSpPr/>
            <p:nvPr/>
          </p:nvSpPr>
          <p:spPr>
            <a:xfrm>
              <a:off x="0" y="148"/>
              <a:ext cx="96" cy="96"/>
            </a:xfrm>
            <a:custGeom>
              <a:avLst/>
              <a:gdLst>
                <a:gd name="txL" fmla="*/ 5037 w 21600"/>
                <a:gd name="txT" fmla="*/ 2277 h 21600"/>
                <a:gd name="txR" fmla="*/ 16557 w 21600"/>
                <a:gd name="txB" fmla="*/ 13677 h 21600"/>
              </a:gdLst>
              <a:ahLst/>
              <a:cxnLst>
                <a:cxn ang="270">
                  <a:pos x="10860" y="2187"/>
                </a:cxn>
                <a:cxn ang="180">
                  <a:pos x="2928" y="10800"/>
                </a:cxn>
                <a:cxn ang="90">
                  <a:pos x="10860" y="21600"/>
                </a:cxn>
                <a:cxn ang="0">
                  <a:pos x="18672" y="10800"/>
                </a:cxn>
              </a:cxnLst>
              <a:rect l="txL" t="txT" r="txR" b="txB"/>
              <a:pathLst>
                <a:path w="21600" h="21600">
                  <a:moveTo>
                    <a:pt x="10860" y="2187"/>
                  </a:moveTo>
                  <a:cubicBezTo>
                    <a:pt x="10451" y="1746"/>
                    <a:pt x="9529" y="1018"/>
                    <a:pt x="9015" y="730"/>
                  </a:cubicBezTo>
                  <a:cubicBezTo>
                    <a:pt x="7865" y="152"/>
                    <a:pt x="6685" y="0"/>
                    <a:pt x="5415" y="0"/>
                  </a:cubicBezTo>
                  <a:cubicBezTo>
                    <a:pt x="4175" y="152"/>
                    <a:pt x="2995" y="575"/>
                    <a:pt x="1967" y="1305"/>
                  </a:cubicBezTo>
                  <a:cubicBezTo>
                    <a:pt x="1150" y="2187"/>
                    <a:pt x="575" y="3222"/>
                    <a:pt x="242" y="4220"/>
                  </a:cubicBezTo>
                  <a:cubicBezTo>
                    <a:pt x="0" y="5410"/>
                    <a:pt x="242" y="6560"/>
                    <a:pt x="575" y="7597"/>
                  </a:cubicBezTo>
                  <a:lnTo>
                    <a:pt x="10860" y="21600"/>
                  </a:lnTo>
                  <a:lnTo>
                    <a:pt x="20995" y="7597"/>
                  </a:lnTo>
                  <a:cubicBezTo>
                    <a:pt x="21480" y="6560"/>
                    <a:pt x="21600" y="5410"/>
                    <a:pt x="21480" y="4220"/>
                  </a:cubicBezTo>
                  <a:cubicBezTo>
                    <a:pt x="21115" y="3222"/>
                    <a:pt x="20420" y="2187"/>
                    <a:pt x="19632" y="1305"/>
                  </a:cubicBezTo>
                  <a:cubicBezTo>
                    <a:pt x="18575" y="575"/>
                    <a:pt x="17425" y="152"/>
                    <a:pt x="16275" y="0"/>
                  </a:cubicBezTo>
                  <a:cubicBezTo>
                    <a:pt x="15005" y="0"/>
                    <a:pt x="13735" y="152"/>
                    <a:pt x="12705" y="730"/>
                  </a:cubicBezTo>
                  <a:cubicBezTo>
                    <a:pt x="12176" y="1018"/>
                    <a:pt x="11254" y="1746"/>
                    <a:pt x="10860" y="2187"/>
                  </a:cubicBezTo>
                  <a:close/>
                </a:path>
              </a:pathLst>
            </a:cu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2297" name="组合 12296"/>
          <p:cNvGrpSpPr/>
          <p:nvPr/>
        </p:nvGrpSpPr>
        <p:grpSpPr>
          <a:xfrm>
            <a:off x="2667000" y="1828800"/>
            <a:ext cx="5638800" cy="522288"/>
            <a:chOff x="0" y="0"/>
            <a:chExt cx="3197" cy="329"/>
          </a:xfrm>
        </p:grpSpPr>
        <p:sp>
          <p:nvSpPr>
            <p:cNvPr id="12298" name="矩形 12297"/>
            <p:cNvSpPr/>
            <p:nvPr/>
          </p:nvSpPr>
          <p:spPr>
            <a:xfrm>
              <a:off x="156" y="0"/>
              <a:ext cx="3041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rPr>
                <a:t>母亲是个爱劳动的平凡的人。</a:t>
              </a:r>
              <a:endParaRPr lang="zh-CN" altLang="en-US" sz="28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299" name="任意多边形 12298"/>
            <p:cNvSpPr/>
            <p:nvPr/>
          </p:nvSpPr>
          <p:spPr>
            <a:xfrm>
              <a:off x="0" y="148"/>
              <a:ext cx="96" cy="96"/>
            </a:xfrm>
            <a:custGeom>
              <a:avLst/>
              <a:gdLst>
                <a:gd name="txL" fmla="*/ 5037 w 21600"/>
                <a:gd name="txT" fmla="*/ 2277 h 21600"/>
                <a:gd name="txR" fmla="*/ 16557 w 21600"/>
                <a:gd name="txB" fmla="*/ 13677 h 21600"/>
              </a:gdLst>
              <a:ahLst/>
              <a:cxnLst>
                <a:cxn ang="270">
                  <a:pos x="10860" y="2187"/>
                </a:cxn>
                <a:cxn ang="180">
                  <a:pos x="2928" y="10800"/>
                </a:cxn>
                <a:cxn ang="90">
                  <a:pos x="10860" y="21600"/>
                </a:cxn>
                <a:cxn ang="0">
                  <a:pos x="18672" y="10800"/>
                </a:cxn>
              </a:cxnLst>
              <a:rect l="txL" t="txT" r="txR" b="txB"/>
              <a:pathLst>
                <a:path w="21600" h="21600">
                  <a:moveTo>
                    <a:pt x="10860" y="2187"/>
                  </a:moveTo>
                  <a:cubicBezTo>
                    <a:pt x="10451" y="1746"/>
                    <a:pt x="9529" y="1018"/>
                    <a:pt x="9015" y="730"/>
                  </a:cubicBezTo>
                  <a:cubicBezTo>
                    <a:pt x="7865" y="152"/>
                    <a:pt x="6685" y="0"/>
                    <a:pt x="5415" y="0"/>
                  </a:cubicBezTo>
                  <a:cubicBezTo>
                    <a:pt x="4175" y="152"/>
                    <a:pt x="2995" y="575"/>
                    <a:pt x="1967" y="1305"/>
                  </a:cubicBezTo>
                  <a:cubicBezTo>
                    <a:pt x="1150" y="2187"/>
                    <a:pt x="575" y="3222"/>
                    <a:pt x="242" y="4220"/>
                  </a:cubicBezTo>
                  <a:cubicBezTo>
                    <a:pt x="0" y="5410"/>
                    <a:pt x="242" y="6560"/>
                    <a:pt x="575" y="7597"/>
                  </a:cubicBezTo>
                  <a:lnTo>
                    <a:pt x="10860" y="21600"/>
                  </a:lnTo>
                  <a:lnTo>
                    <a:pt x="20995" y="7597"/>
                  </a:lnTo>
                  <a:cubicBezTo>
                    <a:pt x="21480" y="6560"/>
                    <a:pt x="21600" y="5410"/>
                    <a:pt x="21480" y="4220"/>
                  </a:cubicBezTo>
                  <a:cubicBezTo>
                    <a:pt x="21115" y="3222"/>
                    <a:pt x="20420" y="2187"/>
                    <a:pt x="19632" y="1305"/>
                  </a:cubicBezTo>
                  <a:cubicBezTo>
                    <a:pt x="18575" y="575"/>
                    <a:pt x="17425" y="152"/>
                    <a:pt x="16275" y="0"/>
                  </a:cubicBezTo>
                  <a:cubicBezTo>
                    <a:pt x="15005" y="0"/>
                    <a:pt x="13735" y="152"/>
                    <a:pt x="12705" y="730"/>
                  </a:cubicBezTo>
                  <a:cubicBezTo>
                    <a:pt x="12176" y="1018"/>
                    <a:pt x="11254" y="1746"/>
                    <a:pt x="10860" y="2187"/>
                  </a:cubicBezTo>
                  <a:close/>
                </a:path>
              </a:pathLst>
            </a:cu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2300" name="组合 12299"/>
          <p:cNvGrpSpPr/>
          <p:nvPr/>
        </p:nvGrpSpPr>
        <p:grpSpPr>
          <a:xfrm>
            <a:off x="2667000" y="3581400"/>
            <a:ext cx="6705600" cy="522288"/>
            <a:chOff x="0" y="0"/>
            <a:chExt cx="3872" cy="329"/>
          </a:xfrm>
        </p:grpSpPr>
        <p:sp>
          <p:nvSpPr>
            <p:cNvPr id="12301" name="矩形 12300"/>
            <p:cNvSpPr/>
            <p:nvPr/>
          </p:nvSpPr>
          <p:spPr>
            <a:xfrm>
              <a:off x="156" y="0"/>
              <a:ext cx="3716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rPr>
                <a:t>母亲是在家庭里极能任劳任怨的人。</a:t>
              </a:r>
              <a:endParaRPr lang="zh-CN" altLang="en-US" sz="28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02" name="任意多边形 12301"/>
            <p:cNvSpPr/>
            <p:nvPr/>
          </p:nvSpPr>
          <p:spPr>
            <a:xfrm>
              <a:off x="0" y="135"/>
              <a:ext cx="96" cy="96"/>
            </a:xfrm>
            <a:custGeom>
              <a:avLst/>
              <a:gdLst>
                <a:gd name="txL" fmla="*/ 5037 w 21600"/>
                <a:gd name="txT" fmla="*/ 2277 h 21600"/>
                <a:gd name="txR" fmla="*/ 16557 w 21600"/>
                <a:gd name="txB" fmla="*/ 13677 h 21600"/>
              </a:gdLst>
              <a:ahLst/>
              <a:cxnLst>
                <a:cxn ang="270">
                  <a:pos x="10860" y="2187"/>
                </a:cxn>
                <a:cxn ang="180">
                  <a:pos x="2928" y="10800"/>
                </a:cxn>
                <a:cxn ang="90">
                  <a:pos x="10860" y="21600"/>
                </a:cxn>
                <a:cxn ang="0">
                  <a:pos x="18672" y="10800"/>
                </a:cxn>
              </a:cxnLst>
              <a:rect l="txL" t="txT" r="txR" b="txB"/>
              <a:pathLst>
                <a:path w="21600" h="21600">
                  <a:moveTo>
                    <a:pt x="10860" y="2187"/>
                  </a:moveTo>
                  <a:cubicBezTo>
                    <a:pt x="10451" y="1746"/>
                    <a:pt x="9529" y="1018"/>
                    <a:pt x="9015" y="730"/>
                  </a:cubicBezTo>
                  <a:cubicBezTo>
                    <a:pt x="7865" y="152"/>
                    <a:pt x="6685" y="0"/>
                    <a:pt x="5415" y="0"/>
                  </a:cubicBezTo>
                  <a:cubicBezTo>
                    <a:pt x="4175" y="152"/>
                    <a:pt x="2995" y="575"/>
                    <a:pt x="1967" y="1305"/>
                  </a:cubicBezTo>
                  <a:cubicBezTo>
                    <a:pt x="1150" y="2187"/>
                    <a:pt x="575" y="3222"/>
                    <a:pt x="242" y="4220"/>
                  </a:cubicBezTo>
                  <a:cubicBezTo>
                    <a:pt x="0" y="5410"/>
                    <a:pt x="242" y="6560"/>
                    <a:pt x="575" y="7597"/>
                  </a:cubicBezTo>
                  <a:lnTo>
                    <a:pt x="10860" y="21600"/>
                  </a:lnTo>
                  <a:lnTo>
                    <a:pt x="20995" y="7597"/>
                  </a:lnTo>
                  <a:cubicBezTo>
                    <a:pt x="21480" y="6560"/>
                    <a:pt x="21600" y="5410"/>
                    <a:pt x="21480" y="4220"/>
                  </a:cubicBezTo>
                  <a:cubicBezTo>
                    <a:pt x="21115" y="3222"/>
                    <a:pt x="20420" y="2187"/>
                    <a:pt x="19632" y="1305"/>
                  </a:cubicBezTo>
                  <a:cubicBezTo>
                    <a:pt x="18575" y="575"/>
                    <a:pt x="17425" y="152"/>
                    <a:pt x="16275" y="0"/>
                  </a:cubicBezTo>
                  <a:cubicBezTo>
                    <a:pt x="15005" y="0"/>
                    <a:pt x="13735" y="152"/>
                    <a:pt x="12705" y="730"/>
                  </a:cubicBezTo>
                  <a:cubicBezTo>
                    <a:pt x="12176" y="1018"/>
                    <a:pt x="11254" y="1746"/>
                    <a:pt x="10860" y="2187"/>
                  </a:cubicBezTo>
                  <a:close/>
                </a:path>
              </a:pathLst>
            </a:cu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 sz="28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2303" name="组合 12302"/>
          <p:cNvGrpSpPr/>
          <p:nvPr/>
        </p:nvGrpSpPr>
        <p:grpSpPr>
          <a:xfrm>
            <a:off x="2667000" y="4221163"/>
            <a:ext cx="7391400" cy="952500"/>
            <a:chOff x="0" y="0"/>
            <a:chExt cx="4322" cy="600"/>
          </a:xfrm>
        </p:grpSpPr>
        <p:sp>
          <p:nvSpPr>
            <p:cNvPr id="12304" name="矩形 12303"/>
            <p:cNvSpPr/>
            <p:nvPr/>
          </p:nvSpPr>
          <p:spPr>
            <a:xfrm>
              <a:off x="156" y="0"/>
              <a:ext cx="4166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rPr>
                <a:t>母亲是启发了我幼年反抗压迫追求光</a:t>
              </a:r>
              <a:endParaRPr lang="zh-CN" altLang="en-US" sz="28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r>
                <a: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rPr>
                <a:t>明的思想、使我决心寻找新的生活的人。</a:t>
              </a:r>
              <a:endParaRPr lang="zh-CN" altLang="en-US" sz="28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05" name="任意多边形 12304"/>
            <p:cNvSpPr/>
            <p:nvPr/>
          </p:nvSpPr>
          <p:spPr>
            <a:xfrm>
              <a:off x="0" y="116"/>
              <a:ext cx="96" cy="96"/>
            </a:xfrm>
            <a:custGeom>
              <a:avLst/>
              <a:gdLst>
                <a:gd name="txL" fmla="*/ 5037 w 21600"/>
                <a:gd name="txT" fmla="*/ 2277 h 21600"/>
                <a:gd name="txR" fmla="*/ 16557 w 21600"/>
                <a:gd name="txB" fmla="*/ 13677 h 21600"/>
              </a:gdLst>
              <a:ahLst/>
              <a:cxnLst>
                <a:cxn ang="270">
                  <a:pos x="10860" y="2187"/>
                </a:cxn>
                <a:cxn ang="180">
                  <a:pos x="2928" y="10800"/>
                </a:cxn>
                <a:cxn ang="90">
                  <a:pos x="10860" y="21600"/>
                </a:cxn>
                <a:cxn ang="0">
                  <a:pos x="18672" y="10800"/>
                </a:cxn>
              </a:cxnLst>
              <a:rect l="txL" t="txT" r="txR" b="txB"/>
              <a:pathLst>
                <a:path w="21600" h="21600">
                  <a:moveTo>
                    <a:pt x="10860" y="2187"/>
                  </a:moveTo>
                  <a:cubicBezTo>
                    <a:pt x="10451" y="1746"/>
                    <a:pt x="9529" y="1018"/>
                    <a:pt x="9015" y="730"/>
                  </a:cubicBezTo>
                  <a:cubicBezTo>
                    <a:pt x="7865" y="152"/>
                    <a:pt x="6685" y="0"/>
                    <a:pt x="5415" y="0"/>
                  </a:cubicBezTo>
                  <a:cubicBezTo>
                    <a:pt x="4175" y="152"/>
                    <a:pt x="2995" y="575"/>
                    <a:pt x="1967" y="1305"/>
                  </a:cubicBezTo>
                  <a:cubicBezTo>
                    <a:pt x="1150" y="2187"/>
                    <a:pt x="575" y="3222"/>
                    <a:pt x="242" y="4220"/>
                  </a:cubicBezTo>
                  <a:cubicBezTo>
                    <a:pt x="0" y="5410"/>
                    <a:pt x="242" y="6560"/>
                    <a:pt x="575" y="7597"/>
                  </a:cubicBezTo>
                  <a:lnTo>
                    <a:pt x="10860" y="21600"/>
                  </a:lnTo>
                  <a:lnTo>
                    <a:pt x="20995" y="7597"/>
                  </a:lnTo>
                  <a:cubicBezTo>
                    <a:pt x="21480" y="6560"/>
                    <a:pt x="21600" y="5410"/>
                    <a:pt x="21480" y="4220"/>
                  </a:cubicBezTo>
                  <a:cubicBezTo>
                    <a:pt x="21115" y="3222"/>
                    <a:pt x="20420" y="2187"/>
                    <a:pt x="19632" y="1305"/>
                  </a:cubicBezTo>
                  <a:cubicBezTo>
                    <a:pt x="18575" y="575"/>
                    <a:pt x="17425" y="152"/>
                    <a:pt x="16275" y="0"/>
                  </a:cubicBezTo>
                  <a:cubicBezTo>
                    <a:pt x="15005" y="0"/>
                    <a:pt x="13735" y="152"/>
                    <a:pt x="12705" y="730"/>
                  </a:cubicBezTo>
                  <a:cubicBezTo>
                    <a:pt x="12176" y="1018"/>
                    <a:pt x="11254" y="1746"/>
                    <a:pt x="10860" y="2187"/>
                  </a:cubicBezTo>
                  <a:close/>
                </a:path>
              </a:pathLst>
            </a:cu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2306" name="组合 12305"/>
          <p:cNvGrpSpPr/>
          <p:nvPr/>
        </p:nvGrpSpPr>
        <p:grpSpPr>
          <a:xfrm>
            <a:off x="2667000" y="2971800"/>
            <a:ext cx="6324600" cy="522288"/>
            <a:chOff x="0" y="0"/>
            <a:chExt cx="3647" cy="329"/>
          </a:xfrm>
        </p:grpSpPr>
        <p:sp>
          <p:nvSpPr>
            <p:cNvPr id="12307" name="任意多边形 12306"/>
            <p:cNvSpPr/>
            <p:nvPr/>
          </p:nvSpPr>
          <p:spPr>
            <a:xfrm>
              <a:off x="0" y="135"/>
              <a:ext cx="96" cy="96"/>
            </a:xfrm>
            <a:custGeom>
              <a:avLst/>
              <a:gdLst>
                <a:gd name="txL" fmla="*/ 5037 w 21600"/>
                <a:gd name="txT" fmla="*/ 2277 h 21600"/>
                <a:gd name="txR" fmla="*/ 16557 w 21600"/>
                <a:gd name="txB" fmla="*/ 13677 h 21600"/>
              </a:gdLst>
              <a:ahLst/>
              <a:cxnLst>
                <a:cxn ang="270">
                  <a:pos x="10860" y="2187"/>
                </a:cxn>
                <a:cxn ang="180">
                  <a:pos x="2928" y="10800"/>
                </a:cxn>
                <a:cxn ang="90">
                  <a:pos x="10860" y="21600"/>
                </a:cxn>
                <a:cxn ang="0">
                  <a:pos x="18672" y="10800"/>
                </a:cxn>
              </a:cxnLst>
              <a:rect l="txL" t="txT" r="txR" b="txB"/>
              <a:pathLst>
                <a:path w="21600" h="21600">
                  <a:moveTo>
                    <a:pt x="10860" y="2187"/>
                  </a:moveTo>
                  <a:cubicBezTo>
                    <a:pt x="10451" y="1746"/>
                    <a:pt x="9529" y="1018"/>
                    <a:pt x="9015" y="730"/>
                  </a:cubicBezTo>
                  <a:cubicBezTo>
                    <a:pt x="7865" y="152"/>
                    <a:pt x="6685" y="0"/>
                    <a:pt x="5415" y="0"/>
                  </a:cubicBezTo>
                  <a:cubicBezTo>
                    <a:pt x="4175" y="152"/>
                    <a:pt x="2995" y="575"/>
                    <a:pt x="1967" y="1305"/>
                  </a:cubicBezTo>
                  <a:cubicBezTo>
                    <a:pt x="1150" y="2187"/>
                    <a:pt x="575" y="3222"/>
                    <a:pt x="242" y="4220"/>
                  </a:cubicBezTo>
                  <a:cubicBezTo>
                    <a:pt x="0" y="5410"/>
                    <a:pt x="242" y="6560"/>
                    <a:pt x="575" y="7597"/>
                  </a:cubicBezTo>
                  <a:lnTo>
                    <a:pt x="10860" y="21600"/>
                  </a:lnTo>
                  <a:lnTo>
                    <a:pt x="20995" y="7597"/>
                  </a:lnTo>
                  <a:cubicBezTo>
                    <a:pt x="21480" y="6560"/>
                    <a:pt x="21600" y="5410"/>
                    <a:pt x="21480" y="4220"/>
                  </a:cubicBezTo>
                  <a:cubicBezTo>
                    <a:pt x="21115" y="3222"/>
                    <a:pt x="20420" y="2187"/>
                    <a:pt x="19632" y="1305"/>
                  </a:cubicBezTo>
                  <a:cubicBezTo>
                    <a:pt x="18575" y="575"/>
                    <a:pt x="17425" y="152"/>
                    <a:pt x="16275" y="0"/>
                  </a:cubicBezTo>
                  <a:cubicBezTo>
                    <a:pt x="15005" y="0"/>
                    <a:pt x="13735" y="152"/>
                    <a:pt x="12705" y="730"/>
                  </a:cubicBezTo>
                  <a:cubicBezTo>
                    <a:pt x="12176" y="1018"/>
                    <a:pt x="11254" y="1746"/>
                    <a:pt x="10860" y="2187"/>
                  </a:cubicBezTo>
                  <a:close/>
                </a:path>
              </a:pathLst>
            </a:cu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08" name="矩形 12307"/>
            <p:cNvSpPr/>
            <p:nvPr/>
          </p:nvSpPr>
          <p:spPr>
            <a:xfrm>
              <a:off x="156" y="0"/>
              <a:ext cx="3491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rPr>
                <a:t>母亲是一生不曾脱离过劳动的人。</a:t>
              </a:r>
              <a:endParaRPr lang="zh-CN" altLang="en-US" sz="28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2309" name="组合 12308"/>
          <p:cNvGrpSpPr/>
          <p:nvPr/>
        </p:nvGrpSpPr>
        <p:grpSpPr>
          <a:xfrm>
            <a:off x="2667000" y="5256212"/>
            <a:ext cx="7010400" cy="522288"/>
            <a:chOff x="0" y="-1"/>
            <a:chExt cx="4025" cy="329"/>
          </a:xfrm>
        </p:grpSpPr>
        <p:sp>
          <p:nvSpPr>
            <p:cNvPr id="12310" name="矩形 12309"/>
            <p:cNvSpPr/>
            <p:nvPr/>
          </p:nvSpPr>
          <p:spPr>
            <a:xfrm>
              <a:off x="84" y="-1"/>
              <a:ext cx="3941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p>
              <a:pPr algn="ctr"/>
              <a:r>
                <a: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rPr>
                <a:t>母亲是期望着中国民族解放成功的人。</a:t>
              </a:r>
              <a:endParaRPr lang="zh-CN" altLang="en-US" sz="28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11" name="任意多边形 12310"/>
            <p:cNvSpPr/>
            <p:nvPr/>
          </p:nvSpPr>
          <p:spPr>
            <a:xfrm>
              <a:off x="0" y="135"/>
              <a:ext cx="96" cy="96"/>
            </a:xfrm>
            <a:custGeom>
              <a:avLst/>
              <a:gdLst>
                <a:gd name="txL" fmla="*/ 5037 w 21600"/>
                <a:gd name="txT" fmla="*/ 2277 h 21600"/>
                <a:gd name="txR" fmla="*/ 16557 w 21600"/>
                <a:gd name="txB" fmla="*/ 13677 h 21600"/>
              </a:gdLst>
              <a:ahLst/>
              <a:cxnLst>
                <a:cxn ang="270">
                  <a:pos x="10860" y="2187"/>
                </a:cxn>
                <a:cxn ang="180">
                  <a:pos x="2928" y="10800"/>
                </a:cxn>
                <a:cxn ang="90">
                  <a:pos x="10860" y="21600"/>
                </a:cxn>
                <a:cxn ang="0">
                  <a:pos x="18672" y="10800"/>
                </a:cxn>
              </a:cxnLst>
              <a:rect l="txL" t="txT" r="txR" b="txB"/>
              <a:pathLst>
                <a:path w="21600" h="21600">
                  <a:moveTo>
                    <a:pt x="10860" y="2187"/>
                  </a:moveTo>
                  <a:cubicBezTo>
                    <a:pt x="10451" y="1746"/>
                    <a:pt x="9529" y="1018"/>
                    <a:pt x="9015" y="730"/>
                  </a:cubicBezTo>
                  <a:cubicBezTo>
                    <a:pt x="7865" y="152"/>
                    <a:pt x="6685" y="0"/>
                    <a:pt x="5415" y="0"/>
                  </a:cubicBezTo>
                  <a:cubicBezTo>
                    <a:pt x="4175" y="152"/>
                    <a:pt x="2995" y="575"/>
                    <a:pt x="1967" y="1305"/>
                  </a:cubicBezTo>
                  <a:cubicBezTo>
                    <a:pt x="1150" y="2187"/>
                    <a:pt x="575" y="3222"/>
                    <a:pt x="242" y="4220"/>
                  </a:cubicBezTo>
                  <a:cubicBezTo>
                    <a:pt x="0" y="5410"/>
                    <a:pt x="242" y="6560"/>
                    <a:pt x="575" y="7597"/>
                  </a:cubicBezTo>
                  <a:lnTo>
                    <a:pt x="10860" y="21600"/>
                  </a:lnTo>
                  <a:lnTo>
                    <a:pt x="20995" y="7597"/>
                  </a:lnTo>
                  <a:cubicBezTo>
                    <a:pt x="21480" y="6560"/>
                    <a:pt x="21600" y="5410"/>
                    <a:pt x="21480" y="4220"/>
                  </a:cubicBezTo>
                  <a:cubicBezTo>
                    <a:pt x="21115" y="3222"/>
                    <a:pt x="20420" y="2187"/>
                    <a:pt x="19632" y="1305"/>
                  </a:cubicBezTo>
                  <a:cubicBezTo>
                    <a:pt x="18575" y="575"/>
                    <a:pt x="17425" y="152"/>
                    <a:pt x="16275" y="0"/>
                  </a:cubicBezTo>
                  <a:cubicBezTo>
                    <a:pt x="15005" y="0"/>
                    <a:pt x="13735" y="152"/>
                    <a:pt x="12705" y="730"/>
                  </a:cubicBezTo>
                  <a:cubicBezTo>
                    <a:pt x="12176" y="1018"/>
                    <a:pt x="11254" y="1746"/>
                    <a:pt x="10860" y="2187"/>
                  </a:cubicBezTo>
                  <a:close/>
                </a:path>
              </a:pathLst>
            </a:cu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2312" name="组合 12311"/>
          <p:cNvGrpSpPr/>
          <p:nvPr/>
        </p:nvGrpSpPr>
        <p:grpSpPr>
          <a:xfrm>
            <a:off x="2667000" y="5700713"/>
            <a:ext cx="1217613" cy="522287"/>
            <a:chOff x="0" y="0"/>
            <a:chExt cx="767" cy="329"/>
          </a:xfrm>
        </p:grpSpPr>
        <p:sp>
          <p:nvSpPr>
            <p:cNvPr id="12313" name="文本框 12312"/>
            <p:cNvSpPr txBox="1"/>
            <p:nvPr/>
          </p:nvSpPr>
          <p:spPr>
            <a:xfrm>
              <a:off x="204" y="0"/>
              <a:ext cx="563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800" b="1">
                  <a:latin typeface="Arial" panose="020B0604020202020204" pitchFamily="34" charset="0"/>
                  <a:ea typeface="黑体" panose="02010609060101010101" pitchFamily="49" charset="-122"/>
                </a:rPr>
                <a:t>……</a:t>
              </a:r>
              <a:endParaRPr lang="en-US" altLang="zh-CN" sz="28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314" name="任意多边形 12313"/>
            <p:cNvSpPr/>
            <p:nvPr/>
          </p:nvSpPr>
          <p:spPr>
            <a:xfrm>
              <a:off x="0" y="192"/>
              <a:ext cx="96" cy="96"/>
            </a:xfrm>
            <a:custGeom>
              <a:avLst/>
              <a:gdLst>
                <a:gd name="txL" fmla="*/ 5037 w 21600"/>
                <a:gd name="txT" fmla="*/ 2277 h 21600"/>
                <a:gd name="txR" fmla="*/ 16557 w 21600"/>
                <a:gd name="txB" fmla="*/ 13677 h 21600"/>
              </a:gdLst>
              <a:ahLst/>
              <a:cxnLst>
                <a:cxn ang="270">
                  <a:pos x="10860" y="2187"/>
                </a:cxn>
                <a:cxn ang="180">
                  <a:pos x="2928" y="10800"/>
                </a:cxn>
                <a:cxn ang="90">
                  <a:pos x="10860" y="21600"/>
                </a:cxn>
                <a:cxn ang="0">
                  <a:pos x="18672" y="10800"/>
                </a:cxn>
              </a:cxnLst>
              <a:rect l="txL" t="txT" r="txR" b="txB"/>
              <a:pathLst>
                <a:path w="21600" h="21600">
                  <a:moveTo>
                    <a:pt x="10860" y="2187"/>
                  </a:moveTo>
                  <a:cubicBezTo>
                    <a:pt x="10451" y="1746"/>
                    <a:pt x="9529" y="1018"/>
                    <a:pt x="9015" y="730"/>
                  </a:cubicBezTo>
                  <a:cubicBezTo>
                    <a:pt x="7865" y="152"/>
                    <a:pt x="6685" y="0"/>
                    <a:pt x="5415" y="0"/>
                  </a:cubicBezTo>
                  <a:cubicBezTo>
                    <a:pt x="4175" y="152"/>
                    <a:pt x="2995" y="575"/>
                    <a:pt x="1967" y="1305"/>
                  </a:cubicBezTo>
                  <a:cubicBezTo>
                    <a:pt x="1150" y="2187"/>
                    <a:pt x="575" y="3222"/>
                    <a:pt x="242" y="4220"/>
                  </a:cubicBezTo>
                  <a:cubicBezTo>
                    <a:pt x="0" y="5410"/>
                    <a:pt x="242" y="6560"/>
                    <a:pt x="575" y="7597"/>
                  </a:cubicBezTo>
                  <a:lnTo>
                    <a:pt x="10860" y="21600"/>
                  </a:lnTo>
                  <a:lnTo>
                    <a:pt x="20995" y="7597"/>
                  </a:lnTo>
                  <a:cubicBezTo>
                    <a:pt x="21480" y="6560"/>
                    <a:pt x="21600" y="5410"/>
                    <a:pt x="21480" y="4220"/>
                  </a:cubicBezTo>
                  <a:cubicBezTo>
                    <a:pt x="21115" y="3222"/>
                    <a:pt x="20420" y="2187"/>
                    <a:pt x="19632" y="1305"/>
                  </a:cubicBezTo>
                  <a:cubicBezTo>
                    <a:pt x="18575" y="575"/>
                    <a:pt x="17425" y="152"/>
                    <a:pt x="16275" y="0"/>
                  </a:cubicBezTo>
                  <a:cubicBezTo>
                    <a:pt x="15005" y="0"/>
                    <a:pt x="13735" y="152"/>
                    <a:pt x="12705" y="730"/>
                  </a:cubicBezTo>
                  <a:cubicBezTo>
                    <a:pt x="12176" y="1018"/>
                    <a:pt x="11254" y="1746"/>
                    <a:pt x="10860" y="2187"/>
                  </a:cubicBezTo>
                  <a:close/>
                </a:path>
              </a:pathLst>
            </a:custGeom>
            <a:solidFill>
              <a:srgbClr val="FF3300"/>
            </a:solidFill>
            <a:ln w="9525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endParaRPr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2315" name="组合 12314"/>
          <p:cNvGrpSpPr/>
          <p:nvPr/>
        </p:nvGrpSpPr>
        <p:grpSpPr>
          <a:xfrm>
            <a:off x="1723390" y="200025"/>
            <a:ext cx="2057400" cy="685800"/>
            <a:chOff x="0" y="0"/>
            <a:chExt cx="1632" cy="511"/>
          </a:xfrm>
        </p:grpSpPr>
        <p:pic>
          <p:nvPicPr>
            <p:cNvPr id="12316" name="图片 12315" descr="MCj04195320000[1]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1632" cy="51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317" name="矩形 12316"/>
            <p:cNvSpPr/>
            <p:nvPr/>
          </p:nvSpPr>
          <p:spPr>
            <a:xfrm>
              <a:off x="432" y="96"/>
              <a:ext cx="882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 fontScale="50000"/>
            </a:bodyPr>
            <a:p>
              <a:pPr algn="ctr"/>
              <a:r>
                <a:rPr lang="zh-CN" altLang="en-US" sz="3600" b="1">
                  <a:ln w="9525" cap="flat" cmpd="sng">
                    <a:solidFill>
                      <a:schemeClr val="bg1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000000"/>
                  </a:solidFill>
                  <a:latin typeface="隶书" panose="02010509060101010101" pitchFamily="1" charset="-122"/>
                  <a:ea typeface="隶书" panose="02010509060101010101" pitchFamily="1" charset="-122"/>
                </a:rPr>
                <a:t>归纳：</a:t>
              </a:r>
              <a:endParaRPr lang="zh-CN" altLang="en-US" sz="3600" b="1">
                <a:ln w="9525" cap="flat" cmpd="sng">
                  <a:solidFill>
                    <a:schemeClr val="bg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隶书" panose="02010509060101010101" pitchFamily="1" charset="-122"/>
                <a:ea typeface="隶书" panose="02010509060101010101" pitchFamily="1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矩形 13313"/>
          <p:cNvSpPr/>
          <p:nvPr/>
        </p:nvSpPr>
        <p:spPr>
          <a:xfrm>
            <a:off x="31115" y="1062355"/>
            <a:ext cx="1207770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marL="342900" indent="-342900"/>
            <a:r>
              <a:rPr lang="zh-CN" altLang="en-US" sz="3200" b="1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　文章可以分为几个部分：文章一共</a:t>
            </a:r>
            <a:r>
              <a:rPr lang="en-US" altLang="zh-CN" sz="3200" b="1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18</a:t>
            </a:r>
            <a:r>
              <a:rPr lang="zh-CN" altLang="en-US" sz="3200" b="1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个自然段，从哪一段开始回忆往事，到哪一段结束？</a:t>
            </a:r>
            <a:endParaRPr lang="zh-CN" altLang="en-US" sz="3200" b="1">
              <a:solidFill>
                <a:srgbClr val="FF3300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13315" name="矩形 13314"/>
          <p:cNvSpPr/>
          <p:nvPr/>
        </p:nvSpPr>
        <p:spPr>
          <a:xfrm>
            <a:off x="30480" y="3764280"/>
            <a:ext cx="1207833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zh-CN" altLang="en-US" sz="28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第二部分（第</a:t>
            </a:r>
            <a:r>
              <a:rPr lang="en-US" altLang="zh-CN" sz="28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2—13</a:t>
            </a:r>
            <a:r>
              <a:rPr lang="zh-CN" altLang="en-US" sz="2800" b="1"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段）寄情于事，以时间为线索，详实而又有重点地记叙了母亲勤劳的一生。</a:t>
            </a:r>
            <a:endParaRPr lang="zh-CN" altLang="en-US" sz="2800" b="1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6" name="矩形 13315"/>
          <p:cNvSpPr/>
          <p:nvPr/>
        </p:nvSpPr>
        <p:spPr>
          <a:xfrm>
            <a:off x="31115" y="2362200"/>
            <a:ext cx="120777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第一部分（第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段） 抒发悲痛感情，引出对母亲勤劳一生的回忆。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7" name="矩形 13316"/>
          <p:cNvSpPr/>
          <p:nvPr/>
        </p:nvSpPr>
        <p:spPr>
          <a:xfrm>
            <a:off x="30480" y="5043805"/>
            <a:ext cx="1207770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第三部分（第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4—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17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段）写母亲对我的教育和影响，表达出作者对母亲的怀念和继续革命的决心。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3318" name="组合 13317"/>
          <p:cNvGrpSpPr/>
          <p:nvPr/>
        </p:nvGrpSpPr>
        <p:grpSpPr>
          <a:xfrm>
            <a:off x="442246" y="234043"/>
            <a:ext cx="3124200" cy="685800"/>
            <a:chOff x="-831" y="-144"/>
            <a:chExt cx="2400" cy="672"/>
          </a:xfrm>
        </p:grpSpPr>
        <p:pic>
          <p:nvPicPr>
            <p:cNvPr id="13319" name="图片 13318" descr="MCj04195320000[1]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831" y="-144"/>
              <a:ext cx="2400" cy="67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320" name="矩形 13319"/>
            <p:cNvSpPr/>
            <p:nvPr/>
          </p:nvSpPr>
          <p:spPr>
            <a:xfrm>
              <a:off x="-400" y="-144"/>
              <a:ext cx="1536" cy="4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 fontScale="70000"/>
            </a:bodyPr>
            <a:p>
              <a:pPr algn="ctr"/>
              <a:r>
                <a:rPr lang="zh-CN" altLang="en-US" sz="3600">
                  <a:ln w="9525" cap="flat" cmpd="sng">
                    <a:solidFill>
                      <a:schemeClr val="bg1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chemeClr val="tx1"/>
                  </a:soli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隶书" panose="02010509060101010101" pitchFamily="1" charset="-122"/>
                  <a:ea typeface="隶书" panose="02010509060101010101" pitchFamily="1" charset="-122"/>
                </a:rPr>
                <a:t>整体感知</a:t>
              </a:r>
              <a:endParaRPr lang="zh-CN" altLang="en-US" sz="3600">
                <a:ln w="9525" cap="flat" cmpd="sng">
                  <a:solidFill>
                    <a:schemeClr val="bg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endParaRPr>
            </a:p>
          </p:txBody>
        </p:sp>
      </p:grpSp>
      <p:sp>
        <p:nvSpPr>
          <p:cNvPr id="13321" name="文本框 13320"/>
          <p:cNvSpPr txBox="1"/>
          <p:nvPr/>
        </p:nvSpPr>
        <p:spPr>
          <a:xfrm>
            <a:off x="30480" y="3168015"/>
            <a:ext cx="1207770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从</a:t>
            </a:r>
            <a:r>
              <a:rPr lang="en-US" altLang="zh-CN" sz="28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2</a:t>
            </a:r>
            <a:r>
              <a:rPr lang="zh-CN" altLang="en-US" sz="28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段开始回忆往事，到</a:t>
            </a:r>
            <a:r>
              <a:rPr lang="en-US" altLang="zh-CN" sz="28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15</a:t>
            </a:r>
            <a:r>
              <a:rPr lang="zh-CN" altLang="en-US" sz="28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段结束</a:t>
            </a:r>
            <a:r>
              <a:rPr lang="zh-CN" altLang="en-US" sz="2800">
                <a:solidFill>
                  <a:srgbClr val="CC0000"/>
                </a:solidFill>
                <a:latin typeface="Arial" panose="020B0604020202020204" pitchFamily="34" charset="0"/>
              </a:rPr>
              <a:t>。</a:t>
            </a:r>
            <a:endParaRPr lang="zh-CN" altLang="en-US" sz="280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17" grpId="0"/>
      <p:bldP spid="133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矩形 16385"/>
          <p:cNvSpPr/>
          <p:nvPr/>
        </p:nvSpPr>
        <p:spPr>
          <a:xfrm>
            <a:off x="41275" y="1461135"/>
            <a:ext cx="121291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zh-CN" altLang="en-US" sz="3200" b="1">
                <a:solidFill>
                  <a:srgbClr val="FF33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　　阅读课文第二部分，概括作者回忆了母亲哪几方面的事？ </a:t>
            </a:r>
            <a:endParaRPr lang="zh-CN" altLang="en-US" sz="3200" b="1">
              <a:solidFill>
                <a:srgbClr val="FF3300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16388" name="矩形 16387"/>
          <p:cNvSpPr/>
          <p:nvPr/>
        </p:nvSpPr>
        <p:spPr>
          <a:xfrm>
            <a:off x="141605" y="2238375"/>
            <a:ext cx="411543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>
                <a:latin typeface="Arial" panose="020B0604020202020204" pitchFamily="34" charset="0"/>
                <a:ea typeface="黑体" panose="02010609060101010101" pitchFamily="49" charset="-122"/>
              </a:rPr>
              <a:t>回忆了母亲两方面的事：</a:t>
            </a:r>
            <a:endParaRPr lang="zh-CN" altLang="en-US" sz="2800" b="1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389" name="矩形 16388"/>
          <p:cNvSpPr/>
          <p:nvPr/>
        </p:nvSpPr>
        <p:spPr>
          <a:xfrm>
            <a:off x="141605" y="3077210"/>
            <a:ext cx="119246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b="1">
                <a:ln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_GB2312" pitchFamily="1" charset="-122"/>
                <a:ea typeface="楷体_GB2312" pitchFamily="1" charset="-122"/>
              </a:rPr>
              <a:t>①</a:t>
            </a:r>
            <a:r>
              <a:rPr lang="zh-CN" altLang="en-US" sz="2800" b="1">
                <a:ln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_GB2312" pitchFamily="1" charset="-122"/>
                <a:ea typeface="楷体_GB2312" pitchFamily="1" charset="-122"/>
              </a:rPr>
              <a:t>第一方面：母亲勤劳俭朴的习惯和宽厚仁慈的态度；</a:t>
            </a:r>
            <a:r>
              <a:rPr lang="zh-CN" altLang="en-US" b="1">
                <a:ln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_GB2312" pitchFamily="1" charset="-122"/>
                <a:ea typeface="楷体_GB2312" pitchFamily="1" charset="-122"/>
              </a:rPr>
              <a:t>（</a:t>
            </a:r>
            <a:r>
              <a:rPr lang="en-US" altLang="zh-CN" b="1">
                <a:ln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_GB2312" pitchFamily="1" charset="-122"/>
                <a:ea typeface="楷体_GB2312" pitchFamily="1" charset="-122"/>
              </a:rPr>
              <a:t>2</a:t>
            </a:r>
            <a:r>
              <a:rPr lang="en-US" altLang="zh-CN" b="1">
                <a:ln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楷体_GB2312" pitchFamily="1" charset="-122"/>
              </a:rPr>
              <a:t>—</a:t>
            </a:r>
            <a:r>
              <a:rPr lang="en-US" altLang="zh-CN" b="1">
                <a:ln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_GB2312" pitchFamily="1" charset="-122"/>
                <a:ea typeface="楷体_GB2312" pitchFamily="1" charset="-122"/>
              </a:rPr>
              <a:t>7</a:t>
            </a:r>
            <a:r>
              <a:rPr lang="zh-CN" altLang="en-US" b="1">
                <a:ln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_GB2312" pitchFamily="1" charset="-122"/>
                <a:ea typeface="楷体_GB2312" pitchFamily="1" charset="-122"/>
              </a:rPr>
              <a:t>段） </a:t>
            </a:r>
            <a:endParaRPr lang="zh-CN" altLang="en-US" b="1">
              <a:ln/>
              <a:solidFill>
                <a:schemeClr val="accent1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6390" name="矩形 16389"/>
          <p:cNvSpPr/>
          <p:nvPr/>
        </p:nvSpPr>
        <p:spPr>
          <a:xfrm>
            <a:off x="141605" y="4235450"/>
            <a:ext cx="1192466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1" charset="-122"/>
                <a:ea typeface="楷体_GB2312" pitchFamily="1" charset="-122"/>
              </a:rPr>
              <a:t>②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1" charset="-122"/>
                <a:ea typeface="楷体_GB2312" pitchFamily="1" charset="-122"/>
              </a:rPr>
              <a:t>第二方面：母亲坚强不屈的性格，对压迫者的反抗以及对作者参加革命的支持和慰勉。 </a:t>
            </a: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1" charset="-122"/>
                <a:ea typeface="楷体_GB2312" pitchFamily="1" charset="-122"/>
              </a:rPr>
              <a:t>（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1" charset="-122"/>
                <a:ea typeface="楷体_GB2312" pitchFamily="1" charset="-122"/>
              </a:rPr>
              <a:t>8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楷体_GB2312" pitchFamily="1" charset="-122"/>
              </a:rPr>
              <a:t>—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1" charset="-122"/>
                <a:ea typeface="楷体_GB2312" pitchFamily="1" charset="-122"/>
              </a:rPr>
              <a:t>13</a:t>
            </a:r>
            <a:r>
              <a:rPr lang="zh-CN" altLang="en-US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1" charset="-122"/>
                <a:ea typeface="楷体_GB2312" pitchFamily="1" charset="-122"/>
              </a:rPr>
              <a:t>段）</a:t>
            </a:r>
            <a:endParaRPr lang="zh-CN" altLang="en-US" b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楷体_GB2312" pitchFamily="1" charset="-122"/>
              <a:ea typeface="楷体_GB2312" pitchFamily="1" charset="-122"/>
            </a:endParaRPr>
          </a:p>
        </p:txBody>
      </p:sp>
      <p:grpSp>
        <p:nvGrpSpPr>
          <p:cNvPr id="16391" name="组合 16390"/>
          <p:cNvGrpSpPr/>
          <p:nvPr/>
        </p:nvGrpSpPr>
        <p:grpSpPr>
          <a:xfrm>
            <a:off x="237922" y="148737"/>
            <a:ext cx="3124200" cy="762000"/>
            <a:chOff x="-1644" y="-315"/>
            <a:chExt cx="2256" cy="624"/>
          </a:xfrm>
        </p:grpSpPr>
        <p:pic>
          <p:nvPicPr>
            <p:cNvPr id="16392" name="图片 16391" descr="MCj04195320000[1]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644" y="-315"/>
              <a:ext cx="2256" cy="62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6393" name="矩形 16392"/>
            <p:cNvSpPr/>
            <p:nvPr/>
          </p:nvSpPr>
          <p:spPr>
            <a:xfrm>
              <a:off x="-1284" y="-195"/>
              <a:ext cx="1536" cy="38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 fontScale="60000"/>
            </a:bodyPr>
            <a:p>
              <a:pPr algn="ctr"/>
              <a:r>
                <a:rPr lang="zh-CN" altLang="en-US" sz="3600">
                  <a:ln w="9525" cap="flat" cmpd="sng">
                    <a:solidFill>
                      <a:schemeClr val="bg1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chemeClr val="tx1"/>
                  </a:soli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隶书" panose="02010509060101010101" pitchFamily="1" charset="-122"/>
                  <a:ea typeface="隶书" panose="02010509060101010101" pitchFamily="1" charset="-122"/>
                </a:rPr>
                <a:t>研读课文</a:t>
              </a:r>
              <a:endParaRPr lang="zh-CN" altLang="en-US" sz="3600">
                <a:ln w="9525" cap="flat" cmpd="sng">
                  <a:solidFill>
                    <a:schemeClr val="bg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endParaRPr>
            </a:p>
          </p:txBody>
        </p:sp>
      </p:grp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  <p:bldP spid="1639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矩形 17409"/>
          <p:cNvSpPr/>
          <p:nvPr/>
        </p:nvSpPr>
        <p:spPr>
          <a:xfrm>
            <a:off x="2057400" y="2286000"/>
            <a:ext cx="8153400" cy="16967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5000"/>
              </a:lnSpc>
            </a:pPr>
            <a:r>
              <a:rPr lang="zh-CN" altLang="en-US" sz="3600" b="1">
                <a:latin typeface="隶书" panose="02010509060101010101" pitchFamily="1" charset="-122"/>
                <a:ea typeface="隶书" panose="02010509060101010101" pitchFamily="1" charset="-122"/>
              </a:rPr>
              <a:t>　　文章记叙了母亲的哪些事儿？歌颂了母亲怎样的美德？</a:t>
            </a:r>
            <a:endParaRPr lang="zh-CN" altLang="en-US" sz="3600" b="1"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grpSp>
        <p:nvGrpSpPr>
          <p:cNvPr id="17411" name="组合 17410"/>
          <p:cNvGrpSpPr/>
          <p:nvPr/>
        </p:nvGrpSpPr>
        <p:grpSpPr>
          <a:xfrm>
            <a:off x="2514600" y="838200"/>
            <a:ext cx="2895600" cy="722313"/>
            <a:chOff x="0" y="0"/>
            <a:chExt cx="1968" cy="551"/>
          </a:xfrm>
        </p:grpSpPr>
        <p:pic>
          <p:nvPicPr>
            <p:cNvPr id="17412" name="图片 17411" descr="MCj04195320000[1]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1968" cy="55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413" name="矩形 17412"/>
            <p:cNvSpPr/>
            <p:nvPr/>
          </p:nvSpPr>
          <p:spPr>
            <a:xfrm>
              <a:off x="288" y="71"/>
              <a:ext cx="1392" cy="33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 fontScale="60000"/>
            </a:bodyPr>
            <a:p>
              <a:pPr algn="ctr"/>
              <a:r>
                <a:rPr lang="zh-CN" altLang="en-US" sz="3600">
                  <a:ln w="9525" cap="flat" cmpd="sng">
                    <a:solidFill>
                      <a:schemeClr val="bg1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chemeClr val="tx1"/>
                  </a:soli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隶书" panose="02010509060101010101" pitchFamily="1" charset="-122"/>
                  <a:ea typeface="隶书" panose="02010509060101010101" pitchFamily="1" charset="-122"/>
                </a:rPr>
                <a:t>研读课文</a:t>
              </a:r>
              <a:endParaRPr lang="zh-CN" altLang="en-US" sz="3600">
                <a:ln w="9525" cap="flat" cmpd="sng">
                  <a:solidFill>
                    <a:schemeClr val="bg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endParaRPr>
            </a:p>
          </p:txBody>
        </p:sp>
      </p:grpSp>
    </p:spTree>
  </p:cSld>
  <p:clrMapOvr>
    <a:masterClrMapping/>
  </p:clrMapOvr>
  <p:transition spd="med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0482" name="内容占位符 20481"/>
          <p:cNvGraphicFramePr/>
          <p:nvPr>
            <p:ph/>
          </p:nvPr>
        </p:nvGraphicFramePr>
        <p:xfrm>
          <a:off x="1676400" y="20320"/>
          <a:ext cx="8915400" cy="6865620"/>
        </p:xfrm>
        <a:graphic>
          <a:graphicData uri="http://schemas.openxmlformats.org/drawingml/2006/table">
            <a:tbl>
              <a:tblPr/>
              <a:tblGrid>
                <a:gridCol w="2133600"/>
                <a:gridCol w="3581400"/>
                <a:gridCol w="3200400"/>
              </a:tblGrid>
              <a:tr h="518160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r>
                        <a:rPr lang="en-US" altLang="zh-CN"/>
                        <a:t>     </a:t>
                      </a:r>
                      <a:r>
                        <a:rPr lang="zh-CN" altLang="en-US" b="1"/>
                        <a:t>时 间</a:t>
                      </a:r>
                      <a:endParaRPr lang="zh-CN" altLang="en-US" b="1"/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r>
                        <a:rPr lang="zh-CN" altLang="en-US" b="1"/>
                        <a:t>母亲经历的事情</a:t>
                      </a:r>
                      <a:endParaRPr lang="zh-CN" altLang="en-US" b="1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r>
                        <a:rPr lang="zh-CN" altLang="en-US" b="1"/>
                        <a:t>表现母亲的美德</a:t>
                      </a:r>
                      <a:endParaRPr lang="zh-CN" altLang="en-US" b="1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9980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r>
                        <a:rPr lang="zh-CN" altLang="en-US" sz="2400" b="1"/>
                        <a:t>作者小时候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</a:rPr>
                        <a:t>(2-7)</a:t>
                      </a:r>
                      <a:endParaRPr lang="zh-CN" altLang="en-US" sz="2400" b="1">
                        <a:solidFill>
                          <a:srgbClr val="FF0000"/>
                        </a:solidFill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Tx/>
                        <a:buNone/>
                      </a:pPr>
                      <a:endParaRPr lang="zh-CN" altLang="en-US" sz="1600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endParaRPr lang="zh-CN" altLang="en-US" sz="2400" b="1">
                        <a:solidFill>
                          <a:schemeClr val="tx1"/>
                        </a:solidFill>
                        <a:latin typeface="宋体" panose="02010600030101010101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720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r>
                        <a:rPr lang="en-US" altLang="zh-CN" sz="2400" b="1"/>
                        <a:t>1885</a:t>
                      </a:r>
                      <a:r>
                        <a:rPr lang="zh-CN" altLang="en-US" sz="2400" b="1"/>
                        <a:t>－</a:t>
                      </a:r>
                      <a:r>
                        <a:rPr lang="en-US" altLang="zh-CN" sz="2400" b="1"/>
                        <a:t>1900</a:t>
                      </a:r>
                      <a:r>
                        <a:rPr lang="zh-CN" altLang="en-US" sz="2400" b="1"/>
                        <a:t>前后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</a:rPr>
                        <a:t>(8)</a:t>
                      </a:r>
                      <a:endParaRPr lang="zh-CN" altLang="en-US" sz="2400" b="1">
                        <a:solidFill>
                          <a:srgbClr val="FF0000"/>
                        </a:solidFill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endParaRPr lang="zh-CN" altLang="en-US" sz="2400" b="1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endParaRPr lang="zh-CN" altLang="en-US" sz="2400" b="1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60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r>
                        <a:rPr lang="en-US" altLang="zh-CN" sz="2400" b="1"/>
                        <a:t>1905</a:t>
                      </a:r>
                      <a:r>
                        <a:rPr lang="zh-CN" altLang="en-US" sz="2400" b="1"/>
                        <a:t>年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</a:rPr>
                        <a:t>(9)</a:t>
                      </a:r>
                      <a:endParaRPr lang="zh-CN" altLang="en-US" sz="2400" b="1">
                        <a:solidFill>
                          <a:srgbClr val="FF0000"/>
                        </a:solidFill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endParaRPr lang="zh-CN" altLang="en-US" sz="2400" b="1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endParaRPr lang="zh-CN" altLang="en-US" sz="2400" b="1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r>
                        <a:rPr lang="en-US" altLang="zh-CN" sz="2400" b="1"/>
                        <a:t>1908</a:t>
                      </a:r>
                      <a:r>
                        <a:rPr lang="zh-CN" altLang="en-US" sz="2400" b="1"/>
                        <a:t>年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</a:rPr>
                        <a:t>(10)</a:t>
                      </a:r>
                      <a:endParaRPr lang="zh-CN" altLang="en-US" sz="2400" b="1">
                        <a:solidFill>
                          <a:srgbClr val="FF0000"/>
                        </a:solidFill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endParaRPr lang="zh-CN" altLang="en-US" sz="2400" b="1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endParaRPr lang="zh-CN" altLang="en-US" sz="2400" b="1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r>
                        <a:rPr lang="en-US" altLang="zh-CN" sz="2400" b="1"/>
                        <a:t>1919</a:t>
                      </a:r>
                      <a:r>
                        <a:rPr lang="zh-CN" altLang="en-US" sz="2400" b="1"/>
                        <a:t>年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</a:rPr>
                        <a:t>(10-11)</a:t>
                      </a:r>
                      <a:endParaRPr lang="zh-CN" altLang="en-US" sz="2400" b="1">
                        <a:solidFill>
                          <a:srgbClr val="FF0000"/>
                        </a:solidFill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endParaRPr lang="zh-CN" altLang="en-US" sz="2400" b="1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endParaRPr lang="zh-CN" altLang="en-US" sz="2400" b="1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60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r>
                        <a:rPr lang="en-US" altLang="zh-CN" sz="2400" b="1"/>
                        <a:t>1924</a:t>
                      </a:r>
                      <a:r>
                        <a:rPr lang="zh-CN" altLang="en-US" sz="2400" b="1"/>
                        <a:t>－</a:t>
                      </a:r>
                      <a:r>
                        <a:rPr lang="en-US" altLang="zh-CN" sz="2400" b="1"/>
                        <a:t>1927</a:t>
                      </a:r>
                      <a:r>
                        <a:rPr lang="zh-CN" altLang="en-US" sz="2400" b="1"/>
                        <a:t>年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</a:rPr>
                        <a:t>(12)</a:t>
                      </a:r>
                      <a:endParaRPr lang="zh-CN" altLang="en-US" sz="2400" b="1">
                        <a:solidFill>
                          <a:srgbClr val="FF0000"/>
                        </a:solidFill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endParaRPr lang="zh-CN" altLang="en-US" sz="2400" b="1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endParaRPr lang="zh-CN" altLang="en-US" sz="2400" b="1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60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r>
                        <a:rPr lang="en-US" altLang="zh-CN" sz="2400" b="1"/>
                        <a:t>1937</a:t>
                      </a:r>
                      <a:r>
                        <a:rPr lang="zh-CN" altLang="en-US" sz="2400" b="1"/>
                        <a:t>年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</a:rPr>
                        <a:t>(12)</a:t>
                      </a:r>
                      <a:endParaRPr lang="zh-CN" altLang="en-US" sz="2400" b="1">
                        <a:solidFill>
                          <a:srgbClr val="FF0000"/>
                        </a:solidFill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endParaRPr lang="zh-CN" altLang="en-US" sz="2400" b="1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endParaRPr lang="zh-CN" altLang="en-US" sz="2400" b="1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2305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r>
                        <a:rPr lang="en-US" altLang="zh-CN" sz="2400" b="1"/>
                        <a:t>1944</a:t>
                      </a:r>
                      <a:r>
                        <a:rPr lang="zh-CN" altLang="en-US" sz="2400" b="1"/>
                        <a:t>年</a:t>
                      </a:r>
                      <a:r>
                        <a:rPr lang="en-US" altLang="zh-CN" sz="2400" b="1">
                          <a:solidFill>
                            <a:srgbClr val="FF0000"/>
                          </a:solidFill>
                        </a:rPr>
                        <a:t>(12)</a:t>
                      </a:r>
                      <a:endParaRPr lang="zh-CN" altLang="en-US" sz="2400" b="1">
                        <a:solidFill>
                          <a:srgbClr val="FF0000"/>
                        </a:solidFill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endParaRPr lang="zh-CN" altLang="en-US" sz="2400" b="1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buClrTx/>
                        <a:buNone/>
                      </a:pPr>
                      <a:endParaRPr lang="zh-CN" altLang="en-US" sz="2400" b="1"/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3851910" y="551180"/>
            <a:ext cx="352742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algn="l" eaLnBrk="1" hangingPunct="1">
              <a:spcBef>
                <a:spcPct val="0"/>
              </a:spcBef>
              <a:buClrTx/>
              <a:buNone/>
            </a:pPr>
            <a:r>
              <a:rPr lang="zh-CN" altLang="en-US" sz="1600" b="1">
                <a:sym typeface="+mn-ea"/>
              </a:rPr>
              <a:t>天不亮就起床，煮饭，种田，养蚕，挑水，有桐子榨油点灯，亲手纺线织布，不打骂孩子，周济穷人，不许“我们”吸烟喝酒等事</a:t>
            </a:r>
            <a:r>
              <a:rPr lang="zh-CN" altLang="en-US" sz="1600">
                <a:sym typeface="+mn-ea"/>
              </a:rPr>
              <a:t> </a:t>
            </a:r>
            <a:endParaRPr lang="zh-CN" altLang="en-US" sz="1600"/>
          </a:p>
        </p:txBody>
      </p:sp>
      <p:sp>
        <p:nvSpPr>
          <p:cNvPr id="4" name="文本框 3"/>
          <p:cNvSpPr txBox="1"/>
          <p:nvPr/>
        </p:nvSpPr>
        <p:spPr>
          <a:xfrm>
            <a:off x="7378700" y="551180"/>
            <a:ext cx="32124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algn="l" eaLnBrk="1" hangingPunct="1">
              <a:buClrTx/>
              <a:buNone/>
            </a:pPr>
            <a:r>
              <a:rPr lang="zh-CN" altLang="en-US" sz="2400" b="1">
                <a:solidFill>
                  <a:schemeClr val="accent5">
                    <a:lumMod val="75000"/>
                  </a:schemeClr>
                </a:solidFill>
                <a:sym typeface="+mn-ea"/>
              </a:rPr>
              <a:t>勤劳俭朴、任劳任怨</a:t>
            </a:r>
            <a:r>
              <a:rPr lang="zh-CN" altLang="en-US" sz="2400" b="1">
                <a:solidFill>
                  <a:schemeClr val="accent5">
                    <a:lumMod val="75000"/>
                  </a:schemeClr>
                </a:solidFill>
                <a:latin typeface="宋体" panose="02010600030101010101" pitchFamily="2" charset="-122"/>
                <a:sym typeface="+mn-ea"/>
              </a:rPr>
              <a:t>宽厚仁慈</a:t>
            </a:r>
            <a:endParaRPr lang="zh-CN" altLang="en-US" sz="2400" b="1">
              <a:solidFill>
                <a:schemeClr val="accent5">
                  <a:lumMod val="75000"/>
                </a:schemeClr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51910" y="1628140"/>
            <a:ext cx="352742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algn="l" eaLnBrk="1" hangingPunct="1">
              <a:buClrTx/>
              <a:buNone/>
            </a:pPr>
            <a:r>
              <a:rPr lang="zh-CN" altLang="en-US" sz="2400" b="1">
                <a:sym typeface="+mn-ea"/>
              </a:rPr>
              <a:t>遭遇退佃、搬家、天灾，</a:t>
            </a:r>
            <a:r>
              <a:rPr lang="zh-CN" altLang="en-US" sz="2400" b="1">
                <a:sym typeface="+mn-ea"/>
              </a:rPr>
              <a:t>没有灰心</a:t>
            </a:r>
            <a:r>
              <a:rPr lang="zh-CN" altLang="en-US" sz="2400" b="1">
                <a:sym typeface="+mn-ea"/>
              </a:rPr>
              <a:t>，对穷人的同情和对为富不仁的反感</a:t>
            </a:r>
            <a:endParaRPr lang="zh-CN" altLang="en-US" sz="2400"/>
          </a:p>
        </p:txBody>
      </p:sp>
      <p:sp>
        <p:nvSpPr>
          <p:cNvPr id="6" name="文本框 5"/>
          <p:cNvSpPr txBox="1"/>
          <p:nvPr/>
        </p:nvSpPr>
        <p:spPr>
          <a:xfrm>
            <a:off x="7379335" y="1628775"/>
            <a:ext cx="321183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algn="l" eaLnBrk="1" hangingPunct="1">
              <a:buClrTx/>
              <a:buNone/>
            </a:pPr>
            <a:r>
              <a:rPr lang="zh-CN" altLang="en-US" sz="2400" b="1">
                <a:solidFill>
                  <a:schemeClr val="accent5">
                    <a:lumMod val="75000"/>
                  </a:schemeClr>
                </a:solidFill>
                <a:sym typeface="+mn-ea"/>
              </a:rPr>
              <a:t>坚强不屈、爱憎分明、朴素的阶级意识</a:t>
            </a:r>
            <a:endParaRPr lang="zh-CN" altLang="en-US" sz="2400" b="1">
              <a:solidFill>
                <a:schemeClr val="accent5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852545" y="2827655"/>
            <a:ext cx="352615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 b="1">
                <a:sym typeface="+mn-ea"/>
              </a:rPr>
              <a:t>节衣缩食，借债供“我”读书。</a:t>
            </a:r>
            <a:endParaRPr lang="zh-CN" altLang="en-US" sz="2400"/>
          </a:p>
        </p:txBody>
      </p:sp>
      <p:sp>
        <p:nvSpPr>
          <p:cNvPr id="8" name="文本框 7"/>
          <p:cNvSpPr txBox="1"/>
          <p:nvPr/>
        </p:nvSpPr>
        <p:spPr>
          <a:xfrm>
            <a:off x="7379970" y="2827655"/>
            <a:ext cx="321119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algn="l" eaLnBrk="1" hangingPunct="1">
              <a:buClrTx/>
              <a:buNone/>
            </a:pPr>
            <a:r>
              <a:rPr lang="zh-CN" altLang="en-US" sz="2400" b="1">
                <a:solidFill>
                  <a:schemeClr val="accent5">
                    <a:lumMod val="75000"/>
                  </a:schemeClr>
                </a:solidFill>
                <a:sym typeface="+mn-ea"/>
              </a:rPr>
              <a:t>有远见、摆脱贫困和压迫的愿望</a:t>
            </a:r>
            <a:endParaRPr lang="zh-CN" altLang="en-US" sz="2400" b="1">
              <a:solidFill>
                <a:schemeClr val="accent5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853180" y="3656965"/>
            <a:ext cx="352615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000" b="1">
                <a:sym typeface="+mn-ea"/>
              </a:rPr>
              <a:t>支持、慰勉作者参加革命</a:t>
            </a:r>
            <a:endParaRPr lang="zh-CN" altLang="en-US" sz="2000"/>
          </a:p>
        </p:txBody>
      </p:sp>
      <p:sp>
        <p:nvSpPr>
          <p:cNvPr id="10" name="文本框 9"/>
          <p:cNvSpPr txBox="1"/>
          <p:nvPr/>
        </p:nvSpPr>
        <p:spPr>
          <a:xfrm>
            <a:off x="7379970" y="3687445"/>
            <a:ext cx="20015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algn="l" eaLnBrk="1" hangingPunct="1">
              <a:buClrTx/>
              <a:buNone/>
            </a:pPr>
            <a:r>
              <a:rPr lang="zh-CN" altLang="en-US" sz="2400" b="1">
                <a:solidFill>
                  <a:schemeClr val="accent5">
                    <a:lumMod val="75000"/>
                  </a:schemeClr>
                </a:solidFill>
                <a:sym typeface="+mn-ea"/>
              </a:rPr>
              <a:t>深明大义</a:t>
            </a:r>
            <a:endParaRPr lang="zh-CN" altLang="en-US" sz="2400" b="1">
              <a:solidFill>
                <a:schemeClr val="accent5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853180" y="4147820"/>
            <a:ext cx="337312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algn="l" eaLnBrk="1" hangingPunct="1">
              <a:buClrTx/>
              <a:buNone/>
            </a:pPr>
            <a:r>
              <a:rPr lang="zh-CN" altLang="en-US" sz="2400" b="1">
                <a:sym typeface="+mn-ea"/>
              </a:rPr>
              <a:t>离开土地就不舒服</a:t>
            </a:r>
            <a:endParaRPr lang="zh-CN" altLang="en-US" sz="2400"/>
          </a:p>
        </p:txBody>
      </p:sp>
      <p:sp>
        <p:nvSpPr>
          <p:cNvPr id="12" name="文本框 11"/>
          <p:cNvSpPr txBox="1"/>
          <p:nvPr/>
        </p:nvSpPr>
        <p:spPr>
          <a:xfrm>
            <a:off x="7482840" y="4147185"/>
            <a:ext cx="14071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algn="l" eaLnBrk="1" hangingPunct="1">
              <a:buClrTx/>
              <a:buNone/>
            </a:pPr>
            <a:r>
              <a:rPr lang="zh-CN" altLang="en-US" sz="2400" b="1">
                <a:solidFill>
                  <a:schemeClr val="accent5">
                    <a:lumMod val="75000"/>
                  </a:schemeClr>
                </a:solidFill>
                <a:sym typeface="+mn-ea"/>
              </a:rPr>
              <a:t>勤劳一生</a:t>
            </a:r>
            <a:endParaRPr lang="zh-CN" altLang="en-US" sz="2400" b="1">
              <a:solidFill>
                <a:schemeClr val="accent5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853180" y="4737100"/>
            <a:ext cx="29800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algn="l" eaLnBrk="1" hangingPunct="1">
              <a:buClrTx/>
              <a:buNone/>
            </a:pPr>
            <a:r>
              <a:rPr lang="zh-CN" altLang="en-US" sz="2400" b="1">
                <a:sym typeface="+mn-ea"/>
              </a:rPr>
              <a:t>独立支持一家人生活</a:t>
            </a:r>
            <a:endParaRPr lang="zh-CN" altLang="en-US" sz="2400" b="1"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515860" y="4737100"/>
            <a:ext cx="293751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0" lvl="0" indent="0" algn="l" eaLnBrk="1" hangingPunct="1">
              <a:buClrTx/>
              <a:buNone/>
            </a:pPr>
            <a:r>
              <a:rPr lang="zh-CN" altLang="en-US" sz="2400" b="1">
                <a:solidFill>
                  <a:schemeClr val="accent5">
                    <a:lumMod val="75000"/>
                  </a:schemeClr>
                </a:solidFill>
                <a:sym typeface="+mn-ea"/>
              </a:rPr>
              <a:t>勤俭持家、深明大义</a:t>
            </a:r>
            <a:endParaRPr lang="zh-CN" altLang="en-US" sz="2400" b="1">
              <a:solidFill>
                <a:schemeClr val="accent5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996055" y="5520690"/>
            <a:ext cx="33820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 b="1">
                <a:sym typeface="+mn-ea"/>
              </a:rPr>
              <a:t>过着勤劳的农妇生活</a:t>
            </a:r>
            <a:endParaRPr lang="zh-CN" altLang="en-US" sz="2400"/>
          </a:p>
        </p:txBody>
      </p:sp>
      <p:sp>
        <p:nvSpPr>
          <p:cNvPr id="16" name="文本框 15"/>
          <p:cNvSpPr txBox="1"/>
          <p:nvPr/>
        </p:nvSpPr>
        <p:spPr>
          <a:xfrm>
            <a:off x="7378065" y="5405755"/>
            <a:ext cx="32131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algn="l" eaLnBrk="1" hangingPunct="1">
              <a:buClrTx/>
              <a:buNone/>
            </a:pPr>
            <a:r>
              <a:rPr lang="zh-CN" altLang="en-US" sz="2400" b="1">
                <a:solidFill>
                  <a:schemeClr val="accent5">
                    <a:lumMod val="75000"/>
                  </a:schemeClr>
                </a:solidFill>
                <a:sym typeface="+mn-ea"/>
              </a:rPr>
              <a:t>理解党的困难、期望革命成功</a:t>
            </a:r>
            <a:endParaRPr lang="zh-CN" altLang="en-US" sz="2400" b="1">
              <a:solidFill>
                <a:schemeClr val="accent5">
                  <a:lumMod val="75000"/>
                </a:schemeClr>
              </a:solidFill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853180" y="6330315"/>
            <a:ext cx="33724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algn="l" eaLnBrk="1" hangingPunct="1">
              <a:buClrTx/>
              <a:buNone/>
            </a:pPr>
            <a:r>
              <a:rPr lang="en-US" altLang="zh-CN" sz="2400" b="1">
                <a:latin typeface="+mn-ea"/>
                <a:sym typeface="+mn-ea"/>
              </a:rPr>
              <a:t>86</a:t>
            </a:r>
            <a:r>
              <a:rPr lang="zh-CN" altLang="en-US" sz="2400" b="1">
                <a:latin typeface="+mn-ea"/>
                <a:sym typeface="+mn-ea"/>
              </a:rPr>
              <a:t>高龄仍“不辍劳作”</a:t>
            </a:r>
            <a:endParaRPr lang="zh-CN" altLang="en-US" sz="2400">
              <a:latin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482840" y="6330950"/>
            <a:ext cx="15773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lvl="0" indent="0" algn="l" eaLnBrk="1" hangingPunct="1">
              <a:buClrTx/>
              <a:buNone/>
            </a:pPr>
            <a:r>
              <a:rPr lang="zh-CN" altLang="en-US" sz="2400" b="1">
                <a:solidFill>
                  <a:schemeClr val="accent5">
                    <a:lumMod val="75000"/>
                  </a:schemeClr>
                </a:solidFill>
                <a:sym typeface="+mn-ea"/>
              </a:rPr>
              <a:t>热爱劳动</a:t>
            </a:r>
            <a:endParaRPr lang="zh-CN" altLang="en-US" sz="2400" b="1">
              <a:solidFill>
                <a:schemeClr val="accent5">
                  <a:lumMod val="75000"/>
                </a:schemeClr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矩形 22529"/>
          <p:cNvSpPr/>
          <p:nvPr/>
        </p:nvSpPr>
        <p:spPr>
          <a:xfrm>
            <a:off x="361950" y="2332355"/>
            <a:ext cx="11649075" cy="15316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en-US" sz="3600" b="1">
                <a:latin typeface="隶书" panose="02010509060101010101" pitchFamily="1" charset="-122"/>
                <a:ea typeface="隶书" panose="02010509060101010101" pitchFamily="1" charset="-122"/>
              </a:rPr>
              <a:t>　　作者是通过哪些事来说明母亲具有朴素的阶级意识、反抗精神和对革命的同情和支持？</a:t>
            </a:r>
            <a:endParaRPr lang="zh-CN" altLang="en-US" sz="3600" b="1"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grpSp>
        <p:nvGrpSpPr>
          <p:cNvPr id="22531" name="组合 22530"/>
          <p:cNvGrpSpPr/>
          <p:nvPr/>
        </p:nvGrpSpPr>
        <p:grpSpPr>
          <a:xfrm>
            <a:off x="2743200" y="762000"/>
            <a:ext cx="3505200" cy="838200"/>
            <a:chOff x="0" y="0"/>
            <a:chExt cx="2400" cy="672"/>
          </a:xfrm>
        </p:grpSpPr>
        <p:pic>
          <p:nvPicPr>
            <p:cNvPr id="22532" name="图片 22531" descr="MCj04195320000[1]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2400" cy="67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2533" name="矩形 22532"/>
            <p:cNvSpPr/>
            <p:nvPr/>
          </p:nvSpPr>
          <p:spPr>
            <a:xfrm>
              <a:off x="384" y="96"/>
              <a:ext cx="1536" cy="38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 fontScale="70000"/>
            </a:bodyPr>
            <a:p>
              <a:pPr algn="ctr"/>
              <a:r>
                <a:rPr lang="zh-CN" altLang="en-US" sz="3600">
                  <a:ln w="9525" cap="flat" cmpd="sng">
                    <a:solidFill>
                      <a:schemeClr val="bg1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chemeClr val="tx1"/>
                  </a:soli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隶书" panose="02010509060101010101" pitchFamily="1" charset="-122"/>
                  <a:ea typeface="隶书" panose="02010509060101010101" pitchFamily="1" charset="-122"/>
                </a:rPr>
                <a:t>研读课文</a:t>
              </a:r>
              <a:endParaRPr lang="zh-CN" altLang="en-US" sz="3600">
                <a:ln w="9525" cap="flat" cmpd="sng">
                  <a:solidFill>
                    <a:schemeClr val="bg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tx1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endParaRPr>
            </a:p>
          </p:txBody>
        </p:sp>
      </p:grpSp>
    </p:spTree>
  </p:cSld>
  <p:clrMapOvr>
    <a:masterClrMapping/>
  </p:clrMapOvr>
  <p:transition spd="med">
    <p:zoom dir="in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矩形 23553"/>
          <p:cNvSpPr/>
          <p:nvPr/>
        </p:nvSpPr>
        <p:spPr>
          <a:xfrm>
            <a:off x="18415" y="1056005"/>
            <a:ext cx="12157710" cy="181483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zh-CN" altLang="en-US" sz="2800" b="1">
                <a:ln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第一件事：乙未年（</a:t>
            </a:r>
            <a:r>
              <a:rPr lang="en-US" altLang="zh-CN" sz="2800" b="1">
                <a:ln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1895</a:t>
            </a:r>
            <a:r>
              <a:rPr lang="zh-CN" altLang="en-US" sz="2800" b="1">
                <a:ln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年）地主逼着退佃，又加天灾，家庭受到“最悲惨的一次遭遇”，在灾难面前，母亲没有退却，不但“没有灰心”，反而还增强了“她对穷苦农民的同情和对为富不仁者的反感”，并“启发了我幼年时期反抗压迫追求光明的思想”。</a:t>
            </a:r>
            <a:endParaRPr lang="zh-CN" altLang="en-US" sz="2800" b="1">
              <a:ln/>
              <a:solidFill>
                <a:schemeClr val="accent5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23555" name="矩形 23554"/>
          <p:cNvSpPr/>
          <p:nvPr/>
        </p:nvSpPr>
        <p:spPr>
          <a:xfrm>
            <a:off x="4367530" y="251143"/>
            <a:ext cx="304292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总共写了四件事：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6" name="矩形 23555"/>
          <p:cNvSpPr/>
          <p:nvPr/>
        </p:nvSpPr>
        <p:spPr>
          <a:xfrm>
            <a:off x="17780" y="2870835"/>
            <a:ext cx="1215834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zh-CN" altLang="en-US" sz="2800" b="1">
                <a:ln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第二件事：庚子年（</a:t>
            </a:r>
            <a:r>
              <a:rPr lang="en-US" altLang="zh-CN" sz="2800" b="1">
                <a:ln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1900</a:t>
            </a:r>
            <a:r>
              <a:rPr lang="zh-CN" altLang="en-US" sz="2800" b="1">
                <a:ln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年）前后四川饥民吃“大户”，农民的自发抗争，遭到了黑暗社会“官兵”的血腥镇压，“我家也遭受更多的困难”。</a:t>
            </a:r>
            <a:endParaRPr lang="zh-CN" altLang="en-US" sz="2800" b="1">
              <a:ln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23557" name="矩形 23556"/>
          <p:cNvSpPr/>
          <p:nvPr/>
        </p:nvSpPr>
        <p:spPr>
          <a:xfrm>
            <a:off x="628650" y="3993515"/>
            <a:ext cx="10521315" cy="43307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20000"/>
            <a:scene3d>
              <a:camera prst="orthographicFront"/>
              <a:lightRig rig="threePt" dir="t"/>
            </a:scene3d>
          </a:bodyPr>
          <a:p>
            <a:pPr algn="ctr"/>
            <a:r>
              <a:rPr lang="zh-CN" altLang="en-US" sz="28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（注意：这两件事放在第8段中写，没有分开，时间先后顺序有颠倒。）</a:t>
            </a:r>
            <a:endParaRPr lang="zh-CN" altLang="en-US" sz="2800" b="1">
              <a:ln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grpSp>
        <p:nvGrpSpPr>
          <p:cNvPr id="23558" name="组合 23557"/>
          <p:cNvGrpSpPr/>
          <p:nvPr/>
        </p:nvGrpSpPr>
        <p:grpSpPr>
          <a:xfrm>
            <a:off x="191807" y="277288"/>
            <a:ext cx="2362200" cy="609600"/>
            <a:chOff x="-1868" y="-192"/>
            <a:chExt cx="1632" cy="457"/>
          </a:xfrm>
        </p:grpSpPr>
        <p:pic>
          <p:nvPicPr>
            <p:cNvPr id="23559" name="图片 23558" descr="MCj04195320000[1]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1868" y="-192"/>
              <a:ext cx="1632" cy="45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3560" name="矩形 23559"/>
            <p:cNvSpPr/>
            <p:nvPr/>
          </p:nvSpPr>
          <p:spPr>
            <a:xfrm>
              <a:off x="-1566" y="-108"/>
              <a:ext cx="882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 fontScale="50000"/>
            </a:bodyPr>
            <a:p>
              <a:pPr algn="ctr"/>
              <a:r>
                <a:rPr lang="zh-CN" altLang="en-US" sz="3600" b="1">
                  <a:ln w="9525" cap="flat" cmpd="sng">
                    <a:solidFill>
                      <a:schemeClr val="bg1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chemeClr val="tx1"/>
                  </a:solidFill>
                  <a:latin typeface="隶书" panose="02010509060101010101" pitchFamily="1" charset="-122"/>
                  <a:ea typeface="隶书" panose="02010509060101010101" pitchFamily="1" charset="-122"/>
                </a:rPr>
                <a:t>归纳：</a:t>
              </a:r>
              <a:endParaRPr lang="zh-CN" altLang="en-US" sz="3600" b="1">
                <a:ln w="9525" cap="flat" cmpd="sng">
                  <a:solidFill>
                    <a:schemeClr val="bg1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tx1"/>
                </a:solidFill>
                <a:latin typeface="隶书" panose="02010509060101010101" pitchFamily="1" charset="-122"/>
                <a:ea typeface="隶书" panose="02010509060101010101" pitchFamily="1" charset="-122"/>
              </a:endParaRPr>
            </a:p>
          </p:txBody>
        </p:sp>
      </p:grpSp>
      <p:sp>
        <p:nvSpPr>
          <p:cNvPr id="24578" name="矩形 24577"/>
          <p:cNvSpPr/>
          <p:nvPr/>
        </p:nvSpPr>
        <p:spPr>
          <a:xfrm>
            <a:off x="17780" y="4545965"/>
            <a:ext cx="120427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>
                <a:ln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第三件事：</a:t>
            </a:r>
            <a:r>
              <a:rPr lang="en-US" altLang="zh-CN" sz="2800" b="1">
                <a:ln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1905</a:t>
            </a:r>
            <a:r>
              <a:rPr lang="zh-CN" altLang="en-US" sz="2800" b="1">
                <a:ln/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年是“支撑门户”，节衣缩食，送子读书。</a:t>
            </a:r>
            <a:endParaRPr lang="zh-CN" altLang="en-US" sz="2800" b="1">
              <a:ln/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24579" name="矩形 24578"/>
          <p:cNvSpPr/>
          <p:nvPr/>
        </p:nvSpPr>
        <p:spPr>
          <a:xfrm>
            <a:off x="17780" y="5129530"/>
            <a:ext cx="1215771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>
                <a:ln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第四件事：是</a:t>
            </a:r>
            <a:r>
              <a:rPr lang="en-US" altLang="zh-CN" sz="2800" b="1">
                <a:ln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1908</a:t>
            </a:r>
            <a:r>
              <a:rPr lang="zh-CN" altLang="en-US" sz="2800" b="1">
                <a:ln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年对儿子宣传科学和民主思想，献身于革命事业，不但不反对，还给他许多“慰勉”。</a:t>
            </a:r>
            <a:endParaRPr lang="zh-CN" altLang="en-US" sz="2800" b="1">
              <a:ln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24580" name="矩形 24579"/>
          <p:cNvSpPr/>
          <p:nvPr/>
        </p:nvSpPr>
        <p:spPr>
          <a:xfrm>
            <a:off x="851535" y="6262370"/>
            <a:ext cx="9074785" cy="44831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10000"/>
          </a:bodyPr>
          <a:p>
            <a:pPr algn="ctr"/>
            <a:r>
              <a:rPr lang="zh-CN" altLang="en-US" sz="28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（注意：这两件事是分别在第9、10段中写的。）</a:t>
            </a:r>
            <a:endParaRPr lang="zh-CN" altLang="en-US" sz="2800" b="1">
              <a:ln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6" grpId="0"/>
      <p:bldP spid="24579" grpId="0"/>
      <p:bldP spid="24578" grpId="0"/>
      <p:bldP spid="2458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Text Box 4"/>
          <p:cNvSpPr txBox="1"/>
          <p:nvPr/>
        </p:nvSpPr>
        <p:spPr>
          <a:xfrm>
            <a:off x="145415" y="125095"/>
            <a:ext cx="1190053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14、15段，是两个并列的段落，和第二部分的两个层次紧密呼应。</a:t>
            </a:r>
            <a:endParaRPr lang="zh-CN" altLang="en-US" sz="3200" b="1" dirty="0">
              <a:solidFill>
                <a:srgbClr val="FF006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（体现了母亲对我的教育和影响）</a:t>
            </a:r>
            <a:endParaRPr lang="zh-CN" altLang="en-US" sz="3200" b="1" dirty="0">
              <a:solidFill>
                <a:schemeClr val="accent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1" name="Text Box 5"/>
          <p:cNvSpPr txBox="1"/>
          <p:nvPr/>
        </p:nvSpPr>
        <p:spPr>
          <a:xfrm>
            <a:off x="44450" y="1527810"/>
            <a:ext cx="1200150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 b="1" dirty="0">
                <a:ln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3200" b="1" dirty="0">
                <a:ln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一是感谢母亲“教给我与困难作斗争的经验”；感谢母亲</a:t>
            </a:r>
            <a:r>
              <a:rPr lang="zh-CN" altLang="en-US" sz="3200" b="1" dirty="0">
                <a:ln/>
                <a:solidFill>
                  <a:schemeClr val="accent5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“给我一个强健的身体，一个勤劳的习惯”</a:t>
            </a:r>
            <a:r>
              <a:rPr lang="zh-CN" altLang="en-US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（这是在第</a:t>
            </a:r>
            <a:r>
              <a:rPr lang="en-US" altLang="zh-CN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2—7</a:t>
            </a:r>
            <a:r>
              <a:rPr lang="zh-CN" altLang="en-US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段的内容中自然引发出的感情）</a:t>
            </a:r>
            <a:endParaRPr lang="zh-CN" altLang="en-US" sz="32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 algn="ctr">
              <a:spcBef>
                <a:spcPct val="50000"/>
              </a:spcBef>
            </a:pPr>
            <a:endParaRPr lang="zh-CN" altLang="en-US" sz="32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sp>
        <p:nvSpPr>
          <p:cNvPr id="32772" name="Text Box 4"/>
          <p:cNvSpPr txBox="1"/>
          <p:nvPr/>
        </p:nvSpPr>
        <p:spPr>
          <a:xfrm>
            <a:off x="52070" y="5397500"/>
            <a:ext cx="1208913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写母亲对“我”的影响，实际上也是从侧面来刻画母亲的形象。</a:t>
            </a:r>
            <a:endParaRPr lang="zh-CN" altLang="en-US" sz="3200" b="1" dirty="0">
              <a:ln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4" name="Text Box 6"/>
          <p:cNvSpPr txBox="1"/>
          <p:nvPr/>
        </p:nvSpPr>
        <p:spPr>
          <a:xfrm>
            <a:off x="146685" y="3444875"/>
            <a:ext cx="1189926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r>
              <a:rPr lang="zh-CN" altLang="en-US" sz="3200" b="1" dirty="0">
                <a:ln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二是感谢母亲“教给我生产的知识和革命的意志，鼓励我以后走上革命的道路</a:t>
            </a:r>
            <a:r>
              <a:rPr lang="en-US" altLang="zh-CN" sz="3200" b="1" dirty="0">
                <a:ln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”</a:t>
            </a:r>
            <a:r>
              <a:rPr lang="zh-CN" altLang="en-US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（与整个第二部分，特别是</a:t>
            </a:r>
            <a:r>
              <a:rPr lang="en-US" altLang="zh-CN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8—12</a:t>
            </a:r>
            <a:r>
              <a:rPr lang="zh-CN" altLang="en-US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段的回忆密切相关）</a:t>
            </a:r>
            <a:endParaRPr lang="zh-CN" altLang="en-US" sz="32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 bldLvl="0"/>
      <p:bldP spid="32774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018" name="Text Box 2"/>
          <p:cNvSpPr txBox="1"/>
          <p:nvPr/>
        </p:nvSpPr>
        <p:spPr>
          <a:xfrm>
            <a:off x="406400" y="113665"/>
            <a:ext cx="5994400" cy="582295"/>
          </a:xfrm>
          <a:prstGeom prst="rect">
            <a:avLst/>
          </a:prstGeom>
          <a:noFill/>
          <a:ln w="9525">
            <a:noFill/>
          </a:ln>
        </p:spPr>
        <p:txBody>
          <a:bodyPr wrap="square" lIns="91429" tIns="45714" rIns="91429" bIns="45714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+mn-ea"/>
              </a:rPr>
              <a:t>思考下面问题：</a:t>
            </a:r>
            <a:endParaRPr lang="zh-CN" alt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+mn-ea"/>
            </a:endParaRPr>
          </a:p>
        </p:txBody>
      </p:sp>
      <p:sp>
        <p:nvSpPr>
          <p:cNvPr id="86019" name="Text Box 3"/>
          <p:cNvSpPr txBox="1"/>
          <p:nvPr/>
        </p:nvSpPr>
        <p:spPr>
          <a:xfrm>
            <a:off x="249555" y="919480"/>
            <a:ext cx="8534400" cy="2675255"/>
          </a:xfrm>
          <a:prstGeom prst="rect">
            <a:avLst/>
          </a:prstGeom>
          <a:noFill/>
          <a:ln w="9525">
            <a:noFill/>
          </a:ln>
        </p:spPr>
        <p:txBody>
          <a:bodyPr lIns="91429" tIns="45714" rIns="91429" bIns="45714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宋体" panose="02010600030101010101" pitchFamily="2" charset="-122"/>
              </a:rPr>
              <a:t>1</a:t>
            </a:r>
            <a:r>
              <a:rPr lang="zh-CN" altLang="en-US" sz="2400" b="1" dirty="0">
                <a:latin typeface="宋体" panose="02010600030101010101" pitchFamily="2" charset="-122"/>
              </a:rPr>
              <a:t>、母亲最突出的特点是：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宋体" panose="02010600030101010101" pitchFamily="2" charset="-122"/>
              </a:rPr>
              <a:t>2</a:t>
            </a:r>
            <a:r>
              <a:rPr lang="zh-CN" altLang="en-US" sz="2400" b="1" dirty="0">
                <a:latin typeface="宋体" panose="02010600030101010101" pitchFamily="2" charset="-122"/>
              </a:rPr>
              <a:t>、母亲去世时，</a:t>
            </a:r>
            <a:r>
              <a:rPr lang="zh-CN" altLang="en-US" sz="2400" b="1" dirty="0">
                <a:latin typeface="Times New Roman" panose="02020603050405020304" pitchFamily="18" charset="0"/>
              </a:rPr>
              <a:t>“</a:t>
            </a:r>
            <a:r>
              <a:rPr lang="zh-CN" altLang="en-US" sz="2400" b="1" dirty="0">
                <a:latin typeface="宋体" panose="02010600030101010101" pitchFamily="2" charset="-122"/>
              </a:rPr>
              <a:t>我</a:t>
            </a:r>
            <a:r>
              <a:rPr lang="zh-CN" altLang="en-US" sz="2400" b="1" dirty="0">
                <a:latin typeface="Times New Roman" panose="02020603050405020304" pitchFamily="18" charset="0"/>
              </a:rPr>
              <a:t>”</a:t>
            </a:r>
            <a:r>
              <a:rPr lang="zh-CN" altLang="en-US" sz="2400" b="1" dirty="0">
                <a:latin typeface="宋体" panose="02010600030101010101" pitchFamily="2" charset="-122"/>
              </a:rPr>
              <a:t>的心情是：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宋体" panose="02010600030101010101" pitchFamily="2" charset="-122"/>
              </a:rPr>
              <a:t>3</a:t>
            </a:r>
            <a:r>
              <a:rPr lang="zh-CN" altLang="en-US" sz="2400" b="1" dirty="0">
                <a:latin typeface="宋体" panose="02010600030101010101" pitchFamily="2" charset="-122"/>
              </a:rPr>
              <a:t>、突出我对母亲的感情的一个词是：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宋体" panose="02010600030101010101" pitchFamily="2" charset="-122"/>
              </a:rPr>
              <a:t>4</a:t>
            </a:r>
            <a:r>
              <a:rPr lang="zh-CN" altLang="en-US" sz="2400" b="1" dirty="0">
                <a:latin typeface="宋体" panose="02010600030101010101" pitchFamily="2" charset="-122"/>
              </a:rPr>
              <a:t>、总领全文，表明全文线索的句子是：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宋体" panose="02010600030101010101" pitchFamily="2" charset="-122"/>
              </a:rPr>
              <a:t>5</a:t>
            </a:r>
            <a:r>
              <a:rPr lang="zh-CN" altLang="en-US" sz="2400" b="1" dirty="0">
                <a:latin typeface="宋体" panose="02010600030101010101" pitchFamily="2" charset="-122"/>
              </a:rPr>
              <a:t>、点明题目，引出回忆的句子是：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86020" name="Text Box 4"/>
          <p:cNvSpPr txBox="1"/>
          <p:nvPr/>
        </p:nvSpPr>
        <p:spPr>
          <a:xfrm>
            <a:off x="4029710" y="919480"/>
            <a:ext cx="3886200" cy="459105"/>
          </a:xfrm>
          <a:prstGeom prst="rect">
            <a:avLst/>
          </a:prstGeom>
          <a:noFill/>
          <a:ln w="9525">
            <a:noFill/>
          </a:ln>
        </p:spPr>
        <p:txBody>
          <a:bodyPr lIns="91429" tIns="45714" rIns="91429" bIns="45714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hlink"/>
                </a:solidFill>
                <a:latin typeface="Tahoma" panose="020B0604030504040204" pitchFamily="34" charset="0"/>
              </a:rPr>
              <a:t>勤劳</a:t>
            </a:r>
            <a:endParaRPr lang="zh-CN" altLang="en-US" sz="2400" b="1" dirty="0">
              <a:solidFill>
                <a:schemeClr val="hlink"/>
              </a:solidFill>
              <a:latin typeface="Tahoma" panose="020B0604030504040204" pitchFamily="34" charset="0"/>
            </a:endParaRPr>
          </a:p>
        </p:txBody>
      </p:sp>
      <p:sp>
        <p:nvSpPr>
          <p:cNvPr id="86021" name="Text Box 5"/>
          <p:cNvSpPr txBox="1"/>
          <p:nvPr/>
        </p:nvSpPr>
        <p:spPr>
          <a:xfrm>
            <a:off x="5319395" y="1378585"/>
            <a:ext cx="2971800" cy="459105"/>
          </a:xfrm>
          <a:prstGeom prst="rect">
            <a:avLst/>
          </a:prstGeom>
          <a:noFill/>
          <a:ln w="9525">
            <a:noFill/>
          </a:ln>
        </p:spPr>
        <p:txBody>
          <a:bodyPr lIns="91429" tIns="45714" rIns="91429" bIns="45714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hlink"/>
                </a:solidFill>
                <a:latin typeface="Tahoma" panose="020B0604030504040204" pitchFamily="34" charset="0"/>
              </a:rPr>
              <a:t>悲痛</a:t>
            </a:r>
            <a:endParaRPr lang="zh-CN" altLang="en-US" sz="2400" b="1" dirty="0">
              <a:solidFill>
                <a:schemeClr val="hlink"/>
              </a:solidFill>
              <a:latin typeface="Tahoma" panose="020B0604030504040204" pitchFamily="34" charset="0"/>
            </a:endParaRPr>
          </a:p>
        </p:txBody>
      </p:sp>
      <p:sp>
        <p:nvSpPr>
          <p:cNvPr id="86022" name="Text Box 6"/>
          <p:cNvSpPr txBox="1"/>
          <p:nvPr/>
        </p:nvSpPr>
        <p:spPr>
          <a:xfrm>
            <a:off x="5696585" y="2027555"/>
            <a:ext cx="3352800" cy="459105"/>
          </a:xfrm>
          <a:prstGeom prst="rect">
            <a:avLst/>
          </a:prstGeom>
          <a:noFill/>
          <a:ln w="9525">
            <a:noFill/>
          </a:ln>
        </p:spPr>
        <p:txBody>
          <a:bodyPr lIns="91429" tIns="45714" rIns="91429" bIns="45714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hlink"/>
                </a:solidFill>
                <a:latin typeface="Tahoma" panose="020B0604030504040204" pitchFamily="34" charset="0"/>
              </a:rPr>
              <a:t>爱</a:t>
            </a:r>
            <a:endParaRPr lang="zh-CN" altLang="en-US" sz="2400" b="1" dirty="0">
              <a:solidFill>
                <a:schemeClr val="hlink"/>
              </a:solidFill>
              <a:latin typeface="Tahoma" panose="020B0604030504040204" pitchFamily="34" charset="0"/>
            </a:endParaRPr>
          </a:p>
        </p:txBody>
      </p:sp>
      <p:sp>
        <p:nvSpPr>
          <p:cNvPr id="86023" name="Text Box 7"/>
          <p:cNvSpPr txBox="1"/>
          <p:nvPr/>
        </p:nvSpPr>
        <p:spPr>
          <a:xfrm>
            <a:off x="5848985" y="2486660"/>
            <a:ext cx="3048000" cy="459105"/>
          </a:xfrm>
          <a:prstGeom prst="rect">
            <a:avLst/>
          </a:prstGeom>
          <a:noFill/>
          <a:ln w="9525">
            <a:noFill/>
          </a:ln>
        </p:spPr>
        <p:txBody>
          <a:bodyPr lIns="91429" tIns="45714" rIns="91429" bIns="45714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hlink"/>
                </a:solidFill>
                <a:latin typeface="Tahoma" panose="020B0604030504040204" pitchFamily="34" charset="0"/>
              </a:rPr>
              <a:t>勤劳一生</a:t>
            </a:r>
            <a:endParaRPr lang="zh-CN" altLang="en-US" sz="2400" b="1" dirty="0">
              <a:solidFill>
                <a:schemeClr val="hlink"/>
              </a:solidFill>
              <a:latin typeface="Tahoma" panose="020B0604030504040204" pitchFamily="34" charset="0"/>
            </a:endParaRPr>
          </a:p>
        </p:txBody>
      </p:sp>
      <p:sp>
        <p:nvSpPr>
          <p:cNvPr id="86024" name="Text Box 8"/>
          <p:cNvSpPr txBox="1"/>
          <p:nvPr/>
        </p:nvSpPr>
        <p:spPr>
          <a:xfrm>
            <a:off x="5467985" y="3014345"/>
            <a:ext cx="3429000" cy="828675"/>
          </a:xfrm>
          <a:prstGeom prst="rect">
            <a:avLst/>
          </a:prstGeom>
          <a:noFill/>
          <a:ln w="9525">
            <a:noFill/>
          </a:ln>
        </p:spPr>
        <p:txBody>
          <a:bodyPr lIns="91429" tIns="45714" rIns="91429" bIns="45714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hlink"/>
                </a:solidFill>
                <a:latin typeface="Tahoma" panose="020B0604030504040204" pitchFamily="34" charset="0"/>
              </a:rPr>
              <a:t>很多事情是值得我永远回忆的 </a:t>
            </a:r>
            <a:endParaRPr lang="zh-CN" altLang="en-US" sz="2400" b="1" dirty="0">
              <a:solidFill>
                <a:schemeClr val="hlink"/>
              </a:solidFill>
              <a:latin typeface="Tahoma" panose="020B0604030504040204" pitchFamily="34" charset="0"/>
            </a:endParaRPr>
          </a:p>
        </p:txBody>
      </p:sp>
      <p:sp>
        <p:nvSpPr>
          <p:cNvPr id="30725" name="Text Box 7"/>
          <p:cNvSpPr txBox="1"/>
          <p:nvPr/>
        </p:nvSpPr>
        <p:spPr>
          <a:xfrm>
            <a:off x="249555" y="4156075"/>
            <a:ext cx="107213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rPr>
              <a:t>课文是怎样将众多的材料有条不紊地组织为一个整体的？</a:t>
            </a:r>
            <a:endParaRPr lang="zh-CN" alt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7030A0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/>
        </p:nvSpPr>
        <p:spPr>
          <a:xfrm>
            <a:off x="187960" y="4838700"/>
            <a:ext cx="11815445" cy="1682115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       </a:t>
            </a:r>
            <a:r>
              <a:rPr lang="zh-CN" altLang="en-US" sz="32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课文纵横交叉。脉络清晰有条不紊，围绕母亲</a:t>
            </a:r>
            <a:r>
              <a:rPr lang="zh-CN" altLang="en-US" sz="32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“勤劳一生”</a:t>
            </a:r>
            <a:r>
              <a:rPr lang="zh-CN" altLang="en-US" sz="32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这一线索来写。以</a:t>
            </a:r>
            <a:r>
              <a:rPr lang="zh-CN" altLang="en-US" sz="32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时间</a:t>
            </a:r>
            <a:r>
              <a:rPr lang="zh-CN" altLang="en-US" sz="32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为纵向顺序，以</a:t>
            </a:r>
            <a:r>
              <a:rPr lang="zh-CN" altLang="en-US" sz="3200" b="1" dirty="0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母亲的优秀品质</a:t>
            </a:r>
            <a:r>
              <a:rPr lang="zh-CN" altLang="en-US" sz="3200" b="1" dirty="0">
                <a:solidFill>
                  <a:srgbClr val="0000FF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为横向顺序。</a:t>
            </a:r>
            <a:endParaRPr lang="zh-CN" altLang="en-US" sz="3200" b="1" dirty="0">
              <a:solidFill>
                <a:srgbClr val="0000FF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 marL="0" indent="0">
              <a:lnSpc>
                <a:spcPct val="120000"/>
              </a:lnSpc>
              <a:buNone/>
            </a:pPr>
            <a:endParaRPr lang="zh-CN" altLang="en-US" sz="3200"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/>
      <p:bldP spid="86021" grpId="0"/>
      <p:bldP spid="86022" grpId="0"/>
      <p:bldP spid="86023" grpId="0"/>
      <p:bldP spid="86024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0887" name="Rectangle 7"/>
          <p:cNvSpPr/>
          <p:nvPr/>
        </p:nvSpPr>
        <p:spPr>
          <a:xfrm>
            <a:off x="114935" y="884555"/>
            <a:ext cx="1196213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记叙文的中心意思</a:t>
            </a:r>
            <a:r>
              <a:rPr lang="en-US" altLang="zh-CN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(</a:t>
            </a:r>
            <a:r>
              <a:rPr lang="zh-CN" altLang="en-US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或“中心思想”</a:t>
            </a:r>
            <a:r>
              <a:rPr lang="en-US" altLang="zh-CN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)</a:t>
            </a:r>
            <a:r>
              <a:rPr lang="zh-CN" altLang="en-US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是作者通过叙事、写人等所表达出来的观点、认识或情感。</a:t>
            </a:r>
            <a:endParaRPr lang="zh-CN" altLang="en-US" sz="3200" b="1" dirty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250888" name="Rectangle 8"/>
          <p:cNvSpPr/>
          <p:nvPr/>
        </p:nvSpPr>
        <p:spPr>
          <a:xfrm>
            <a:off x="84455" y="2153285"/>
            <a:ext cx="1196213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格式：本文记叙（描写）了</a:t>
            </a:r>
            <a:r>
              <a:rPr lang="en-US" altLang="zh-CN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……</a:t>
            </a:r>
            <a:r>
              <a:rPr lang="zh-CN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的故事</a:t>
            </a:r>
            <a:r>
              <a:rPr lang="en-US" altLang="zh-CN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(</a:t>
            </a:r>
            <a:r>
              <a:rPr lang="zh-CN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事迹、经过、事件</a:t>
            </a:r>
            <a:r>
              <a:rPr lang="en-US" altLang="zh-CN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)</a:t>
            </a:r>
            <a:r>
              <a:rPr lang="zh-CN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，揭示</a:t>
            </a:r>
            <a:r>
              <a:rPr lang="en-US" altLang="zh-CN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……</a:t>
            </a:r>
            <a:r>
              <a:rPr lang="zh-CN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主旨（人</a:t>
            </a:r>
            <a:r>
              <a:rPr lang="en-US" altLang="zh-CN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/</a:t>
            </a:r>
            <a:r>
              <a:rPr lang="zh-CN" altLang="zh-CN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事</a:t>
            </a:r>
            <a:r>
              <a:rPr lang="zh-CN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），</a:t>
            </a:r>
            <a:r>
              <a:rPr lang="zh-CN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抒发了作者的</a:t>
            </a:r>
            <a:r>
              <a:rPr lang="en-US" altLang="zh-CN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……</a:t>
            </a:r>
            <a:r>
              <a:rPr lang="zh-CN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的感情，表现</a:t>
            </a:r>
            <a:r>
              <a:rPr lang="en-US" altLang="zh-CN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(</a:t>
            </a:r>
            <a:r>
              <a:rPr lang="zh-CN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表达、赞美、反映、歌颂</a:t>
            </a:r>
            <a:r>
              <a:rPr lang="en-US" altLang="zh-CN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)</a:t>
            </a:r>
            <a:r>
              <a:rPr lang="zh-CN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了</a:t>
            </a:r>
            <a:r>
              <a:rPr lang="en-US" altLang="zh-CN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……</a:t>
            </a:r>
            <a:r>
              <a:rPr lang="zh-CN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+mn-ea"/>
              </a:rPr>
              <a:t>。</a:t>
            </a:r>
            <a:endParaRPr lang="zh-CN" alt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+mn-ea"/>
            </a:endParaRPr>
          </a:p>
        </p:txBody>
      </p:sp>
      <p:sp>
        <p:nvSpPr>
          <p:cNvPr id="31751" name="Text Box 9"/>
          <p:cNvSpPr txBox="1"/>
          <p:nvPr/>
        </p:nvSpPr>
        <p:spPr>
          <a:xfrm>
            <a:off x="53340" y="3721735"/>
            <a:ext cx="1202372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4000" b="1" dirty="0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（本文）中心思想</a:t>
            </a:r>
            <a:endParaRPr lang="zh-CN" altLang="en-US" sz="4000" b="1" dirty="0">
              <a:ln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31747" name="Text Box 5"/>
          <p:cNvSpPr txBox="1"/>
          <p:nvPr/>
        </p:nvSpPr>
        <p:spPr>
          <a:xfrm>
            <a:off x="53340" y="4305300"/>
            <a:ext cx="12023725" cy="2453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  <a:sym typeface="+mn-ea"/>
              </a:rPr>
              <a:t>文章</a:t>
            </a:r>
            <a:r>
              <a:rPr lang="zh-CN" altLang="en-US" sz="3200" b="1" dirty="0">
                <a:solidFill>
                  <a:srgbClr val="000099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回忆</a:t>
            </a: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  <a:sym typeface="+mn-ea"/>
              </a:rPr>
              <a:t>了母亲勤劳的一生，</a:t>
            </a:r>
            <a:r>
              <a:rPr lang="zh-CN" altLang="en-US" sz="3200" b="1" dirty="0">
                <a:solidFill>
                  <a:srgbClr val="000099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赞颂</a:t>
            </a: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  <a:sym typeface="+mn-ea"/>
              </a:rPr>
              <a:t>了母亲</a:t>
            </a:r>
            <a:r>
              <a:rPr lang="zh-CN" altLang="en-US" sz="3200" b="1" dirty="0">
                <a:solidFill>
                  <a:srgbClr val="FF33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勤劳俭朴</a:t>
            </a: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  <a:sym typeface="+mn-ea"/>
              </a:rPr>
              <a:t>、</a:t>
            </a:r>
            <a:r>
              <a:rPr lang="zh-CN" altLang="en-US" sz="3200" b="1" dirty="0">
                <a:solidFill>
                  <a:srgbClr val="FF33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宽厚仁慈</a:t>
            </a: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  <a:sym typeface="+mn-ea"/>
              </a:rPr>
              <a:t>、</a:t>
            </a:r>
            <a:r>
              <a:rPr lang="zh-CN" altLang="en-US" sz="3200" b="1" dirty="0">
                <a:solidFill>
                  <a:srgbClr val="FF33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坚强不屈</a:t>
            </a: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  <a:sym typeface="+mn-ea"/>
              </a:rPr>
              <a:t>的优秀品质，</a:t>
            </a:r>
            <a:r>
              <a:rPr lang="zh-CN" altLang="en-US" sz="3200" b="1" dirty="0">
                <a:solidFill>
                  <a:srgbClr val="000099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叙述</a:t>
            </a: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  <a:sym typeface="+mn-ea"/>
              </a:rPr>
              <a:t>了母亲对自己的教育和影响，</a:t>
            </a:r>
            <a:r>
              <a:rPr lang="zh-CN" altLang="en-US" sz="3200" b="1" dirty="0">
                <a:solidFill>
                  <a:srgbClr val="000099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抒发</a:t>
            </a: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  <a:sym typeface="+mn-ea"/>
              </a:rPr>
              <a:t>了对母亲的深深怀念和无比崇敬的感情，</a:t>
            </a:r>
            <a:r>
              <a:rPr lang="zh-CN" altLang="en-US" sz="3200" b="1" dirty="0">
                <a:solidFill>
                  <a:srgbClr val="000099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表达</a:t>
            </a: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  <a:sym typeface="+mn-ea"/>
              </a:rPr>
              <a:t>了自己尽忠于民族和人民，尽忠于党来报答母亲的决心。</a:t>
            </a:r>
            <a:endParaRPr lang="zh-CN" altLang="en-US" sz="3200" b="1" dirty="0">
              <a:solidFill>
                <a:srgbClr val="0000FF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4935" y="85725"/>
            <a:ext cx="1193101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40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概括中心</a:t>
            </a:r>
            <a:endParaRPr lang="zh-CN" altLang="en-US" sz="4000" b="1">
              <a:ln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7811" name="AutoShape 3"/>
          <p:cNvSpPr>
            <a:spLocks noChangeArrowheads="1"/>
          </p:cNvSpPr>
          <p:nvPr/>
        </p:nvSpPr>
        <p:spPr bwMode="gray">
          <a:xfrm>
            <a:off x="1524000" y="1412875"/>
            <a:ext cx="8893175" cy="863600"/>
          </a:xfrm>
          <a:prstGeom prst="roundRect">
            <a:avLst>
              <a:gd name="adj" fmla="val 50000"/>
            </a:avLst>
          </a:prstGeom>
          <a:solidFill>
            <a:srgbClr val="99CCFF"/>
          </a:solidFill>
          <a:ln w="38100" algn="ctr">
            <a:solidFill>
              <a:srgbClr val="FFFFFF"/>
            </a:solidFill>
            <a:rou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Verdana" panose="020B0604030504040204" pitchFamily="34" charset="0"/>
                <a:ea typeface="黑体" panose="02010609060101010101" pitchFamily="49" charset="-122"/>
                <a:cs typeface="+mn-cs"/>
              </a:rPr>
              <a:t>世界上的一切光荣和骄傲，都来自母亲。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Verdana" panose="020B060403050404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47812" name="Rectangle 4"/>
          <p:cNvSpPr/>
          <p:nvPr/>
        </p:nvSpPr>
        <p:spPr>
          <a:xfrm>
            <a:off x="7104063" y="2708275"/>
            <a:ext cx="33845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高尔基</a:t>
            </a:r>
            <a:endParaRPr lang="zh-CN" altLang="en-US" sz="3600" b="1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7814" name="Rectangle 6"/>
          <p:cNvSpPr/>
          <p:nvPr/>
        </p:nvSpPr>
        <p:spPr>
          <a:xfrm>
            <a:off x="7104063" y="5300663"/>
            <a:ext cx="29527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林  肯</a:t>
            </a:r>
            <a:endParaRPr lang="zh-CN" altLang="en-US" sz="3600" b="1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7815" name="AutoShape 7"/>
          <p:cNvSpPr>
            <a:spLocks noChangeArrowheads="1"/>
          </p:cNvSpPr>
          <p:nvPr/>
        </p:nvSpPr>
        <p:spPr bwMode="gray">
          <a:xfrm>
            <a:off x="1524000" y="4076700"/>
            <a:ext cx="8893175" cy="863600"/>
          </a:xfrm>
          <a:prstGeom prst="roundRect">
            <a:avLst>
              <a:gd name="adj" fmla="val 50000"/>
            </a:avLst>
          </a:prstGeom>
          <a:solidFill>
            <a:srgbClr val="99CCFF"/>
          </a:solidFill>
          <a:ln w="38100" algn="ctr">
            <a:solidFill>
              <a:srgbClr val="FFFFFF"/>
            </a:solidFill>
            <a:rou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Verdana" panose="020B0604030504040204" pitchFamily="34" charset="0"/>
                <a:ea typeface="黑体" panose="02010609060101010101" pitchFamily="49" charset="-122"/>
                <a:cs typeface="+mn-cs"/>
              </a:rPr>
              <a:t>我之所有，我之所能，都归功于我天使般的母亲。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Verdana" panose="020B060403050404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47816" name="Text Box 8"/>
          <p:cNvSpPr txBox="1">
            <a:spLocks noChangeArrowheads="1"/>
          </p:cNvSpPr>
          <p:nvPr/>
        </p:nvSpPr>
        <p:spPr bwMode="auto">
          <a:xfrm>
            <a:off x="3648075" y="0"/>
            <a:ext cx="4751388" cy="8299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歌颂母亲的名言</a:t>
            </a:r>
            <a:endParaRPr kumimoji="0" lang="zh-CN" altLang="en-US" sz="4800" b="1" kern="1200" cap="none" spc="0" normalizeH="0" baseline="0" noProof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7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7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7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7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7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7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7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7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7811" grpId="0" bldLvl="0" animBg="1"/>
      <p:bldP spid="247812" grpId="0"/>
      <p:bldP spid="247814" grpId="0"/>
      <p:bldP spid="247815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6551" name="AutoShape 7"/>
          <p:cNvSpPr>
            <a:spLocks noChangeArrowheads="1"/>
          </p:cNvSpPr>
          <p:nvPr/>
        </p:nvSpPr>
        <p:spPr bwMode="gray">
          <a:xfrm>
            <a:off x="1524000" y="1341438"/>
            <a:ext cx="8893175" cy="863600"/>
          </a:xfrm>
          <a:prstGeom prst="roundRect">
            <a:avLst>
              <a:gd name="adj" fmla="val 50000"/>
            </a:avLst>
          </a:prstGeom>
          <a:solidFill>
            <a:srgbClr val="99CCFF"/>
          </a:solidFill>
          <a:ln w="38100" algn="ctr">
            <a:solidFill>
              <a:srgbClr val="FFFFFF"/>
            </a:solidFill>
            <a:rou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Verdana" panose="020B0604030504040204" pitchFamily="34" charset="0"/>
                <a:ea typeface="黑体" panose="02010609060101010101" pitchFamily="49" charset="-122"/>
                <a:cs typeface="+mn-cs"/>
              </a:rPr>
              <a:t>世界上有一种最美的声音，那便是母亲的呼唤。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Verdana" panose="020B060403050404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36552" name="Rectangle 8"/>
          <p:cNvSpPr/>
          <p:nvPr/>
        </p:nvSpPr>
        <p:spPr>
          <a:xfrm>
            <a:off x="6167438" y="2492375"/>
            <a:ext cx="38163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但  丁</a:t>
            </a:r>
            <a:endParaRPr lang="zh-CN" altLang="en-US" sz="3600" b="1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6553" name="Rectangle 9"/>
          <p:cNvSpPr/>
          <p:nvPr/>
        </p:nvSpPr>
        <p:spPr>
          <a:xfrm>
            <a:off x="6167438" y="5373688"/>
            <a:ext cx="388778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b="1" dirty="0">
                <a:solidFill>
                  <a:srgbClr val="00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————</a:t>
            </a:r>
            <a:r>
              <a:rPr lang="zh-CN" altLang="en-US" sz="36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纪伯伦</a:t>
            </a:r>
            <a:endParaRPr lang="zh-CN" altLang="en-US" sz="3600" b="1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6554" name="AutoShape 10"/>
          <p:cNvSpPr>
            <a:spLocks noChangeArrowheads="1"/>
          </p:cNvSpPr>
          <p:nvPr/>
        </p:nvSpPr>
        <p:spPr bwMode="gray">
          <a:xfrm>
            <a:off x="1524000" y="3429000"/>
            <a:ext cx="8893175" cy="1152525"/>
          </a:xfrm>
          <a:prstGeom prst="roundRect">
            <a:avLst>
              <a:gd name="adj" fmla="val 50000"/>
            </a:avLst>
          </a:prstGeom>
          <a:solidFill>
            <a:srgbClr val="99CCFF"/>
          </a:solidFill>
          <a:ln w="38100" algn="ctr">
            <a:solidFill>
              <a:srgbClr val="FFFFFF"/>
            </a:solidFill>
            <a:rou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Verdana" panose="020B0604030504040204" pitchFamily="34" charset="0"/>
                <a:ea typeface="黑体" panose="02010609060101010101" pitchFamily="49" charset="-122"/>
                <a:cs typeface="+mn-cs"/>
              </a:rPr>
              <a:t>人的嘴唇所能发出的最甜美的字眼，就是母亲；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Verdana" panose="020B0604030504040204" pitchFamily="34" charset="0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Verdana" panose="020B0604030504040204" pitchFamily="34" charset="0"/>
                <a:ea typeface="黑体" panose="02010609060101010101" pitchFamily="49" charset="-122"/>
                <a:cs typeface="+mn-cs"/>
              </a:rPr>
              <a:t>最美好的呼唤，就是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“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Verdana" panose="020B0604030504040204" pitchFamily="34" charset="0"/>
                <a:ea typeface="黑体" panose="02010609060101010101" pitchFamily="49" charset="-122"/>
                <a:cs typeface="+mn-cs"/>
              </a:rPr>
              <a:t>妈妈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”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Verdana" panose="020B0604030504040204" pitchFamily="34" charset="0"/>
                <a:ea typeface="黑体" panose="02010609060101010101" pitchFamily="49" charset="-122"/>
                <a:cs typeface="+mn-cs"/>
              </a:rPr>
              <a:t>。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Verdana" panose="020B060403050404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36555" name="Text Box 11"/>
          <p:cNvSpPr txBox="1">
            <a:spLocks noChangeArrowheads="1"/>
          </p:cNvSpPr>
          <p:nvPr/>
        </p:nvSpPr>
        <p:spPr bwMode="auto">
          <a:xfrm>
            <a:off x="3648075" y="0"/>
            <a:ext cx="4751388" cy="8299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歌颂母亲的名言</a:t>
            </a:r>
            <a:endParaRPr kumimoji="0" lang="zh-CN" altLang="en-US" sz="4800" b="1" kern="1200" cap="none" spc="0" normalizeH="0" baseline="0" noProof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6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6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6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6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6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6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6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6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551" grpId="0" bldLvl="0" animBg="1"/>
      <p:bldP spid="236552" grpId="0"/>
      <p:bldP spid="236553" grpId="0"/>
      <p:bldP spid="236554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8835" name="Text Box 3"/>
          <p:cNvSpPr txBox="1"/>
          <p:nvPr/>
        </p:nvSpPr>
        <p:spPr>
          <a:xfrm>
            <a:off x="352108" y="154305"/>
            <a:ext cx="6172200" cy="922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 algn="ctr">
              <a:spcBef>
                <a:spcPct val="50000"/>
              </a:spcBef>
            </a:pPr>
            <a:r>
              <a:rPr lang="zh-CN" altLang="en-US" sz="5400" b="1" dirty="0">
                <a:ln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与母亲有关的俗语：</a:t>
            </a:r>
            <a:endParaRPr lang="zh-CN" altLang="en-US" sz="5400" b="1" dirty="0">
              <a:ln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248838" name="Rectangle 6"/>
          <p:cNvSpPr/>
          <p:nvPr/>
        </p:nvSpPr>
        <p:spPr>
          <a:xfrm>
            <a:off x="352425" y="1529715"/>
            <a:ext cx="637222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6000" b="1" dirty="0">
                <a:solidFill>
                  <a:schemeClr val="accent5">
                    <a:lumMod val="75000"/>
                  </a:schemeClr>
                </a:solidFill>
                <a:latin typeface="仿宋" panose="02010609060101010101" charset="-122"/>
                <a:ea typeface="仿宋" panose="02010609060101010101" charset="-122"/>
              </a:rPr>
              <a:t>儿行千里母担忧。</a:t>
            </a:r>
            <a:endParaRPr lang="zh-CN" altLang="en-US" sz="6000" b="1" dirty="0">
              <a:solidFill>
                <a:schemeClr val="accent5">
                  <a:lumMod val="75000"/>
                </a:schemeClr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248839" name="Rectangle 7"/>
          <p:cNvSpPr/>
          <p:nvPr/>
        </p:nvSpPr>
        <p:spPr>
          <a:xfrm>
            <a:off x="189865" y="2813050"/>
            <a:ext cx="6697663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6000" b="1" dirty="0">
                <a:solidFill>
                  <a:schemeClr val="accent5">
                    <a:lumMod val="75000"/>
                  </a:schemeClr>
                </a:solidFill>
                <a:latin typeface="仿宋" panose="02010609060101010101" charset="-122"/>
                <a:ea typeface="仿宋" panose="02010609060101010101" charset="-122"/>
              </a:rPr>
              <a:t>养儿方知父母恩。</a:t>
            </a:r>
            <a:endParaRPr lang="zh-CN" altLang="en-US" sz="6000" b="1" dirty="0">
              <a:solidFill>
                <a:schemeClr val="accent5">
                  <a:lumMod val="75000"/>
                </a:schemeClr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248834" name="Rectangle 2"/>
          <p:cNvSpPr/>
          <p:nvPr/>
        </p:nvSpPr>
        <p:spPr>
          <a:xfrm>
            <a:off x="53340" y="4220845"/>
            <a:ext cx="822325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6000" b="1" dirty="0">
                <a:solidFill>
                  <a:schemeClr val="accent5">
                    <a:lumMod val="75000"/>
                  </a:schemeClr>
                </a:solidFill>
                <a:latin typeface="仿宋" panose="02010609060101010101" charset="-122"/>
                <a:ea typeface="仿宋" panose="02010609060101010101" charset="-122"/>
              </a:rPr>
              <a:t>天地宽大，父母恩大。</a:t>
            </a:r>
            <a:endParaRPr lang="zh-CN" altLang="en-US" sz="6000" b="1" dirty="0">
              <a:solidFill>
                <a:schemeClr val="accent5">
                  <a:lumMod val="75000"/>
                </a:schemeClr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pic>
        <p:nvPicPr>
          <p:cNvPr id="2" name="图片 1" descr="t01151dda6756e087a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02220" y="62865"/>
            <a:ext cx="4457700" cy="55435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8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8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8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8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8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8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838" grpId="0"/>
      <p:bldP spid="248839" grpId="0"/>
      <p:bldP spid="2488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1538" name="Rectangle 2"/>
          <p:cNvSpPr>
            <a:spLocks noChangeArrowheads="1"/>
          </p:cNvSpPr>
          <p:nvPr/>
        </p:nvSpPr>
        <p:spPr bwMode="auto">
          <a:xfrm>
            <a:off x="1295400" y="390050"/>
            <a:ext cx="9372600" cy="612394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D6009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献给母亲的诗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D6009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anose="02010509060101010101" pitchFamily="1" charset="-122"/>
              <a:ea typeface="隶书" panose="02010509060101010101" pitchFamily="1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母亲是一张弓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,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我是弓上的箭。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anose="02010509060101010101" pitchFamily="1" charset="-122"/>
              <a:ea typeface="隶书" panose="02010509060101010101" pitchFamily="1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您宁肯将筋骨拉断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, 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也要把孩儿送到人生之巅。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anose="02010509060101010101" pitchFamily="1" charset="-122"/>
              <a:ea typeface="隶书" panose="02010509060101010101" pitchFamily="1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母亲是一座桥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, 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任我将您的脊梁踏弯，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anose="02010509060101010101" pitchFamily="1" charset="-122"/>
              <a:ea typeface="隶书" panose="02010509060101010101" pitchFamily="1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不管风霜雪雨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,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/>
                <a:ea typeface="隶书" panose="02010509060101010101" pitchFamily="1" charset="-122"/>
                <a:cs typeface="+mn-cs"/>
              </a:rPr>
              <a:t>  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都把我送到理想的彼岸。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/>
                <a:ea typeface="隶书" panose="02010509060101010101" pitchFamily="1" charset="-122"/>
                <a:cs typeface="+mn-cs"/>
              </a:rPr>
              <a:t>  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anose="02010509060101010101" pitchFamily="1" charset="-122"/>
              <a:ea typeface="隶书" panose="02010509060101010101" pitchFamily="1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母亲是一轮明月，我是您身边的云片，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anose="02010509060101010101" pitchFamily="1" charset="-122"/>
              <a:ea typeface="隶书" panose="02010509060101010101" pitchFamily="1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每当我读书夜半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,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您常用笑脸把我陪伴。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anose="02010509060101010101" pitchFamily="1" charset="-122"/>
              <a:ea typeface="隶书" panose="02010509060101010101" pitchFamily="1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母亲是一条小船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,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/>
                <a:ea typeface="隶书" panose="02010509060101010101" pitchFamily="1" charset="-122"/>
                <a:cs typeface="+mn-cs"/>
              </a:rPr>
              <a:t> 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风口浪尖从不回旋，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anose="02010509060101010101" pitchFamily="1" charset="-122"/>
              <a:ea typeface="隶书" panose="02010509060101010101" pitchFamily="1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勇敢地载着儿女们，渡过了多少激流险滩。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/>
                <a:ea typeface="隶书" panose="02010509060101010101" pitchFamily="1" charset="-122"/>
                <a:cs typeface="+mn-cs"/>
              </a:rPr>
              <a:t>    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 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anose="02010509060101010101" pitchFamily="1" charset="-122"/>
              <a:ea typeface="隶书" panose="02010509060101010101" pitchFamily="1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母亲是一座高山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,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/>
                <a:ea typeface="隶书" panose="02010509060101010101" pitchFamily="1" charset="-122"/>
                <a:cs typeface="+mn-cs"/>
              </a:rPr>
              <a:t>  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您伟岸的身躯。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anose="02010509060101010101" pitchFamily="1" charset="-122"/>
              <a:ea typeface="隶书" panose="02010509060101010101" pitchFamily="1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隶书" panose="02010509060101010101" pitchFamily="1" charset="-122"/>
                <a:ea typeface="隶书" panose="02010509060101010101" pitchFamily="1" charset="-122"/>
                <a:cs typeface="+mn-cs"/>
              </a:rPr>
              <a:t>立地顶天，竭力把您的儿女举到宇宙之间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anose="02010509060101010101" pitchFamily="1" charset="-122"/>
              <a:ea typeface="隶书" panose="02010509060101010101" pitchFamily="1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/>
                <a:ea typeface="隶书" panose="02010509060101010101" pitchFamily="1" charset="-122"/>
                <a:cs typeface="+mn-cs"/>
              </a:rPr>
              <a:t>…… 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隶书" panose="02010509060101010101" pitchFamily="1" charset="-122"/>
              <a:ea typeface="隶书" panose="02010509060101010101" pitchFamily="1" charset="-122"/>
              <a:cs typeface="+mn-cs"/>
            </a:endParaRPr>
          </a:p>
        </p:txBody>
      </p:sp>
      <p:pic>
        <p:nvPicPr>
          <p:cNvPr id="2" name="图片 1" descr="t0110c6b0fdf516cd90"/>
          <p:cNvPicPr>
            <a:picLocks noChangeAspect="1"/>
          </p:cNvPicPr>
          <p:nvPr/>
        </p:nvPicPr>
        <p:blipFill>
          <a:blip r:embed="rId1"/>
          <a:srcRect l="15447" t="10411" r="12865" b="6362"/>
          <a:stretch>
            <a:fillRect/>
          </a:stretch>
        </p:blipFill>
        <p:spPr>
          <a:xfrm>
            <a:off x="9360535" y="13335"/>
            <a:ext cx="2731770" cy="1595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38">
                                            <p:txEl>
                                              <p:charRg st="7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1538">
                                            <p:txEl>
                                              <p:charRg st="7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1538">
                                            <p:txEl>
                                              <p:charRg st="7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1538">
                                            <p:txEl>
                                              <p:charRg st="7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21538">
                                            <p:txEl>
                                              <p:charRg st="7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21538">
                                            <p:txEl>
                                              <p:charRg st="7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38">
                                            <p:txEl>
                                              <p:charRg st="22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1538">
                                            <p:txEl>
                                              <p:charRg st="22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1538">
                                            <p:txEl>
                                              <p:charRg st="22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1538">
                                            <p:txEl>
                                              <p:charRg st="22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1538">
                                            <p:txEl>
                                              <p:charRg st="22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21538">
                                            <p:txEl>
                                              <p:charRg st="22" end="4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38">
                                            <p:txEl>
                                              <p:charRg st="45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1538">
                                            <p:txEl>
                                              <p:charRg st="45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1538">
                                            <p:txEl>
                                              <p:charRg st="45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1538">
                                            <p:txEl>
                                              <p:charRg st="45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1538">
                                            <p:txEl>
                                              <p:charRg st="45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21538">
                                            <p:txEl>
                                              <p:charRg st="45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38">
                                            <p:txEl>
                                              <p:charRg st="64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1538">
                                            <p:txEl>
                                              <p:charRg st="64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1538">
                                            <p:txEl>
                                              <p:charRg st="64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1538">
                                            <p:txEl>
                                              <p:charRg st="64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1538">
                                            <p:txEl>
                                              <p:charRg st="64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21538">
                                            <p:txEl>
                                              <p:charRg st="64" end="8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38">
                                            <p:txEl>
                                              <p:charRg st="87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1538">
                                            <p:txEl>
                                              <p:charRg st="87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1538">
                                            <p:txEl>
                                              <p:charRg st="87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1538">
                                            <p:txEl>
                                              <p:charRg st="87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1538">
                                            <p:txEl>
                                              <p:charRg st="87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321538">
                                            <p:txEl>
                                              <p:charRg st="87" end="10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38">
                                            <p:txEl>
                                              <p:charRg st="105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1538">
                                            <p:txEl>
                                              <p:charRg st="105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1538">
                                            <p:txEl>
                                              <p:charRg st="105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21538">
                                            <p:txEl>
                                              <p:charRg st="105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1538">
                                            <p:txEl>
                                              <p:charRg st="105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321538">
                                            <p:txEl>
                                              <p:charRg st="105" end="1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38">
                                            <p:txEl>
                                              <p:charRg st="124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1538">
                                            <p:txEl>
                                              <p:charRg st="124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1538">
                                            <p:txEl>
                                              <p:charRg st="124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1538">
                                            <p:txEl>
                                              <p:charRg st="124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1538">
                                            <p:txEl>
                                              <p:charRg st="124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321538">
                                            <p:txEl>
                                              <p:charRg st="124" end="1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38">
                                            <p:txEl>
                                              <p:charRg st="143" end="1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21538">
                                            <p:txEl>
                                              <p:charRg st="143" end="16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21538">
                                            <p:txEl>
                                              <p:charRg st="143" end="16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21538">
                                            <p:txEl>
                                              <p:charRg st="143" end="16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1538">
                                            <p:txEl>
                                              <p:charRg st="143" end="16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321538">
                                            <p:txEl>
                                              <p:charRg st="143" end="16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38">
                                            <p:txEl>
                                              <p:charRg st="168" end="1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1538">
                                            <p:txEl>
                                              <p:charRg st="168" end="18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1538">
                                            <p:txEl>
                                              <p:charRg st="168" end="18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1538">
                                            <p:txEl>
                                              <p:charRg st="168" end="18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1538">
                                            <p:txEl>
                                              <p:charRg st="168" end="18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321538">
                                            <p:txEl>
                                              <p:charRg st="168" end="1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38">
                                            <p:txEl>
                                              <p:charRg st="186" end="2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21538">
                                            <p:txEl>
                                              <p:charRg st="186" end="20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1538">
                                            <p:txEl>
                                              <p:charRg st="186" end="20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1538">
                                            <p:txEl>
                                              <p:charRg st="186" end="20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21538">
                                            <p:txEl>
                                              <p:charRg st="186" end="20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321538">
                                            <p:txEl>
                                              <p:charRg st="186" end="20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38">
                                            <p:txEl>
                                              <p:charRg st="205" end="2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1538">
                                            <p:txEl>
                                              <p:charRg st="205" end="20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1538">
                                            <p:txEl>
                                              <p:charRg st="205" end="20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21538">
                                            <p:txEl>
                                              <p:charRg st="205" end="20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21538">
                                            <p:txEl>
                                              <p:charRg st="205" end="20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321538">
                                            <p:txEl>
                                              <p:charRg st="205" end="20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0418" name="WordArt 2"/>
          <p:cNvSpPr>
            <a:spLocks noTextEdit="1"/>
          </p:cNvSpPr>
          <p:nvPr/>
        </p:nvSpPr>
        <p:spPr>
          <a:xfrm>
            <a:off x="2019300" y="444500"/>
            <a:ext cx="8153400" cy="2667000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91267"/>
              </a:avLst>
            </a:prstTxWarp>
            <a:normAutofit/>
          </a:bodyPr>
          <a:p>
            <a:pPr algn="ctr"/>
            <a:r>
              <a:rPr lang="zh-CN" altLang="en-US" sz="4400">
                <a:ln w="9525" cap="rnd" cmpd="sng">
                  <a:solidFill>
                    <a:srgbClr val="FFFF00"/>
                  </a:solidFill>
                  <a:prstDash val="sysDot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+mn-ea"/>
                <a:ea typeface="+mn-ea"/>
              </a:rPr>
              <a:t>祝全天下的母亲身体康健，一生幸福！</a:t>
            </a:r>
            <a:endParaRPr lang="zh-CN" altLang="en-US" sz="4400">
              <a:ln w="9525" cap="rnd" cmpd="sng">
                <a:solidFill>
                  <a:srgbClr val="FFFF00"/>
                </a:solidFill>
                <a:prstDash val="sysDot"/>
                <a:headEnd type="none" w="med" len="med"/>
                <a:tailEnd type="none" w="med" len="med"/>
              </a:ln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2" name="图片 1" descr="t019c041b7e94877d4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610" y="1930400"/>
            <a:ext cx="12092940" cy="4775835"/>
          </a:xfrm>
          <a:prstGeom prst="rect">
            <a:avLst/>
          </a:prstGeom>
        </p:spPr>
      </p:pic>
    </p:spTree>
  </p:cSld>
  <p:clrMapOvr>
    <a:masterClrMapping/>
  </p:clrMapOvr>
  <p:transition spd="med">
    <p:split orient="vert"/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3272</Words>
  <Application>WPS 演示</Application>
  <PresentationFormat>宽屏</PresentationFormat>
  <Paragraphs>260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44" baseType="lpstr">
      <vt:lpstr>Arial</vt:lpstr>
      <vt:lpstr>宋体</vt:lpstr>
      <vt:lpstr>Wingdings</vt:lpstr>
      <vt:lpstr>华文行楷</vt:lpstr>
      <vt:lpstr>仿宋</vt:lpstr>
      <vt:lpstr>黑体</vt:lpstr>
      <vt:lpstr>华文新魏</vt:lpstr>
      <vt:lpstr>隶书</vt:lpstr>
      <vt:lpstr>楷体_GB2312</vt:lpstr>
      <vt:lpstr>微软雅黑</vt:lpstr>
      <vt:lpstr>Arial Unicode MS</vt:lpstr>
      <vt:lpstr>Calibri Light</vt:lpstr>
      <vt:lpstr>Calibri</vt:lpstr>
      <vt:lpstr>新宋体</vt:lpstr>
      <vt:lpstr>宋体-方正超大字符集</vt:lpstr>
      <vt:lpstr>Times New Roman</vt:lpstr>
      <vt:lpstr>Tahoma</vt:lpstr>
      <vt:lpstr>Verdana</vt:lpstr>
      <vt:lpstr>Arial</vt:lpstr>
      <vt:lpstr>华文隶书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gaj_xp</cp:lastModifiedBy>
  <cp:revision>14</cp:revision>
  <dcterms:created xsi:type="dcterms:W3CDTF">2015-05-05T08:02:00Z</dcterms:created>
  <dcterms:modified xsi:type="dcterms:W3CDTF">2017-10-24T07:45:06Z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2052-10.1.0.6759</vt:lpwstr>
  </property>
</Properties>
</file>