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320" r:id="rId3"/>
    <p:sldId id="362" r:id="rId4"/>
    <p:sldId id="322" r:id="rId5"/>
    <p:sldId id="336" r:id="rId6"/>
    <p:sldId id="337" r:id="rId8"/>
    <p:sldId id="323" r:id="rId9"/>
    <p:sldId id="327" r:id="rId10"/>
    <p:sldId id="324" r:id="rId11"/>
    <p:sldId id="328" r:id="rId12"/>
    <p:sldId id="338" r:id="rId13"/>
    <p:sldId id="339" r:id="rId14"/>
    <p:sldId id="330" r:id="rId15"/>
    <p:sldId id="331" r:id="rId16"/>
    <p:sldId id="332" r:id="rId17"/>
    <p:sldId id="334" r:id="rId18"/>
    <p:sldId id="341" r:id="rId19"/>
    <p:sldId id="343" r:id="rId20"/>
    <p:sldId id="344" r:id="rId21"/>
    <p:sldId id="346" r:id="rId22"/>
    <p:sldId id="348" r:id="rId23"/>
    <p:sldId id="349" r:id="rId24"/>
    <p:sldId id="350" r:id="rId25"/>
    <p:sldId id="351" r:id="rId26"/>
    <p:sldId id="352" r:id="rId27"/>
    <p:sldId id="353" r:id="rId28"/>
    <p:sldId id="354" r:id="rId29"/>
    <p:sldId id="325" r:id="rId30"/>
    <p:sldId id="363" r:id="rId31"/>
    <p:sldId id="364" r:id="rId32"/>
    <p:sldId id="365" r:id="rId33"/>
    <p:sldId id="366" r:id="rId34"/>
    <p:sldId id="367" r:id="rId35"/>
    <p:sldId id="358" r:id="rId36"/>
    <p:sldId id="361" r:id="rId37"/>
    <p:sldId id="360" r:id="rId38"/>
    <p:sldId id="326" r:id="rId3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0000FF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B13BA1FC-587D-4AFC-AE17-46E3A012F361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7170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/>
            <a:endParaRPr lang="zh-CN" altLang="en-US"/>
          </a:p>
        </p:txBody>
      </p:sp>
      <p:sp>
        <p:nvSpPr>
          <p:cNvPr id="717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246D2842-6BCC-45C6-B172-EC6DA9002C9B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4338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/>
            <a:endParaRPr lang="zh-CN" altLang="en-US"/>
          </a:p>
        </p:txBody>
      </p:sp>
      <p:sp>
        <p:nvSpPr>
          <p:cNvPr id="1433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B268580D-A29A-45EE-B66B-AF0ACE17AFA8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1638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/>
            <a:endParaRPr lang="zh-CN" altLang="en-US"/>
          </a:p>
        </p:txBody>
      </p:sp>
      <p:sp>
        <p:nvSpPr>
          <p:cNvPr id="1638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49D5454B-8AF0-4450-B864-2A479899FBAE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2530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/>
            <a:endParaRPr lang="zh-CN" altLang="en-US"/>
          </a:p>
        </p:txBody>
      </p:sp>
      <p:sp>
        <p:nvSpPr>
          <p:cNvPr id="2253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23A22F09-A14C-4E12-9B24-01C944EDD57D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</a:ln>
        </p:spPr>
      </p:sp>
      <p:sp>
        <p:nvSpPr>
          <p:cNvPr id="28674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/>
            <a:endParaRPr lang="zh-CN" altLang="en-US"/>
          </a:p>
        </p:txBody>
      </p:sp>
      <p:sp>
        <p:nvSpPr>
          <p:cNvPr id="28675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86543639-BBF3-4E9D-AB3C-AD380DEFDCCD}" type="slidenum">
              <a:rPr lang="zh-CN" altLang="en-US" smtClean="0">
                <a:latin typeface="Calibri" panose="020F0502020204030204" pitchFamily="34" charset="0"/>
              </a:rPr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08B30C-E9B5-42B9-95A8-1E48E054341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E9EB2-5556-4C6E-A38F-6499B1F7D18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E70FCC-A786-4DFA-A567-2F03830FA93A}" type="slidenum">
              <a:rPr lang="en-US" altLang="zh-CN"/>
            </a:fld>
            <a:endParaRPr lang="en-US" altLang="zh-CN"/>
          </a:p>
        </p:txBody>
      </p:sp>
      <p:pic>
        <p:nvPicPr>
          <p:cNvPr id="7" name="图片 6" descr="高分说PPT背景(25.4x19.05)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38BC9-4CB7-47A3-A2EE-BC350249A1E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7375" y="139731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05CF9-A3D1-4122-AFE6-83609D70EEE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76DDE-A97C-4853-B3AE-B836EF468603}" type="slidenum">
              <a:rPr lang="en-US" altLang="zh-CN"/>
            </a:fld>
            <a:endParaRPr lang="en-US" altLang="zh-CN"/>
          </a:p>
        </p:txBody>
      </p:sp>
      <p:pic>
        <p:nvPicPr>
          <p:cNvPr id="6" name="图片 5" descr="高分说PPT背景(25.4x19.05)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B8BECD-DB12-4624-8867-8C964F8DD31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39D29D-0986-4B7A-9BF4-6D72CE313E2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02FE40-3EE6-45BE-B9FD-8BEA72B6720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EC5BE-CE3C-4357-8604-EB5E2C1F1EE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744C0E-D731-4647-B623-B3DE13557F26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1.jpeg"/><Relationship Id="rId13" Type="http://schemas.openxmlformats.org/officeDocument/2006/relationships/image" Target="../media/image3.png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标题占位符 8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91CC93EE-714F-4BC1-B1F4-142ECD9D8E14}" type="slidenum">
              <a:rPr lang="en-US" altLang="zh-CN"/>
            </a:fld>
            <a:endParaRPr lang="en-US" altLang="zh-CN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1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9.xml"/><Relationship Id="rId4" Type="http://schemas.openxmlformats.org/officeDocument/2006/relationships/tags" Target="../tags/tag4.xml"/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9.xml"/><Relationship Id="rId5" Type="http://schemas.openxmlformats.org/officeDocument/2006/relationships/tags" Target="../tags/tag8.xml"/><Relationship Id="rId4" Type="http://schemas.openxmlformats.org/officeDocument/2006/relationships/image" Target="../media/image23.jpeg"/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8.jpeg"/><Relationship Id="rId1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image" Target="../media/image3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" y="1829909"/>
            <a:ext cx="9144000" cy="4777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副标题 2"/>
          <p:cNvSpPr>
            <a:spLocks noGrp="1"/>
          </p:cNvSpPr>
          <p:nvPr>
            <p:ph type="subTitle" idx="4294967295"/>
          </p:nvPr>
        </p:nvSpPr>
        <p:spPr>
          <a:xfrm>
            <a:off x="3563884" y="1283044"/>
            <a:ext cx="2160244" cy="576060"/>
          </a:xfrm>
          <a:solidFill>
            <a:srgbClr val="00B0F0">
              <a:alpha val="50000"/>
            </a:srgbClr>
          </a:solidFill>
          <a:ln>
            <a:miter lim="800000"/>
          </a:ln>
        </p:spPr>
        <p:txBody>
          <a:bodyPr>
            <a:noAutofit/>
          </a:bodyPr>
          <a:lstStyle/>
          <a:p>
            <a:pPr marL="0" indent="0" algn="ctr">
              <a:buFont typeface="Wingdings 2" panose="05020102010507070707" pitchFamily="18" charset="2"/>
              <a:buNone/>
              <a:defRPr/>
            </a:pPr>
            <a:r>
              <a:rPr lang="en-US" altLang="zh-CN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Grammar</a:t>
            </a:r>
            <a:endParaRPr lang="en-US" altLang="zh-CN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2051050" y="476250"/>
            <a:ext cx="5329238" cy="646113"/>
          </a:xfrm>
          <a:prstGeom prst="rect">
            <a:avLst/>
          </a:pr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ea typeface="微软雅黑" panose="020B0503020204020204" pitchFamily="34" charset="-122"/>
              </a:rPr>
              <a:t>U</a:t>
            </a:r>
            <a:r>
              <a:rPr lang="en-US" altLang="zh-CN" sz="3600">
                <a:ea typeface="微软雅黑" panose="020B0503020204020204" pitchFamily="34" charset="-122"/>
              </a:rPr>
              <a:t>nit 1 People Around Us</a:t>
            </a:r>
            <a:endParaRPr lang="zh-CN" altLang="en-US" sz="3600" b="1"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>
            <a:cxnSpLocks noChangeShapeType="1"/>
          </p:cNvCxnSpPr>
          <p:nvPr/>
        </p:nvCxnSpPr>
        <p:spPr bwMode="auto">
          <a:xfrm>
            <a:off x="5219700" y="3632200"/>
            <a:ext cx="2232025" cy="0"/>
          </a:xfrm>
          <a:prstGeom prst="line">
            <a:avLst/>
          </a:prstGeom>
          <a:noFill/>
          <a:ln w="12700">
            <a:solidFill>
              <a:srgbClr val="00800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3" name="直接连接符 8"/>
          <p:cNvCxnSpPr>
            <a:cxnSpLocks noChangeShapeType="1"/>
          </p:cNvCxnSpPr>
          <p:nvPr/>
        </p:nvCxnSpPr>
        <p:spPr bwMode="auto">
          <a:xfrm>
            <a:off x="5118100" y="5462588"/>
            <a:ext cx="2232025" cy="0"/>
          </a:xfrm>
          <a:prstGeom prst="line">
            <a:avLst/>
          </a:prstGeom>
          <a:noFill/>
          <a:ln w="12700">
            <a:solidFill>
              <a:srgbClr val="800080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6" name="直接连接符 8"/>
          <p:cNvCxnSpPr>
            <a:cxnSpLocks noChangeShapeType="1"/>
          </p:cNvCxnSpPr>
          <p:nvPr/>
        </p:nvCxnSpPr>
        <p:spPr bwMode="auto">
          <a:xfrm>
            <a:off x="5219700" y="1833563"/>
            <a:ext cx="2232025" cy="0"/>
          </a:xfrm>
          <a:prstGeom prst="line">
            <a:avLst/>
          </a:prstGeom>
          <a:noFill/>
          <a:ln w="12700">
            <a:solidFill>
              <a:srgbClr val="FF0066"/>
            </a:solidFill>
            <a:rou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89" name="直接连接符 8"/>
          <p:cNvCxnSpPr>
            <a:cxnSpLocks noChangeShapeType="1"/>
          </p:cNvCxnSpPr>
          <p:nvPr/>
        </p:nvCxnSpPr>
        <p:spPr bwMode="auto">
          <a:xfrm>
            <a:off x="1187450" y="4470400"/>
            <a:ext cx="2232025" cy="0"/>
          </a:xfrm>
          <a:prstGeom prst="line">
            <a:avLst/>
          </a:prstGeom>
          <a:noFill/>
          <a:ln w="12700">
            <a:solidFill>
              <a:srgbClr val="0070C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292" name="直接连接符 8"/>
          <p:cNvCxnSpPr>
            <a:cxnSpLocks noChangeShapeType="1"/>
          </p:cNvCxnSpPr>
          <p:nvPr/>
        </p:nvCxnSpPr>
        <p:spPr bwMode="auto">
          <a:xfrm>
            <a:off x="1187450" y="2751138"/>
            <a:ext cx="2232025" cy="0"/>
          </a:xfrm>
          <a:prstGeom prst="line">
            <a:avLst/>
          </a:prstGeom>
          <a:noFill/>
          <a:ln w="12700">
            <a:solidFill>
              <a:srgbClr val="FF6600"/>
            </a:solidFill>
            <a:round/>
            <a:head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4"/>
            <a:ext cx="1625369" cy="1625373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2" y="3657010"/>
            <a:ext cx="1625374" cy="1625367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2" name="空心弧 21"/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2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75150" y="1487488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1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3844925" y="2363788"/>
            <a:ext cx="48736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2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4360863" y="3230563"/>
            <a:ext cx="4889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3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8" name="TextBox 27"/>
          <p:cNvSpPr txBox="1">
            <a:spLocks noChangeArrowheads="1"/>
          </p:cNvSpPr>
          <p:nvPr/>
        </p:nvSpPr>
        <p:spPr bwMode="auto">
          <a:xfrm>
            <a:off x="3776663" y="4117975"/>
            <a:ext cx="4873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4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4314825" y="5072063"/>
            <a:ext cx="48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404040"/>
                </a:solidFill>
                <a:latin typeface="Bodoni MT Black" panose="02070A03080606020203" pitchFamily="18" charset="0"/>
              </a:rPr>
              <a:t>5</a:t>
            </a:r>
            <a:endParaRPr lang="zh-CN" altLang="en-US" sz="3600">
              <a:solidFill>
                <a:srgbClr val="404040"/>
              </a:solidFill>
              <a:latin typeface="Bodoni MT Black" panose="02070A03080606020203" pitchFamily="18" charset="0"/>
            </a:endParaRPr>
          </a:p>
        </p:txBody>
      </p:sp>
      <p:sp>
        <p:nvSpPr>
          <p:cNvPr id="4112" name="TextBox 32"/>
          <p:cNvSpPr txBox="1">
            <a:spLocks noChangeArrowheads="1"/>
          </p:cNvSpPr>
          <p:nvPr/>
        </p:nvSpPr>
        <p:spPr bwMode="auto">
          <a:xfrm>
            <a:off x="3851275" y="260350"/>
            <a:ext cx="100806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latin typeface="宋体" panose="02010600030101010101" pitchFamily="2" charset="-122"/>
              </a:rPr>
              <a:t>目录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36" name="TextBox 27"/>
          <p:cNvSpPr txBox="1">
            <a:spLocks noChangeArrowheads="1"/>
          </p:cNvSpPr>
          <p:nvPr/>
        </p:nvSpPr>
        <p:spPr bwMode="auto">
          <a:xfrm>
            <a:off x="5724525" y="1320800"/>
            <a:ext cx="1727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>
            <a:spLocks noChangeArrowheads="1"/>
          </p:cNvSpPr>
          <p:nvPr/>
        </p:nvSpPr>
        <p:spPr bwMode="auto">
          <a:xfrm>
            <a:off x="1116013" y="2257425"/>
            <a:ext cx="2339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>
            <a:spLocks noChangeArrowheads="1"/>
          </p:cNvSpPr>
          <p:nvPr/>
        </p:nvSpPr>
        <p:spPr bwMode="auto">
          <a:xfrm>
            <a:off x="5221288" y="3122613"/>
            <a:ext cx="26638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>
            <a:spLocks noChangeArrowheads="1"/>
          </p:cNvSpPr>
          <p:nvPr/>
        </p:nvSpPr>
        <p:spPr bwMode="auto">
          <a:xfrm>
            <a:off x="1042988" y="3933825"/>
            <a:ext cx="25193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>
            <a:spLocks noChangeArrowheads="1"/>
          </p:cNvSpPr>
          <p:nvPr/>
        </p:nvSpPr>
        <p:spPr bwMode="auto">
          <a:xfrm>
            <a:off x="5724525" y="4941888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5122" name="TextBox 4"/>
          <p:cNvSpPr txBox="1">
            <a:spLocks noChangeArrowheads="1"/>
          </p:cNvSpPr>
          <p:nvPr/>
        </p:nvSpPr>
        <p:spPr bwMode="auto">
          <a:xfrm>
            <a:off x="2911475" y="3414713"/>
            <a:ext cx="3471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文本框 2"/>
          <p:cNvSpPr txBox="1">
            <a:spLocks noChangeArrowheads="1"/>
          </p:cNvSpPr>
          <p:nvPr/>
        </p:nvSpPr>
        <p:spPr bwMode="auto">
          <a:xfrm>
            <a:off x="2767013" y="1989138"/>
            <a:ext cx="6254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.</a:t>
            </a:r>
            <a:endParaRPr lang="en-US" altLang="zh-CN"/>
          </a:p>
        </p:txBody>
      </p:sp>
      <p:pic>
        <p:nvPicPr>
          <p:cNvPr id="6146" name="图片 7" descr="C:\Users\Administrator\Desktop\u1 Grammar\story book.gifstory book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908050"/>
            <a:ext cx="2536825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文本框 10"/>
          <p:cNvSpPr txBox="1">
            <a:spLocks noChangeArrowheads="1"/>
          </p:cNvSpPr>
          <p:nvPr/>
        </p:nvSpPr>
        <p:spPr bwMode="auto">
          <a:xfrm>
            <a:off x="179388" y="4149725"/>
            <a:ext cx="56118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My mother told me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story yesterday.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8" name="文本框 3"/>
          <p:cNvSpPr txBox="1">
            <a:spLocks noChangeArrowheads="1"/>
          </p:cNvSpPr>
          <p:nvPr/>
        </p:nvSpPr>
        <p:spPr bwMode="auto">
          <a:xfrm>
            <a:off x="236538" y="4724400"/>
            <a:ext cx="4978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story is about three little pigs. 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直接箭头连接符 15"/>
          <p:cNvCxnSpPr/>
          <p:nvPr/>
        </p:nvCxnSpPr>
        <p:spPr>
          <a:xfrm flipV="1">
            <a:off x="5292725" y="3429000"/>
            <a:ext cx="503238" cy="863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851275" y="2044700"/>
            <a:ext cx="5113338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1.story </a:t>
            </a:r>
            <a:r>
              <a:rPr lang="zh-CN" altLang="en-US" sz="2800">
                <a:latin typeface="Times New Roman" panose="02020603050405020304" pitchFamily="18" charset="0"/>
              </a:rPr>
              <a:t>出现了几次？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</a:rPr>
              <a:t>第一次出现前面用了什么冠词？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</a:rPr>
              <a:t>第二次出现前面用了什么冠词？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8194" name="TextBox 4"/>
          <p:cNvSpPr txBox="1">
            <a:spLocks noChangeArrowheads="1"/>
          </p:cNvSpPr>
          <p:nvPr/>
        </p:nvSpPr>
        <p:spPr bwMode="auto">
          <a:xfrm>
            <a:off x="2411413" y="3414713"/>
            <a:ext cx="4886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标题 5"/>
          <p:cNvSpPr>
            <a:spLocks noGrp="1" noChangeArrowheads="1"/>
          </p:cNvSpPr>
          <p:nvPr>
            <p:ph type="title"/>
          </p:nvPr>
        </p:nvSpPr>
        <p:spPr>
          <a:xfrm>
            <a:off x="468313" y="981075"/>
            <a:ext cx="7559675" cy="471488"/>
          </a:xfrm>
        </p:spPr>
        <p:txBody>
          <a:bodyPr/>
          <a:lstStyle/>
          <a:p>
            <a:r>
              <a:rPr lang="en-US" altLang="zh-CN" sz="2800">
                <a:solidFill>
                  <a:schemeClr val="tx1"/>
                </a:solidFill>
                <a:latin typeface="Times New Roman" panose="02020603050405020304" pitchFamily="18" charset="0"/>
              </a:rPr>
              <a:t>Look at the example and try to make a sentence</a:t>
            </a:r>
            <a:endParaRPr lang="en-US" altLang="zh-CN" sz="28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8" name="内容占位符 1"/>
          <p:cNvSpPr>
            <a:spLocks noGrp="1" noChangeArrowheads="1"/>
          </p:cNvSpPr>
          <p:nvPr>
            <p:ph idx="1"/>
          </p:nvPr>
        </p:nvSpPr>
        <p:spPr>
          <a:xfrm>
            <a:off x="395288" y="1557338"/>
            <a:ext cx="6985000" cy="795337"/>
          </a:xfrm>
        </p:spPr>
        <p:txBody>
          <a:bodyPr/>
          <a:lstStyle/>
          <a:p>
            <a:pPr marL="0" indent="0">
              <a:buFont typeface="Wingdings 2" panose="05020102010507070707" pitchFamily="18" charset="2"/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man, woman, bus, short, tall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内容占位符 1"/>
          <p:cNvSpPr txBox="1">
            <a:spLocks noChangeArrowheads="1"/>
          </p:cNvSpPr>
          <p:nvPr/>
        </p:nvSpPr>
        <p:spPr bwMode="auto">
          <a:xfrm>
            <a:off x="395288" y="2136775"/>
            <a:ext cx="6985000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man and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woman got on a bus.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man was short but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800">
                <a:latin typeface="Times New Roman" panose="02020603050405020304" pitchFamily="18" charset="0"/>
              </a:rPr>
              <a:t>woman was tall.</a:t>
            </a:r>
            <a:br>
              <a:rPr lang="en-US" altLang="zh-CN" sz="2800">
                <a:latin typeface="Times New Roman" panose="02020603050405020304" pitchFamily="18" charset="0"/>
              </a:rPr>
            </a:b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9220" name="文本框 7"/>
          <p:cNvSpPr txBox="1">
            <a:spLocks noChangeArrowheads="1"/>
          </p:cNvSpPr>
          <p:nvPr/>
        </p:nvSpPr>
        <p:spPr bwMode="auto">
          <a:xfrm>
            <a:off x="409575" y="3455988"/>
            <a:ext cx="79787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1. boy,  his mother,  train,  fat,  thin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9"/>
          <p:cNvSpPr txBox="1">
            <a:spLocks noChangeArrowheads="1"/>
          </p:cNvSpPr>
          <p:nvPr/>
        </p:nvSpPr>
        <p:spPr bwMode="auto">
          <a:xfrm>
            <a:off x="468313" y="3987800"/>
            <a:ext cx="695642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boy and his mother got on a train.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boy was fat but his mother was thin.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文本框 7"/>
          <p:cNvSpPr txBox="1">
            <a:spLocks noChangeArrowheads="1"/>
          </p:cNvSpPr>
          <p:nvPr/>
        </p:nvSpPr>
        <p:spPr bwMode="auto">
          <a:xfrm>
            <a:off x="409575" y="1341438"/>
            <a:ext cx="84836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2. old woman, young woman, plane, smiling, laughing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10"/>
          <p:cNvSpPr txBox="1">
            <a:spLocks noChangeArrowheads="1"/>
          </p:cNvSpPr>
          <p:nvPr/>
        </p:nvSpPr>
        <p:spPr bwMode="auto">
          <a:xfrm>
            <a:off x="500063" y="1933575"/>
            <a:ext cx="86804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An</a:t>
            </a:r>
            <a:r>
              <a:rPr lang="en-US" altLang="zh-CN" sz="2800">
                <a:latin typeface="Times New Roman" panose="02020603050405020304" pitchFamily="18" charset="0"/>
              </a:rPr>
              <a:t> old woman and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young woman got on a plane.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old woman was smiling and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young woman is laughing.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文本框 7"/>
          <p:cNvSpPr txBox="1">
            <a:spLocks noChangeArrowheads="1"/>
          </p:cNvSpPr>
          <p:nvPr/>
        </p:nvSpPr>
        <p:spPr bwMode="auto">
          <a:xfrm>
            <a:off x="409575" y="3484563"/>
            <a:ext cx="7978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3. actor,  doctor,  taxi,  talking,  listening 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1"/>
          <p:cNvSpPr txBox="1">
            <a:spLocks noChangeArrowheads="1"/>
          </p:cNvSpPr>
          <p:nvPr/>
        </p:nvSpPr>
        <p:spPr bwMode="auto">
          <a:xfrm>
            <a:off x="481013" y="4149725"/>
            <a:ext cx="8051800" cy="94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An </a:t>
            </a:r>
            <a:r>
              <a:rPr lang="en-US" altLang="zh-CN" sz="2800">
                <a:latin typeface="Times New Roman" panose="02020603050405020304" pitchFamily="18" charset="0"/>
              </a:rPr>
              <a:t>actor and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>
                <a:latin typeface="Times New Roman" panose="02020603050405020304" pitchFamily="18" charset="0"/>
              </a:rPr>
              <a:t> doctor got into a taxi.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actor was talking and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800">
                <a:latin typeface="Times New Roman" panose="02020603050405020304" pitchFamily="18" charset="0"/>
              </a:rPr>
              <a:t>doctor was listening.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11266" name="TextBox 4"/>
          <p:cNvSpPr txBox="1">
            <a:spLocks noChangeArrowheads="1"/>
          </p:cNvSpPr>
          <p:nvPr/>
        </p:nvSpPr>
        <p:spPr bwMode="auto">
          <a:xfrm>
            <a:off x="2017713" y="3414713"/>
            <a:ext cx="56737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/>
          <p:cNvSpPr>
            <a:spLocks noGrp="1" noChangeArrowheads="1"/>
          </p:cNvSpPr>
          <p:nvPr>
            <p:ph idx="1"/>
          </p:nvPr>
        </p:nvSpPr>
        <p:spPr>
          <a:xfrm>
            <a:off x="107950" y="1401763"/>
            <a:ext cx="8434388" cy="1357312"/>
          </a:xfrm>
        </p:spPr>
        <p:txBody>
          <a:bodyPr/>
          <a:lstStyle/>
          <a:p>
            <a:pPr algn="just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en-US" altLang="zh-CN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latin typeface="Times New Roman" panose="02020603050405020304" pitchFamily="18" charset="0"/>
              </a:rPr>
              <a:t>We often use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or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an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in front of a singular, countable noun when </a:t>
            </a:r>
            <a:r>
              <a:rPr lang="en-US" altLang="zh-CN" sz="2800" u="sng">
                <a:latin typeface="Times New Roman" panose="02020603050405020304" pitchFamily="18" charset="0"/>
              </a:rPr>
              <a:t>we mention it for the first time. </a:t>
            </a:r>
            <a:r>
              <a:rPr lang="en-US" altLang="zh-CN" sz="2800">
                <a:latin typeface="Times New Roman" panose="02020603050405020304" pitchFamily="18" charset="0"/>
              </a:rPr>
              <a:t>Then we use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before the noun when </a:t>
            </a:r>
            <a:r>
              <a:rPr lang="en-US" altLang="zh-CN" sz="2800" u="sng">
                <a:latin typeface="Times New Roman" panose="02020603050405020304" pitchFamily="18" charset="0"/>
              </a:rPr>
              <a:t>we mention it again.</a:t>
            </a:r>
            <a:endParaRPr lang="zh-CN" altLang="en-US" sz="2800" u="sng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0" name="Rectangle 5"/>
          <p:cNvSpPr>
            <a:spLocks noGrp="1" noChangeArrowheads="1"/>
          </p:cNvSpPr>
          <p:nvPr>
            <p:ph type="title"/>
          </p:nvPr>
        </p:nvSpPr>
        <p:spPr>
          <a:xfrm>
            <a:off x="395288" y="857250"/>
            <a:ext cx="5545137" cy="411163"/>
          </a:xfrm>
        </p:spPr>
        <p:txBody>
          <a:bodyPr/>
          <a:lstStyle/>
          <a:p>
            <a:r>
              <a:rPr lang="en-US" altLang="zh-CN" sz="3400" b="1">
                <a:solidFill>
                  <a:schemeClr val="tx1"/>
                </a:solidFill>
                <a:latin typeface="Times New Roman" panose="02020603050405020304" pitchFamily="18" charset="0"/>
              </a:rPr>
              <a:t>A. The definite article </a:t>
            </a:r>
            <a:r>
              <a:rPr lang="en-US" altLang="zh-CN" sz="3400" b="1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endParaRPr lang="en-US" altLang="zh-CN" sz="3400" b="1" i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291" name="Rectangle 2"/>
          <p:cNvSpPr txBox="1">
            <a:spLocks noChangeArrowheads="1"/>
          </p:cNvSpPr>
          <p:nvPr/>
        </p:nvSpPr>
        <p:spPr bwMode="auto">
          <a:xfrm>
            <a:off x="107950" y="2636838"/>
            <a:ext cx="8434388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600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latin typeface="Comic Sans MS" panose="030F0702030302020204" pitchFamily="66" charset="0"/>
              </a:rPr>
              <a:t>Sara found 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an </a:t>
            </a:r>
            <a:r>
              <a:rPr lang="en-US" altLang="zh-CN" sz="2800">
                <a:latin typeface="Comic Sans MS" panose="030F0702030302020204" pitchFamily="66" charset="0"/>
              </a:rPr>
              <a:t>interesting photo yesterday. </a:t>
            </a:r>
            <a:endParaRPr lang="en-US" altLang="zh-CN" sz="280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  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 </a:t>
            </a:r>
            <a:r>
              <a:rPr lang="en-US" altLang="zh-CN" sz="2800">
                <a:latin typeface="Comic Sans MS" panose="030F0702030302020204" pitchFamily="66" charset="0"/>
              </a:rPr>
              <a:t>photo was of her grandpa.</a:t>
            </a:r>
            <a:endParaRPr lang="zh-CN" altLang="en-US" sz="2800">
              <a:solidFill>
                <a:schemeClr val="hlink"/>
              </a:solidFill>
              <a:latin typeface="Comic Sans MS" panose="030F0702030302020204" pitchFamily="66" charset="0"/>
            </a:endParaRPr>
          </a:p>
        </p:txBody>
      </p:sp>
      <p:sp>
        <p:nvSpPr>
          <p:cNvPr id="12292" name="Rectangle 2"/>
          <p:cNvSpPr txBox="1">
            <a:spLocks noChangeArrowheads="1"/>
          </p:cNvSpPr>
          <p:nvPr/>
        </p:nvSpPr>
        <p:spPr bwMode="auto">
          <a:xfrm>
            <a:off x="107950" y="3976688"/>
            <a:ext cx="86868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800">
                <a:latin typeface="Times New Roman" panose="02020603050405020304" pitchFamily="18" charset="0"/>
              </a:rPr>
              <a:t>   We also use </a:t>
            </a:r>
            <a:r>
              <a:rPr lang="en-US" altLang="zh-CN" sz="2800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 i="1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to talk about </a:t>
            </a:r>
            <a:r>
              <a:rPr lang="en-US" altLang="zh-CN" sz="2800" u="sng">
                <a:latin typeface="Times New Roman" panose="02020603050405020304" pitchFamily="18" charset="0"/>
              </a:rPr>
              <a:t>something that is the only one of its kind.</a:t>
            </a:r>
            <a:endParaRPr lang="zh-CN" altLang="en-US" sz="2800" u="sng">
              <a:latin typeface="Times New Roman" panose="02020603050405020304" pitchFamily="18" charset="0"/>
            </a:endParaRPr>
          </a:p>
        </p:txBody>
      </p:sp>
      <p:sp>
        <p:nvSpPr>
          <p:cNvPr id="12293" name="Rectangle 2"/>
          <p:cNvSpPr txBox="1">
            <a:spLocks noChangeArrowheads="1"/>
          </p:cNvSpPr>
          <p:nvPr/>
        </p:nvSpPr>
        <p:spPr bwMode="auto">
          <a:xfrm>
            <a:off x="385763" y="4951413"/>
            <a:ext cx="8434387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</a:t>
            </a:r>
            <a:r>
              <a:rPr lang="en-US" altLang="zh-CN" sz="2800">
                <a:latin typeface="Comic Sans MS" panose="030F0702030302020204" pitchFamily="66" charset="0"/>
              </a:rPr>
              <a:t> Sun is shining brightly.</a:t>
            </a:r>
            <a:endParaRPr lang="en-US" altLang="zh-CN" sz="280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There were lots of stars in 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</a:t>
            </a:r>
            <a:r>
              <a:rPr lang="en-US" altLang="zh-CN" sz="2800">
                <a:latin typeface="Comic Sans MS" panose="030F0702030302020204" pitchFamily="66" charset="0"/>
              </a:rPr>
              <a:t> sky last night.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 flipV="1">
            <a:off x="6804025" y="1390650"/>
            <a:ext cx="360363" cy="792163"/>
          </a:xfrm>
          <a:prstGeom prst="straightConnector1">
            <a:avLst/>
          </a:prstGeom>
          <a:ln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/>
          <p:nvPr/>
        </p:nvSpPr>
        <p:spPr>
          <a:xfrm>
            <a:off x="6156325" y="620713"/>
            <a:ext cx="1871663" cy="769937"/>
          </a:xfrm>
          <a:prstGeom prst="ellipse">
            <a:avLst/>
          </a:prstGeom>
          <a:solidFill>
            <a:srgbClr val="FF5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2296" name="TextBox 13"/>
          <p:cNvSpPr txBox="1">
            <a:spLocks noChangeArrowheads="1"/>
          </p:cNvSpPr>
          <p:nvPr/>
        </p:nvSpPr>
        <p:spPr bwMode="auto">
          <a:xfrm>
            <a:off x="6372225" y="847725"/>
            <a:ext cx="1584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>
                <a:solidFill>
                  <a:schemeClr val="bg1"/>
                </a:solidFill>
              </a:rPr>
              <a:t>第一次提到</a:t>
            </a:r>
            <a:endParaRPr lang="zh-CN" altLang="en-US" sz="2000" b="1">
              <a:solidFill>
                <a:schemeClr val="bg1"/>
              </a:solidFill>
            </a:endParaRPr>
          </a:p>
        </p:txBody>
      </p:sp>
      <p:cxnSp>
        <p:nvCxnSpPr>
          <p:cNvPr id="16" name="直接箭头连接符 15"/>
          <p:cNvCxnSpPr/>
          <p:nvPr/>
        </p:nvCxnSpPr>
        <p:spPr>
          <a:xfrm>
            <a:off x="7164388" y="2543175"/>
            <a:ext cx="360362" cy="504825"/>
          </a:xfrm>
          <a:prstGeom prst="straightConnector1">
            <a:avLst/>
          </a:prstGeom>
          <a:ln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/>
        </p:nvSpPr>
        <p:spPr>
          <a:xfrm>
            <a:off x="6732588" y="3119438"/>
            <a:ext cx="1871662" cy="769937"/>
          </a:xfrm>
          <a:prstGeom prst="ellipse">
            <a:avLst/>
          </a:prstGeom>
          <a:solidFill>
            <a:srgbClr val="FF5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2299" name="TextBox 18"/>
          <p:cNvSpPr txBox="1">
            <a:spLocks noChangeArrowheads="1"/>
          </p:cNvSpPr>
          <p:nvPr/>
        </p:nvSpPr>
        <p:spPr bwMode="auto">
          <a:xfrm>
            <a:off x="6948488" y="3344863"/>
            <a:ext cx="15843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>
                <a:solidFill>
                  <a:schemeClr val="bg1"/>
                </a:solidFill>
              </a:rPr>
              <a:t>第二次提到</a:t>
            </a:r>
            <a:endParaRPr lang="zh-CN" altLang="en-US" sz="2000" b="1">
              <a:solidFill>
                <a:schemeClr val="bg1"/>
              </a:solidFill>
            </a:endParaRPr>
          </a:p>
        </p:txBody>
      </p:sp>
      <p:cxnSp>
        <p:nvCxnSpPr>
          <p:cNvPr id="21" name="直接箭头连接符 20"/>
          <p:cNvCxnSpPr/>
          <p:nvPr/>
        </p:nvCxnSpPr>
        <p:spPr>
          <a:xfrm>
            <a:off x="6875463" y="4337050"/>
            <a:ext cx="217487" cy="338138"/>
          </a:xfrm>
          <a:prstGeom prst="straightConnector1">
            <a:avLst/>
          </a:prstGeom>
          <a:ln>
            <a:solidFill>
              <a:srgbClr val="FF5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6300788" y="4675188"/>
            <a:ext cx="1871662" cy="769937"/>
          </a:xfrm>
          <a:prstGeom prst="ellipse">
            <a:avLst/>
          </a:prstGeom>
          <a:solidFill>
            <a:srgbClr val="FF5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2302" name="TextBox 22"/>
          <p:cNvSpPr txBox="1">
            <a:spLocks noChangeArrowheads="1"/>
          </p:cNvSpPr>
          <p:nvPr/>
        </p:nvSpPr>
        <p:spPr bwMode="auto">
          <a:xfrm>
            <a:off x="6443663" y="4695825"/>
            <a:ext cx="1584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000" b="1">
                <a:solidFill>
                  <a:schemeClr val="bg1"/>
                </a:solidFill>
              </a:rPr>
              <a:t>世界上独一无二的事物</a:t>
            </a:r>
            <a:endParaRPr lang="zh-CN" altLang="en-US" sz="20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8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矩形 9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4325938" y="3101975"/>
            <a:ext cx="357187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200" b="1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13314" name="文本框 2"/>
          <p:cNvSpPr txBox="1">
            <a:spLocks noChangeArrowheads="1"/>
          </p:cNvSpPr>
          <p:nvPr/>
        </p:nvSpPr>
        <p:spPr bwMode="auto">
          <a:xfrm>
            <a:off x="2767013" y="1936750"/>
            <a:ext cx="6254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.</a:t>
            </a:r>
            <a:endParaRPr lang="en-US" altLang="zh-CN"/>
          </a:p>
        </p:txBody>
      </p:sp>
      <p:pic>
        <p:nvPicPr>
          <p:cNvPr id="6" name="图片 5" descr="C:\Users\Administrator\Desktop\u1 Grammar\story book.gifstory 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25538"/>
            <a:ext cx="1512888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908175" y="469900"/>
            <a:ext cx="624205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en-US" altLang="zh-CN" sz="2400">
              <a:solidFill>
                <a:srgbClr val="000000"/>
              </a:solidFill>
            </a:endParaRPr>
          </a:p>
          <a:p>
            <a:r>
              <a:rPr lang="en-US" altLang="zh-CN" sz="3600">
                <a:solidFill>
                  <a:srgbClr val="000000"/>
                </a:solidFill>
              </a:rPr>
              <a:t>        </a:t>
            </a:r>
            <a:r>
              <a:rPr lang="en-US" altLang="zh-CN" sz="3600">
                <a:solidFill>
                  <a:srgbClr val="21B2C9"/>
                </a:solidFill>
              </a:rPr>
              <a:t>      </a:t>
            </a:r>
            <a:r>
              <a:rPr lang="en-US" altLang="zh-CN" sz="2800">
                <a:latin typeface="Times New Roman" panose="02020603050405020304" pitchFamily="18" charset="0"/>
              </a:rPr>
              <a:t>story is about three little pigs.</a:t>
            </a:r>
            <a:endParaRPr lang="en-US" altLang="zh-CN" sz="3600">
              <a:latin typeface="Times New Roman" panose="02020603050405020304" pitchFamily="18" charset="0"/>
            </a:endParaRPr>
          </a:p>
          <a:p>
            <a:r>
              <a:rPr lang="en-US" altLang="zh-CN" sz="2800">
                <a:solidFill>
                  <a:srgbClr val="000000"/>
                </a:solidFill>
              </a:rPr>
              <a:t>  </a:t>
            </a:r>
            <a:endParaRPr lang="en-US" altLang="zh-CN" sz="2800">
              <a:solidFill>
                <a:srgbClr val="000000"/>
              </a:solidFill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V="1">
            <a:off x="2332038" y="1404938"/>
            <a:ext cx="1204912" cy="7937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>
            <a:spLocks noChangeArrowheads="1"/>
          </p:cNvSpPr>
          <p:nvPr/>
        </p:nvSpPr>
        <p:spPr bwMode="auto">
          <a:xfrm>
            <a:off x="2909888" y="962025"/>
            <a:ext cx="4826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  <a:ea typeface="方正舒体" panose="02010601030101010101" pitchFamily="2" charset="-122"/>
              </a:rPr>
              <a:t>/</a:t>
            </a:r>
            <a:endParaRPr lang="en-US" altLang="zh-CN" sz="2800" b="1">
              <a:latin typeface="Times New Roman" panose="02020603050405020304" pitchFamily="18" charset="0"/>
              <a:ea typeface="方正舒体" panose="02010601030101010101" pitchFamily="2" charset="-122"/>
            </a:endParaRPr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3130550" y="962025"/>
            <a:ext cx="5588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A?</a:t>
            </a:r>
            <a:endParaRPr lang="en-US" altLang="zh-CN" sz="3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119438" y="958850"/>
            <a:ext cx="395287" cy="45402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2195513" y="942975"/>
            <a:ext cx="7889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1711325" y="1844675"/>
            <a:ext cx="25733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● The 1</a:t>
            </a:r>
            <a:r>
              <a:rPr lang="en-US" altLang="zh-CN" sz="2800" b="1" baseline="30000">
                <a:latin typeface="Times New Roman" panose="02020603050405020304" pitchFamily="18" charset="0"/>
              </a:rPr>
              <a:t>ST</a:t>
            </a:r>
            <a:r>
              <a:rPr lang="en-US" altLang="zh-CN" sz="2800">
                <a:latin typeface="Times New Roman" panose="02020603050405020304" pitchFamily="18" charset="0"/>
              </a:rPr>
              <a:t> time: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683125" y="1773238"/>
            <a:ext cx="719138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4654550" y="1825625"/>
            <a:ext cx="781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a/an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6457950" y="1825625"/>
            <a:ext cx="622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403975" y="1758950"/>
            <a:ext cx="720725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692275" y="2617788"/>
            <a:ext cx="3736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● The 2</a:t>
            </a:r>
            <a:r>
              <a:rPr lang="en-US" altLang="zh-CN" sz="2800" baseline="30000">
                <a:latin typeface="Times New Roman" panose="02020603050405020304" pitchFamily="18" charset="0"/>
              </a:rPr>
              <a:t>nd</a:t>
            </a:r>
            <a:r>
              <a:rPr lang="en-US" altLang="zh-CN" sz="2800">
                <a:latin typeface="Times New Roman" panose="02020603050405020304" pitchFamily="18" charset="0"/>
              </a:rPr>
              <a:t> time or more: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 rot="780000">
            <a:off x="4020163" y="1394572"/>
            <a:ext cx="604607" cy="1107996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>
              <a:buFontTx/>
              <a:buNone/>
              <a:defRPr/>
            </a:pPr>
            <a:r>
              <a:rPr lang="zh-CN" altLang="en-US" sz="6600" b="1" i="1" dirty="0">
                <a:solidFill>
                  <a:srgbClr val="FF0000"/>
                </a:solidFill>
              </a:rPr>
              <a:t>√</a:t>
            </a:r>
            <a:endParaRPr lang="zh-CN" altLang="en-US" sz="6600" b="1" i="1" dirty="0">
              <a:solidFill>
                <a:srgbClr val="FF0000"/>
              </a:solidFill>
            </a:endParaRP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5932488" y="2617788"/>
            <a:ext cx="7794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a/an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973763" y="2622550"/>
            <a:ext cx="720725" cy="519113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7462838" y="2592388"/>
            <a:ext cx="720725" cy="519112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7478713" y="2617788"/>
            <a:ext cx="622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 rot="780000">
            <a:off x="6864464" y="2297786"/>
            <a:ext cx="649538" cy="1107996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>
              <a:buFontTx/>
              <a:buNone/>
              <a:defRPr/>
            </a:pPr>
            <a:r>
              <a:rPr lang="zh-CN" altLang="en-US" sz="6600" b="1" i="1" dirty="0">
                <a:solidFill>
                  <a:srgbClr val="FF0000"/>
                </a:solidFill>
              </a:rPr>
              <a:t>√</a:t>
            </a:r>
            <a:endParaRPr lang="zh-CN" altLang="en-US" sz="6600" b="1" i="1" dirty="0">
              <a:solidFill>
                <a:srgbClr val="FF0000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5889625" y="1758950"/>
            <a:ext cx="361950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4173538" y="1773238"/>
            <a:ext cx="361950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5486400" y="2625725"/>
            <a:ext cx="361950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7008813" y="2625725"/>
            <a:ext cx="361950" cy="517525"/>
          </a:xfrm>
          <a:prstGeom prst="rect">
            <a:avLst/>
          </a:prstGeom>
          <a:noFill/>
          <a:ln w="3492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38" name="文本框 37"/>
          <p:cNvSpPr txBox="1">
            <a:spLocks noChangeArrowheads="1"/>
          </p:cNvSpPr>
          <p:nvPr/>
        </p:nvSpPr>
        <p:spPr bwMode="auto">
          <a:xfrm>
            <a:off x="2355850" y="4910138"/>
            <a:ext cx="20589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63" y="3359150"/>
            <a:ext cx="1479550" cy="234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文本框 44"/>
          <p:cNvSpPr txBox="1">
            <a:spLocks noChangeArrowheads="1"/>
          </p:cNvSpPr>
          <p:nvPr/>
        </p:nvSpPr>
        <p:spPr bwMode="auto">
          <a:xfrm>
            <a:off x="4284663" y="4910138"/>
            <a:ext cx="41751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代替前面出现过的名词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 Box 3"/>
          <p:cNvSpPr txBox="1">
            <a:spLocks noChangeArrowheads="1"/>
          </p:cNvSpPr>
          <p:nvPr/>
        </p:nvSpPr>
        <p:spPr bwMode="auto">
          <a:xfrm>
            <a:off x="1692275" y="3429000"/>
            <a:ext cx="6696075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Comic Sans MS" panose="030F0702030302020204" pitchFamily="66" charset="0"/>
              </a:rPr>
              <a:t>    </a:t>
            </a:r>
            <a:r>
              <a:rPr lang="en-US" altLang="zh-CN" sz="2800">
                <a:latin typeface="Times New Roman" panose="02020603050405020304" pitchFamily="18" charset="0"/>
              </a:rPr>
              <a:t>Sara found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an </a:t>
            </a:r>
            <a:r>
              <a:rPr lang="en-US" altLang="zh-CN" sz="2800">
                <a:latin typeface="Times New Roman" panose="02020603050405020304" pitchFamily="18" charset="0"/>
              </a:rPr>
              <a:t>interesting photo yesterday.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800">
                <a:latin typeface="Times New Roman" panose="02020603050405020304" pitchFamily="18" charset="0"/>
              </a:rPr>
              <a:t>photo was of her grandpa.</a:t>
            </a:r>
            <a:endParaRPr lang="zh-CN" altLang="en-US" sz="2800">
              <a:solidFill>
                <a:schemeClr val="hlin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文本框 44"/>
          <p:cNvSpPr txBox="1">
            <a:spLocks noChangeArrowheads="1"/>
          </p:cNvSpPr>
          <p:nvPr/>
        </p:nvSpPr>
        <p:spPr bwMode="auto">
          <a:xfrm>
            <a:off x="4284663" y="4921250"/>
            <a:ext cx="417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______________________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851275" y="3500438"/>
            <a:ext cx="288925" cy="444500"/>
          </a:xfrm>
          <a:prstGeom prst="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2124075" y="4138613"/>
            <a:ext cx="576263" cy="442912"/>
          </a:xfrm>
          <a:prstGeom prst="rect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</p:spTree>
    <p:custDataLst>
      <p:tags r:id="rId4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  <p:bldP spid="14" grpId="0"/>
      <p:bldP spid="17" grpId="0" animBg="1"/>
      <p:bldP spid="19" grpId="0"/>
      <p:bldP spid="20" grpId="0"/>
      <p:bldP spid="23" grpId="0" animBg="1"/>
      <p:bldP spid="24" grpId="0"/>
      <p:bldP spid="28" grpId="0"/>
      <p:bldP spid="29" grpId="0" animBg="1"/>
      <p:bldP spid="30" grpId="0" animBg="1"/>
      <p:bldP spid="31" grpId="0"/>
      <p:bldP spid="33" grpId="0" animBg="1"/>
      <p:bldP spid="34" grpId="0" animBg="1"/>
      <p:bldP spid="35" grpId="0" animBg="1"/>
      <p:bldP spid="36" grpId="0" animBg="1"/>
      <p:bldP spid="38" grpId="0"/>
      <p:bldP spid="45" grpId="0"/>
      <p:bldP spid="37" grpId="0"/>
      <p:bldP spid="47" grpId="0"/>
      <p:bldP spid="42" grpId="0" animBg="1"/>
      <p:bldP spid="42" grpId="1" animBg="1"/>
      <p:bldP spid="43" grpId="0" animBg="1"/>
      <p:bldP spid="4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图片 5" descr="525291a4a7d00"/>
          <p:cNvPicPr>
            <a:picLocks noChangeAspect="1" noChangeArrowheads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82" b="16962"/>
          <a:stretch>
            <a:fillRect/>
          </a:stretch>
        </p:blipFill>
        <p:spPr bwMode="auto">
          <a:xfrm>
            <a:off x="827088" y="1087438"/>
            <a:ext cx="2665412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图片 7" descr="u=2248281062,2290514455&amp;fm=21&amp;gp=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150" y="981075"/>
            <a:ext cx="27940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图片 8" descr="20150207215308_jiJw2.thumb.700_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9FBF8"/>
              </a:clrFrom>
              <a:clrTo>
                <a:srgbClr val="F9FB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26" t="22702" r="15314" b="30930"/>
          <a:stretch>
            <a:fillRect/>
          </a:stretch>
        </p:blipFill>
        <p:spPr bwMode="auto">
          <a:xfrm>
            <a:off x="3348038" y="692150"/>
            <a:ext cx="2663825" cy="297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" name="直接连接符 43"/>
          <p:cNvCxnSpPr/>
          <p:nvPr/>
        </p:nvCxnSpPr>
        <p:spPr>
          <a:xfrm flipV="1">
            <a:off x="1246188" y="4273550"/>
            <a:ext cx="1589087" cy="14288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3930650" y="4257675"/>
            <a:ext cx="1589088" cy="1587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6505575" y="4257675"/>
            <a:ext cx="1589088" cy="1587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1258888" y="3800475"/>
            <a:ext cx="17621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 Earth</a:t>
            </a:r>
            <a:endParaRPr lang="en-US" altLang="zh-CN" sz="280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endParaRPr lang="zh-CN" altLang="en-US" sz="3200">
              <a:solidFill>
                <a:srgbClr val="0076A3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4067175" y="3789363"/>
            <a:ext cx="13414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 Sun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6519863" y="3789363"/>
            <a:ext cx="15811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the Moon</a:t>
            </a:r>
            <a:endParaRPr lang="zh-CN" altLang="en-US" sz="2800"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7" name="文本框 37"/>
          <p:cNvSpPr txBox="1">
            <a:spLocks noChangeArrowheads="1"/>
          </p:cNvSpPr>
          <p:nvPr/>
        </p:nvSpPr>
        <p:spPr bwMode="auto">
          <a:xfrm>
            <a:off x="1258888" y="4941888"/>
            <a:ext cx="20589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44"/>
          <p:cNvSpPr txBox="1">
            <a:spLocks noChangeArrowheads="1"/>
          </p:cNvSpPr>
          <p:nvPr/>
        </p:nvSpPr>
        <p:spPr bwMode="auto">
          <a:xfrm>
            <a:off x="3187700" y="4972050"/>
            <a:ext cx="4175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______________________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44"/>
          <p:cNvSpPr txBox="1">
            <a:spLocks noChangeArrowheads="1"/>
          </p:cNvSpPr>
          <p:nvPr/>
        </p:nvSpPr>
        <p:spPr bwMode="auto">
          <a:xfrm>
            <a:off x="3059113" y="4921250"/>
            <a:ext cx="45370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用来形容独一无二的事物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/>
      <p:bldP spid="17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sz="half" idx="1"/>
          </p:nvPr>
        </p:nvSpPr>
        <p:spPr>
          <a:xfrm>
            <a:off x="322263" y="3716338"/>
            <a:ext cx="7850187" cy="223361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S1</a:t>
            </a:r>
            <a:r>
              <a:rPr lang="en-US" altLang="zh-CN">
                <a:latin typeface="Times New Roman" panose="02020603050405020304" pitchFamily="18" charset="0"/>
              </a:rPr>
              <a:t>: I</a:t>
            </a:r>
            <a:r>
              <a:rPr lang="en-US" altLang="zh-CN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played a great computer game </a:t>
            </a:r>
            <a:endParaRPr lang="en-US" altLang="zh-CN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	   yesterday</a:t>
            </a:r>
            <a:r>
              <a:rPr lang="en-US" altLang="zh-CN">
                <a:latin typeface="Times New Roman" panose="02020603050405020304" pitchFamily="18" charset="0"/>
              </a:rPr>
              <a:t>.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S2</a:t>
            </a:r>
            <a:r>
              <a:rPr lang="en-US" altLang="zh-CN">
                <a:latin typeface="Times New Roman" panose="02020603050405020304" pitchFamily="18" charset="0"/>
              </a:rPr>
              <a:t>: What was</a:t>
            </a:r>
            <a:r>
              <a:rPr lang="en-US" altLang="zh-CN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>
                <a:latin typeface="Times New Roman" panose="02020603050405020304" pitchFamily="18" charset="0"/>
              </a:rPr>
              <a:t>game about?</a:t>
            </a:r>
            <a:endParaRPr lang="en-US" altLang="zh-CN">
              <a:latin typeface="Times New Roman" panose="02020603050405020304" pitchFamily="18" charset="0"/>
            </a:endParaRPr>
          </a:p>
          <a:p>
            <a:pPr>
              <a:buFont typeface="Wingdings 2" panose="05020102010507070707" pitchFamily="18" charset="2"/>
              <a:buNone/>
            </a:pPr>
            <a:r>
              <a:rPr lang="en-US" altLang="zh-CN" b="1">
                <a:latin typeface="Times New Roman" panose="02020603050405020304" pitchFamily="18" charset="0"/>
              </a:rPr>
              <a:t>S1</a:t>
            </a:r>
            <a:r>
              <a:rPr lang="en-US" altLang="zh-CN">
                <a:latin typeface="Times New Roman" panose="02020603050405020304" pitchFamily="18" charset="0"/>
              </a:rPr>
              <a:t>: It was about</a:t>
            </a:r>
            <a:r>
              <a:rPr lang="en-US" altLang="zh-CN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</a:rPr>
              <a:t>saving the Earth from aliens</a:t>
            </a:r>
            <a:r>
              <a:rPr lang="en-US" altLang="zh-CN">
                <a:latin typeface="Times New Roman" panose="02020603050405020304" pitchFamily="18" charset="0"/>
              </a:rPr>
              <a:t>.</a:t>
            </a:r>
            <a:endParaRPr lang="en-US" altLang="zh-CN" b="1">
              <a:latin typeface="Times New Roman" panose="02020603050405020304" pitchFamily="18" charset="0"/>
            </a:endParaRPr>
          </a:p>
          <a:p>
            <a:endParaRPr lang="zh-CN" altLang="en-US" b="1"/>
          </a:p>
        </p:txBody>
      </p:sp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323850" y="806450"/>
            <a:ext cx="784860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A1.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In pairs,</a:t>
            </a: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 talks about what he or she did in the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past few days.</a:t>
            </a:r>
            <a:r>
              <a:rPr lang="en-US" altLang="zh-CN" sz="2800" b="1">
                <a:latin typeface="Times New Roman" panose="02020603050405020304" pitchFamily="18" charset="0"/>
              </a:rPr>
              <a:t> S2</a:t>
            </a:r>
            <a:r>
              <a:rPr lang="en-US" altLang="zh-CN" sz="2800">
                <a:latin typeface="Times New Roman" panose="02020603050405020304" pitchFamily="18" charset="0"/>
              </a:rPr>
              <a:t> asks about it. Follow the example.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1" name="Text Box 4"/>
          <p:cNvSpPr txBox="1">
            <a:spLocks noChangeArrowheads="1"/>
          </p:cNvSpPr>
          <p:nvPr/>
        </p:nvSpPr>
        <p:spPr bwMode="auto">
          <a:xfrm>
            <a:off x="304800" y="2200275"/>
            <a:ext cx="8443913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1. play/great computer game/yesterday/saving the 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    Earth from aliens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Picture 5" descr="QQ截图2013012915000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963" y="2862263"/>
            <a:ext cx="3059112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2"/>
          <p:cNvSpPr txBox="1">
            <a:spLocks noChangeArrowheads="1"/>
          </p:cNvSpPr>
          <p:nvPr/>
        </p:nvSpPr>
        <p:spPr bwMode="auto">
          <a:xfrm>
            <a:off x="288925" y="908050"/>
            <a:ext cx="8820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2.see /exciting film / last Saturday / a visit to the Moon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4" name="Picture 5" descr="QQ截图2013012915000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554163"/>
            <a:ext cx="3000375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322263" y="3789363"/>
            <a:ext cx="785018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saw an exciting film last Saturday.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S2</a:t>
            </a:r>
            <a:r>
              <a:rPr lang="en-US" altLang="zh-CN" sz="2600">
                <a:latin typeface="Times New Roman" panose="02020603050405020304" pitchFamily="18" charset="0"/>
              </a:rPr>
              <a:t>: What was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latin typeface="Times New Roman" panose="02020603050405020304" pitchFamily="18" charset="0"/>
              </a:rPr>
              <a:t>film about?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It was about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a visit to the Moon.</a:t>
            </a:r>
            <a:endParaRPr lang="en-US" altLang="zh-CN" sz="26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</a:pPr>
            <a:endParaRPr lang="zh-CN" altLang="en-US" sz="2600" b="1">
              <a:latin typeface="Constantia" panose="02030602050306030303" charset="0"/>
            </a:endParaRPr>
          </a:p>
        </p:txBody>
      </p:sp>
      <p:sp>
        <p:nvSpPr>
          <p:cNvPr id="18436" name="文本占位符 6145"/>
          <p:cNvSpPr>
            <a:spLocks noGrp="1" noChangeArrowheads="1"/>
          </p:cNvSpPr>
          <p:nvPr/>
        </p:nvSpPr>
        <p:spPr bwMode="auto">
          <a:xfrm>
            <a:off x="4211638" y="1700213"/>
            <a:ext cx="47148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 (do something) (time).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S2</a:t>
            </a:r>
            <a:r>
              <a:rPr lang="en-US" altLang="zh-CN" sz="2800">
                <a:latin typeface="Times New Roman" panose="02020603050405020304" pitchFamily="18" charset="0"/>
              </a:rPr>
              <a:t>: What was...... about?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It was about......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3"/>
          <p:cNvSpPr txBox="1">
            <a:spLocks noChangeArrowheads="1"/>
          </p:cNvSpPr>
          <p:nvPr/>
        </p:nvSpPr>
        <p:spPr bwMode="auto">
          <a:xfrm>
            <a:off x="468313" y="962025"/>
            <a:ext cx="792003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3.read / good story / last week / a man on an island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6" descr="QQ截图2013012915001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700213"/>
            <a:ext cx="2352675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文本占位符 6145"/>
          <p:cNvSpPr>
            <a:spLocks noGrp="1" noChangeArrowheads="1"/>
          </p:cNvSpPr>
          <p:nvPr/>
        </p:nvSpPr>
        <p:spPr bwMode="auto">
          <a:xfrm>
            <a:off x="3851275" y="2060575"/>
            <a:ext cx="47148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 (do something) (time).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S2</a:t>
            </a:r>
            <a:r>
              <a:rPr lang="en-US" altLang="zh-CN" sz="2800">
                <a:latin typeface="Times New Roman" panose="02020603050405020304" pitchFamily="18" charset="0"/>
              </a:rPr>
              <a:t>: What was...... about?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It was about......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393700" y="4149725"/>
            <a:ext cx="78501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read a good story last week.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S2</a:t>
            </a:r>
            <a:r>
              <a:rPr lang="en-US" altLang="zh-CN" sz="2600">
                <a:latin typeface="Times New Roman" panose="02020603050405020304" pitchFamily="18" charset="0"/>
              </a:rPr>
              <a:t>: What was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latin typeface="Times New Roman" panose="02020603050405020304" pitchFamily="18" charset="0"/>
              </a:rPr>
              <a:t>story about?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It was about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a man on an island.</a:t>
            </a:r>
            <a:endParaRPr lang="en-US" altLang="zh-CN" sz="26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</a:pPr>
            <a:endParaRPr lang="zh-CN" altLang="en-US" sz="2600" b="1">
              <a:latin typeface="Constantia" panose="02030602050306030303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文本占位符 6145"/>
          <p:cNvSpPr>
            <a:spLocks noGrp="1" noChangeArrowheads="1"/>
          </p:cNvSpPr>
          <p:nvPr/>
        </p:nvSpPr>
        <p:spPr bwMode="auto">
          <a:xfrm>
            <a:off x="3851275" y="2060575"/>
            <a:ext cx="47148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 (do something) (time).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S2</a:t>
            </a:r>
            <a:r>
              <a:rPr lang="en-US" altLang="zh-CN" sz="2800">
                <a:latin typeface="Times New Roman" panose="02020603050405020304" pitchFamily="18" charset="0"/>
              </a:rPr>
              <a:t>: What was...... about?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S1</a:t>
            </a:r>
            <a:r>
              <a:rPr lang="en-US" altLang="zh-CN" sz="2800">
                <a:latin typeface="Times New Roman" panose="02020603050405020304" pitchFamily="18" charset="0"/>
              </a:rPr>
              <a:t>: It was about......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393700" y="4149725"/>
            <a:ext cx="7850188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wrote a long poem last Sunday. 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S2</a:t>
            </a:r>
            <a:r>
              <a:rPr lang="en-US" altLang="zh-CN" sz="2600">
                <a:latin typeface="Times New Roman" panose="02020603050405020304" pitchFamily="18" charset="0"/>
              </a:rPr>
              <a:t>: What was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latin typeface="Times New Roman" panose="02020603050405020304" pitchFamily="18" charset="0"/>
              </a:rPr>
              <a:t>poem about?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It was about</a:t>
            </a:r>
            <a:r>
              <a:rPr lang="en-US" altLang="zh-CN" sz="2600">
                <a:solidFill>
                  <a:schemeClr val="hlink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my pet dog.</a:t>
            </a:r>
            <a:endParaRPr lang="en-US" altLang="zh-CN" sz="2600" b="1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</a:pPr>
            <a:endParaRPr lang="zh-CN" altLang="en-US" sz="2600" b="1">
              <a:latin typeface="Constantia" panose="02030602050306030303" charset="0"/>
            </a:endParaRP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684213" y="981075"/>
            <a:ext cx="73453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4.write / long poem / last Sunday / my pet dog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484" name="Picture 7" descr="QQ截图2013012915002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27225"/>
            <a:ext cx="2736850" cy="207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矩形 98"/>
          <p:cNvSpPr/>
          <p:nvPr>
            <p:custDataLst>
              <p:tags r:id="rId1"/>
            </p:custDataLst>
          </p:nvPr>
        </p:nvSpPr>
        <p:spPr>
          <a:xfrm>
            <a:off x="468313" y="768350"/>
            <a:ext cx="6604000" cy="1004888"/>
          </a:xfrm>
          <a:prstGeom prst="rect">
            <a:avLst/>
          </a:prstGeom>
          <a:noFill/>
        </p:spPr>
        <p:txBody>
          <a:bodyPr>
            <a:normAutofit fontScale="47500" lnSpcReduction="20000"/>
          </a:bodyPr>
          <a:lstStyle/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59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Let’s talk</a:t>
            </a:r>
            <a:endParaRPr lang="en-US" altLang="zh-CN" sz="5900" b="1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>
              <a:lnSpc>
                <a:spcPct val="120000"/>
              </a:lnSpc>
              <a:buFontTx/>
              <a:buNone/>
              <a:defRPr/>
            </a:pPr>
            <a:r>
              <a:rPr lang="en-US" altLang="zh-CN" sz="59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What does your desk mate like to play</a:t>
            </a:r>
            <a:r>
              <a:rPr lang="zh-CN" altLang="en-US" sz="59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？</a:t>
            </a:r>
            <a:endParaRPr lang="zh-CN" altLang="en-US" sz="5900" b="1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pPr>
              <a:buFontTx/>
              <a:buNone/>
              <a:defRPr/>
            </a:pPr>
            <a:endParaRPr lang="en-US" altLang="zh-CN" sz="2665" dirty="0">
              <a:solidFill>
                <a:prstClr val="white"/>
              </a:solidFill>
              <a:sym typeface="Arial" panose="020B0604020202020204" pitchFamily="34" charset="0"/>
            </a:endParaRPr>
          </a:p>
        </p:txBody>
      </p:sp>
      <p:sp>
        <p:nvSpPr>
          <p:cNvPr id="21506" name="矩形 9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325938" y="3101975"/>
            <a:ext cx="357187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200" b="1">
              <a:solidFill>
                <a:schemeClr val="accent1"/>
              </a:solidFill>
              <a:sym typeface="Arial" panose="020B0604020202020204" pitchFamily="34" charset="0"/>
            </a:endParaRPr>
          </a:p>
        </p:txBody>
      </p:sp>
      <p:sp>
        <p:nvSpPr>
          <p:cNvPr id="21507" name="文本框 2"/>
          <p:cNvSpPr txBox="1">
            <a:spLocks noChangeArrowheads="1"/>
          </p:cNvSpPr>
          <p:nvPr/>
        </p:nvSpPr>
        <p:spPr bwMode="auto">
          <a:xfrm>
            <a:off x="2767013" y="1989138"/>
            <a:ext cx="62547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/>
              <a:t>.</a:t>
            </a:r>
            <a:endParaRPr lang="en-US" altLang="zh-CN"/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468313" y="1700213"/>
            <a:ext cx="882015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Work with your partner.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Ask and answer questions like this:</a:t>
            </a:r>
            <a:endParaRPr lang="zh-CN" altLang="en-US" sz="2800">
              <a:solidFill>
                <a:schemeClr val="hlin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09" name="Rectangle 2"/>
          <p:cNvSpPr txBox="1">
            <a:spLocks noChangeArrowheads="1"/>
          </p:cNvSpPr>
          <p:nvPr/>
        </p:nvSpPr>
        <p:spPr bwMode="auto">
          <a:xfrm>
            <a:off x="466725" y="2997200"/>
            <a:ext cx="8208963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What sport do you like to play in your free time?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S2</a:t>
            </a:r>
            <a:r>
              <a:rPr lang="en-US" altLang="zh-CN" sz="2600">
                <a:latin typeface="Times New Roman" panose="02020603050405020304" pitchFamily="18" charset="0"/>
              </a:rPr>
              <a:t>: I like to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play football </a:t>
            </a:r>
            <a:r>
              <a:rPr lang="en-US" altLang="zh-CN" sz="2600">
                <a:latin typeface="Times New Roman" panose="02020603050405020304" pitchFamily="18" charset="0"/>
              </a:rPr>
              <a:t>in my free time. What about   you?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 like to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play basketball</a:t>
            </a:r>
            <a:r>
              <a:rPr lang="en-US" altLang="zh-CN" sz="2600">
                <a:latin typeface="Times New Roman" panose="02020603050405020304" pitchFamily="18" charset="0"/>
              </a:rPr>
              <a:t>. What musical instrument can         you play?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S1</a:t>
            </a:r>
            <a:r>
              <a:rPr lang="en-US" altLang="zh-CN" sz="2600">
                <a:latin typeface="Times New Roman" panose="02020603050405020304" pitchFamily="18" charset="0"/>
              </a:rPr>
              <a:t>: I can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play the piano</a:t>
            </a:r>
            <a:r>
              <a:rPr lang="en-US" altLang="zh-CN" sz="2600">
                <a:latin typeface="Times New Roman" panose="02020603050405020304" pitchFamily="18" charset="0"/>
              </a:rPr>
              <a:t>. What about you?</a:t>
            </a:r>
            <a:endParaRPr lang="en-US" altLang="zh-CN" sz="260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en-US" altLang="zh-CN" sz="2600" b="1">
                <a:latin typeface="Times New Roman" panose="02020603050405020304" pitchFamily="18" charset="0"/>
              </a:rPr>
              <a:t>S2</a:t>
            </a:r>
            <a:r>
              <a:rPr lang="en-US" altLang="zh-CN" sz="2600">
                <a:latin typeface="Times New Roman" panose="02020603050405020304" pitchFamily="18" charset="0"/>
              </a:rPr>
              <a:t>: I can </a:t>
            </a:r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play the violin.</a:t>
            </a:r>
            <a:endParaRPr lang="en-US" altLang="zh-CN" sz="26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  <a:buClr>
                <a:srgbClr val="0BD0D9"/>
              </a:buClr>
              <a:buSzPct val="95000"/>
            </a:pPr>
            <a:endParaRPr lang="en-US" altLang="zh-CN" sz="2600" b="1">
              <a:latin typeface="Times New Roman" panose="02020603050405020304" pitchFamily="18" charset="0"/>
            </a:endParaRPr>
          </a:p>
        </p:txBody>
      </p:sp>
    </p:spTree>
    <p:custDataLst>
      <p:tags r:id="rId3"/>
    </p:custData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2"/>
          <p:cNvSpPr txBox="1">
            <a:spLocks noChangeArrowheads="1"/>
          </p:cNvSpPr>
          <p:nvPr/>
        </p:nvSpPr>
        <p:spPr bwMode="auto">
          <a:xfrm>
            <a:off x="252413" y="881063"/>
            <a:ext cx="7199312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/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B. Using </a:t>
            </a:r>
            <a:r>
              <a:rPr lang="en-US" altLang="zh-CN" sz="3200" b="1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3200" b="1">
                <a:latin typeface="Times New Roman" panose="02020603050405020304" pitchFamily="18" charset="0"/>
              </a:rPr>
              <a:t> with the verb </a:t>
            </a:r>
            <a:r>
              <a:rPr lang="en-US" altLang="zh-CN" sz="3200" b="1" i="1">
                <a:latin typeface="Times New Roman" panose="02020603050405020304" pitchFamily="18" charset="0"/>
              </a:rPr>
              <a:t>play</a:t>
            </a:r>
            <a:endParaRPr lang="en-US" altLang="zh-CN" sz="3200" b="1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323850" y="1484313"/>
            <a:ext cx="8569325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He plays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 the guitar / the piano / the violin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He plays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 basketball / football / table tennis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250825" y="2943225"/>
            <a:ext cx="85693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</a:rPr>
              <a:t>After the verb </a:t>
            </a:r>
            <a:r>
              <a:rPr lang="zh-CN" altLang="en-US" sz="3200" i="1">
                <a:solidFill>
                  <a:srgbClr val="0000FF"/>
                </a:solidFill>
                <a:latin typeface="Times New Roman" panose="02020603050405020304" pitchFamily="18" charset="0"/>
              </a:rPr>
              <a:t>play</a:t>
            </a:r>
            <a:r>
              <a:rPr lang="zh-CN" altLang="en-US" sz="3200">
                <a:latin typeface="Times New Roman" panose="02020603050405020304" pitchFamily="18" charset="0"/>
              </a:rPr>
              <a:t>, we put </a:t>
            </a:r>
            <a:r>
              <a:rPr lang="zh-CN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3200">
                <a:latin typeface="Times New Roman" panose="02020603050405020304" pitchFamily="18" charset="0"/>
              </a:rPr>
              <a:t> before the names of (musical instruments/sports), but we do not put  </a:t>
            </a:r>
            <a:r>
              <a:rPr lang="zh-CN" altLang="en-US" sz="3200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3200">
                <a:latin typeface="Times New Roman" panose="02020603050405020304" pitchFamily="18" charset="0"/>
              </a:rPr>
              <a:t>  before  the  names  of   (musical instruments/sports).</a:t>
            </a:r>
            <a:endParaRPr lang="zh-CN" alt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 rot="-60000">
            <a:off x="323850" y="3952875"/>
            <a:ext cx="3455988" cy="7143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2195513" y="4959350"/>
            <a:ext cx="1223962" cy="0"/>
          </a:xfrm>
          <a:prstGeom prst="line">
            <a:avLst/>
          </a:prstGeom>
          <a:noFill/>
          <a:ln w="28575">
            <a:solidFill>
              <a:srgbClr val="FF0000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" name="文本框 37"/>
          <p:cNvSpPr txBox="1">
            <a:spLocks noChangeArrowheads="1"/>
          </p:cNvSpPr>
          <p:nvPr/>
        </p:nvSpPr>
        <p:spPr bwMode="auto">
          <a:xfrm>
            <a:off x="484188" y="5322888"/>
            <a:ext cx="205898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44"/>
          <p:cNvSpPr txBox="1">
            <a:spLocks noChangeArrowheads="1"/>
          </p:cNvSpPr>
          <p:nvPr/>
        </p:nvSpPr>
        <p:spPr bwMode="auto">
          <a:xfrm>
            <a:off x="2411413" y="5354638"/>
            <a:ext cx="41767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______________________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2411413" y="5324475"/>
            <a:ext cx="45370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 b="1">
                <a:solidFill>
                  <a:srgbClr val="FF0000"/>
                </a:solidFill>
                <a:latin typeface="宋体" panose="02010600030101010101" pitchFamily="2" charset="-122"/>
              </a:rPr>
              <a:t>3.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在乐器名词前面加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；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u="sng">
                <a:solidFill>
                  <a:srgbClr val="FF0000"/>
                </a:solidFill>
                <a:latin typeface="Times New Roman" panose="02020603050405020304" pitchFamily="18" charset="0"/>
              </a:rPr>
              <a:t>在体育项目前不用加</a:t>
            </a:r>
            <a:r>
              <a:rPr lang="en-US" altLang="zh-CN" sz="2800" u="sng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2800" u="sng">
                <a:solidFill>
                  <a:srgbClr val="FF0000"/>
                </a:solidFill>
                <a:latin typeface="Times New Roman" panose="02020603050405020304" pitchFamily="18" charset="0"/>
              </a:rPr>
              <a:t>。</a:t>
            </a:r>
            <a:endParaRPr lang="en-US" altLang="zh-CN" sz="3000" u="sng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 Box 2"/>
          <p:cNvSpPr txBox="1">
            <a:spLocks noChangeArrowheads="1"/>
          </p:cNvSpPr>
          <p:nvPr/>
        </p:nvSpPr>
        <p:spPr bwMode="auto">
          <a:xfrm>
            <a:off x="179388" y="4362450"/>
            <a:ext cx="4105275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1.Vanessa loves music.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She plays _________.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546225" y="4937125"/>
            <a:ext cx="20891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violin</a:t>
            </a:r>
            <a:endParaRPr lang="en-US" altLang="zh-CN" sz="32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107950" y="819150"/>
            <a:ext cx="88931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The sentences below are about some students. Complete the sentences. Add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 b="1">
                <a:latin typeface="Times New Roman" panose="02020603050405020304" pitchFamily="18" charset="0"/>
              </a:rPr>
              <a:t> if necessary.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80" name="Picture 5" descr="QQ截图2013012915004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844675"/>
            <a:ext cx="2792412" cy="256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2"/>
          <p:cNvSpPr txBox="1">
            <a:spLocks noChangeArrowheads="1"/>
          </p:cNvSpPr>
          <p:nvPr/>
        </p:nvSpPr>
        <p:spPr bwMode="auto">
          <a:xfrm>
            <a:off x="4859338" y="4365625"/>
            <a:ext cx="4249737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2.Robin plays _______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very well.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948488" y="4362450"/>
            <a:ext cx="14398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football</a:t>
            </a:r>
            <a:r>
              <a:rPr lang="en-US" altLang="zh-CN" sz="3200" b="1">
                <a:solidFill>
                  <a:srgbClr val="FF0000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p:pic>
        <p:nvPicPr>
          <p:cNvPr id="24583" name="Picture 4" descr="QQ截图201301291500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205038"/>
            <a:ext cx="256857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2"/>
          <p:cNvSpPr txBox="1">
            <a:spLocks noChangeArrowheads="1"/>
          </p:cNvSpPr>
          <p:nvPr/>
        </p:nvSpPr>
        <p:spPr bwMode="auto">
          <a:xfrm>
            <a:off x="468313" y="3759200"/>
            <a:ext cx="40322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3.James’s dream is to play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_________ in the NBA.</a:t>
            </a:r>
            <a:endParaRPr lang="en-US" altLang="zh-CN" sz="3200" b="1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39750" y="4292600"/>
            <a:ext cx="18002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basketball </a:t>
            </a:r>
            <a:r>
              <a:rPr lang="en-US" altLang="zh-CN" sz="320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n-US" altLang="zh-CN" sz="3200"/>
          </a:p>
        </p:txBody>
      </p:sp>
      <p:pic>
        <p:nvPicPr>
          <p:cNvPr id="25603" name="Picture 4" descr="QQ截图2013012915024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04925"/>
            <a:ext cx="3206750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ext Box 2"/>
          <p:cNvSpPr txBox="1">
            <a:spLocks noChangeArrowheads="1"/>
          </p:cNvSpPr>
          <p:nvPr/>
        </p:nvSpPr>
        <p:spPr bwMode="auto">
          <a:xfrm>
            <a:off x="4500563" y="3770313"/>
            <a:ext cx="3671887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4.Lily is good at playing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________.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4643438" y="4418013"/>
            <a:ext cx="1584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piano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606" name="Picture 4" descr="QQ截图201301291502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163" y="1268413"/>
            <a:ext cx="3087687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2"/>
          <p:cNvSpPr txBox="1">
            <a:spLocks noChangeArrowheads="1"/>
          </p:cNvSpPr>
          <p:nvPr/>
        </p:nvSpPr>
        <p:spPr bwMode="auto">
          <a:xfrm>
            <a:off x="755650" y="3933825"/>
            <a:ext cx="3311525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5.Linda likes playing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______.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900113" y="4505325"/>
            <a:ext cx="1079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tennis</a:t>
            </a:r>
            <a:r>
              <a:rPr lang="en-US" altLang="zh-CN" sz="3200" b="1">
                <a:solidFill>
                  <a:srgbClr val="FF0000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en-US" altLang="zh-CN" sz="3200" b="1">
              <a:solidFill>
                <a:srgbClr val="FF0000"/>
              </a:solidFill>
            </a:endParaRPr>
          </a:p>
        </p:txBody>
      </p:sp>
      <p:pic>
        <p:nvPicPr>
          <p:cNvPr id="26627" name="Picture 4" descr="QQ截图2013012915025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38" y="1125538"/>
            <a:ext cx="2789237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Text Box 2"/>
          <p:cNvSpPr txBox="1">
            <a:spLocks noChangeArrowheads="1"/>
          </p:cNvSpPr>
          <p:nvPr/>
        </p:nvSpPr>
        <p:spPr bwMode="auto">
          <a:xfrm>
            <a:off x="4643438" y="3916363"/>
            <a:ext cx="3960812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6. Alex plays __________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in the school band.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6659563" y="3843338"/>
            <a:ext cx="1727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guitar</a:t>
            </a:r>
            <a:endParaRPr lang="en-US" altLang="zh-CN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630" name="Picture 4" descr="QQ截图201301291503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179513"/>
            <a:ext cx="2528888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图片 4" descr="C:\Users\Administrator\Desktop\u1 Grammar\11020934.jpg1102093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40" t="29964" r="14542" b="39066"/>
          <a:stretch>
            <a:fillRect/>
          </a:stretch>
        </p:blipFill>
        <p:spPr bwMode="auto">
          <a:xfrm>
            <a:off x="660400" y="765175"/>
            <a:ext cx="1054100" cy="10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图片 7" descr="u=1220155775,1097525820&amp;fm=21&amp;gp=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3" y="1989138"/>
            <a:ext cx="1049337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图片 15" descr="u=2907341917,1115481183&amp;fm=21&amp;g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8"/>
          <a:stretch>
            <a:fillRect/>
          </a:stretch>
        </p:blipFill>
        <p:spPr bwMode="auto">
          <a:xfrm>
            <a:off x="661988" y="3546475"/>
            <a:ext cx="9667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图片 16" descr="u=3304037976,3643433635&amp;fm=21&amp;gp=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1" r="9840" b="20940"/>
          <a:stretch>
            <a:fillRect/>
          </a:stretch>
        </p:blipFill>
        <p:spPr bwMode="auto">
          <a:xfrm>
            <a:off x="636588" y="5006975"/>
            <a:ext cx="1017587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1804988" y="1555750"/>
            <a:ext cx="704850" cy="7938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4" name="文本框 5"/>
          <p:cNvSpPr txBox="1">
            <a:spLocks noChangeArrowheads="1"/>
          </p:cNvSpPr>
          <p:nvPr/>
        </p:nvSpPr>
        <p:spPr bwMode="auto">
          <a:xfrm>
            <a:off x="2509838" y="1085850"/>
            <a:ext cx="29257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pencil </a:t>
            </a:r>
            <a:r>
              <a:rPr lang="en-US" altLang="zh-CN" sz="2800" u="sng">
                <a:latin typeface="Times New Roman" panose="02020603050405020304" pitchFamily="18" charset="0"/>
              </a:rPr>
              <a:t>on the table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292725" y="1563688"/>
            <a:ext cx="773113" cy="0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6" name="文本框 9"/>
          <p:cNvSpPr txBox="1">
            <a:spLocks noChangeArrowheads="1"/>
          </p:cNvSpPr>
          <p:nvPr/>
        </p:nvSpPr>
        <p:spPr bwMode="auto">
          <a:xfrm>
            <a:off x="6008688" y="1085850"/>
            <a:ext cx="1574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(be) short.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804988" y="2708275"/>
            <a:ext cx="704850" cy="7938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8" name="文本框 11"/>
          <p:cNvSpPr txBox="1">
            <a:spLocks noChangeArrowheads="1"/>
          </p:cNvSpPr>
          <p:nvPr/>
        </p:nvSpPr>
        <p:spPr bwMode="auto">
          <a:xfrm>
            <a:off x="2509838" y="2233613"/>
            <a:ext cx="3502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book </a:t>
            </a:r>
            <a:r>
              <a:rPr lang="en-US" altLang="zh-CN" sz="2800" u="sng">
                <a:latin typeface="Times New Roman" panose="02020603050405020304" pitchFamily="18" charset="0"/>
                <a:sym typeface="+mn-ea"/>
              </a:rPr>
              <a:t>about dinosaurs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rot="240000" flipV="1">
            <a:off x="5653088" y="2697163"/>
            <a:ext cx="749300" cy="57150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0" name="文本框 17"/>
          <p:cNvSpPr txBox="1">
            <a:spLocks noChangeArrowheads="1"/>
          </p:cNvSpPr>
          <p:nvPr/>
        </p:nvSpPr>
        <p:spPr bwMode="auto">
          <a:xfrm>
            <a:off x="6402388" y="2236788"/>
            <a:ext cx="27416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+mn-ea"/>
              </a:rPr>
              <a:t>(have) interesting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661" name="文本框 18"/>
          <p:cNvSpPr txBox="1">
            <a:spLocks noChangeArrowheads="1"/>
          </p:cNvSpPr>
          <p:nvPr/>
        </p:nvSpPr>
        <p:spPr bwMode="auto">
          <a:xfrm>
            <a:off x="2428875" y="3716338"/>
            <a:ext cx="31607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boy </a:t>
            </a:r>
            <a:r>
              <a:rPr lang="en-US" altLang="zh-CN" sz="2800" u="sng">
                <a:latin typeface="Times New Roman" panose="02020603050405020304" pitchFamily="18" charset="0"/>
              </a:rPr>
              <a:t>with short hair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1714500" y="4221163"/>
            <a:ext cx="704850" cy="7937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5268913" y="4221163"/>
            <a:ext cx="742950" cy="0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4" name="文本框 21"/>
          <p:cNvSpPr txBox="1">
            <a:spLocks noChangeArrowheads="1"/>
          </p:cNvSpPr>
          <p:nvPr/>
        </p:nvSpPr>
        <p:spPr bwMode="auto">
          <a:xfrm>
            <a:off x="5989638" y="3713163"/>
            <a:ext cx="2686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+mn-ea"/>
              </a:rPr>
              <a:t>(play) really well.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1779588" y="5516563"/>
            <a:ext cx="704850" cy="7937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6" name="文本框 23"/>
          <p:cNvSpPr txBox="1">
            <a:spLocks noChangeArrowheads="1"/>
          </p:cNvSpPr>
          <p:nvPr/>
        </p:nvSpPr>
        <p:spPr bwMode="auto">
          <a:xfrm>
            <a:off x="2419350" y="5060950"/>
            <a:ext cx="2517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hole </a:t>
            </a:r>
            <a:r>
              <a:rPr lang="en-US" altLang="zh-CN" sz="2800" u="sng">
                <a:latin typeface="Times New Roman" panose="02020603050405020304" pitchFamily="18" charset="0"/>
              </a:rPr>
              <a:t>in the road</a:t>
            </a:r>
            <a:r>
              <a:rPr lang="en-US" altLang="zh-CN" sz="2800">
                <a:latin typeface="Times New Roman" panose="02020603050405020304" pitchFamily="18" charset="0"/>
                <a:sym typeface="+mn-ea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rot="60000" flipV="1">
            <a:off x="4716463" y="5567363"/>
            <a:ext cx="730250" cy="1587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8" name="文本框 26"/>
          <p:cNvSpPr txBox="1">
            <a:spLocks noChangeArrowheads="1"/>
          </p:cNvSpPr>
          <p:nvPr/>
        </p:nvSpPr>
        <p:spPr bwMode="auto">
          <a:xfrm>
            <a:off x="5446713" y="5068888"/>
            <a:ext cx="2365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+mn-ea"/>
              </a:rPr>
              <a:t>(be) dangerous.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1804988" y="1085850"/>
            <a:ext cx="838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The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9" name="文本框 28"/>
          <p:cNvSpPr txBox="1">
            <a:spLocks noChangeArrowheads="1"/>
          </p:cNvSpPr>
          <p:nvPr/>
        </p:nvSpPr>
        <p:spPr bwMode="auto">
          <a:xfrm>
            <a:off x="5364163" y="1085850"/>
            <a:ext cx="4921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is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0" name="文本框 29"/>
          <p:cNvSpPr txBox="1">
            <a:spLocks noChangeArrowheads="1"/>
          </p:cNvSpPr>
          <p:nvPr/>
        </p:nvSpPr>
        <p:spPr bwMode="auto">
          <a:xfrm>
            <a:off x="1804988" y="2233613"/>
            <a:ext cx="838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The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1" name="文本框 30"/>
          <p:cNvSpPr txBox="1">
            <a:spLocks noChangeArrowheads="1"/>
          </p:cNvSpPr>
          <p:nvPr/>
        </p:nvSpPr>
        <p:spPr bwMode="auto">
          <a:xfrm>
            <a:off x="5734050" y="2236788"/>
            <a:ext cx="838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has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2" name="文本框 31"/>
          <p:cNvSpPr txBox="1">
            <a:spLocks noChangeArrowheads="1"/>
          </p:cNvSpPr>
          <p:nvPr/>
        </p:nvSpPr>
        <p:spPr bwMode="auto">
          <a:xfrm>
            <a:off x="1738313" y="3721100"/>
            <a:ext cx="838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The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3" name="文本框 32"/>
          <p:cNvSpPr txBox="1">
            <a:spLocks noChangeArrowheads="1"/>
          </p:cNvSpPr>
          <p:nvPr/>
        </p:nvSpPr>
        <p:spPr bwMode="auto">
          <a:xfrm>
            <a:off x="5216525" y="3700463"/>
            <a:ext cx="10842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plays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4" name="文本框 33"/>
          <p:cNvSpPr txBox="1">
            <a:spLocks noChangeArrowheads="1"/>
          </p:cNvSpPr>
          <p:nvPr/>
        </p:nvSpPr>
        <p:spPr bwMode="auto">
          <a:xfrm>
            <a:off x="1763713" y="5054600"/>
            <a:ext cx="8382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The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6" name="文本框 35"/>
          <p:cNvSpPr txBox="1">
            <a:spLocks noChangeArrowheads="1"/>
          </p:cNvSpPr>
          <p:nvPr/>
        </p:nvSpPr>
        <p:spPr bwMode="auto">
          <a:xfrm>
            <a:off x="4829175" y="5054600"/>
            <a:ext cx="6191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is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7677" name="文本框 17"/>
          <p:cNvSpPr txBox="1">
            <a:spLocks noChangeArrowheads="1"/>
          </p:cNvSpPr>
          <p:nvPr/>
        </p:nvSpPr>
        <p:spPr bwMode="auto">
          <a:xfrm>
            <a:off x="1763713" y="2762250"/>
            <a:ext cx="13684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  <a:sym typeface="+mn-ea"/>
              </a:rPr>
              <a:t>pictures.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/>
          <p:cNvSpPr txBox="1">
            <a:spLocks noChangeArrowheads="1"/>
          </p:cNvSpPr>
          <p:nvPr/>
        </p:nvSpPr>
        <p:spPr bwMode="auto">
          <a:xfrm>
            <a:off x="466725" y="819150"/>
            <a:ext cx="80660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C. Using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 b="1">
                <a:latin typeface="Times New Roman" panose="02020603050405020304" pitchFamily="18" charset="0"/>
              </a:rPr>
              <a:t> with a phrase to describe a particular person or thing.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395288" y="1844675"/>
            <a:ext cx="8316912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</a:t>
            </a:r>
            <a:r>
              <a:rPr lang="en-US" altLang="zh-CN" sz="2800">
                <a:latin typeface="Comic Sans MS" panose="030F0702030302020204" pitchFamily="66" charset="0"/>
              </a:rPr>
              <a:t> girl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 with glasses</a:t>
            </a:r>
            <a:r>
              <a:rPr lang="en-US" altLang="zh-CN" sz="280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>
                <a:latin typeface="Comic Sans MS" panose="030F0702030302020204" pitchFamily="66" charset="0"/>
              </a:rPr>
              <a:t>is Joyce’s best friend.</a:t>
            </a:r>
            <a:endParaRPr lang="en-US" altLang="zh-CN" sz="280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 </a:t>
            </a:r>
            <a:r>
              <a:rPr lang="en-US" altLang="zh-CN" sz="2800">
                <a:latin typeface="Comic Sans MS" panose="030F0702030302020204" pitchFamily="66" charset="0"/>
              </a:rPr>
              <a:t>man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 in the black coat</a:t>
            </a:r>
            <a:r>
              <a:rPr lang="en-US" altLang="zh-CN" sz="280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>
                <a:latin typeface="Comic Sans MS" panose="030F0702030302020204" pitchFamily="66" charset="0"/>
              </a:rPr>
              <a:t>is our English teacher.</a:t>
            </a:r>
            <a:endParaRPr lang="en-US" altLang="zh-CN" sz="280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 </a:t>
            </a:r>
            <a:r>
              <a:rPr lang="en-US" altLang="zh-CN" sz="2800">
                <a:latin typeface="Comic Sans MS" panose="030F0702030302020204" pitchFamily="66" charset="0"/>
              </a:rPr>
              <a:t>woman</a:t>
            </a:r>
            <a:r>
              <a:rPr lang="en-US" altLang="zh-CN" sz="280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with long, straight hair</a:t>
            </a:r>
            <a:r>
              <a:rPr lang="en-US" altLang="zh-CN" sz="280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>
                <a:latin typeface="Comic Sans MS" panose="030F0702030302020204" pitchFamily="66" charset="0"/>
              </a:rPr>
              <a:t>is Mrs Zhang.</a:t>
            </a:r>
            <a:endParaRPr lang="en-US" altLang="zh-CN" sz="2800">
              <a:latin typeface="Comic Sans MS" panose="030F0702030302020204" pitchFamily="66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The </a:t>
            </a:r>
            <a:r>
              <a:rPr lang="en-US" altLang="zh-CN" sz="2800">
                <a:latin typeface="Comic Sans MS" panose="030F0702030302020204" pitchFamily="66" charset="0"/>
              </a:rPr>
              <a:t>factory</a:t>
            </a: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 near my home</a:t>
            </a:r>
            <a:r>
              <a:rPr lang="en-US" altLang="zh-CN" sz="2800">
                <a:solidFill>
                  <a:srgbClr val="0000FF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800">
                <a:latin typeface="Comic Sans MS" panose="030F0702030302020204" pitchFamily="66" charset="0"/>
              </a:rPr>
              <a:t>is very noisy.</a:t>
            </a:r>
            <a:endParaRPr lang="en-US" altLang="zh-CN" sz="2800">
              <a:latin typeface="Comic Sans MS" panose="030F0702030302020204" pitchFamily="66" charset="0"/>
            </a:endParaRPr>
          </a:p>
        </p:txBody>
      </p:sp>
      <p:sp>
        <p:nvSpPr>
          <p:cNvPr id="5" name="文本框 37"/>
          <p:cNvSpPr txBox="1">
            <a:spLocks noChangeArrowheads="1"/>
          </p:cNvSpPr>
          <p:nvPr/>
        </p:nvSpPr>
        <p:spPr bwMode="auto">
          <a:xfrm>
            <a:off x="539750" y="4981575"/>
            <a:ext cx="20589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44"/>
          <p:cNvSpPr txBox="1">
            <a:spLocks noChangeArrowheads="1"/>
          </p:cNvSpPr>
          <p:nvPr/>
        </p:nvSpPr>
        <p:spPr bwMode="auto">
          <a:xfrm>
            <a:off x="2466975" y="5065713"/>
            <a:ext cx="41767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______________________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557463" y="4997450"/>
            <a:ext cx="40306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</a:rPr>
              <a:t>4.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描述特定的人或事物</a:t>
            </a:r>
            <a:endParaRPr lang="en-US" altLang="zh-CN" sz="28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 Box 2"/>
          <p:cNvSpPr txBox="1">
            <a:spLocks noChangeArrowheads="1"/>
          </p:cNvSpPr>
          <p:nvPr/>
        </p:nvSpPr>
        <p:spPr bwMode="auto">
          <a:xfrm>
            <a:off x="250825" y="749300"/>
            <a:ext cx="8459788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In pairs, talk about the people in the pictures below.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Use the words in brackets to help you. Add 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 b="1">
                <a:latin typeface="Times New Roman" panose="02020603050405020304" pitchFamily="18" charset="0"/>
              </a:rPr>
              <a:t> if 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necessary. Follow the example.</a:t>
            </a:r>
            <a:endParaRPr lang="en-US" altLang="zh-CN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2" name="Text Box 3"/>
          <p:cNvSpPr txBox="1">
            <a:spLocks noChangeArrowheads="1"/>
          </p:cNvSpPr>
          <p:nvPr/>
        </p:nvSpPr>
        <p:spPr bwMode="auto">
          <a:xfrm>
            <a:off x="395288" y="2924175"/>
            <a:ext cx="7775575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man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in the purple suit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guitar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4859338" y="5445125"/>
            <a:ext cx="3960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(in the purple suit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/ guitar)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24" name="Picture 5" descr="QQ截图2013012915034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392363"/>
            <a:ext cx="2743200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ChangeArrowheads="1"/>
          </p:cNvSpPr>
          <p:nvPr/>
        </p:nvSpPr>
        <p:spPr bwMode="auto">
          <a:xfrm>
            <a:off x="180975" y="3429000"/>
            <a:ext cx="43195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(with short hair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/ volleyball)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46" name="Picture 5" descr="QQ截图2013012915040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75" y="620713"/>
            <a:ext cx="25320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50825" y="4005263"/>
            <a:ext cx="4465638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girl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girl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girl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with short hair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She’s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volleyball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4356100" y="549275"/>
            <a:ext cx="4464050" cy="265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girl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girl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girl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in the yellow   skirt 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She’s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tennis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9" name="Rectangle 3"/>
          <p:cNvSpPr>
            <a:spLocks noChangeArrowheads="1"/>
          </p:cNvSpPr>
          <p:nvPr/>
        </p:nvSpPr>
        <p:spPr bwMode="auto">
          <a:xfrm>
            <a:off x="4427538" y="6002338"/>
            <a:ext cx="44275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(in the yellow skirt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/ tennis)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750" name="Picture 4" descr="QQ截图201301291504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488" y="3284538"/>
            <a:ext cx="3001962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ChangeArrowheads="1"/>
          </p:cNvSpPr>
          <p:nvPr/>
        </p:nvSpPr>
        <p:spPr bwMode="auto">
          <a:xfrm>
            <a:off x="179388" y="3213100"/>
            <a:ext cx="53292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(with short, black hair/ table tennis)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70" name="Rectangle 3"/>
          <p:cNvSpPr>
            <a:spLocks noChangeArrowheads="1"/>
          </p:cNvSpPr>
          <p:nvPr/>
        </p:nvSpPr>
        <p:spPr bwMode="auto">
          <a:xfrm>
            <a:off x="179388" y="6115050"/>
            <a:ext cx="39608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(with glasses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/ drums)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1" name="Picture 4" descr="QQ截图2013012915042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2717800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5" descr="QQ截图201301291504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644900"/>
            <a:ext cx="2728912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563938" y="620713"/>
            <a:ext cx="4824412" cy="265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boy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boy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with short, black hair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table tennis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563938" y="3933825"/>
            <a:ext cx="511175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man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with glasses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drums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ChangeArrowheads="1"/>
          </p:cNvSpPr>
          <p:nvPr/>
        </p:nvSpPr>
        <p:spPr bwMode="auto">
          <a:xfrm>
            <a:off x="395288" y="4365625"/>
            <a:ext cx="39608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latin typeface="Times New Roman" panose="02020603050405020304" pitchFamily="18" charset="0"/>
              </a:rPr>
              <a:t>(in the red dress</a:t>
            </a:r>
            <a:r>
              <a:rPr lang="zh-CN" altLang="en-US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/ violin)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3" descr="QQ截图2013012915044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341438"/>
            <a:ext cx="25558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708400" y="1895475"/>
            <a:ext cx="511175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What’s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woman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playing?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Which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woman</a:t>
            </a:r>
            <a:r>
              <a:rPr lang="en-US" altLang="zh-CN" sz="2800">
                <a:latin typeface="Times New Roman" panose="02020603050405020304" pitchFamily="18" charset="0"/>
              </a:rPr>
              <a:t>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S1:  The woman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in the red dress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S2:  He’s playing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rPr>
              <a:t>the violin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4818" name="TextBox 4"/>
          <p:cNvSpPr txBox="1">
            <a:spLocks noChangeArrowheads="1"/>
          </p:cNvSpPr>
          <p:nvPr/>
        </p:nvSpPr>
        <p:spPr bwMode="auto">
          <a:xfrm>
            <a:off x="2139950" y="3414713"/>
            <a:ext cx="53514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 Post-Learning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3"/>
          <p:cNvSpPr txBox="1">
            <a:spLocks noChangeArrowheads="1"/>
          </p:cNvSpPr>
          <p:nvPr/>
        </p:nvSpPr>
        <p:spPr bwMode="auto">
          <a:xfrm>
            <a:off x="3276600" y="601663"/>
            <a:ext cx="19431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</a:rPr>
              <a:t>Summary</a:t>
            </a:r>
            <a:endParaRPr lang="en-US" altLang="zh-CN" sz="32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42" name="文本框 37"/>
          <p:cNvSpPr txBox="1">
            <a:spLocks noChangeArrowheads="1"/>
          </p:cNvSpPr>
          <p:nvPr/>
        </p:nvSpPr>
        <p:spPr bwMode="auto">
          <a:xfrm>
            <a:off x="611188" y="2962275"/>
            <a:ext cx="18732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2484438" y="2106613"/>
            <a:ext cx="287337" cy="2700337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/>
          </a:p>
        </p:txBody>
      </p:sp>
      <p:sp>
        <p:nvSpPr>
          <p:cNvPr id="10" name="文本框 44"/>
          <p:cNvSpPr txBox="1">
            <a:spLocks noChangeArrowheads="1"/>
          </p:cNvSpPr>
          <p:nvPr/>
        </p:nvSpPr>
        <p:spPr bwMode="auto">
          <a:xfrm>
            <a:off x="3059113" y="1901825"/>
            <a:ext cx="41767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</a:rPr>
              <a:t>代替前面出现过的名词。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44"/>
          <p:cNvSpPr txBox="1">
            <a:spLocks noChangeArrowheads="1"/>
          </p:cNvSpPr>
          <p:nvPr/>
        </p:nvSpPr>
        <p:spPr bwMode="auto">
          <a:xfrm>
            <a:off x="3059113" y="2549525"/>
            <a:ext cx="45370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</a:rPr>
              <a:t>用来形容独一无二的事物。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3059113" y="3125788"/>
            <a:ext cx="45370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000" b="1">
                <a:latin typeface="宋体" panose="02010600030101010101" pitchFamily="2" charset="-122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</a:rPr>
              <a:t>在乐器名词前面加 </a:t>
            </a:r>
            <a:r>
              <a:rPr lang="en-US" altLang="zh-CN" sz="2800">
                <a:latin typeface="Times New Roman" panose="02020603050405020304" pitchFamily="18" charset="0"/>
              </a:rPr>
              <a:t>the </a:t>
            </a:r>
            <a:r>
              <a:rPr lang="zh-CN" altLang="en-US" sz="2800">
                <a:latin typeface="Times New Roman" panose="02020603050405020304" pitchFamily="18" charset="0"/>
              </a:rPr>
              <a:t>；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在体育项目前不用加</a:t>
            </a: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3132138" y="4422775"/>
            <a:ext cx="40306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宋体" panose="02010600030101010101" pitchFamily="2" charset="-122"/>
              </a:rPr>
              <a:t>4.</a:t>
            </a:r>
            <a:r>
              <a:rPr lang="zh-CN" altLang="en-US" sz="2800">
                <a:latin typeface="宋体" panose="02010600030101010101" pitchFamily="2" charset="-122"/>
              </a:rPr>
              <a:t>描述特定的人或事物</a:t>
            </a:r>
            <a:endParaRPr lang="en-US" altLang="zh-CN" sz="280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文本框 37"/>
          <p:cNvSpPr txBox="1">
            <a:spLocks noChangeArrowheads="1"/>
          </p:cNvSpPr>
          <p:nvPr/>
        </p:nvSpPr>
        <p:spPr bwMode="auto">
          <a:xfrm>
            <a:off x="2700338" y="817563"/>
            <a:ext cx="2447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的用法补充：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6" name="文本框 44"/>
          <p:cNvSpPr txBox="1">
            <a:spLocks noChangeArrowheads="1"/>
          </p:cNvSpPr>
          <p:nvPr/>
        </p:nvSpPr>
        <p:spPr bwMode="auto">
          <a:xfrm>
            <a:off x="395288" y="1557338"/>
            <a:ext cx="8497887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</a:t>
            </a:r>
            <a:r>
              <a:rPr lang="zh-CN" altLang="en-US" sz="2800">
                <a:latin typeface="Times New Roman" panose="02020603050405020304" pitchFamily="18" charset="0"/>
              </a:rPr>
              <a:t>在特定情景中，当对话双方都清楚所指的对象，名词前须用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如：</a:t>
            </a:r>
            <a:r>
              <a:rPr lang="en-US" altLang="zh-CN" sz="2800">
                <a:latin typeface="Times New Roman" panose="02020603050405020304" pitchFamily="18" charset="0"/>
              </a:rPr>
              <a:t>Don’t throw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paper</a:t>
            </a:r>
            <a:r>
              <a:rPr lang="en-US" altLang="zh-CN" sz="2800">
                <a:latin typeface="Times New Roman" panose="02020603050405020304" pitchFamily="18" charset="0"/>
              </a:rPr>
              <a:t> on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ground</a:t>
            </a:r>
            <a:r>
              <a:rPr lang="en-US" altLang="zh-CN" sz="2800">
                <a:latin typeface="Times New Roman" panose="02020603050405020304" pitchFamily="18" charset="0"/>
              </a:rPr>
              <a:t>. Put it in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dustbin</a:t>
            </a:r>
            <a:r>
              <a:rPr lang="en-US" altLang="zh-CN" sz="2800">
                <a:latin typeface="Times New Roman" panose="02020603050405020304" pitchFamily="18" charset="0"/>
              </a:rPr>
              <a:t>. </a:t>
            </a:r>
            <a:r>
              <a:rPr lang="zh-CN" altLang="en-US" sz="2800">
                <a:latin typeface="Times New Roman" panose="02020603050405020304" pitchFamily="18" charset="0"/>
              </a:rPr>
              <a:t>别把纸扔在地上，放到垃圾箱里去。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7" name="文本框 44"/>
          <p:cNvSpPr txBox="1">
            <a:spLocks noChangeArrowheads="1"/>
          </p:cNvSpPr>
          <p:nvPr/>
        </p:nvSpPr>
        <p:spPr bwMode="auto">
          <a:xfrm>
            <a:off x="468313" y="3987800"/>
            <a:ext cx="64071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</a:t>
            </a:r>
            <a:r>
              <a:rPr lang="zh-CN" altLang="en-US" sz="2800">
                <a:latin typeface="Times New Roman" panose="02020603050405020304" pitchFamily="18" charset="0"/>
              </a:rPr>
              <a:t>形容词最高级前要加</a:t>
            </a: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如：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hottest </a:t>
            </a:r>
            <a:r>
              <a:rPr lang="en-US" altLang="zh-CN" sz="2800">
                <a:latin typeface="Times New Roman" panose="02020603050405020304" pitchFamily="18" charset="0"/>
              </a:rPr>
              <a:t>day </a:t>
            </a:r>
            <a:r>
              <a:rPr lang="zh-CN" altLang="en-US" sz="2800">
                <a:latin typeface="Times New Roman" panose="02020603050405020304" pitchFamily="18" charset="0"/>
              </a:rPr>
              <a:t>最热的一天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文本框 37"/>
          <p:cNvSpPr txBox="1">
            <a:spLocks noChangeArrowheads="1"/>
          </p:cNvSpPr>
          <p:nvPr/>
        </p:nvSpPr>
        <p:spPr bwMode="auto">
          <a:xfrm>
            <a:off x="2700338" y="673100"/>
            <a:ext cx="2447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的用法补充：</a:t>
            </a:r>
            <a:endParaRPr lang="zh-CN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468313" y="1341438"/>
            <a:ext cx="8280400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3.</a:t>
            </a:r>
            <a:r>
              <a:rPr lang="zh-CN" altLang="en-US" sz="2800">
                <a:latin typeface="Times New Roman" panose="02020603050405020304" pitchFamily="18" charset="0"/>
              </a:rPr>
              <a:t>序数词以及表示序列的形容词如</a:t>
            </a:r>
            <a:r>
              <a:rPr lang="en-US" altLang="zh-CN" sz="2800">
                <a:latin typeface="Times New Roman" panose="02020603050405020304" pitchFamily="18" charset="0"/>
              </a:rPr>
              <a:t>last, next</a:t>
            </a:r>
            <a:r>
              <a:rPr lang="zh-CN" altLang="en-US" sz="2800">
                <a:latin typeface="Times New Roman" panose="02020603050405020304" pitchFamily="18" charset="0"/>
              </a:rPr>
              <a:t>等前须用</a:t>
            </a: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Times New Roman" panose="02020603050405020304" pitchFamily="18" charset="0"/>
              </a:rPr>
              <a:t>。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如：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first </a:t>
            </a:r>
            <a:r>
              <a:rPr lang="en-US" altLang="zh-CN" sz="2800">
                <a:latin typeface="Times New Roman" panose="02020603050405020304" pitchFamily="18" charset="0"/>
              </a:rPr>
              <a:t>step  </a:t>
            </a:r>
            <a:r>
              <a:rPr lang="zh-CN" altLang="en-US" sz="2800">
                <a:latin typeface="Times New Roman" panose="02020603050405020304" pitchFamily="18" charset="0"/>
              </a:rPr>
              <a:t>第一步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 last </a:t>
            </a:r>
            <a:r>
              <a:rPr lang="en-US" altLang="zh-CN" sz="2800">
                <a:latin typeface="Times New Roman" panose="02020603050405020304" pitchFamily="18" charset="0"/>
              </a:rPr>
              <a:t>one </a:t>
            </a:r>
            <a:r>
              <a:rPr lang="zh-CN" altLang="en-US" sz="2800">
                <a:latin typeface="Times New Roman" panose="02020603050405020304" pitchFamily="18" charset="0"/>
              </a:rPr>
              <a:t>最后一个</a:t>
            </a:r>
            <a:endParaRPr lang="en-US" altLang="zh-CN" sz="3000">
              <a:latin typeface="Times New Roman" panose="02020603050405020304" pitchFamily="18" charset="0"/>
            </a:endParaRP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468313" y="3716338"/>
            <a:ext cx="8064500" cy="18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>
                <a:latin typeface="宋体" panose="02010600030101010101" pitchFamily="2" charset="-122"/>
              </a:rPr>
              <a:t>4.</a:t>
            </a:r>
            <a:r>
              <a:rPr lang="zh-CN" altLang="en-US" sz="2800">
                <a:latin typeface="宋体" panose="02010600030101010101" pitchFamily="2" charset="-122"/>
              </a:rPr>
              <a:t>一些惯用语中也含有</a:t>
            </a:r>
            <a:r>
              <a:rPr lang="en-US" altLang="zh-CN" sz="2800">
                <a:latin typeface="Times New Roman" panose="02020603050405020304" pitchFamily="18" charset="0"/>
              </a:rPr>
              <a:t>the</a:t>
            </a:r>
            <a:r>
              <a:rPr lang="zh-CN" altLang="en-US" sz="2800">
                <a:latin typeface="宋体" panose="02010600030101010101" pitchFamily="2" charset="-122"/>
              </a:rPr>
              <a:t>。</a:t>
            </a:r>
            <a:endParaRPr lang="en-US" altLang="zh-CN" sz="2800"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宋体" panose="02010600030101010101" pitchFamily="2" charset="-122"/>
              </a:rPr>
              <a:t>如：</a:t>
            </a:r>
            <a:r>
              <a:rPr lang="en-US" altLang="zh-CN" sz="2800">
                <a:latin typeface="Times New Roman" panose="02020603050405020304" pitchFamily="18" charset="0"/>
              </a:rPr>
              <a:t>at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moment </a:t>
            </a:r>
            <a:r>
              <a:rPr lang="zh-CN" altLang="en-US" sz="2800">
                <a:latin typeface="宋体" panose="02010600030101010101" pitchFamily="2" charset="-122"/>
              </a:rPr>
              <a:t>此刻</a:t>
            </a:r>
            <a:r>
              <a:rPr lang="en-US" altLang="zh-CN" sz="2800">
                <a:latin typeface="宋体" panose="02010600030101010101" pitchFamily="2" charset="-122"/>
              </a:rPr>
              <a:t> </a:t>
            </a:r>
            <a:r>
              <a:rPr lang="en-US" altLang="zh-CN" sz="2800">
                <a:latin typeface="Times New Roman" panose="02020603050405020304" pitchFamily="18" charset="0"/>
              </a:rPr>
              <a:t>on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other hand </a:t>
            </a:r>
            <a:r>
              <a:rPr lang="zh-CN" altLang="en-US" sz="2800">
                <a:latin typeface="Times New Roman" panose="02020603050405020304" pitchFamily="18" charset="0"/>
              </a:rPr>
              <a:t>另一方面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        in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end        </a:t>
            </a:r>
            <a:r>
              <a:rPr lang="zh-CN" altLang="en-US" sz="2800">
                <a:latin typeface="Times New Roman" panose="02020603050405020304" pitchFamily="18" charset="0"/>
              </a:rPr>
              <a:t>最后</a:t>
            </a:r>
            <a:r>
              <a:rPr lang="en-US" altLang="zh-CN" sz="2800">
                <a:latin typeface="Times New Roman" panose="02020603050405020304" pitchFamily="18" charset="0"/>
              </a:rPr>
              <a:t>	 break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the</a:t>
            </a:r>
            <a:r>
              <a:rPr lang="en-US" altLang="zh-CN" sz="2800">
                <a:latin typeface="Times New Roman" panose="02020603050405020304" pitchFamily="18" charset="0"/>
              </a:rPr>
              <a:t> ice         </a:t>
            </a:r>
            <a:r>
              <a:rPr lang="zh-CN" altLang="en-US" sz="2800">
                <a:latin typeface="Times New Roman" panose="02020603050405020304" pitchFamily="18" charset="0"/>
              </a:rPr>
              <a:t>打破冷场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6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3" y="2305050"/>
            <a:ext cx="8626475" cy="429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4" name="矩形 1"/>
          <p:cNvSpPr>
            <a:spLocks noChangeArrowheads="1"/>
          </p:cNvSpPr>
          <p:nvPr/>
        </p:nvSpPr>
        <p:spPr bwMode="auto">
          <a:xfrm>
            <a:off x="714375" y="908050"/>
            <a:ext cx="76438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latin typeface="Times New Roman" panose="02020603050405020304" pitchFamily="18" charset="0"/>
              </a:rPr>
              <a:t>In groups, describe the people and the things in your classroom with “</a:t>
            </a:r>
            <a:r>
              <a:rPr lang="en-US" altLang="zh-CN" sz="2800" b="1" i="1">
                <a:latin typeface="Times New Roman" panose="02020603050405020304" pitchFamily="18" charset="0"/>
              </a:rPr>
              <a:t>the”</a:t>
            </a:r>
            <a:r>
              <a:rPr lang="en-US" altLang="zh-CN" sz="2800" b="1">
                <a:latin typeface="Times New Roman" panose="02020603050405020304" pitchFamily="18" charset="0"/>
              </a:rPr>
              <a:t>.</a:t>
            </a:r>
            <a:endParaRPr lang="zh-CN" alt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2" name="图片 3" descr="003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5096">
            <a:off x="1919288" y="2974975"/>
            <a:ext cx="2071687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图片 4" descr="00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225" y="4575175"/>
            <a:ext cx="1858963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39938" name="TextBox 4"/>
          <p:cNvSpPr txBox="1">
            <a:spLocks noChangeArrowheads="1"/>
          </p:cNvSpPr>
          <p:nvPr/>
        </p:nvSpPr>
        <p:spPr bwMode="auto">
          <a:xfrm>
            <a:off x="2516188" y="3414713"/>
            <a:ext cx="32797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idx="1"/>
          </p:nvPr>
        </p:nvSpPr>
        <p:spPr>
          <a:xfrm>
            <a:off x="252413" y="693738"/>
            <a:ext cx="8374062" cy="5543550"/>
          </a:xfrm>
        </p:spPr>
        <p:txBody>
          <a:bodyPr/>
          <a:lstStyle/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zh-CN" altLang="en-US" sz="2800" b="1"/>
              <a:t>选择最佳答案填空。</a:t>
            </a:r>
            <a:endParaRPr lang="zh-CN" altLang="en-US" sz="2800" b="1"/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)1. At the weekend, I often play ____ piano and my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brother usually plays ____ football.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the, / 		B. /, the	C. /, / 		D. the, the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)2. Lily bought ____new dress and ___dress </a:t>
            </a:r>
            <a:r>
              <a:rPr lang="zh-CN" altLang="en-US" sz="2800">
                <a:latin typeface="Times New Roman" panose="02020603050405020304" pitchFamily="18" charset="0"/>
              </a:rPr>
              <a:t>is</a:t>
            </a:r>
            <a:r>
              <a:rPr lang="en-US" altLang="zh-CN" sz="2800">
                <a:latin typeface="Times New Roman" panose="02020603050405020304" pitchFamily="18" charset="0"/>
              </a:rPr>
              <a:t> beautiful.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the, a 		B. a, a		C. the, the 	D. a, the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)3. What’s ____ capital of England?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a 		B. / 		C. the 	D. an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95288" y="1393825"/>
            <a:ext cx="4445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323850" y="3265488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404813" y="5013325"/>
            <a:ext cx="4222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  <p:bldP spid="20484" grpId="0" bldLvl="0"/>
      <p:bldP spid="20485" grpId="0" bldLvl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idx="1"/>
          </p:nvPr>
        </p:nvSpPr>
        <p:spPr>
          <a:xfrm>
            <a:off x="323850" y="609600"/>
            <a:ext cx="8496300" cy="6118225"/>
          </a:xfrm>
        </p:spPr>
        <p:txBody>
          <a:bodyPr/>
          <a:lstStyle/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)4. Which is bigger, ____Sun or ____ Earth?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a, a	B. a, the	C. the, the	D. the, a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)5.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2800">
                <a:latin typeface="Times New Roman" panose="02020603050405020304" pitchFamily="18" charset="0"/>
              </a:rPr>
              <a:t> Do you play ____ violin in your free time?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      </a:t>
            </a:r>
            <a:r>
              <a:rPr lang="en-US" altLang="zh-CN" sz="280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altLang="zh-CN" sz="2800">
                <a:latin typeface="Times New Roman" panose="02020603050405020304" pitchFamily="18" charset="0"/>
              </a:rPr>
              <a:t> No, I like sports. I often play ____</a:t>
            </a:r>
            <a:r>
              <a:rPr lang="zh-CN" altLang="en-US" sz="2800">
                <a:latin typeface="Times New Roman" panose="02020603050405020304" pitchFamily="18" charset="0"/>
              </a:rPr>
              <a:t>football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      with my friends.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/, the	B. the, /	C. the, the	D. a, a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)6. ____woman over there is ____English teacher.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The, an	B. The, the	C. An, the	D. An, an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)7. I hope I can fly to ____ Moon one day.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A. the	B. a		C. an		D. /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buFont typeface="Wingdings 2" panose="05020102010507070707" pitchFamily="18" charset="2"/>
              <a:buNone/>
            </a:pP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446088" y="723900"/>
            <a:ext cx="4445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C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446088" y="1922463"/>
            <a:ext cx="4397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B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395288" y="4300538"/>
            <a:ext cx="4238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A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46088" y="5516563"/>
            <a:ext cx="42386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</a:rPr>
              <a:t>A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ldLvl="0"/>
      <p:bldP spid="20484" grpId="0" bldLvl="0"/>
      <p:bldP spid="20485" grpId="0" bldLvl="0"/>
      <p:bldP spid="7" grpId="0" bldLvl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idx="1"/>
          </p:nvPr>
        </p:nvSpPr>
        <p:spPr>
          <a:xfrm>
            <a:off x="395288" y="695325"/>
            <a:ext cx="8353425" cy="5902325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zh-CN" altLang="en-US" sz="2800" b="1"/>
              <a:t>对划线部分提问。</a:t>
            </a:r>
            <a:endParaRPr lang="zh-CN" altLang="en-US" sz="2800" b="1"/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Mary plays </a:t>
            </a:r>
            <a:r>
              <a:rPr lang="en-US" altLang="zh-CN" sz="2800" u="sng">
                <a:latin typeface="Times New Roman" panose="02020603050405020304" pitchFamily="18" charset="0"/>
              </a:rPr>
              <a:t>volleyball</a:t>
            </a:r>
            <a:r>
              <a:rPr lang="en-US" altLang="zh-CN" sz="2800">
                <a:latin typeface="Times New Roman" panose="02020603050405020304" pitchFamily="18" charset="0"/>
              </a:rPr>
              <a:t> every day.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 ____Mary ____every day?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They are talking about </a:t>
            </a:r>
            <a:r>
              <a:rPr lang="en-US" altLang="zh-CN" sz="2800" u="sng">
                <a:latin typeface="Times New Roman" panose="02020603050405020304" pitchFamily="18" charset="0"/>
              </a:rPr>
              <a:t>a new film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 ____ they ______ about?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My sister is </a:t>
            </a:r>
            <a:r>
              <a:rPr lang="en-US" altLang="zh-CN" sz="2800" u="sng">
                <a:latin typeface="Times New Roman" panose="02020603050405020304" pitchFamily="18" charset="0"/>
              </a:rPr>
              <a:t>1.68 metres</a:t>
            </a:r>
            <a:r>
              <a:rPr lang="en-US" altLang="zh-CN" sz="2800">
                <a:latin typeface="Times New Roman" panose="02020603050405020304" pitchFamily="18" charset="0"/>
              </a:rPr>
              <a:t> tall.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 ____ is ____ sister?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Her skirt is </a:t>
            </a:r>
            <a:r>
              <a:rPr lang="en-US" altLang="zh-CN" sz="2800" u="sng">
                <a:latin typeface="Times New Roman" panose="02020603050405020304" pitchFamily="18" charset="0"/>
              </a:rPr>
              <a:t>green</a:t>
            </a:r>
            <a:r>
              <a:rPr lang="en-US" altLang="zh-CN" sz="2800">
                <a:latin typeface="Times New Roman" panose="02020603050405020304" pitchFamily="18" charset="0"/>
              </a:rPr>
              <a:t>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 ______ ____ her skirt?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 girl </a:t>
            </a:r>
            <a:r>
              <a:rPr lang="en-US" altLang="zh-CN" sz="2800" u="sng">
                <a:latin typeface="Times New Roman" panose="02020603050405020304" pitchFamily="18" charset="0"/>
              </a:rPr>
              <a:t>in green</a:t>
            </a:r>
            <a:r>
              <a:rPr lang="en-US" altLang="zh-CN" sz="2800">
                <a:latin typeface="Times New Roman" panose="02020603050405020304" pitchFamily="18" charset="0"/>
              </a:rPr>
              <a:t> won the game.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______ ____ won the game?</a:t>
            </a:r>
            <a:endParaRPr lang="en-US" altLang="zh-CN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755650" y="1754188"/>
            <a:ext cx="46799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What does          play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84213" y="2844800"/>
            <a:ext cx="481330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What  are           talking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828675" y="3933825"/>
            <a:ext cx="30956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How  tall      your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684213" y="4994275"/>
            <a:ext cx="29527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What  colour   is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684213" y="6073775"/>
            <a:ext cx="20875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 Which   girl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ldLvl="0"/>
      <p:bldP spid="22532" grpId="0" bldLvl="0"/>
      <p:bldP spid="22533" grpId="0" bldLvl="0"/>
      <p:bldP spid="22534" grpId="0" bldLvl="0"/>
      <p:bldP spid="22535" grpId="0" bldLvl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 rot="10800000">
            <a:off x="1457550" y="3212970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4034" name="TextBox 4"/>
          <p:cNvSpPr txBox="1">
            <a:spLocks noChangeArrowheads="1"/>
          </p:cNvSpPr>
          <p:nvPr/>
        </p:nvSpPr>
        <p:spPr bwMode="auto">
          <a:xfrm>
            <a:off x="3000375" y="3414713"/>
            <a:ext cx="31670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  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ags/tag1.xml><?xml version="1.0" encoding="utf-8"?>
<p:tagLst xmlns:p="http://schemas.openxmlformats.org/presentationml/2006/main">
  <p:tag name="KSO_WM_TEMPLATE_CATEGORY" val="custom"/>
  <p:tag name="KSO_WM_TEMPLATE_INDEX" val="160326"/>
  <p:tag name="KSO_WM_TAG_VERSION" val="1.0"/>
  <p:tag name="KSO_WM_SLIDE_ID" val="custom160326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2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326"/>
  <p:tag name="KSO_WM_UNIT_TYPE" val="l_i"/>
  <p:tag name="KSO_WM_UNIT_INDEX" val="1_3"/>
  <p:tag name="KSO_WM_UNIT_ID" val="custom160326_6*l_i*1_3"/>
  <p:tag name="KSO_WM_UNIT_CLEAR" val="1"/>
  <p:tag name="KSO_WM_UNIT_LAYERLEVEL" val="1_1"/>
  <p:tag name="KSO_WM_DIAGRAM_GROUP_CODE" val="l1-1"/>
</p:tagLst>
</file>

<file path=ppt/tags/tag3.xml><?xml version="1.0" encoding="utf-8"?>
<p:tagLst xmlns:p="http://schemas.openxmlformats.org/presentationml/2006/main">
  <p:tag name="KSO_WM_TEMPLATE_CATEGORY" val="custom"/>
  <p:tag name="KSO_WM_TEMPLATE_INDEX" val="160326"/>
  <p:tag name="KSO_WM_TAG_VERSION" val="1.0"/>
  <p:tag name="KSO_WM_SLIDE_ID" val="custom160326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4.xml><?xml version="1.0" encoding="utf-8"?>
<p:tagLst xmlns:p="http://schemas.openxmlformats.org/presentationml/2006/main">
  <p:tag name="KSO_WM_TEMPLATE_CATEGORY" val="custom"/>
  <p:tag name="KSO_WM_TEMPLATE_INDEX" val="160326"/>
  <p:tag name="KSO_WM_TAG_VERSION" val="1.0"/>
  <p:tag name="KSO_WM_SLIDE_ID" val="custom160326_4"/>
  <p:tag name="KSO_WM_SLIDE_INDEX" val="4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66*36"/>
  <p:tag name="KSO_WM_SLIDE_SIZE" val="820*426"/>
</p:tagLst>
</file>

<file path=ppt/tags/tag5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326"/>
  <p:tag name="KSO_WM_UNIT_TYPE" val="l_h_f"/>
  <p:tag name="KSO_WM_UNIT_INDEX" val="1_1_1"/>
  <p:tag name="KSO_WM_UNIT_ID" val="custom160326_6*l_h_f*1_1_1"/>
  <p:tag name="KSO_WM_UNIT_CLEAR" val="1"/>
  <p:tag name="KSO_WM_UNIT_LAYERLEVEL" val="1_1_1"/>
  <p:tag name="KSO_WM_UNIT_VALUE" val="12"/>
  <p:tag name="KSO_WM_UNIT_HIGHLIGHT" val="0"/>
  <p:tag name="KSO_WM_UNIT_COMPATIBLE" val="0"/>
  <p:tag name="KSO_WM_UNIT_PRESET_TEXT_INDEX" val="3"/>
  <p:tag name="KSO_WM_UNIT_PRESET_TEXT_LEN" val="17"/>
  <p:tag name="KSO_WM_DIAGRAM_GROUP_CODE" val="l1-1"/>
</p:tagLst>
</file>

<file path=ppt/tags/tag6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326"/>
  <p:tag name="KSO_WM_UNIT_TYPE" val="l_i"/>
  <p:tag name="KSO_WM_UNIT_INDEX" val="1_3"/>
  <p:tag name="KSO_WM_UNIT_ID" val="custom160326_6*l_i*1_3"/>
  <p:tag name="KSO_WM_UNIT_CLEAR" val="1"/>
  <p:tag name="KSO_WM_UNIT_LAYERLEVEL" val="1_1"/>
  <p:tag name="KSO_WM_DIAGRAM_GROUP_CODE" val="l1-1"/>
</p:tagLst>
</file>

<file path=ppt/tags/tag7.xml><?xml version="1.0" encoding="utf-8"?>
<p:tagLst xmlns:p="http://schemas.openxmlformats.org/presentationml/2006/main">
  <p:tag name="KSO_WM_TEMPLATE_CATEGORY" val="custom"/>
  <p:tag name="KSO_WM_TEMPLATE_INDEX" val="160326"/>
  <p:tag name="KSO_WM_TAG_VERSION" val="1.0"/>
  <p:tag name="KSO_WM_SLIDE_ID" val="custom160326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8.xml><?xml version="1.0" encoding="utf-8"?>
<p:tagLst xmlns:p="http://schemas.openxmlformats.org/presentationml/2006/main">
  <p:tag name="KSO_WM_TEMPLATE_CATEGORY" val="custom"/>
  <p:tag name="KSO_WM_TEMPLATE_INDEX" val="160326"/>
  <p:tag name="KSO_WM_TAG_VERSION" val="1.0"/>
  <p:tag name="KSO_WM_SLIDE_ID" val="custom160326_4"/>
  <p:tag name="KSO_WM_SLIDE_INDEX" val="4"/>
  <p:tag name="KSO_WM_SLIDE_ITEM_CNT" val="2"/>
  <p:tag name="KSO_WM_SLIDE_LAYOUT" val="a_f_d"/>
  <p:tag name="KSO_WM_SLIDE_LAYOUT_CNT" val="1_1_1"/>
  <p:tag name="KSO_WM_SLIDE_TYPE" val="text"/>
  <p:tag name="KSO_WM_BEAUTIFY_FLAG" val="#wm#"/>
  <p:tag name="KSO_WM_SLIDE_POSITION" val="66*36"/>
  <p:tag name="KSO_WM_SLIDE_SIZE" val="820*426"/>
</p:tagLst>
</file>

<file path=ppt/theme/theme1.xml><?xml version="1.0" encoding="utf-8"?>
<a:theme xmlns:a="http://schemas.openxmlformats.org/drawingml/2006/main" name="U1 Reading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7_流畅">
      <a:majorFont>
        <a:latin typeface="Calibri"/>
        <a:ea typeface="宋体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U1 Reading</Template>
  <TotalTime>0</TotalTime>
  <Words>7738</Words>
  <Application>WPS 演示</Application>
  <PresentationFormat>全屏显示(4:3)</PresentationFormat>
  <Paragraphs>427</Paragraphs>
  <Slides>36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50" baseType="lpstr">
      <vt:lpstr>Arial</vt:lpstr>
      <vt:lpstr>宋体</vt:lpstr>
      <vt:lpstr>Wingdings</vt:lpstr>
      <vt:lpstr>Comic Sans MS</vt:lpstr>
      <vt:lpstr>Calibri</vt:lpstr>
      <vt:lpstr>Wingdings 2</vt:lpstr>
      <vt:lpstr>Times New Roman</vt:lpstr>
      <vt:lpstr>微软雅黑</vt:lpstr>
      <vt:lpstr>Bodoni MT Black</vt:lpstr>
      <vt:lpstr>方正舒体</vt:lpstr>
      <vt:lpstr>Constantia</vt:lpstr>
      <vt:lpstr>Arial Unicode MS</vt:lpstr>
      <vt:lpstr>黑体</vt:lpstr>
      <vt:lpstr>U1 Reading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Look at the example and try to make a sentence</vt:lpstr>
      <vt:lpstr>PowerPoint 演示文稿</vt:lpstr>
      <vt:lpstr>PowerPoint 演示文稿</vt:lpstr>
      <vt:lpstr>A. The definite article the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  <Manager>英语周报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Administrator</cp:lastModifiedBy>
  <cp:revision>49</cp:revision>
  <dcterms:created xsi:type="dcterms:W3CDTF">2016-12-05T08:50:00Z</dcterms:created>
  <dcterms:modified xsi:type="dcterms:W3CDTF">2020-12-31T03:58:21Z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