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73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 2" pitchFamily="18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4F7F2-B1A6-42FE-9686-8ABF4FAFD6B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5BA7F-967A-481E-AD04-15239ABB398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8854DF-3672-4386-A188-B0C5E1E559A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54775-9F3C-4D43-BACC-662C55D4649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BB57A-9EF0-4AB6-ADA1-03E71D66D8F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F0DE2-D561-4D39-8F64-2C69C4C65BD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7CBF6-0130-46BE-BD2F-8C3F02611B2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7FB571-7D5F-41D8-8F2C-95BB52BE091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A06F3-A320-4E7C-A611-85D69C4DD7A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B4426-2B95-47DB-BE66-6DCFA23B39A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16A0F-240D-48F6-B0C9-3C2668A76EA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194175" cy="2173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25888"/>
            <a:ext cx="4194175" cy="21732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3C62C-3971-4217-94B1-2FDEEA4CB73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40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00200"/>
            <a:ext cx="8540750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C4DED865-4F0F-415C-A324-684FDF637C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 2" pitchFamily="18" charset="2"/>
        <a:buChar char="¡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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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ChangeArrowheads="1"/>
          </p:cNvSpPr>
          <p:nvPr/>
        </p:nvSpPr>
        <p:spPr bwMode="auto">
          <a:xfrm>
            <a:off x="990600" y="4924425"/>
            <a:ext cx="7296150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4800">
                <a:solidFill>
                  <a:srgbClr val="003399"/>
                </a:solidFill>
                <a:latin typeface="隶书"/>
                <a:ea typeface="隶书"/>
                <a:cs typeface="隶书"/>
              </a:rPr>
              <a:t>第七章  机械能守恒定律</a:t>
            </a:r>
            <a:endParaRPr lang="zh-CN" altLang="en-US" sz="4000">
              <a:solidFill>
                <a:srgbClr val="003399"/>
              </a:solidFill>
              <a:latin typeface="隶书"/>
              <a:ea typeface="隶书"/>
              <a:cs typeface="隶书"/>
            </a:endParaRPr>
          </a:p>
          <a:p>
            <a:pPr algn="ctr"/>
            <a:r>
              <a:rPr lang="zh-CN" altLang="en-US" sz="4000">
                <a:solidFill>
                  <a:srgbClr val="003399"/>
                </a:solidFill>
                <a:latin typeface="隶书"/>
                <a:ea typeface="隶书"/>
                <a:cs typeface="隶书"/>
              </a:rPr>
              <a:t>第五节  探究弹性势能的表达式</a:t>
            </a:r>
          </a:p>
        </p:txBody>
      </p:sp>
      <p:sp>
        <p:nvSpPr>
          <p:cNvPr id="27651" name="Text Box 5"/>
          <p:cNvSpPr txBox="1">
            <a:spLocks noChangeArrowheads="1"/>
          </p:cNvSpPr>
          <p:nvPr/>
        </p:nvSpPr>
        <p:spPr bwMode="auto">
          <a:xfrm>
            <a:off x="533400" y="1371600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3399"/>
                </a:solidFill>
              </a:rPr>
              <a:t>人教版必修</a:t>
            </a:r>
            <a:r>
              <a:rPr lang="en-US" altLang="zh-CN" sz="2400" b="1">
                <a:solidFill>
                  <a:srgbClr val="003399"/>
                </a:solidFill>
              </a:rPr>
              <a:t>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Rot="1" noChangeArrowheads="1"/>
          </p:cNvSpPr>
          <p:nvPr/>
        </p:nvSpPr>
        <p:spPr bwMode="auto">
          <a:xfrm>
            <a:off x="276225" y="1268413"/>
            <a:ext cx="8639175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CN" sz="4800" b="1">
                <a:solidFill>
                  <a:srgbClr val="FF0000"/>
                </a:solidFill>
                <a:latin typeface="华文行楷"/>
                <a:ea typeface="华文行楷"/>
                <a:cs typeface="华文行楷"/>
              </a:rPr>
              <a:t>5</a:t>
            </a:r>
            <a:r>
              <a:rPr lang="zh-CN" altLang="en-US" sz="4800" b="1">
                <a:solidFill>
                  <a:srgbClr val="FF0000"/>
                </a:solidFill>
                <a:latin typeface="华文行楷"/>
                <a:ea typeface="华文行楷"/>
                <a:cs typeface="华文行楷"/>
              </a:rPr>
              <a:t>、探究弹性势能的表达式</a:t>
            </a:r>
          </a:p>
        </p:txBody>
      </p:sp>
      <p:sp>
        <p:nvSpPr>
          <p:cNvPr id="6148" name="Rectangle 4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1143000" y="2474913"/>
            <a:ext cx="6705600" cy="3468687"/>
          </a:xfrm>
        </p:spPr>
        <p:txBody>
          <a:bodyPr/>
          <a:lstStyle/>
          <a:p>
            <a:pPr eaLnBrk="1" hangingPunct="1">
              <a:lnSpc>
                <a:spcPct val="140000"/>
              </a:lnSpc>
            </a:pP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本节探究的内容有</a:t>
            </a:r>
          </a:p>
          <a:p>
            <a:pPr eaLnBrk="1" hangingPunct="1">
              <a:lnSpc>
                <a:spcPct val="140000"/>
              </a:lnSpc>
            </a:pP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影响弹簧弹性势能的因素</a:t>
            </a:r>
          </a:p>
          <a:p>
            <a:pPr eaLnBrk="1" hangingPunct="1">
              <a:lnSpc>
                <a:spcPct val="140000"/>
              </a:lnSpc>
            </a:pP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弹簧的弹性势能与拉力做功有何关系</a:t>
            </a:r>
          </a:p>
          <a:p>
            <a:pPr eaLnBrk="1" hangingPunct="1">
              <a:lnSpc>
                <a:spcPct val="140000"/>
              </a:lnSpc>
            </a:pP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弹簧的弹性势能表达式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Rot="1" noChangeArrowheads="1"/>
          </p:cNvSpPr>
          <p:nvPr/>
        </p:nvSpPr>
        <p:spPr bwMode="auto">
          <a:xfrm>
            <a:off x="1600200" y="304800"/>
            <a:ext cx="5486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4000" b="1">
                <a:solidFill>
                  <a:srgbClr val="FF0000"/>
                </a:solidFill>
                <a:ea typeface="黑体" pitchFamily="49" charset="-122"/>
              </a:rPr>
              <a:t>1</a:t>
            </a:r>
            <a:r>
              <a:rPr lang="zh-CN" altLang="en-US" sz="4000" b="1">
                <a:solidFill>
                  <a:srgbClr val="FF0000"/>
                </a:solidFill>
                <a:ea typeface="黑体" pitchFamily="49" charset="-122"/>
              </a:rPr>
              <a:t>、弹性势能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762000" y="1435100"/>
            <a:ext cx="7696200" cy="357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zh-CN" sz="4400" b="1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4400" b="1">
                <a:latin typeface="黑体" pitchFamily="49" charset="-122"/>
                <a:ea typeface="黑体" pitchFamily="49" charset="-122"/>
              </a:rPr>
              <a:t>发生</a:t>
            </a:r>
            <a:r>
              <a:rPr lang="zh-CN" altLang="en-US" sz="4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弹性</a:t>
            </a:r>
            <a:r>
              <a:rPr lang="zh-CN" altLang="en-US" sz="4400" b="1">
                <a:latin typeface="黑体" pitchFamily="49" charset="-122"/>
                <a:ea typeface="黑体" pitchFamily="49" charset="-122"/>
              </a:rPr>
              <a:t>形变的物体的各部分之间，由于有</a:t>
            </a:r>
            <a:r>
              <a:rPr lang="zh-CN" altLang="en-US" sz="4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弹力</a:t>
            </a:r>
            <a:r>
              <a:rPr lang="zh-CN" altLang="en-US" sz="4400" b="1">
                <a:latin typeface="黑体" pitchFamily="49" charset="-122"/>
                <a:ea typeface="黑体" pitchFamily="49" charset="-122"/>
              </a:rPr>
              <a:t>的相互作用，也具有势能，这种势能叫做弹性势能。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Rot="1" noChangeArrowheads="1"/>
          </p:cNvSpPr>
          <p:nvPr/>
        </p:nvSpPr>
        <p:spPr bwMode="auto">
          <a:xfrm>
            <a:off x="228600" y="228600"/>
            <a:ext cx="8686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4000" b="1">
                <a:solidFill>
                  <a:srgbClr val="FF0000"/>
                </a:solidFill>
                <a:ea typeface="黑体" pitchFamily="49" charset="-122"/>
              </a:rPr>
              <a:t>2</a:t>
            </a:r>
            <a:r>
              <a:rPr lang="zh-CN" altLang="en-US" sz="4000" b="1">
                <a:solidFill>
                  <a:srgbClr val="FF0000"/>
                </a:solidFill>
                <a:ea typeface="黑体" pitchFamily="49" charset="-122"/>
              </a:rPr>
              <a:t>、猜想：猜猜猜</a:t>
            </a:r>
          </a:p>
        </p:txBody>
      </p:sp>
      <p:sp>
        <p:nvSpPr>
          <p:cNvPr id="8195" name="AutoShape 3"/>
          <p:cNvSpPr>
            <a:spLocks noChangeArrowheads="1"/>
          </p:cNvSpPr>
          <p:nvPr/>
        </p:nvSpPr>
        <p:spPr bwMode="auto">
          <a:xfrm>
            <a:off x="838200" y="981075"/>
            <a:ext cx="3152775" cy="2016125"/>
          </a:xfrm>
          <a:prstGeom prst="wedgeRoundRectCallout">
            <a:avLst>
              <a:gd name="adj1" fmla="val -73009"/>
              <a:gd name="adj2" fmla="val 8977"/>
              <a:gd name="adj3" fmla="val 16667"/>
            </a:avLst>
          </a:prstGeom>
          <a:solidFill>
            <a:srgbClr val="FFFFCC">
              <a:alpha val="7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</a:pP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弹簧的弹性势能可能与哪些物理量有关？</a:t>
            </a:r>
          </a:p>
        </p:txBody>
      </p:sp>
      <p:grpSp>
        <p:nvGrpSpPr>
          <p:cNvPr id="8196" name="Group 4"/>
          <p:cNvGrpSpPr>
            <a:grpSpLocks/>
          </p:cNvGrpSpPr>
          <p:nvPr/>
        </p:nvGrpSpPr>
        <p:grpSpPr bwMode="auto">
          <a:xfrm>
            <a:off x="1447800" y="4221163"/>
            <a:ext cx="5791200" cy="1160462"/>
            <a:chOff x="0" y="0"/>
            <a:chExt cx="3952" cy="731"/>
          </a:xfrm>
        </p:grpSpPr>
        <p:sp>
          <p:nvSpPr>
            <p:cNvPr id="20486" name="AutoShape 5"/>
            <p:cNvSpPr>
              <a:spLocks/>
            </p:cNvSpPr>
            <p:nvPr/>
          </p:nvSpPr>
          <p:spPr bwMode="auto">
            <a:xfrm>
              <a:off x="0" y="0"/>
              <a:ext cx="156" cy="720"/>
            </a:xfrm>
            <a:prstGeom prst="leftBrace">
              <a:avLst>
                <a:gd name="adj1" fmla="val 38462"/>
                <a:gd name="adj2" fmla="val 50000"/>
              </a:avLst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87" name="Text Box 6"/>
            <p:cNvSpPr txBox="1">
              <a:spLocks noChangeArrowheads="1"/>
            </p:cNvSpPr>
            <p:nvPr/>
          </p:nvSpPr>
          <p:spPr bwMode="auto">
            <a:xfrm>
              <a:off x="208" y="0"/>
              <a:ext cx="3744" cy="731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en-US" altLang="zh-CN" sz="2800" b="1" i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k</a:t>
              </a:r>
              <a:r>
                <a:rPr lang="zh-CN" altLang="en-US" sz="28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一定，</a:t>
              </a:r>
              <a:r>
                <a:rPr lang="en-US" altLang="zh-CN" sz="2800" b="1" i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Δk</a:t>
              </a:r>
              <a:r>
                <a:rPr lang="zh-CN" altLang="en-US" sz="28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越大，弹性势能越大</a:t>
              </a:r>
            </a:p>
            <a:p>
              <a:pPr>
                <a:spcBef>
                  <a:spcPct val="5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en-US" altLang="zh-CN" sz="2800" b="1" i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Δl</a:t>
              </a:r>
              <a:r>
                <a:rPr lang="zh-CN" altLang="en-US" sz="28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一定，</a:t>
              </a:r>
              <a:r>
                <a:rPr lang="en-US" altLang="zh-CN" sz="2800" b="1" i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k</a:t>
              </a:r>
              <a:r>
                <a:rPr lang="zh-CN" altLang="en-US" sz="28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越大，弹性势能越大</a:t>
              </a:r>
            </a:p>
          </p:txBody>
        </p:sp>
      </p:grp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962400" y="2346325"/>
            <a:ext cx="510381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与弹簧的伸长量</a:t>
            </a:r>
            <a:r>
              <a:rPr lang="el-GR" altLang="zh-CN" sz="4000" b="1" i="1">
                <a:latin typeface="Times New Roman" pitchFamily="18" charset="0"/>
                <a:ea typeface="黑体" pitchFamily="49" charset="-122"/>
              </a:rPr>
              <a:t>Δ</a:t>
            </a:r>
            <a:r>
              <a:rPr lang="en-US" altLang="zh-CN" sz="4000" b="1" i="1">
                <a:latin typeface="Times New Roman" pitchFamily="18" charset="0"/>
                <a:ea typeface="黑体" pitchFamily="49" charset="-122"/>
              </a:rPr>
              <a:t>l</a:t>
            </a:r>
            <a:r>
              <a:rPr lang="zh-CN" altLang="en-US" sz="4000" b="1" i="1">
                <a:latin typeface="Times New Roman" pitchFamily="18" charset="0"/>
                <a:ea typeface="黑体" pitchFamily="49" charset="-122"/>
              </a:rPr>
              <a:t>，</a:t>
            </a: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劲度系数</a:t>
            </a:r>
            <a:r>
              <a:rPr lang="en-US" altLang="zh-CN" sz="4000" b="1" i="1">
                <a:latin typeface="Times New Roman" pitchFamily="18" charset="0"/>
                <a:ea typeface="黑体" pitchFamily="49" charset="-122"/>
              </a:rPr>
              <a:t>k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有关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5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animBg="1" autoUpdateAnimBg="0"/>
      <p:bldP spid="819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AutoShape 3"/>
          <p:cNvSpPr>
            <a:spLocks noChangeArrowheads="1"/>
          </p:cNvSpPr>
          <p:nvPr/>
        </p:nvSpPr>
        <p:spPr bwMode="auto">
          <a:xfrm>
            <a:off x="1114425" y="981075"/>
            <a:ext cx="3000375" cy="2016125"/>
          </a:xfrm>
          <a:prstGeom prst="wedgeRoundRectCallout">
            <a:avLst>
              <a:gd name="adj1" fmla="val -74181"/>
              <a:gd name="adj2" fmla="val 8977"/>
              <a:gd name="adj3" fmla="val 16667"/>
            </a:avLst>
          </a:prstGeom>
          <a:solidFill>
            <a:srgbClr val="FFFFCC">
              <a:alpha val="7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</a:pP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弹簧的弹性势能是否与劲度系数成正比？</a:t>
            </a:r>
          </a:p>
        </p:txBody>
      </p:sp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4111625" y="765175"/>
            <a:ext cx="4316413" cy="2673350"/>
            <a:chOff x="0" y="0"/>
            <a:chExt cx="2945" cy="1684"/>
          </a:xfrm>
        </p:grpSpPr>
        <p:pic>
          <p:nvPicPr>
            <p:cNvPr id="21510" name="Picture 5" descr="j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2945" cy="14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11" name="Text Box 6"/>
            <p:cNvSpPr txBox="1">
              <a:spLocks noChangeArrowheads="1"/>
            </p:cNvSpPr>
            <p:nvPr/>
          </p:nvSpPr>
          <p:spPr bwMode="auto">
            <a:xfrm>
              <a:off x="182" y="1088"/>
              <a:ext cx="2540" cy="596"/>
            </a:xfrm>
            <a:prstGeom prst="rect">
              <a:avLst/>
            </a:prstGeom>
            <a:solidFill>
              <a:schemeClr val="tx1">
                <a:alpha val="79999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举重时杠铃的重力与它的位置高低无关</a:t>
              </a:r>
            </a:p>
          </p:txBody>
        </p:sp>
      </p:grpSp>
      <p:pic>
        <p:nvPicPr>
          <p:cNvPr id="21508" name="Picture 8" descr="j1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915988" y="3644900"/>
            <a:ext cx="5275262" cy="259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9"/>
          <p:cNvSpPr txBox="1">
            <a:spLocks noChangeArrowheads="1"/>
          </p:cNvSpPr>
          <p:nvPr/>
        </p:nvSpPr>
        <p:spPr bwMode="auto">
          <a:xfrm>
            <a:off x="931863" y="5791200"/>
            <a:ext cx="5164137" cy="519113"/>
          </a:xfrm>
          <a:prstGeom prst="rect">
            <a:avLst/>
          </a:prstGeom>
          <a:solidFill>
            <a:schemeClr val="tx1">
              <a:alpha val="79999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弹簧的弹力与它伸长的多少有关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922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Rot="1" noChangeArrowheads="1"/>
          </p:cNvSpPr>
          <p:nvPr/>
        </p:nvSpPr>
        <p:spPr bwMode="auto">
          <a:xfrm>
            <a:off x="381000" y="228600"/>
            <a:ext cx="830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en-US" altLang="zh-CN" sz="4000" b="1">
                <a:solidFill>
                  <a:srgbClr val="FF0000"/>
                </a:solidFill>
                <a:ea typeface="黑体" pitchFamily="49" charset="-122"/>
              </a:rPr>
              <a:t>3</a:t>
            </a:r>
            <a:r>
              <a:rPr lang="zh-CN" altLang="en-US" sz="4000" b="1">
                <a:solidFill>
                  <a:srgbClr val="FF0000"/>
                </a:solidFill>
                <a:ea typeface="黑体" pitchFamily="49" charset="-122"/>
              </a:rPr>
              <a:t>、弹簧的弹性表达式到底如何确定</a:t>
            </a:r>
          </a:p>
        </p:txBody>
      </p:sp>
      <p:sp>
        <p:nvSpPr>
          <p:cNvPr id="10243" name="AutoShape 3"/>
          <p:cNvSpPr>
            <a:spLocks noChangeArrowheads="1"/>
          </p:cNvSpPr>
          <p:nvPr/>
        </p:nvSpPr>
        <p:spPr bwMode="auto">
          <a:xfrm>
            <a:off x="2244725" y="1944688"/>
            <a:ext cx="2127250" cy="792162"/>
          </a:xfrm>
          <a:prstGeom prst="wedgeRoundRectCallout">
            <a:avLst>
              <a:gd name="adj1" fmla="val -4255"/>
              <a:gd name="adj2" fmla="val 95088"/>
              <a:gd name="adj3" fmla="val 16667"/>
            </a:avLst>
          </a:prstGeom>
          <a:solidFill>
            <a:srgbClr val="FFFFCC">
              <a:alpha val="7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10000"/>
              </a:lnSpc>
            </a:pP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重力势能</a:t>
            </a:r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2311400" y="4465638"/>
            <a:ext cx="2125663" cy="792162"/>
          </a:xfrm>
          <a:prstGeom prst="wedgeRoundRectCallout">
            <a:avLst>
              <a:gd name="adj1" fmla="val -9000"/>
              <a:gd name="adj2" fmla="val -79060"/>
              <a:gd name="adj3" fmla="val 16667"/>
            </a:avLst>
          </a:prstGeom>
          <a:solidFill>
            <a:srgbClr val="FFFFCC">
              <a:alpha val="7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10000"/>
              </a:lnSpc>
            </a:pP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重力做功</a:t>
            </a:r>
          </a:p>
        </p:txBody>
      </p:sp>
      <p:grpSp>
        <p:nvGrpSpPr>
          <p:cNvPr id="10245" name="Group 5"/>
          <p:cNvGrpSpPr>
            <a:grpSpLocks/>
          </p:cNvGrpSpPr>
          <p:nvPr/>
        </p:nvGrpSpPr>
        <p:grpSpPr bwMode="auto">
          <a:xfrm>
            <a:off x="3022600" y="2952750"/>
            <a:ext cx="530225" cy="1368425"/>
            <a:chOff x="0" y="0"/>
            <a:chExt cx="362" cy="862"/>
          </a:xfrm>
        </p:grpSpPr>
        <p:sp>
          <p:nvSpPr>
            <p:cNvPr id="22537" name="Line 6"/>
            <p:cNvSpPr>
              <a:spLocks noChangeShapeType="1"/>
            </p:cNvSpPr>
            <p:nvPr/>
          </p:nvSpPr>
          <p:spPr bwMode="auto">
            <a:xfrm>
              <a:off x="0" y="0"/>
              <a:ext cx="0" cy="862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38" name="Text Box 7"/>
            <p:cNvSpPr txBox="1">
              <a:spLocks noChangeArrowheads="1"/>
            </p:cNvSpPr>
            <p:nvPr/>
          </p:nvSpPr>
          <p:spPr bwMode="auto">
            <a:xfrm>
              <a:off x="45" y="137"/>
              <a:ext cx="317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入手</a:t>
              </a:r>
              <a:endParaRPr lang="zh-CN" altLang="en-US" sz="2400" b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4751388" y="2881313"/>
            <a:ext cx="3021012" cy="146526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3600" b="1" i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W=ΔE</a:t>
            </a:r>
            <a:r>
              <a:rPr lang="en-US" altLang="zh-CN" sz="3600" b="1" baseline="-2500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P</a:t>
            </a:r>
            <a:r>
              <a:rPr lang="zh-CN" altLang="en-US" sz="3600" b="1" baseline="-2500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减小</a:t>
            </a:r>
            <a:endParaRPr lang="zh-CN" altLang="en-US" sz="3600" b="1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3600" b="1" i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zh-CN" altLang="en-US" sz="3600" b="1" baseline="-2500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克</a:t>
            </a:r>
            <a:r>
              <a:rPr lang="en-US" altLang="zh-CN" sz="36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=</a:t>
            </a:r>
            <a:r>
              <a:rPr lang="en-US" altLang="zh-CN" sz="3600" b="1" i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ΔE</a:t>
            </a:r>
            <a:r>
              <a:rPr lang="en-US" altLang="zh-CN" sz="3600" b="1" i="1" baseline="-2500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P</a:t>
            </a:r>
            <a:r>
              <a:rPr lang="zh-CN" altLang="en-US" sz="3600" b="1" baseline="-2500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增加</a:t>
            </a:r>
            <a:endParaRPr lang="zh-CN" altLang="en-US" sz="3600" b="1" baseline="-250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9" name="AutoShape 9"/>
          <p:cNvSpPr>
            <a:spLocks/>
          </p:cNvSpPr>
          <p:nvPr/>
        </p:nvSpPr>
        <p:spPr bwMode="auto">
          <a:xfrm flipH="1">
            <a:off x="4505325" y="3025775"/>
            <a:ext cx="204788" cy="1212850"/>
          </a:xfrm>
          <a:prstGeom prst="rightBrace">
            <a:avLst>
              <a:gd name="adj1" fmla="val 49354"/>
              <a:gd name="adj2" fmla="val 50000"/>
            </a:avLst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762000" y="990600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类比思想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025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tmFilter="0,0; .5, 1; 1, 1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tmFilter="0,0; .5, 1; 1, 1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1024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animBg="1" autoUpdateAnimBg="0"/>
      <p:bldP spid="10244" grpId="0" animBg="1" autoUpdateAnimBg="0"/>
      <p:bldP spid="10248" grpId="0" animBg="1" autoUpdateAnimBg="0"/>
      <p:bldP spid="10249" grpId="0" animBg="1"/>
      <p:bldP spid="102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Rot="1" noChangeArrowheads="1"/>
          </p:cNvSpPr>
          <p:nvPr/>
        </p:nvSpPr>
        <p:spPr bwMode="auto">
          <a:xfrm>
            <a:off x="1143000" y="228600"/>
            <a:ext cx="6858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3600">
                <a:solidFill>
                  <a:srgbClr val="FF0000"/>
                </a:solidFill>
                <a:ea typeface="黑体" pitchFamily="49" charset="-122"/>
              </a:rPr>
              <a:t>4</a:t>
            </a:r>
            <a:r>
              <a:rPr lang="zh-CN" altLang="en-US" sz="3600">
                <a:solidFill>
                  <a:srgbClr val="FF0000"/>
                </a:solidFill>
                <a:ea typeface="黑体" pitchFamily="49" charset="-122"/>
              </a:rPr>
              <a:t>、弹簧弹性势能与拉力做功关系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685800" y="5149850"/>
            <a:ext cx="8229600" cy="1098550"/>
          </a:xfrm>
          <a:prstGeom prst="rect">
            <a:avLst/>
          </a:prstGeom>
          <a:solidFill>
            <a:srgbClr val="FFFFFF">
              <a:alpha val="79999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能直接用</a:t>
            </a:r>
            <a:r>
              <a:rPr lang="en-US" altLang="zh-CN" sz="6600" b="1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W=Fl</a:t>
            </a:r>
            <a:r>
              <a:rPr lang="en-US" altLang="zh-CN" sz="66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cos</a:t>
            </a:r>
            <a:r>
              <a:rPr lang="el-GR" altLang="zh-CN" sz="6600" b="1" i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α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来求</a:t>
            </a:r>
            <a:r>
              <a:rPr lang="en-US" altLang="zh-CN" sz="3600" b="1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zh-CN" altLang="en-US" sz="2400" b="1" baseline="-25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拉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？</a:t>
            </a:r>
            <a:endParaRPr lang="en-US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1268" name="Group 4"/>
          <p:cNvGrpSpPr>
            <a:grpSpLocks/>
          </p:cNvGrpSpPr>
          <p:nvPr/>
        </p:nvGrpSpPr>
        <p:grpSpPr bwMode="auto">
          <a:xfrm rot="5400000">
            <a:off x="3590131" y="315120"/>
            <a:ext cx="3178175" cy="4633912"/>
            <a:chOff x="0" y="0"/>
            <a:chExt cx="1848" cy="2256"/>
          </a:xfrm>
        </p:grpSpPr>
        <p:sp>
          <p:nvSpPr>
            <p:cNvPr id="2358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48" cy="2256"/>
            </a:xfrm>
            <a:prstGeom prst="rect">
              <a:avLst/>
            </a:prstGeom>
            <a:solidFill>
              <a:srgbClr val="FFFFFF">
                <a:alpha val="79999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3584" name="Group 6"/>
            <p:cNvGrpSpPr>
              <a:grpSpLocks/>
            </p:cNvGrpSpPr>
            <p:nvPr/>
          </p:nvGrpSpPr>
          <p:grpSpPr bwMode="auto">
            <a:xfrm>
              <a:off x="69" y="2041"/>
              <a:ext cx="1710" cy="71"/>
              <a:chOff x="0" y="0"/>
              <a:chExt cx="1710" cy="71"/>
            </a:xfrm>
          </p:grpSpPr>
          <p:sp>
            <p:nvSpPr>
              <p:cNvPr id="23585" name="Line 7"/>
              <p:cNvSpPr>
                <a:spLocks noChangeShapeType="1"/>
              </p:cNvSpPr>
              <p:nvPr/>
            </p:nvSpPr>
            <p:spPr bwMode="auto">
              <a:xfrm flipV="1">
                <a:off x="0" y="0"/>
                <a:ext cx="1710" cy="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6" name="Line 8"/>
              <p:cNvSpPr>
                <a:spLocks noChangeShapeType="1"/>
              </p:cNvSpPr>
              <p:nvPr/>
            </p:nvSpPr>
            <p:spPr bwMode="auto">
              <a:xfrm flipH="1">
                <a:off x="57" y="2"/>
                <a:ext cx="77" cy="6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7" name="Line 9"/>
              <p:cNvSpPr>
                <a:spLocks noChangeShapeType="1"/>
              </p:cNvSpPr>
              <p:nvPr/>
            </p:nvSpPr>
            <p:spPr bwMode="auto">
              <a:xfrm flipH="1">
                <a:off x="224" y="2"/>
                <a:ext cx="77" cy="6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8" name="Line 10"/>
              <p:cNvSpPr>
                <a:spLocks noChangeShapeType="1"/>
              </p:cNvSpPr>
              <p:nvPr/>
            </p:nvSpPr>
            <p:spPr bwMode="auto">
              <a:xfrm flipH="1">
                <a:off x="392" y="2"/>
                <a:ext cx="77" cy="6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9" name="Line 11"/>
              <p:cNvSpPr>
                <a:spLocks noChangeShapeType="1"/>
              </p:cNvSpPr>
              <p:nvPr/>
            </p:nvSpPr>
            <p:spPr bwMode="auto">
              <a:xfrm flipH="1">
                <a:off x="559" y="2"/>
                <a:ext cx="77" cy="6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90" name="Line 12"/>
              <p:cNvSpPr>
                <a:spLocks noChangeShapeType="1"/>
              </p:cNvSpPr>
              <p:nvPr/>
            </p:nvSpPr>
            <p:spPr bwMode="auto">
              <a:xfrm flipH="1">
                <a:off x="725" y="2"/>
                <a:ext cx="77" cy="6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91" name="Line 13"/>
              <p:cNvSpPr>
                <a:spLocks noChangeShapeType="1"/>
              </p:cNvSpPr>
              <p:nvPr/>
            </p:nvSpPr>
            <p:spPr bwMode="auto">
              <a:xfrm flipH="1">
                <a:off x="893" y="2"/>
                <a:ext cx="77" cy="6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92" name="Line 14"/>
              <p:cNvSpPr>
                <a:spLocks noChangeShapeType="1"/>
              </p:cNvSpPr>
              <p:nvPr/>
            </p:nvSpPr>
            <p:spPr bwMode="auto">
              <a:xfrm flipH="1">
                <a:off x="1060" y="2"/>
                <a:ext cx="77" cy="6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93" name="Line 15"/>
              <p:cNvSpPr>
                <a:spLocks noChangeShapeType="1"/>
              </p:cNvSpPr>
              <p:nvPr/>
            </p:nvSpPr>
            <p:spPr bwMode="auto">
              <a:xfrm flipH="1">
                <a:off x="1226" y="2"/>
                <a:ext cx="77" cy="6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94" name="Line 16"/>
              <p:cNvSpPr>
                <a:spLocks noChangeShapeType="1"/>
              </p:cNvSpPr>
              <p:nvPr/>
            </p:nvSpPr>
            <p:spPr bwMode="auto">
              <a:xfrm flipH="1">
                <a:off x="1394" y="2"/>
                <a:ext cx="77" cy="6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95" name="Line 17"/>
              <p:cNvSpPr>
                <a:spLocks noChangeShapeType="1"/>
              </p:cNvSpPr>
              <p:nvPr/>
            </p:nvSpPr>
            <p:spPr bwMode="auto">
              <a:xfrm flipH="1">
                <a:off x="1561" y="2"/>
                <a:ext cx="77" cy="6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11282" name="Group 18"/>
          <p:cNvGrpSpPr>
            <a:grpSpLocks/>
          </p:cNvGrpSpPr>
          <p:nvPr/>
        </p:nvGrpSpPr>
        <p:grpSpPr bwMode="auto">
          <a:xfrm>
            <a:off x="3328988" y="2890838"/>
            <a:ext cx="3449637" cy="457200"/>
            <a:chOff x="0" y="0"/>
            <a:chExt cx="1704" cy="288"/>
          </a:xfrm>
        </p:grpSpPr>
        <p:sp>
          <p:nvSpPr>
            <p:cNvPr id="23579" name="Line 19"/>
            <p:cNvSpPr>
              <a:spLocks noChangeShapeType="1"/>
            </p:cNvSpPr>
            <p:nvPr/>
          </p:nvSpPr>
          <p:spPr bwMode="auto">
            <a:xfrm rot="10800000">
              <a:off x="0" y="101"/>
              <a:ext cx="68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Line 20"/>
            <p:cNvSpPr>
              <a:spLocks noChangeShapeType="1"/>
            </p:cNvSpPr>
            <p:nvPr/>
          </p:nvSpPr>
          <p:spPr bwMode="auto">
            <a:xfrm rot="10800000">
              <a:off x="1024" y="101"/>
              <a:ext cx="68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 type="arrow" w="med" len="med"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1" name="Text Box 21"/>
            <p:cNvSpPr txBox="1">
              <a:spLocks noChangeArrowheads="1"/>
            </p:cNvSpPr>
            <p:nvPr/>
          </p:nvSpPr>
          <p:spPr bwMode="auto">
            <a:xfrm>
              <a:off x="716" y="0"/>
              <a:ext cx="3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  <a:ea typeface="楷体_GB2312"/>
                  <a:cs typeface="楷体_GB2312"/>
                </a:rPr>
                <a:t>l’</a:t>
              </a:r>
              <a:endParaRPr lang="en-US" altLang="zh-CN" sz="2000" b="1" i="1" baseline="-25000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endParaRPr>
            </a:p>
          </p:txBody>
        </p:sp>
        <p:sp>
          <p:nvSpPr>
            <p:cNvPr id="23582" name="Line 22"/>
            <p:cNvSpPr>
              <a:spLocks noChangeShapeType="1"/>
            </p:cNvSpPr>
            <p:nvPr/>
          </p:nvSpPr>
          <p:spPr bwMode="auto">
            <a:xfrm rot="5400000">
              <a:off x="1574" y="153"/>
              <a:ext cx="2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87" name="Group 23"/>
          <p:cNvGrpSpPr>
            <a:grpSpLocks/>
          </p:cNvGrpSpPr>
          <p:nvPr/>
        </p:nvGrpSpPr>
        <p:grpSpPr bwMode="auto">
          <a:xfrm>
            <a:off x="4773613" y="1685925"/>
            <a:ext cx="2005012" cy="1368425"/>
            <a:chOff x="0" y="0"/>
            <a:chExt cx="1368" cy="862"/>
          </a:xfrm>
        </p:grpSpPr>
        <p:sp>
          <p:nvSpPr>
            <p:cNvPr id="23575" name="Line 24"/>
            <p:cNvSpPr>
              <a:spLocks noChangeShapeType="1"/>
            </p:cNvSpPr>
            <p:nvPr/>
          </p:nvSpPr>
          <p:spPr bwMode="auto">
            <a:xfrm rot="10800000">
              <a:off x="0" y="212"/>
              <a:ext cx="485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6" name="Line 25"/>
            <p:cNvSpPr>
              <a:spLocks noChangeShapeType="1"/>
            </p:cNvSpPr>
            <p:nvPr/>
          </p:nvSpPr>
          <p:spPr bwMode="auto">
            <a:xfrm rot="10800000">
              <a:off x="883" y="212"/>
              <a:ext cx="485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 type="arrow" w="med" len="med"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7" name="Text Box 26"/>
            <p:cNvSpPr txBox="1">
              <a:spLocks noChangeArrowheads="1"/>
            </p:cNvSpPr>
            <p:nvPr/>
          </p:nvSpPr>
          <p:spPr bwMode="auto">
            <a:xfrm>
              <a:off x="476" y="71"/>
              <a:ext cx="48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altLang="zh-CN" sz="2000" b="1" i="1">
                  <a:solidFill>
                    <a:srgbClr val="FF0000"/>
                  </a:solidFill>
                  <a:latin typeface="Times New Roman" pitchFamily="18" charset="0"/>
                  <a:ea typeface="楷体_GB2312"/>
                  <a:cs typeface="楷体_GB2312"/>
                </a:rPr>
                <a:t>Δ</a:t>
              </a:r>
              <a:r>
                <a:rPr lang="en-US" altLang="zh-CN" sz="2000" b="1" i="1">
                  <a:solidFill>
                    <a:srgbClr val="FF0000"/>
                  </a:solidFill>
                  <a:latin typeface="Times New Roman" pitchFamily="18" charset="0"/>
                  <a:ea typeface="楷体_GB2312"/>
                  <a:cs typeface="楷体_GB2312"/>
                </a:rPr>
                <a:t>l</a:t>
              </a:r>
              <a:endParaRPr lang="en-US" altLang="zh-CN" sz="2000" b="1" baseline="-25000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endParaRPr>
            </a:p>
          </p:txBody>
        </p:sp>
        <p:sp>
          <p:nvSpPr>
            <p:cNvPr id="23578" name="Line 27"/>
            <p:cNvSpPr>
              <a:spLocks noChangeShapeType="1"/>
            </p:cNvSpPr>
            <p:nvPr/>
          </p:nvSpPr>
          <p:spPr bwMode="auto">
            <a:xfrm>
              <a:off x="1368" y="0"/>
              <a:ext cx="0" cy="86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92" name="Group 28"/>
          <p:cNvGrpSpPr>
            <a:grpSpLocks/>
          </p:cNvGrpSpPr>
          <p:nvPr/>
        </p:nvGrpSpPr>
        <p:grpSpPr bwMode="auto">
          <a:xfrm>
            <a:off x="3313113" y="1830388"/>
            <a:ext cx="2070100" cy="765175"/>
            <a:chOff x="0" y="0"/>
            <a:chExt cx="1413" cy="482"/>
          </a:xfrm>
        </p:grpSpPr>
        <p:grpSp>
          <p:nvGrpSpPr>
            <p:cNvPr id="23566" name="Group 29"/>
            <p:cNvGrpSpPr>
              <a:grpSpLocks/>
            </p:cNvGrpSpPr>
            <p:nvPr/>
          </p:nvGrpSpPr>
          <p:grpSpPr bwMode="auto">
            <a:xfrm>
              <a:off x="19" y="0"/>
              <a:ext cx="984" cy="303"/>
              <a:chOff x="0" y="0"/>
              <a:chExt cx="984" cy="303"/>
            </a:xfrm>
          </p:grpSpPr>
          <p:sp>
            <p:nvSpPr>
              <p:cNvPr id="23571" name="Line 30"/>
              <p:cNvSpPr>
                <a:spLocks noChangeShapeType="1"/>
              </p:cNvSpPr>
              <p:nvPr/>
            </p:nvSpPr>
            <p:spPr bwMode="auto">
              <a:xfrm rot="10800000">
                <a:off x="0" y="121"/>
                <a:ext cx="34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arrow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2" name="Line 31"/>
              <p:cNvSpPr>
                <a:spLocks noChangeShapeType="1"/>
              </p:cNvSpPr>
              <p:nvPr/>
            </p:nvSpPr>
            <p:spPr bwMode="auto">
              <a:xfrm rot="10800000">
                <a:off x="644" y="121"/>
                <a:ext cx="34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arrow" w="med" len="med"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3" name="Line 32"/>
              <p:cNvSpPr>
                <a:spLocks noChangeShapeType="1"/>
              </p:cNvSpPr>
              <p:nvPr/>
            </p:nvSpPr>
            <p:spPr bwMode="auto">
              <a:xfrm rot="5400000">
                <a:off x="854" y="173"/>
                <a:ext cx="26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4" name="Text Box 33"/>
              <p:cNvSpPr txBox="1">
                <a:spLocks noChangeArrowheads="1"/>
              </p:cNvSpPr>
              <p:nvPr/>
            </p:nvSpPr>
            <p:spPr bwMode="auto">
              <a:xfrm>
                <a:off x="391" y="0"/>
                <a:ext cx="277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 i="1">
                    <a:solidFill>
                      <a:srgbClr val="FF0000"/>
                    </a:solidFill>
                    <a:latin typeface="Times New Roman" pitchFamily="18" charset="0"/>
                    <a:ea typeface="楷体_GB2312"/>
                    <a:cs typeface="楷体_GB2312"/>
                  </a:rPr>
                  <a:t>l</a:t>
                </a:r>
                <a:r>
                  <a:rPr lang="en-US" altLang="zh-CN" sz="2000" b="1" baseline="-25000">
                    <a:solidFill>
                      <a:srgbClr val="FF0000"/>
                    </a:solidFill>
                    <a:latin typeface="Times New Roman" pitchFamily="18" charset="0"/>
                    <a:ea typeface="楷体_GB2312"/>
                    <a:cs typeface="楷体_GB2312"/>
                  </a:rPr>
                  <a:t>0</a:t>
                </a:r>
              </a:p>
            </p:txBody>
          </p:sp>
        </p:grpSp>
        <p:grpSp>
          <p:nvGrpSpPr>
            <p:cNvPr id="23567" name="Group 34"/>
            <p:cNvGrpSpPr>
              <a:grpSpLocks/>
            </p:cNvGrpSpPr>
            <p:nvPr/>
          </p:nvGrpSpPr>
          <p:grpSpPr bwMode="auto">
            <a:xfrm>
              <a:off x="909" y="181"/>
              <a:ext cx="504" cy="288"/>
              <a:chOff x="0" y="0"/>
              <a:chExt cx="465" cy="288"/>
            </a:xfrm>
          </p:grpSpPr>
          <p:sp>
            <p:nvSpPr>
              <p:cNvPr id="11299" name="Text Box 35"/>
              <p:cNvSpPr txBox="1">
                <a:spLocks noChangeArrowheads="1"/>
              </p:cNvSpPr>
              <p:nvPr/>
            </p:nvSpPr>
            <p:spPr bwMode="auto">
              <a:xfrm>
                <a:off x="162" y="0"/>
                <a:ext cx="303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n-US" sz="2400" b="1" i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itchFamily="18" charset="0"/>
                    <a:ea typeface="楷体_GB2312" pitchFamily="49" charset="-122"/>
                  </a:rPr>
                  <a:t>m</a:t>
                </a:r>
              </a:p>
            </p:txBody>
          </p:sp>
          <p:sp>
            <p:nvSpPr>
              <p:cNvPr id="11300" name="Oval 36"/>
              <p:cNvSpPr>
                <a:spLocks noChangeAspect="1" noChangeArrowheads="1"/>
              </p:cNvSpPr>
              <p:nvPr/>
            </p:nvSpPr>
            <p:spPr bwMode="auto">
              <a:xfrm>
                <a:off x="0" y="96"/>
                <a:ext cx="175" cy="175"/>
              </a:xfrm>
              <a:prstGeom prst="ellipse">
                <a:avLst/>
              </a:prstGeom>
              <a:gradFill rotWithShape="1">
                <a:gsLst>
                  <a:gs pos="0">
                    <a:schemeClr val="bg2">
                      <a:gamma/>
                      <a:tint val="31765"/>
                      <a:invGamma/>
                    </a:schemeClr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23568" name="未知"/>
            <p:cNvSpPr>
              <a:spLocks/>
            </p:cNvSpPr>
            <p:nvPr/>
          </p:nvSpPr>
          <p:spPr bwMode="auto">
            <a:xfrm>
              <a:off x="0" y="266"/>
              <a:ext cx="962" cy="216"/>
            </a:xfrm>
            <a:custGeom>
              <a:avLst/>
              <a:gdLst>
                <a:gd name="T0" fmla="*/ 962 w 1943"/>
                <a:gd name="T1" fmla="*/ 104 h 218"/>
                <a:gd name="T2" fmla="*/ 913 w 1943"/>
                <a:gd name="T3" fmla="*/ 104 h 218"/>
                <a:gd name="T4" fmla="*/ 858 w 1943"/>
                <a:gd name="T5" fmla="*/ 216 h 218"/>
                <a:gd name="T6" fmla="*/ 810 w 1943"/>
                <a:gd name="T7" fmla="*/ 8 h 218"/>
                <a:gd name="T8" fmla="*/ 758 w 1943"/>
                <a:gd name="T9" fmla="*/ 216 h 218"/>
                <a:gd name="T10" fmla="*/ 709 w 1943"/>
                <a:gd name="T11" fmla="*/ 8 h 218"/>
                <a:gd name="T12" fmla="*/ 658 w 1943"/>
                <a:gd name="T13" fmla="*/ 208 h 218"/>
                <a:gd name="T14" fmla="*/ 609 w 1943"/>
                <a:gd name="T15" fmla="*/ 0 h 218"/>
                <a:gd name="T16" fmla="*/ 564 w 1943"/>
                <a:gd name="T17" fmla="*/ 208 h 218"/>
                <a:gd name="T18" fmla="*/ 505 w 1943"/>
                <a:gd name="T19" fmla="*/ 0 h 218"/>
                <a:gd name="T20" fmla="*/ 453 w 1943"/>
                <a:gd name="T21" fmla="*/ 208 h 218"/>
                <a:gd name="T22" fmla="*/ 401 w 1943"/>
                <a:gd name="T23" fmla="*/ 0 h 218"/>
                <a:gd name="T24" fmla="*/ 356 w 1943"/>
                <a:gd name="T25" fmla="*/ 208 h 218"/>
                <a:gd name="T26" fmla="*/ 304 w 1943"/>
                <a:gd name="T27" fmla="*/ 0 h 218"/>
                <a:gd name="T28" fmla="*/ 253 w 1943"/>
                <a:gd name="T29" fmla="*/ 208 h 218"/>
                <a:gd name="T30" fmla="*/ 204 w 1943"/>
                <a:gd name="T31" fmla="*/ 8 h 218"/>
                <a:gd name="T32" fmla="*/ 152 w 1943"/>
                <a:gd name="T33" fmla="*/ 208 h 218"/>
                <a:gd name="T34" fmla="*/ 104 w 1943"/>
                <a:gd name="T35" fmla="*/ 0 h 218"/>
                <a:gd name="T36" fmla="*/ 52 w 1943"/>
                <a:gd name="T37" fmla="*/ 112 h 218"/>
                <a:gd name="T38" fmla="*/ 0 w 1943"/>
                <a:gd name="T39" fmla="*/ 112 h 21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943"/>
                <a:gd name="T61" fmla="*/ 0 h 218"/>
                <a:gd name="T62" fmla="*/ 1943 w 1943"/>
                <a:gd name="T63" fmla="*/ 218 h 21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943" h="218">
                  <a:moveTo>
                    <a:pt x="1943" y="105"/>
                  </a:moveTo>
                  <a:lnTo>
                    <a:pt x="1845" y="105"/>
                  </a:lnTo>
                  <a:lnTo>
                    <a:pt x="1733" y="218"/>
                  </a:lnTo>
                  <a:lnTo>
                    <a:pt x="1635" y="8"/>
                  </a:lnTo>
                  <a:lnTo>
                    <a:pt x="1530" y="218"/>
                  </a:lnTo>
                  <a:lnTo>
                    <a:pt x="1433" y="8"/>
                  </a:lnTo>
                  <a:lnTo>
                    <a:pt x="1328" y="210"/>
                  </a:lnTo>
                  <a:lnTo>
                    <a:pt x="1230" y="0"/>
                  </a:lnTo>
                  <a:lnTo>
                    <a:pt x="1140" y="210"/>
                  </a:lnTo>
                  <a:lnTo>
                    <a:pt x="1020" y="0"/>
                  </a:lnTo>
                  <a:lnTo>
                    <a:pt x="915" y="210"/>
                  </a:lnTo>
                  <a:lnTo>
                    <a:pt x="810" y="0"/>
                  </a:lnTo>
                  <a:lnTo>
                    <a:pt x="720" y="210"/>
                  </a:lnTo>
                  <a:lnTo>
                    <a:pt x="615" y="0"/>
                  </a:lnTo>
                  <a:lnTo>
                    <a:pt x="510" y="210"/>
                  </a:lnTo>
                  <a:lnTo>
                    <a:pt x="413" y="8"/>
                  </a:lnTo>
                  <a:lnTo>
                    <a:pt x="308" y="210"/>
                  </a:lnTo>
                  <a:lnTo>
                    <a:pt x="210" y="0"/>
                  </a:lnTo>
                  <a:lnTo>
                    <a:pt x="105" y="113"/>
                  </a:lnTo>
                  <a:lnTo>
                    <a:pt x="0" y="113"/>
                  </a:lnTo>
                </a:path>
              </a:pathLst>
            </a:custGeom>
            <a:noFill/>
            <a:ln w="7620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302" name="Group 38"/>
          <p:cNvGrpSpPr>
            <a:grpSpLocks/>
          </p:cNvGrpSpPr>
          <p:nvPr/>
        </p:nvGrpSpPr>
        <p:grpSpPr bwMode="auto">
          <a:xfrm>
            <a:off x="3308350" y="3259138"/>
            <a:ext cx="4506913" cy="457200"/>
            <a:chOff x="0" y="0"/>
            <a:chExt cx="3075" cy="288"/>
          </a:xfrm>
        </p:grpSpPr>
        <p:sp>
          <p:nvSpPr>
            <p:cNvPr id="23562" name="Text Box 39"/>
            <p:cNvSpPr txBox="1">
              <a:spLocks noChangeArrowheads="1"/>
            </p:cNvSpPr>
            <p:nvPr/>
          </p:nvSpPr>
          <p:spPr bwMode="auto">
            <a:xfrm>
              <a:off x="2773" y="0"/>
              <a:ext cx="3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  <a:ea typeface="楷体_GB2312"/>
                  <a:cs typeface="楷体_GB2312"/>
                </a:rPr>
                <a:t>F</a:t>
              </a:r>
            </a:p>
          </p:txBody>
        </p:sp>
        <p:sp>
          <p:nvSpPr>
            <p:cNvPr id="11304" name="Oval 40"/>
            <p:cNvSpPr>
              <a:spLocks noChangeAspect="1" noChangeArrowheads="1"/>
            </p:cNvSpPr>
            <p:nvPr/>
          </p:nvSpPr>
          <p:spPr bwMode="auto">
            <a:xfrm>
              <a:off x="2295" y="41"/>
              <a:ext cx="190" cy="175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31765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3564" name="Line 41"/>
            <p:cNvSpPr>
              <a:spLocks noChangeShapeType="1"/>
            </p:cNvSpPr>
            <p:nvPr/>
          </p:nvSpPr>
          <p:spPr bwMode="auto">
            <a:xfrm>
              <a:off x="2456" y="136"/>
              <a:ext cx="31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5" name="未知"/>
            <p:cNvSpPr>
              <a:spLocks/>
            </p:cNvSpPr>
            <p:nvPr/>
          </p:nvSpPr>
          <p:spPr bwMode="auto">
            <a:xfrm>
              <a:off x="0" y="23"/>
              <a:ext cx="2323" cy="216"/>
            </a:xfrm>
            <a:custGeom>
              <a:avLst/>
              <a:gdLst>
                <a:gd name="T0" fmla="*/ 2323 w 1943"/>
                <a:gd name="T1" fmla="*/ 104 h 218"/>
                <a:gd name="T2" fmla="*/ 2206 w 1943"/>
                <a:gd name="T3" fmla="*/ 104 h 218"/>
                <a:gd name="T4" fmla="*/ 2072 w 1943"/>
                <a:gd name="T5" fmla="*/ 216 h 218"/>
                <a:gd name="T6" fmla="*/ 1955 w 1943"/>
                <a:gd name="T7" fmla="*/ 8 h 218"/>
                <a:gd name="T8" fmla="*/ 1829 w 1943"/>
                <a:gd name="T9" fmla="*/ 216 h 218"/>
                <a:gd name="T10" fmla="*/ 1713 w 1943"/>
                <a:gd name="T11" fmla="*/ 8 h 218"/>
                <a:gd name="T12" fmla="*/ 1588 w 1943"/>
                <a:gd name="T13" fmla="*/ 208 h 218"/>
                <a:gd name="T14" fmla="*/ 1471 w 1943"/>
                <a:gd name="T15" fmla="*/ 0 h 218"/>
                <a:gd name="T16" fmla="*/ 1363 w 1943"/>
                <a:gd name="T17" fmla="*/ 208 h 218"/>
                <a:gd name="T18" fmla="*/ 1219 w 1943"/>
                <a:gd name="T19" fmla="*/ 0 h 218"/>
                <a:gd name="T20" fmla="*/ 1094 w 1943"/>
                <a:gd name="T21" fmla="*/ 208 h 218"/>
                <a:gd name="T22" fmla="*/ 968 w 1943"/>
                <a:gd name="T23" fmla="*/ 0 h 218"/>
                <a:gd name="T24" fmla="*/ 861 w 1943"/>
                <a:gd name="T25" fmla="*/ 208 h 218"/>
                <a:gd name="T26" fmla="*/ 735 w 1943"/>
                <a:gd name="T27" fmla="*/ 0 h 218"/>
                <a:gd name="T28" fmla="*/ 610 w 1943"/>
                <a:gd name="T29" fmla="*/ 208 h 218"/>
                <a:gd name="T30" fmla="*/ 494 w 1943"/>
                <a:gd name="T31" fmla="*/ 8 h 218"/>
                <a:gd name="T32" fmla="*/ 368 w 1943"/>
                <a:gd name="T33" fmla="*/ 208 h 218"/>
                <a:gd name="T34" fmla="*/ 251 w 1943"/>
                <a:gd name="T35" fmla="*/ 0 h 218"/>
                <a:gd name="T36" fmla="*/ 126 w 1943"/>
                <a:gd name="T37" fmla="*/ 112 h 218"/>
                <a:gd name="T38" fmla="*/ 0 w 1943"/>
                <a:gd name="T39" fmla="*/ 112 h 21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943"/>
                <a:gd name="T61" fmla="*/ 0 h 218"/>
                <a:gd name="T62" fmla="*/ 1943 w 1943"/>
                <a:gd name="T63" fmla="*/ 218 h 21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943" h="218">
                  <a:moveTo>
                    <a:pt x="1943" y="105"/>
                  </a:moveTo>
                  <a:lnTo>
                    <a:pt x="1845" y="105"/>
                  </a:lnTo>
                  <a:lnTo>
                    <a:pt x="1733" y="218"/>
                  </a:lnTo>
                  <a:lnTo>
                    <a:pt x="1635" y="8"/>
                  </a:lnTo>
                  <a:lnTo>
                    <a:pt x="1530" y="218"/>
                  </a:lnTo>
                  <a:lnTo>
                    <a:pt x="1433" y="8"/>
                  </a:lnTo>
                  <a:lnTo>
                    <a:pt x="1328" y="210"/>
                  </a:lnTo>
                  <a:lnTo>
                    <a:pt x="1230" y="0"/>
                  </a:lnTo>
                  <a:lnTo>
                    <a:pt x="1140" y="210"/>
                  </a:lnTo>
                  <a:lnTo>
                    <a:pt x="1020" y="0"/>
                  </a:lnTo>
                  <a:lnTo>
                    <a:pt x="915" y="210"/>
                  </a:lnTo>
                  <a:lnTo>
                    <a:pt x="810" y="0"/>
                  </a:lnTo>
                  <a:lnTo>
                    <a:pt x="720" y="210"/>
                  </a:lnTo>
                  <a:lnTo>
                    <a:pt x="615" y="0"/>
                  </a:lnTo>
                  <a:lnTo>
                    <a:pt x="510" y="210"/>
                  </a:lnTo>
                  <a:lnTo>
                    <a:pt x="413" y="8"/>
                  </a:lnTo>
                  <a:lnTo>
                    <a:pt x="308" y="210"/>
                  </a:lnTo>
                  <a:lnTo>
                    <a:pt x="210" y="0"/>
                  </a:lnTo>
                  <a:lnTo>
                    <a:pt x="105" y="113"/>
                  </a:lnTo>
                  <a:lnTo>
                    <a:pt x="0" y="113"/>
                  </a:lnTo>
                </a:path>
              </a:pathLst>
            </a:custGeom>
            <a:noFill/>
            <a:ln w="571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307" name="AutoShape 43"/>
          <p:cNvSpPr>
            <a:spLocks noChangeArrowheads="1"/>
          </p:cNvSpPr>
          <p:nvPr/>
        </p:nvSpPr>
        <p:spPr bwMode="auto">
          <a:xfrm>
            <a:off x="609600" y="3657600"/>
            <a:ext cx="2057400" cy="1079500"/>
          </a:xfrm>
          <a:prstGeom prst="wedgeRoundRectCallout">
            <a:avLst>
              <a:gd name="adj1" fmla="val -70449"/>
              <a:gd name="adj2" fmla="val 56176"/>
              <a:gd name="adj3" fmla="val 16667"/>
            </a:avLst>
          </a:prstGeom>
          <a:solidFill>
            <a:srgbClr val="FFFFCC">
              <a:alpha val="7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zh-CN" sz="4000" b="1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拉</a:t>
            </a:r>
            <a:r>
              <a:rPr lang="en-US" altLang="zh-CN" sz="4000" b="1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=E</a:t>
            </a:r>
            <a:r>
              <a:rPr lang="en-US" altLang="zh-CN" sz="4000" b="1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129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128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128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tmFilter="0,0; .5, 1; 1, 1"/>
                                        <p:tgtEl>
                                          <p:spTgt spid="11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animBg="1" autoUpdateAnimBg="0"/>
      <p:bldP spid="11307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Rot="1" noChangeArrowheads="1"/>
          </p:cNvSpPr>
          <p:nvPr/>
        </p:nvSpPr>
        <p:spPr bwMode="auto">
          <a:xfrm>
            <a:off x="457200" y="76200"/>
            <a:ext cx="822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3600" b="1">
                <a:solidFill>
                  <a:srgbClr val="FF0000"/>
                </a:solidFill>
                <a:ea typeface="黑体" pitchFamily="49" charset="-122"/>
              </a:rPr>
              <a:t>5</a:t>
            </a:r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、怎样计算拉力做所做的功？</a:t>
            </a:r>
          </a:p>
        </p:txBody>
      </p:sp>
      <p:pic>
        <p:nvPicPr>
          <p:cNvPr id="12291" name="Picture 3" descr="j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938213"/>
            <a:ext cx="380365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292" name="Group 4"/>
          <p:cNvGrpSpPr>
            <a:grpSpLocks/>
          </p:cNvGrpSpPr>
          <p:nvPr/>
        </p:nvGrpSpPr>
        <p:grpSpPr bwMode="auto">
          <a:xfrm>
            <a:off x="3459163" y="1846263"/>
            <a:ext cx="1184275" cy="55562"/>
            <a:chOff x="0" y="0"/>
            <a:chExt cx="1344" cy="48"/>
          </a:xfrm>
        </p:grpSpPr>
        <p:sp>
          <p:nvSpPr>
            <p:cNvPr id="24588" name="Line 5"/>
            <p:cNvSpPr>
              <a:spLocks noChangeShapeType="1"/>
            </p:cNvSpPr>
            <p:nvPr/>
          </p:nvSpPr>
          <p:spPr bwMode="auto">
            <a:xfrm>
              <a:off x="0" y="48"/>
              <a:ext cx="134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589" name="Line 6"/>
            <p:cNvSpPr>
              <a:spLocks noChangeShapeType="1"/>
            </p:cNvSpPr>
            <p:nvPr/>
          </p:nvSpPr>
          <p:spPr bwMode="auto">
            <a:xfrm flipV="1">
              <a:off x="1344" y="0"/>
              <a:ext cx="0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590" name="Line 7"/>
            <p:cNvSpPr>
              <a:spLocks noChangeShapeType="1"/>
            </p:cNvSpPr>
            <p:nvPr/>
          </p:nvSpPr>
          <p:spPr bwMode="auto">
            <a:xfrm flipV="1">
              <a:off x="0" y="0"/>
              <a:ext cx="0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591" name="Line 8"/>
            <p:cNvSpPr>
              <a:spLocks noChangeShapeType="1"/>
            </p:cNvSpPr>
            <p:nvPr/>
          </p:nvSpPr>
          <p:spPr bwMode="auto">
            <a:xfrm flipV="1">
              <a:off x="134" y="0"/>
              <a:ext cx="0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592" name="Line 9"/>
            <p:cNvSpPr>
              <a:spLocks noChangeShapeType="1"/>
            </p:cNvSpPr>
            <p:nvPr/>
          </p:nvSpPr>
          <p:spPr bwMode="auto">
            <a:xfrm flipV="1">
              <a:off x="268" y="0"/>
              <a:ext cx="0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593" name="Line 10"/>
            <p:cNvSpPr>
              <a:spLocks noChangeShapeType="1"/>
            </p:cNvSpPr>
            <p:nvPr/>
          </p:nvSpPr>
          <p:spPr bwMode="auto">
            <a:xfrm flipV="1">
              <a:off x="403" y="0"/>
              <a:ext cx="0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594" name="Line 11"/>
            <p:cNvSpPr>
              <a:spLocks noChangeShapeType="1"/>
            </p:cNvSpPr>
            <p:nvPr/>
          </p:nvSpPr>
          <p:spPr bwMode="auto">
            <a:xfrm flipV="1">
              <a:off x="537" y="0"/>
              <a:ext cx="0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595" name="Line 12"/>
            <p:cNvSpPr>
              <a:spLocks noChangeShapeType="1"/>
            </p:cNvSpPr>
            <p:nvPr/>
          </p:nvSpPr>
          <p:spPr bwMode="auto">
            <a:xfrm flipV="1">
              <a:off x="672" y="0"/>
              <a:ext cx="0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596" name="Line 13"/>
            <p:cNvSpPr>
              <a:spLocks noChangeShapeType="1"/>
            </p:cNvSpPr>
            <p:nvPr/>
          </p:nvSpPr>
          <p:spPr bwMode="auto">
            <a:xfrm flipV="1">
              <a:off x="806" y="0"/>
              <a:ext cx="0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597" name="Line 14"/>
            <p:cNvSpPr>
              <a:spLocks noChangeShapeType="1"/>
            </p:cNvSpPr>
            <p:nvPr/>
          </p:nvSpPr>
          <p:spPr bwMode="auto">
            <a:xfrm flipV="1">
              <a:off x="940" y="0"/>
              <a:ext cx="0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598" name="Line 15"/>
            <p:cNvSpPr>
              <a:spLocks noChangeShapeType="1"/>
            </p:cNvSpPr>
            <p:nvPr/>
          </p:nvSpPr>
          <p:spPr bwMode="auto">
            <a:xfrm flipV="1">
              <a:off x="1075" y="0"/>
              <a:ext cx="0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599" name="Line 16"/>
            <p:cNvSpPr>
              <a:spLocks noChangeShapeType="1"/>
            </p:cNvSpPr>
            <p:nvPr/>
          </p:nvSpPr>
          <p:spPr bwMode="auto">
            <a:xfrm flipV="1">
              <a:off x="1209" y="0"/>
              <a:ext cx="0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12305" name="Rectangle 17"/>
          <p:cNvSpPr>
            <a:spLocks noChangeArrowheads="1"/>
          </p:cNvSpPr>
          <p:nvPr/>
        </p:nvSpPr>
        <p:spPr bwMode="auto">
          <a:xfrm>
            <a:off x="838200" y="5294313"/>
            <a:ext cx="7543800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在各个小段上，弹力可近似认为是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不变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的</a:t>
            </a:r>
          </a:p>
        </p:txBody>
      </p:sp>
      <p:sp>
        <p:nvSpPr>
          <p:cNvPr id="12306" name="Text Box 18"/>
          <p:cNvSpPr txBox="1">
            <a:spLocks noChangeArrowheads="1"/>
          </p:cNvSpPr>
          <p:nvPr/>
        </p:nvSpPr>
        <p:spPr bwMode="auto">
          <a:xfrm>
            <a:off x="1066800" y="3598863"/>
            <a:ext cx="7239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把弹簧从</a:t>
            </a:r>
            <a:r>
              <a:rPr lang="en-US" altLang="zh-CN" sz="3200" b="1" i="1"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到</a:t>
            </a:r>
            <a:r>
              <a:rPr lang="en-US" altLang="zh-CN" sz="3200" b="1" i="1">
                <a:latin typeface="Times New Roman" pitchFamily="18" charset="0"/>
                <a:ea typeface="黑体" pitchFamily="49" charset="-122"/>
              </a:rPr>
              <a:t>B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的过程分成很多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小段</a:t>
            </a:r>
          </a:p>
        </p:txBody>
      </p:sp>
      <p:sp>
        <p:nvSpPr>
          <p:cNvPr id="12307" name="Rectangle 19"/>
          <p:cNvSpPr>
            <a:spLocks noChangeArrowheads="1"/>
          </p:cNvSpPr>
          <p:nvPr/>
        </p:nvSpPr>
        <p:spPr bwMode="auto">
          <a:xfrm>
            <a:off x="1905000" y="4271963"/>
            <a:ext cx="4953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Times New Roman" pitchFamily="18" charset="0"/>
              </a:rPr>
              <a:t>Δ</a:t>
            </a:r>
            <a:r>
              <a:rPr lang="en-GB" altLang="zh-CN" sz="5400" b="1" i="1">
                <a:latin typeface="Times New Roman" pitchFamily="18" charset="0"/>
              </a:rPr>
              <a:t>l</a:t>
            </a:r>
            <a:r>
              <a:rPr lang="en-GB" altLang="zh-CN" sz="5400" b="1" baseline="-30000">
                <a:latin typeface="Times New Roman" pitchFamily="18" charset="0"/>
              </a:rPr>
              <a:t>1</a:t>
            </a:r>
            <a:r>
              <a:rPr lang="en-GB" altLang="zh-CN" sz="5400" b="1" i="1">
                <a:latin typeface="Times New Roman" pitchFamily="18" charset="0"/>
              </a:rPr>
              <a:t>,</a:t>
            </a:r>
            <a:r>
              <a:rPr lang="en-US" altLang="zh-CN" sz="5400" b="1">
                <a:latin typeface="Times New Roman" pitchFamily="18" charset="0"/>
              </a:rPr>
              <a:t>Δ</a:t>
            </a:r>
            <a:r>
              <a:rPr lang="en-GB" altLang="zh-CN" sz="5400" b="1" i="1">
                <a:latin typeface="Times New Roman" pitchFamily="18" charset="0"/>
              </a:rPr>
              <a:t>l</a:t>
            </a:r>
            <a:r>
              <a:rPr lang="en-GB" altLang="zh-CN" sz="5400" b="1" baseline="-30000">
                <a:latin typeface="Times New Roman" pitchFamily="18" charset="0"/>
              </a:rPr>
              <a:t>2</a:t>
            </a:r>
            <a:r>
              <a:rPr lang="en-GB" altLang="zh-CN" sz="5400" b="1" i="1">
                <a:latin typeface="Times New Roman" pitchFamily="18" charset="0"/>
              </a:rPr>
              <a:t>,</a:t>
            </a:r>
            <a:r>
              <a:rPr lang="en-US" altLang="zh-CN" sz="5400" b="1">
                <a:latin typeface="Times New Roman" pitchFamily="18" charset="0"/>
              </a:rPr>
              <a:t>Δ</a:t>
            </a:r>
            <a:r>
              <a:rPr lang="en-GB" altLang="zh-CN" sz="5400" b="1" i="1">
                <a:latin typeface="Times New Roman" pitchFamily="18" charset="0"/>
              </a:rPr>
              <a:t>l</a:t>
            </a:r>
            <a:r>
              <a:rPr lang="en-GB" altLang="zh-CN" sz="4000" b="1" baseline="-30000">
                <a:latin typeface="Times New Roman" pitchFamily="18" charset="0"/>
              </a:rPr>
              <a:t>3</a:t>
            </a:r>
            <a:r>
              <a:rPr lang="en-GB" altLang="zh-CN" sz="4000" b="1" i="1">
                <a:latin typeface="Times New Roman" pitchFamily="18" charset="0"/>
              </a:rPr>
              <a:t>…</a:t>
            </a:r>
            <a:r>
              <a:rPr lang="en-US" altLang="zh-CN" sz="4000" b="1" i="1">
                <a:latin typeface="Tahoma" pitchFamily="34" charset="0"/>
              </a:rPr>
              <a:t> </a:t>
            </a:r>
          </a:p>
        </p:txBody>
      </p:sp>
      <p:sp>
        <p:nvSpPr>
          <p:cNvPr id="12308" name="Rectangle 20"/>
          <p:cNvSpPr>
            <a:spLocks noChangeArrowheads="1"/>
          </p:cNvSpPr>
          <p:nvPr/>
        </p:nvSpPr>
        <p:spPr bwMode="auto">
          <a:xfrm>
            <a:off x="2362200" y="5791200"/>
            <a:ext cx="4191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altLang="zh-CN" sz="3600" b="1" i="1">
                <a:latin typeface="Times New Roman" pitchFamily="18" charset="0"/>
              </a:rPr>
              <a:t>F</a:t>
            </a:r>
            <a:r>
              <a:rPr lang="en-GB" altLang="zh-CN" sz="3600" b="1" i="1" baseline="-30000">
                <a:latin typeface="Times New Roman" pitchFamily="18" charset="0"/>
              </a:rPr>
              <a:t>1</a:t>
            </a:r>
            <a:r>
              <a:rPr lang="zh-CN" altLang="en-US" sz="3600" b="1" i="1">
                <a:latin typeface="Times New Roman" pitchFamily="18" charset="0"/>
              </a:rPr>
              <a:t>、</a:t>
            </a:r>
            <a:r>
              <a:rPr lang="en-GB" altLang="zh-CN" sz="3600" b="1" i="1">
                <a:latin typeface="Times New Roman" pitchFamily="18" charset="0"/>
              </a:rPr>
              <a:t>F</a:t>
            </a:r>
            <a:r>
              <a:rPr lang="en-GB" altLang="zh-CN" sz="3600" b="1" i="1" baseline="-30000">
                <a:latin typeface="Times New Roman" pitchFamily="18" charset="0"/>
              </a:rPr>
              <a:t>2</a:t>
            </a:r>
            <a:r>
              <a:rPr lang="zh-CN" altLang="en-US" sz="3600" b="1" i="1">
                <a:latin typeface="Times New Roman" pitchFamily="18" charset="0"/>
              </a:rPr>
              <a:t>、</a:t>
            </a:r>
            <a:r>
              <a:rPr lang="en-GB" altLang="zh-CN" sz="3600" b="1" i="1">
                <a:latin typeface="Times New Roman" pitchFamily="18" charset="0"/>
              </a:rPr>
              <a:t>F</a:t>
            </a:r>
            <a:r>
              <a:rPr lang="en-GB" altLang="zh-CN" sz="3600" b="1" i="1" baseline="-30000">
                <a:latin typeface="Times New Roman" pitchFamily="18" charset="0"/>
              </a:rPr>
              <a:t>3</a:t>
            </a:r>
            <a:r>
              <a:rPr lang="en-GB" altLang="zh-CN" sz="3600" b="1" i="1">
                <a:latin typeface="Times New Roman" pitchFamily="18" charset="0"/>
              </a:rPr>
              <a:t> …</a:t>
            </a:r>
            <a:r>
              <a:rPr lang="en-US" altLang="zh-CN" sz="4800" b="1">
                <a:latin typeface="Tahoma" pitchFamily="34" charset="0"/>
              </a:rPr>
              <a:t> </a:t>
            </a:r>
            <a:endParaRPr lang="en-US" altLang="zh-CN" sz="4800" b="1">
              <a:latin typeface="Times New Roman" pitchFamily="18" charset="0"/>
            </a:endParaRPr>
          </a:p>
        </p:txBody>
      </p:sp>
      <p:sp>
        <p:nvSpPr>
          <p:cNvPr id="12309" name="Text Box 21"/>
          <p:cNvSpPr txBox="1">
            <a:spLocks noChangeArrowheads="1"/>
          </p:cNvSpPr>
          <p:nvPr/>
        </p:nvSpPr>
        <p:spPr bwMode="auto">
          <a:xfrm>
            <a:off x="304800" y="776288"/>
            <a:ext cx="6019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W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＝</a:t>
            </a:r>
            <a:r>
              <a:rPr lang="en-US" altLang="zh-CN" sz="28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F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1</a:t>
            </a:r>
            <a:r>
              <a:rPr lang="en-US" altLang="zh-CN" sz="24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Δ</a:t>
            </a:r>
            <a:r>
              <a:rPr lang="en-US" altLang="zh-CN" sz="28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l</a:t>
            </a:r>
            <a:r>
              <a:rPr lang="en-US" altLang="zh-CN" sz="2800" b="1" i="1" baseline="-25000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＋</a:t>
            </a:r>
            <a:r>
              <a:rPr lang="en-US" altLang="zh-CN" sz="28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F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2</a:t>
            </a:r>
            <a:r>
              <a:rPr lang="en-US" altLang="zh-CN" sz="24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Δ</a:t>
            </a:r>
            <a:r>
              <a:rPr lang="en-US" altLang="zh-CN" sz="28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l</a:t>
            </a:r>
            <a:r>
              <a:rPr lang="en-US" altLang="zh-CN" sz="2800" b="1" i="1" baseline="-25000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＋</a:t>
            </a:r>
            <a:r>
              <a:rPr lang="en-US" altLang="zh-CN" sz="28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F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3</a:t>
            </a:r>
            <a:r>
              <a:rPr lang="en-US" altLang="zh-CN" sz="24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Δ</a:t>
            </a:r>
            <a:r>
              <a:rPr lang="en-US" altLang="zh-CN" sz="28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l</a:t>
            </a:r>
            <a:r>
              <a:rPr lang="en-US" altLang="zh-CN" sz="2800" b="1" i="1" baseline="-25000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＋</a:t>
            </a: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…</a:t>
            </a:r>
            <a:endParaRPr lang="en-US" altLang="zh-CN" sz="2800" b="1" i="1" baseline="-25000">
              <a:solidFill>
                <a:srgbClr val="0000FF"/>
              </a:solidFill>
              <a:latin typeface="Times New Roman" pitchFamily="18" charset="0"/>
              <a:ea typeface="楷体_GB2312"/>
              <a:cs typeface="楷体_GB2312"/>
            </a:endParaRPr>
          </a:p>
        </p:txBody>
      </p:sp>
      <p:sp>
        <p:nvSpPr>
          <p:cNvPr id="12310" name="AutoShape 22"/>
          <p:cNvSpPr>
            <a:spLocks noChangeArrowheads="1"/>
          </p:cNvSpPr>
          <p:nvPr/>
        </p:nvSpPr>
        <p:spPr bwMode="auto">
          <a:xfrm>
            <a:off x="6897688" y="1228725"/>
            <a:ext cx="865187" cy="863600"/>
          </a:xfrm>
          <a:prstGeom prst="wedgeRoundRectCallout">
            <a:avLst>
              <a:gd name="adj1" fmla="val -42292"/>
              <a:gd name="adj2" fmla="val -106435"/>
              <a:gd name="adj3" fmla="val 16667"/>
            </a:avLst>
          </a:prstGeom>
          <a:solidFill>
            <a:srgbClr val="FFFFCC">
              <a:alpha val="79999"/>
            </a:srgbClr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积分</a:t>
            </a:r>
          </a:p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思想</a:t>
            </a:r>
          </a:p>
        </p:txBody>
      </p:sp>
      <p:sp>
        <p:nvSpPr>
          <p:cNvPr id="12311" name="AutoShape 23"/>
          <p:cNvSpPr>
            <a:spLocks noChangeArrowheads="1"/>
          </p:cNvSpPr>
          <p:nvPr/>
        </p:nvSpPr>
        <p:spPr bwMode="auto">
          <a:xfrm>
            <a:off x="7229475" y="2452688"/>
            <a:ext cx="865188" cy="863600"/>
          </a:xfrm>
          <a:prstGeom prst="wedgeRoundRectCallout">
            <a:avLst>
              <a:gd name="adj1" fmla="val -95319"/>
              <a:gd name="adj2" fmla="val 76653"/>
              <a:gd name="adj3" fmla="val 16667"/>
            </a:avLst>
          </a:prstGeom>
          <a:solidFill>
            <a:srgbClr val="FFFFCC">
              <a:alpha val="79999"/>
            </a:srgbClr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微分</a:t>
            </a:r>
          </a:p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思想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1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229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229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tmFilter="0,0; .5, 1; 1, 1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tmFilter="0,0; .5, 1; 1, 1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5" grpId="0"/>
      <p:bldP spid="12306" grpId="0"/>
      <p:bldP spid="12307" grpId="0"/>
      <p:bldP spid="12308" grpId="0"/>
      <p:bldP spid="12309" grpId="0"/>
      <p:bldP spid="12310" grpId="0" animBg="1" autoUpdateAnimBg="0"/>
      <p:bldP spid="12311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Rot="1" noChangeArrowheads="1"/>
          </p:cNvSpPr>
          <p:nvPr/>
        </p:nvSpPr>
        <p:spPr bwMode="auto">
          <a:xfrm>
            <a:off x="1600200" y="152400"/>
            <a:ext cx="609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3600" b="1">
                <a:solidFill>
                  <a:srgbClr val="FF0000"/>
                </a:solidFill>
                <a:ea typeface="黑体" pitchFamily="49" charset="-122"/>
              </a:rPr>
              <a:t>6</a:t>
            </a:r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、怎样计算这个求和式？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295400" y="768350"/>
            <a:ext cx="6705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W</a:t>
            </a:r>
            <a:r>
              <a:rPr lang="zh-CN" altLang="en-US" sz="36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＝</a:t>
            </a:r>
            <a:r>
              <a:rPr lang="en-US" altLang="zh-CN" sz="36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F</a:t>
            </a:r>
            <a:r>
              <a:rPr lang="en-US" altLang="zh-CN" sz="3600" b="1" baseline="-25000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1</a:t>
            </a: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Δ</a:t>
            </a:r>
            <a:r>
              <a:rPr lang="en-US" altLang="zh-CN" sz="36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l</a:t>
            </a:r>
            <a:r>
              <a:rPr lang="en-US" altLang="zh-CN" sz="3600" b="1" baseline="-25000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1</a:t>
            </a:r>
            <a:r>
              <a:rPr lang="zh-CN" altLang="en-US" sz="36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＋</a:t>
            </a:r>
            <a:r>
              <a:rPr lang="en-US" altLang="zh-CN" sz="36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F</a:t>
            </a:r>
            <a:r>
              <a:rPr lang="en-US" altLang="zh-CN" sz="3600" b="1" baseline="-25000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2</a:t>
            </a: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Δ</a:t>
            </a:r>
            <a:r>
              <a:rPr lang="en-US" altLang="zh-CN" sz="36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l</a:t>
            </a:r>
            <a:r>
              <a:rPr lang="en-US" altLang="zh-CN" sz="3600" b="1" baseline="-25000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2</a:t>
            </a:r>
            <a:r>
              <a:rPr lang="zh-CN" altLang="en-US" sz="36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＋</a:t>
            </a:r>
            <a:r>
              <a:rPr lang="en-US" altLang="zh-CN" sz="36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F</a:t>
            </a:r>
            <a:r>
              <a:rPr lang="en-US" altLang="zh-CN" sz="3600" b="1" baseline="-25000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3</a:t>
            </a: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Δ</a:t>
            </a:r>
            <a:r>
              <a:rPr lang="en-US" altLang="zh-CN" sz="3600" b="1" i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l</a:t>
            </a:r>
            <a:r>
              <a:rPr lang="en-US" altLang="zh-CN" sz="3600" b="1" baseline="-25000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3</a:t>
            </a:r>
            <a:r>
              <a:rPr lang="zh-CN" altLang="en-US" sz="36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＋</a:t>
            </a: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楷体_GB2312"/>
                <a:cs typeface="楷体_GB2312"/>
              </a:rPr>
              <a:t>…</a:t>
            </a:r>
            <a:endParaRPr lang="en-US" altLang="zh-CN" sz="3600" b="1" i="1" baseline="-25000">
              <a:solidFill>
                <a:srgbClr val="0000FF"/>
              </a:solidFill>
              <a:latin typeface="Times New Roman" pitchFamily="18" charset="0"/>
              <a:ea typeface="楷体_GB2312"/>
              <a:cs typeface="楷体_GB2312"/>
            </a:endParaRPr>
          </a:p>
        </p:txBody>
      </p:sp>
      <p:pic>
        <p:nvPicPr>
          <p:cNvPr id="13316" name="Picture 4" descr="2"/>
          <p:cNvPicPr>
            <a:picLocks noChangeAspect="1" noChangeArrowheads="1"/>
          </p:cNvPicPr>
          <p:nvPr/>
        </p:nvPicPr>
        <p:blipFill>
          <a:blip r:embed="rId3">
            <a:lum bright="-24000"/>
          </a:blip>
          <a:srcRect/>
          <a:stretch>
            <a:fillRect/>
          </a:stretch>
        </p:blipFill>
        <p:spPr bwMode="auto">
          <a:xfrm>
            <a:off x="1714500" y="3022600"/>
            <a:ext cx="6181725" cy="36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AutoShape 5"/>
          <p:cNvSpPr>
            <a:spLocks noChangeArrowheads="1"/>
          </p:cNvSpPr>
          <p:nvPr/>
        </p:nvSpPr>
        <p:spPr bwMode="auto">
          <a:xfrm>
            <a:off x="849313" y="1520825"/>
            <a:ext cx="1993900" cy="1430338"/>
          </a:xfrm>
          <a:prstGeom prst="wedgeRoundRectCallout">
            <a:avLst>
              <a:gd name="adj1" fmla="val 89412"/>
              <a:gd name="adj2" fmla="val 39125"/>
              <a:gd name="adj3" fmla="val 16667"/>
            </a:avLst>
          </a:prstGeom>
          <a:solidFill>
            <a:srgbClr val="FFFFCC">
              <a:alpha val="79999"/>
            </a:srgbClr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ea typeface="黑体" pitchFamily="49" charset="-122"/>
              </a:rPr>
              <a:t>如何求匀变速直线运动的位移的？</a:t>
            </a:r>
          </a:p>
        </p:txBody>
      </p:sp>
      <p:pic>
        <p:nvPicPr>
          <p:cNvPr id="13318" name="Picture 6" descr="2"/>
          <p:cNvPicPr>
            <a:picLocks noChangeAspect="1" noChangeArrowheads="1"/>
          </p:cNvPicPr>
          <p:nvPr/>
        </p:nvPicPr>
        <p:blipFill>
          <a:blip r:embed="rId4">
            <a:lum bright="-16000"/>
          </a:blip>
          <a:srcRect/>
          <a:stretch>
            <a:fillRect/>
          </a:stretch>
        </p:blipFill>
        <p:spPr bwMode="auto">
          <a:xfrm>
            <a:off x="3441700" y="2239963"/>
            <a:ext cx="4054475" cy="373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1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tmFilter="0,0; .5, 1; 1, 1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331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3" dur="1"/>
                                        <p:tgtEl>
                                          <p:spTgt spid="13318"/>
                                        </p:tgtEl>
                                      </p:cBhvr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331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3" dur="1"/>
                                        <p:tgtEl>
                                          <p:spTgt spid="13316"/>
                                        </p:tgtEl>
                                      </p:cBhvr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7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Line 2"/>
          <p:cNvSpPr>
            <a:spLocks noChangeShapeType="1"/>
          </p:cNvSpPr>
          <p:nvPr/>
        </p:nvSpPr>
        <p:spPr bwMode="auto">
          <a:xfrm flipV="1">
            <a:off x="1735138" y="889000"/>
            <a:ext cx="1828800" cy="1219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14382" name="Group 3"/>
          <p:cNvGrpSpPr>
            <a:grpSpLocks/>
          </p:cNvGrpSpPr>
          <p:nvPr/>
        </p:nvGrpSpPr>
        <p:grpSpPr bwMode="auto">
          <a:xfrm>
            <a:off x="1354138" y="373063"/>
            <a:ext cx="2590800" cy="1968500"/>
            <a:chOff x="0" y="0"/>
            <a:chExt cx="1768" cy="1240"/>
          </a:xfrm>
        </p:grpSpPr>
        <p:sp>
          <p:nvSpPr>
            <p:cNvPr id="14415" name="Line 4"/>
            <p:cNvSpPr>
              <a:spLocks noChangeShapeType="1"/>
            </p:cNvSpPr>
            <p:nvPr/>
          </p:nvSpPr>
          <p:spPr bwMode="auto">
            <a:xfrm>
              <a:off x="260" y="1088"/>
              <a:ext cx="1508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416" name="Line 5"/>
            <p:cNvSpPr>
              <a:spLocks noChangeShapeType="1"/>
            </p:cNvSpPr>
            <p:nvPr/>
          </p:nvSpPr>
          <p:spPr bwMode="auto">
            <a:xfrm flipV="1">
              <a:off x="260" y="37"/>
              <a:ext cx="0" cy="105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417" name="Text Box 6"/>
            <p:cNvSpPr txBox="1">
              <a:spLocks noChangeArrowheads="1"/>
            </p:cNvSpPr>
            <p:nvPr/>
          </p:nvSpPr>
          <p:spPr bwMode="auto">
            <a:xfrm>
              <a:off x="64" y="952"/>
              <a:ext cx="3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14418" name="Text Box 7"/>
            <p:cNvSpPr txBox="1">
              <a:spLocks noChangeArrowheads="1"/>
            </p:cNvSpPr>
            <p:nvPr/>
          </p:nvSpPr>
          <p:spPr bwMode="auto">
            <a:xfrm>
              <a:off x="0" y="0"/>
              <a:ext cx="3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</a:p>
          </p:txBody>
        </p:sp>
      </p:grpSp>
      <p:grpSp>
        <p:nvGrpSpPr>
          <p:cNvPr id="14344" name="Group 8"/>
          <p:cNvGrpSpPr>
            <a:grpSpLocks/>
          </p:cNvGrpSpPr>
          <p:nvPr/>
        </p:nvGrpSpPr>
        <p:grpSpPr bwMode="auto">
          <a:xfrm>
            <a:off x="4837113" y="228600"/>
            <a:ext cx="2819400" cy="2209800"/>
            <a:chOff x="0" y="0"/>
            <a:chExt cx="1924" cy="1392"/>
          </a:xfrm>
        </p:grpSpPr>
        <p:sp>
          <p:nvSpPr>
            <p:cNvPr id="14405" name="Line 9"/>
            <p:cNvSpPr>
              <a:spLocks noChangeShapeType="1"/>
            </p:cNvSpPr>
            <p:nvPr/>
          </p:nvSpPr>
          <p:spPr bwMode="auto">
            <a:xfrm>
              <a:off x="260" y="1152"/>
              <a:ext cx="1508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406" name="Line 10"/>
            <p:cNvSpPr>
              <a:spLocks noChangeShapeType="1"/>
            </p:cNvSpPr>
            <p:nvPr/>
          </p:nvSpPr>
          <p:spPr bwMode="auto">
            <a:xfrm flipV="1">
              <a:off x="260" y="96"/>
              <a:ext cx="0" cy="105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407" name="Line 11"/>
            <p:cNvSpPr>
              <a:spLocks noChangeShapeType="1"/>
            </p:cNvSpPr>
            <p:nvPr/>
          </p:nvSpPr>
          <p:spPr bwMode="auto">
            <a:xfrm flipV="1">
              <a:off x="260" y="384"/>
              <a:ext cx="1248" cy="76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348" name="Text Box 12"/>
            <p:cNvSpPr txBox="1">
              <a:spLocks noChangeArrowheads="1"/>
            </p:cNvSpPr>
            <p:nvPr/>
          </p:nvSpPr>
          <p:spPr bwMode="auto">
            <a:xfrm>
              <a:off x="91" y="1029"/>
              <a:ext cx="312" cy="288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2400" b="1" i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宋体" pitchFamily="2" charset="-122"/>
                </a:rPr>
                <a:t>o</a:t>
              </a:r>
            </a:p>
          </p:txBody>
        </p:sp>
        <p:sp>
          <p:nvSpPr>
            <p:cNvPr id="14409" name="Text Box 13"/>
            <p:cNvSpPr txBox="1">
              <a:spLocks noChangeArrowheads="1"/>
            </p:cNvSpPr>
            <p:nvPr/>
          </p:nvSpPr>
          <p:spPr bwMode="auto">
            <a:xfrm>
              <a:off x="1470" y="1104"/>
              <a:ext cx="45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altLang="zh-CN" sz="24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Δ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l</a:t>
              </a:r>
            </a:p>
          </p:txBody>
        </p:sp>
        <p:sp>
          <p:nvSpPr>
            <p:cNvPr id="14410" name="Text Box 14"/>
            <p:cNvSpPr txBox="1">
              <a:spLocks noChangeArrowheads="1"/>
            </p:cNvSpPr>
            <p:nvPr/>
          </p:nvSpPr>
          <p:spPr bwMode="auto">
            <a:xfrm>
              <a:off x="0" y="0"/>
              <a:ext cx="3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</a:p>
          </p:txBody>
        </p:sp>
        <p:sp>
          <p:nvSpPr>
            <p:cNvPr id="14411" name="Rectangle 15"/>
            <p:cNvSpPr>
              <a:spLocks noChangeArrowheads="1"/>
            </p:cNvSpPr>
            <p:nvPr/>
          </p:nvSpPr>
          <p:spPr bwMode="auto">
            <a:xfrm>
              <a:off x="491" y="1017"/>
              <a:ext cx="196" cy="135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12" name="Rectangle 16"/>
            <p:cNvSpPr>
              <a:spLocks noChangeArrowheads="1"/>
            </p:cNvSpPr>
            <p:nvPr/>
          </p:nvSpPr>
          <p:spPr bwMode="auto">
            <a:xfrm>
              <a:off x="681" y="903"/>
              <a:ext cx="197" cy="245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13" name="Rectangle 17"/>
            <p:cNvSpPr>
              <a:spLocks noChangeArrowheads="1"/>
            </p:cNvSpPr>
            <p:nvPr/>
          </p:nvSpPr>
          <p:spPr bwMode="auto">
            <a:xfrm>
              <a:off x="878" y="777"/>
              <a:ext cx="196" cy="375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14" name="Rectangle 18"/>
            <p:cNvSpPr>
              <a:spLocks noChangeArrowheads="1"/>
            </p:cNvSpPr>
            <p:nvPr/>
          </p:nvSpPr>
          <p:spPr bwMode="auto">
            <a:xfrm>
              <a:off x="1065" y="651"/>
              <a:ext cx="196" cy="499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4355" name="Group 19"/>
          <p:cNvGrpSpPr>
            <a:grpSpLocks/>
          </p:cNvGrpSpPr>
          <p:nvPr/>
        </p:nvGrpSpPr>
        <p:grpSpPr bwMode="auto">
          <a:xfrm>
            <a:off x="1295400" y="2532063"/>
            <a:ext cx="2609850" cy="2233612"/>
            <a:chOff x="0" y="0"/>
            <a:chExt cx="1781" cy="1407"/>
          </a:xfrm>
        </p:grpSpPr>
        <p:sp>
          <p:nvSpPr>
            <p:cNvPr id="14390" name="Line 20"/>
            <p:cNvSpPr>
              <a:spLocks noChangeShapeType="1"/>
            </p:cNvSpPr>
            <p:nvPr/>
          </p:nvSpPr>
          <p:spPr bwMode="auto">
            <a:xfrm>
              <a:off x="208" y="1152"/>
              <a:ext cx="1508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391" name="Line 21"/>
            <p:cNvSpPr>
              <a:spLocks noChangeShapeType="1"/>
            </p:cNvSpPr>
            <p:nvPr/>
          </p:nvSpPr>
          <p:spPr bwMode="auto">
            <a:xfrm flipV="1">
              <a:off x="208" y="96"/>
              <a:ext cx="0" cy="105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392" name="Line 22"/>
            <p:cNvSpPr>
              <a:spLocks noChangeShapeType="1"/>
            </p:cNvSpPr>
            <p:nvPr/>
          </p:nvSpPr>
          <p:spPr bwMode="auto">
            <a:xfrm flipV="1">
              <a:off x="208" y="384"/>
              <a:ext cx="1248" cy="76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393" name="Text Box 23"/>
            <p:cNvSpPr txBox="1">
              <a:spLocks noChangeArrowheads="1"/>
            </p:cNvSpPr>
            <p:nvPr/>
          </p:nvSpPr>
          <p:spPr bwMode="auto">
            <a:xfrm>
              <a:off x="39" y="1029"/>
              <a:ext cx="3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14394" name="Text Box 24"/>
            <p:cNvSpPr txBox="1">
              <a:spLocks noChangeArrowheads="1"/>
            </p:cNvSpPr>
            <p:nvPr/>
          </p:nvSpPr>
          <p:spPr bwMode="auto">
            <a:xfrm>
              <a:off x="1374" y="1119"/>
              <a:ext cx="40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altLang="zh-CN" sz="24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Δ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l</a:t>
              </a:r>
            </a:p>
          </p:txBody>
        </p:sp>
        <p:sp>
          <p:nvSpPr>
            <p:cNvPr id="14395" name="Text Box 25"/>
            <p:cNvSpPr txBox="1">
              <a:spLocks noChangeArrowheads="1"/>
            </p:cNvSpPr>
            <p:nvPr/>
          </p:nvSpPr>
          <p:spPr bwMode="auto">
            <a:xfrm>
              <a:off x="0" y="0"/>
              <a:ext cx="3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</a:p>
          </p:txBody>
        </p:sp>
        <p:sp>
          <p:nvSpPr>
            <p:cNvPr id="14396" name="Rectangle 26"/>
            <p:cNvSpPr>
              <a:spLocks noChangeArrowheads="1"/>
            </p:cNvSpPr>
            <p:nvPr/>
          </p:nvSpPr>
          <p:spPr bwMode="auto">
            <a:xfrm>
              <a:off x="312" y="1091"/>
              <a:ext cx="104" cy="61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397" name="Rectangle 27"/>
            <p:cNvSpPr>
              <a:spLocks noChangeArrowheads="1"/>
            </p:cNvSpPr>
            <p:nvPr/>
          </p:nvSpPr>
          <p:spPr bwMode="auto">
            <a:xfrm>
              <a:off x="416" y="1029"/>
              <a:ext cx="104" cy="123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398" name="Rectangle 28"/>
            <p:cNvSpPr>
              <a:spLocks noChangeArrowheads="1"/>
            </p:cNvSpPr>
            <p:nvPr/>
          </p:nvSpPr>
          <p:spPr bwMode="auto">
            <a:xfrm>
              <a:off x="520" y="969"/>
              <a:ext cx="104" cy="182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399" name="Rectangle 29"/>
            <p:cNvSpPr>
              <a:spLocks noChangeArrowheads="1"/>
            </p:cNvSpPr>
            <p:nvPr/>
          </p:nvSpPr>
          <p:spPr bwMode="auto">
            <a:xfrm>
              <a:off x="624" y="894"/>
              <a:ext cx="104" cy="258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00" name="Rectangle 30"/>
            <p:cNvSpPr>
              <a:spLocks noChangeArrowheads="1"/>
            </p:cNvSpPr>
            <p:nvPr/>
          </p:nvSpPr>
          <p:spPr bwMode="auto">
            <a:xfrm>
              <a:off x="728" y="832"/>
              <a:ext cx="104" cy="320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01" name="Rectangle 31"/>
            <p:cNvSpPr>
              <a:spLocks noChangeArrowheads="1"/>
            </p:cNvSpPr>
            <p:nvPr/>
          </p:nvSpPr>
          <p:spPr bwMode="auto">
            <a:xfrm>
              <a:off x="832" y="768"/>
              <a:ext cx="104" cy="384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02" name="Rectangle 32"/>
            <p:cNvSpPr>
              <a:spLocks noChangeArrowheads="1"/>
            </p:cNvSpPr>
            <p:nvPr/>
          </p:nvSpPr>
          <p:spPr bwMode="auto">
            <a:xfrm>
              <a:off x="936" y="705"/>
              <a:ext cx="104" cy="447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03" name="Rectangle 33"/>
            <p:cNvSpPr>
              <a:spLocks noChangeArrowheads="1"/>
            </p:cNvSpPr>
            <p:nvPr/>
          </p:nvSpPr>
          <p:spPr bwMode="auto">
            <a:xfrm>
              <a:off x="1040" y="642"/>
              <a:ext cx="104" cy="510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04" name="Rectangle 34"/>
            <p:cNvSpPr>
              <a:spLocks noChangeArrowheads="1"/>
            </p:cNvSpPr>
            <p:nvPr/>
          </p:nvSpPr>
          <p:spPr bwMode="auto">
            <a:xfrm>
              <a:off x="1144" y="576"/>
              <a:ext cx="104" cy="57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4372" name="Rectangle 36"/>
          <p:cNvSpPr>
            <a:spLocks noChangeArrowheads="1"/>
          </p:cNvSpPr>
          <p:nvPr/>
        </p:nvSpPr>
        <p:spPr bwMode="auto">
          <a:xfrm>
            <a:off x="76200" y="5165725"/>
            <a:ext cx="8839200" cy="1463675"/>
          </a:xfrm>
          <a:prstGeom prst="rect">
            <a:avLst/>
          </a:prstGeom>
          <a:solidFill>
            <a:srgbClr val="FFFFFF">
              <a:alpha val="79999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zh-CN" altLang="en-US" sz="2600" b="1">
                <a:ea typeface="黑体" pitchFamily="49" charset="-122"/>
              </a:rPr>
              <a:t>每段拉力做的功就可用图中细窄的矩形面积表示，对这些矩形面积求和，就得到了有</a:t>
            </a:r>
            <a:r>
              <a:rPr lang="en-US" altLang="zh-CN" sz="2600" b="1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en-US" sz="2600" b="1">
                <a:ea typeface="黑体" pitchFamily="49" charset="-122"/>
              </a:rPr>
              <a:t>和</a:t>
            </a:r>
            <a:r>
              <a:rPr lang="el-GR" altLang="zh-CN" sz="2600" b="1">
                <a:solidFill>
                  <a:srgbClr val="FF0000"/>
                </a:solidFill>
                <a:ea typeface="黑体" pitchFamily="49" charset="-122"/>
              </a:rPr>
              <a:t>Δ</a:t>
            </a:r>
            <a:r>
              <a:rPr lang="en-US" altLang="zh-CN" sz="2600" b="1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l</a:t>
            </a:r>
            <a:r>
              <a:rPr lang="zh-CN" altLang="en-US" sz="2600" b="1">
                <a:ea typeface="黑体" pitchFamily="49" charset="-122"/>
              </a:rPr>
              <a:t>围成的三角形面积，这块三角形的面积就表示拉力在整个过程中所做的功。</a:t>
            </a:r>
            <a:endParaRPr lang="zh-CN" altLang="zh-CN" sz="2600" b="1">
              <a:ea typeface="黑体" pitchFamily="49" charset="-122"/>
            </a:endParaRPr>
          </a:p>
        </p:txBody>
      </p:sp>
      <p:graphicFrame>
        <p:nvGraphicFramePr>
          <p:cNvPr id="14379" name="Object 43"/>
          <p:cNvGraphicFramePr>
            <a:graphicFrameLocks noChangeAspect="1"/>
          </p:cNvGraphicFramePr>
          <p:nvPr/>
        </p:nvGraphicFramePr>
        <p:xfrm>
          <a:off x="5029200" y="2605088"/>
          <a:ext cx="2819400" cy="2230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0" r:id="rId4" imgW="2419048" imgH="1914286" progId="PBrush">
                  <p:embed/>
                </p:oleObj>
              </mc:Choice>
              <mc:Fallback>
                <p:oleObj r:id="rId4" imgW="2419048" imgH="1914286" progId="PBrush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2605088"/>
                        <a:ext cx="2819400" cy="2230437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86" name="Text Box 39"/>
          <p:cNvSpPr txBox="1">
            <a:spLocks noChangeArrowheads="1"/>
          </p:cNvSpPr>
          <p:nvPr/>
        </p:nvSpPr>
        <p:spPr bwMode="auto">
          <a:xfrm>
            <a:off x="6019800" y="4572000"/>
            <a:ext cx="1093788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altLang="zh-CN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l</a:t>
            </a:r>
          </a:p>
        </p:txBody>
      </p:sp>
      <p:sp>
        <p:nvSpPr>
          <p:cNvPr id="14387" name="Text Box 40"/>
          <p:cNvSpPr txBox="1">
            <a:spLocks noChangeArrowheads="1"/>
          </p:cNvSpPr>
          <p:nvPr/>
        </p:nvSpPr>
        <p:spPr bwMode="auto">
          <a:xfrm>
            <a:off x="7192963" y="4524375"/>
            <a:ext cx="1341437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altLang="zh-CN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l</a:t>
            </a:r>
          </a:p>
        </p:txBody>
      </p:sp>
      <p:sp>
        <p:nvSpPr>
          <p:cNvPr id="14388" name="Text Box 41"/>
          <p:cNvSpPr txBox="1">
            <a:spLocks noChangeArrowheads="1"/>
          </p:cNvSpPr>
          <p:nvPr/>
        </p:nvSpPr>
        <p:spPr bwMode="auto">
          <a:xfrm>
            <a:off x="4570413" y="3213100"/>
            <a:ext cx="798512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l-GR" altLang="zh-CN" sz="24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l</a:t>
            </a:r>
          </a:p>
        </p:txBody>
      </p:sp>
      <p:sp>
        <p:nvSpPr>
          <p:cNvPr id="14389" name="Text Box 42"/>
          <p:cNvSpPr txBox="1">
            <a:spLocks noChangeArrowheads="1"/>
          </p:cNvSpPr>
          <p:nvPr/>
        </p:nvSpPr>
        <p:spPr bwMode="auto">
          <a:xfrm>
            <a:off x="3441700" y="2100263"/>
            <a:ext cx="825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altLang="zh-CN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l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434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435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200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72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2028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5363" name="Rectangle 3"/>
          <p:cNvSpPr>
            <a:spLocks noRot="1" noChangeArrowheads="1"/>
          </p:cNvSpPr>
          <p:nvPr/>
        </p:nvSpPr>
        <p:spPr bwMode="auto">
          <a:xfrm>
            <a:off x="914400" y="304800"/>
            <a:ext cx="7239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en-US" altLang="zh-CN" sz="4000">
                <a:solidFill>
                  <a:srgbClr val="FF0000"/>
                </a:solidFill>
                <a:ea typeface="黑体" pitchFamily="49" charset="-122"/>
              </a:rPr>
              <a:t>7</a:t>
            </a:r>
            <a:r>
              <a:rPr lang="zh-CN" altLang="en-US" sz="4000">
                <a:solidFill>
                  <a:srgbClr val="FF0000"/>
                </a:solidFill>
                <a:ea typeface="黑体" pitchFamily="49" charset="-122"/>
              </a:rPr>
              <a:t>、</a:t>
            </a:r>
            <a:r>
              <a:rPr lang="zh-CN" altLang="en-US" sz="4000" b="1">
                <a:solidFill>
                  <a:srgbClr val="FF0000"/>
                </a:solidFill>
                <a:ea typeface="黑体" pitchFamily="49" charset="-122"/>
              </a:rPr>
              <a:t>弹性势能的表达式</a:t>
            </a:r>
            <a:endParaRPr lang="zh-CN" altLang="en-US" sz="400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781175" y="1773238"/>
            <a:ext cx="65246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6000" b="1" i="1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rPr>
              <a:t>E</a:t>
            </a:r>
            <a:r>
              <a:rPr lang="en-US" altLang="zh-CN" sz="6000" b="1" baseline="-25000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rPr>
              <a:t>P</a:t>
            </a:r>
            <a:r>
              <a:rPr lang="zh-CN" altLang="en-US" sz="6000" b="1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rPr>
              <a:t>＝</a:t>
            </a:r>
            <a:r>
              <a:rPr lang="en-US" altLang="zh-CN" sz="6000" b="1" i="1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rPr>
              <a:t>k</a:t>
            </a:r>
            <a:r>
              <a:rPr lang="el-GR" altLang="zh-CN" sz="6000" b="1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rPr>
              <a:t>Δ</a:t>
            </a:r>
            <a:r>
              <a:rPr lang="en-US" altLang="zh-CN" sz="6000" b="1" i="1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rPr>
              <a:t>l</a:t>
            </a:r>
            <a:r>
              <a:rPr lang="en-US" altLang="zh-CN" sz="6000" b="1" i="1" baseline="30000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rPr>
              <a:t>2</a:t>
            </a:r>
            <a:r>
              <a:rPr lang="en-US" altLang="zh-CN" sz="6000" b="1" i="1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rPr>
              <a:t>/</a:t>
            </a:r>
            <a:r>
              <a:rPr lang="en-US" altLang="zh-CN" sz="6000" b="1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rPr>
              <a:t>2</a:t>
            </a:r>
            <a:endParaRPr lang="en-US" altLang="zh-CN" sz="6000" b="1" baseline="30000">
              <a:solidFill>
                <a:srgbClr val="FF0000"/>
              </a:solidFill>
              <a:latin typeface="Times New Roman" pitchFamily="18" charset="0"/>
              <a:ea typeface="楷体_GB2312"/>
              <a:cs typeface="楷体_GB2312"/>
            </a:endParaRPr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>
            <a:off x="1114425" y="4005263"/>
            <a:ext cx="3457575" cy="647700"/>
          </a:xfrm>
          <a:prstGeom prst="wedgeRoundRectCallout">
            <a:avLst>
              <a:gd name="adj1" fmla="val 45463"/>
              <a:gd name="adj2" fmla="val -191912"/>
              <a:gd name="adj3" fmla="val 16667"/>
            </a:avLst>
          </a:prstGeom>
          <a:solidFill>
            <a:srgbClr val="FFFFCC">
              <a:alpha val="7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  <a:ea typeface="华文中宋"/>
                <a:cs typeface="华文中宋"/>
              </a:rPr>
              <a:t>k</a:t>
            </a:r>
            <a:r>
              <a:rPr lang="zh-CN" altLang="en-US" sz="28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为弹簧的劲度系数</a:t>
            </a:r>
          </a:p>
        </p:txBody>
      </p:sp>
      <p:sp>
        <p:nvSpPr>
          <p:cNvPr id="15366" name="AutoShape 6"/>
          <p:cNvSpPr>
            <a:spLocks noChangeArrowheads="1"/>
          </p:cNvSpPr>
          <p:nvPr/>
        </p:nvSpPr>
        <p:spPr bwMode="auto">
          <a:xfrm>
            <a:off x="3429000" y="5157788"/>
            <a:ext cx="5257800" cy="576262"/>
          </a:xfrm>
          <a:prstGeom prst="wedgeRoundRectCallout">
            <a:avLst>
              <a:gd name="adj1" fmla="val -8426"/>
              <a:gd name="adj2" fmla="val -429889"/>
              <a:gd name="adj3" fmla="val 16667"/>
            </a:avLst>
          </a:prstGeom>
          <a:solidFill>
            <a:srgbClr val="FFFFCC">
              <a:alpha val="7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l-GR" altLang="zh-CN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</a:rPr>
              <a:t>l</a:t>
            </a:r>
            <a:r>
              <a:rPr lang="zh-CN" altLang="en-US" sz="2800" b="1">
                <a:solidFill>
                  <a:srgbClr val="FF0000"/>
                </a:solidFill>
                <a:ea typeface="华文中宋"/>
                <a:cs typeface="华文中宋"/>
              </a:rPr>
              <a:t>为弹簧的伸长或缩短量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95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 animBg="1" autoUpdateAnimBg="0"/>
      <p:bldP spid="15366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81000" y="1524000"/>
            <a:ext cx="84582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、（多项）关于弹性势能，下列说法中正确的是：（   ）</a:t>
            </a:r>
          </a:p>
          <a:p>
            <a:pPr>
              <a:lnSpc>
                <a:spcPct val="110000"/>
              </a:lnSpc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3200" b="1" i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3200" b="1" i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任何发生弹性形变的物体都具有弹性势能</a:t>
            </a:r>
            <a:r>
              <a:rPr lang="en-US" sz="3200" b="1">
                <a:latin typeface="Times New Roman" pitchFamily="18" charset="0"/>
                <a:ea typeface="黑体" pitchFamily="49" charset="-122"/>
              </a:rPr>
              <a:t/>
            </a:r>
            <a:br>
              <a:rPr lang="en-US" sz="3200" b="1">
                <a:latin typeface="Times New Roman" pitchFamily="18" charset="0"/>
                <a:ea typeface="黑体" pitchFamily="49" charset="-122"/>
              </a:rPr>
            </a:br>
            <a:r>
              <a:rPr lang="en-US" altLang="zh-CN" sz="3200" b="1" i="1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3200" b="1" i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任何具有弹性势能的物体，都一定是发生了弹性形变</a:t>
            </a:r>
            <a:r>
              <a:rPr lang="en-US" sz="3200" b="1">
                <a:latin typeface="黑体" pitchFamily="49" charset="-122"/>
                <a:ea typeface="黑体" pitchFamily="49" charset="-122"/>
              </a:rPr>
              <a:t/>
            </a:r>
            <a:br>
              <a:rPr lang="en-US" sz="3200" b="1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i="1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sz="3200" b="1" i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物体只要发生形变就一定有弹性势能</a:t>
            </a:r>
            <a:r>
              <a:rPr lang="en-US" sz="3200" b="1">
                <a:latin typeface="黑体" pitchFamily="49" charset="-122"/>
                <a:ea typeface="黑体" pitchFamily="49" charset="-122"/>
              </a:rPr>
              <a:t/>
            </a:r>
            <a:br>
              <a:rPr lang="en-US" sz="3200" b="1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i="1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sz="3200" b="1" i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弹簧的弹性势能只跟弹簧的形变量有关</a:t>
            </a:r>
          </a:p>
        </p:txBody>
      </p:sp>
      <p:sp>
        <p:nvSpPr>
          <p:cNvPr id="29699" name="Rectangle 3"/>
          <p:cNvSpPr>
            <a:spLocks noRot="1" noChangeArrowheads="1"/>
          </p:cNvSpPr>
          <p:nvPr/>
        </p:nvSpPr>
        <p:spPr bwMode="auto">
          <a:xfrm>
            <a:off x="2590800" y="228600"/>
            <a:ext cx="3733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4000">
                <a:solidFill>
                  <a:srgbClr val="FF0000"/>
                </a:solidFill>
                <a:ea typeface="黑体" pitchFamily="49" charset="-122"/>
              </a:rPr>
              <a:t>课堂练习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905000" y="2133600"/>
            <a:ext cx="9318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rPr>
              <a:t>AB</a:t>
            </a:r>
            <a:endParaRPr lang="zh-CN" altLang="zh-CN" sz="3200" b="1">
              <a:solidFill>
                <a:srgbClr val="FF0000"/>
              </a:solidFill>
              <a:latin typeface="Times New Roman" pitchFamily="18" charset="0"/>
              <a:ea typeface="楷体_GB2312"/>
              <a:cs typeface="楷体_GB231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ChangeArrowheads="1"/>
          </p:cNvSpPr>
          <p:nvPr/>
        </p:nvSpPr>
        <p:spPr bwMode="auto">
          <a:xfrm>
            <a:off x="228600" y="1108075"/>
            <a:ext cx="8229600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  <a:spcBef>
                <a:spcPct val="20000"/>
              </a:spcBef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多项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)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如图，在一次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蹦极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</a:rPr>
              <a:t>”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运动中，人由高空跃下到最低点的整个过程中，下列说法正确的是：         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(       )</a:t>
            </a:r>
            <a:r>
              <a:rPr lang="zh-CN" altLang="zh-CN" sz="3200" b="1">
                <a:latin typeface="黑体" pitchFamily="49" charset="-122"/>
                <a:ea typeface="黑体" pitchFamily="49" charset="-122"/>
              </a:rPr>
              <a:t/>
            </a:r>
            <a:br>
              <a:rPr lang="zh-CN" altLang="zh-CN" sz="3200" b="1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重力对人做正功</a:t>
            </a:r>
          </a:p>
          <a:p>
            <a:pPr>
              <a:lnSpc>
                <a:spcPct val="125000"/>
              </a:lnSpc>
              <a:spcBef>
                <a:spcPct val="20000"/>
              </a:spcBef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人的重力势能减小了</a:t>
            </a:r>
            <a:br>
              <a:rPr lang="zh-CN" altLang="en-US" sz="3200" b="1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C.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蹦极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</a:rPr>
              <a:t>”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绳对人做负功</a:t>
            </a:r>
          </a:p>
          <a:p>
            <a:pPr>
              <a:lnSpc>
                <a:spcPct val="125000"/>
              </a:lnSpc>
              <a:spcBef>
                <a:spcPct val="20000"/>
              </a:spcBef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D.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蹦极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</a:rPr>
              <a:t>”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绳的弹性势能增加了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4643438" y="2428875"/>
            <a:ext cx="16700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rPr>
              <a:t>ABCD</a:t>
            </a:r>
            <a:endParaRPr lang="zh-CN" altLang="zh-CN" sz="3200" b="1">
              <a:solidFill>
                <a:srgbClr val="FF0000"/>
              </a:solidFill>
              <a:latin typeface="Times New Roman" pitchFamily="18" charset="0"/>
              <a:ea typeface="楷体_GB2312"/>
              <a:cs typeface="楷体_GB2312"/>
            </a:endParaRPr>
          </a:p>
        </p:txBody>
      </p:sp>
      <p:pic>
        <p:nvPicPr>
          <p:cNvPr id="30724" name="Picture 9" descr="002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6553200" y="2667000"/>
            <a:ext cx="1952625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457200" y="1270000"/>
            <a:ext cx="8153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、（单项）如图所示，在光滑的水平面上有一物体，它的左端连一弹簧，弹簧的另一端固定在墙上</a:t>
            </a:r>
            <a:r>
              <a:rPr lang="zh-CN" altLang="en-US" sz="2800" b="1" i="1">
                <a:latin typeface="Times New Roman" pitchFamily="18" charset="0"/>
                <a:ea typeface="黑体" pitchFamily="49" charset="-122"/>
              </a:rPr>
              <a:t>，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在力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作用下物体处于静止状态。当撤去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后，物体将向右运动，在物体向右运动过程中下列说法正确的是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：       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(     )</a:t>
            </a:r>
          </a:p>
          <a:p>
            <a:pPr>
              <a:lnSpc>
                <a:spcPct val="110000"/>
              </a:lnSpc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弹簧的弹性势能逐渐减小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10000"/>
              </a:lnSpc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弹簧的弹性势能逐渐增大</a:t>
            </a:r>
            <a:endParaRPr lang="en-US" sz="2800" b="1" baseline="-2500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10000"/>
              </a:lnSpc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弹簧的弹性势能先增大再减小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10000"/>
              </a:lnSpc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、弹簧的弹性势能先减小再增大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571875" y="3143250"/>
            <a:ext cx="9318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rPr>
              <a:t>C</a:t>
            </a:r>
            <a:endParaRPr lang="zh-CN" altLang="zh-CN" sz="2800" b="1">
              <a:solidFill>
                <a:srgbClr val="FF0000"/>
              </a:solidFill>
              <a:latin typeface="Times New Roman" pitchFamily="18" charset="0"/>
              <a:ea typeface="楷体_GB2312"/>
              <a:cs typeface="楷体_GB2312"/>
            </a:endParaRPr>
          </a:p>
        </p:txBody>
      </p:sp>
      <p:grpSp>
        <p:nvGrpSpPr>
          <p:cNvPr id="31748" name="Group 6"/>
          <p:cNvGrpSpPr>
            <a:grpSpLocks/>
          </p:cNvGrpSpPr>
          <p:nvPr/>
        </p:nvGrpSpPr>
        <p:grpSpPr bwMode="auto">
          <a:xfrm>
            <a:off x="7304088" y="3502025"/>
            <a:ext cx="1992312" cy="935038"/>
            <a:chOff x="0" y="0"/>
            <a:chExt cx="1360" cy="589"/>
          </a:xfrm>
        </p:grpSpPr>
        <p:grpSp>
          <p:nvGrpSpPr>
            <p:cNvPr id="31749" name="Group 7"/>
            <p:cNvGrpSpPr>
              <a:grpSpLocks/>
            </p:cNvGrpSpPr>
            <p:nvPr/>
          </p:nvGrpSpPr>
          <p:grpSpPr bwMode="auto">
            <a:xfrm>
              <a:off x="0" y="0"/>
              <a:ext cx="1360" cy="589"/>
              <a:chOff x="0" y="0"/>
              <a:chExt cx="1360" cy="589"/>
            </a:xfrm>
          </p:grpSpPr>
          <p:grpSp>
            <p:nvGrpSpPr>
              <p:cNvPr id="31751" name="Group 8"/>
              <p:cNvGrpSpPr>
                <a:grpSpLocks/>
              </p:cNvGrpSpPr>
              <p:nvPr/>
            </p:nvGrpSpPr>
            <p:grpSpPr bwMode="auto">
              <a:xfrm>
                <a:off x="57" y="91"/>
                <a:ext cx="1303" cy="498"/>
                <a:chOff x="0" y="0"/>
                <a:chExt cx="1303" cy="498"/>
              </a:xfrm>
            </p:grpSpPr>
            <p:grpSp>
              <p:nvGrpSpPr>
                <p:cNvPr id="31753" name="Group 9"/>
                <p:cNvGrpSpPr>
                  <a:grpSpLocks/>
                </p:cNvGrpSpPr>
                <p:nvPr/>
              </p:nvGrpSpPr>
              <p:grpSpPr bwMode="auto">
                <a:xfrm>
                  <a:off x="0" y="157"/>
                  <a:ext cx="1303" cy="341"/>
                  <a:chOff x="0" y="0"/>
                  <a:chExt cx="1303" cy="341"/>
                </a:xfrm>
              </p:grpSpPr>
              <p:sp>
                <p:nvSpPr>
                  <p:cNvPr id="31756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488" y="0"/>
                    <a:ext cx="234" cy="187"/>
                  </a:xfrm>
                  <a:prstGeom prst="rect">
                    <a:avLst/>
                  </a:prstGeom>
                  <a:noFill/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31757" name="Group 11"/>
                  <p:cNvGrpSpPr>
                    <a:grpSpLocks/>
                  </p:cNvGrpSpPr>
                  <p:nvPr/>
                </p:nvGrpSpPr>
                <p:grpSpPr bwMode="auto">
                  <a:xfrm>
                    <a:off x="0" y="244"/>
                    <a:ext cx="1303" cy="97"/>
                    <a:chOff x="0" y="0"/>
                    <a:chExt cx="1125" cy="86"/>
                  </a:xfrm>
                </p:grpSpPr>
                <p:sp>
                  <p:nvSpPr>
                    <p:cNvPr id="31762" name="Rectangle 12" descr="浅色上对角线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125" cy="86"/>
                    </a:xfrm>
                    <a:prstGeom prst="rect">
                      <a:avLst/>
                    </a:prstGeom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31763" name="Line 13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0" y="2"/>
                      <a:ext cx="1125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8446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512" y="4"/>
                    <a:ext cx="216" cy="202"/>
                  </a:xfrm>
                  <a:prstGeom prst="rect">
                    <a:avLst/>
                  </a:prstGeom>
                  <a:noFill/>
                  <a:ln>
                    <a:noFill/>
                  </a:ln>
                  <a:extLst/>
                </p:spPr>
                <p:txBody>
                  <a:bodyPr lIns="0" tIns="0" rIns="0" bIns="0"/>
                  <a:lstStyle/>
                  <a:p>
                    <a:pPr algn="ctr">
                      <a:defRPr/>
                    </a:pPr>
                    <a:r>
                      <a:rPr lang="en-US" b="1" i="1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宋体" pitchFamily="2" charset="-122"/>
                      </a:rPr>
                      <a:t>B</a:t>
                    </a:r>
                    <a:endParaRPr lang="en-US" b="1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31759" name="未知"/>
                  <p:cNvSpPr>
                    <a:spLocks/>
                  </p:cNvSpPr>
                  <p:nvPr/>
                </p:nvSpPr>
                <p:spPr bwMode="auto">
                  <a:xfrm>
                    <a:off x="16" y="14"/>
                    <a:ext cx="476" cy="157"/>
                  </a:xfrm>
                  <a:custGeom>
                    <a:avLst/>
                    <a:gdLst>
                      <a:gd name="T0" fmla="*/ 0 w 4230"/>
                      <a:gd name="T1" fmla="*/ 83 h 482"/>
                      <a:gd name="T2" fmla="*/ 19 w 4230"/>
                      <a:gd name="T3" fmla="*/ 83 h 482"/>
                      <a:gd name="T4" fmla="*/ 32 w 4230"/>
                      <a:gd name="T5" fmla="*/ 10 h 482"/>
                      <a:gd name="T6" fmla="*/ 56 w 4230"/>
                      <a:gd name="T7" fmla="*/ 142 h 482"/>
                      <a:gd name="T8" fmla="*/ 81 w 4230"/>
                      <a:gd name="T9" fmla="*/ 10 h 482"/>
                      <a:gd name="T10" fmla="*/ 105 w 4230"/>
                      <a:gd name="T11" fmla="*/ 147 h 482"/>
                      <a:gd name="T12" fmla="*/ 130 w 4230"/>
                      <a:gd name="T13" fmla="*/ 10 h 482"/>
                      <a:gd name="T14" fmla="*/ 154 w 4230"/>
                      <a:gd name="T15" fmla="*/ 147 h 482"/>
                      <a:gd name="T16" fmla="*/ 177 w 4230"/>
                      <a:gd name="T17" fmla="*/ 15 h 482"/>
                      <a:gd name="T18" fmla="*/ 203 w 4230"/>
                      <a:gd name="T19" fmla="*/ 147 h 482"/>
                      <a:gd name="T20" fmla="*/ 228 w 4230"/>
                      <a:gd name="T21" fmla="*/ 15 h 482"/>
                      <a:gd name="T22" fmla="*/ 253 w 4230"/>
                      <a:gd name="T23" fmla="*/ 147 h 482"/>
                      <a:gd name="T24" fmla="*/ 277 w 4230"/>
                      <a:gd name="T25" fmla="*/ 15 h 482"/>
                      <a:gd name="T26" fmla="*/ 299 w 4230"/>
                      <a:gd name="T27" fmla="*/ 147 h 482"/>
                      <a:gd name="T28" fmla="*/ 324 w 4230"/>
                      <a:gd name="T29" fmla="*/ 15 h 482"/>
                      <a:gd name="T30" fmla="*/ 348 w 4230"/>
                      <a:gd name="T31" fmla="*/ 147 h 482"/>
                      <a:gd name="T32" fmla="*/ 373 w 4230"/>
                      <a:gd name="T33" fmla="*/ 15 h 482"/>
                      <a:gd name="T34" fmla="*/ 397 w 4230"/>
                      <a:gd name="T35" fmla="*/ 147 h 482"/>
                      <a:gd name="T36" fmla="*/ 420 w 4230"/>
                      <a:gd name="T37" fmla="*/ 15 h 482"/>
                      <a:gd name="T38" fmla="*/ 446 w 4230"/>
                      <a:gd name="T39" fmla="*/ 147 h 482"/>
                      <a:gd name="T40" fmla="*/ 457 w 4230"/>
                      <a:gd name="T41" fmla="*/ 78 h 482"/>
                      <a:gd name="T42" fmla="*/ 476 w 4230"/>
                      <a:gd name="T43" fmla="*/ 78 h 482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4230"/>
                      <a:gd name="T67" fmla="*/ 0 h 482"/>
                      <a:gd name="T68" fmla="*/ 4230 w 4230"/>
                      <a:gd name="T69" fmla="*/ 482 h 482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4230" h="482">
                        <a:moveTo>
                          <a:pt x="0" y="255"/>
                        </a:moveTo>
                        <a:lnTo>
                          <a:pt x="165" y="255"/>
                        </a:lnTo>
                        <a:cubicBezTo>
                          <a:pt x="213" y="217"/>
                          <a:pt x="230" y="0"/>
                          <a:pt x="285" y="30"/>
                        </a:cubicBezTo>
                        <a:cubicBezTo>
                          <a:pt x="340" y="60"/>
                          <a:pt x="423" y="435"/>
                          <a:pt x="495" y="435"/>
                        </a:cubicBezTo>
                        <a:cubicBezTo>
                          <a:pt x="567" y="435"/>
                          <a:pt x="648" y="28"/>
                          <a:pt x="720" y="30"/>
                        </a:cubicBezTo>
                        <a:cubicBezTo>
                          <a:pt x="792" y="32"/>
                          <a:pt x="858" y="450"/>
                          <a:pt x="930" y="450"/>
                        </a:cubicBezTo>
                        <a:cubicBezTo>
                          <a:pt x="1002" y="450"/>
                          <a:pt x="1083" y="30"/>
                          <a:pt x="1155" y="30"/>
                        </a:cubicBezTo>
                        <a:cubicBezTo>
                          <a:pt x="1227" y="30"/>
                          <a:pt x="1295" y="447"/>
                          <a:pt x="1365" y="450"/>
                        </a:cubicBezTo>
                        <a:cubicBezTo>
                          <a:pt x="1435" y="453"/>
                          <a:pt x="1503" y="45"/>
                          <a:pt x="1575" y="45"/>
                        </a:cubicBezTo>
                        <a:cubicBezTo>
                          <a:pt x="1647" y="45"/>
                          <a:pt x="1725" y="450"/>
                          <a:pt x="1800" y="450"/>
                        </a:cubicBezTo>
                        <a:cubicBezTo>
                          <a:pt x="1875" y="450"/>
                          <a:pt x="1950" y="45"/>
                          <a:pt x="2025" y="45"/>
                        </a:cubicBezTo>
                        <a:cubicBezTo>
                          <a:pt x="2100" y="45"/>
                          <a:pt x="2178" y="450"/>
                          <a:pt x="2250" y="450"/>
                        </a:cubicBezTo>
                        <a:cubicBezTo>
                          <a:pt x="2322" y="450"/>
                          <a:pt x="2393" y="45"/>
                          <a:pt x="2460" y="45"/>
                        </a:cubicBezTo>
                        <a:cubicBezTo>
                          <a:pt x="2527" y="45"/>
                          <a:pt x="2585" y="450"/>
                          <a:pt x="2655" y="450"/>
                        </a:cubicBezTo>
                        <a:cubicBezTo>
                          <a:pt x="2725" y="450"/>
                          <a:pt x="2808" y="45"/>
                          <a:pt x="2880" y="45"/>
                        </a:cubicBezTo>
                        <a:cubicBezTo>
                          <a:pt x="2952" y="45"/>
                          <a:pt x="3018" y="450"/>
                          <a:pt x="3090" y="450"/>
                        </a:cubicBezTo>
                        <a:cubicBezTo>
                          <a:pt x="3162" y="450"/>
                          <a:pt x="3243" y="45"/>
                          <a:pt x="3315" y="45"/>
                        </a:cubicBezTo>
                        <a:cubicBezTo>
                          <a:pt x="3387" y="45"/>
                          <a:pt x="3455" y="450"/>
                          <a:pt x="3525" y="450"/>
                        </a:cubicBezTo>
                        <a:cubicBezTo>
                          <a:pt x="3595" y="450"/>
                          <a:pt x="3663" y="45"/>
                          <a:pt x="3735" y="45"/>
                        </a:cubicBezTo>
                        <a:cubicBezTo>
                          <a:pt x="3807" y="45"/>
                          <a:pt x="3905" y="418"/>
                          <a:pt x="3960" y="450"/>
                        </a:cubicBezTo>
                        <a:cubicBezTo>
                          <a:pt x="4015" y="482"/>
                          <a:pt x="4020" y="275"/>
                          <a:pt x="4065" y="240"/>
                        </a:cubicBezTo>
                        <a:lnTo>
                          <a:pt x="4230" y="240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760" name="AutoShape 1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630" y="170"/>
                    <a:ext cx="55" cy="63"/>
                  </a:xfrm>
                  <a:custGeom>
                    <a:avLst/>
                    <a:gdLst>
                      <a:gd name="T0" fmla="*/ 28 w 21600"/>
                      <a:gd name="T1" fmla="*/ 0 h 21600"/>
                      <a:gd name="T2" fmla="*/ 8 w 21600"/>
                      <a:gd name="T3" fmla="*/ 9 h 21600"/>
                      <a:gd name="T4" fmla="*/ 0 w 21600"/>
                      <a:gd name="T5" fmla="*/ 32 h 21600"/>
                      <a:gd name="T6" fmla="*/ 8 w 21600"/>
                      <a:gd name="T7" fmla="*/ 54 h 21600"/>
                      <a:gd name="T8" fmla="*/ 28 w 21600"/>
                      <a:gd name="T9" fmla="*/ 63 h 21600"/>
                      <a:gd name="T10" fmla="*/ 47 w 21600"/>
                      <a:gd name="T11" fmla="*/ 54 h 21600"/>
                      <a:gd name="T12" fmla="*/ 55 w 21600"/>
                      <a:gd name="T13" fmla="*/ 32 h 21600"/>
                      <a:gd name="T14" fmla="*/ 47 w 21600"/>
                      <a:gd name="T15" fmla="*/ 9 h 2160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3142 w 21600"/>
                      <a:gd name="T25" fmla="*/ 3086 h 21600"/>
                      <a:gd name="T26" fmla="*/ 18458 w 21600"/>
                      <a:gd name="T27" fmla="*/ 18514 h 21600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1600" h="21600">
                        <a:moveTo>
                          <a:pt x="0" y="10800"/>
                        </a:moveTo>
                        <a:cubicBezTo>
                          <a:pt x="0" y="4835"/>
                          <a:pt x="4835" y="0"/>
                          <a:pt x="10800" y="0"/>
                        </a:cubicBezTo>
                        <a:cubicBezTo>
                          <a:pt x="16765" y="0"/>
                          <a:pt x="21600" y="4835"/>
                          <a:pt x="21600" y="10800"/>
                        </a:cubicBezTo>
                        <a:cubicBezTo>
                          <a:pt x="21600" y="16765"/>
                          <a:pt x="16765" y="21600"/>
                          <a:pt x="10800" y="21600"/>
                        </a:cubicBezTo>
                        <a:cubicBezTo>
                          <a:pt x="4835" y="21600"/>
                          <a:pt x="0" y="16765"/>
                          <a:pt x="0" y="10800"/>
                        </a:cubicBezTo>
                        <a:close/>
                        <a:moveTo>
                          <a:pt x="10800" y="10800"/>
                        </a:moveTo>
                        <a:cubicBezTo>
                          <a:pt x="10800" y="10800"/>
                          <a:pt x="10800" y="10800"/>
                          <a:pt x="10800" y="10800"/>
                        </a:cubicBezTo>
                        <a:cubicBezTo>
                          <a:pt x="10800" y="10800"/>
                          <a:pt x="10800" y="10800"/>
                          <a:pt x="10800" y="10800"/>
                        </a:cubicBezTo>
                        <a:cubicBezTo>
                          <a:pt x="10800" y="10800"/>
                          <a:pt x="10800" y="10800"/>
                          <a:pt x="10800" y="10800"/>
                        </a:cubicBezTo>
                        <a:cubicBezTo>
                          <a:pt x="10800" y="10800"/>
                          <a:pt x="10800" y="10800"/>
                          <a:pt x="10800" y="1080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761" name="AutoShape 1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523" y="170"/>
                    <a:ext cx="55" cy="63"/>
                  </a:xfrm>
                  <a:custGeom>
                    <a:avLst/>
                    <a:gdLst>
                      <a:gd name="T0" fmla="*/ 28 w 21600"/>
                      <a:gd name="T1" fmla="*/ 0 h 21600"/>
                      <a:gd name="T2" fmla="*/ 8 w 21600"/>
                      <a:gd name="T3" fmla="*/ 9 h 21600"/>
                      <a:gd name="T4" fmla="*/ 0 w 21600"/>
                      <a:gd name="T5" fmla="*/ 32 h 21600"/>
                      <a:gd name="T6" fmla="*/ 8 w 21600"/>
                      <a:gd name="T7" fmla="*/ 54 h 21600"/>
                      <a:gd name="T8" fmla="*/ 28 w 21600"/>
                      <a:gd name="T9" fmla="*/ 63 h 21600"/>
                      <a:gd name="T10" fmla="*/ 47 w 21600"/>
                      <a:gd name="T11" fmla="*/ 54 h 21600"/>
                      <a:gd name="T12" fmla="*/ 55 w 21600"/>
                      <a:gd name="T13" fmla="*/ 32 h 21600"/>
                      <a:gd name="T14" fmla="*/ 47 w 21600"/>
                      <a:gd name="T15" fmla="*/ 9 h 2160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3142 w 21600"/>
                      <a:gd name="T25" fmla="*/ 3086 h 21600"/>
                      <a:gd name="T26" fmla="*/ 18458 w 21600"/>
                      <a:gd name="T27" fmla="*/ 18514 h 21600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1600" h="21600">
                        <a:moveTo>
                          <a:pt x="0" y="10800"/>
                        </a:moveTo>
                        <a:cubicBezTo>
                          <a:pt x="0" y="4835"/>
                          <a:pt x="4835" y="0"/>
                          <a:pt x="10800" y="0"/>
                        </a:cubicBezTo>
                        <a:cubicBezTo>
                          <a:pt x="16765" y="0"/>
                          <a:pt x="21600" y="4835"/>
                          <a:pt x="21600" y="10800"/>
                        </a:cubicBezTo>
                        <a:cubicBezTo>
                          <a:pt x="21600" y="16765"/>
                          <a:pt x="16765" y="21600"/>
                          <a:pt x="10800" y="21600"/>
                        </a:cubicBezTo>
                        <a:cubicBezTo>
                          <a:pt x="4835" y="21600"/>
                          <a:pt x="0" y="16765"/>
                          <a:pt x="0" y="10800"/>
                        </a:cubicBezTo>
                        <a:close/>
                        <a:moveTo>
                          <a:pt x="10800" y="10800"/>
                        </a:moveTo>
                        <a:cubicBezTo>
                          <a:pt x="10800" y="10800"/>
                          <a:pt x="10800" y="10800"/>
                          <a:pt x="10800" y="10800"/>
                        </a:cubicBezTo>
                        <a:cubicBezTo>
                          <a:pt x="10800" y="10800"/>
                          <a:pt x="10800" y="10800"/>
                          <a:pt x="10800" y="10800"/>
                        </a:cubicBezTo>
                        <a:cubicBezTo>
                          <a:pt x="10800" y="10800"/>
                          <a:pt x="10800" y="10800"/>
                          <a:pt x="10800" y="10800"/>
                        </a:cubicBezTo>
                        <a:cubicBezTo>
                          <a:pt x="10800" y="10800"/>
                          <a:pt x="10800" y="10800"/>
                          <a:pt x="10800" y="1080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18450" name="Rectangle 18"/>
                <p:cNvSpPr>
                  <a:spLocks noChangeArrowheads="1"/>
                </p:cNvSpPr>
                <p:nvPr/>
              </p:nvSpPr>
              <p:spPr bwMode="auto">
                <a:xfrm>
                  <a:off x="805" y="0"/>
                  <a:ext cx="137" cy="136"/>
                </a:xfrm>
                <a:prstGeom prst="rect">
                  <a:avLst/>
                </a:prstGeom>
                <a:noFill/>
                <a:ln>
                  <a:noFill/>
                </a:ln>
                <a:extLst/>
              </p:spPr>
              <p:txBody>
                <a:bodyPr lIns="0" tIns="0" rIns="0" bIns="0"/>
                <a:lstStyle/>
                <a:p>
                  <a:pPr algn="just">
                    <a:defRPr/>
                  </a:pPr>
                  <a:r>
                    <a:rPr lang="en-US" b="1" i="1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Book Antiqua" pitchFamily="18" charset="0"/>
                      <a:ea typeface="宋体" pitchFamily="2" charset="-122"/>
                    </a:rPr>
                    <a:t>F</a:t>
                  </a:r>
                  <a:endParaRPr lang="en-US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31755" name="Line 19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714" y="226"/>
                  <a:ext cx="280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 type="stealth" w="lg" len="lg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31752" name="Rectangle 20" descr="浅色上对角线"/>
              <p:cNvSpPr>
                <a:spLocks noChangeArrowheads="1"/>
              </p:cNvSpPr>
              <p:nvPr/>
            </p:nvSpPr>
            <p:spPr bwMode="auto">
              <a:xfrm rot="5400000">
                <a:off x="-217" y="216"/>
                <a:ext cx="512" cy="77"/>
              </a:xfrm>
              <a:prstGeom prst="rect">
                <a:avLst/>
              </a:prstGeom>
              <a:blipFill dpi="0" rotWithShape="0">
                <a:blip r:embed="rId3"/>
                <a:srcRect/>
                <a:tile tx="0" ty="0" sx="100000" sy="100000" flip="none" algn="tl"/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750" name="Line 21"/>
            <p:cNvSpPr>
              <a:spLocks noChangeAspect="1" noChangeShapeType="1"/>
            </p:cNvSpPr>
            <p:nvPr/>
          </p:nvSpPr>
          <p:spPr bwMode="auto">
            <a:xfrm rot="5400000">
              <a:off x="-180" y="256"/>
              <a:ext cx="5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228600" y="1066800"/>
            <a:ext cx="87630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、（单项）在光滑的水平面上，物体</a:t>
            </a:r>
            <a:r>
              <a:rPr lang="en-US" altLang="zh-CN" sz="3200" b="1" i="1"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以较大的速度</a:t>
            </a:r>
            <a:r>
              <a:rPr lang="en-US" altLang="zh-CN" sz="3200" b="1" i="1">
                <a:latin typeface="Times New Roman" pitchFamily="18" charset="0"/>
                <a:ea typeface="黑体" pitchFamily="49" charset="-122"/>
              </a:rPr>
              <a:t>v</a:t>
            </a:r>
            <a:r>
              <a:rPr lang="en-US" altLang="zh-CN" sz="3200" b="1" baseline="-25000"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向右运动，与较小速度</a:t>
            </a:r>
            <a:r>
              <a:rPr lang="en-US" altLang="zh-CN" sz="3200" b="1" i="1">
                <a:latin typeface="Times New Roman" pitchFamily="18" charset="0"/>
                <a:ea typeface="黑体" pitchFamily="49" charset="-122"/>
              </a:rPr>
              <a:t>v</a:t>
            </a:r>
            <a:r>
              <a:rPr lang="en-US" altLang="zh-CN" sz="3200" b="1" baseline="-25000">
                <a:latin typeface="Times New Roman" pitchFamily="18" charset="0"/>
                <a:ea typeface="黑体" pitchFamily="49" charset="-122"/>
              </a:rPr>
              <a:t>b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向同一方向运动的、连有轻质弹簧的物体</a:t>
            </a:r>
            <a:r>
              <a:rPr lang="en-US" altLang="zh-CN" sz="3200" b="1" i="1">
                <a:latin typeface="Times New Roman" pitchFamily="18" charset="0"/>
                <a:ea typeface="黑体" pitchFamily="49" charset="-122"/>
              </a:rPr>
              <a:t>B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发生相互作用，如图所示。在相互作用的过程中，弹簧的弹性势能最大时：         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(   )</a:t>
            </a:r>
            <a:r>
              <a:rPr lang="zh-CN" altLang="zh-CN" sz="3200" b="1">
                <a:latin typeface="黑体" pitchFamily="49" charset="-122"/>
                <a:ea typeface="黑体" pitchFamily="49" charset="-122"/>
              </a:rPr>
              <a:t/>
            </a:r>
            <a:br>
              <a:rPr lang="zh-CN" altLang="zh-CN" sz="3200" b="1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3200" b="1" i="1">
                <a:latin typeface="Times New Roman" pitchFamily="18" charset="0"/>
                <a:ea typeface="黑体" pitchFamily="49" charset="-122"/>
              </a:rPr>
              <a:t>v</a:t>
            </a:r>
            <a:r>
              <a:rPr lang="en-US" altLang="zh-CN" sz="3200" b="1" baseline="-25000">
                <a:latin typeface="Times New Roman" pitchFamily="18" charset="0"/>
                <a:ea typeface="黑体" pitchFamily="49" charset="-122"/>
              </a:rPr>
              <a:t>a 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</a:rPr>
              <a:t>&gt;</a:t>
            </a:r>
            <a:r>
              <a:rPr lang="en-US" altLang="zh-CN" sz="3200" b="1" i="1">
                <a:latin typeface="Times New Roman" pitchFamily="18" charset="0"/>
                <a:ea typeface="黑体" pitchFamily="49" charset="-122"/>
              </a:rPr>
              <a:t>v</a:t>
            </a:r>
            <a:r>
              <a:rPr lang="en-US" altLang="zh-CN" sz="3200" b="1" baseline="-25000">
                <a:latin typeface="Times New Roman" pitchFamily="18" charset="0"/>
                <a:ea typeface="黑体" pitchFamily="49" charset="-122"/>
              </a:rPr>
              <a:t>b</a:t>
            </a:r>
            <a:endParaRPr lang="zh-CN" altLang="zh-CN" sz="3200" b="1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10000"/>
              </a:lnSpc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3200" b="1" i="1">
                <a:latin typeface="Times New Roman" pitchFamily="18" charset="0"/>
                <a:ea typeface="黑体" pitchFamily="49" charset="-122"/>
              </a:rPr>
              <a:t>v</a:t>
            </a:r>
            <a:r>
              <a:rPr lang="en-US" altLang="zh-CN" sz="3200" b="1" baseline="-25000">
                <a:latin typeface="Times New Roman" pitchFamily="18" charset="0"/>
                <a:ea typeface="黑体" pitchFamily="49" charset="-122"/>
              </a:rPr>
              <a:t>a 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</a:rPr>
              <a:t>&lt;</a:t>
            </a:r>
            <a:r>
              <a:rPr lang="en-US" altLang="zh-CN" sz="3200" b="1" i="1">
                <a:latin typeface="Times New Roman" pitchFamily="18" charset="0"/>
                <a:ea typeface="黑体" pitchFamily="49" charset="-122"/>
              </a:rPr>
              <a:t>v</a:t>
            </a:r>
            <a:r>
              <a:rPr lang="en-US" altLang="zh-CN" sz="3200" b="1" baseline="-25000">
                <a:latin typeface="Times New Roman" pitchFamily="18" charset="0"/>
                <a:ea typeface="黑体" pitchFamily="49" charset="-122"/>
              </a:rPr>
              <a:t>b</a:t>
            </a:r>
          </a:p>
          <a:p>
            <a:pPr>
              <a:lnSpc>
                <a:spcPct val="110000"/>
              </a:lnSpc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3200" b="1" i="1">
                <a:latin typeface="Times New Roman" pitchFamily="18" charset="0"/>
                <a:ea typeface="黑体" pitchFamily="49" charset="-122"/>
              </a:rPr>
              <a:t>v</a:t>
            </a:r>
            <a:r>
              <a:rPr lang="en-US" altLang="zh-CN" sz="3200" b="1" baseline="-25000">
                <a:latin typeface="Times New Roman" pitchFamily="18" charset="0"/>
                <a:ea typeface="黑体" pitchFamily="49" charset="-122"/>
              </a:rPr>
              <a:t>a 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</a:rPr>
              <a:t>=</a:t>
            </a:r>
            <a:r>
              <a:rPr lang="en-US" altLang="zh-CN" sz="3200" b="1" i="1">
                <a:latin typeface="Times New Roman" pitchFamily="18" charset="0"/>
                <a:ea typeface="黑体" pitchFamily="49" charset="-122"/>
              </a:rPr>
              <a:t>v</a:t>
            </a:r>
            <a:r>
              <a:rPr lang="en-US" altLang="zh-CN" sz="3200" b="1" baseline="-25000">
                <a:latin typeface="Times New Roman" pitchFamily="18" charset="0"/>
                <a:ea typeface="黑体" pitchFamily="49" charset="-122"/>
              </a:rPr>
              <a:t>b</a:t>
            </a:r>
            <a:endParaRPr lang="zh-CN" altLang="zh-CN" sz="3200" b="1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10000"/>
              </a:lnSpc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、无法确定</a:t>
            </a:r>
          </a:p>
        </p:txBody>
      </p:sp>
      <p:grpSp>
        <p:nvGrpSpPr>
          <p:cNvPr id="32771" name="Group 6"/>
          <p:cNvGrpSpPr>
            <a:grpSpLocks/>
          </p:cNvGrpSpPr>
          <p:nvPr/>
        </p:nvGrpSpPr>
        <p:grpSpPr bwMode="auto">
          <a:xfrm>
            <a:off x="4589463" y="4343400"/>
            <a:ext cx="2268537" cy="1447800"/>
            <a:chOff x="0" y="0"/>
            <a:chExt cx="1303" cy="680"/>
          </a:xfrm>
        </p:grpSpPr>
        <p:grpSp>
          <p:nvGrpSpPr>
            <p:cNvPr id="32773" name="Group 7"/>
            <p:cNvGrpSpPr>
              <a:grpSpLocks/>
            </p:cNvGrpSpPr>
            <p:nvPr/>
          </p:nvGrpSpPr>
          <p:grpSpPr bwMode="auto">
            <a:xfrm>
              <a:off x="0" y="14"/>
              <a:ext cx="1303" cy="666"/>
              <a:chOff x="0" y="0"/>
              <a:chExt cx="1303" cy="666"/>
            </a:xfrm>
          </p:grpSpPr>
          <p:sp>
            <p:nvSpPr>
              <p:cNvPr id="32776" name="Rectangle 8"/>
              <p:cNvSpPr>
                <a:spLocks noChangeArrowheads="1"/>
              </p:cNvSpPr>
              <p:nvPr/>
            </p:nvSpPr>
            <p:spPr bwMode="auto">
              <a:xfrm>
                <a:off x="896" y="325"/>
                <a:ext cx="234" cy="187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777" name="Rectangle 9"/>
              <p:cNvSpPr>
                <a:spLocks noChangeArrowheads="1"/>
              </p:cNvSpPr>
              <p:nvPr/>
            </p:nvSpPr>
            <p:spPr bwMode="auto">
              <a:xfrm>
                <a:off x="90" y="315"/>
                <a:ext cx="234" cy="186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32778" name="Group 10"/>
              <p:cNvGrpSpPr>
                <a:grpSpLocks/>
              </p:cNvGrpSpPr>
              <p:nvPr/>
            </p:nvGrpSpPr>
            <p:grpSpPr bwMode="auto">
              <a:xfrm>
                <a:off x="0" y="569"/>
                <a:ext cx="1303" cy="97"/>
                <a:chOff x="0" y="0"/>
                <a:chExt cx="1125" cy="86"/>
              </a:xfrm>
            </p:grpSpPr>
            <p:sp>
              <p:nvSpPr>
                <p:cNvPr id="32788" name="Rectangle 11" descr="浅色上对角线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125" cy="86"/>
                </a:xfrm>
                <a:prstGeom prst="rect">
                  <a:avLst/>
                </a:prstGeom>
                <a:blipFill dpi="0" rotWithShape="0">
                  <a:blip r:embed="rId3"/>
                  <a:srcRect/>
                  <a:tile tx="0" ty="0" sx="100000" sy="100000" flip="none" algn="tl"/>
                </a:blip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2789" name="Line 12"/>
                <p:cNvSpPr>
                  <a:spLocks noChangeAspect="1" noChangeShapeType="1"/>
                </p:cNvSpPr>
                <p:nvPr/>
              </p:nvSpPr>
              <p:spPr bwMode="auto">
                <a:xfrm>
                  <a:off x="0" y="2"/>
                  <a:ext cx="1125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9469" name="Rectangle 13"/>
              <p:cNvSpPr>
                <a:spLocks noChangeArrowheads="1"/>
              </p:cNvSpPr>
              <p:nvPr/>
            </p:nvSpPr>
            <p:spPr bwMode="auto">
              <a:xfrm>
                <a:off x="920" y="329"/>
                <a:ext cx="215" cy="202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algn="ctr">
                  <a:defRPr/>
                </a:pPr>
                <a:r>
                  <a:rPr lang="en-US" b="1" i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itchFamily="18" charset="0"/>
                    <a:ea typeface="宋体" pitchFamily="2" charset="-122"/>
                  </a:rPr>
                  <a:t>B</a:t>
                </a:r>
                <a:endParaRPr lang="en-US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9470" name="Rectangle 14"/>
              <p:cNvSpPr>
                <a:spLocks noChangeArrowheads="1"/>
              </p:cNvSpPr>
              <p:nvPr/>
            </p:nvSpPr>
            <p:spPr bwMode="auto">
              <a:xfrm>
                <a:off x="167" y="331"/>
                <a:ext cx="84" cy="181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algn="ctr">
                  <a:defRPr/>
                </a:pPr>
                <a:r>
                  <a:rPr lang="en-US" b="1" i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itchFamily="18" charset="0"/>
                    <a:ea typeface="宋体" pitchFamily="2" charset="-122"/>
                  </a:rPr>
                  <a:t>A</a:t>
                </a:r>
                <a:endParaRPr lang="en-US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32781" name="未知"/>
              <p:cNvSpPr>
                <a:spLocks/>
              </p:cNvSpPr>
              <p:nvPr/>
            </p:nvSpPr>
            <p:spPr bwMode="auto">
              <a:xfrm>
                <a:off x="424" y="339"/>
                <a:ext cx="476" cy="157"/>
              </a:xfrm>
              <a:custGeom>
                <a:avLst/>
                <a:gdLst>
                  <a:gd name="T0" fmla="*/ 0 w 4230"/>
                  <a:gd name="T1" fmla="*/ 83 h 482"/>
                  <a:gd name="T2" fmla="*/ 19 w 4230"/>
                  <a:gd name="T3" fmla="*/ 83 h 482"/>
                  <a:gd name="T4" fmla="*/ 32 w 4230"/>
                  <a:gd name="T5" fmla="*/ 10 h 482"/>
                  <a:gd name="T6" fmla="*/ 56 w 4230"/>
                  <a:gd name="T7" fmla="*/ 142 h 482"/>
                  <a:gd name="T8" fmla="*/ 81 w 4230"/>
                  <a:gd name="T9" fmla="*/ 10 h 482"/>
                  <a:gd name="T10" fmla="*/ 105 w 4230"/>
                  <a:gd name="T11" fmla="*/ 147 h 482"/>
                  <a:gd name="T12" fmla="*/ 130 w 4230"/>
                  <a:gd name="T13" fmla="*/ 10 h 482"/>
                  <a:gd name="T14" fmla="*/ 154 w 4230"/>
                  <a:gd name="T15" fmla="*/ 147 h 482"/>
                  <a:gd name="T16" fmla="*/ 177 w 4230"/>
                  <a:gd name="T17" fmla="*/ 15 h 482"/>
                  <a:gd name="T18" fmla="*/ 203 w 4230"/>
                  <a:gd name="T19" fmla="*/ 147 h 482"/>
                  <a:gd name="T20" fmla="*/ 228 w 4230"/>
                  <a:gd name="T21" fmla="*/ 15 h 482"/>
                  <a:gd name="T22" fmla="*/ 253 w 4230"/>
                  <a:gd name="T23" fmla="*/ 147 h 482"/>
                  <a:gd name="T24" fmla="*/ 277 w 4230"/>
                  <a:gd name="T25" fmla="*/ 15 h 482"/>
                  <a:gd name="T26" fmla="*/ 299 w 4230"/>
                  <a:gd name="T27" fmla="*/ 147 h 482"/>
                  <a:gd name="T28" fmla="*/ 324 w 4230"/>
                  <a:gd name="T29" fmla="*/ 15 h 482"/>
                  <a:gd name="T30" fmla="*/ 348 w 4230"/>
                  <a:gd name="T31" fmla="*/ 147 h 482"/>
                  <a:gd name="T32" fmla="*/ 373 w 4230"/>
                  <a:gd name="T33" fmla="*/ 15 h 482"/>
                  <a:gd name="T34" fmla="*/ 397 w 4230"/>
                  <a:gd name="T35" fmla="*/ 147 h 482"/>
                  <a:gd name="T36" fmla="*/ 420 w 4230"/>
                  <a:gd name="T37" fmla="*/ 15 h 482"/>
                  <a:gd name="T38" fmla="*/ 446 w 4230"/>
                  <a:gd name="T39" fmla="*/ 147 h 482"/>
                  <a:gd name="T40" fmla="*/ 457 w 4230"/>
                  <a:gd name="T41" fmla="*/ 78 h 482"/>
                  <a:gd name="T42" fmla="*/ 476 w 4230"/>
                  <a:gd name="T43" fmla="*/ 78 h 482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4230"/>
                  <a:gd name="T67" fmla="*/ 0 h 482"/>
                  <a:gd name="T68" fmla="*/ 4230 w 4230"/>
                  <a:gd name="T69" fmla="*/ 482 h 482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4230" h="482">
                    <a:moveTo>
                      <a:pt x="0" y="255"/>
                    </a:moveTo>
                    <a:lnTo>
                      <a:pt x="165" y="255"/>
                    </a:lnTo>
                    <a:cubicBezTo>
                      <a:pt x="213" y="217"/>
                      <a:pt x="230" y="0"/>
                      <a:pt x="285" y="30"/>
                    </a:cubicBezTo>
                    <a:cubicBezTo>
                      <a:pt x="340" y="60"/>
                      <a:pt x="423" y="435"/>
                      <a:pt x="495" y="435"/>
                    </a:cubicBezTo>
                    <a:cubicBezTo>
                      <a:pt x="567" y="435"/>
                      <a:pt x="648" y="28"/>
                      <a:pt x="720" y="30"/>
                    </a:cubicBezTo>
                    <a:cubicBezTo>
                      <a:pt x="792" y="32"/>
                      <a:pt x="858" y="450"/>
                      <a:pt x="930" y="450"/>
                    </a:cubicBezTo>
                    <a:cubicBezTo>
                      <a:pt x="1002" y="450"/>
                      <a:pt x="1083" y="30"/>
                      <a:pt x="1155" y="30"/>
                    </a:cubicBezTo>
                    <a:cubicBezTo>
                      <a:pt x="1227" y="30"/>
                      <a:pt x="1295" y="447"/>
                      <a:pt x="1365" y="450"/>
                    </a:cubicBezTo>
                    <a:cubicBezTo>
                      <a:pt x="1435" y="453"/>
                      <a:pt x="1503" y="45"/>
                      <a:pt x="1575" y="45"/>
                    </a:cubicBezTo>
                    <a:cubicBezTo>
                      <a:pt x="1647" y="45"/>
                      <a:pt x="1725" y="450"/>
                      <a:pt x="1800" y="450"/>
                    </a:cubicBezTo>
                    <a:cubicBezTo>
                      <a:pt x="1875" y="450"/>
                      <a:pt x="1950" y="45"/>
                      <a:pt x="2025" y="45"/>
                    </a:cubicBezTo>
                    <a:cubicBezTo>
                      <a:pt x="2100" y="45"/>
                      <a:pt x="2178" y="450"/>
                      <a:pt x="2250" y="450"/>
                    </a:cubicBezTo>
                    <a:cubicBezTo>
                      <a:pt x="2322" y="450"/>
                      <a:pt x="2393" y="45"/>
                      <a:pt x="2460" y="45"/>
                    </a:cubicBezTo>
                    <a:cubicBezTo>
                      <a:pt x="2527" y="45"/>
                      <a:pt x="2585" y="450"/>
                      <a:pt x="2655" y="450"/>
                    </a:cubicBezTo>
                    <a:cubicBezTo>
                      <a:pt x="2725" y="450"/>
                      <a:pt x="2808" y="45"/>
                      <a:pt x="2880" y="45"/>
                    </a:cubicBezTo>
                    <a:cubicBezTo>
                      <a:pt x="2952" y="45"/>
                      <a:pt x="3018" y="450"/>
                      <a:pt x="3090" y="450"/>
                    </a:cubicBezTo>
                    <a:cubicBezTo>
                      <a:pt x="3162" y="450"/>
                      <a:pt x="3243" y="45"/>
                      <a:pt x="3315" y="45"/>
                    </a:cubicBezTo>
                    <a:cubicBezTo>
                      <a:pt x="3387" y="45"/>
                      <a:pt x="3455" y="450"/>
                      <a:pt x="3525" y="450"/>
                    </a:cubicBezTo>
                    <a:cubicBezTo>
                      <a:pt x="3595" y="450"/>
                      <a:pt x="3663" y="45"/>
                      <a:pt x="3735" y="45"/>
                    </a:cubicBezTo>
                    <a:cubicBezTo>
                      <a:pt x="3807" y="45"/>
                      <a:pt x="3905" y="418"/>
                      <a:pt x="3960" y="450"/>
                    </a:cubicBezTo>
                    <a:cubicBezTo>
                      <a:pt x="4015" y="482"/>
                      <a:pt x="4020" y="275"/>
                      <a:pt x="4065" y="240"/>
                    </a:cubicBezTo>
                    <a:lnTo>
                      <a:pt x="4230" y="240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782" name="Line 16"/>
              <p:cNvSpPr>
                <a:spLocks noChangeAspect="1" noChangeShapeType="1"/>
              </p:cNvSpPr>
              <p:nvPr/>
            </p:nvSpPr>
            <p:spPr bwMode="auto">
              <a:xfrm>
                <a:off x="126" y="212"/>
                <a:ext cx="146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stealth" w="sm" len="sm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73" name="Rectangle 17"/>
              <p:cNvSpPr>
                <a:spLocks noChangeArrowheads="1"/>
              </p:cNvSpPr>
              <p:nvPr/>
            </p:nvSpPr>
            <p:spPr bwMode="auto">
              <a:xfrm>
                <a:off x="90" y="0"/>
                <a:ext cx="172" cy="191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algn="just">
                  <a:defRPr/>
                </a:pPr>
                <a:r>
                  <a:rPr lang="en-US" b="1" i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Book Antiqua" pitchFamily="18" charset="0"/>
                    <a:ea typeface="宋体" pitchFamily="2" charset="-122"/>
                  </a:rPr>
                  <a:t>v</a:t>
                </a:r>
                <a:r>
                  <a:rPr lang="en-US" b="1" baseline="-2500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itchFamily="18" charset="0"/>
                    <a:ea typeface="宋体" pitchFamily="2" charset="-122"/>
                  </a:rPr>
                  <a:t>A</a:t>
                </a:r>
                <a:endParaRPr lang="en-US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32784" name="AutoShape 18"/>
              <p:cNvSpPr>
                <a:spLocks noChangeAspect="1" noChangeArrowheads="1"/>
              </p:cNvSpPr>
              <p:nvPr/>
            </p:nvSpPr>
            <p:spPr bwMode="auto">
              <a:xfrm>
                <a:off x="1038" y="495"/>
                <a:ext cx="55" cy="63"/>
              </a:xfrm>
              <a:custGeom>
                <a:avLst/>
                <a:gdLst>
                  <a:gd name="T0" fmla="*/ 28 w 21600"/>
                  <a:gd name="T1" fmla="*/ 0 h 21600"/>
                  <a:gd name="T2" fmla="*/ 8 w 21600"/>
                  <a:gd name="T3" fmla="*/ 9 h 21600"/>
                  <a:gd name="T4" fmla="*/ 0 w 21600"/>
                  <a:gd name="T5" fmla="*/ 32 h 21600"/>
                  <a:gd name="T6" fmla="*/ 8 w 21600"/>
                  <a:gd name="T7" fmla="*/ 54 h 21600"/>
                  <a:gd name="T8" fmla="*/ 28 w 21600"/>
                  <a:gd name="T9" fmla="*/ 63 h 21600"/>
                  <a:gd name="T10" fmla="*/ 47 w 21600"/>
                  <a:gd name="T11" fmla="*/ 54 h 21600"/>
                  <a:gd name="T12" fmla="*/ 55 w 21600"/>
                  <a:gd name="T13" fmla="*/ 32 h 21600"/>
                  <a:gd name="T14" fmla="*/ 47 w 21600"/>
                  <a:gd name="T15" fmla="*/ 9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3142 w 21600"/>
                  <a:gd name="T25" fmla="*/ 3086 h 21600"/>
                  <a:gd name="T26" fmla="*/ 18458 w 21600"/>
                  <a:gd name="T27" fmla="*/ 18514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0800" y="10800"/>
                    </a:moveTo>
                    <a:cubicBezTo>
                      <a:pt x="10800" y="10800"/>
                      <a:pt x="10800" y="10800"/>
                      <a:pt x="10800" y="10800"/>
                    </a:cubicBezTo>
                    <a:cubicBezTo>
                      <a:pt x="10800" y="10800"/>
                      <a:pt x="10800" y="10800"/>
                      <a:pt x="10800" y="10800"/>
                    </a:cubicBezTo>
                    <a:cubicBezTo>
                      <a:pt x="10800" y="10800"/>
                      <a:pt x="10800" y="10800"/>
                      <a:pt x="10800" y="10800"/>
                    </a:cubicBezTo>
                    <a:cubicBezTo>
                      <a:pt x="10800" y="10800"/>
                      <a:pt x="10800" y="10800"/>
                      <a:pt x="1080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785" name="AutoShape 19"/>
              <p:cNvSpPr>
                <a:spLocks noChangeAspect="1" noChangeArrowheads="1"/>
              </p:cNvSpPr>
              <p:nvPr/>
            </p:nvSpPr>
            <p:spPr bwMode="auto">
              <a:xfrm>
                <a:off x="931" y="495"/>
                <a:ext cx="55" cy="63"/>
              </a:xfrm>
              <a:custGeom>
                <a:avLst/>
                <a:gdLst>
                  <a:gd name="T0" fmla="*/ 28 w 21600"/>
                  <a:gd name="T1" fmla="*/ 0 h 21600"/>
                  <a:gd name="T2" fmla="*/ 8 w 21600"/>
                  <a:gd name="T3" fmla="*/ 9 h 21600"/>
                  <a:gd name="T4" fmla="*/ 0 w 21600"/>
                  <a:gd name="T5" fmla="*/ 32 h 21600"/>
                  <a:gd name="T6" fmla="*/ 8 w 21600"/>
                  <a:gd name="T7" fmla="*/ 54 h 21600"/>
                  <a:gd name="T8" fmla="*/ 28 w 21600"/>
                  <a:gd name="T9" fmla="*/ 63 h 21600"/>
                  <a:gd name="T10" fmla="*/ 47 w 21600"/>
                  <a:gd name="T11" fmla="*/ 54 h 21600"/>
                  <a:gd name="T12" fmla="*/ 55 w 21600"/>
                  <a:gd name="T13" fmla="*/ 32 h 21600"/>
                  <a:gd name="T14" fmla="*/ 47 w 21600"/>
                  <a:gd name="T15" fmla="*/ 9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3142 w 21600"/>
                  <a:gd name="T25" fmla="*/ 3086 h 21600"/>
                  <a:gd name="T26" fmla="*/ 18458 w 21600"/>
                  <a:gd name="T27" fmla="*/ 18514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0800" y="10800"/>
                    </a:moveTo>
                    <a:cubicBezTo>
                      <a:pt x="10800" y="10800"/>
                      <a:pt x="10800" y="10800"/>
                      <a:pt x="10800" y="10800"/>
                    </a:cubicBezTo>
                    <a:cubicBezTo>
                      <a:pt x="10800" y="10800"/>
                      <a:pt x="10800" y="10800"/>
                      <a:pt x="10800" y="10800"/>
                    </a:cubicBezTo>
                    <a:cubicBezTo>
                      <a:pt x="10800" y="10800"/>
                      <a:pt x="10800" y="10800"/>
                      <a:pt x="10800" y="10800"/>
                    </a:cubicBezTo>
                    <a:cubicBezTo>
                      <a:pt x="10800" y="10800"/>
                      <a:pt x="10800" y="10800"/>
                      <a:pt x="1080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786" name="AutoShape 20"/>
              <p:cNvSpPr>
                <a:spLocks noChangeAspect="1" noChangeArrowheads="1"/>
              </p:cNvSpPr>
              <p:nvPr/>
            </p:nvSpPr>
            <p:spPr bwMode="auto">
              <a:xfrm>
                <a:off x="226" y="495"/>
                <a:ext cx="55" cy="63"/>
              </a:xfrm>
              <a:custGeom>
                <a:avLst/>
                <a:gdLst>
                  <a:gd name="T0" fmla="*/ 28 w 21600"/>
                  <a:gd name="T1" fmla="*/ 0 h 21600"/>
                  <a:gd name="T2" fmla="*/ 8 w 21600"/>
                  <a:gd name="T3" fmla="*/ 9 h 21600"/>
                  <a:gd name="T4" fmla="*/ 0 w 21600"/>
                  <a:gd name="T5" fmla="*/ 32 h 21600"/>
                  <a:gd name="T6" fmla="*/ 8 w 21600"/>
                  <a:gd name="T7" fmla="*/ 54 h 21600"/>
                  <a:gd name="T8" fmla="*/ 28 w 21600"/>
                  <a:gd name="T9" fmla="*/ 63 h 21600"/>
                  <a:gd name="T10" fmla="*/ 47 w 21600"/>
                  <a:gd name="T11" fmla="*/ 54 h 21600"/>
                  <a:gd name="T12" fmla="*/ 55 w 21600"/>
                  <a:gd name="T13" fmla="*/ 32 h 21600"/>
                  <a:gd name="T14" fmla="*/ 47 w 21600"/>
                  <a:gd name="T15" fmla="*/ 9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3142 w 21600"/>
                  <a:gd name="T25" fmla="*/ 3086 h 21600"/>
                  <a:gd name="T26" fmla="*/ 18458 w 21600"/>
                  <a:gd name="T27" fmla="*/ 18514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0800" y="10800"/>
                    </a:moveTo>
                    <a:cubicBezTo>
                      <a:pt x="10800" y="10800"/>
                      <a:pt x="10800" y="10800"/>
                      <a:pt x="10800" y="10800"/>
                    </a:cubicBezTo>
                    <a:cubicBezTo>
                      <a:pt x="10800" y="10800"/>
                      <a:pt x="10800" y="10800"/>
                      <a:pt x="10800" y="10800"/>
                    </a:cubicBezTo>
                    <a:cubicBezTo>
                      <a:pt x="10800" y="10800"/>
                      <a:pt x="10800" y="10800"/>
                      <a:pt x="10800" y="10800"/>
                    </a:cubicBezTo>
                    <a:cubicBezTo>
                      <a:pt x="10800" y="10800"/>
                      <a:pt x="10800" y="10800"/>
                      <a:pt x="1080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787" name="AutoShape 21"/>
              <p:cNvSpPr>
                <a:spLocks noChangeAspect="1" noChangeArrowheads="1"/>
              </p:cNvSpPr>
              <p:nvPr/>
            </p:nvSpPr>
            <p:spPr bwMode="auto">
              <a:xfrm>
                <a:off x="136" y="495"/>
                <a:ext cx="55" cy="63"/>
              </a:xfrm>
              <a:custGeom>
                <a:avLst/>
                <a:gdLst>
                  <a:gd name="T0" fmla="*/ 28 w 21600"/>
                  <a:gd name="T1" fmla="*/ 0 h 21600"/>
                  <a:gd name="T2" fmla="*/ 8 w 21600"/>
                  <a:gd name="T3" fmla="*/ 9 h 21600"/>
                  <a:gd name="T4" fmla="*/ 0 w 21600"/>
                  <a:gd name="T5" fmla="*/ 32 h 21600"/>
                  <a:gd name="T6" fmla="*/ 8 w 21600"/>
                  <a:gd name="T7" fmla="*/ 54 h 21600"/>
                  <a:gd name="T8" fmla="*/ 28 w 21600"/>
                  <a:gd name="T9" fmla="*/ 63 h 21600"/>
                  <a:gd name="T10" fmla="*/ 47 w 21600"/>
                  <a:gd name="T11" fmla="*/ 54 h 21600"/>
                  <a:gd name="T12" fmla="*/ 55 w 21600"/>
                  <a:gd name="T13" fmla="*/ 32 h 21600"/>
                  <a:gd name="T14" fmla="*/ 47 w 21600"/>
                  <a:gd name="T15" fmla="*/ 9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3142 w 21600"/>
                  <a:gd name="T25" fmla="*/ 3086 h 21600"/>
                  <a:gd name="T26" fmla="*/ 18458 w 21600"/>
                  <a:gd name="T27" fmla="*/ 18514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0800" y="10800"/>
                    </a:moveTo>
                    <a:cubicBezTo>
                      <a:pt x="10800" y="10800"/>
                      <a:pt x="10800" y="10800"/>
                      <a:pt x="10800" y="10800"/>
                    </a:cubicBezTo>
                    <a:cubicBezTo>
                      <a:pt x="10800" y="10800"/>
                      <a:pt x="10800" y="10800"/>
                      <a:pt x="10800" y="10800"/>
                    </a:cubicBezTo>
                    <a:cubicBezTo>
                      <a:pt x="10800" y="10800"/>
                      <a:pt x="10800" y="10800"/>
                      <a:pt x="10800" y="10800"/>
                    </a:cubicBezTo>
                    <a:cubicBezTo>
                      <a:pt x="10800" y="10800"/>
                      <a:pt x="10800" y="10800"/>
                      <a:pt x="1080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478" name="Rectangle 22"/>
            <p:cNvSpPr>
              <a:spLocks noChangeArrowheads="1"/>
            </p:cNvSpPr>
            <p:nvPr/>
          </p:nvSpPr>
          <p:spPr bwMode="auto">
            <a:xfrm>
              <a:off x="952" y="0"/>
              <a:ext cx="233" cy="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defRPr/>
              </a:pPr>
              <a:r>
                <a:rPr lang="en-US" b="1" i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Book Antiqua" pitchFamily="18" charset="0"/>
                  <a:ea typeface="宋体" pitchFamily="2" charset="-122"/>
                </a:rPr>
                <a:t>v</a:t>
              </a:r>
              <a:r>
                <a:rPr lang="en-US" b="1" baseline="-250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宋体" pitchFamily="2" charset="-122"/>
                </a:rPr>
                <a:t>B</a:t>
              </a:r>
              <a:endPara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2775" name="Line 23"/>
            <p:cNvSpPr>
              <a:spLocks noChangeAspect="1" noChangeShapeType="1"/>
            </p:cNvSpPr>
            <p:nvPr/>
          </p:nvSpPr>
          <p:spPr bwMode="auto">
            <a:xfrm>
              <a:off x="952" y="235"/>
              <a:ext cx="145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sm" len="sm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80" name="Text Box 24"/>
          <p:cNvSpPr txBox="1">
            <a:spLocks noChangeArrowheads="1"/>
          </p:cNvSpPr>
          <p:nvPr/>
        </p:nvSpPr>
        <p:spPr bwMode="auto">
          <a:xfrm>
            <a:off x="3821113" y="3230563"/>
            <a:ext cx="9794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楷体_GB2312"/>
                <a:cs typeface="楷体_GB2312"/>
              </a:rPr>
              <a:t>B</a:t>
            </a:r>
            <a:endParaRPr lang="zh-CN" altLang="zh-CN" sz="3200" b="1">
              <a:solidFill>
                <a:srgbClr val="FF0000"/>
              </a:solidFill>
              <a:latin typeface="Times New Roman" pitchFamily="18" charset="0"/>
              <a:ea typeface="楷体_GB2312"/>
              <a:cs typeface="楷体_GB231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0" grpId="0"/>
    </p:bldLst>
  </p:timing>
</p:sld>
</file>

<file path=ppt/theme/theme1.xml><?xml version="1.0" encoding="utf-8"?>
<a:theme xmlns:a="http://schemas.openxmlformats.org/drawingml/2006/main" name="砖雕艺术">
  <a:themeElements>
    <a:clrScheme name="砖雕艺术 1">
      <a:dk1>
        <a:srgbClr val="080808"/>
      </a:dk1>
      <a:lt1>
        <a:srgbClr val="FFFFFF"/>
      </a:lt1>
      <a:dk2>
        <a:srgbClr val="0039AC"/>
      </a:dk2>
      <a:lt2>
        <a:srgbClr val="C0C0C0"/>
      </a:lt2>
      <a:accent1>
        <a:srgbClr val="FFFF99"/>
      </a:accent1>
      <a:accent2>
        <a:srgbClr val="FFCC66"/>
      </a:accent2>
      <a:accent3>
        <a:srgbClr val="FFFFFF"/>
      </a:accent3>
      <a:accent4>
        <a:srgbClr val="060606"/>
      </a:accent4>
      <a:accent5>
        <a:srgbClr val="FFFFCA"/>
      </a:accent5>
      <a:accent6>
        <a:srgbClr val="E7B95C"/>
      </a:accent6>
      <a:hlink>
        <a:srgbClr val="0066FF"/>
      </a:hlink>
      <a:folHlink>
        <a:srgbClr val="CC3300"/>
      </a:folHlink>
    </a:clrScheme>
    <a:fontScheme name="砖雕艺术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砖雕艺术 1">
        <a:dk1>
          <a:srgbClr val="080808"/>
        </a:dk1>
        <a:lt1>
          <a:srgbClr val="FFFFFF"/>
        </a:lt1>
        <a:dk2>
          <a:srgbClr val="0039AC"/>
        </a:dk2>
        <a:lt2>
          <a:srgbClr val="C0C0C0"/>
        </a:lt2>
        <a:accent1>
          <a:srgbClr val="FFFF99"/>
        </a:accent1>
        <a:accent2>
          <a:srgbClr val="FFCC66"/>
        </a:accent2>
        <a:accent3>
          <a:srgbClr val="FFFFFF"/>
        </a:accent3>
        <a:accent4>
          <a:srgbClr val="060606"/>
        </a:accent4>
        <a:accent5>
          <a:srgbClr val="FFFFCA"/>
        </a:accent5>
        <a:accent6>
          <a:srgbClr val="E7B95C"/>
        </a:accent6>
        <a:hlink>
          <a:srgbClr val="0066FF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2">
        <a:dk1>
          <a:srgbClr val="333399"/>
        </a:dk1>
        <a:lt1>
          <a:srgbClr val="ADD3AF"/>
        </a:lt1>
        <a:dk2>
          <a:srgbClr val="D65700"/>
        </a:dk2>
        <a:lt2>
          <a:srgbClr val="B2B2B2"/>
        </a:lt2>
        <a:accent1>
          <a:srgbClr val="B8E9EE"/>
        </a:accent1>
        <a:accent2>
          <a:srgbClr val="FFCC00"/>
        </a:accent2>
        <a:accent3>
          <a:srgbClr val="D3E6D4"/>
        </a:accent3>
        <a:accent4>
          <a:srgbClr val="2A2A82"/>
        </a:accent4>
        <a:accent5>
          <a:srgbClr val="D8F2F5"/>
        </a:accent5>
        <a:accent6>
          <a:srgbClr val="E7B900"/>
        </a:accent6>
        <a:hlink>
          <a:srgbClr val="008080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3">
        <a:dk1>
          <a:srgbClr val="003BB2"/>
        </a:dk1>
        <a:lt1>
          <a:srgbClr val="CCFFCC"/>
        </a:lt1>
        <a:dk2>
          <a:srgbClr val="003366"/>
        </a:dk2>
        <a:lt2>
          <a:srgbClr val="C0C0C0"/>
        </a:lt2>
        <a:accent1>
          <a:srgbClr val="FFFFFF"/>
        </a:accent1>
        <a:accent2>
          <a:srgbClr val="009900"/>
        </a:accent2>
        <a:accent3>
          <a:srgbClr val="E2FFE2"/>
        </a:accent3>
        <a:accent4>
          <a:srgbClr val="003197"/>
        </a:accent4>
        <a:accent5>
          <a:srgbClr val="FFFFFF"/>
        </a:accent5>
        <a:accent6>
          <a:srgbClr val="008A00"/>
        </a:accent6>
        <a:hlink>
          <a:srgbClr val="333399"/>
        </a:hlink>
        <a:folHlink>
          <a:srgbClr val="E45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4">
        <a:dk1>
          <a:srgbClr val="0000CC"/>
        </a:dk1>
        <a:lt1>
          <a:srgbClr val="CCECFF"/>
        </a:lt1>
        <a:dk2>
          <a:srgbClr val="006666"/>
        </a:dk2>
        <a:lt2>
          <a:srgbClr val="C0C0C0"/>
        </a:lt2>
        <a:accent1>
          <a:srgbClr val="FFFF99"/>
        </a:accent1>
        <a:accent2>
          <a:srgbClr val="FFCCFF"/>
        </a:accent2>
        <a:accent3>
          <a:srgbClr val="E2F4FF"/>
        </a:accent3>
        <a:accent4>
          <a:srgbClr val="0000AE"/>
        </a:accent4>
        <a:accent5>
          <a:srgbClr val="FFFFCA"/>
        </a:accent5>
        <a:accent6>
          <a:srgbClr val="E7B9E7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5">
        <a:dk1>
          <a:srgbClr val="000000"/>
        </a:dk1>
        <a:lt1>
          <a:srgbClr val="FFFFCC"/>
        </a:lt1>
        <a:dk2>
          <a:srgbClr val="5A5A86"/>
        </a:dk2>
        <a:lt2>
          <a:srgbClr val="C0C0C0"/>
        </a:lt2>
        <a:accent1>
          <a:srgbClr val="D5E9F7"/>
        </a:accent1>
        <a:accent2>
          <a:srgbClr val="FFCC00"/>
        </a:accent2>
        <a:accent3>
          <a:srgbClr val="FFFFE2"/>
        </a:accent3>
        <a:accent4>
          <a:srgbClr val="000000"/>
        </a:accent4>
        <a:accent5>
          <a:srgbClr val="E7F2FA"/>
        </a:accent5>
        <a:accent6>
          <a:srgbClr val="E7B900"/>
        </a:accent6>
        <a:hlink>
          <a:srgbClr val="CC3300"/>
        </a:hlink>
        <a:folHlink>
          <a:srgbClr val="007D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6">
        <a:dk1>
          <a:srgbClr val="006666"/>
        </a:dk1>
        <a:lt1>
          <a:srgbClr val="FFECD9"/>
        </a:lt1>
        <a:dk2>
          <a:srgbClr val="000099"/>
        </a:dk2>
        <a:lt2>
          <a:srgbClr val="B2B2B2"/>
        </a:lt2>
        <a:accent1>
          <a:srgbClr val="EAEAEA"/>
        </a:accent1>
        <a:accent2>
          <a:srgbClr val="FF6600"/>
        </a:accent2>
        <a:accent3>
          <a:srgbClr val="FFF4E9"/>
        </a:accent3>
        <a:accent4>
          <a:srgbClr val="005656"/>
        </a:accent4>
        <a:accent5>
          <a:srgbClr val="F3F3F3"/>
        </a:accent5>
        <a:accent6>
          <a:srgbClr val="E75C00"/>
        </a:accent6>
        <a:hlink>
          <a:srgbClr val="0066FF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7">
        <a:dk1>
          <a:srgbClr val="585884"/>
        </a:dk1>
        <a:lt1>
          <a:srgbClr val="DDDDDD"/>
        </a:lt1>
        <a:dk2>
          <a:srgbClr val="000000"/>
        </a:dk2>
        <a:lt2>
          <a:srgbClr val="969696"/>
        </a:lt2>
        <a:accent1>
          <a:srgbClr val="FFFFCC"/>
        </a:accent1>
        <a:accent2>
          <a:srgbClr val="99CC00"/>
        </a:accent2>
        <a:accent3>
          <a:srgbClr val="EBEBEB"/>
        </a:accent3>
        <a:accent4>
          <a:srgbClr val="4A4A70"/>
        </a:accent4>
        <a:accent5>
          <a:srgbClr val="FFFFE2"/>
        </a:accent5>
        <a:accent6>
          <a:srgbClr val="8AB900"/>
        </a:accent6>
        <a:hlink>
          <a:srgbClr val="FF3300"/>
        </a:hlink>
        <a:folHlink>
          <a:srgbClr val="6E3B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8">
        <a:dk1>
          <a:srgbClr val="333399"/>
        </a:dk1>
        <a:lt1>
          <a:srgbClr val="FFD9D9"/>
        </a:lt1>
        <a:dk2>
          <a:srgbClr val="00716E"/>
        </a:dk2>
        <a:lt2>
          <a:srgbClr val="C0C0C0"/>
        </a:lt2>
        <a:accent1>
          <a:srgbClr val="AED2BA"/>
        </a:accent1>
        <a:accent2>
          <a:srgbClr val="FF9933"/>
        </a:accent2>
        <a:accent3>
          <a:srgbClr val="FFE9E9"/>
        </a:accent3>
        <a:accent4>
          <a:srgbClr val="2A2A82"/>
        </a:accent4>
        <a:accent5>
          <a:srgbClr val="D3E5D9"/>
        </a:accent5>
        <a:accent6>
          <a:srgbClr val="E78A2D"/>
        </a:accent6>
        <a:hlink>
          <a:srgbClr val="CC330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CDESIGNJ</Template>
  <TotalTime>58</TotalTime>
  <Words>641</Words>
  <Application>Microsoft Office PowerPoint</Application>
  <PresentationFormat>全屏显示(4:3)</PresentationFormat>
  <Paragraphs>89</Paragraphs>
  <Slides>15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砖雕艺术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辰昊</cp:lastModifiedBy>
  <cp:revision>28</cp:revision>
  <cp:lastPrinted>1601-01-01T00:00:00Z</cp:lastPrinted>
  <dcterms:created xsi:type="dcterms:W3CDTF">1601-01-01T00:00:00Z</dcterms:created>
  <dcterms:modified xsi:type="dcterms:W3CDTF">2017-04-10T00:42:04Z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