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839" r:id="rId3"/>
    <p:sldId id="434" r:id="rId4"/>
    <p:sldId id="841" r:id="rId5"/>
    <p:sldId id="842" r:id="rId6"/>
    <p:sldId id="597" r:id="rId7"/>
    <p:sldId id="672" r:id="rId8"/>
    <p:sldId id="840" r:id="rId9"/>
    <p:sldId id="687" r:id="rId10"/>
    <p:sldId id="971" r:id="rId11"/>
    <p:sldId id="972" r:id="rId12"/>
    <p:sldId id="973" r:id="rId13"/>
    <p:sldId id="260" r:id="rId14"/>
    <p:sldId id="294" r:id="rId15"/>
    <p:sldId id="1088" r:id="rId16"/>
    <p:sldId id="263" r:id="rId17"/>
    <p:sldId id="1093" r:id="rId18"/>
    <p:sldId id="1089" r:id="rId19"/>
    <p:sldId id="1166" r:id="rId20"/>
    <p:sldId id="601" r:id="rId21"/>
    <p:sldId id="1090" r:id="rId22"/>
    <p:sldId id="1091" r:id="rId23"/>
    <p:sldId id="1092" r:id="rId24"/>
    <p:sldId id="691" r:id="rId25"/>
    <p:sldId id="1094" r:id="rId26"/>
    <p:sldId id="606" r:id="rId27"/>
    <p:sldId id="1172" r:id="rId28"/>
    <p:sldId id="1173" r:id="rId29"/>
    <p:sldId id="1099" r:id="rId30"/>
    <p:sldId id="1100" r:id="rId31"/>
    <p:sldId id="1101" r:id="rId32"/>
    <p:sldId id="1096" r:id="rId33"/>
    <p:sldId id="1097" r:id="rId34"/>
    <p:sldId id="1098" r:id="rId35"/>
    <p:sldId id="1102" r:id="rId36"/>
    <p:sldId id="1176" r:id="rId37"/>
    <p:sldId id="1103" r:id="rId38"/>
    <p:sldId id="1104" r:id="rId39"/>
    <p:sldId id="1107" r:id="rId40"/>
    <p:sldId id="1177" r:id="rId41"/>
    <p:sldId id="1169" r:id="rId42"/>
    <p:sldId id="1108" r:id="rId43"/>
    <p:sldId id="1106" r:id="rId44"/>
    <p:sldId id="1105" r:id="rId45"/>
    <p:sldId id="668" r:id="rId46"/>
    <p:sldId id="669" r:id="rId47"/>
    <p:sldId id="1168" r:id="rId48"/>
    <p:sldId id="716" r:id="rId49"/>
    <p:sldId id="715" r:id="rId50"/>
    <p:sldId id="837" r:id="rId51"/>
  </p:sldIdLst>
  <p:sldSz cx="12192000" cy="6858000"/>
  <p:notesSz cx="7104380" cy="1023493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Calibri" panose="020F0502020204030204" pitchFamily="34" charset="0"/>
        <a:ea typeface="宋体" panose="02010600030101010101" pitchFamily="2" charset="-122"/>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ky123.Org" initials="S" lastIdx="11" clrIdx="0"/>
  <p:cmAuthor id="2" name="Administrat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716E8"/>
    <a:srgbClr val="40F0F2"/>
    <a:srgbClr val="2C2100"/>
    <a:srgbClr val="0000FF"/>
    <a:srgbClr val="162477"/>
    <a:srgbClr val="DFB5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p:restoredTop sz="94660"/>
  </p:normalViewPr>
  <p:slideViewPr>
    <p:cSldViewPr snapToGrid="0" showGuides="1">
      <p:cViewPr>
        <p:scale>
          <a:sx n="50" d="100"/>
          <a:sy n="50" d="100"/>
        </p:scale>
        <p:origin x="-1128" y="-1170"/>
      </p:cViewPr>
      <p:guideLst>
        <p:guide orient="horz" pos="2199"/>
        <p:guide pos="2818"/>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6" Type="http://schemas.openxmlformats.org/officeDocument/2006/relationships/commentAuthors" Target="commentAuthors.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notesMaster" Target="notesMasters/notesMaster1.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3189288" cy="574675"/>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4168775" y="0"/>
            <a:ext cx="3189288" cy="574675"/>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Calibri" panose="020F0502020204030204" pitchFamily="34" charset="0"/>
                <a:ea typeface="宋体" panose="02010600030101010101" pitchFamily="2" charset="-122"/>
                <a:cs typeface="+mn-cs"/>
              </a:rPr>
            </a:fld>
            <a:endParaRPr lang="zh-CN" altLang="en-US" strike="noStrike" noProof="1"/>
          </a:p>
        </p:txBody>
      </p:sp>
      <p:sp>
        <p:nvSpPr>
          <p:cNvPr id="14340" name="幻灯片图像占位符 3"/>
          <p:cNvSpPr>
            <a:spLocks noGrp="1" noRot="1" noChangeAspect="1"/>
          </p:cNvSpPr>
          <p:nvPr>
            <p:ph type="sldImg"/>
          </p:nvPr>
        </p:nvSpPr>
        <p:spPr>
          <a:xfrm>
            <a:off x="242888" y="1431925"/>
            <a:ext cx="6873875" cy="3867150"/>
          </a:xfrm>
          <a:prstGeom prst="rect">
            <a:avLst/>
          </a:prstGeom>
          <a:noFill/>
          <a:ln w="12700" cap="flat" cmpd="sng">
            <a:solidFill>
              <a:srgbClr val="000000"/>
            </a:solidFill>
            <a:prstDash val="solid"/>
            <a:round/>
            <a:headEnd type="none" w="med" len="med"/>
            <a:tailEnd type="none" w="med" len="med"/>
          </a:ln>
        </p:spPr>
      </p:sp>
      <p:sp>
        <p:nvSpPr>
          <p:cNvPr id="14341" name="备注占位符 4"/>
          <p:cNvSpPr>
            <a:spLocks noGrp="1"/>
          </p:cNvSpPr>
          <p:nvPr>
            <p:ph type="body" sz="quarter"/>
          </p:nvPr>
        </p:nvSpPr>
        <p:spPr>
          <a:xfrm>
            <a:off x="736600" y="5513388"/>
            <a:ext cx="5886450" cy="4510087"/>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10880725"/>
            <a:ext cx="3189288" cy="574675"/>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4168775" y="10880725"/>
            <a:ext cx="3189288" cy="574675"/>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Calibri" panose="020F0502020204030204" pitchFamily="34" charset="0"/>
                <a:ea typeface="宋体" panose="02010600030101010101" pitchFamily="2"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竖版">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5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3" name="矩形 3"/>
          <p:cNvSpPr/>
          <p:nvPr userDrawn="1"/>
        </p:nvSpPr>
        <p:spPr>
          <a:xfrm rot="6238231" flipH="1">
            <a:off x="9408319" y="4234656"/>
            <a:ext cx="1169988" cy="1171575"/>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4" name="矩形 5"/>
          <p:cNvSpPr/>
          <p:nvPr userDrawn="1"/>
        </p:nvSpPr>
        <p:spPr>
          <a:xfrm rot="19041346" flipH="1">
            <a:off x="10088563" y="6107113"/>
            <a:ext cx="187325" cy="18732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5" name="矩形 6"/>
          <p:cNvSpPr/>
          <p:nvPr userDrawn="1"/>
        </p:nvSpPr>
        <p:spPr>
          <a:xfrm rot="998715" flipH="1">
            <a:off x="10506075" y="5621338"/>
            <a:ext cx="473075" cy="473075"/>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6" name="矩形 7"/>
          <p:cNvSpPr/>
          <p:nvPr userDrawn="1"/>
        </p:nvSpPr>
        <p:spPr>
          <a:xfrm rot="19250941" flipH="1">
            <a:off x="10179050" y="5688013"/>
            <a:ext cx="223838" cy="223838"/>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7" name="矩形 8"/>
          <p:cNvSpPr/>
          <p:nvPr userDrawn="1"/>
        </p:nvSpPr>
        <p:spPr>
          <a:xfrm rot="19628487" flipH="1">
            <a:off x="11164888" y="6592888"/>
            <a:ext cx="479425" cy="477838"/>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8" name="矩形 1"/>
          <p:cNvSpPr/>
          <p:nvPr userDrawn="1"/>
        </p:nvSpPr>
        <p:spPr>
          <a:xfrm rot="1703810" flipH="1">
            <a:off x="11537950" y="2659063"/>
            <a:ext cx="669925" cy="66992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9" name="矩形 2"/>
          <p:cNvSpPr/>
          <p:nvPr userDrawn="1"/>
        </p:nvSpPr>
        <p:spPr>
          <a:xfrm rot="985914" flipH="1">
            <a:off x="11072813" y="5414963"/>
            <a:ext cx="1325563" cy="1325563"/>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10" name="矩形 4"/>
          <p:cNvSpPr/>
          <p:nvPr userDrawn="1"/>
        </p:nvSpPr>
        <p:spPr>
          <a:xfrm rot="3014278" flipH="1">
            <a:off x="10200481" y="3586956"/>
            <a:ext cx="1958975" cy="1957388"/>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11" name="矩形 9"/>
          <p:cNvSpPr/>
          <p:nvPr userDrawn="1"/>
        </p:nvSpPr>
        <p:spPr>
          <a:xfrm rot="4169379" flipH="1">
            <a:off x="8955088" y="5462588"/>
            <a:ext cx="203200" cy="203200"/>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12" name="矩形 10"/>
          <p:cNvSpPr/>
          <p:nvPr userDrawn="1"/>
        </p:nvSpPr>
        <p:spPr>
          <a:xfrm rot="1849597" flipH="1">
            <a:off x="10415588" y="6386513"/>
            <a:ext cx="668338" cy="66992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sp>
        <p:nvSpPr>
          <p:cNvPr id="13" name="矩形 11"/>
          <p:cNvSpPr/>
          <p:nvPr userDrawn="1"/>
        </p:nvSpPr>
        <p:spPr>
          <a:xfrm rot="1703810" flipH="1">
            <a:off x="10052050" y="3232150"/>
            <a:ext cx="328613" cy="3302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trike="noStrike" noProof="1"/>
          </a:p>
        </p:txBody>
      </p:sp>
      <p:pic>
        <p:nvPicPr>
          <p:cNvPr id="12301" name="Picture 16" descr="timg?image&amp;quality=80&amp;size=b9999_10000&amp;sec=1514455248577&amp;di=17a6aee7f6970fc09f61a1489a9c9b1a&amp;imgtype=0&amp;src=http%3A%2F%2Fpic2"/>
          <p:cNvPicPr>
            <a:picLocks noChangeAspect="1"/>
          </p:cNvPicPr>
          <p:nvPr/>
        </p:nvPicPr>
        <p:blipFill>
          <a:blip r:embed="rId2"/>
          <a:stretch>
            <a:fillRect/>
          </a:stretch>
        </p:blipFill>
        <p:spPr>
          <a:xfrm>
            <a:off x="563563" y="5341938"/>
            <a:ext cx="1133475" cy="1139825"/>
          </a:xfrm>
          <a:prstGeom prst="rect">
            <a:avLst/>
          </a:prstGeom>
          <a:noFill/>
          <a:ln w="9525">
            <a:noFill/>
          </a:ln>
        </p:spPr>
      </p:pic>
      <p:sp>
        <p:nvSpPr>
          <p:cNvPr id="16" name="文本占位符 7"/>
          <p:cNvSpPr>
            <a:spLocks noGrp="1"/>
          </p:cNvSpPr>
          <p:nvPr>
            <p:ph type="body" sz="quarter" idx="10"/>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lvl="0" fontAlgn="base"/>
            <a:r>
              <a:rPr lang="zh-CN" altLang="en-US" strike="noStrike" noProof="1" dirty="0" smtClean="0"/>
              <a:t>单击此处编辑母版文本样式</a:t>
            </a:r>
            <a:endParaRPr lang="zh-CN" altLang="en-US" strike="noStrike" noProof="1" dirty="0" smtClean="0"/>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标题和内容">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245225"/>
            <a:ext cx="2844800" cy="476250"/>
          </a:xfrm>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a:xfrm>
            <a:off x="4165600" y="6245225"/>
            <a:ext cx="3860800" cy="476250"/>
          </a:xfrm>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a:xfrm>
            <a:off x="8737600" y="6245225"/>
            <a:ext cx="2844800" cy="476250"/>
          </a:xfrm>
        </p:spPr>
        <p:txBody>
          <a:bodyPr/>
          <a:p>
            <a:pPr marL="0" marR="0" lvl="0" indent="0" algn="r" defTabSz="914400" rtl="0" eaLnBrk="1" fontAlgn="base" latinLnBrk="0" hangingPunct="1">
              <a:lnSpc>
                <a:spcPct val="100000"/>
              </a:lnSpc>
              <a:spcBef>
                <a:spcPct val="0"/>
              </a:spcBef>
              <a:spcAft>
                <a:spcPct val="0"/>
              </a:spcAft>
              <a:buClrTx/>
              <a:buSzTx/>
              <a:buFontTx/>
              <a:buNone/>
              <a:defRPr/>
            </a:pPr>
            <a:fld id="{988B4C0C-6E34-40CA-84F3-91F16F706DDD}"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random/>
  </p:transition>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8.jpeg"/><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xml"/><Relationship Id="rId2" Type="http://schemas.openxmlformats.org/officeDocument/2006/relationships/image" Target="../media/image14.jpeg"/><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pic>
        <p:nvPicPr>
          <p:cNvPr id="15366" name="图片 15365" descr="图片1"/>
          <p:cNvPicPr>
            <a:picLocks noChangeAspect="1"/>
          </p:cNvPicPr>
          <p:nvPr/>
        </p:nvPicPr>
        <p:blipFill>
          <a:blip r:embed="rId1"/>
          <a:stretch>
            <a:fillRect/>
          </a:stretch>
        </p:blipFill>
        <p:spPr>
          <a:xfrm>
            <a:off x="0" y="0"/>
            <a:ext cx="11958320" cy="6744970"/>
          </a:xfrm>
          <a:prstGeom prst="rect">
            <a:avLst/>
          </a:prstGeom>
          <a:noFill/>
          <a:ln w="9525">
            <a:noFill/>
          </a:ln>
        </p:spPr>
      </p:pic>
      <p:sp>
        <p:nvSpPr>
          <p:cNvPr id="1026" name="标题 2"/>
          <p:cNvSpPr>
            <a:spLocks noGrp="1"/>
          </p:cNvSpPr>
          <p:nvPr>
            <p:ph type="title"/>
          </p:nvPr>
        </p:nvSpPr>
        <p:spPr>
          <a:xfrm>
            <a:off x="1917700" y="1016000"/>
            <a:ext cx="4132263" cy="1463675"/>
          </a:xfrm>
          <a:prstGeom prst="rect">
            <a:avLst/>
          </a:prstGeom>
          <a:noFill/>
          <a:ln w="9525" cap="flat" cmpd="sng" algn="ctr">
            <a:noFill/>
            <a:prstDash val="solid"/>
          </a:ln>
        </p:spPr>
        <p:txBody>
          <a:bodyPr lIns="68580" tIns="34290" rIns="68580" bIns="34290" anchor="b"/>
          <a:p>
            <a:pPr algn="ctr" eaLnBrk="1" fontAlgn="base" hangingPunct="1"/>
            <a:r>
              <a:rPr lang="en-US" altLang="zh-CN" sz="8800" b="1" strike="noStrike" noProof="1" dirty="0">
                <a:solidFill>
                  <a:srgbClr val="2C2100"/>
                </a:solidFill>
                <a:latin typeface="方正大标宋_GBK" charset="-122"/>
                <a:ea typeface="方正大标宋_GBK" charset="-122"/>
              </a:rPr>
              <a:t>  </a:t>
            </a:r>
            <a:r>
              <a:rPr lang="zh-CN" altLang="en-US" sz="8800" b="1" strike="noStrike" noProof="1" dirty="0">
                <a:solidFill>
                  <a:srgbClr val="FF0000"/>
                </a:solidFill>
                <a:uFillTx/>
                <a:latin typeface="方正大标宋_GBK" charset="0"/>
                <a:ea typeface="方正大标宋_GBK" charset="-122"/>
              </a:rPr>
              <a:t>溜 索</a:t>
            </a:r>
            <a:r>
              <a:rPr lang="zh-CN" altLang="en-US" sz="8800" b="1" strike="noStrike" noProof="1" dirty="0">
                <a:solidFill>
                  <a:srgbClr val="2C2100"/>
                </a:solidFill>
                <a:latin typeface="黑体" panose="02010609060101010101" pitchFamily="49" charset="-122"/>
                <a:ea typeface="黑体" panose="02010609060101010101" pitchFamily="49" charset="-122"/>
              </a:rPr>
              <a:t> </a:t>
            </a:r>
            <a:endParaRPr lang="zh-CN" altLang="en-US" sz="8800" b="1" strike="noStrike" noProof="1" dirty="0">
              <a:solidFill>
                <a:srgbClr val="2C2100"/>
              </a:solidFill>
              <a:latin typeface="黑体" panose="02010609060101010101" pitchFamily="49" charset="-122"/>
              <a:ea typeface="黑体" panose="02010609060101010101" pitchFamily="49" charset="-122"/>
            </a:endParaRPr>
          </a:p>
        </p:txBody>
      </p:sp>
      <p:sp>
        <p:nvSpPr>
          <p:cNvPr id="1027" name="副标题 2"/>
          <p:cNvSpPr>
            <a:spLocks noGrp="1"/>
          </p:cNvSpPr>
          <p:nvPr>
            <p:ph/>
          </p:nvPr>
        </p:nvSpPr>
        <p:spPr>
          <a:xfrm>
            <a:off x="4543425" y="3111500"/>
            <a:ext cx="3105150" cy="1522413"/>
          </a:xfrm>
          <a:prstGeom prst="rect">
            <a:avLst/>
          </a:prstGeom>
          <a:noFill/>
          <a:ln w="9525" cap="flat" cmpd="sng" algn="ctr">
            <a:noFill/>
            <a:prstDash val="solid"/>
          </a:ln>
        </p:spPr>
        <p:txBody>
          <a:bodyPr lIns="68580" tIns="34290" rIns="68580" bIns="34290"/>
          <a:p>
            <a:pPr marL="0" indent="0" eaLnBrk="1" fontAlgn="base" hangingPunct="1">
              <a:buNone/>
            </a:pPr>
            <a:r>
              <a:rPr lang="zh-CN" altLang="en-US" sz="7200" b="1" strike="noStrike" noProof="1" dirty="0">
                <a:solidFill>
                  <a:srgbClr val="FFFF00"/>
                </a:solidFill>
                <a:uFillTx/>
                <a:latin typeface="华文仿宋" panose="02010600040101010101" charset="-122"/>
                <a:ea typeface="华文仿宋" panose="02010600040101010101" charset="-122"/>
              </a:rPr>
              <a:t>阿城</a:t>
            </a:r>
            <a:endParaRPr lang="zh-CN" altLang="en-US" sz="7200" b="1" strike="noStrike" noProof="1" dirty="0">
              <a:solidFill>
                <a:srgbClr val="FFFF00"/>
              </a:solidFill>
              <a:uFillTx/>
              <a:latin typeface="华文仿宋" panose="02010600040101010101" charset="-122"/>
              <a:ea typeface="华文仿宋" panose="02010600040101010101" charset="-122"/>
            </a:endParaRPr>
          </a:p>
        </p:txBody>
      </p:sp>
      <p:sp>
        <p:nvSpPr>
          <p:cNvPr id="9" name="文本框 8"/>
          <p:cNvSpPr txBox="1"/>
          <p:nvPr/>
        </p:nvSpPr>
        <p:spPr>
          <a:xfrm>
            <a:off x="61913" y="57150"/>
            <a:ext cx="1576388" cy="1050925"/>
          </a:xfrm>
          <a:prstGeom prst="rect">
            <a:avLst/>
          </a:prstGeom>
          <a:noFill/>
        </p:spPr>
        <p:txBody>
          <a:bodyPr wrap="none" rtlCol="0">
            <a:spAutoFit/>
          </a:bodyPr>
          <a:p>
            <a:pPr fontAlgn="base">
              <a:lnSpc>
                <a:spcPct val="130000"/>
              </a:lnSpc>
            </a:pPr>
            <a:r>
              <a:rPr lang="zh-CN" altLang="en-US" sz="4800" b="1" strike="noStrike" noProof="1" dirty="0" smtClean="0">
                <a:solidFill>
                  <a:srgbClr val="40F0F2"/>
                </a:solidFill>
                <a:uFillTx/>
                <a:latin typeface="Arial" panose="020B0604020202020204" pitchFamily="34" charset="0"/>
                <a:ea typeface="黑体" panose="02010609060101010101" pitchFamily="49" charset="-122"/>
                <a:cs typeface="+mn-cs"/>
              </a:rPr>
              <a:t>小 说</a:t>
            </a:r>
            <a:endParaRPr lang="zh-CN" altLang="en-US" sz="4800" b="1" strike="noStrike" noProof="1" dirty="0" smtClean="0">
              <a:solidFill>
                <a:srgbClr val="40F0F2"/>
              </a:solidFill>
              <a:uFillTx/>
              <a:latin typeface="Arial" panose="020B0604020202020204" pitchFamily="34" charset="0"/>
              <a:ea typeface="黑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pic>
        <p:nvPicPr>
          <p:cNvPr id="16386" name="图片 1" descr="3"/>
          <p:cNvPicPr>
            <a:picLocks noChangeAspect="1"/>
          </p:cNvPicPr>
          <p:nvPr/>
        </p:nvPicPr>
        <p:blipFill>
          <a:blip r:embed="rId1"/>
          <a:srcRect l="5618" t="-330" r="5562"/>
          <a:stretch>
            <a:fillRect/>
          </a:stretch>
        </p:blipFill>
        <p:spPr>
          <a:xfrm>
            <a:off x="-11112" y="-28575"/>
            <a:ext cx="12244387" cy="6918325"/>
          </a:xfrm>
          <a:prstGeom prst="rect">
            <a:avLst/>
          </a:prstGeom>
          <a:noFill/>
          <a:ln w="9525">
            <a:noFill/>
          </a:ln>
        </p:spPr>
      </p:pic>
      <p:sp>
        <p:nvSpPr>
          <p:cNvPr id="4" name="矩形 3"/>
          <p:cNvSpPr/>
          <p:nvPr/>
        </p:nvSpPr>
        <p:spPr>
          <a:xfrm>
            <a:off x="1417638" y="855663"/>
            <a:ext cx="9264650" cy="5630863"/>
          </a:xfrm>
          <a:prstGeom prst="rect">
            <a:avLst/>
          </a:prstGeom>
          <a:solidFill>
            <a:schemeClr val="bg1"/>
          </a:solidFill>
        </p:spPr>
        <p:txBody>
          <a:bodyPr wrap="square">
            <a:spAutoFit/>
          </a:bodyPr>
          <a:p>
            <a:pPr eaLnBrk="1" fontAlgn="base" latinLnBrk="1" hangingPunct="1">
              <a:lnSpc>
                <a:spcPct val="100000"/>
              </a:lnSpc>
            </a:pPr>
            <a:r>
              <a:rPr lang="en-US" altLang="zh-CN" sz="4000" b="1" strike="noStrike" noProof="1" dirty="0" smtClean="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smtClean="0">
                <a:solidFill>
                  <a:srgbClr val="0000FF"/>
                </a:solidFill>
                <a:uFillTx/>
                <a:latin typeface="宋体" panose="02010600030101010101" pitchFamily="2" charset="-122"/>
                <a:ea typeface="宋体" panose="02010600030101010101" pitchFamily="2" charset="-122"/>
                <a:cs typeface="+mn-cs"/>
              </a:rPr>
              <a:t>云南</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怒江大峡谷，被称为</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东方大峡谷</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，世界三大峡谷之一。峡谷的东面是被称为</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万瀑千湖之山</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的碧罗雪山，西面是中缅边境千里边防的高黎贡山，谷底是奔腾咆哮的怒江。怒江没有船，惊涛怒浪上小船无法横渡，两岸居民过江，从前主要靠</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溜索</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桥。那么，什么是溜索呢</a:t>
            </a:r>
            <a:r>
              <a:rPr lang="zh-CN" altLang="zh-CN" sz="4000" b="1" strike="noStrike" noProof="1" dirty="0" smtClean="0">
                <a:solidFill>
                  <a:srgbClr val="0000FF"/>
                </a:solidFill>
                <a:uFillTx/>
                <a:latin typeface="宋体" panose="02010600030101010101" pitchFamily="2" charset="-122"/>
                <a:ea typeface="宋体" panose="02010600030101010101" pitchFamily="2" charset="-122"/>
                <a:cs typeface="+mn-cs"/>
              </a:rPr>
              <a:t>？</a:t>
            </a:r>
            <a:r>
              <a:rPr lang="zh-CN" altLang="en-US" sz="4000" b="1" strike="noStrike" noProof="1" dirty="0" smtClean="0">
                <a:solidFill>
                  <a:srgbClr val="0000FF"/>
                </a:solidFill>
                <a:uFillTx/>
                <a:latin typeface="宋体" panose="02010600030101010101" pitchFamily="2" charset="-122"/>
                <a:ea typeface="宋体" panose="02010600030101010101" pitchFamily="2" charset="-122"/>
                <a:cs typeface="+mn-cs"/>
              </a:rPr>
              <a:t>让我们</a:t>
            </a:r>
            <a:r>
              <a:rPr lang="zh-CN" altLang="zh-CN" sz="4000" b="1" strike="noStrike" noProof="1" dirty="0" smtClean="0">
                <a:solidFill>
                  <a:srgbClr val="0000FF"/>
                </a:solidFill>
                <a:uFillTx/>
                <a:latin typeface="宋体" panose="02010600030101010101" pitchFamily="2" charset="-122"/>
                <a:ea typeface="宋体" panose="02010600030101010101" pitchFamily="2" charset="-122"/>
                <a:cs typeface="+mn-cs"/>
              </a:rPr>
              <a:t>跟随</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作者的描述去感受这种让人惊心动魄的过江方式。</a:t>
            </a:r>
            <a:endParaRPr lang="zh-CN" alt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FFFF00"/>
                </a:solidFill>
                <a:uFillTx/>
                <a:latin typeface="Calibri" panose="020F0502020204030204" pitchFamily="34" charset="0"/>
                <a:ea typeface="黑体" panose="02010609060101010101" pitchFamily="49" charset="-122"/>
                <a:cs typeface="+mn-cs"/>
              </a:rPr>
              <a:t>新课导入</a:t>
            </a:r>
            <a:endParaRPr lang="zh-CN" altLang="en-US" sz="4000" b="1" strike="noStrike" noProof="1">
              <a:solidFill>
                <a:srgbClr val="FFFF00"/>
              </a:solidFill>
              <a:uFillTx/>
              <a:ea typeface="黑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00000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pic>
        <p:nvPicPr>
          <p:cNvPr id="17413" name="图片 17412" descr="图片3"/>
          <p:cNvPicPr>
            <a:picLocks noChangeAspect="1"/>
          </p:cNvPicPr>
          <p:nvPr/>
        </p:nvPicPr>
        <p:blipFill>
          <a:blip r:embed="rId1"/>
          <a:stretch>
            <a:fillRect/>
          </a:stretch>
        </p:blipFill>
        <p:spPr>
          <a:xfrm>
            <a:off x="0" y="0"/>
            <a:ext cx="12192000" cy="6896100"/>
          </a:xfrm>
          <a:prstGeom prst="rect">
            <a:avLst/>
          </a:prstGeom>
          <a:noFill/>
          <a:ln w="9525">
            <a:noFill/>
          </a:ln>
        </p:spPr>
      </p:pic>
      <p:sp>
        <p:nvSpPr>
          <p:cNvPr id="4" name="矩形 3"/>
          <p:cNvSpPr/>
          <p:nvPr/>
        </p:nvSpPr>
        <p:spPr>
          <a:xfrm>
            <a:off x="1417638" y="1374775"/>
            <a:ext cx="9264650" cy="3784600"/>
          </a:xfrm>
          <a:prstGeom prst="rect">
            <a:avLst/>
          </a:prstGeom>
          <a:solidFill>
            <a:schemeClr val="bg1"/>
          </a:solidFill>
        </p:spPr>
        <p:txBody>
          <a:bodyPr wrap="square">
            <a:spAutoFit/>
          </a:bodyPr>
          <a:p>
            <a:pPr eaLnBrk="1" fontAlgn="base" latinLnBrk="1" hangingPunct="1">
              <a:lnSpc>
                <a:spcPct val="100000"/>
              </a:lnSpc>
            </a:pPr>
            <a:r>
              <a:rPr sz="4000" b="1" strike="noStrike" noProof="1" dirty="0">
                <a:solidFill>
                  <a:srgbClr val="0000FF"/>
                </a:solidFill>
                <a:uFillTx/>
                <a:latin typeface="宋体" panose="02010600030101010101" pitchFamily="2" charset="-122"/>
                <a:ea typeface="宋体" panose="02010600030101010101" pitchFamily="2" charset="-122"/>
                <a:cs typeface="+mn-cs"/>
              </a:rPr>
              <a:t>    溜索，是一种渡河工具，中国古代称为撞，它以一条钢索或粗绳，连接山谷两侧，一头高，一头低，人可由高向低溜过河谷。可分为平溜和陡溜等。常见于山地，如中国的横断山脉。除渡人外，亦可渡货物、牲畜等。</a:t>
            </a:r>
            <a:endParaRPr sz="4000" b="1" strike="noStrike" noProof="1" dirty="0">
              <a:solidFill>
                <a:srgbClr val="0000FF"/>
              </a:solidFill>
              <a:uFillTx/>
              <a:latin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00000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pic>
        <p:nvPicPr>
          <p:cNvPr id="1026" name="Picture 2"/>
          <p:cNvPicPr>
            <a:picLocks noChangeAspect="1" noChangeArrowheads="1"/>
          </p:cNvPicPr>
          <p:nvPr/>
        </p:nvPicPr>
        <p:blipFill>
          <a:blip r:embed="rId1">
            <a:extLst>
              <a:ext uri="{28A0092B-C50C-407E-A947-70E740481C1C}">
                <a14:useLocalDpi xmlns:a14="http://schemas.microsoft.com/office/drawing/2010/main" val="0"/>
              </a:ext>
            </a:extLst>
          </a:blip>
          <a:srcRect l="-117" t="18767" r="-64" b="6211"/>
          <a:stretch>
            <a:fillRect/>
          </a:stretch>
        </p:blipFill>
        <p:spPr bwMode="auto">
          <a:xfrm>
            <a:off x="-19685" y="-20955"/>
            <a:ext cx="12218035" cy="6867525"/>
          </a:xfrm>
          <a:prstGeom prst="rect">
            <a:avLst/>
          </a:prstGeom>
          <a:noFill/>
          <a:ln>
            <a:noFill/>
          </a:ln>
          <a:effectLst/>
          <a:scene3d>
            <a:camera prst="orthographicFront"/>
            <a:lightRig rig="threePt" dir="t"/>
          </a:scene3d>
          <a:sp3d>
            <a:bevelT w="1524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1417638" y="1374775"/>
            <a:ext cx="9264650" cy="3170238"/>
          </a:xfrm>
          <a:prstGeom prst="rect">
            <a:avLst/>
          </a:prstGeom>
          <a:solidFill>
            <a:schemeClr val="bg1"/>
          </a:solidFill>
        </p:spPr>
        <p:txBody>
          <a:bodyPr wrap="square">
            <a:spAutoFit/>
          </a:bodyPr>
          <a:p>
            <a:pPr eaLnBrk="1" fontAlgn="base" latinLnBrk="1" hangingPunct="1">
              <a:lnSpc>
                <a:spcPct val="100000"/>
              </a:lnSpc>
            </a:pPr>
            <a:r>
              <a:rPr sz="4000" b="1" strike="noStrike" noProof="1" dirty="0">
                <a:solidFill>
                  <a:srgbClr val="0000FF"/>
                </a:solidFill>
                <a:uFillTx/>
                <a:latin typeface="宋体" panose="02010600030101010101" pitchFamily="2" charset="-122"/>
                <a:ea typeface="宋体" panose="02010600030101010101" pitchFamily="2" charset="-122"/>
                <a:cs typeface="+mn-cs"/>
              </a:rPr>
              <a:t>    动物过溜索：用绳子缚住其四脚或者腰部，前半部，留有长绳由人携带或放于随身携带的竹筐，待到下半部分时，人和绳子</a:t>
            </a:r>
            <a:r>
              <a:rPr lang="zh-CN" sz="4000" b="1" strike="noStrike" noProof="1" dirty="0">
                <a:solidFill>
                  <a:srgbClr val="0000FF"/>
                </a:solidFill>
                <a:uFillTx/>
                <a:latin typeface="宋体" panose="02010600030101010101" pitchFamily="2" charset="-122"/>
                <a:ea typeface="宋体" panose="02010600030101010101" pitchFamily="2" charset="-122"/>
                <a:cs typeface="+mn-cs"/>
              </a:rPr>
              <a:t>先</a:t>
            </a:r>
            <a:r>
              <a:rPr sz="4000" b="1" strike="noStrike" noProof="1" dirty="0">
                <a:solidFill>
                  <a:srgbClr val="0000FF"/>
                </a:solidFill>
                <a:uFillTx/>
                <a:latin typeface="宋体" panose="02010600030101010101" pitchFamily="2" charset="-122"/>
                <a:ea typeface="宋体" panose="02010600030101010101" pitchFamily="2" charset="-122"/>
                <a:cs typeface="+mn-cs"/>
              </a:rPr>
              <a:t>过，然后用力拉长绳，帮助动物过河。</a:t>
            </a:r>
            <a:endParaRPr sz="4000" b="1" strike="noStrike" noProof="1" dirty="0">
              <a:solidFill>
                <a:srgbClr val="0000FF"/>
              </a:solidFill>
              <a:uFillTx/>
              <a:latin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00000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 name="图片 3"/>
          <p:cNvPicPr>
            <a:picLocks noChangeAspect="1" noChangeArrowheads="1"/>
          </p:cNvPicPr>
          <p:nvPr/>
        </p:nvPicPr>
        <p:blipFill>
          <a:blip r:embed="rId1" cstate="print"/>
          <a:srcRect l="-195" t="7521" r="-89" b="10022"/>
          <a:stretch>
            <a:fillRect/>
          </a:stretch>
        </p:blipFill>
        <p:spPr bwMode="auto">
          <a:xfrm>
            <a:off x="-53975" y="0"/>
            <a:ext cx="12277725" cy="69208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0481" name="图片 144393" descr="QQ图片20180715071925"/>
          <p:cNvPicPr>
            <a:picLocks noChangeAspect="1"/>
          </p:cNvPicPr>
          <p:nvPr/>
        </p:nvPicPr>
        <p:blipFill>
          <a:blip r:embed="rId1"/>
          <a:stretch>
            <a:fillRect/>
          </a:stretch>
        </p:blipFill>
        <p:spPr>
          <a:xfrm>
            <a:off x="0" y="0"/>
            <a:ext cx="12192000" cy="6850063"/>
          </a:xfrm>
          <a:prstGeom prst="rect">
            <a:avLst/>
          </a:prstGeom>
          <a:noFill/>
          <a:ln w="9525">
            <a:noFill/>
          </a:ln>
        </p:spPr>
      </p:pic>
      <p:pic>
        <p:nvPicPr>
          <p:cNvPr id="20482" name="图片 4" descr="5"/>
          <p:cNvPicPr>
            <a:picLocks noChangeAspect="1"/>
          </p:cNvPicPr>
          <p:nvPr/>
        </p:nvPicPr>
        <p:blipFill>
          <a:blip r:embed="rId2"/>
          <a:stretch>
            <a:fillRect/>
          </a:stretch>
        </p:blipFill>
        <p:spPr>
          <a:xfrm>
            <a:off x="0" y="0"/>
            <a:ext cx="12192000" cy="6850063"/>
          </a:xfrm>
          <a:prstGeom prst="rect">
            <a:avLst/>
          </a:prstGeom>
          <a:noFill/>
          <a:ln w="9525">
            <a:noFill/>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dissolve">
                                      <p:cBhvr>
                                        <p:cTn id="7"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pic>
        <p:nvPicPr>
          <p:cNvPr id="21506" name="图片 1"/>
          <p:cNvPicPr>
            <a:picLocks noChangeAspect="1"/>
          </p:cNvPicPr>
          <p:nvPr/>
        </p:nvPicPr>
        <p:blipFill>
          <a:blip r:embed="rId1"/>
          <a:srcRect l="-208" t="15114" r="6"/>
          <a:stretch>
            <a:fillRect/>
          </a:stretch>
        </p:blipFill>
        <p:spPr>
          <a:xfrm>
            <a:off x="-76200" y="-98425"/>
            <a:ext cx="12266613" cy="6970713"/>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529" name="图片 1"/>
          <p:cNvPicPr>
            <a:picLocks noChangeAspect="1"/>
          </p:cNvPicPr>
          <p:nvPr/>
        </p:nvPicPr>
        <p:blipFill>
          <a:blip r:embed="rId1"/>
          <a:stretch>
            <a:fillRect/>
          </a:stretch>
        </p:blipFill>
        <p:spPr>
          <a:xfrm>
            <a:off x="-4762" y="-6350"/>
            <a:ext cx="10291762" cy="6861175"/>
          </a:xfrm>
          <a:prstGeom prst="rect">
            <a:avLst/>
          </a:prstGeom>
          <a:noFill/>
          <a:ln w="9525">
            <a:noFill/>
          </a:ln>
        </p:spPr>
      </p:pic>
      <p:pic>
        <p:nvPicPr>
          <p:cNvPr id="22530" name="图片 2"/>
          <p:cNvPicPr>
            <a:picLocks noChangeAspect="1"/>
          </p:cNvPicPr>
          <p:nvPr/>
        </p:nvPicPr>
        <p:blipFill>
          <a:blip r:embed="rId2"/>
          <a:stretch>
            <a:fillRect/>
          </a:stretch>
        </p:blipFill>
        <p:spPr>
          <a:xfrm>
            <a:off x="3098800" y="0"/>
            <a:ext cx="9142413" cy="6856413"/>
          </a:xfrm>
          <a:prstGeom prst="rect">
            <a:avLst/>
          </a:prstGeom>
          <a:noFill/>
          <a:ln w="9525">
            <a:noFill/>
          </a:ln>
        </p:spPr>
      </p:pic>
      <p:sp>
        <p:nvSpPr>
          <p:cNvPr id="12295" name="文本框 12294"/>
          <p:cNvSpPr txBox="1"/>
          <p:nvPr/>
        </p:nvSpPr>
        <p:spPr>
          <a:xfrm>
            <a:off x="1382713" y="1049338"/>
            <a:ext cx="9337675" cy="5014913"/>
          </a:xfrm>
          <a:prstGeom prst="rect">
            <a:avLst/>
          </a:prstGeom>
          <a:solidFill>
            <a:schemeClr val="bg1"/>
          </a:solidFill>
          <a:ln w="9525">
            <a:noFill/>
          </a:ln>
        </p:spPr>
        <p:txBody>
          <a:bodyPr wrap="square">
            <a:spAutoFit/>
          </a:bodyPr>
          <a:lstStyle/>
          <a:p>
            <a:pPr marR="0" defTabSz="914400" eaLnBrk="1" fontAlgn="base" hangingPunct="1">
              <a:lnSpc>
                <a:spcPct val="100000"/>
              </a:lnSpc>
              <a:spcBef>
                <a:spcPts val="0"/>
              </a:spcBef>
              <a:buClrTx/>
              <a:buSzTx/>
              <a:defRPr/>
            </a:pPr>
            <a:r>
              <a:rPr kumimoji="0" lang="zh-CN" altLang="en-US" sz="4000" b="1" strike="noStrike" baseline="0" noProof="0" dirty="0">
                <a:solidFill>
                  <a:srgbClr val="0000FF"/>
                </a:solidFill>
                <a:uFillTx/>
                <a:latin typeface="黑体" panose="02010609060101010101" pitchFamily="49" charset="-122"/>
                <a:ea typeface="黑体" panose="02010609060101010101" pitchFamily="49" charset="-122"/>
                <a:cs typeface="+mn-cs"/>
                <a:sym typeface="+mn-ea"/>
              </a:rPr>
              <a:t>    马帮，就是按民间约定俗成的方式组织起来的一群赶马人及其骡马队的称呼。马帮是大西南地区特有的一种交通运输方式，它也是茶马古道主要的运载手段，面对险恶而随时变化的环境、生死与共特殊的生存方式形成马帮自己严格的组织和帮规、有自己帮内的习俗禁忌和行话。</a:t>
            </a:r>
            <a:endParaRPr kumimoji="0" lang="zh-CN" altLang="en-US" sz="4000" b="1" strike="noStrike" baseline="0" noProof="0" dirty="0">
              <a:solidFill>
                <a:srgbClr val="0000FF"/>
              </a:solidFill>
              <a:uFillTx/>
              <a:latin typeface="黑体" panose="02010609060101010101" pitchFamily="49" charset="-122"/>
              <a:ea typeface="黑体" panose="02010609060101010101" pitchFamily="49" charset="-122"/>
              <a:cs typeface="+mn-cs"/>
              <a:sym typeface="+mn-ea"/>
            </a:endParaRPr>
          </a:p>
        </p:txBody>
      </p:sp>
      <p:sp>
        <p:nvSpPr>
          <p:cNvPr id="22532" name="矩形 6"/>
          <p:cNvSpPr/>
          <p:nvPr/>
        </p:nvSpPr>
        <p:spPr>
          <a:xfrm>
            <a:off x="1743075" y="476250"/>
            <a:ext cx="100013" cy="447675"/>
          </a:xfrm>
          <a:prstGeom prst="rect">
            <a:avLst/>
          </a:prstGeom>
          <a:noFill/>
          <a:ln w="9525">
            <a:noFill/>
          </a:ln>
        </p:spPr>
        <p:txBody>
          <a:bodyPr anchor="ctr"/>
          <a:p>
            <a:pPr lvl="0" algn="ctr" eaLnBrk="1" hangingPunct="1"/>
            <a:endParaRPr lang="zh-CN" altLang="en-US" dirty="0">
              <a:solidFill>
                <a:srgbClr val="FFFFFF"/>
              </a:solidFill>
              <a:latin typeface="Calibri" panose="020F0502020204030204" pitchFamily="34" charset="0"/>
              <a:ea typeface="幼圆" panose="02010509060101010101" pitchFamily="49" charset="-122"/>
            </a:endParaRPr>
          </a:p>
        </p:txBody>
      </p:sp>
      <p:pic>
        <p:nvPicPr>
          <p:cNvPr id="22533" name="内容占位符 6" descr="马帮.jpg"/>
          <p:cNvPicPr>
            <a:picLocks noGrp="1" noChangeAspect="1"/>
          </p:cNvPicPr>
          <p:nvPr>
            <p:ph/>
          </p:nvPr>
        </p:nvPicPr>
        <p:blipFill>
          <a:blip r:embed="rId3"/>
          <a:stretch>
            <a:fillRect/>
          </a:stretch>
        </p:blipFill>
        <p:spPr>
          <a:xfrm>
            <a:off x="1524000" y="0"/>
            <a:ext cx="0" cy="0"/>
          </a:xfrm>
          <a:prstGeom prst="rect">
            <a:avLst/>
          </a:prstGeom>
          <a:noFill/>
          <a:ln w="9525">
            <a:noFill/>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dissolve">
                                      <p:cBhvr>
                                        <p:cTn id="7" dur="500"/>
                                        <p:tgtEl>
                                          <p:spTgt spid="22530"/>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12295"/>
                                        </p:tgtEl>
                                        <p:attrNameLst>
                                          <p:attrName>style.visibility</p:attrName>
                                        </p:attrNameLst>
                                      </p:cBhvr>
                                      <p:to>
                                        <p:strVal val="visible"/>
                                      </p:to>
                                    </p:set>
                                    <p:anim calcmode="lin" valueType="num">
                                      <p:cBhvr>
                                        <p:cTn id="12" dur="2000" fill="hold"/>
                                        <p:tgtEl>
                                          <p:spTgt spid="12295"/>
                                        </p:tgtEl>
                                        <p:attrNameLst>
                                          <p:attrName>ppt_x</p:attrName>
                                        </p:attrNameLst>
                                      </p:cBhvr>
                                      <p:tavLst>
                                        <p:tav tm="0">
                                          <p:val>
                                            <p:strVal val="#ppt_x"/>
                                          </p:val>
                                        </p:tav>
                                        <p:tav tm="100000">
                                          <p:val>
                                            <p:strVal val="#ppt_x"/>
                                          </p:val>
                                        </p:tav>
                                      </p:tavLst>
                                    </p:anim>
                                    <p:anim calcmode="lin" valueType="num">
                                      <p:cBhvr>
                                        <p:cTn id="13" dur="2000" fill="hold"/>
                                        <p:tgtEl>
                                          <p:spTgt spid="122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4" name="矩形 3"/>
          <p:cNvSpPr/>
          <p:nvPr/>
        </p:nvSpPr>
        <p:spPr>
          <a:xfrm>
            <a:off x="1679575" y="1111250"/>
            <a:ext cx="9264650" cy="3784600"/>
          </a:xfrm>
          <a:prstGeom prst="rect">
            <a:avLst/>
          </a:prstGeom>
          <a:solidFill>
            <a:schemeClr val="bg1"/>
          </a:solidFill>
        </p:spPr>
        <p:txBody>
          <a:bodyPr wrap="square">
            <a:spAutoFit/>
          </a:bodyPr>
          <a:p>
            <a:pPr eaLnBrk="1" fontAlgn="base" latinLnBrk="1" hangingPunct="1">
              <a:lnSpc>
                <a:spcPct val="150000"/>
              </a:lnSpc>
            </a:pPr>
            <a:r>
              <a:rPr sz="4000" b="1" strike="noStrike" noProof="1" dirty="0">
                <a:solidFill>
                  <a:srgbClr val="0000FF"/>
                </a:solidFill>
                <a:uFillTx/>
                <a:latin typeface="宋体" panose="02010600030101010101" pitchFamily="2" charset="-122"/>
                <a:ea typeface="宋体" panose="02010600030101010101" pitchFamily="2" charset="-122"/>
                <a:cs typeface="+mn-cs"/>
              </a:rPr>
              <a:t>1</a:t>
            </a:r>
            <a:r>
              <a:rPr 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sz="4000" b="1" strike="noStrike" noProof="1" dirty="0">
                <a:solidFill>
                  <a:srgbClr val="0000FF"/>
                </a:solidFill>
                <a:uFillTx/>
                <a:latin typeface="宋体" panose="02010600030101010101" pitchFamily="2" charset="-122"/>
                <a:ea typeface="宋体" panose="02010600030101010101" pitchFamily="2" charset="-122"/>
                <a:cs typeface="+mn-cs"/>
              </a:rPr>
              <a:t>梳理故事情节，分析环境描写的作用，把握文章内容。</a:t>
            </a:r>
            <a:endParaRPr sz="4000" b="1" strike="noStrike" noProof="1" dirty="0">
              <a:solidFill>
                <a:srgbClr val="0000FF"/>
              </a:solidFill>
              <a:uFillTx/>
              <a:latin typeface="宋体" panose="02010600030101010101" pitchFamily="2" charset="-122"/>
            </a:endParaRPr>
          </a:p>
          <a:p>
            <a:pPr eaLnBrk="1" fontAlgn="base" latinLnBrk="1" hangingPunct="1">
              <a:lnSpc>
                <a:spcPct val="150000"/>
              </a:lnSpc>
            </a:pPr>
            <a:r>
              <a:rPr sz="4000" b="1" strike="noStrike" noProof="1" dirty="0">
                <a:solidFill>
                  <a:srgbClr val="0000FF"/>
                </a:solidFill>
                <a:uFillTx/>
                <a:latin typeface="宋体" panose="02010600030101010101" pitchFamily="2" charset="-122"/>
                <a:ea typeface="宋体" panose="02010600030101010101" pitchFamily="2" charset="-122"/>
                <a:cs typeface="+mn-cs"/>
              </a:rPr>
              <a:t>2</a:t>
            </a:r>
            <a:r>
              <a:rPr 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sz="4000" b="1" strike="noStrike" noProof="1" dirty="0">
                <a:solidFill>
                  <a:srgbClr val="0000FF"/>
                </a:solidFill>
                <a:uFillTx/>
                <a:latin typeface="宋体" panose="02010600030101010101" pitchFamily="2" charset="-122"/>
                <a:ea typeface="宋体" panose="02010600030101010101" pitchFamily="2" charset="-122"/>
                <a:cs typeface="+mn-cs"/>
              </a:rPr>
              <a:t>分析人物性格，概括人物形象。</a:t>
            </a:r>
            <a:endParaRPr sz="4000" b="1" strike="noStrike" noProof="1" dirty="0">
              <a:solidFill>
                <a:srgbClr val="0000FF"/>
              </a:solidFill>
              <a:uFillTx/>
              <a:latin typeface="宋体" panose="02010600030101010101" pitchFamily="2" charset="-122"/>
            </a:endParaRPr>
          </a:p>
          <a:p>
            <a:pPr eaLnBrk="1" fontAlgn="base" latinLnBrk="1" hangingPunct="1">
              <a:lnSpc>
                <a:spcPct val="150000"/>
              </a:lnSpc>
            </a:pPr>
            <a:r>
              <a:rPr sz="4000" b="1" strike="noStrike" noProof="1" dirty="0">
                <a:solidFill>
                  <a:srgbClr val="0000FF"/>
                </a:solidFill>
                <a:uFillTx/>
                <a:latin typeface="宋体" panose="02010600030101010101" pitchFamily="2" charset="-122"/>
                <a:ea typeface="宋体" panose="02010600030101010101" pitchFamily="2" charset="-122"/>
                <a:cs typeface="+mn-cs"/>
              </a:rPr>
              <a:t>3</a:t>
            </a:r>
            <a:r>
              <a:rPr 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sz="4000" b="1" strike="noStrike" noProof="1" dirty="0">
                <a:solidFill>
                  <a:srgbClr val="0000FF"/>
                </a:solidFill>
                <a:uFillTx/>
                <a:latin typeface="宋体" panose="02010600030101010101" pitchFamily="2" charset="-122"/>
                <a:ea typeface="宋体" panose="02010600030101010101" pitchFamily="2" charset="-122"/>
                <a:cs typeface="+mn-cs"/>
              </a:rPr>
              <a:t>领悟深刻意蕴和作者的情感取向。</a:t>
            </a:r>
            <a:endParaRPr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学习目标</a:t>
            </a:r>
            <a:endParaRPr lang="zh-CN" altLang="en-US" sz="4000" b="1" strike="noStrike" noProof="1">
              <a:solidFill>
                <a:srgbClr val="7030A0"/>
              </a:solidFill>
              <a:uFillTx/>
              <a:ea typeface="黑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4" name="矩形 3"/>
          <p:cNvSpPr/>
          <p:nvPr/>
        </p:nvSpPr>
        <p:spPr>
          <a:xfrm>
            <a:off x="3968750" y="677863"/>
            <a:ext cx="8015288" cy="5734050"/>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ts val="5500"/>
              </a:lnSpc>
            </a:pPr>
            <a:r>
              <a:rPr sz="4000" b="1" strike="noStrike" noProof="1" dirty="0">
                <a:solidFill>
                  <a:srgbClr val="0000FF"/>
                </a:solidFill>
                <a:uFillTx/>
                <a:latin typeface="宋体" panose="02010600030101010101" pitchFamily="2" charset="-122"/>
                <a:ea typeface="宋体" panose="02010600030101010101" pitchFamily="2" charset="-122"/>
                <a:cs typeface="+mn-cs"/>
              </a:rPr>
              <a:t>    阿城，原名钟阿城，1949年出生于北京，作家、编剧。阿城十二三岁时遍览了曹雪芹、罗贯中、施耐庵、托尔斯泰、巴尔扎克、奥斯特洛夫斯基、雨果等中外名家的著作。阿城于1984年开始创作。</a:t>
            </a:r>
            <a:r>
              <a:rPr lang="zh-CN" sz="4000" b="1" strike="noStrike" noProof="1" dirty="0">
                <a:solidFill>
                  <a:srgbClr val="0000FF"/>
                </a:solidFill>
                <a:uFillTx/>
                <a:latin typeface="宋体" panose="02010600030101010101" pitchFamily="2" charset="-122"/>
                <a:ea typeface="宋体" panose="02010600030101010101" pitchFamily="2" charset="-122"/>
                <a:cs typeface="+mn-cs"/>
              </a:rPr>
              <a:t>代表作有小说《棋王》《树王》《孩子王》。</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作者简介</a:t>
            </a:r>
            <a:endParaRPr lang="zh-CN" altLang="en-US" sz="4000" b="1" strike="noStrike" noProof="1">
              <a:solidFill>
                <a:srgbClr val="7030A0"/>
              </a:solidFill>
              <a:uFillTx/>
              <a:ea typeface="黑体" panose="02010609060101010101" pitchFamily="49" charset="-122"/>
            </a:endParaRPr>
          </a:p>
        </p:txBody>
      </p:sp>
      <p:pic>
        <p:nvPicPr>
          <p:cNvPr id="24580" name="图片 1"/>
          <p:cNvPicPr>
            <a:picLocks noChangeAspect="1"/>
          </p:cNvPicPr>
          <p:nvPr/>
        </p:nvPicPr>
        <p:blipFill>
          <a:blip r:embed="rId1"/>
          <a:stretch>
            <a:fillRect/>
          </a:stretch>
        </p:blipFill>
        <p:spPr>
          <a:xfrm>
            <a:off x="127000" y="2082800"/>
            <a:ext cx="3079750" cy="4033838"/>
          </a:xfrm>
          <a:prstGeom prst="rect">
            <a:avLst/>
          </a:prstGeom>
          <a:noFill/>
          <a:ln w="9525">
            <a:noFill/>
          </a:ln>
        </p:spPr>
      </p:pic>
      <p:pic>
        <p:nvPicPr>
          <p:cNvPr id="192516" name="Picture 4"/>
          <p:cNvPicPr>
            <a:picLocks noChangeAspect="1" noChangeArrowheads="1"/>
          </p:cNvPicPr>
          <p:nvPr/>
        </p:nvPicPr>
        <p:blipFill>
          <a:blip r:embed="rId2" cstate="print"/>
          <a:srcRect/>
          <a:stretch>
            <a:fillRect/>
          </a:stretch>
        </p:blipFill>
        <p:spPr bwMode="auto">
          <a:xfrm>
            <a:off x="126365" y="1118869"/>
            <a:ext cx="3601085" cy="5142866"/>
          </a:xfrm>
          <a:prstGeom prst="roundRect">
            <a:avLst>
              <a:gd name="adj" fmla="val 8594"/>
            </a:avLst>
          </a:prstGeom>
          <a:solidFill>
            <a:srgbClr val="FFFFFF">
              <a:shade val="85000"/>
            </a:srgbClr>
          </a:solidFill>
          <a:ln>
            <a:noFill/>
          </a:ln>
          <a:effectLst/>
          <a:scene3d>
            <a:camera prst="orthographicFront"/>
            <a:lightRig rig="threePt" dir="t"/>
          </a:scene3d>
          <a:sp3d>
            <a:bevelT w="152400" h="50800" prst="softRound"/>
          </a:sp3d>
        </p:spPr>
      </p:pic>
    </p:spTree>
    <p:custDataLst>
      <p:tags r:id="rId3"/>
    </p:custDataLst>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192516"/>
                                        </p:tgtEl>
                                        <p:attrNameLst>
                                          <p:attrName>style.visibility</p:attrName>
                                        </p:attrNameLst>
                                      </p:cBhvr>
                                      <p:to>
                                        <p:strVal val="visible"/>
                                      </p:to>
                                    </p:set>
                                    <p:anim calcmode="lin" valueType="num">
                                      <p:cBhvr>
                                        <p:cTn id="7" dur="500" fill="hold"/>
                                        <p:tgtEl>
                                          <p:spTgt spid="192516"/>
                                        </p:tgtEl>
                                        <p:attrNameLst>
                                          <p:attrName>ppt_x</p:attrName>
                                        </p:attrNameLst>
                                      </p:cBhvr>
                                      <p:tavLst>
                                        <p:tav tm="0">
                                          <p:val>
                                            <p:strVal val="0-#ppt_w/2"/>
                                          </p:val>
                                        </p:tav>
                                        <p:tav tm="100000">
                                          <p:val>
                                            <p:strVal val="#ppt_x"/>
                                          </p:val>
                                        </p:tav>
                                      </p:tavLst>
                                    </p:anim>
                                    <p:anim calcmode="lin" valueType="num">
                                      <p:cBhvr>
                                        <p:cTn id="8" dur="500" fill="hold"/>
                                        <p:tgtEl>
                                          <p:spTgt spid="192516"/>
                                        </p:tgtEl>
                                        <p:attrNameLst>
                                          <p:attrName>ppt_y</p:attrName>
                                        </p:attrNameLst>
                                      </p:cBhvr>
                                      <p:tavLst>
                                        <p:tav tm="0">
                                          <p:val>
                                            <p:strVal val="1+#ppt_h/2"/>
                                          </p:val>
                                        </p:tav>
                                        <p:tav tm="100000">
                                          <p:val>
                                            <p:strVal val="#ppt_y"/>
                                          </p:val>
                                        </p:tav>
                                      </p:tavLst>
                                    </p:anim>
                                  </p:childTnLst>
                                </p:cTn>
                              </p:par>
                              <p:par>
                                <p:cTn id="9" presetID="9"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4" name="矩形 3"/>
          <p:cNvSpPr/>
          <p:nvPr/>
        </p:nvSpPr>
        <p:spPr>
          <a:xfrm>
            <a:off x="1690688" y="1190625"/>
            <a:ext cx="8810625" cy="4476750"/>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ts val="5700"/>
              </a:lnSpc>
            </a:pPr>
            <a:r>
              <a:rPr lang="en-US" sz="4000" b="1" strike="noStrike" noProof="1" dirty="0">
                <a:solidFill>
                  <a:srgbClr val="0000FF"/>
                </a:solidFill>
                <a:uFillTx/>
                <a:latin typeface="宋体" panose="02010600030101010101" pitchFamily="2" charset="-122"/>
                <a:ea typeface="宋体" panose="02010600030101010101" pitchFamily="2" charset="-122"/>
                <a:cs typeface="+mn-cs"/>
              </a:rPr>
              <a:t>    本文选自阿城小说集《遍地风流》</a:t>
            </a:r>
            <a:r>
              <a:rPr lang="zh-CN" altLang="en-US"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sz="4000" b="1" strike="noStrike" noProof="1" dirty="0">
                <a:solidFill>
                  <a:srgbClr val="0000FF"/>
                </a:solidFill>
                <a:uFillTx/>
                <a:latin typeface="宋体" panose="02010600030101010101" pitchFamily="2" charset="-122"/>
                <a:ea typeface="宋体" panose="02010600030101010101" pitchFamily="2" charset="-122"/>
                <a:cs typeface="+mn-cs"/>
              </a:rPr>
              <a:t>记叙的就是一次惊险的溜索渡河的经历。</a:t>
            </a:r>
            <a:endParaRPr lang="en-US" sz="4000" b="1" strike="noStrike" noProof="1" dirty="0">
              <a:solidFill>
                <a:srgbClr val="0000FF"/>
              </a:solidFill>
              <a:uFillTx/>
              <a:latin typeface="宋体" panose="02010600030101010101" pitchFamily="2" charset="-122"/>
            </a:endParaRPr>
          </a:p>
          <a:p>
            <a:pPr eaLnBrk="1" fontAlgn="base" latinLnBrk="1" hangingPunct="1">
              <a:lnSpc>
                <a:spcPts val="5700"/>
              </a:lnSpc>
            </a:pPr>
            <a:r>
              <a:rPr lang="zh-CN" altLang="en-US" sz="4000" b="1" strike="noStrike" noProof="1" dirty="0">
                <a:solidFill>
                  <a:srgbClr val="0000FF"/>
                </a:solidFill>
                <a:uFillTx/>
                <a:latin typeface="宋体" panose="02010600030101010101" pitchFamily="2" charset="-122"/>
                <a:ea typeface="宋体" panose="02010600030101010101" pitchFamily="2" charset="-122"/>
                <a:cs typeface="+mn-cs"/>
              </a:rPr>
              <a:t>    作者以独特的视角，用传神凝练的语言，舒徐有致的节奏，层层烘托，表现了滇西马帮的生活。</a:t>
            </a:r>
            <a:r>
              <a:rPr sz="4000" b="1" strike="noStrike" noProof="1" dirty="0">
                <a:solidFill>
                  <a:srgbClr val="0000FF"/>
                </a:solidFill>
                <a:uFillTx/>
                <a:latin typeface="宋体" panose="02010600030101010101" pitchFamily="2" charset="-122"/>
                <a:ea typeface="宋体" panose="02010600030101010101" pitchFamily="2" charset="-122"/>
                <a:cs typeface="+mn-cs"/>
              </a:rPr>
              <a:t>　　</a:t>
            </a:r>
            <a:endParaRPr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写作背景</a:t>
            </a:r>
            <a:endParaRPr lang="zh-CN" altLang="en-US" sz="4000" b="1" strike="noStrike" noProof="1">
              <a:solidFill>
                <a:srgbClr val="7030A0"/>
              </a:solidFill>
              <a:uFillTx/>
              <a:ea typeface="黑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7169" name="内容占位符 2"/>
          <p:cNvSpPr>
            <a:spLocks noGrp="1"/>
          </p:cNvSpPr>
          <p:nvPr>
            <p:ph idx="4294967295"/>
          </p:nvPr>
        </p:nvSpPr>
        <p:spPr>
          <a:xfrm>
            <a:off x="1703388" y="1162050"/>
            <a:ext cx="9598025" cy="5391150"/>
          </a:xfrm>
          <a:prstGeom prst="rect">
            <a:avLst/>
          </a:prstGeom>
        </p:spPr>
        <p:txBody>
          <a:bodyPr lIns="68580" tIns="34290" rIns="68580" bIns="34290"/>
          <a:lstStyle/>
          <a:p>
            <a:pPr marL="0" marR="0" lvl="0" indent="0" algn="l" defTabSz="914400" rtl="0" eaLnBrk="1" fontAlgn="base" latinLnBrk="0" hangingPunct="1">
              <a:lnSpc>
                <a:spcPts val="6200"/>
              </a:lnSpc>
              <a:spcBef>
                <a:spcPts val="0"/>
              </a:spcBef>
              <a:spcAft>
                <a:spcPct val="0"/>
              </a:spcAft>
              <a:buClrTx/>
              <a:buSzTx/>
              <a:buFont typeface="Arial" panose="020B0604020202020204" pitchFamily="34" charset="0"/>
              <a:buNone/>
              <a:defRPr/>
            </a:pP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鬃  （    ）       脑</a:t>
            </a: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髓</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    ）  </a:t>
            </a:r>
            <a:endPar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endParaRPr>
          </a:p>
          <a:p>
            <a:pPr marL="0" marR="0" lvl="0" indent="0" algn="l" defTabSz="914400" rtl="0" eaLnBrk="1" fontAlgn="base" latinLnBrk="0" hangingPunct="1">
              <a:lnSpc>
                <a:spcPts val="6200"/>
              </a:lnSpc>
              <a:spcBef>
                <a:spcPts val="0"/>
              </a:spcBef>
              <a:spcAft>
                <a:spcPct val="0"/>
              </a:spcAft>
              <a:buClrTx/>
              <a:buSzTx/>
              <a:buFont typeface="Arial" panose="020B0604020202020204" pitchFamily="34" charset="0"/>
              <a:buNone/>
              <a:defRPr/>
            </a:pP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一</a:t>
            </a: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睹</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    ）       </a:t>
            </a: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滇</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西</a:t>
            </a:r>
            <a:r>
              <a:rPr lang="zh-CN" altLang="en-US" sz="4000" b="1" strike="noStrike" noProof="1">
                <a:ln>
                  <a:noFill/>
                </a:ln>
                <a:solidFill>
                  <a:srgbClr val="0000FF"/>
                </a:solidFill>
                <a:effectLst/>
                <a:uLnTx/>
                <a:uFillTx/>
                <a:latin typeface="宋体" panose="02010600030101010101" pitchFamily="2" charset="-122"/>
                <a:ea typeface="黑体" panose="02010609060101010101" pitchFamily="49" charset="-122"/>
                <a:sym typeface="+mn-ea"/>
              </a:rPr>
              <a:t>（    ）</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 </a:t>
            </a:r>
            <a:endPar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endParaRPr>
          </a:p>
          <a:p>
            <a:pPr marL="0" marR="0" lvl="0" indent="0" algn="l" defTabSz="914400" rtl="0" eaLnBrk="1" fontAlgn="base" latinLnBrk="0" hangingPunct="1">
              <a:lnSpc>
                <a:spcPts val="6200"/>
              </a:lnSpc>
              <a:spcBef>
                <a:spcPts val="0"/>
              </a:spcBef>
              <a:spcAft>
                <a:spcPct val="0"/>
              </a:spcAft>
              <a:buClrTx/>
              <a:buSzTx/>
              <a:buFont typeface="Arial" panose="020B0604020202020204" pitchFamily="34" charset="0"/>
              <a:buNone/>
              <a:defRPr/>
            </a:pP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驮</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子（    ）       </a:t>
            </a: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锱铢</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      ）  </a:t>
            </a:r>
            <a:endPar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endParaRPr>
          </a:p>
          <a:p>
            <a:pPr marL="0" marR="0" lvl="0" indent="0" algn="l" defTabSz="914400" rtl="0" eaLnBrk="1" fontAlgn="base" latinLnBrk="0" hangingPunct="1">
              <a:lnSpc>
                <a:spcPts val="6200"/>
              </a:lnSpc>
              <a:spcBef>
                <a:spcPts val="0"/>
              </a:spcBef>
              <a:spcAft>
                <a:spcPct val="0"/>
              </a:spcAft>
              <a:buClrTx/>
              <a:buSzTx/>
              <a:buFont typeface="Arial" panose="020B0604020202020204" pitchFamily="34" charset="0"/>
              <a:buNone/>
              <a:defRPr/>
            </a:pP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黏</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汗（    ）       盘</a:t>
            </a: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桓</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    ） </a:t>
            </a:r>
            <a:endPar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endParaRPr>
          </a:p>
          <a:p>
            <a:pPr marL="0" marR="0" lvl="0" indent="0" algn="l" defTabSz="914400" rtl="0" eaLnBrk="1" fontAlgn="base" latinLnBrk="0" hangingPunct="1">
              <a:lnSpc>
                <a:spcPts val="6200"/>
              </a:lnSpc>
              <a:spcBef>
                <a:spcPts val="0"/>
              </a:spcBef>
              <a:spcAft>
                <a:spcPct val="0"/>
              </a:spcAft>
              <a:buClrTx/>
              <a:buSzTx/>
              <a:buFont typeface="Arial" panose="020B0604020202020204" pitchFamily="34" charset="0"/>
              <a:buNone/>
              <a:defRPr/>
            </a:pP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顷</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刻（    ）       </a:t>
            </a: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蓦地</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    ）</a:t>
            </a:r>
            <a:endPar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endParaRPr>
          </a:p>
          <a:p>
            <a:pPr marL="0" marR="0" lvl="0" indent="0" algn="l" defTabSz="914400" rtl="0" eaLnBrk="1" fontAlgn="base" latinLnBrk="0" hangingPunct="1">
              <a:lnSpc>
                <a:spcPts val="6200"/>
              </a:lnSpc>
              <a:spcBef>
                <a:spcPts val="0"/>
              </a:spcBef>
              <a:spcAft>
                <a:spcPct val="0"/>
              </a:spcAft>
              <a:buClrTx/>
              <a:buSzTx/>
              <a:buFont typeface="Arial" panose="020B0604020202020204" pitchFamily="34" charset="0"/>
              <a:buNone/>
              <a:defRPr/>
            </a:pP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战战</a:t>
            </a:r>
            <a:r>
              <a:rPr kumimoji="0" lang="zh-CN" altLang="en-US" sz="4000" b="1" i="0" u="heavy" strike="noStrike" baseline="0" noProof="1">
                <a:ln>
                  <a:noFill/>
                </a:ln>
                <a:solidFill>
                  <a:srgbClr val="0000FF"/>
                </a:solidFill>
                <a:effectLst/>
                <a:uLnTx/>
                <a:uFill>
                  <a:solidFill>
                    <a:srgbClr val="FF0000"/>
                  </a:solidFill>
                </a:uFill>
                <a:latin typeface="宋体" panose="02010600030101010101" pitchFamily="2" charset="-122"/>
                <a:ea typeface="黑体" panose="02010609060101010101" pitchFamily="49" charset="-122"/>
                <a:cs typeface="+mn-cs"/>
              </a:rPr>
              <a:t>兢</a:t>
            </a:r>
            <a:r>
              <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rPr>
              <a:t>兢（    ）         </a:t>
            </a:r>
            <a:endParaRPr kumimoji="0" lang="zh-CN" altLang="en-US" sz="4000" b="1" i="0" strike="noStrike" baseline="0" noProof="1">
              <a:ln>
                <a:noFill/>
              </a:ln>
              <a:solidFill>
                <a:srgbClr val="0000FF"/>
              </a:solidFill>
              <a:effectLst/>
              <a:uLnTx/>
              <a:uFillTx/>
              <a:latin typeface="宋体" panose="02010600030101010101" pitchFamily="2" charset="-122"/>
              <a:ea typeface="黑体" panose="02010609060101010101" pitchFamily="49" charset="-122"/>
              <a:cs typeface="+mn-cs"/>
            </a:endParaRPr>
          </a:p>
        </p:txBody>
      </p:sp>
      <p:sp>
        <p:nvSpPr>
          <p:cNvPr id="2" name="文本框 1"/>
          <p:cNvSpPr txBox="1"/>
          <p:nvPr/>
        </p:nvSpPr>
        <p:spPr>
          <a:xfrm>
            <a:off x="3194050" y="1238250"/>
            <a:ext cx="1476375" cy="706438"/>
          </a:xfrm>
          <a:prstGeom prst="rect">
            <a:avLst/>
          </a:prstGeom>
          <a:noFill/>
          <a:ln w="9525">
            <a:noFill/>
          </a:ln>
        </p:spPr>
        <p:txBody>
          <a:bodyPr wrap="square">
            <a:spAutoFit/>
          </a:bodyPr>
          <a:p>
            <a:pPr eaLnBrk="1" fontAlgn="base" hangingPunct="1"/>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zōnɡ</a:t>
            </a:r>
            <a:endParaRPr lang="zh-CN" altLang="en-US" sz="40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3" name="文本框 2"/>
          <p:cNvSpPr txBox="1"/>
          <p:nvPr/>
        </p:nvSpPr>
        <p:spPr>
          <a:xfrm>
            <a:off x="8188325" y="1236663"/>
            <a:ext cx="995363" cy="708025"/>
          </a:xfrm>
          <a:prstGeom prst="rect">
            <a:avLst/>
          </a:prstGeom>
          <a:noFill/>
          <a:ln w="9525">
            <a:noFill/>
          </a:ln>
        </p:spPr>
        <p:txBody>
          <a:bodyPr>
            <a:spAutoFit/>
          </a:bodyPr>
          <a:p>
            <a:pPr eaLnBrk="1" fontAlgn="base" hangingPunct="1"/>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suǐ </a:t>
            </a:r>
            <a:r>
              <a:rPr lang="zh-CN" altLang="en-US" sz="2800" b="1" strike="noStrike" noProof="1" dirty="0">
                <a:solidFill>
                  <a:srgbClr val="0000FF"/>
                </a:solidFill>
                <a:latin typeface="宋体" panose="02010600030101010101" pitchFamily="2" charset="-122"/>
                <a:ea typeface="宋体" panose="02010600030101010101" pitchFamily="2" charset="-122"/>
                <a:cs typeface="+mn-cs"/>
              </a:rPr>
              <a:t> </a:t>
            </a:r>
            <a:endParaRPr lang="zh-CN" altLang="en-US" sz="2800" b="1" strike="noStrike" noProof="1" dirty="0">
              <a:solidFill>
                <a:srgbClr val="0000FF"/>
              </a:solidFill>
              <a:latin typeface="宋体" panose="02010600030101010101" pitchFamily="2" charset="-122"/>
            </a:endParaRPr>
          </a:p>
        </p:txBody>
      </p:sp>
      <p:sp>
        <p:nvSpPr>
          <p:cNvPr id="4" name="文本框 3"/>
          <p:cNvSpPr txBox="1"/>
          <p:nvPr/>
        </p:nvSpPr>
        <p:spPr>
          <a:xfrm>
            <a:off x="3278188" y="2014538"/>
            <a:ext cx="928688" cy="708025"/>
          </a:xfrm>
          <a:prstGeom prst="rect">
            <a:avLst/>
          </a:prstGeom>
          <a:noFill/>
          <a:ln w="9525">
            <a:noFill/>
          </a:ln>
        </p:spPr>
        <p:txBody>
          <a:bodyPr>
            <a:spAutoFit/>
          </a:bodyPr>
          <a:p>
            <a:pPr eaLnBrk="1" fontAlgn="base" hangingPunct="1"/>
            <a:r>
              <a:rPr lang="en-US" altLang="zh-CN" sz="2800" b="1" strike="noStrike" noProof="1" dirty="0">
                <a:solidFill>
                  <a:srgbClr val="0000FF"/>
                </a:solidFill>
                <a:latin typeface="宋体" panose="02010600030101010101" pitchFamily="2" charset="-122"/>
                <a:ea typeface="宋体" panose="02010600030101010101" pitchFamily="2" charset="-122"/>
                <a:cs typeface="+mn-cs"/>
              </a:rPr>
              <a:t> </a:t>
            </a:r>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dǔ </a:t>
            </a:r>
            <a:endParaRPr lang="zh-CN" altLang="en-US" sz="2800" b="1" strike="noStrike" noProof="1" dirty="0">
              <a:solidFill>
                <a:srgbClr val="0000FF"/>
              </a:solidFill>
              <a:latin typeface="宋体" panose="02010600030101010101" pitchFamily="2" charset="-122"/>
            </a:endParaRPr>
          </a:p>
        </p:txBody>
      </p:sp>
      <p:sp>
        <p:nvSpPr>
          <p:cNvPr id="5" name="文本框 4"/>
          <p:cNvSpPr txBox="1"/>
          <p:nvPr/>
        </p:nvSpPr>
        <p:spPr>
          <a:xfrm>
            <a:off x="8053388" y="2016125"/>
            <a:ext cx="1570038" cy="706438"/>
          </a:xfrm>
          <a:prstGeom prst="rect">
            <a:avLst/>
          </a:prstGeom>
          <a:noFill/>
          <a:ln w="9525">
            <a:noFill/>
          </a:ln>
        </p:spPr>
        <p:txBody>
          <a:bodyPr wrap="square">
            <a:spAutoFit/>
          </a:bodyPr>
          <a:p>
            <a:pPr algn="l" eaLnBrk="1" fontAlgn="base" hangingPunct="1">
              <a:buClrTx/>
              <a:buSzTx/>
            </a:pPr>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diān</a:t>
            </a:r>
            <a:endParaRPr lang="zh-CN" altLang="en-US" sz="40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6" name="文本框 5"/>
          <p:cNvSpPr txBox="1"/>
          <p:nvPr/>
        </p:nvSpPr>
        <p:spPr>
          <a:xfrm>
            <a:off x="3297238" y="2722563"/>
            <a:ext cx="1270000" cy="706438"/>
          </a:xfrm>
          <a:prstGeom prst="rect">
            <a:avLst/>
          </a:prstGeom>
          <a:noFill/>
          <a:ln w="9525">
            <a:noFill/>
          </a:ln>
        </p:spPr>
        <p:txBody>
          <a:bodyPr wrap="square">
            <a:spAutoFit/>
          </a:bodyPr>
          <a:p>
            <a:pPr eaLnBrk="1" fontAlgn="base" hangingPunct="1"/>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duò </a:t>
            </a:r>
            <a:endParaRPr lang="zh-CN" altLang="en-US" sz="40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7" name="文本框 6"/>
          <p:cNvSpPr txBox="1"/>
          <p:nvPr/>
        </p:nvSpPr>
        <p:spPr>
          <a:xfrm>
            <a:off x="8108950" y="2806700"/>
            <a:ext cx="1901825" cy="706438"/>
          </a:xfrm>
          <a:prstGeom prst="rect">
            <a:avLst/>
          </a:prstGeom>
          <a:noFill/>
          <a:ln w="9525">
            <a:noFill/>
          </a:ln>
        </p:spPr>
        <p:txBody>
          <a:bodyPr wrap="square">
            <a:spAutoFit/>
          </a:bodyPr>
          <a:p>
            <a:pPr eaLnBrk="1" fontAlgn="base" hangingPunct="1"/>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zī zhū</a:t>
            </a:r>
            <a:r>
              <a:rPr lang="zh-CN" altLang="en-US" sz="2800" b="1" strike="noStrike" noProof="1" dirty="0">
                <a:solidFill>
                  <a:srgbClr val="0000FF"/>
                </a:solidFill>
                <a:latin typeface="宋体" panose="02010600030101010101" pitchFamily="2" charset="-122"/>
                <a:ea typeface="宋体" panose="02010600030101010101" pitchFamily="2" charset="-122"/>
                <a:cs typeface="+mn-cs"/>
              </a:rPr>
              <a:t>   </a:t>
            </a:r>
            <a:endParaRPr lang="zh-CN" altLang="en-US" sz="2800" b="1" strike="noStrike" noProof="1" dirty="0">
              <a:solidFill>
                <a:srgbClr val="0000FF"/>
              </a:solidFill>
              <a:latin typeface="宋体" panose="02010600030101010101" pitchFamily="2" charset="-122"/>
            </a:endParaRPr>
          </a:p>
        </p:txBody>
      </p:sp>
      <p:sp>
        <p:nvSpPr>
          <p:cNvPr id="8" name="文本框 7"/>
          <p:cNvSpPr txBox="1"/>
          <p:nvPr/>
        </p:nvSpPr>
        <p:spPr>
          <a:xfrm>
            <a:off x="3297238" y="3568700"/>
            <a:ext cx="1295400" cy="708025"/>
          </a:xfrm>
          <a:prstGeom prst="rect">
            <a:avLst/>
          </a:prstGeom>
          <a:noFill/>
          <a:ln w="9525">
            <a:noFill/>
          </a:ln>
        </p:spPr>
        <p:txBody>
          <a:bodyPr>
            <a:spAutoFit/>
          </a:bodyPr>
          <a:p>
            <a:pPr eaLnBrk="1" fontAlgn="base" hangingPunct="1"/>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nián</a:t>
            </a:r>
            <a:endParaRPr lang="zh-CN" altLang="en-US" sz="40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9" name="文本框 8"/>
          <p:cNvSpPr txBox="1"/>
          <p:nvPr/>
        </p:nvSpPr>
        <p:spPr>
          <a:xfrm>
            <a:off x="8053388" y="3568700"/>
            <a:ext cx="1471613" cy="708025"/>
          </a:xfrm>
          <a:prstGeom prst="rect">
            <a:avLst/>
          </a:prstGeom>
          <a:noFill/>
          <a:ln w="9525">
            <a:noFill/>
          </a:ln>
        </p:spPr>
        <p:txBody>
          <a:bodyPr wrap="square">
            <a:spAutoFit/>
          </a:bodyPr>
          <a:p>
            <a:pPr algn="l" eaLnBrk="1" fontAlgn="base" hangingPunct="1">
              <a:buClrTx/>
              <a:buSzTx/>
            </a:pPr>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huán</a:t>
            </a:r>
            <a:endParaRPr lang="zh-CN" altLang="en-US" sz="40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10" name="文本框 9"/>
          <p:cNvSpPr txBox="1"/>
          <p:nvPr/>
        </p:nvSpPr>
        <p:spPr>
          <a:xfrm>
            <a:off x="8010525" y="4387850"/>
            <a:ext cx="1555750" cy="706438"/>
          </a:xfrm>
          <a:prstGeom prst="rect">
            <a:avLst/>
          </a:prstGeom>
          <a:noFill/>
          <a:ln w="9525">
            <a:noFill/>
          </a:ln>
        </p:spPr>
        <p:txBody>
          <a:bodyPr wrap="square">
            <a:spAutoFit/>
          </a:bodyPr>
          <a:p>
            <a:pPr algn="l" eaLnBrk="1" fontAlgn="base" hangingPunct="1">
              <a:buClrTx/>
              <a:buSzTx/>
            </a:pPr>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mò dì</a:t>
            </a:r>
            <a:endParaRPr lang="zh-CN" altLang="en-US" sz="40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11" name="文本框 10"/>
          <p:cNvSpPr txBox="1"/>
          <p:nvPr/>
        </p:nvSpPr>
        <p:spPr>
          <a:xfrm>
            <a:off x="4206875" y="5195888"/>
            <a:ext cx="1598613" cy="706438"/>
          </a:xfrm>
          <a:prstGeom prst="rect">
            <a:avLst/>
          </a:prstGeom>
          <a:noFill/>
          <a:ln w="9525">
            <a:noFill/>
          </a:ln>
        </p:spPr>
        <p:txBody>
          <a:bodyPr wrap="square">
            <a:spAutoFit/>
          </a:bodyPr>
          <a:p>
            <a:pPr lvl="0" algn="l" eaLnBrk="1" fontAlgn="base" hangingPunct="1">
              <a:buClrTx/>
              <a:buSzTx/>
            </a:pPr>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sym typeface="+mn-ea"/>
              </a:rPr>
              <a:t>jīnɡ</a:t>
            </a:r>
            <a:endParaRPr lang="zh-CN" altLang="en-US" sz="40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12" name="文本框 11"/>
          <p:cNvSpPr txBox="1"/>
          <p:nvPr/>
        </p:nvSpPr>
        <p:spPr>
          <a:xfrm>
            <a:off x="3268663" y="4387850"/>
            <a:ext cx="1325563" cy="706438"/>
          </a:xfrm>
          <a:prstGeom prst="rect">
            <a:avLst/>
          </a:prstGeom>
          <a:noFill/>
          <a:ln w="9525">
            <a:noFill/>
          </a:ln>
        </p:spPr>
        <p:txBody>
          <a:bodyPr wrap="square">
            <a:spAutoFit/>
          </a:bodyPr>
          <a:p>
            <a:pPr algn="l" eaLnBrk="1" fontAlgn="base" hangingPunct="1">
              <a:buClrTx/>
              <a:buSzTx/>
            </a:pPr>
            <a:r>
              <a:rPr lang="zh-CN" altLang="en-US" sz="4000" b="1" strike="noStrike" noProof="1" dirty="0">
                <a:solidFill>
                  <a:srgbClr val="FF0000"/>
                </a:solidFill>
                <a:uFillTx/>
                <a:latin typeface="黑体" panose="02010609060101010101" pitchFamily="49" charset="-122"/>
                <a:ea typeface="黑体" panose="02010609060101010101" pitchFamily="49" charset="-122"/>
                <a:cs typeface="+mn-cs"/>
              </a:rPr>
              <a:t>qǐnɡ</a:t>
            </a:r>
            <a:endParaRPr lang="zh-CN" altLang="en-US" sz="40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13" name="文本框 12"/>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检查预习</a:t>
            </a:r>
            <a:endParaRPr lang="zh-CN" altLang="en-US" sz="4000" b="1" strike="noStrike" noProof="1">
              <a:solidFill>
                <a:srgbClr val="7030A0"/>
              </a:solidFill>
              <a:uFillTx/>
              <a:ea typeface="黑体" panose="02010609060101010101" pitchFamily="49" charset="-122"/>
            </a:endParaRPr>
          </a:p>
        </p:txBody>
      </p:sp>
      <p:sp>
        <p:nvSpPr>
          <p:cNvPr id="14" name="文本框 13"/>
          <p:cNvSpPr txBox="1"/>
          <p:nvPr/>
        </p:nvSpPr>
        <p:spPr>
          <a:xfrm>
            <a:off x="2949575" y="107950"/>
            <a:ext cx="2224088" cy="706438"/>
          </a:xfrm>
          <a:prstGeom prst="rect">
            <a:avLst/>
          </a:prstGeom>
          <a:noFill/>
        </p:spPr>
        <p:txBody>
          <a:bodyPr wrap="none" rtlCol="0">
            <a:spAutoFit/>
          </a:bodyPr>
          <a:p>
            <a:pPr fontAlgn="base"/>
            <a:r>
              <a:rPr lang="zh-CN" altLang="en-US" sz="4000" b="1" strike="noStrike" noProof="1">
                <a:solidFill>
                  <a:srgbClr val="00B050"/>
                </a:solidFill>
                <a:uFillTx/>
                <a:latin typeface="Calibri" panose="020F0502020204030204" pitchFamily="34" charset="0"/>
                <a:ea typeface="黑体" panose="02010609060101010101" pitchFamily="49" charset="-122"/>
                <a:cs typeface="+mn-cs"/>
              </a:rPr>
              <a:t>字音字形</a:t>
            </a:r>
            <a:endParaRPr lang="zh-CN" altLang="en-US" sz="4000" b="1" strike="noStrike" noProof="1">
              <a:solidFill>
                <a:srgbClr val="00B050"/>
              </a:solidFill>
              <a:uFillTx/>
              <a:ea typeface="黑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2">
                                            <p:txEl>
                                              <p:charRg st="0" end="4"/>
                                            </p:txEl>
                                          </p:spTgt>
                                        </p:tgtEl>
                                        <p:attrNameLst>
                                          <p:attrName>style.visibility</p:attrName>
                                        </p:attrNameLst>
                                      </p:cBhvr>
                                      <p:to>
                                        <p:strVal val="visible"/>
                                      </p:to>
                                    </p:set>
                                    <p:anim calcmode="lin" valueType="num">
                                      <p:cBhvr>
                                        <p:cTn id="55" dur="500" fill="hold"/>
                                        <p:tgtEl>
                                          <p:spTgt spid="12">
                                            <p:txEl>
                                              <p:charRg st="0" end="4"/>
                                            </p:txEl>
                                          </p:spTgt>
                                        </p:tgtEl>
                                        <p:attrNameLst>
                                          <p:attrName>ppt_x</p:attrName>
                                        </p:attrNameLst>
                                      </p:cBhvr>
                                      <p:tavLst>
                                        <p:tav tm="0">
                                          <p:val>
                                            <p:strVal val="#ppt_x"/>
                                          </p:val>
                                        </p:tav>
                                        <p:tav tm="100000">
                                          <p:val>
                                            <p:strVal val="#ppt_x"/>
                                          </p:val>
                                        </p:tav>
                                      </p:tavLst>
                                    </p:anim>
                                    <p:anim calcmode="lin" valueType="num">
                                      <p:cBhvr>
                                        <p:cTn id="56" dur="500" fill="hold"/>
                                        <p:tgtEl>
                                          <p:spTgt spid="12">
                                            <p:txEl>
                                              <p:charRg st="0" end="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
                                            <p:txEl>
                                              <p:charRg st="0" end="3"/>
                                            </p:txEl>
                                          </p:spTgt>
                                        </p:tgtEl>
                                        <p:attrNameLst>
                                          <p:attrName>style.visibility</p:attrName>
                                        </p:attrNameLst>
                                      </p:cBhvr>
                                      <p:to>
                                        <p:strVal val="visible"/>
                                      </p:to>
                                    </p:set>
                                    <p:anim calcmode="lin" valueType="num">
                                      <p:cBhvr>
                                        <p:cTn id="61" dur="500" fill="hold"/>
                                        <p:tgtEl>
                                          <p:spTgt spid="10">
                                            <p:txEl>
                                              <p:charRg st="0" end="3"/>
                                            </p:txEl>
                                          </p:spTgt>
                                        </p:tgtEl>
                                        <p:attrNameLst>
                                          <p:attrName>ppt_x</p:attrName>
                                        </p:attrNameLst>
                                      </p:cBhvr>
                                      <p:tavLst>
                                        <p:tav tm="0">
                                          <p:val>
                                            <p:strVal val="#ppt_x"/>
                                          </p:val>
                                        </p:tav>
                                        <p:tav tm="100000">
                                          <p:val>
                                            <p:strVal val="#ppt_x"/>
                                          </p:val>
                                        </p:tav>
                                      </p:tavLst>
                                    </p:anim>
                                    <p:anim calcmode="lin" valueType="num">
                                      <p:cBhvr>
                                        <p:cTn id="62" dur="500" fill="hold"/>
                                        <p:tgtEl>
                                          <p:spTgt spid="10">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1">
                                            <p:txEl>
                                              <p:charRg st="0" end="4"/>
                                            </p:txEl>
                                          </p:spTgt>
                                        </p:tgtEl>
                                        <p:attrNameLst>
                                          <p:attrName>style.visibility</p:attrName>
                                        </p:attrNameLst>
                                      </p:cBhvr>
                                      <p:to>
                                        <p:strVal val="visible"/>
                                      </p:to>
                                    </p:set>
                                    <p:anim calcmode="lin" valueType="num">
                                      <p:cBhvr>
                                        <p:cTn id="67" dur="500" fill="hold"/>
                                        <p:tgtEl>
                                          <p:spTgt spid="11">
                                            <p:txEl>
                                              <p:charRg st="0" end="4"/>
                                            </p:txEl>
                                          </p:spTgt>
                                        </p:tgtEl>
                                        <p:attrNameLst>
                                          <p:attrName>ppt_x</p:attrName>
                                        </p:attrNameLst>
                                      </p:cBhvr>
                                      <p:tavLst>
                                        <p:tav tm="0">
                                          <p:val>
                                            <p:strVal val="#ppt_x"/>
                                          </p:val>
                                        </p:tav>
                                        <p:tav tm="100000">
                                          <p:val>
                                            <p:strVal val="#ppt_x"/>
                                          </p:val>
                                        </p:tav>
                                      </p:tavLst>
                                    </p:anim>
                                    <p:anim calcmode="lin" valueType="num">
                                      <p:cBhvr>
                                        <p:cTn id="68" dur="500" fill="hold"/>
                                        <p:tgtEl>
                                          <p:spTgt spid="11">
                                            <p:txEl>
                                              <p:charRg st="0"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11265" name="内容占位符 2"/>
          <p:cNvSpPr>
            <a:spLocks noGrp="1"/>
          </p:cNvSpPr>
          <p:nvPr>
            <p:ph/>
          </p:nvPr>
        </p:nvSpPr>
        <p:spPr>
          <a:xfrm>
            <a:off x="1714500" y="617538"/>
            <a:ext cx="10031413" cy="6107113"/>
          </a:xfrm>
          <a:prstGeom prst="rect">
            <a:avLst/>
          </a:prstGeom>
          <a:noFill/>
          <a:ln w="9525" cap="flat" cmpd="sng" algn="ctr">
            <a:noFill/>
            <a:prstDash val="solid"/>
          </a:ln>
        </p:spPr>
        <p:txBody>
          <a:bodyPr/>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探视：</a:t>
            </a:r>
            <a:r>
              <a:rPr lang="zh-CN" altLang="en-US" sz="3600" b="1" strike="noStrike" noProof="1" dirty="0">
                <a:solidFill>
                  <a:srgbClr val="FF0000"/>
                </a:solidFill>
                <a:uFillTx/>
                <a:latin typeface="宋体" panose="02010600030101010101" pitchFamily="2" charset="-122"/>
                <a:ea typeface="黑体" panose="02010609060101010101" pitchFamily="49" charset="-122"/>
              </a:rPr>
              <a:t>察看。</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盘桓：</a:t>
            </a:r>
            <a:r>
              <a:rPr lang="zh-CN" altLang="en-US" sz="3600" b="1" strike="noStrike" noProof="1" dirty="0">
                <a:solidFill>
                  <a:srgbClr val="FF0000"/>
                </a:solidFill>
                <a:uFillTx/>
                <a:latin typeface="宋体" panose="02010600030101010101" pitchFamily="2" charset="-122"/>
                <a:ea typeface="黑体" panose="02010609060101010101" pitchFamily="49" charset="-122"/>
              </a:rPr>
              <a:t>回环旋绕。</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顷刻：</a:t>
            </a:r>
            <a:r>
              <a:rPr lang="zh-CN" altLang="en-US" sz="3600" b="1" strike="noStrike" noProof="1" dirty="0">
                <a:solidFill>
                  <a:srgbClr val="FF0000"/>
                </a:solidFill>
                <a:uFillTx/>
                <a:latin typeface="宋体" panose="02010600030101010101" pitchFamily="2" charset="-122"/>
                <a:ea typeface="黑体" panose="02010609060101010101" pitchFamily="49" charset="-122"/>
              </a:rPr>
              <a:t>极短的时间。</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涓涓：</a:t>
            </a:r>
            <a:r>
              <a:rPr lang="zh-CN" altLang="en-US" sz="3600" b="1" strike="noStrike" noProof="1" dirty="0">
                <a:solidFill>
                  <a:srgbClr val="FF0000"/>
                </a:solidFill>
                <a:uFillTx/>
                <a:latin typeface="宋体" panose="02010600030101010101" pitchFamily="2" charset="-122"/>
                <a:ea typeface="黑体" panose="02010609060101010101" pitchFamily="49" charset="-122"/>
              </a:rPr>
              <a:t>细水慢流的样子。</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森气：</a:t>
            </a:r>
            <a:r>
              <a:rPr lang="zh-CN" altLang="en-US" sz="3600" b="1" strike="noStrike" noProof="1" dirty="0">
                <a:solidFill>
                  <a:srgbClr val="FF0000"/>
                </a:solidFill>
                <a:uFillTx/>
                <a:latin typeface="宋体" panose="02010600030101010101" pitchFamily="2" charset="-122"/>
                <a:ea typeface="黑体" panose="02010609060101010101" pitchFamily="49" charset="-122"/>
              </a:rPr>
              <a:t>森严可畏的气势。</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蓦地：</a:t>
            </a:r>
            <a:r>
              <a:rPr lang="zh-CN" altLang="en-US" sz="3600" b="1" strike="noStrike" noProof="1" dirty="0">
                <a:solidFill>
                  <a:srgbClr val="FF0000"/>
                </a:solidFill>
                <a:uFillTx/>
                <a:latin typeface="宋体" panose="02010600030101010101" pitchFamily="2" charset="-122"/>
                <a:ea typeface="黑体" panose="02010609060101010101" pitchFamily="49" charset="-122"/>
              </a:rPr>
              <a:t>出乎意料的；突然。</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迟疑：</a:t>
            </a:r>
            <a:r>
              <a:rPr lang="zh-CN" altLang="en-US" sz="3600" b="1" strike="noStrike" noProof="1" dirty="0">
                <a:solidFill>
                  <a:srgbClr val="FF0000"/>
                </a:solidFill>
                <a:uFillTx/>
                <a:latin typeface="宋体" panose="02010600030101010101" pitchFamily="2" charset="-122"/>
                <a:ea typeface="黑体" panose="02010609060101010101" pitchFamily="49" charset="-122"/>
              </a:rPr>
              <a:t>拿不定主意；犹豫。</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战战兢兢：</a:t>
            </a:r>
            <a:r>
              <a:rPr lang="zh-CN" altLang="en-US" sz="3600" b="1" strike="noStrike" noProof="1" dirty="0">
                <a:solidFill>
                  <a:srgbClr val="FF0000"/>
                </a:solidFill>
                <a:uFillTx/>
                <a:latin typeface="宋体" panose="02010600030101010101" pitchFamily="2" charset="-122"/>
                <a:ea typeface="黑体" panose="02010609060101010101" pitchFamily="49" charset="-122"/>
              </a:rPr>
              <a:t>形容因害怕而微微发抖的样子。</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FF0000"/>
                </a:solidFill>
                <a:uFillTx/>
                <a:latin typeface="宋体" panose="02010600030101010101" pitchFamily="2" charset="-122"/>
                <a:ea typeface="黑体" panose="02010609060101010101" pitchFamily="49" charset="-122"/>
              </a:rPr>
              <a:t>锱铢：古代重量单位，六铢等于一锱，四锱等于一两。形容很微小。</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0000FF"/>
                </a:solidFill>
                <a:uFillTx/>
                <a:latin typeface="宋体" panose="02010600030101010101" pitchFamily="2" charset="-122"/>
                <a:ea typeface="黑体" panose="02010609060101010101" pitchFamily="49" charset="-122"/>
              </a:rPr>
              <a:t>千钧之力：</a:t>
            </a:r>
            <a:r>
              <a:rPr lang="zh-CN" altLang="en-US" sz="3600" b="1" strike="noStrike" noProof="1" dirty="0">
                <a:solidFill>
                  <a:srgbClr val="FF0000"/>
                </a:solidFill>
                <a:uFillTx/>
                <a:latin typeface="宋体" panose="02010600030101010101" pitchFamily="2" charset="-122"/>
                <a:ea typeface="黑体" panose="02010609060101010101" pitchFamily="49" charset="-122"/>
              </a:rPr>
              <a:t>形容力量之大。钧，古代重量单位，一钧等于三十斤。</a:t>
            </a:r>
            <a:endParaRPr lang="zh-CN" altLang="en-US" sz="3600" b="1" strike="noStrike" noProof="1" dirty="0">
              <a:solidFill>
                <a:srgbClr val="FF0000"/>
              </a:solidFill>
              <a:uFillTx/>
              <a:latin typeface="宋体" panose="02010600030101010101" pitchFamily="2" charset="-122"/>
              <a:ea typeface="黑体" panose="02010609060101010101" pitchFamily="49" charset="-122"/>
            </a:endParaRPr>
          </a:p>
          <a:p>
            <a:pPr marL="0" indent="0" eaLnBrk="1" fontAlgn="base" latinLnBrk="0" hangingPunct="1">
              <a:lnSpc>
                <a:spcPts val="4020"/>
              </a:lnSpc>
              <a:spcBef>
                <a:spcPct val="0"/>
              </a:spcBef>
              <a:buNone/>
            </a:pPr>
            <a:r>
              <a:rPr lang="zh-CN" altLang="en-US" sz="3600" b="1" strike="noStrike" noProof="1" dirty="0">
                <a:solidFill>
                  <a:srgbClr val="FF0000"/>
                </a:solidFill>
                <a:uFillTx/>
                <a:ea typeface="黑体" panose="02010609060101010101" pitchFamily="49" charset="-122"/>
              </a:rPr>
              <a:t>           </a:t>
            </a:r>
            <a:endParaRPr lang="zh-CN" altLang="en-US" sz="3600" b="1" strike="noStrike" noProof="1" dirty="0">
              <a:solidFill>
                <a:srgbClr val="FF0000"/>
              </a:solidFill>
              <a:uFillTx/>
              <a:ea typeface="黑体" panose="02010609060101010101" pitchFamily="49" charset="-122"/>
            </a:endParaRPr>
          </a:p>
        </p:txBody>
      </p:sp>
      <p:sp>
        <p:nvSpPr>
          <p:cNvPr id="13" name="文本框 12"/>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检查预习</a:t>
            </a:r>
            <a:endParaRPr lang="zh-CN" altLang="en-US" sz="4000" b="1" strike="noStrike" noProof="1">
              <a:solidFill>
                <a:srgbClr val="7030A0"/>
              </a:solidFill>
              <a:uFillTx/>
              <a:ea typeface="黑体" panose="02010609060101010101" pitchFamily="49" charset="-122"/>
            </a:endParaRPr>
          </a:p>
        </p:txBody>
      </p:sp>
      <p:sp>
        <p:nvSpPr>
          <p:cNvPr id="14" name="文本框 13"/>
          <p:cNvSpPr txBox="1"/>
          <p:nvPr/>
        </p:nvSpPr>
        <p:spPr>
          <a:xfrm>
            <a:off x="5132388" y="88900"/>
            <a:ext cx="2224088" cy="706438"/>
          </a:xfrm>
          <a:prstGeom prst="rect">
            <a:avLst/>
          </a:prstGeom>
          <a:noFill/>
        </p:spPr>
        <p:txBody>
          <a:bodyPr wrap="none" rtlCol="0">
            <a:spAutoFit/>
          </a:bodyPr>
          <a:p>
            <a:pPr fontAlgn="base"/>
            <a:r>
              <a:rPr lang="zh-CN" altLang="en-US" sz="4000" b="1" strike="noStrike" noProof="1">
                <a:solidFill>
                  <a:srgbClr val="00B050"/>
                </a:solidFill>
                <a:uFillTx/>
                <a:latin typeface="Calibri" panose="020F0502020204030204" pitchFamily="34" charset="0"/>
                <a:ea typeface="黑体" panose="02010609060101010101" pitchFamily="49" charset="-122"/>
                <a:cs typeface="+mn-cs"/>
              </a:rPr>
              <a:t>词语释义</a:t>
            </a:r>
            <a:endParaRPr lang="zh-CN" altLang="en-US" sz="4000" b="1" strike="noStrike" noProof="1">
              <a:solidFill>
                <a:srgbClr val="00B050"/>
              </a:solidFill>
              <a:uFillTx/>
              <a:ea typeface="黑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ransition>
    <p:random/>
  </p:transition>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4" name="矩形 3"/>
          <p:cNvSpPr/>
          <p:nvPr/>
        </p:nvSpPr>
        <p:spPr>
          <a:xfrm>
            <a:off x="2570163" y="1047750"/>
            <a:ext cx="6211888" cy="82232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ts val="57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找出这篇小说的三要素。</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整体把握</a:t>
            </a:r>
            <a:endParaRPr lang="zh-CN" altLang="en-US" sz="4000" b="1" strike="noStrike" noProof="1">
              <a:solidFill>
                <a:srgbClr val="7030A0"/>
              </a:solidFill>
              <a:uFillTx/>
              <a:ea typeface="黑体" panose="02010609060101010101" pitchFamily="49" charset="-122"/>
            </a:endParaRPr>
          </a:p>
        </p:txBody>
      </p:sp>
      <p:sp>
        <p:nvSpPr>
          <p:cNvPr id="3" name="矩形 2"/>
          <p:cNvSpPr/>
          <p:nvPr/>
        </p:nvSpPr>
        <p:spPr>
          <a:xfrm>
            <a:off x="1681163" y="2078038"/>
            <a:ext cx="1930400" cy="3784600"/>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200000"/>
              </a:lnSpc>
              <a:buClr>
                <a:srgbClr val="0000FF"/>
              </a:buClr>
              <a:buFont typeface="Wingdings" panose="05000000000000000000" charset="0"/>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人物：</a:t>
            </a:r>
            <a:endParaRPr lang="zh-CN" sz="4000" b="1" strike="noStrike" noProof="1" dirty="0">
              <a:solidFill>
                <a:srgbClr val="0000FF"/>
              </a:solidFill>
              <a:uFillTx/>
              <a:latin typeface="宋体" panose="02010600030101010101" pitchFamily="2" charset="-122"/>
            </a:endParaRPr>
          </a:p>
          <a:p>
            <a:pPr eaLnBrk="1" fontAlgn="base" latinLnBrk="1" hangingPunct="1">
              <a:lnSpc>
                <a:spcPct val="200000"/>
              </a:lnSpc>
              <a:buClr>
                <a:srgbClr val="0000FF"/>
              </a:buClr>
              <a:buFont typeface="Wingdings" panose="05000000000000000000" charset="0"/>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情节：</a:t>
            </a:r>
            <a:endParaRPr lang="zh-CN" sz="4000" b="1" strike="noStrike" noProof="1" dirty="0">
              <a:solidFill>
                <a:srgbClr val="0000FF"/>
              </a:solidFill>
              <a:uFillTx/>
              <a:latin typeface="宋体" panose="02010600030101010101" pitchFamily="2" charset="-122"/>
            </a:endParaRPr>
          </a:p>
          <a:p>
            <a:pPr eaLnBrk="1" fontAlgn="base" latinLnBrk="1" hangingPunct="1">
              <a:lnSpc>
                <a:spcPct val="200000"/>
              </a:lnSpc>
              <a:buClr>
                <a:srgbClr val="0000FF"/>
              </a:buClr>
              <a:buFont typeface="Wingdings" panose="05000000000000000000" charset="0"/>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环境：</a:t>
            </a:r>
            <a:endParaRPr lang="zh-CN" sz="4000" b="1" strike="noStrike" noProof="1" dirty="0">
              <a:solidFill>
                <a:srgbClr val="0000FF"/>
              </a:solidFill>
              <a:uFillTx/>
              <a:latin typeface="宋体" panose="02010600030101010101" pitchFamily="2" charset="-122"/>
            </a:endParaRPr>
          </a:p>
        </p:txBody>
      </p:sp>
      <p:sp>
        <p:nvSpPr>
          <p:cNvPr id="6" name="矩形 5"/>
          <p:cNvSpPr/>
          <p:nvPr/>
        </p:nvSpPr>
        <p:spPr>
          <a:xfrm>
            <a:off x="3127375" y="2305050"/>
            <a:ext cx="7858125" cy="1014413"/>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50000"/>
              </a:lnSpc>
              <a:buClr>
                <a:srgbClr val="0000FF"/>
              </a:buClr>
              <a:buFont typeface="Wingdings" panose="05000000000000000000" charset="0"/>
            </a:pPr>
            <a:r>
              <a:rPr lang="zh-CN" sz="4000" b="1" strike="noStrike" noProof="1" dirty="0">
                <a:solidFill>
                  <a:srgbClr val="FF0000"/>
                </a:solidFill>
                <a:uFillTx/>
                <a:latin typeface="宋体" panose="02010600030101010101" pitchFamily="2" charset="-122"/>
                <a:ea typeface="宋体" panose="02010600030101010101" pitchFamily="2" charset="-122"/>
                <a:cs typeface="+mn-cs"/>
              </a:rPr>
              <a:t>“我”、马帮（首领、汉子）</a:t>
            </a:r>
            <a:endParaRPr lang="zh-CN" sz="4000" b="1" strike="noStrike" noProof="1" dirty="0">
              <a:solidFill>
                <a:srgbClr val="FF0000"/>
              </a:solidFill>
              <a:uFillTx/>
              <a:latin typeface="宋体" panose="02010600030101010101" pitchFamily="2" charset="-122"/>
            </a:endParaRPr>
          </a:p>
        </p:txBody>
      </p:sp>
      <p:sp>
        <p:nvSpPr>
          <p:cNvPr id="8" name="矩形 7"/>
          <p:cNvSpPr/>
          <p:nvPr/>
        </p:nvSpPr>
        <p:spPr>
          <a:xfrm>
            <a:off x="3319463" y="3508375"/>
            <a:ext cx="7856538" cy="1322388"/>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buClr>
                <a:srgbClr val="0000FF"/>
              </a:buClr>
              <a:buFont typeface="Wingdings" panose="05000000000000000000" charset="0"/>
            </a:pPr>
            <a:r>
              <a:rPr lang="zh-CN" sz="4000" b="1" strike="noStrike" noProof="1" dirty="0">
                <a:solidFill>
                  <a:srgbClr val="FF0000"/>
                </a:solidFill>
                <a:uFillTx/>
                <a:latin typeface="宋体" panose="02010600030101010101" pitchFamily="2" charset="-122"/>
                <a:ea typeface="宋体" panose="02010600030101010101" pitchFamily="2" charset="-122"/>
                <a:cs typeface="+mn-cs"/>
              </a:rPr>
              <a:t>一个首领带领驮队和“我”一起溜索过怒江</a:t>
            </a:r>
            <a:endParaRPr lang="zh-CN" sz="4000" b="1" strike="noStrike" noProof="1" dirty="0">
              <a:solidFill>
                <a:srgbClr val="FF0000"/>
              </a:solidFill>
              <a:uFillTx/>
              <a:latin typeface="宋体" panose="02010600030101010101" pitchFamily="2" charset="-122"/>
            </a:endParaRPr>
          </a:p>
        </p:txBody>
      </p:sp>
      <p:sp>
        <p:nvSpPr>
          <p:cNvPr id="9" name="矩形 8"/>
          <p:cNvSpPr/>
          <p:nvPr/>
        </p:nvSpPr>
        <p:spPr>
          <a:xfrm>
            <a:off x="3319463" y="4773613"/>
            <a:ext cx="3981450" cy="1014413"/>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50000"/>
              </a:lnSpc>
              <a:buClr>
                <a:srgbClr val="0000FF"/>
              </a:buClr>
              <a:buFont typeface="Wingdings" panose="05000000000000000000" charset="0"/>
            </a:pPr>
            <a:r>
              <a:rPr lang="zh-CN" sz="4000" b="1" strike="noStrike" noProof="1" dirty="0">
                <a:solidFill>
                  <a:srgbClr val="FF0000"/>
                </a:solidFill>
                <a:uFillTx/>
                <a:latin typeface="宋体" panose="02010600030101010101" pitchFamily="2" charset="-122"/>
                <a:ea typeface="宋体" panose="02010600030101010101" pitchFamily="2" charset="-122"/>
                <a:cs typeface="+mn-cs"/>
              </a:rPr>
              <a:t>怒江大峡谷</a:t>
            </a:r>
            <a:endParaRPr lang="zh-CN" sz="4000" b="1" strike="noStrike" noProof="1" dirty="0">
              <a:solidFill>
                <a:srgbClr val="FF0000"/>
              </a:solidFill>
              <a:uFillTx/>
              <a:latin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000000"/>
                                          </p:val>
                                        </p:tav>
                                        <p:tav tm="100000">
                                          <p:val>
                                            <p:fltVal val="0.000000"/>
                                          </p:val>
                                        </p:tav>
                                      </p:tavLst>
                                    </p:anim>
                                    <p:anim calcmode="lin" valueType="num">
                                      <p:cBhvr>
                                        <p:cTn id="9" dur="2000" fill="hold"/>
                                        <p:tgtEl>
                                          <p:spTgt spid="3"/>
                                        </p:tgtEl>
                                        <p:attrNameLst>
                                          <p:attrName>ppt_h</p:attrName>
                                        </p:attrNameLst>
                                      </p:cBhvr>
                                      <p:tavLst>
                                        <p:tav tm="0">
                                          <p:val>
                                            <p:fltVal val="0.000000"/>
                                          </p:val>
                                        </p:tav>
                                        <p:tav tm="100000">
                                          <p:val>
                                            <p:strVal val="#ppt_h"/>
                                          </p:val>
                                        </p:tav>
                                      </p:tavLst>
                                    </p:anim>
                                    <p:anim calcmode="lin" valueType="num">
                                      <p:cBhvr>
                                        <p:cTn id="10" dur="2000" fill="hold"/>
                                        <p:tgtEl>
                                          <p:spTgt spid="3"/>
                                        </p:tgtEl>
                                        <p:attrNameLst>
                                          <p:attrName>ppt_w</p:attrName>
                                        </p:attrNameLst>
                                      </p:cBhvr>
                                      <p:tavLst>
                                        <p:tav tm="0">
                                          <p:val>
                                            <p:fltVal val="0.00000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6">
                                            <p:txEl>
                                              <p:charRg st="0" end="14"/>
                                            </p:txEl>
                                          </p:spTgt>
                                        </p:tgtEl>
                                        <p:attrNameLst>
                                          <p:attrName>style.visibility</p:attrName>
                                        </p:attrNameLst>
                                      </p:cBhvr>
                                      <p:to>
                                        <p:strVal val="visible"/>
                                      </p:to>
                                    </p:set>
                                    <p:anim calcmode="lin" valueType="num">
                                      <p:cBhvr>
                                        <p:cTn id="15" dur="1000" fill="hold"/>
                                        <p:tgtEl>
                                          <p:spTgt spid="6">
                                            <p:txEl>
                                              <p:charRg st="0" end="14"/>
                                            </p:txEl>
                                          </p:spTgt>
                                        </p:tgtEl>
                                        <p:attrNameLst>
                                          <p:attrName>ppt_w</p:attrName>
                                        </p:attrNameLst>
                                      </p:cBhvr>
                                      <p:tavLst>
                                        <p:tav tm="0">
                                          <p:val>
                                            <p:fltVal val="0.000000"/>
                                          </p:val>
                                        </p:tav>
                                        <p:tav tm="100000">
                                          <p:val>
                                            <p:strVal val="#ppt_w"/>
                                          </p:val>
                                        </p:tav>
                                      </p:tavLst>
                                    </p:anim>
                                    <p:anim calcmode="lin" valueType="num">
                                      <p:cBhvr>
                                        <p:cTn id="16" dur="1000" fill="hold"/>
                                        <p:tgtEl>
                                          <p:spTgt spid="6">
                                            <p:txEl>
                                              <p:charRg st="0" end="14"/>
                                            </p:txEl>
                                          </p:spTgt>
                                        </p:tgtEl>
                                        <p:attrNameLst>
                                          <p:attrName>ppt_h</p:attrName>
                                        </p:attrNameLst>
                                      </p:cBhvr>
                                      <p:tavLst>
                                        <p:tav tm="0">
                                          <p:val>
                                            <p:fltVal val="0.000000"/>
                                          </p:val>
                                        </p:tav>
                                        <p:tav tm="100000">
                                          <p:val>
                                            <p:strVal val="#ppt_h"/>
                                          </p:val>
                                        </p:tav>
                                      </p:tavLst>
                                    </p:anim>
                                    <p:anim calcmode="lin" valueType="num">
                                      <p:cBhvr>
                                        <p:cTn id="17" dur="1000" fill="hold"/>
                                        <p:tgtEl>
                                          <p:spTgt spid="6">
                                            <p:txEl>
                                              <p:charRg st="0" end="14"/>
                                            </p:txEl>
                                          </p:spTgt>
                                        </p:tgtEl>
                                        <p:attrNameLst>
                                          <p:attrName>ppt_x</p:attrName>
                                        </p:attrNameLst>
                                      </p:cBhvr>
                                      <p:tavLst>
                                        <p:tav tm="0" fmla="#ppt_x+(cos(-2*pi*(1-$))*-#ppt_x-sin(-2*pi*(1-$))*(1-#ppt_y))*(1-$)">
                                          <p:val>
                                            <p:fltVal val="0.000000"/>
                                          </p:val>
                                        </p:tav>
                                        <p:tav tm="100000">
                                          <p:val>
                                            <p:fltVal val="1.000000"/>
                                          </p:val>
                                        </p:tav>
                                      </p:tavLst>
                                    </p:anim>
                                    <p:anim calcmode="lin" valueType="num">
                                      <p:cBhvr>
                                        <p:cTn id="18" dur="1000" fill="hold"/>
                                        <p:tgtEl>
                                          <p:spTgt spid="6">
                                            <p:txEl>
                                              <p:charRg st="0" end="14"/>
                                            </p:txEl>
                                          </p:spTgt>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8">
                                            <p:txEl>
                                              <p:charRg st="0" end="20"/>
                                            </p:txEl>
                                          </p:spTgt>
                                        </p:tgtEl>
                                        <p:attrNameLst>
                                          <p:attrName>style.visibility</p:attrName>
                                        </p:attrNameLst>
                                      </p:cBhvr>
                                      <p:to>
                                        <p:strVal val="visible"/>
                                      </p:to>
                                    </p:set>
                                    <p:anim calcmode="lin" valueType="num">
                                      <p:cBhvr>
                                        <p:cTn id="23" dur="1000" fill="hold"/>
                                        <p:tgtEl>
                                          <p:spTgt spid="8">
                                            <p:txEl>
                                              <p:charRg st="0" end="20"/>
                                            </p:txEl>
                                          </p:spTgt>
                                        </p:tgtEl>
                                        <p:attrNameLst>
                                          <p:attrName>ppt_w</p:attrName>
                                        </p:attrNameLst>
                                      </p:cBhvr>
                                      <p:tavLst>
                                        <p:tav tm="0">
                                          <p:val>
                                            <p:fltVal val="0.000000"/>
                                          </p:val>
                                        </p:tav>
                                        <p:tav tm="100000">
                                          <p:val>
                                            <p:strVal val="#ppt_w"/>
                                          </p:val>
                                        </p:tav>
                                      </p:tavLst>
                                    </p:anim>
                                    <p:anim calcmode="lin" valueType="num">
                                      <p:cBhvr>
                                        <p:cTn id="24" dur="1000" fill="hold"/>
                                        <p:tgtEl>
                                          <p:spTgt spid="8">
                                            <p:txEl>
                                              <p:charRg st="0" end="20"/>
                                            </p:txEl>
                                          </p:spTgt>
                                        </p:tgtEl>
                                        <p:attrNameLst>
                                          <p:attrName>ppt_h</p:attrName>
                                        </p:attrNameLst>
                                      </p:cBhvr>
                                      <p:tavLst>
                                        <p:tav tm="0">
                                          <p:val>
                                            <p:fltVal val="0.000000"/>
                                          </p:val>
                                        </p:tav>
                                        <p:tav tm="100000">
                                          <p:val>
                                            <p:strVal val="#ppt_h"/>
                                          </p:val>
                                        </p:tav>
                                      </p:tavLst>
                                    </p:anim>
                                    <p:anim calcmode="lin" valueType="num">
                                      <p:cBhvr>
                                        <p:cTn id="25" dur="1000" fill="hold"/>
                                        <p:tgtEl>
                                          <p:spTgt spid="8">
                                            <p:txEl>
                                              <p:charRg st="0" end="20"/>
                                            </p:txEl>
                                          </p:spTgt>
                                        </p:tgtEl>
                                        <p:attrNameLst>
                                          <p:attrName>ppt_x</p:attrName>
                                        </p:attrNameLst>
                                      </p:cBhvr>
                                      <p:tavLst>
                                        <p:tav tm="0" fmla="#ppt_x+(cos(-2*pi*(1-$))*-#ppt_x-sin(-2*pi*(1-$))*(1-#ppt_y))*(1-$)">
                                          <p:val>
                                            <p:fltVal val="0.000000"/>
                                          </p:val>
                                        </p:tav>
                                        <p:tav tm="100000">
                                          <p:val>
                                            <p:fltVal val="1.000000"/>
                                          </p:val>
                                        </p:tav>
                                      </p:tavLst>
                                    </p:anim>
                                    <p:anim calcmode="lin" valueType="num">
                                      <p:cBhvr>
                                        <p:cTn id="26" dur="1000" fill="hold"/>
                                        <p:tgtEl>
                                          <p:spTgt spid="8">
                                            <p:txEl>
                                              <p:charRg st="0" end="20"/>
                                            </p:txEl>
                                          </p:spTgt>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9">
                                            <p:txEl>
                                              <p:charRg st="0" end="6"/>
                                            </p:txEl>
                                          </p:spTgt>
                                        </p:tgtEl>
                                        <p:attrNameLst>
                                          <p:attrName>style.visibility</p:attrName>
                                        </p:attrNameLst>
                                      </p:cBhvr>
                                      <p:to>
                                        <p:strVal val="visible"/>
                                      </p:to>
                                    </p:set>
                                    <p:anim calcmode="lin" valueType="num">
                                      <p:cBhvr>
                                        <p:cTn id="31" dur="1000" fill="hold"/>
                                        <p:tgtEl>
                                          <p:spTgt spid="9">
                                            <p:txEl>
                                              <p:charRg st="0" end="6"/>
                                            </p:txEl>
                                          </p:spTgt>
                                        </p:tgtEl>
                                        <p:attrNameLst>
                                          <p:attrName>ppt_w</p:attrName>
                                        </p:attrNameLst>
                                      </p:cBhvr>
                                      <p:tavLst>
                                        <p:tav tm="0">
                                          <p:val>
                                            <p:fltVal val="0.000000"/>
                                          </p:val>
                                        </p:tav>
                                        <p:tav tm="100000">
                                          <p:val>
                                            <p:strVal val="#ppt_w"/>
                                          </p:val>
                                        </p:tav>
                                      </p:tavLst>
                                    </p:anim>
                                    <p:anim calcmode="lin" valueType="num">
                                      <p:cBhvr>
                                        <p:cTn id="32" dur="1000" fill="hold"/>
                                        <p:tgtEl>
                                          <p:spTgt spid="9">
                                            <p:txEl>
                                              <p:charRg st="0" end="6"/>
                                            </p:txEl>
                                          </p:spTgt>
                                        </p:tgtEl>
                                        <p:attrNameLst>
                                          <p:attrName>ppt_h</p:attrName>
                                        </p:attrNameLst>
                                      </p:cBhvr>
                                      <p:tavLst>
                                        <p:tav tm="0">
                                          <p:val>
                                            <p:fltVal val="0.000000"/>
                                          </p:val>
                                        </p:tav>
                                        <p:tav tm="100000">
                                          <p:val>
                                            <p:strVal val="#ppt_h"/>
                                          </p:val>
                                        </p:tav>
                                      </p:tavLst>
                                    </p:anim>
                                    <p:anim calcmode="lin" valueType="num">
                                      <p:cBhvr>
                                        <p:cTn id="33" dur="1000" fill="hold"/>
                                        <p:tgtEl>
                                          <p:spTgt spid="9">
                                            <p:txEl>
                                              <p:charRg st="0" end="6"/>
                                            </p:txEl>
                                          </p:spTgt>
                                        </p:tgtEl>
                                        <p:attrNameLst>
                                          <p:attrName>ppt_x</p:attrName>
                                        </p:attrNameLst>
                                      </p:cBhvr>
                                      <p:tavLst>
                                        <p:tav tm="0" fmla="#ppt_x+(cos(-2*pi*(1-$))*-#ppt_x-sin(-2*pi*(1-$))*(1-#ppt_y))*(1-$)">
                                          <p:val>
                                            <p:fltVal val="0.000000"/>
                                          </p:val>
                                        </p:tav>
                                        <p:tav tm="100000">
                                          <p:val>
                                            <p:fltVal val="1.000000"/>
                                          </p:val>
                                        </p:tav>
                                      </p:tavLst>
                                    </p:anim>
                                    <p:anim calcmode="lin" valueType="num">
                                      <p:cBhvr>
                                        <p:cTn id="34" dur="1000" fill="hold"/>
                                        <p:tgtEl>
                                          <p:spTgt spid="9">
                                            <p:txEl>
                                              <p:charRg st="0" end="6"/>
                                            </p:txEl>
                                          </p:spTgt>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内容占位符 2"/>
          <p:cNvSpPr>
            <a:spLocks noGrp="1"/>
          </p:cNvSpPr>
          <p:nvPr>
            <p:ph/>
          </p:nvPr>
        </p:nvSpPr>
        <p:spPr>
          <a:xfrm>
            <a:off x="1816100" y="677863"/>
            <a:ext cx="9415463" cy="661988"/>
          </a:xfrm>
          <a:prstGeom prst="rect">
            <a:avLst/>
          </a:prstGeom>
          <a:noFill/>
          <a:ln w="9525" cap="flat" cmpd="sng" algn="ctr">
            <a:noFill/>
            <a:prstDash val="solid"/>
          </a:ln>
        </p:spPr>
        <p:txBody>
          <a:bodyPr lIns="68580" tIns="34290" rIns="68580" bIns="34290"/>
          <a:p>
            <a:pPr eaLnBrk="1" fontAlgn="base" latinLnBrk="0" hangingPunct="1">
              <a:lnSpc>
                <a:spcPct val="100000"/>
              </a:lnSpc>
              <a:buClr>
                <a:srgbClr val="0000FF"/>
              </a:buClr>
              <a:buFont typeface="Wingdings" panose="05000000000000000000" charset="0"/>
              <a:buChar char="u"/>
            </a:pPr>
            <a:r>
              <a:rPr lang="zh-CN" altLang="zh-CN" sz="4000" b="1" strike="noStrike" noProof="1" dirty="0">
                <a:solidFill>
                  <a:srgbClr val="0000FF"/>
                </a:solidFill>
                <a:latin typeface="宋体" panose="02010600030101010101" pitchFamily="2" charset="-122"/>
                <a:ea typeface="宋体" panose="02010600030101010101" pitchFamily="2" charset="-122"/>
                <a:sym typeface="宋体" panose="02010600030101010101" pitchFamily="2" charset="-122"/>
              </a:rPr>
              <a:t>通读课文，划分文章的层次结构。 </a:t>
            </a:r>
            <a:endParaRPr lang="zh-CN" altLang="en-US" sz="4000" b="1" strike="noStrike" noProof="1" dirty="0">
              <a:solidFill>
                <a:srgbClr val="0000FF"/>
              </a:solidFill>
              <a:latin typeface="方正楷体简体" charset="-122"/>
              <a:ea typeface="宋体" panose="02010600030101010101" pitchFamily="2" charset="-122"/>
            </a:endParaRPr>
          </a:p>
          <a:p>
            <a:pPr marL="0" indent="0" eaLnBrk="1" fontAlgn="base" latinLnBrk="0" hangingPunct="1">
              <a:lnSpc>
                <a:spcPct val="100000"/>
              </a:lnSpc>
              <a:buNone/>
            </a:pPr>
            <a:r>
              <a:rPr lang="zh-CN" altLang="en-US" sz="4000" b="1" strike="noStrike" noProof="1" dirty="0">
                <a:solidFill>
                  <a:srgbClr val="0000FF"/>
                </a:solidFill>
                <a:latin typeface="方正楷体简体" charset="-122"/>
                <a:ea typeface="宋体" panose="02010600030101010101" pitchFamily="2" charset="-122"/>
              </a:rPr>
              <a:t>  </a:t>
            </a:r>
            <a:endParaRPr lang="zh-CN" altLang="zh-CN" sz="4000" b="1" strike="noStrike" noProof="1" dirty="0">
              <a:solidFill>
                <a:srgbClr val="0000FF"/>
              </a:solidFill>
              <a:latin typeface="华文楷体" panose="02010600040101010101" pitchFamily="2" charset="-122"/>
              <a:ea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整体把握</a:t>
            </a:r>
            <a:endParaRPr lang="zh-CN" altLang="en-US" sz="4000" b="1" strike="noStrike" noProof="1">
              <a:solidFill>
                <a:srgbClr val="7030A0"/>
              </a:solidFill>
              <a:uFillTx/>
              <a:ea typeface="黑体" panose="02010609060101010101" pitchFamily="49" charset="-122"/>
            </a:endParaRPr>
          </a:p>
        </p:txBody>
      </p:sp>
      <p:sp>
        <p:nvSpPr>
          <p:cNvPr id="3" name="内容占位符 2"/>
          <p:cNvSpPr>
            <a:spLocks noGrp="1"/>
          </p:cNvSpPr>
          <p:nvPr/>
        </p:nvSpPr>
        <p:spPr>
          <a:xfrm>
            <a:off x="939800" y="2074863"/>
            <a:ext cx="2981325" cy="3949700"/>
          </a:xfrm>
          <a:prstGeom prst="rect">
            <a:avLst/>
          </a:prstGeom>
          <a:noFill/>
          <a:ln w="9525">
            <a:noFill/>
          </a:ln>
        </p:spPr>
        <p:txBody>
          <a:bodyPr lIns="68580" tIns="34290" rIns="68580" bIns="34290"/>
          <a:p>
            <a:pPr lvl="0" eaLnBrk="1" hangingPunct="1">
              <a:spcBef>
                <a:spcPts val="1000"/>
              </a:spcBef>
            </a:pPr>
            <a:r>
              <a:rPr lang="zh-CN" altLang="zh-CN" sz="4000" b="1" dirty="0">
                <a:solidFill>
                  <a:srgbClr val="0000FF"/>
                </a:solidFill>
                <a:latin typeface="华文楷体" panose="02010600040101010101" pitchFamily="2" charset="-122"/>
                <a:ea typeface="宋体" panose="02010600030101010101" pitchFamily="2" charset="-122"/>
              </a:rPr>
              <a:t>一(        )</a:t>
            </a:r>
            <a:r>
              <a:rPr lang="zh-CN" altLang="zh-CN" sz="4000" b="1" dirty="0">
                <a:solidFill>
                  <a:srgbClr val="0000FF"/>
                </a:solidFill>
                <a:latin typeface="华文楷体" panose="02010600040101010101" pitchFamily="2" charset="-122"/>
                <a:ea typeface="宋体" panose="02010600030101010101" pitchFamily="2" charset="-122"/>
                <a:sym typeface="宋体" panose="02010600030101010101" pitchFamily="2" charset="-122"/>
              </a:rPr>
              <a:t>：</a:t>
            </a:r>
            <a:endParaRPr lang="zh-CN" altLang="zh-CN" sz="4000" b="1" dirty="0">
              <a:solidFill>
                <a:srgbClr val="0000FF"/>
              </a:solidFill>
              <a:latin typeface="华文楷体" panose="02010600040101010101" pitchFamily="2" charset="-122"/>
              <a:ea typeface="宋体" panose="02010600030101010101" pitchFamily="2" charset="-122"/>
            </a:endParaRPr>
          </a:p>
          <a:p>
            <a:pPr lvl="0" eaLnBrk="1" hangingPunct="1">
              <a:spcBef>
                <a:spcPts val="1000"/>
              </a:spcBef>
            </a:pPr>
            <a:endParaRPr lang="zh-CN" altLang="zh-CN" sz="4000" b="1" dirty="0">
              <a:solidFill>
                <a:srgbClr val="0000FF"/>
              </a:solidFill>
              <a:latin typeface="华文楷体" panose="02010600040101010101" pitchFamily="2" charset="-122"/>
              <a:ea typeface="宋体" panose="02010600030101010101" pitchFamily="2" charset="-122"/>
            </a:endParaRPr>
          </a:p>
          <a:p>
            <a:pPr lvl="0" eaLnBrk="1" hangingPunct="1">
              <a:spcBef>
                <a:spcPts val="1000"/>
              </a:spcBef>
            </a:pPr>
            <a:r>
              <a:rPr lang="zh-CN" altLang="zh-CN" sz="4000" b="1" dirty="0">
                <a:solidFill>
                  <a:srgbClr val="0000FF"/>
                </a:solidFill>
                <a:latin typeface="华文楷体" panose="02010600040101010101" pitchFamily="2" charset="-122"/>
                <a:ea typeface="宋体" panose="02010600030101010101" pitchFamily="2" charset="-122"/>
              </a:rPr>
              <a:t>二(          )：</a:t>
            </a:r>
            <a:endParaRPr lang="zh-CN" altLang="zh-CN" sz="4000" b="1" dirty="0">
              <a:solidFill>
                <a:srgbClr val="0000FF"/>
              </a:solidFill>
              <a:latin typeface="华文楷体" panose="02010600040101010101" pitchFamily="2" charset="-122"/>
              <a:ea typeface="宋体" panose="02010600030101010101" pitchFamily="2" charset="-122"/>
            </a:endParaRPr>
          </a:p>
          <a:p>
            <a:pPr lvl="0" eaLnBrk="1" hangingPunct="1">
              <a:spcBef>
                <a:spcPts val="1000"/>
              </a:spcBef>
            </a:pPr>
            <a:r>
              <a:rPr lang="zh-CN" altLang="zh-CN" sz="4000" b="1" dirty="0">
                <a:solidFill>
                  <a:srgbClr val="0000FF"/>
                </a:solidFill>
                <a:latin typeface="华文楷体" panose="02010600040101010101" pitchFamily="2" charset="-122"/>
                <a:ea typeface="宋体" panose="02010600030101010101" pitchFamily="2" charset="-122"/>
              </a:rPr>
              <a:t>        </a:t>
            </a:r>
            <a:endParaRPr lang="zh-CN" altLang="zh-CN" sz="4000" b="1" dirty="0">
              <a:solidFill>
                <a:srgbClr val="0000FF"/>
              </a:solidFill>
              <a:latin typeface="华文楷体" panose="02010600040101010101" pitchFamily="2" charset="-122"/>
              <a:ea typeface="宋体" panose="02010600030101010101" pitchFamily="2" charset="-122"/>
            </a:endParaRPr>
          </a:p>
          <a:p>
            <a:pPr lvl="0" eaLnBrk="1" hangingPunct="1">
              <a:spcBef>
                <a:spcPts val="1000"/>
              </a:spcBef>
            </a:pPr>
            <a:r>
              <a:rPr lang="zh-CN" altLang="zh-CN" sz="4000" b="1" dirty="0">
                <a:solidFill>
                  <a:srgbClr val="0000FF"/>
                </a:solidFill>
                <a:latin typeface="华文楷体" panose="02010600040101010101" pitchFamily="2" charset="-122"/>
                <a:ea typeface="宋体" panose="02010600030101010101" pitchFamily="2" charset="-122"/>
              </a:rPr>
              <a:t>三(          )：</a:t>
            </a:r>
            <a:endParaRPr lang="zh-CN" altLang="zh-CN" sz="4000" b="1" dirty="0">
              <a:solidFill>
                <a:srgbClr val="0000FF"/>
              </a:solidFill>
              <a:latin typeface="华文楷体" panose="02010600040101010101" pitchFamily="2" charset="-122"/>
              <a:ea typeface="宋体" panose="02010600030101010101" pitchFamily="2" charset="-122"/>
            </a:endParaRPr>
          </a:p>
        </p:txBody>
      </p:sp>
      <p:sp>
        <p:nvSpPr>
          <p:cNvPr id="4" name="内容占位符 2"/>
          <p:cNvSpPr>
            <a:spLocks noGrp="1"/>
          </p:cNvSpPr>
          <p:nvPr/>
        </p:nvSpPr>
        <p:spPr>
          <a:xfrm>
            <a:off x="3629025" y="1724025"/>
            <a:ext cx="8356600" cy="1484313"/>
          </a:xfrm>
          <a:prstGeom prst="rect">
            <a:avLst/>
          </a:prstGeom>
          <a:noFill/>
          <a:ln w="9525">
            <a:noFill/>
          </a:ln>
        </p:spPr>
        <p:txBody>
          <a:bodyPr lIns="68580" tIns="34290" rIns="68580" bIns="34290"/>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fontAlgn="base" latinLnBrk="0" hangingPunct="1">
              <a:lnSpc>
                <a:spcPct val="100000"/>
              </a:lnSpc>
              <a:buNone/>
            </a:pPr>
            <a:r>
              <a:rPr lang="zh-CN" altLang="zh-CN" sz="4000" b="1" strike="noStrike" noProof="1" dirty="0">
                <a:solidFill>
                  <a:srgbClr val="C00000"/>
                </a:solidFill>
                <a:uFillTx/>
                <a:latin typeface="华文楷体" panose="02010600040101010101" pitchFamily="2" charset="-122"/>
                <a:ea typeface="宋体" panose="02010600030101010101" pitchFamily="2" charset="-122"/>
                <a:cs typeface="+mn-cs"/>
              </a:rPr>
              <a:t>“我”和驮队一道来到怒江边，准备溜索过江。  </a:t>
            </a:r>
            <a:endParaRPr lang="zh-CN" altLang="zh-CN" sz="4000" b="1" strike="noStrike" noProof="1" dirty="0">
              <a:solidFill>
                <a:srgbClr val="C00000"/>
              </a:solidFill>
              <a:uFillTx/>
              <a:latin typeface="华文楷体" panose="02010600040101010101" pitchFamily="2" charset="-122"/>
              <a:ea typeface="宋体" panose="02010600030101010101" pitchFamily="2" charset="-122"/>
            </a:endParaRPr>
          </a:p>
          <a:p>
            <a:pPr marL="0" indent="0" eaLnBrk="1" fontAlgn="base" latinLnBrk="0" hangingPunct="1">
              <a:lnSpc>
                <a:spcPct val="100000"/>
              </a:lnSpc>
              <a:buNone/>
            </a:pPr>
            <a:endParaRPr lang="zh-CN" altLang="zh-CN" sz="4000" b="1" strike="noStrike" noProof="1" dirty="0">
              <a:solidFill>
                <a:srgbClr val="C00000"/>
              </a:solidFill>
              <a:uFillTx/>
              <a:latin typeface="华文楷体" panose="02010600040101010101" pitchFamily="2" charset="-122"/>
              <a:ea typeface="宋体" panose="02010600030101010101" pitchFamily="2" charset="-122"/>
            </a:endParaRPr>
          </a:p>
        </p:txBody>
      </p:sp>
      <p:sp>
        <p:nvSpPr>
          <p:cNvPr id="6" name="内容占位符 2"/>
          <p:cNvSpPr>
            <a:spLocks noGrp="1"/>
          </p:cNvSpPr>
          <p:nvPr/>
        </p:nvSpPr>
        <p:spPr>
          <a:xfrm>
            <a:off x="1818958" y="2074863"/>
            <a:ext cx="1373188" cy="784225"/>
          </a:xfrm>
          <a:prstGeom prst="rect">
            <a:avLst/>
          </a:prstGeom>
          <a:noFill/>
          <a:ln w="9525">
            <a:noFill/>
          </a:ln>
        </p:spPr>
        <p:txBody>
          <a:bodyPr lIns="68580" tIns="34290" rIns="68580" bIns="34290"/>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fontAlgn="base" latinLnBrk="0" hangingPunct="1">
              <a:lnSpc>
                <a:spcPct val="100000"/>
              </a:lnSpc>
              <a:buNone/>
            </a:pPr>
            <a:r>
              <a:rPr lang="zh-CN" altLang="zh-CN" sz="4000" b="1" strike="noStrike" noProof="1" dirty="0">
                <a:solidFill>
                  <a:srgbClr val="FF0000"/>
                </a:solidFill>
                <a:uFillTx/>
                <a:latin typeface="华文楷体" panose="02010600040101010101" pitchFamily="2" charset="-122"/>
                <a:ea typeface="宋体" panose="02010600030101010101" pitchFamily="2" charset="-122"/>
                <a:cs typeface="+mn-cs"/>
              </a:rPr>
              <a:t>1</a:t>
            </a:r>
            <a:r>
              <a:rPr lang="en-US" altLang="zh-CN" sz="4000" b="1" strike="noStrike" noProof="1" dirty="0">
                <a:solidFill>
                  <a:srgbClr val="FF0000"/>
                </a:solidFill>
                <a:uFillTx/>
                <a:latin typeface="华文楷体" panose="02010600040101010101" pitchFamily="2" charset="-122"/>
                <a:ea typeface="宋体" panose="02010600030101010101" pitchFamily="2" charset="-122"/>
                <a:cs typeface="+mn-cs"/>
              </a:rPr>
              <a:t>-9</a:t>
            </a:r>
            <a:endParaRPr lang="zh-CN" altLang="zh-CN" sz="4000" b="1" strike="noStrike" noProof="1" dirty="0">
              <a:solidFill>
                <a:srgbClr val="FF0000"/>
              </a:solidFill>
              <a:uFillTx/>
              <a:latin typeface="华文楷体" panose="02010600040101010101" pitchFamily="2" charset="-122"/>
              <a:ea typeface="宋体" panose="02010600030101010101" pitchFamily="2" charset="-122"/>
            </a:endParaRPr>
          </a:p>
        </p:txBody>
      </p:sp>
      <p:sp>
        <p:nvSpPr>
          <p:cNvPr id="7" name="内容占位符 2"/>
          <p:cNvSpPr>
            <a:spLocks noGrp="1"/>
          </p:cNvSpPr>
          <p:nvPr/>
        </p:nvSpPr>
        <p:spPr>
          <a:xfrm>
            <a:off x="1687513" y="3540125"/>
            <a:ext cx="2157413" cy="784225"/>
          </a:xfrm>
          <a:prstGeom prst="rect">
            <a:avLst/>
          </a:prstGeom>
          <a:noFill/>
          <a:ln w="9525">
            <a:noFill/>
          </a:ln>
        </p:spPr>
        <p:txBody>
          <a:bodyPr lIns="68580" tIns="34290" rIns="68580" bIns="34290"/>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fontAlgn="base" latinLnBrk="0" hangingPunct="1">
              <a:lnSpc>
                <a:spcPct val="100000"/>
              </a:lnSpc>
              <a:buNone/>
            </a:pPr>
            <a:r>
              <a:rPr lang="zh-CN" altLang="zh-CN" sz="4000" b="1" strike="noStrike" noProof="1" dirty="0">
                <a:solidFill>
                  <a:srgbClr val="FF0000"/>
                </a:solidFill>
                <a:uFillTx/>
                <a:latin typeface="华文楷体" panose="02010600040101010101" pitchFamily="2" charset="-122"/>
                <a:ea typeface="宋体" panose="02010600030101010101" pitchFamily="2" charset="-122"/>
                <a:cs typeface="+mn-cs"/>
              </a:rPr>
              <a:t>1</a:t>
            </a:r>
            <a:r>
              <a:rPr lang="en-US" altLang="zh-CN" sz="4000" b="1" strike="noStrike" noProof="1" dirty="0">
                <a:solidFill>
                  <a:srgbClr val="FF0000"/>
                </a:solidFill>
                <a:uFillTx/>
                <a:latin typeface="华文楷体" panose="02010600040101010101" pitchFamily="2" charset="-122"/>
                <a:ea typeface="宋体" panose="02010600030101010101" pitchFamily="2" charset="-122"/>
                <a:cs typeface="+mn-cs"/>
              </a:rPr>
              <a:t>0-21</a:t>
            </a:r>
            <a:endParaRPr lang="zh-CN" altLang="zh-CN" sz="4000" b="1" strike="noStrike" noProof="1" dirty="0">
              <a:solidFill>
                <a:srgbClr val="FF0000"/>
              </a:solidFill>
              <a:uFillTx/>
              <a:latin typeface="华文楷体" panose="02010600040101010101" pitchFamily="2" charset="-122"/>
              <a:ea typeface="宋体" panose="02010600030101010101" pitchFamily="2" charset="-122"/>
            </a:endParaRPr>
          </a:p>
        </p:txBody>
      </p:sp>
      <p:sp>
        <p:nvSpPr>
          <p:cNvPr id="8" name="内容占位符 2"/>
          <p:cNvSpPr>
            <a:spLocks noGrp="1"/>
          </p:cNvSpPr>
          <p:nvPr/>
        </p:nvSpPr>
        <p:spPr>
          <a:xfrm>
            <a:off x="1687513" y="5003800"/>
            <a:ext cx="1636713" cy="784225"/>
          </a:xfrm>
          <a:prstGeom prst="rect">
            <a:avLst/>
          </a:prstGeom>
          <a:noFill/>
          <a:ln w="9525">
            <a:noFill/>
          </a:ln>
        </p:spPr>
        <p:txBody>
          <a:bodyPr lIns="68580" tIns="34290" rIns="68580" bIns="34290"/>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fontAlgn="base" latinLnBrk="0" hangingPunct="1">
              <a:lnSpc>
                <a:spcPct val="100000"/>
              </a:lnSpc>
              <a:buNone/>
            </a:pPr>
            <a:r>
              <a:rPr lang="en-US" sz="4000" b="1" strike="noStrike" noProof="1" dirty="0">
                <a:solidFill>
                  <a:srgbClr val="FF0000"/>
                </a:solidFill>
                <a:uFillTx/>
                <a:latin typeface="华文楷体" panose="02010600040101010101" pitchFamily="2" charset="-122"/>
                <a:ea typeface="宋体" panose="02010600030101010101" pitchFamily="2" charset="-122"/>
                <a:cs typeface="+mn-cs"/>
              </a:rPr>
              <a:t>22-25</a:t>
            </a:r>
            <a:endParaRPr lang="en-US" sz="4000" b="1" strike="noStrike" noProof="1" dirty="0">
              <a:solidFill>
                <a:srgbClr val="FF0000"/>
              </a:solidFill>
              <a:uFillTx/>
              <a:latin typeface="华文楷体" panose="02010600040101010101" pitchFamily="2" charset="-122"/>
              <a:ea typeface="宋体" panose="02010600030101010101" pitchFamily="2" charset="-122"/>
            </a:endParaRPr>
          </a:p>
        </p:txBody>
      </p:sp>
      <p:sp>
        <p:nvSpPr>
          <p:cNvPr id="9" name="内容占位符 2"/>
          <p:cNvSpPr>
            <a:spLocks noGrp="1"/>
          </p:cNvSpPr>
          <p:nvPr/>
        </p:nvSpPr>
        <p:spPr>
          <a:xfrm>
            <a:off x="3629025" y="3540125"/>
            <a:ext cx="8502650" cy="2508250"/>
          </a:xfrm>
          <a:prstGeom prst="rect">
            <a:avLst/>
          </a:prstGeom>
          <a:noFill/>
          <a:ln w="9525">
            <a:noFill/>
          </a:ln>
        </p:spPr>
        <p:txBody>
          <a:bodyPr lIns="68580" tIns="34290" rIns="68580" bIns="34290"/>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l" eaLnBrk="1" fontAlgn="base" latinLnBrk="0" hangingPunct="1">
              <a:lnSpc>
                <a:spcPct val="100000"/>
              </a:lnSpc>
              <a:buClrTx/>
              <a:buSzTx/>
              <a:buNone/>
            </a:pPr>
            <a:r>
              <a:rPr lang="zh-CN" altLang="zh-CN" sz="4000" b="1" strike="noStrike" noProof="1" dirty="0">
                <a:solidFill>
                  <a:srgbClr val="C00000"/>
                </a:solidFill>
                <a:uFillTx/>
                <a:latin typeface="华文楷体" panose="02010600040101010101" pitchFamily="2" charset="-122"/>
                <a:ea typeface="宋体" panose="02010600030101010101" pitchFamily="2" charset="-122"/>
                <a:cs typeface="+mn-cs"/>
              </a:rPr>
              <a:t>在首领的指挥下，驮队陆续溜索过江。      </a:t>
            </a:r>
            <a:endParaRPr lang="zh-CN" altLang="zh-CN" sz="4000" b="1" strike="noStrike" noProof="1" dirty="0">
              <a:solidFill>
                <a:srgbClr val="C00000"/>
              </a:solidFill>
              <a:uFillTx/>
              <a:latin typeface="华文楷体" panose="02010600040101010101" pitchFamily="2" charset="-122"/>
              <a:ea typeface="宋体" panose="02010600030101010101" pitchFamily="2" charset="-122"/>
            </a:endParaRPr>
          </a:p>
          <a:p>
            <a:pPr marL="0" algn="l" eaLnBrk="1" fontAlgn="base" latinLnBrk="0" hangingPunct="1">
              <a:lnSpc>
                <a:spcPct val="100000"/>
              </a:lnSpc>
              <a:buClrTx/>
              <a:buSzTx/>
              <a:buNone/>
            </a:pPr>
            <a:endParaRPr lang="zh-CN" altLang="zh-CN" sz="4000" b="1" strike="noStrike" noProof="1" dirty="0">
              <a:solidFill>
                <a:srgbClr val="C00000"/>
              </a:solidFill>
              <a:uFillTx/>
              <a:latin typeface="华文楷体" panose="02010600040101010101" pitchFamily="2" charset="-122"/>
              <a:ea typeface="宋体" panose="02010600030101010101" pitchFamily="2" charset="-122"/>
            </a:endParaRPr>
          </a:p>
          <a:p>
            <a:pPr marL="0" algn="l" eaLnBrk="1" fontAlgn="base" latinLnBrk="0" hangingPunct="1">
              <a:lnSpc>
                <a:spcPct val="100000"/>
              </a:lnSpc>
              <a:buClrTx/>
              <a:buSzTx/>
              <a:buNone/>
            </a:pPr>
            <a:r>
              <a:rPr lang="zh-CN" altLang="zh-CN" sz="4000" b="1" strike="noStrike" noProof="1" dirty="0">
                <a:solidFill>
                  <a:srgbClr val="C00000"/>
                </a:solidFill>
                <a:uFillTx/>
                <a:latin typeface="华文楷体" panose="02010600040101010101" pitchFamily="2" charset="-122"/>
                <a:ea typeface="宋体" panose="02010600030101010101" pitchFamily="2" charset="-122"/>
                <a:cs typeface="+mn-cs"/>
              </a:rPr>
              <a:t>过江后，驮队继续上路。</a:t>
            </a:r>
            <a:endParaRPr lang="zh-CN" altLang="zh-CN" sz="4000" b="1" strike="noStrike" noProof="1" dirty="0">
              <a:solidFill>
                <a:srgbClr val="C00000"/>
              </a:solidFill>
              <a:uFillTx/>
              <a:latin typeface="华文楷体" panose="02010600040101010101" pitchFamily="2" charset="-122"/>
              <a:ea typeface="宋体" panose="02010600030101010101" pitchFamily="2" charset="-122"/>
            </a:endParaRPr>
          </a:p>
        </p:txBody>
      </p:sp>
      <p:sp>
        <p:nvSpPr>
          <p:cNvPr id="10" name="内容占位符 2"/>
          <p:cNvSpPr>
            <a:spLocks noGrp="1"/>
          </p:cNvSpPr>
          <p:nvPr/>
        </p:nvSpPr>
        <p:spPr>
          <a:xfrm>
            <a:off x="1687513" y="5962650"/>
            <a:ext cx="2630487" cy="850900"/>
          </a:xfrm>
          <a:prstGeom prst="rect">
            <a:avLst/>
          </a:prstGeom>
          <a:noFill/>
          <a:ln w="9525">
            <a:noFill/>
          </a:ln>
        </p:spPr>
        <p:txBody>
          <a:bodyPr lIns="68580" tIns="34290" rIns="68580" bIns="34290"/>
          <a:p>
            <a:pPr lvl="0" eaLnBrk="1" hangingPunct="1">
              <a:spcBef>
                <a:spcPts val="1000"/>
              </a:spcBef>
            </a:pPr>
            <a:r>
              <a:rPr lang="zh-CN" altLang="zh-CN" sz="4000" b="1" dirty="0">
                <a:solidFill>
                  <a:srgbClr val="0000FF"/>
                </a:solidFill>
                <a:latin typeface="华文楷体" panose="02010600040101010101" pitchFamily="2" charset="-122"/>
                <a:ea typeface="宋体" panose="02010600030101010101" pitchFamily="2" charset="-122"/>
              </a:rPr>
              <a:t>写作顺序：</a:t>
            </a:r>
            <a:endParaRPr lang="zh-CN" altLang="zh-CN" sz="4000" b="1" dirty="0">
              <a:solidFill>
                <a:srgbClr val="0000FF"/>
              </a:solidFill>
              <a:latin typeface="华文楷体" panose="02010600040101010101" pitchFamily="2" charset="-122"/>
              <a:ea typeface="宋体" panose="02010600030101010101" pitchFamily="2" charset="-122"/>
            </a:endParaRPr>
          </a:p>
        </p:txBody>
      </p:sp>
      <p:sp>
        <p:nvSpPr>
          <p:cNvPr id="11" name="内容占位符 2"/>
          <p:cNvSpPr>
            <a:spLocks noGrp="1"/>
          </p:cNvSpPr>
          <p:nvPr/>
        </p:nvSpPr>
        <p:spPr>
          <a:xfrm>
            <a:off x="4105275" y="5962650"/>
            <a:ext cx="2563813" cy="849313"/>
          </a:xfrm>
          <a:prstGeom prst="rect">
            <a:avLst/>
          </a:prstGeom>
          <a:noFill/>
          <a:ln w="9525">
            <a:noFill/>
          </a:ln>
        </p:spPr>
        <p:txBody>
          <a:bodyPr lIns="68580" tIns="34290" rIns="68580" bIns="34290"/>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fontAlgn="base" latinLnBrk="0" hangingPunct="1">
              <a:lnSpc>
                <a:spcPct val="100000"/>
              </a:lnSpc>
              <a:buNone/>
            </a:pPr>
            <a:r>
              <a:rPr lang="zh-CN" altLang="zh-CN" sz="4000" b="1" strike="noStrike" noProof="1" dirty="0">
                <a:solidFill>
                  <a:srgbClr val="FF0000"/>
                </a:solidFill>
                <a:uFillTx/>
                <a:latin typeface="华文楷体" panose="02010600040101010101" pitchFamily="2" charset="-122"/>
                <a:ea typeface="宋体" panose="02010600030101010101" pitchFamily="2" charset="-122"/>
                <a:cs typeface="+mn-cs"/>
              </a:rPr>
              <a:t>时间顺序</a:t>
            </a:r>
            <a:endParaRPr lang="zh-CN" altLang="zh-CN" sz="4000" b="1" strike="noStrike" noProof="1" dirty="0">
              <a:solidFill>
                <a:srgbClr val="FF0000"/>
              </a:solidFill>
              <a:uFillTx/>
              <a:latin typeface="华文楷体" panose="02010600040101010101" pitchFamily="2" charset="-122"/>
              <a:ea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000000"/>
                                          </p:val>
                                        </p:tav>
                                        <p:tav tm="100000">
                                          <p:val>
                                            <p:fltVal val="0.000000"/>
                                          </p:val>
                                        </p:tav>
                                      </p:tavLst>
                                    </p:anim>
                                    <p:anim calcmode="lin" valueType="num">
                                      <p:cBhvr>
                                        <p:cTn id="9" dur="2000" fill="hold"/>
                                        <p:tgtEl>
                                          <p:spTgt spid="3"/>
                                        </p:tgtEl>
                                        <p:attrNameLst>
                                          <p:attrName>ppt_h</p:attrName>
                                        </p:attrNameLst>
                                      </p:cBhvr>
                                      <p:tavLst>
                                        <p:tav tm="0">
                                          <p:val>
                                            <p:fltVal val="0.000000"/>
                                          </p:val>
                                        </p:tav>
                                        <p:tav tm="100000">
                                          <p:val>
                                            <p:strVal val="#ppt_h"/>
                                          </p:val>
                                        </p:tav>
                                      </p:tavLst>
                                    </p:anim>
                                    <p:anim calcmode="lin" valueType="num">
                                      <p:cBhvr>
                                        <p:cTn id="10" dur="2000" fill="hold"/>
                                        <p:tgtEl>
                                          <p:spTgt spid="3"/>
                                        </p:tgtEl>
                                        <p:attrNameLst>
                                          <p:attrName>ppt_w</p:attrName>
                                        </p:attrNameLst>
                                      </p:cBhvr>
                                      <p:tavLst>
                                        <p:tav tm="0">
                                          <p:val>
                                            <p:fltVal val="0.00000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80">
                                          <p:stCondLst>
                                            <p:cond delay="0"/>
                                          </p:stCondLst>
                                        </p:cTn>
                                        <p:tgtEl>
                                          <p:spTgt spid="6"/>
                                        </p:tgtEl>
                                      </p:cBhvr>
                                    </p:animEffect>
                                    <p:anim calcmode="lin" valueType="num">
                                      <p:cBhvr>
                                        <p:cTn id="1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6"/>
                                        </p:tgtEl>
                                        <p:attrNameLst>
                                          <p:attrName>ppt_y</p:attrName>
                                        </p:attrNameLst>
                                      </p:cBhvr>
                                      <p:tavLst>
                                        <p:tav tm="0" fmla="#ppt_y-sin(pi*$)/3">
                                          <p:val>
                                            <p:fltVal val="0.500000"/>
                                          </p:val>
                                        </p:tav>
                                        <p:tav tm="100000">
                                          <p:val>
                                            <p:fltVal val="1.000000"/>
                                          </p:val>
                                        </p:tav>
                                      </p:tavLst>
                                    </p:anim>
                                    <p:anim calcmode="lin" valueType="num">
                                      <p:cBhvr>
                                        <p:cTn id="18" dur="664" tmFilter="0, 0; 0.125,0.2665; 0.25,0.4; 0.375,0.465; 0.5,0.5;  0.625,0.535; 0.75,0.6; 0.875,0.7335; 1,1">
                                          <p:stCondLst>
                                            <p:cond delay="664"/>
                                          </p:stCondLst>
                                        </p:cTn>
                                        <p:tgtEl>
                                          <p:spTgt spid="6"/>
                                        </p:tgtEl>
                                        <p:attrNameLst>
                                          <p:attrName>ppt_y</p:attrName>
                                        </p:attrNameLst>
                                      </p:cBhvr>
                                      <p:tavLst>
                                        <p:tav tm="0" fmla="#ppt_y-sin(pi*$)/9">
                                          <p:val>
                                            <p:fltVal val="0.000000"/>
                                          </p:val>
                                        </p:tav>
                                        <p:tav tm="100000">
                                          <p:val>
                                            <p:fltVal val="1.000000"/>
                                          </p:val>
                                        </p:tav>
                                      </p:tavLst>
                                    </p:anim>
                                    <p:anim calcmode="lin" valueType="num">
                                      <p:cBhvr>
                                        <p:cTn id="19" dur="332" tmFilter="0, 0; 0.125,0.2665; 0.25,0.4; 0.375,0.465; 0.5,0.5;  0.625,0.535; 0.75,0.6; 0.875,0.7335; 1,1">
                                          <p:stCondLst>
                                            <p:cond delay="1324"/>
                                          </p:stCondLst>
                                        </p:cTn>
                                        <p:tgtEl>
                                          <p:spTgt spid="6"/>
                                        </p:tgtEl>
                                        <p:attrNameLst>
                                          <p:attrName>ppt_y</p:attrName>
                                        </p:attrNameLst>
                                      </p:cBhvr>
                                      <p:tavLst>
                                        <p:tav tm="0" fmla="#ppt_y-sin(pi*$)/27">
                                          <p:val>
                                            <p:fltVal val="0.000000"/>
                                          </p:val>
                                        </p:tav>
                                        <p:tav tm="100000">
                                          <p:val>
                                            <p:fltVal val="1.000000"/>
                                          </p:val>
                                        </p:tav>
                                      </p:tavLst>
                                    </p:anim>
                                    <p:anim calcmode="lin" valueType="num">
                                      <p:cBhvr>
                                        <p:cTn id="20" dur="164" tmFilter="0, 0; 0.125,0.2665; 0.25,0.4; 0.375,0.465; 0.5,0.5;  0.625,0.535; 0.75,0.6; 0.875,0.7335; 1,1">
                                          <p:stCondLst>
                                            <p:cond delay="1656"/>
                                          </p:stCondLst>
                                        </p:cTn>
                                        <p:tgtEl>
                                          <p:spTgt spid="6"/>
                                        </p:tgtEl>
                                        <p:attrNameLst>
                                          <p:attrName>ppt_y</p:attrName>
                                        </p:attrNameLst>
                                      </p:cBhvr>
                                      <p:tavLst>
                                        <p:tav tm="0" fmla="#ppt_y-sin(pi*$)/81">
                                          <p:val>
                                            <p:fltVal val="0.000000"/>
                                          </p:val>
                                        </p:tav>
                                        <p:tav tm="100000">
                                          <p:val>
                                            <p:fltVal val="1.000000"/>
                                          </p:val>
                                        </p:tav>
                                      </p:tavLst>
                                    </p:anim>
                                    <p:animScale>
                                      <p:cBhvr>
                                        <p:cTn id="21" dur="26">
                                          <p:stCondLst>
                                            <p:cond delay="650"/>
                                          </p:stCondLst>
                                        </p:cTn>
                                        <p:tgtEl>
                                          <p:spTgt spid="6"/>
                                        </p:tgtEl>
                                      </p:cBhvr>
                                      <p:to x="100000" y="60000"/>
                                    </p:animScale>
                                    <p:animScale>
                                      <p:cBhvr>
                                        <p:cTn id="22" dur="166" decel="50000">
                                          <p:stCondLst>
                                            <p:cond delay="676"/>
                                          </p:stCondLst>
                                        </p:cTn>
                                        <p:tgtEl>
                                          <p:spTgt spid="6"/>
                                        </p:tgtEl>
                                      </p:cBhvr>
                                      <p:to x="100000" y="100000"/>
                                    </p:animScale>
                                    <p:animScale>
                                      <p:cBhvr>
                                        <p:cTn id="23" dur="26">
                                          <p:stCondLst>
                                            <p:cond delay="1312"/>
                                          </p:stCondLst>
                                        </p:cTn>
                                        <p:tgtEl>
                                          <p:spTgt spid="6"/>
                                        </p:tgtEl>
                                      </p:cBhvr>
                                      <p:to x="100000" y="80000"/>
                                    </p:animScale>
                                    <p:animScale>
                                      <p:cBhvr>
                                        <p:cTn id="24" dur="166" decel="50000">
                                          <p:stCondLst>
                                            <p:cond delay="1338"/>
                                          </p:stCondLst>
                                        </p:cTn>
                                        <p:tgtEl>
                                          <p:spTgt spid="6"/>
                                        </p:tgtEl>
                                      </p:cBhvr>
                                      <p:to x="100000" y="100000"/>
                                    </p:animScale>
                                    <p:animScale>
                                      <p:cBhvr>
                                        <p:cTn id="25" dur="26">
                                          <p:stCondLst>
                                            <p:cond delay="1642"/>
                                          </p:stCondLst>
                                        </p:cTn>
                                        <p:tgtEl>
                                          <p:spTgt spid="6"/>
                                        </p:tgtEl>
                                      </p:cBhvr>
                                      <p:to x="100000" y="90000"/>
                                    </p:animScale>
                                    <p:animScale>
                                      <p:cBhvr>
                                        <p:cTn id="26" dur="166" decel="50000">
                                          <p:stCondLst>
                                            <p:cond delay="1668"/>
                                          </p:stCondLst>
                                        </p:cTn>
                                        <p:tgtEl>
                                          <p:spTgt spid="6"/>
                                        </p:tgtEl>
                                      </p:cBhvr>
                                      <p:to x="100000" y="100000"/>
                                    </p:animScale>
                                    <p:animScale>
                                      <p:cBhvr>
                                        <p:cTn id="27" dur="26">
                                          <p:stCondLst>
                                            <p:cond delay="1808"/>
                                          </p:stCondLst>
                                        </p:cTn>
                                        <p:tgtEl>
                                          <p:spTgt spid="6"/>
                                        </p:tgtEl>
                                      </p:cBhvr>
                                      <p:to x="100000" y="95000"/>
                                    </p:animScale>
                                    <p:animScale>
                                      <p:cBhvr>
                                        <p:cTn id="28" dur="166" decel="50000">
                                          <p:stCondLst>
                                            <p:cond delay="1834"/>
                                          </p:stCondLst>
                                        </p:cTn>
                                        <p:tgtEl>
                                          <p:spTgt spid="6"/>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80">
                                          <p:stCondLst>
                                            <p:cond delay="0"/>
                                          </p:stCondLst>
                                        </p:cTn>
                                        <p:tgtEl>
                                          <p:spTgt spid="7"/>
                                        </p:tgtEl>
                                      </p:cBhvr>
                                    </p:animEffect>
                                    <p:anim calcmode="lin" valueType="num">
                                      <p:cBhvr>
                                        <p:cTn id="3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7"/>
                                        </p:tgtEl>
                                        <p:attrNameLst>
                                          <p:attrName>ppt_y</p:attrName>
                                        </p:attrNameLst>
                                      </p:cBhvr>
                                      <p:tavLst>
                                        <p:tav tm="0" fmla="#ppt_y-sin(pi*$)/3">
                                          <p:val>
                                            <p:fltVal val="0.500000"/>
                                          </p:val>
                                        </p:tav>
                                        <p:tav tm="100000">
                                          <p:val>
                                            <p:fltVal val="1.000000"/>
                                          </p:val>
                                        </p:tav>
                                      </p:tavLst>
                                    </p:anim>
                                    <p:anim calcmode="lin" valueType="num">
                                      <p:cBhvr>
                                        <p:cTn id="36" dur="664" tmFilter="0, 0; 0.125,0.2665; 0.25,0.4; 0.375,0.465; 0.5,0.5;  0.625,0.535; 0.75,0.6; 0.875,0.7335; 1,1">
                                          <p:stCondLst>
                                            <p:cond delay="664"/>
                                          </p:stCondLst>
                                        </p:cTn>
                                        <p:tgtEl>
                                          <p:spTgt spid="7"/>
                                        </p:tgtEl>
                                        <p:attrNameLst>
                                          <p:attrName>ppt_y</p:attrName>
                                        </p:attrNameLst>
                                      </p:cBhvr>
                                      <p:tavLst>
                                        <p:tav tm="0" fmla="#ppt_y-sin(pi*$)/9">
                                          <p:val>
                                            <p:fltVal val="0.000000"/>
                                          </p:val>
                                        </p:tav>
                                        <p:tav tm="100000">
                                          <p:val>
                                            <p:fltVal val="1.000000"/>
                                          </p:val>
                                        </p:tav>
                                      </p:tavLst>
                                    </p:anim>
                                    <p:anim calcmode="lin" valueType="num">
                                      <p:cBhvr>
                                        <p:cTn id="37" dur="332" tmFilter="0, 0; 0.125,0.2665; 0.25,0.4; 0.375,0.465; 0.5,0.5;  0.625,0.535; 0.75,0.6; 0.875,0.7335; 1,1">
                                          <p:stCondLst>
                                            <p:cond delay="1324"/>
                                          </p:stCondLst>
                                        </p:cTn>
                                        <p:tgtEl>
                                          <p:spTgt spid="7"/>
                                        </p:tgtEl>
                                        <p:attrNameLst>
                                          <p:attrName>ppt_y</p:attrName>
                                        </p:attrNameLst>
                                      </p:cBhvr>
                                      <p:tavLst>
                                        <p:tav tm="0" fmla="#ppt_y-sin(pi*$)/27">
                                          <p:val>
                                            <p:fltVal val="0.000000"/>
                                          </p:val>
                                        </p:tav>
                                        <p:tav tm="100000">
                                          <p:val>
                                            <p:fltVal val="1.000000"/>
                                          </p:val>
                                        </p:tav>
                                      </p:tavLst>
                                    </p:anim>
                                    <p:anim calcmode="lin" valueType="num">
                                      <p:cBhvr>
                                        <p:cTn id="38" dur="164" tmFilter="0, 0; 0.125,0.2665; 0.25,0.4; 0.375,0.465; 0.5,0.5;  0.625,0.535; 0.75,0.6; 0.875,0.7335; 1,1">
                                          <p:stCondLst>
                                            <p:cond delay="1656"/>
                                          </p:stCondLst>
                                        </p:cTn>
                                        <p:tgtEl>
                                          <p:spTgt spid="7"/>
                                        </p:tgtEl>
                                        <p:attrNameLst>
                                          <p:attrName>ppt_y</p:attrName>
                                        </p:attrNameLst>
                                      </p:cBhvr>
                                      <p:tavLst>
                                        <p:tav tm="0" fmla="#ppt_y-sin(pi*$)/81">
                                          <p:val>
                                            <p:fltVal val="0.000000"/>
                                          </p:val>
                                        </p:tav>
                                        <p:tav tm="100000">
                                          <p:val>
                                            <p:fltVal val="1.000000"/>
                                          </p:val>
                                        </p:tav>
                                      </p:tavLst>
                                    </p:anim>
                                    <p:animScale>
                                      <p:cBhvr>
                                        <p:cTn id="39" dur="26">
                                          <p:stCondLst>
                                            <p:cond delay="650"/>
                                          </p:stCondLst>
                                        </p:cTn>
                                        <p:tgtEl>
                                          <p:spTgt spid="7"/>
                                        </p:tgtEl>
                                      </p:cBhvr>
                                      <p:to x="100000" y="60000"/>
                                    </p:animScale>
                                    <p:animScale>
                                      <p:cBhvr>
                                        <p:cTn id="40" dur="166" decel="50000">
                                          <p:stCondLst>
                                            <p:cond delay="676"/>
                                          </p:stCondLst>
                                        </p:cTn>
                                        <p:tgtEl>
                                          <p:spTgt spid="7"/>
                                        </p:tgtEl>
                                      </p:cBhvr>
                                      <p:to x="100000" y="100000"/>
                                    </p:animScale>
                                    <p:animScale>
                                      <p:cBhvr>
                                        <p:cTn id="41" dur="26">
                                          <p:stCondLst>
                                            <p:cond delay="1312"/>
                                          </p:stCondLst>
                                        </p:cTn>
                                        <p:tgtEl>
                                          <p:spTgt spid="7"/>
                                        </p:tgtEl>
                                      </p:cBhvr>
                                      <p:to x="100000" y="80000"/>
                                    </p:animScale>
                                    <p:animScale>
                                      <p:cBhvr>
                                        <p:cTn id="42" dur="166" decel="50000">
                                          <p:stCondLst>
                                            <p:cond delay="1338"/>
                                          </p:stCondLst>
                                        </p:cTn>
                                        <p:tgtEl>
                                          <p:spTgt spid="7"/>
                                        </p:tgtEl>
                                      </p:cBhvr>
                                      <p:to x="100000" y="100000"/>
                                    </p:animScale>
                                    <p:animScale>
                                      <p:cBhvr>
                                        <p:cTn id="43" dur="26">
                                          <p:stCondLst>
                                            <p:cond delay="1642"/>
                                          </p:stCondLst>
                                        </p:cTn>
                                        <p:tgtEl>
                                          <p:spTgt spid="7"/>
                                        </p:tgtEl>
                                      </p:cBhvr>
                                      <p:to x="100000" y="90000"/>
                                    </p:animScale>
                                    <p:animScale>
                                      <p:cBhvr>
                                        <p:cTn id="44" dur="166" decel="50000">
                                          <p:stCondLst>
                                            <p:cond delay="1668"/>
                                          </p:stCondLst>
                                        </p:cTn>
                                        <p:tgtEl>
                                          <p:spTgt spid="7"/>
                                        </p:tgtEl>
                                      </p:cBhvr>
                                      <p:to x="100000" y="100000"/>
                                    </p:animScale>
                                    <p:animScale>
                                      <p:cBhvr>
                                        <p:cTn id="45" dur="26">
                                          <p:stCondLst>
                                            <p:cond delay="1808"/>
                                          </p:stCondLst>
                                        </p:cTn>
                                        <p:tgtEl>
                                          <p:spTgt spid="7"/>
                                        </p:tgtEl>
                                      </p:cBhvr>
                                      <p:to x="100000" y="95000"/>
                                    </p:animScale>
                                    <p:animScale>
                                      <p:cBhvr>
                                        <p:cTn id="46" dur="166" decel="50000">
                                          <p:stCondLst>
                                            <p:cond delay="1834"/>
                                          </p:stCondLst>
                                        </p:cTn>
                                        <p:tgtEl>
                                          <p:spTgt spid="7"/>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580">
                                          <p:stCondLst>
                                            <p:cond delay="0"/>
                                          </p:stCondLst>
                                        </p:cTn>
                                        <p:tgtEl>
                                          <p:spTgt spid="8"/>
                                        </p:tgtEl>
                                      </p:cBhvr>
                                    </p:animEffect>
                                    <p:anim calcmode="lin" valueType="num">
                                      <p:cBhvr>
                                        <p:cTn id="5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8"/>
                                        </p:tgtEl>
                                        <p:attrNameLst>
                                          <p:attrName>ppt_y</p:attrName>
                                        </p:attrNameLst>
                                      </p:cBhvr>
                                      <p:tavLst>
                                        <p:tav tm="0" fmla="#ppt_y-sin(pi*$)/3">
                                          <p:val>
                                            <p:fltVal val="0.500000"/>
                                          </p:val>
                                        </p:tav>
                                        <p:tav tm="100000">
                                          <p:val>
                                            <p:fltVal val="1.000000"/>
                                          </p:val>
                                        </p:tav>
                                      </p:tavLst>
                                    </p:anim>
                                    <p:anim calcmode="lin" valueType="num">
                                      <p:cBhvr>
                                        <p:cTn id="54" dur="664" tmFilter="0, 0; 0.125,0.2665; 0.25,0.4; 0.375,0.465; 0.5,0.5;  0.625,0.535; 0.75,0.6; 0.875,0.7335; 1,1">
                                          <p:stCondLst>
                                            <p:cond delay="664"/>
                                          </p:stCondLst>
                                        </p:cTn>
                                        <p:tgtEl>
                                          <p:spTgt spid="8"/>
                                        </p:tgtEl>
                                        <p:attrNameLst>
                                          <p:attrName>ppt_y</p:attrName>
                                        </p:attrNameLst>
                                      </p:cBhvr>
                                      <p:tavLst>
                                        <p:tav tm="0" fmla="#ppt_y-sin(pi*$)/9">
                                          <p:val>
                                            <p:fltVal val="0.000000"/>
                                          </p:val>
                                        </p:tav>
                                        <p:tav tm="100000">
                                          <p:val>
                                            <p:fltVal val="1.000000"/>
                                          </p:val>
                                        </p:tav>
                                      </p:tavLst>
                                    </p:anim>
                                    <p:anim calcmode="lin" valueType="num">
                                      <p:cBhvr>
                                        <p:cTn id="55" dur="332" tmFilter="0, 0; 0.125,0.2665; 0.25,0.4; 0.375,0.465; 0.5,0.5;  0.625,0.535; 0.75,0.6; 0.875,0.7335; 1,1">
                                          <p:stCondLst>
                                            <p:cond delay="1324"/>
                                          </p:stCondLst>
                                        </p:cTn>
                                        <p:tgtEl>
                                          <p:spTgt spid="8"/>
                                        </p:tgtEl>
                                        <p:attrNameLst>
                                          <p:attrName>ppt_y</p:attrName>
                                        </p:attrNameLst>
                                      </p:cBhvr>
                                      <p:tavLst>
                                        <p:tav tm="0" fmla="#ppt_y-sin(pi*$)/27">
                                          <p:val>
                                            <p:fltVal val="0.000000"/>
                                          </p:val>
                                        </p:tav>
                                        <p:tav tm="100000">
                                          <p:val>
                                            <p:fltVal val="1.000000"/>
                                          </p:val>
                                        </p:tav>
                                      </p:tavLst>
                                    </p:anim>
                                    <p:anim calcmode="lin" valueType="num">
                                      <p:cBhvr>
                                        <p:cTn id="56" dur="164" tmFilter="0, 0; 0.125,0.2665; 0.25,0.4; 0.375,0.465; 0.5,0.5;  0.625,0.535; 0.75,0.6; 0.875,0.7335; 1,1">
                                          <p:stCondLst>
                                            <p:cond delay="1656"/>
                                          </p:stCondLst>
                                        </p:cTn>
                                        <p:tgtEl>
                                          <p:spTgt spid="8"/>
                                        </p:tgtEl>
                                        <p:attrNameLst>
                                          <p:attrName>ppt_y</p:attrName>
                                        </p:attrNameLst>
                                      </p:cBhvr>
                                      <p:tavLst>
                                        <p:tav tm="0" fmla="#ppt_y-sin(pi*$)/81">
                                          <p:val>
                                            <p:fltVal val="0.000000"/>
                                          </p:val>
                                        </p:tav>
                                        <p:tav tm="100000">
                                          <p:val>
                                            <p:fltVal val="1.000000"/>
                                          </p:val>
                                        </p:tav>
                                      </p:tavLst>
                                    </p:anim>
                                    <p:animScale>
                                      <p:cBhvr>
                                        <p:cTn id="57" dur="26">
                                          <p:stCondLst>
                                            <p:cond delay="650"/>
                                          </p:stCondLst>
                                        </p:cTn>
                                        <p:tgtEl>
                                          <p:spTgt spid="8"/>
                                        </p:tgtEl>
                                      </p:cBhvr>
                                      <p:to x="100000" y="60000"/>
                                    </p:animScale>
                                    <p:animScale>
                                      <p:cBhvr>
                                        <p:cTn id="58" dur="166" decel="50000">
                                          <p:stCondLst>
                                            <p:cond delay="676"/>
                                          </p:stCondLst>
                                        </p:cTn>
                                        <p:tgtEl>
                                          <p:spTgt spid="8"/>
                                        </p:tgtEl>
                                      </p:cBhvr>
                                      <p:to x="100000" y="100000"/>
                                    </p:animScale>
                                    <p:animScale>
                                      <p:cBhvr>
                                        <p:cTn id="59" dur="26">
                                          <p:stCondLst>
                                            <p:cond delay="1312"/>
                                          </p:stCondLst>
                                        </p:cTn>
                                        <p:tgtEl>
                                          <p:spTgt spid="8"/>
                                        </p:tgtEl>
                                      </p:cBhvr>
                                      <p:to x="100000" y="80000"/>
                                    </p:animScale>
                                    <p:animScale>
                                      <p:cBhvr>
                                        <p:cTn id="60" dur="166" decel="50000">
                                          <p:stCondLst>
                                            <p:cond delay="1338"/>
                                          </p:stCondLst>
                                        </p:cTn>
                                        <p:tgtEl>
                                          <p:spTgt spid="8"/>
                                        </p:tgtEl>
                                      </p:cBhvr>
                                      <p:to x="100000" y="100000"/>
                                    </p:animScale>
                                    <p:animScale>
                                      <p:cBhvr>
                                        <p:cTn id="61" dur="26">
                                          <p:stCondLst>
                                            <p:cond delay="1642"/>
                                          </p:stCondLst>
                                        </p:cTn>
                                        <p:tgtEl>
                                          <p:spTgt spid="8"/>
                                        </p:tgtEl>
                                      </p:cBhvr>
                                      <p:to x="100000" y="90000"/>
                                    </p:animScale>
                                    <p:animScale>
                                      <p:cBhvr>
                                        <p:cTn id="62" dur="166" decel="50000">
                                          <p:stCondLst>
                                            <p:cond delay="1668"/>
                                          </p:stCondLst>
                                        </p:cTn>
                                        <p:tgtEl>
                                          <p:spTgt spid="8"/>
                                        </p:tgtEl>
                                      </p:cBhvr>
                                      <p:to x="100000" y="100000"/>
                                    </p:animScale>
                                    <p:animScale>
                                      <p:cBhvr>
                                        <p:cTn id="63" dur="26">
                                          <p:stCondLst>
                                            <p:cond delay="1808"/>
                                          </p:stCondLst>
                                        </p:cTn>
                                        <p:tgtEl>
                                          <p:spTgt spid="8"/>
                                        </p:tgtEl>
                                      </p:cBhvr>
                                      <p:to x="100000" y="95000"/>
                                    </p:animScale>
                                    <p:animScale>
                                      <p:cBhvr>
                                        <p:cTn id="64" dur="166" decel="50000">
                                          <p:stCondLst>
                                            <p:cond delay="1834"/>
                                          </p:stCondLst>
                                        </p:cTn>
                                        <p:tgtEl>
                                          <p:spTgt spid="8"/>
                                        </p:tgtEl>
                                      </p:cBhvr>
                                      <p:to x="100000" y="100000"/>
                                    </p:animScale>
                                  </p:childTnLst>
                                </p:cTn>
                              </p:par>
                            </p:childTnLst>
                          </p:cTn>
                        </p:par>
                      </p:childTnLst>
                    </p:cTn>
                  </p:par>
                  <p:par>
                    <p:cTn id="65" fill="hold">
                      <p:stCondLst>
                        <p:cond delay="indefinite"/>
                      </p:stCondLst>
                      <p:childTnLst>
                        <p:par>
                          <p:cTn id="66" fill="hold">
                            <p:stCondLst>
                              <p:cond delay="0"/>
                            </p:stCondLst>
                            <p:childTnLst>
                              <p:par>
                                <p:cTn id="67" presetID="17" presetClass="entr" presetSubtype="10" fill="hold" grpId="0" nodeType="click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500" fill="hold"/>
                                        <p:tgtEl>
                                          <p:spTgt spid="4"/>
                                        </p:tgtEl>
                                        <p:attrNameLst>
                                          <p:attrName>ppt_w</p:attrName>
                                        </p:attrNameLst>
                                      </p:cBhvr>
                                      <p:tavLst>
                                        <p:tav tm="0">
                                          <p:val>
                                            <p:fltVal val="0.000000"/>
                                          </p:val>
                                        </p:tav>
                                        <p:tav tm="100000">
                                          <p:val>
                                            <p:strVal val="#ppt_w"/>
                                          </p:val>
                                        </p:tav>
                                      </p:tavLst>
                                    </p:anim>
                                    <p:anim calcmode="lin" valueType="num">
                                      <p:cBhvr>
                                        <p:cTn id="70"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71" fill="hold">
                      <p:stCondLst>
                        <p:cond delay="indefinite"/>
                      </p:stCondLst>
                      <p:childTnLst>
                        <p:par>
                          <p:cTn id="72" fill="hold">
                            <p:stCondLst>
                              <p:cond delay="0"/>
                            </p:stCondLst>
                            <p:childTnLst>
                              <p:par>
                                <p:cTn id="73" presetID="17" presetClass="entr" presetSubtype="10" fill="hold" nodeType="clickEffect">
                                  <p:stCondLst>
                                    <p:cond delay="0"/>
                                  </p:stCondLst>
                                  <p:childTnLst>
                                    <p:set>
                                      <p:cBhvr>
                                        <p:cTn id="74" dur="1" fill="hold">
                                          <p:stCondLst>
                                            <p:cond delay="0"/>
                                          </p:stCondLst>
                                        </p:cTn>
                                        <p:tgtEl>
                                          <p:spTgt spid="9">
                                            <p:txEl>
                                              <p:charRg st="0" end="24"/>
                                            </p:txEl>
                                          </p:spTgt>
                                        </p:tgtEl>
                                        <p:attrNameLst>
                                          <p:attrName>style.visibility</p:attrName>
                                        </p:attrNameLst>
                                      </p:cBhvr>
                                      <p:to>
                                        <p:strVal val="visible"/>
                                      </p:to>
                                    </p:set>
                                    <p:anim calcmode="lin" valueType="num">
                                      <p:cBhvr>
                                        <p:cTn id="75" dur="500" fill="hold"/>
                                        <p:tgtEl>
                                          <p:spTgt spid="9">
                                            <p:txEl>
                                              <p:charRg st="0" end="24"/>
                                            </p:txEl>
                                          </p:spTgt>
                                        </p:tgtEl>
                                        <p:attrNameLst>
                                          <p:attrName>ppt_w</p:attrName>
                                        </p:attrNameLst>
                                      </p:cBhvr>
                                      <p:tavLst>
                                        <p:tav tm="0">
                                          <p:val>
                                            <p:fltVal val="0.000000"/>
                                          </p:val>
                                        </p:tav>
                                        <p:tav tm="100000">
                                          <p:val>
                                            <p:strVal val="#ppt_w"/>
                                          </p:val>
                                        </p:tav>
                                      </p:tavLst>
                                    </p:anim>
                                    <p:anim calcmode="lin" valueType="num">
                                      <p:cBhvr>
                                        <p:cTn id="76" dur="500" fill="hold"/>
                                        <p:tgtEl>
                                          <p:spTgt spid="9">
                                            <p:txEl>
                                              <p:charRg st="0" end="24"/>
                                            </p:txEl>
                                          </p:spTgt>
                                        </p:tgtEl>
                                        <p:attrNameLst>
                                          <p:attrName>ppt_h</p:attrName>
                                        </p:attrNameLst>
                                      </p:cBhvr>
                                      <p:tavLst>
                                        <p:tav tm="0">
                                          <p:val>
                                            <p:strVal val="#ppt_h"/>
                                          </p:val>
                                        </p:tav>
                                        <p:tav tm="100000">
                                          <p:val>
                                            <p:strVal val="#ppt_h"/>
                                          </p:val>
                                        </p:tav>
                                      </p:tavLst>
                                    </p:anim>
                                  </p:childTnLst>
                                </p:cTn>
                              </p:par>
                            </p:childTnLst>
                          </p:cTn>
                        </p:par>
                      </p:childTnLst>
                    </p:cTn>
                  </p:par>
                  <p:par>
                    <p:cTn id="77" fill="hold">
                      <p:stCondLst>
                        <p:cond delay="indefinite"/>
                      </p:stCondLst>
                      <p:childTnLst>
                        <p:par>
                          <p:cTn id="78" fill="hold">
                            <p:stCondLst>
                              <p:cond delay="0"/>
                            </p:stCondLst>
                            <p:childTnLst>
                              <p:par>
                                <p:cTn id="79" presetID="17" presetClass="entr" presetSubtype="10" fill="hold" nodeType="clickEffect">
                                  <p:stCondLst>
                                    <p:cond delay="0"/>
                                  </p:stCondLst>
                                  <p:childTnLst>
                                    <p:set>
                                      <p:cBhvr>
                                        <p:cTn id="80" dur="1" fill="hold">
                                          <p:stCondLst>
                                            <p:cond delay="0"/>
                                          </p:stCondLst>
                                        </p:cTn>
                                        <p:tgtEl>
                                          <p:spTgt spid="9">
                                            <p:txEl>
                                              <p:charRg st="25" end="37"/>
                                            </p:txEl>
                                          </p:spTgt>
                                        </p:tgtEl>
                                        <p:attrNameLst>
                                          <p:attrName>style.visibility</p:attrName>
                                        </p:attrNameLst>
                                      </p:cBhvr>
                                      <p:to>
                                        <p:strVal val="visible"/>
                                      </p:to>
                                    </p:set>
                                    <p:anim calcmode="lin" valueType="num">
                                      <p:cBhvr>
                                        <p:cTn id="81" dur="500" fill="hold"/>
                                        <p:tgtEl>
                                          <p:spTgt spid="9">
                                            <p:txEl>
                                              <p:charRg st="25" end="37"/>
                                            </p:txEl>
                                          </p:spTgt>
                                        </p:tgtEl>
                                        <p:attrNameLst>
                                          <p:attrName>ppt_w</p:attrName>
                                        </p:attrNameLst>
                                      </p:cBhvr>
                                      <p:tavLst>
                                        <p:tav tm="0">
                                          <p:val>
                                            <p:fltVal val="0.000000"/>
                                          </p:val>
                                        </p:tav>
                                        <p:tav tm="100000">
                                          <p:val>
                                            <p:strVal val="#ppt_w"/>
                                          </p:val>
                                        </p:tav>
                                      </p:tavLst>
                                    </p:anim>
                                    <p:anim calcmode="lin" valueType="num">
                                      <p:cBhvr>
                                        <p:cTn id="82" dur="500" fill="hold"/>
                                        <p:tgtEl>
                                          <p:spTgt spid="9">
                                            <p:txEl>
                                              <p:charRg st="25" end="37"/>
                                            </p:txEl>
                                          </p:spTgt>
                                        </p:tgtEl>
                                        <p:attrNameLst>
                                          <p:attrName>ppt_h</p:attrName>
                                        </p:attrNameLst>
                                      </p:cBhvr>
                                      <p:tavLst>
                                        <p:tav tm="0">
                                          <p:val>
                                            <p:strVal val="#ppt_h"/>
                                          </p:val>
                                        </p:tav>
                                        <p:tav tm="100000">
                                          <p:val>
                                            <p:strVal val="#ppt_h"/>
                                          </p:val>
                                        </p:tav>
                                      </p:tavLst>
                                    </p:anim>
                                  </p:childTnLst>
                                </p:cTn>
                              </p:par>
                            </p:childTnLst>
                          </p:cTn>
                        </p:par>
                      </p:childTnLst>
                    </p:cTn>
                  </p:par>
                  <p:par>
                    <p:cTn id="83" fill="hold">
                      <p:stCondLst>
                        <p:cond delay="indefinite"/>
                      </p:stCondLst>
                      <p:childTnLst>
                        <p:par>
                          <p:cTn id="84" fill="hold">
                            <p:stCondLst>
                              <p:cond delay="0"/>
                            </p:stCondLst>
                            <p:childTnLst>
                              <p:par>
                                <p:cTn id="85" presetID="35" presetClass="entr" presetSubtype="0" fill="hold" grpId="0" nodeType="click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fade">
                                      <p:cBhvr>
                                        <p:cTn id="87" dur="2000"/>
                                        <p:tgtEl>
                                          <p:spTgt spid="10"/>
                                        </p:tgtEl>
                                      </p:cBhvr>
                                    </p:animEffect>
                                    <p:anim calcmode="lin" valueType="num">
                                      <p:cBhvr>
                                        <p:cTn id="88" dur="2000" fill="hold"/>
                                        <p:tgtEl>
                                          <p:spTgt spid="10"/>
                                        </p:tgtEl>
                                        <p:attrNameLst>
                                          <p:attrName>style.rotation</p:attrName>
                                        </p:attrNameLst>
                                      </p:cBhvr>
                                      <p:tavLst>
                                        <p:tav tm="0">
                                          <p:val>
                                            <p:fltVal val="720.000000"/>
                                          </p:val>
                                        </p:tav>
                                        <p:tav tm="100000">
                                          <p:val>
                                            <p:fltVal val="0.000000"/>
                                          </p:val>
                                        </p:tav>
                                      </p:tavLst>
                                    </p:anim>
                                    <p:anim calcmode="lin" valueType="num">
                                      <p:cBhvr>
                                        <p:cTn id="89" dur="2000" fill="hold"/>
                                        <p:tgtEl>
                                          <p:spTgt spid="10"/>
                                        </p:tgtEl>
                                        <p:attrNameLst>
                                          <p:attrName>ppt_h</p:attrName>
                                        </p:attrNameLst>
                                      </p:cBhvr>
                                      <p:tavLst>
                                        <p:tav tm="0">
                                          <p:val>
                                            <p:fltVal val="0.000000"/>
                                          </p:val>
                                        </p:tav>
                                        <p:tav tm="100000">
                                          <p:val>
                                            <p:strVal val="#ppt_h"/>
                                          </p:val>
                                        </p:tav>
                                      </p:tavLst>
                                    </p:anim>
                                    <p:anim calcmode="lin" valueType="num">
                                      <p:cBhvr>
                                        <p:cTn id="90" dur="2000" fill="hold"/>
                                        <p:tgtEl>
                                          <p:spTgt spid="10"/>
                                        </p:tgtEl>
                                        <p:attrNameLst>
                                          <p:attrName>ppt_w</p:attrName>
                                        </p:attrNameLst>
                                      </p:cBhvr>
                                      <p:tavLst>
                                        <p:tav tm="0">
                                          <p:val>
                                            <p:fltVal val="0.000000"/>
                                          </p:val>
                                        </p:tav>
                                        <p:tav tm="100000">
                                          <p:val>
                                            <p:strVal val="#ppt_w"/>
                                          </p:val>
                                        </p:tav>
                                      </p:tavLst>
                                    </p:anim>
                                  </p:childTnLst>
                                </p:cTn>
                              </p:par>
                            </p:childTnLst>
                          </p:cTn>
                        </p:par>
                      </p:childTnLst>
                    </p:cTn>
                  </p:par>
                  <p:par>
                    <p:cTn id="91" fill="hold">
                      <p:stCondLst>
                        <p:cond delay="indefinite"/>
                      </p:stCondLst>
                      <p:childTnLst>
                        <p:par>
                          <p:cTn id="92" fill="hold">
                            <p:stCondLst>
                              <p:cond delay="0"/>
                            </p:stCondLst>
                            <p:childTnLst>
                              <p:par>
                                <p:cTn id="93" presetID="17" presetClass="entr" presetSubtype="10" fill="hold" grpId="0" nodeType="click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000000"/>
                                          </p:val>
                                        </p:tav>
                                        <p:tav tm="100000">
                                          <p:val>
                                            <p:strVal val="#ppt_w"/>
                                          </p:val>
                                        </p:tav>
                                      </p:tavLst>
                                    </p:anim>
                                    <p:anim calcmode="lin" valueType="num">
                                      <p:cBhvr>
                                        <p:cTn id="96" dur="5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pic>
        <p:nvPicPr>
          <p:cNvPr id="30726" name="图片 30725" descr="图片4"/>
          <p:cNvPicPr>
            <a:picLocks noChangeAspect="1"/>
          </p:cNvPicPr>
          <p:nvPr/>
        </p:nvPicPr>
        <p:blipFill>
          <a:blip r:embed="rId1"/>
          <a:stretch>
            <a:fillRect/>
          </a:stretch>
        </p:blipFill>
        <p:spPr>
          <a:xfrm>
            <a:off x="-52387" y="-22225"/>
            <a:ext cx="12298362" cy="6904038"/>
          </a:xfrm>
          <a:prstGeom prst="rect">
            <a:avLst/>
          </a:prstGeom>
          <a:noFill/>
          <a:ln w="9525">
            <a:noFill/>
          </a:ln>
        </p:spPr>
      </p:pic>
      <p:sp>
        <p:nvSpPr>
          <p:cNvPr id="4" name="矩形 3"/>
          <p:cNvSpPr/>
          <p:nvPr/>
        </p:nvSpPr>
        <p:spPr>
          <a:xfrm>
            <a:off x="1479550" y="962025"/>
            <a:ext cx="9077325" cy="1322388"/>
          </a:xfrm>
          <a:prstGeom prst="rect">
            <a:avLst/>
          </a:prstGeom>
          <a:solidFill>
            <a:schemeClr val="bg1"/>
          </a:solidFill>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 文章开头一段在写法上有什么特点？其作用是什么？</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FFFF0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FFFF00"/>
              </a:solidFill>
              <a:uFillTx/>
              <a:ea typeface="黑体" panose="02010609060101010101" pitchFamily="49" charset="-122"/>
            </a:endParaRPr>
          </a:p>
        </p:txBody>
      </p:sp>
      <p:sp>
        <p:nvSpPr>
          <p:cNvPr id="8" name="矩形 7"/>
          <p:cNvSpPr/>
          <p:nvPr/>
        </p:nvSpPr>
        <p:spPr>
          <a:xfrm>
            <a:off x="1490663" y="2705100"/>
            <a:ext cx="9066213" cy="3168650"/>
          </a:xfrm>
          <a:prstGeom prst="rect">
            <a:avLst/>
          </a:prstGeom>
          <a:solidFill>
            <a:schemeClr val="bg1"/>
          </a:solidFill>
        </p:spPr>
        <p:txBody>
          <a:bodyPr wrap="square">
            <a:spAutoFit/>
          </a:bodyPr>
          <a:p>
            <a:pPr eaLnBrk="1" fontAlgn="base" latinLnBrk="1" hangingPunct="1">
              <a:lnSpc>
                <a:spcPct val="100000"/>
              </a:lnSpc>
              <a:buClr>
                <a:srgbClr val="0000FF"/>
              </a:buClr>
              <a:buFont typeface="Wingdings" panose="05000000000000000000" charset="0"/>
            </a:pPr>
            <a:r>
              <a:rPr lang="zh-CN" sz="4000" b="1" strike="noStrike" noProof="1" dirty="0">
                <a:solidFill>
                  <a:srgbClr val="FF0000"/>
                </a:solidFill>
                <a:uFillTx/>
                <a:latin typeface="宋体" panose="02010600030101010101" pitchFamily="2" charset="-122"/>
                <a:ea typeface="宋体" panose="02010600030101010101" pitchFamily="2" charset="-122"/>
                <a:cs typeface="+mn-cs"/>
              </a:rPr>
              <a:t>    文章开头就</a:t>
            </a:r>
            <a:r>
              <a:rPr lang="zh-CN"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设置</a:t>
            </a:r>
            <a:r>
              <a:rPr lang="zh-CN" sz="4000" b="1" strike="noStrike" noProof="1" dirty="0">
                <a:solidFill>
                  <a:srgbClr val="FF0000"/>
                </a:solidFill>
                <a:uFillTx/>
                <a:latin typeface="宋体" panose="02010600030101010101" pitchFamily="2" charset="-122"/>
                <a:ea typeface="宋体" panose="02010600030101010101" pitchFamily="2" charset="-122"/>
                <a:cs typeface="+mn-cs"/>
              </a:rPr>
              <a:t>了</a:t>
            </a:r>
            <a:r>
              <a:rPr lang="zh-CN"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悬念</a:t>
            </a:r>
            <a:r>
              <a:rPr lang="zh-CN" sz="4000" b="1" strike="noStrike" noProof="1" dirty="0">
                <a:solidFill>
                  <a:srgbClr val="FF0000"/>
                </a:solidFill>
                <a:uFillTx/>
                <a:latin typeface="宋体" panose="02010600030101010101" pitchFamily="2" charset="-122"/>
                <a:ea typeface="宋体" panose="02010600030101010101" pitchFamily="2" charset="-122"/>
                <a:cs typeface="+mn-cs"/>
              </a:rPr>
              <a:t>，“不信这声音就是怒江”，什么样的声音？为什么不信？为什么马“迟疑”，牛们“也慢下来”？作者的每一句话都会引发读者的疑问，从而</a:t>
            </a:r>
            <a:r>
              <a:rPr lang="zh-CN"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激发阅读的兴趣</a:t>
            </a:r>
            <a:r>
              <a:rPr lang="zh-CN" sz="4000" b="1" strike="noStrike" noProof="1" dirty="0">
                <a:solidFill>
                  <a:srgbClr val="FF0000"/>
                </a:solidFill>
                <a:uFillTx/>
                <a:latin typeface="宋体" panose="02010600030101010101" pitchFamily="2" charset="-122"/>
                <a:ea typeface="宋体" panose="02010600030101010101" pitchFamily="2" charset="-122"/>
                <a:cs typeface="+mn-cs"/>
              </a:rPr>
              <a:t>。</a:t>
            </a:r>
            <a:endParaRPr lang="zh-CN" sz="4000" b="1" strike="noStrike" noProof="1" dirty="0">
              <a:solidFill>
                <a:srgbClr val="FF0000"/>
              </a:solidFill>
              <a:uFillTx/>
              <a:latin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000000"/>
                                          </p:val>
                                        </p:tav>
                                        <p:tav tm="100000">
                                          <p:val>
                                            <p:strVal val="#ppt_w"/>
                                          </p:val>
                                        </p:tav>
                                      </p:tavLst>
                                    </p:anim>
                                    <p:anim calcmode="lin" valueType="num">
                                      <p:cBhvr>
                                        <p:cTn id="13" dur="1000" fill="hold"/>
                                        <p:tgtEl>
                                          <p:spTgt spid="8"/>
                                        </p:tgtEl>
                                        <p:attrNameLst>
                                          <p:attrName>ppt_h</p:attrName>
                                        </p:attrNameLst>
                                      </p:cBhvr>
                                      <p:tavLst>
                                        <p:tav tm="0">
                                          <p:val>
                                            <p:fltVal val="0.000000"/>
                                          </p:val>
                                        </p:tav>
                                        <p:tav tm="100000">
                                          <p:val>
                                            <p:strVal val="#ppt_h"/>
                                          </p:val>
                                        </p:tav>
                                      </p:tavLst>
                                    </p:anim>
                                    <p:anim calcmode="lin" valueType="num">
                                      <p:cBhvr>
                                        <p:cTn id="14" dur="1000" fill="hold"/>
                                        <p:tgtEl>
                                          <p:spTgt spid="8"/>
                                        </p:tgtEl>
                                        <p:attrNameLst>
                                          <p:attrName>ppt_x</p:attrName>
                                        </p:attrNameLst>
                                      </p:cBhvr>
                                      <p:tavLst>
                                        <p:tav tm="0" fmla="#ppt_x+(cos(-2*pi*(1-$))*-#ppt_x-sin(-2*pi*(1-$))*(1-#ppt_y))*(1-$)">
                                          <p:val>
                                            <p:fltVal val="0.000000"/>
                                          </p:val>
                                        </p:tav>
                                        <p:tav tm="100000">
                                          <p:val>
                                            <p:fltVal val="1.000000"/>
                                          </p:val>
                                        </p:tav>
                                      </p:tavLst>
                                    </p:anim>
                                    <p:anim calcmode="lin" valueType="num">
                                      <p:cBhvr>
                                        <p:cTn id="15" dur="1000" fill="hold"/>
                                        <p:tgtEl>
                                          <p:spTgt spid="8"/>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4" name="矩形 3"/>
          <p:cNvSpPr/>
          <p:nvPr/>
        </p:nvSpPr>
        <p:spPr>
          <a:xfrm>
            <a:off x="1566863" y="942975"/>
            <a:ext cx="9199563" cy="2552700"/>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这篇文章人物众多，有第一人称的“我”，还有驮队的首领、首先溜索的精瘦短小汉子以及驮队中的其他人。这些人中，谁才是文章的主人公？</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8" name="矩形 7"/>
          <p:cNvSpPr/>
          <p:nvPr/>
        </p:nvSpPr>
        <p:spPr>
          <a:xfrm>
            <a:off x="3752850" y="3838575"/>
            <a:ext cx="3284538" cy="70802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buClr>
                <a:srgbClr val="0000FF"/>
              </a:buClr>
              <a:buFont typeface="Wingdings" panose="05000000000000000000" charset="0"/>
            </a:pPr>
            <a:r>
              <a:rPr lang="zh-CN" sz="4000" b="1" strike="noStrike" noProof="1" dirty="0">
                <a:solidFill>
                  <a:srgbClr val="FF0000"/>
                </a:solidFill>
                <a:uFillTx/>
                <a:latin typeface="宋体" panose="02010600030101010101" pitchFamily="2" charset="-122"/>
                <a:ea typeface="宋体" panose="02010600030101010101" pitchFamily="2" charset="-122"/>
                <a:cs typeface="+mn-cs"/>
              </a:rPr>
              <a:t>驼队的首领</a:t>
            </a:r>
            <a:r>
              <a:rPr lang="zh-CN" altLang="en-US" sz="4000" b="1" strike="noStrike" noProof="1" dirty="0">
                <a:solidFill>
                  <a:srgbClr val="FF0000"/>
                </a:solidFill>
                <a:uFillTx/>
                <a:latin typeface="宋体" panose="02010600030101010101" pitchFamily="2" charset="-122"/>
                <a:ea typeface="宋体" panose="02010600030101010101" pitchFamily="2" charset="-122"/>
                <a:cs typeface="+mn-cs"/>
              </a:rPr>
              <a:t>。</a:t>
            </a:r>
            <a:endParaRPr lang="zh-CN" altLang="en-US" sz="4000" b="1" strike="noStrike" noProof="1" dirty="0">
              <a:solidFill>
                <a:srgbClr val="FF0000"/>
              </a:solidFill>
              <a:uFillTx/>
              <a:latin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8">
                                            <p:txEl>
                                              <p:charRg st="0" end="7"/>
                                            </p:txEl>
                                          </p:spTgt>
                                        </p:tgtEl>
                                        <p:attrNameLst>
                                          <p:attrName>style.visibility</p:attrName>
                                        </p:attrNameLst>
                                      </p:cBhvr>
                                      <p:to>
                                        <p:strVal val="visible"/>
                                      </p:to>
                                    </p:set>
                                    <p:anim calcmode="lin" valueType="num">
                                      <p:cBhvr>
                                        <p:cTn id="7" dur="1000" fill="hold"/>
                                        <p:tgtEl>
                                          <p:spTgt spid="8">
                                            <p:txEl>
                                              <p:charRg st="0" end="7"/>
                                            </p:txEl>
                                          </p:spTgt>
                                        </p:tgtEl>
                                        <p:attrNameLst>
                                          <p:attrName>ppt_w</p:attrName>
                                        </p:attrNameLst>
                                      </p:cBhvr>
                                      <p:tavLst>
                                        <p:tav tm="0">
                                          <p:val>
                                            <p:fltVal val="0.000000"/>
                                          </p:val>
                                        </p:tav>
                                        <p:tav tm="100000">
                                          <p:val>
                                            <p:strVal val="#ppt_w"/>
                                          </p:val>
                                        </p:tav>
                                      </p:tavLst>
                                    </p:anim>
                                    <p:anim calcmode="lin" valueType="num">
                                      <p:cBhvr>
                                        <p:cTn id="8" dur="1000" fill="hold"/>
                                        <p:tgtEl>
                                          <p:spTgt spid="8">
                                            <p:txEl>
                                              <p:charRg st="0" end="7"/>
                                            </p:txEl>
                                          </p:spTgt>
                                        </p:tgtEl>
                                        <p:attrNameLst>
                                          <p:attrName>ppt_h</p:attrName>
                                        </p:attrNameLst>
                                      </p:cBhvr>
                                      <p:tavLst>
                                        <p:tav tm="0">
                                          <p:val>
                                            <p:fltVal val="0.000000"/>
                                          </p:val>
                                        </p:tav>
                                        <p:tav tm="100000">
                                          <p:val>
                                            <p:strVal val="#ppt_h"/>
                                          </p:val>
                                        </p:tav>
                                      </p:tavLst>
                                    </p:anim>
                                    <p:anim calcmode="lin" valueType="num">
                                      <p:cBhvr>
                                        <p:cTn id="9" dur="1000" fill="hold"/>
                                        <p:tgtEl>
                                          <p:spTgt spid="8">
                                            <p:txEl>
                                              <p:charRg st="0" end="7"/>
                                            </p:txEl>
                                          </p:spTgt>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8">
                                            <p:txEl>
                                              <p:charRg st="0" end="7"/>
                                            </p:txEl>
                                          </p:spTgt>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8" name="文本框 2"/>
          <p:cNvSpPr txBox="1"/>
          <p:nvPr/>
        </p:nvSpPr>
        <p:spPr>
          <a:xfrm>
            <a:off x="804863" y="1697038"/>
            <a:ext cx="10828338" cy="706438"/>
          </a:xfrm>
          <a:prstGeom prst="rect">
            <a:avLst/>
          </a:prstGeom>
          <a:noFill/>
          <a:ln w="9525">
            <a:noFill/>
          </a:ln>
        </p:spPr>
        <p:txBody>
          <a:bodyPr wrap="square" anchor="t">
            <a:spAutoFit/>
          </a:bodyPr>
          <a:p>
            <a:pPr algn="l" eaLnBrk="1" fontAlgn="base" latinLnBrk="1" hangingPunct="1">
              <a:buClr>
                <a:srgbClr val="0000FF"/>
              </a:buClr>
              <a:buSzTx/>
              <a:buFont typeface="Wingdings" panose="05000000000000000000" charset="0"/>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（1）首领也不多说，用小腿磕了一下马。</a:t>
            </a:r>
            <a:r>
              <a:rPr lang="zh-CN" sz="4000" b="1" strike="noStrike" noProof="1" dirty="0">
                <a:solidFill>
                  <a:srgbClr val="D716E8"/>
                </a:solidFill>
                <a:uFillTx/>
                <a:latin typeface="宋体" panose="02010600030101010101" pitchFamily="2" charset="-122"/>
                <a:ea typeface="宋体" panose="02010600030101010101" pitchFamily="2" charset="-122"/>
                <a:cs typeface="+mn-cs"/>
              </a:rPr>
              <a:t>①</a:t>
            </a:r>
            <a:endParaRPr lang="zh-CN" sz="4000" b="1" strike="noStrike" noProof="1" dirty="0">
              <a:solidFill>
                <a:srgbClr val="0000FF"/>
              </a:solidFill>
              <a:uFillTx/>
              <a:latin typeface="宋体" panose="02010600030101010101" pitchFamily="2" charset="-122"/>
              <a:sym typeface="+mn-ea"/>
            </a:endParaRPr>
          </a:p>
        </p:txBody>
      </p:sp>
      <p:sp>
        <p:nvSpPr>
          <p:cNvPr id="4" name="矩形 3"/>
          <p:cNvSpPr/>
          <p:nvPr/>
        </p:nvSpPr>
        <p:spPr>
          <a:xfrm>
            <a:off x="1101725" y="677863"/>
            <a:ext cx="10106025" cy="706438"/>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找出描写首领的语句，分析其性格特征。</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1254125" y="3098800"/>
            <a:ext cx="9540875" cy="3168650"/>
          </a:xfrm>
          <a:prstGeom prst="rect">
            <a:avLst/>
          </a:prstGeom>
          <a:noFill/>
        </p:spPr>
        <p:txBody>
          <a:bodyPr wrap="square" rtlCol="0" anchor="t">
            <a:spAutoFit/>
          </a:bodyPr>
          <a:p>
            <a:pPr algn="l" eaLnBrk="1" fontAlgn="base" latinLnBrk="1" hangingPunct="1"/>
            <a:r>
              <a:rPr lang="en-US" sz="4000" b="1" strike="noStrike" noProof="1" dirty="0">
                <a:solidFill>
                  <a:srgbClr val="FF0000"/>
                </a:solidFill>
                <a:uFillTx/>
                <a:latin typeface="宋体" panose="02010600030101010101" pitchFamily="2" charset="-122"/>
                <a:ea typeface="宋体" panose="02010600030101010101" pitchFamily="2" charset="-122"/>
                <a:cs typeface="+mn-cs"/>
                <a:sym typeface="+mn-ea"/>
              </a:rPr>
              <a:t>   </a:t>
            </a:r>
            <a:r>
              <a:rPr lang="zh-CN" altLang="en-US"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动作描写</a:t>
            </a:r>
            <a:r>
              <a:rPr lang="zh-CN" altLang="en-US" sz="4000" b="1" strike="noStrike" noProof="1" dirty="0">
                <a:solidFill>
                  <a:srgbClr val="FF0000"/>
                </a:solidFill>
                <a:uFillTx/>
                <a:latin typeface="宋体" panose="02010600030101010101" pitchFamily="2" charset="-122"/>
                <a:ea typeface="宋体" panose="02010600030101010101" pitchFamily="2" charset="-122"/>
                <a:cs typeface="+mn-cs"/>
                <a:sym typeface="+mn-ea"/>
              </a:rPr>
              <a:t>，</a:t>
            </a: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“磕”的意思是“轻敲、轻打”</a:t>
            </a:r>
            <a:r>
              <a:rPr 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a:t>
            </a: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用在句中表示首领用小腿轻轻敲打了一下马</a:t>
            </a:r>
            <a:r>
              <a:rPr 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a:t>
            </a:r>
            <a:r>
              <a:rPr lang="zh-CN" altLang="en-US"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表现了</a:t>
            </a: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首领和马的默契关系和</a:t>
            </a:r>
            <a:r>
              <a:rPr lang="zh-CN" altLang="en-US"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对马的怜</a:t>
            </a:r>
            <a:r>
              <a:rPr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爱</a:t>
            </a: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，也写出了首领</a:t>
            </a:r>
            <a:r>
              <a:rPr lang="zh-CN" altLang="en-US"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对马的熟</a:t>
            </a:r>
            <a:r>
              <a:rPr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练驾驭</a:t>
            </a:r>
            <a:r>
              <a:rPr 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a:t>
            </a:r>
            <a:endParaRPr sz="4000" b="1" strike="noStrike" noProof="1" dirty="0">
              <a:solidFill>
                <a:srgbClr val="FF0000"/>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93188"/>
                                        </p:tgtEl>
                                        <p:attrNameLst>
                                          <p:attrName>style.visibility</p:attrName>
                                        </p:attrNameLst>
                                      </p:cBhvr>
                                      <p:to>
                                        <p:strVal val="visible"/>
                                      </p:to>
                                    </p:set>
                                    <p:animEffect transition="in" filter="strips(downLeft)">
                                      <p:cBhvr>
                                        <p:cTn id="7" dur="500"/>
                                        <p:tgtEl>
                                          <p:spTgt spid="93188"/>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000000"/>
                                          </p:val>
                                        </p:tav>
                                        <p:tav tm="100000">
                                          <p:val>
                                            <p:strVal val="#ppt_w"/>
                                          </p:val>
                                        </p:tav>
                                      </p:tavLst>
                                    </p:anim>
                                    <p:anim calcmode="lin" valueType="num">
                                      <p:cBhvr>
                                        <p:cTn id="13" dur="1000" fill="hold"/>
                                        <p:tgtEl>
                                          <p:spTgt spid="6"/>
                                        </p:tgtEl>
                                        <p:attrNameLst>
                                          <p:attrName>ppt_h</p:attrName>
                                        </p:attrNameLst>
                                      </p:cBhvr>
                                      <p:tavLst>
                                        <p:tav tm="0">
                                          <p:val>
                                            <p:fltVal val="0.000000"/>
                                          </p:val>
                                        </p:tav>
                                        <p:tav tm="100000">
                                          <p:val>
                                            <p:strVal val="#ppt_h"/>
                                          </p:val>
                                        </p:tav>
                                      </p:tavLst>
                                    </p:anim>
                                    <p:anim calcmode="lin" valueType="num">
                                      <p:cBhvr>
                                        <p:cTn id="14"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5"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8"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8" name="文本框 2"/>
          <p:cNvSpPr txBox="1"/>
          <p:nvPr/>
        </p:nvSpPr>
        <p:spPr>
          <a:xfrm>
            <a:off x="804863" y="1697038"/>
            <a:ext cx="10828338" cy="1938338"/>
          </a:xfrm>
          <a:prstGeom prst="rect">
            <a:avLst/>
          </a:prstGeom>
          <a:noFill/>
          <a:ln w="9525">
            <a:noFill/>
          </a:ln>
        </p:spPr>
        <p:txBody>
          <a:bodyPr wrap="square" anchor="t">
            <a:spAutoFit/>
          </a:bodyPr>
          <a:p>
            <a:pPr algn="l" eaLnBrk="1" fontAlgn="base" latinLnBrk="1" hangingPunct="1">
              <a:buClr>
                <a:srgbClr val="0000FF"/>
              </a:buClr>
              <a:buSzTx/>
              <a:buFont typeface="Wingdings" panose="05000000000000000000" charset="0"/>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2</a:t>
            </a:r>
            <a:r>
              <a:rPr lang="zh-CN" sz="4000" b="1" strike="noStrike" noProof="1" dirty="0">
                <a:solidFill>
                  <a:srgbClr val="0000FF"/>
                </a:solidFill>
                <a:uFillTx/>
                <a:latin typeface="宋体" panose="02010600030101010101" pitchFamily="2" charset="-122"/>
                <a:ea typeface="宋体" panose="02010600030101010101" pitchFamily="2" charset="-122"/>
                <a:cs typeface="+mn-cs"/>
              </a:rPr>
              <a:t>）首领也只懒懒说是怒江，要过溜索了。</a:t>
            </a:r>
            <a:r>
              <a:rPr lang="zh-CN" sz="4000" b="1" strike="noStrike" noProof="1" dirty="0">
                <a:solidFill>
                  <a:srgbClr val="D716E8"/>
                </a:solidFill>
                <a:uFillTx/>
                <a:latin typeface="宋体" panose="02010600030101010101" pitchFamily="2" charset="-122"/>
                <a:ea typeface="宋体" panose="02010600030101010101" pitchFamily="2" charset="-122"/>
                <a:cs typeface="+mn-cs"/>
              </a:rPr>
              <a:t>②</a:t>
            </a:r>
            <a:endParaRPr lang="zh-CN" sz="4000" b="1" strike="noStrike" noProof="1" dirty="0">
              <a:solidFill>
                <a:srgbClr val="0000FF"/>
              </a:solidFill>
              <a:uFillTx/>
              <a:latin typeface="宋体" panose="02010600030101010101" pitchFamily="2" charset="-122"/>
            </a:endParaRPr>
          </a:p>
          <a:p>
            <a:pPr algn="l" eaLnBrk="1" fontAlgn="base" latinLnBrk="1" hangingPunct="1">
              <a:buClr>
                <a:srgbClr val="0000FF"/>
              </a:buClr>
              <a:buSzTx/>
              <a:buFont typeface="Wingdings" panose="05000000000000000000" charset="0"/>
            </a:pPr>
            <a:endParaRPr lang="zh-CN" sz="4000" b="1" strike="noStrike" noProof="1" dirty="0">
              <a:solidFill>
                <a:srgbClr val="0000FF"/>
              </a:solidFill>
              <a:uFillTx/>
              <a:latin typeface="宋体" panose="02010600030101010101" pitchFamily="2" charset="-122"/>
              <a:sym typeface="+mn-ea"/>
            </a:endParaRPr>
          </a:p>
          <a:p>
            <a:pPr algn="l" eaLnBrk="1" fontAlgn="base" latinLnBrk="1" hangingPunct="1">
              <a:buClr>
                <a:srgbClr val="0000FF"/>
              </a:buClr>
              <a:buSzTx/>
              <a:buFont typeface="Wingdings" panose="05000000000000000000" charset="0"/>
            </a:pPr>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3</a:t>
            </a:r>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）首领稳稳坐在马上，笑一笑。</a:t>
            </a:r>
            <a:r>
              <a:rPr lang="zh-CN" sz="4000" b="1" strike="noStrike" noProof="1" dirty="0">
                <a:solidFill>
                  <a:srgbClr val="D716E8"/>
                </a:solidFill>
                <a:uFillTx/>
                <a:latin typeface="宋体" panose="02010600030101010101" pitchFamily="2" charset="-122"/>
                <a:ea typeface="宋体" panose="02010600030101010101" pitchFamily="2" charset="-122"/>
                <a:cs typeface="+mn-cs"/>
                <a:sym typeface="+mn-ea"/>
              </a:rPr>
              <a:t>⑦</a:t>
            </a:r>
            <a:endParaRPr lang="zh-CN" sz="4000" b="1" strike="noStrike" noProof="1" dirty="0">
              <a:solidFill>
                <a:srgbClr val="0000FF"/>
              </a:solidFill>
              <a:uFillTx/>
              <a:latin typeface="宋体" panose="02010600030101010101" pitchFamily="2" charset="-122"/>
              <a:sym typeface="+mn-ea"/>
            </a:endParaRPr>
          </a:p>
        </p:txBody>
      </p:sp>
      <p:sp>
        <p:nvSpPr>
          <p:cNvPr id="4" name="矩形 3"/>
          <p:cNvSpPr/>
          <p:nvPr/>
        </p:nvSpPr>
        <p:spPr>
          <a:xfrm>
            <a:off x="1101725" y="677863"/>
            <a:ext cx="10106025" cy="706438"/>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找出描写首领的语句，分析其性格特征。</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1196975" y="4146550"/>
            <a:ext cx="9542463" cy="1938338"/>
          </a:xfrm>
          <a:prstGeom prst="rect">
            <a:avLst/>
          </a:prstGeom>
          <a:noFill/>
        </p:spPr>
        <p:txBody>
          <a:bodyPr wrap="square" rtlCol="0" anchor="t">
            <a:spAutoFit/>
          </a:bodyPr>
          <a:p>
            <a:pPr algn="l" eaLnBrk="1" fontAlgn="base" latinLnBrk="1" hangingPunct="1"/>
            <a:r>
              <a:rPr lang="en-US" alt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   </a:t>
            </a:r>
            <a:r>
              <a:rPr 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“懒懒”“稳稳”“笑一笑”，</a:t>
            </a:r>
            <a:r>
              <a:rPr lang="zh-CN"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神态描写</a:t>
            </a:r>
            <a:r>
              <a:rPr 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，表现首领在怒江天险前的</a:t>
            </a:r>
            <a:r>
              <a:rPr lang="zh-CN"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从容不迫</a:t>
            </a:r>
            <a:r>
              <a:rPr lang="zh-CN" sz="4000" b="1"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a:t>
            </a:r>
            <a:r>
              <a:rPr lang="zh-CN"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胸有成竹</a:t>
            </a:r>
            <a:r>
              <a:rPr 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a:t>
            </a:r>
            <a:endParaRPr lang="zh-CN" sz="4000" b="1" strike="noStrike" noProof="1" dirty="0">
              <a:solidFill>
                <a:srgbClr val="FF0000"/>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93188"/>
                                        </p:tgtEl>
                                        <p:attrNameLst>
                                          <p:attrName>style.visibility</p:attrName>
                                        </p:attrNameLst>
                                      </p:cBhvr>
                                      <p:to>
                                        <p:strVal val="visible"/>
                                      </p:to>
                                    </p:set>
                                    <p:animEffect transition="in" filter="strips(downLeft)">
                                      <p:cBhvr>
                                        <p:cTn id="7" dur="500"/>
                                        <p:tgtEl>
                                          <p:spTgt spid="93188"/>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000000"/>
                                          </p:val>
                                        </p:tav>
                                        <p:tav tm="100000">
                                          <p:val>
                                            <p:strVal val="#ppt_w"/>
                                          </p:val>
                                        </p:tav>
                                      </p:tavLst>
                                    </p:anim>
                                    <p:anim calcmode="lin" valueType="num">
                                      <p:cBhvr>
                                        <p:cTn id="13" dur="1000" fill="hold"/>
                                        <p:tgtEl>
                                          <p:spTgt spid="6"/>
                                        </p:tgtEl>
                                        <p:attrNameLst>
                                          <p:attrName>ppt_h</p:attrName>
                                        </p:attrNameLst>
                                      </p:cBhvr>
                                      <p:tavLst>
                                        <p:tav tm="0">
                                          <p:val>
                                            <p:fltVal val="0.000000"/>
                                          </p:val>
                                        </p:tav>
                                        <p:tav tm="100000">
                                          <p:val>
                                            <p:strVal val="#ppt_h"/>
                                          </p:val>
                                        </p:tav>
                                      </p:tavLst>
                                    </p:anim>
                                    <p:anim calcmode="lin" valueType="num">
                                      <p:cBhvr>
                                        <p:cTn id="14"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5"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8"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8" name="文本框 2"/>
          <p:cNvSpPr txBox="1"/>
          <p:nvPr/>
        </p:nvSpPr>
        <p:spPr>
          <a:xfrm>
            <a:off x="927100" y="496888"/>
            <a:ext cx="10147300" cy="1198563"/>
          </a:xfrm>
          <a:prstGeom prst="rect">
            <a:avLst/>
          </a:prstGeom>
          <a:noFill/>
          <a:ln w="9525">
            <a:noFill/>
          </a:ln>
        </p:spPr>
        <p:txBody>
          <a:bodyPr wrap="square" anchor="t">
            <a:spAutoFit/>
          </a:bodyPr>
          <a:p>
            <a:pPr algn="l" eaLnBrk="1" fontAlgn="base" latinLnBrk="1" hangingPunct="1">
              <a:buClr>
                <a:srgbClr val="0000FF"/>
              </a:buClr>
              <a:buSzTx/>
              <a:buFont typeface="Wingdings" panose="05000000000000000000" charset="0"/>
            </a:pPr>
            <a:r>
              <a:rPr lang="zh-CN" sz="3600" b="1" strike="noStrike" noProof="1" dirty="0">
                <a:solidFill>
                  <a:srgbClr val="0000FF"/>
                </a:solidFill>
                <a:uFillTx/>
                <a:latin typeface="黑体" panose="02010609060101010101" pitchFamily="49" charset="-122"/>
                <a:ea typeface="黑体" panose="02010609060101010101" pitchFamily="49" charset="-122"/>
                <a:cs typeface="+mn-cs"/>
              </a:rPr>
              <a:t>（</a:t>
            </a:r>
            <a:r>
              <a:rPr lang="en-US" altLang="zh-CN" sz="3600" b="1" strike="noStrike" noProof="1" dirty="0">
                <a:solidFill>
                  <a:srgbClr val="0000FF"/>
                </a:solidFill>
                <a:uFillTx/>
                <a:latin typeface="黑体" panose="02010609060101010101" pitchFamily="49" charset="-122"/>
                <a:ea typeface="黑体" panose="02010609060101010101" pitchFamily="49" charset="-122"/>
                <a:cs typeface="+mn-cs"/>
              </a:rPr>
              <a:t>4</a:t>
            </a:r>
            <a:r>
              <a:rPr lang="zh-CN" sz="3600" b="1" strike="noStrike" noProof="1" dirty="0">
                <a:solidFill>
                  <a:srgbClr val="0000FF"/>
                </a:solidFill>
                <a:uFillTx/>
                <a:latin typeface="黑体" panose="02010609060101010101" pitchFamily="49" charset="-122"/>
                <a:ea typeface="黑体" panose="02010609060101010101" pitchFamily="49" charset="-122"/>
                <a:cs typeface="+mn-cs"/>
              </a:rPr>
              <a:t>）首领缓缓移下马，拐着腿走到索前，举手敲一敲那索，索一动不动。首领瞟一眼汉子们。</a:t>
            </a:r>
            <a:r>
              <a:rPr lang="zh-CN" sz="3600" b="1" strike="noStrike" noProof="1" dirty="0">
                <a:solidFill>
                  <a:srgbClr val="D716E8"/>
                </a:solidFill>
                <a:uFillTx/>
                <a:latin typeface="黑体" panose="02010609060101010101" pitchFamily="49" charset="-122"/>
                <a:ea typeface="黑体" panose="02010609060101010101" pitchFamily="49" charset="-122"/>
                <a:cs typeface="+mn-cs"/>
              </a:rPr>
              <a:t>⑩</a:t>
            </a:r>
            <a:endParaRPr lang="zh-CN" sz="3600" b="1" strike="noStrike" noProof="1" dirty="0">
              <a:solidFill>
                <a:srgbClr val="D716E8"/>
              </a:solidFill>
              <a:uFillTx/>
              <a:latin typeface="黑体" panose="02010609060101010101" pitchFamily="49" charset="-122"/>
              <a:ea typeface="黑体" panose="02010609060101010101" pitchFamily="49" charset="-122"/>
              <a:sym typeface="+mn-ea"/>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1143000" y="1621155"/>
            <a:ext cx="9683750" cy="1814830"/>
          </a:xfrm>
          <a:prstGeom prst="rect">
            <a:avLst/>
          </a:prstGeom>
          <a:noFill/>
        </p:spPr>
        <p:txBody>
          <a:bodyPr wrap="square" rtlCol="0" anchor="t">
            <a:spAutoFit/>
          </a:bodyPr>
          <a:p>
            <a:pPr algn="l" eaLnBrk="1" fontAlgn="base" latinLnBrk="1" hangingPunct="1"/>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lang="zh-CN"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动作描写</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溜索前首领下马用手“敲一敲那索”，体现了他</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细心、认真、负责</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的性格特征。</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endParaRPr lang="zh-CN" sz="28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lang="zh-CN"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神态描写</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“瞟一</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眼</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”立即有汉子站出来，表现出领队</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受人尊敬</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的地位，也体现出他和汉子们</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配合默契</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2" name="文本框 1"/>
          <p:cNvSpPr txBox="1"/>
          <p:nvPr/>
        </p:nvSpPr>
        <p:spPr>
          <a:xfrm>
            <a:off x="1143000" y="5149850"/>
            <a:ext cx="9683750" cy="953135"/>
          </a:xfrm>
          <a:prstGeom prst="rect">
            <a:avLst/>
          </a:prstGeom>
          <a:noFill/>
        </p:spPr>
        <p:txBody>
          <a:bodyPr wrap="square" rtlCol="0" anchor="t">
            <a:spAutoFit/>
          </a:bodyPr>
          <a:p>
            <a:pPr algn="l" eaLnBrk="1" fontAlgn="base" latinLnBrk="1" hangingPunct="1"/>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lang="zh-CN"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语言描写</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“问一声”，</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汉子们</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即漫声应</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答、</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卸驮子，表现出领队受人尊敬的地位，也体现出他和汉子们配合默契。</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3" name="文本框 2"/>
          <p:cNvSpPr txBox="1"/>
          <p:nvPr/>
        </p:nvSpPr>
        <p:spPr>
          <a:xfrm>
            <a:off x="854075" y="3692525"/>
            <a:ext cx="10507663" cy="1200150"/>
          </a:xfrm>
          <a:prstGeom prst="rect">
            <a:avLst/>
          </a:prstGeom>
          <a:noFill/>
          <a:ln w="9525">
            <a:noFill/>
          </a:ln>
        </p:spPr>
        <p:txBody>
          <a:bodyPr wrap="square" anchor="t">
            <a:spAutoFit/>
          </a:bodyPr>
          <a:p>
            <a:pPr algn="l" eaLnBrk="1" fontAlgn="base" latinLnBrk="1" hangingPunct="1">
              <a:buClr>
                <a:srgbClr val="0000FF"/>
              </a:buClr>
              <a:buSzTx/>
              <a:buFont typeface="Wingdings" panose="05000000000000000000" charset="0"/>
            </a:pPr>
            <a:r>
              <a:rPr 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en-US" alt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5</a:t>
            </a:r>
            <a:r>
              <a:rPr 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）领首哑声说道：“可还歇？”余下的汉子们漫声应道：“不消。”纷纷走到牛队里卸驮子。</a:t>
            </a:r>
            <a:r>
              <a:rPr lang="zh-CN" sz="3600" b="1" strike="noStrike" noProof="1" dirty="0">
                <a:solidFill>
                  <a:srgbClr val="D716E8"/>
                </a:solidFill>
                <a:uFillTx/>
                <a:latin typeface="黑体" panose="02010609060101010101" pitchFamily="49" charset="-122"/>
                <a:ea typeface="黑体" panose="02010609060101010101" pitchFamily="49" charset="-122"/>
                <a:cs typeface="+mn-cs"/>
                <a:sym typeface="+mn-ea"/>
              </a:rPr>
              <a:t>⑭</a:t>
            </a:r>
            <a:endParaRPr lang="zh-CN" sz="3600" b="1" strike="noStrike" noProof="1" dirty="0">
              <a:solidFill>
                <a:srgbClr val="D716E8"/>
              </a:solidFill>
              <a:uFillTx/>
              <a:latin typeface="黑体" panose="02010609060101010101" pitchFamily="49" charset="-122"/>
              <a:ea typeface="黑体" panose="02010609060101010101" pitchFamily="49"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6">
                                            <p:txEl>
                                              <p:charRg st="0" end="50"/>
                                            </p:txEl>
                                          </p:spTgt>
                                        </p:tgtEl>
                                        <p:attrNameLst>
                                          <p:attrName>style.visibility</p:attrName>
                                        </p:attrNameLst>
                                      </p:cBhvr>
                                      <p:to>
                                        <p:strVal val="visible"/>
                                      </p:to>
                                    </p:set>
                                    <p:anim calcmode="lin" valueType="num">
                                      <p:cBhvr>
                                        <p:cTn id="7" dur="500" fill="hold"/>
                                        <p:tgtEl>
                                          <p:spTgt spid="6">
                                            <p:txEl>
                                              <p:charRg st="0" end="5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6">
                                            <p:txEl>
                                              <p:charRg st="0" end="5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6">
                                            <p:txEl>
                                              <p:charRg st="0" end="5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6">
                                            <p:txEl>
                                              <p:charRg st="0" end="5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6">
                                            <p:txEl>
                                              <p:charRg st="50" end="100"/>
                                            </p:txEl>
                                          </p:spTgt>
                                        </p:tgtEl>
                                        <p:attrNameLst>
                                          <p:attrName>style.visibility</p:attrName>
                                        </p:attrNameLst>
                                      </p:cBhvr>
                                      <p:to>
                                        <p:strVal val="visible"/>
                                      </p:to>
                                    </p:set>
                                    <p:anim calcmode="lin" valueType="num">
                                      <p:cBhvr>
                                        <p:cTn id="15" dur="500" fill="hold"/>
                                        <p:tgtEl>
                                          <p:spTgt spid="6">
                                            <p:txEl>
                                              <p:charRg st="50" end="10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6">
                                            <p:txEl>
                                              <p:charRg st="50" end="10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6">
                                            <p:txEl>
                                              <p:charRg st="50" end="10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6">
                                            <p:txEl>
                                              <p:charRg st="50" end="100"/>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trips(downLeft)">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1000" fill="hold"/>
                                        <p:tgtEl>
                                          <p:spTgt spid="2"/>
                                        </p:tgtEl>
                                        <p:attrNameLst>
                                          <p:attrName>ppt_w</p:attrName>
                                        </p:attrNameLst>
                                      </p:cBhvr>
                                      <p:tavLst>
                                        <p:tav tm="0">
                                          <p:val>
                                            <p:fltVal val="0.000000"/>
                                          </p:val>
                                        </p:tav>
                                        <p:tav tm="100000">
                                          <p:val>
                                            <p:strVal val="#ppt_w"/>
                                          </p:val>
                                        </p:tav>
                                      </p:tavLst>
                                    </p:anim>
                                    <p:anim calcmode="lin" valueType="num">
                                      <p:cBhvr>
                                        <p:cTn id="29" dur="1000" fill="hold"/>
                                        <p:tgtEl>
                                          <p:spTgt spid="2"/>
                                        </p:tgtEl>
                                        <p:attrNameLst>
                                          <p:attrName>ppt_h</p:attrName>
                                        </p:attrNameLst>
                                      </p:cBhvr>
                                      <p:tavLst>
                                        <p:tav tm="0">
                                          <p:val>
                                            <p:fltVal val="0.000000"/>
                                          </p:val>
                                        </p:tav>
                                        <p:tav tm="100000">
                                          <p:val>
                                            <p:strVal val="#ppt_h"/>
                                          </p:val>
                                        </p:tav>
                                      </p:tavLst>
                                    </p:anim>
                                    <p:anim calcmode="lin" valueType="num">
                                      <p:cBhvr>
                                        <p:cTn id="30" dur="1000" fill="hold"/>
                                        <p:tgtEl>
                                          <p:spTgt spid="2"/>
                                        </p:tgtEl>
                                        <p:attrNameLst>
                                          <p:attrName>ppt_x</p:attrName>
                                        </p:attrNameLst>
                                      </p:cBhvr>
                                      <p:tavLst>
                                        <p:tav tm="0" fmla="#ppt_x+(cos(-2*pi*(1-$))*-#ppt_x-sin(-2*pi*(1-$))*(1-#ppt_y))*(1-$)">
                                          <p:val>
                                            <p:fltVal val="0.000000"/>
                                          </p:val>
                                        </p:tav>
                                        <p:tav tm="100000">
                                          <p:val>
                                            <p:fltVal val="1.000000"/>
                                          </p:val>
                                        </p:tav>
                                      </p:tavLst>
                                    </p:anim>
                                    <p:anim calcmode="lin" valueType="num">
                                      <p:cBhvr>
                                        <p:cTn id="31" dur="1000" fill="hold"/>
                                        <p:tgtEl>
                                          <p:spTgt spid="2"/>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8" name="文本框 2"/>
          <p:cNvSpPr txBox="1"/>
          <p:nvPr/>
        </p:nvSpPr>
        <p:spPr>
          <a:xfrm>
            <a:off x="917575" y="582613"/>
            <a:ext cx="10147300" cy="1198563"/>
          </a:xfrm>
          <a:prstGeom prst="rect">
            <a:avLst/>
          </a:prstGeom>
          <a:noFill/>
          <a:ln w="9525">
            <a:noFill/>
          </a:ln>
        </p:spPr>
        <p:txBody>
          <a:bodyPr wrap="square" anchor="t">
            <a:spAutoFit/>
          </a:bodyPr>
          <a:p>
            <a:pPr algn="l" eaLnBrk="1" fontAlgn="base" latinLnBrk="1" hangingPunct="1">
              <a:buClr>
                <a:srgbClr val="0000FF"/>
              </a:buClr>
              <a:buSzTx/>
              <a:buFont typeface="Wingdings" panose="05000000000000000000" charset="0"/>
            </a:pPr>
            <a:r>
              <a:rPr lang="zh-CN" sz="3600" b="1" strike="noStrike" noProof="1" dirty="0">
                <a:solidFill>
                  <a:srgbClr val="0000FF"/>
                </a:solidFill>
                <a:uFillTx/>
                <a:latin typeface="黑体" panose="02010609060101010101" pitchFamily="49" charset="-122"/>
                <a:ea typeface="黑体" panose="02010609060101010101" pitchFamily="49" charset="-122"/>
                <a:cs typeface="+mn-cs"/>
              </a:rPr>
              <a:t>（</a:t>
            </a:r>
            <a:r>
              <a:rPr lang="en-US" altLang="zh-CN" sz="3600" b="1" strike="noStrike" noProof="1" dirty="0">
                <a:solidFill>
                  <a:srgbClr val="0000FF"/>
                </a:solidFill>
                <a:uFillTx/>
                <a:latin typeface="黑体" panose="02010609060101010101" pitchFamily="49" charset="-122"/>
                <a:ea typeface="黑体" panose="02010609060101010101" pitchFamily="49" charset="-122"/>
                <a:cs typeface="+mn-cs"/>
              </a:rPr>
              <a:t>6</a:t>
            </a:r>
            <a:r>
              <a:rPr lang="zh-CN" sz="3600" b="1" strike="noStrike" noProof="1" dirty="0">
                <a:solidFill>
                  <a:srgbClr val="0000FF"/>
                </a:solidFill>
                <a:uFillTx/>
                <a:latin typeface="黑体" panose="02010609060101010101" pitchFamily="49" charset="-122"/>
                <a:ea typeface="黑体" panose="02010609060101010101" pitchFamily="49" charset="-122"/>
                <a:cs typeface="+mn-cs"/>
              </a:rPr>
              <a:t>）我战战兢兢跨上角框，首领吼一声：“往下看不得，命在天上！”</a:t>
            </a:r>
            <a:r>
              <a:rPr lang="zh-CN" sz="3600" b="1" strike="noStrike" noProof="1" dirty="0">
                <a:solidFill>
                  <a:srgbClr val="D716E8"/>
                </a:solidFill>
                <a:uFillTx/>
                <a:latin typeface="黑体" panose="02010609060101010101" pitchFamily="49" charset="-122"/>
                <a:ea typeface="黑体" panose="02010609060101010101" pitchFamily="49" charset="-122"/>
                <a:cs typeface="+mn-cs"/>
              </a:rPr>
              <a:t>⑱</a:t>
            </a:r>
            <a:endParaRPr lang="zh-CN" sz="3600" b="1" strike="noStrike" noProof="1" dirty="0">
              <a:solidFill>
                <a:srgbClr val="D716E8"/>
              </a:solidFill>
              <a:uFillTx/>
              <a:latin typeface="黑体" panose="02010609060101010101" pitchFamily="49" charset="-122"/>
              <a:ea typeface="黑体" panose="02010609060101010101" pitchFamily="49"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917575" y="1781175"/>
            <a:ext cx="9799955" cy="953135"/>
          </a:xfrm>
          <a:prstGeom prst="rect">
            <a:avLst/>
          </a:prstGeom>
          <a:noFill/>
        </p:spPr>
        <p:txBody>
          <a:bodyPr wrap="square" rtlCol="0" anchor="t">
            <a:spAutoFit/>
          </a:bodyPr>
          <a:p>
            <a:pPr algn="l" eaLnBrk="1" fontAlgn="base" latinLnBrk="1" hangingPunct="1"/>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lang="zh-CN"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语言描写</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带“我”溜索时提醒“我”不要看下面，体现了</a:t>
            </a:r>
            <a:r>
              <a:rPr lang="zh-CN"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对他人的关爱</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2" name="文本框 1"/>
          <p:cNvSpPr txBox="1"/>
          <p:nvPr/>
        </p:nvSpPr>
        <p:spPr>
          <a:xfrm>
            <a:off x="1005205" y="4954905"/>
            <a:ext cx="9486900" cy="1383665"/>
          </a:xfrm>
          <a:prstGeom prst="rect">
            <a:avLst/>
          </a:prstGeom>
          <a:noFill/>
        </p:spPr>
        <p:txBody>
          <a:bodyPr wrap="square" rtlCol="0" anchor="t">
            <a:spAutoFit/>
          </a:bodyPr>
          <a:p>
            <a:pPr algn="l" eaLnBrk="1" fontAlgn="base" latinLnBrk="1" hangingPunct="1"/>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lang="zh-CN"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动作描写</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“尖”“飞”“跃”“拐”“弹”等词语的运用，</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表现了首领</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虽腿有残疾却</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动作麻利</a:t>
            </a:r>
            <a:r>
              <a:rPr sz="2800" b="1"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身手非凡，气定神闲、粗犷豪迈</a:t>
            </a:r>
            <a:r>
              <a:rPr lang="zh-CN"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的特点</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3" name="文本框 2"/>
          <p:cNvSpPr txBox="1"/>
          <p:nvPr/>
        </p:nvSpPr>
        <p:spPr>
          <a:xfrm>
            <a:off x="885825" y="3135313"/>
            <a:ext cx="10507663" cy="1754188"/>
          </a:xfrm>
          <a:prstGeom prst="rect">
            <a:avLst/>
          </a:prstGeom>
          <a:noFill/>
          <a:ln w="9525">
            <a:noFill/>
          </a:ln>
        </p:spPr>
        <p:txBody>
          <a:bodyPr wrap="square" anchor="t">
            <a:spAutoFit/>
          </a:bodyPr>
          <a:p>
            <a:pPr algn="l" eaLnBrk="1" fontAlgn="base" latinLnBrk="1" hangingPunct="1">
              <a:buClr>
                <a:srgbClr val="0000FF"/>
              </a:buClr>
              <a:buSzTx/>
              <a:buFont typeface="Wingdings" panose="05000000000000000000" charset="0"/>
            </a:pPr>
            <a:r>
              <a:rPr 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en-US" alt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7</a:t>
            </a:r>
            <a:r>
              <a:rPr 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 猛听得空中一声唿哨，尖得直入脑髓，腰背颤一下。回身却见首领早已飞到索头，抽身跃下，拐着腿弹一弹，走到汉子们跟前。</a:t>
            </a:r>
            <a:r>
              <a:rPr lang="zh-CN" sz="3600" b="1" strike="noStrike" noProof="1" dirty="0">
                <a:solidFill>
                  <a:srgbClr val="D716E8"/>
                </a:solidFill>
                <a:uFillTx/>
                <a:latin typeface="黑体" panose="02010609060101010101" pitchFamily="49" charset="-122"/>
                <a:ea typeface="黑体" panose="02010609060101010101" pitchFamily="49" charset="-122"/>
                <a:cs typeface="+mn-cs"/>
                <a:sym typeface="+mn-ea"/>
              </a:rPr>
              <a:t>㉑</a:t>
            </a:r>
            <a:endParaRPr lang="zh-CN" sz="3600" b="1" strike="noStrike" noProof="1" dirty="0">
              <a:solidFill>
                <a:srgbClr val="D716E8"/>
              </a:solidFill>
              <a:uFillTx/>
              <a:latin typeface="黑体" panose="02010609060101010101" pitchFamily="49" charset="-122"/>
              <a:ea typeface="黑体" panose="02010609060101010101" pitchFamily="49"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000000"/>
                                          </p:val>
                                        </p:tav>
                                        <p:tav tm="100000">
                                          <p:val>
                                            <p:strVal val="#ppt_w"/>
                                          </p:val>
                                        </p:tav>
                                      </p:tavLst>
                                    </p:anim>
                                    <p:anim calcmode="lin" valueType="num">
                                      <p:cBhvr>
                                        <p:cTn id="8" dur="1000" fill="hold"/>
                                        <p:tgtEl>
                                          <p:spTgt spid="6"/>
                                        </p:tgtEl>
                                        <p:attrNameLst>
                                          <p:attrName>ppt_h</p:attrName>
                                        </p:attrNameLst>
                                      </p:cBhvr>
                                      <p:tavLst>
                                        <p:tav tm="0">
                                          <p:val>
                                            <p:fltVal val="0.00000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trips(downLef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000000"/>
                                          </p:val>
                                        </p:tav>
                                        <p:tav tm="100000">
                                          <p:val>
                                            <p:strVal val="#ppt_w"/>
                                          </p:val>
                                        </p:tav>
                                      </p:tavLst>
                                    </p:anim>
                                    <p:anim calcmode="lin" valueType="num">
                                      <p:cBhvr>
                                        <p:cTn id="21" dur="1000" fill="hold"/>
                                        <p:tgtEl>
                                          <p:spTgt spid="2"/>
                                        </p:tgtEl>
                                        <p:attrNameLst>
                                          <p:attrName>ppt_h</p:attrName>
                                        </p:attrNameLst>
                                      </p:cBhvr>
                                      <p:tavLst>
                                        <p:tav tm="0">
                                          <p:val>
                                            <p:fltVal val="0.000000"/>
                                          </p:val>
                                        </p:tav>
                                        <p:tav tm="100000">
                                          <p:val>
                                            <p:strVal val="#ppt_h"/>
                                          </p:val>
                                        </p:tav>
                                      </p:tavLst>
                                    </p:anim>
                                    <p:anim calcmode="lin" valueType="num">
                                      <p:cBhvr>
                                        <p:cTn id="22" dur="1000" fill="hold"/>
                                        <p:tgtEl>
                                          <p:spTgt spid="2"/>
                                        </p:tgtEl>
                                        <p:attrNameLst>
                                          <p:attrName>ppt_x</p:attrName>
                                        </p:attrNameLst>
                                      </p:cBhvr>
                                      <p:tavLst>
                                        <p:tav tm="0" fmla="#ppt_x+(cos(-2*pi*(1-$))*-#ppt_x-sin(-2*pi*(1-$))*(1-#ppt_y))*(1-$)">
                                          <p:val>
                                            <p:fltVal val="0.000000"/>
                                          </p:val>
                                        </p:tav>
                                        <p:tav tm="100000">
                                          <p:val>
                                            <p:fltVal val="1.000000"/>
                                          </p:val>
                                        </p:tav>
                                      </p:tavLst>
                                    </p:anim>
                                    <p:anim calcmode="lin" valueType="num">
                                      <p:cBhvr>
                                        <p:cTn id="23" dur="1000" fill="hold"/>
                                        <p:tgtEl>
                                          <p:spTgt spid="2"/>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2679700" y="771525"/>
            <a:ext cx="4956175" cy="70802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概括首领形象：</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1689100" y="2152650"/>
            <a:ext cx="8474075" cy="2862263"/>
          </a:xfrm>
          <a:prstGeom prst="rect">
            <a:avLst/>
          </a:prstGeom>
          <a:noFill/>
        </p:spPr>
        <p:txBody>
          <a:bodyPr wrap="square" rtlCol="0" anchor="t">
            <a:spAutoFit/>
          </a:bodyPr>
          <a:p>
            <a:pPr algn="l" eaLnBrk="1" fontAlgn="base" latinLnBrk="1" hangingPunct="1">
              <a:lnSpc>
                <a:spcPct val="150000"/>
              </a:lnSpc>
            </a:pP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    首领是一个认真负责、关爱他人、身手非凡、从容不迫、具有领袖气质的人。</a:t>
            </a:r>
            <a:endParaRPr sz="4000" b="1" strike="noStrike" noProof="1" dirty="0">
              <a:solidFill>
                <a:srgbClr val="FF0000"/>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000000"/>
                                          </p:val>
                                        </p:tav>
                                        <p:tav tm="100000">
                                          <p:val>
                                            <p:strVal val="#ppt_w"/>
                                          </p:val>
                                        </p:tav>
                                      </p:tavLst>
                                    </p:anim>
                                    <p:anim calcmode="lin" valueType="num">
                                      <p:cBhvr>
                                        <p:cTn id="8" dur="1000" fill="hold"/>
                                        <p:tgtEl>
                                          <p:spTgt spid="6"/>
                                        </p:tgtEl>
                                        <p:attrNameLst>
                                          <p:attrName>ppt_h</p:attrName>
                                        </p:attrNameLst>
                                      </p:cBhvr>
                                      <p:tavLst>
                                        <p:tav tm="0">
                                          <p:val>
                                            <p:fltVal val="0.00000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矩形 6"/>
          <p:cNvSpPr/>
          <p:nvPr/>
        </p:nvSpPr>
        <p:spPr>
          <a:xfrm>
            <a:off x="1743075" y="476250"/>
            <a:ext cx="100013" cy="447675"/>
          </a:xfrm>
          <a:prstGeom prst="rect">
            <a:avLst/>
          </a:prstGeom>
          <a:noFill/>
          <a:ln w="9525">
            <a:noFill/>
          </a:ln>
        </p:spPr>
        <p:txBody>
          <a:bodyPr anchor="ctr"/>
          <a:p>
            <a:pPr lvl="0" algn="ctr" eaLnBrk="1" hangingPunct="1"/>
            <a:endParaRPr lang="zh-CN" altLang="en-US" dirty="0">
              <a:solidFill>
                <a:srgbClr val="FFFFFF"/>
              </a:solidFill>
              <a:latin typeface="Calibri" panose="020F0502020204030204" pitchFamily="34" charset="0"/>
              <a:ea typeface="幼圆" panose="02010509060101010101" pitchFamily="49" charset="-122"/>
            </a:endParaRPr>
          </a:p>
        </p:txBody>
      </p:sp>
      <p:sp>
        <p:nvSpPr>
          <p:cNvPr id="4103" name="TextBox 7"/>
          <p:cNvSpPr txBox="1"/>
          <p:nvPr/>
        </p:nvSpPr>
        <p:spPr>
          <a:xfrm>
            <a:off x="946150" y="923925"/>
            <a:ext cx="10537825" cy="3107690"/>
          </a:xfrm>
          <a:prstGeom prst="rect">
            <a:avLst/>
          </a:prstGeom>
          <a:noFill/>
          <a:ln w="9525">
            <a:noFill/>
          </a:ln>
        </p:spPr>
        <p:txBody>
          <a:bodyPr wrap="square">
            <a:spAutoFit/>
          </a:bodyPr>
          <a:p>
            <a:pPr eaLnBrk="1" fontAlgn="base" hangingPunct="1">
              <a:lnSpc>
                <a:spcPct val="100000"/>
              </a:lnSpc>
              <a:buClr>
                <a:srgbClr val="0000FF"/>
              </a:buClr>
              <a:buFont typeface="Wingdings" panose="05000000000000000000" charset="0"/>
            </a:pP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rPr>
              <a:t>     </a:t>
            </a:r>
            <a:r>
              <a:rPr lang="zh-CN" altLang="en-US" sz="2800" b="1" strike="noStrike" noProof="1" dirty="0">
                <a:solidFill>
                  <a:srgbClr val="0000FF"/>
                </a:solidFill>
                <a:uFillTx/>
                <a:latin typeface="黑体" panose="02010609060101010101" pitchFamily="49" charset="-122"/>
                <a:ea typeface="黑体" panose="02010609060101010101" pitchFamily="49" charset="-122"/>
                <a:cs typeface="+mn-cs"/>
              </a:rPr>
              <a:t>只有一个精瘦短小的汉子站起来，向峡下弹出一截纸烟，飘飘悠悠，不见去向。瘦小汉子迈着一双细腿，走到索前，从索头扯出一个竹子折的角框，只一跃，腿已入套。脚一用力，飞身离岸，嗖地一下小过去，却发现他腰上还牵一根绳，一端在索头，另一端如带一缕黑烟，弯弯划过峡顶。</a:t>
            </a:r>
            <a:r>
              <a:rPr lang="zh-CN" altLang="en-US" sz="2800" b="1" strike="noStrike" noProof="1" dirty="0">
                <a:solidFill>
                  <a:srgbClr val="D716E8"/>
                </a:solidFill>
                <a:uFillTx/>
                <a:latin typeface="黑体" panose="02010609060101010101" pitchFamily="49" charset="-122"/>
                <a:ea typeface="黑体" panose="02010609060101010101" pitchFamily="49" charset="-122"/>
                <a:cs typeface="+mn-cs"/>
              </a:rPr>
              <a:t>⑩</a:t>
            </a:r>
            <a:endParaRPr lang="zh-CN" altLang="en-US" sz="2800" b="1" strike="noStrike" noProof="1" dirty="0">
              <a:solidFill>
                <a:srgbClr val="0000FF"/>
              </a:solidFill>
              <a:uFillTx/>
              <a:latin typeface="黑体" panose="02010609060101010101" pitchFamily="49" charset="-122"/>
              <a:ea typeface="黑体" panose="02010609060101010101" pitchFamily="49" charset="-122"/>
            </a:endParaRPr>
          </a:p>
          <a:p>
            <a:pPr eaLnBrk="1" fontAlgn="base" hangingPunct="1">
              <a:lnSpc>
                <a:spcPct val="100000"/>
              </a:lnSpc>
              <a:buClr>
                <a:srgbClr val="0000FF"/>
              </a:buClr>
              <a:buFont typeface="Wingdings" panose="05000000000000000000" charset="0"/>
            </a:pPr>
            <a:r>
              <a:rPr lang="zh-CN" altLang="en-US" sz="2800" b="1" strike="noStrike" noProof="1" dirty="0">
                <a:solidFill>
                  <a:srgbClr val="0000FF"/>
                </a:solidFill>
                <a:uFillTx/>
                <a:latin typeface="黑体" panose="02010609060101010101" pitchFamily="49" charset="-122"/>
                <a:ea typeface="黑体" panose="02010609060101010101" pitchFamily="49" charset="-122"/>
                <a:cs typeface="+mn-cs"/>
              </a:rPr>
              <a:t>    再看时，瘦小汉子已到索子向上弯的地方，悄没声地反着手倒手拔索，横在索下的绳也一抖抖地长出去。</a:t>
            </a:r>
            <a:r>
              <a:rPr lang="zh-CN" altLang="en-US" sz="2800" b="1" strike="noStrike" noProof="1" dirty="0">
                <a:solidFill>
                  <a:srgbClr val="D716E8"/>
                </a:solidFill>
                <a:uFillTx/>
                <a:latin typeface="黑体" panose="02010609060101010101" pitchFamily="49" charset="-122"/>
                <a:ea typeface="黑体" panose="02010609060101010101" pitchFamily="49" charset="-122"/>
                <a:cs typeface="+mn-cs"/>
                <a:sym typeface="+mn-ea"/>
              </a:rPr>
              <a:t>⑫</a:t>
            </a:r>
            <a:endParaRPr lang="zh-CN" altLang="en-US" sz="2800" b="1" strike="noStrike" noProof="1" dirty="0">
              <a:solidFill>
                <a:srgbClr val="0000FF"/>
              </a:solidFill>
              <a:uFillTx/>
              <a:latin typeface="黑体" panose="02010609060101010101" pitchFamily="49" charset="-122"/>
              <a:ea typeface="黑体" panose="02010609060101010101" pitchFamily="49" charset="-122"/>
            </a:endParaRPr>
          </a:p>
        </p:txBody>
      </p:sp>
      <p:sp>
        <p:nvSpPr>
          <p:cNvPr id="2" name="TextBox 9"/>
          <p:cNvSpPr txBox="1"/>
          <p:nvPr/>
        </p:nvSpPr>
        <p:spPr>
          <a:xfrm>
            <a:off x="1063625" y="4498340"/>
            <a:ext cx="9752330" cy="1383665"/>
          </a:xfrm>
          <a:prstGeom prst="rect">
            <a:avLst/>
          </a:prstGeom>
          <a:noFill/>
          <a:ln w="9525">
            <a:noFill/>
          </a:ln>
        </p:spPr>
        <p:txBody>
          <a:bodyPr wrap="square">
            <a:spAutoFit/>
          </a:bodyPr>
          <a:p>
            <a:pPr fontAlgn="base">
              <a:lnSpc>
                <a:spcPct val="100000"/>
              </a:lnSpc>
            </a:pPr>
            <a:r>
              <a:rPr lang="zh-CN" altLang="en-US" sz="2800" b="1" strike="noStrike" noProof="1" dirty="0">
                <a:solidFill>
                  <a:srgbClr val="FF0000"/>
                </a:solidFill>
                <a:uFillTx/>
                <a:latin typeface="微软雅黑" panose="020B0503020204020204" pitchFamily="34" charset="-122"/>
                <a:ea typeface="微软雅黑" panose="020B0503020204020204" pitchFamily="34" charset="-122"/>
                <a:cs typeface="+mn-cs"/>
              </a:rPr>
              <a:t>       </a:t>
            </a:r>
            <a:r>
              <a:rPr lang="zh-CN" altLang="en-US" sz="2800" b="1" strike="noStrike" noProof="1" dirty="0">
                <a:solidFill>
                  <a:srgbClr val="FF0000"/>
                </a:solidFill>
                <a:uFillTx/>
                <a:latin typeface="黑体" panose="02010609060101010101" pitchFamily="49" charset="-122"/>
                <a:ea typeface="黑体" panose="02010609060101010101" pitchFamily="49" charset="-122"/>
                <a:cs typeface="+mn-cs"/>
              </a:rPr>
              <a:t>作者运用一系列</a:t>
            </a:r>
            <a:r>
              <a:rPr lang="zh-CN" altLang="en-US"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rPr>
              <a:t>动词</a:t>
            </a:r>
            <a:r>
              <a:rPr lang="zh-CN" altLang="en-US" sz="2800" b="1" strike="noStrike" noProof="1" dirty="0">
                <a:solidFill>
                  <a:srgbClr val="FF0000"/>
                </a:solidFill>
                <a:uFillTx/>
                <a:latin typeface="黑体" panose="02010609060101010101" pitchFamily="49" charset="-122"/>
                <a:ea typeface="黑体" panose="02010609060101010101" pitchFamily="49" charset="-122"/>
                <a:cs typeface="+mn-cs"/>
              </a:rPr>
              <a:t>，传神的写出了这个精瘦短小的马帮汉子</a:t>
            </a:r>
            <a:r>
              <a:rPr lang="zh-CN" altLang="en-US"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rPr>
              <a:t>身手敏捷矫健，溜索技术纯熟</a:t>
            </a:r>
            <a:r>
              <a:rPr lang="zh-CN" altLang="en-US" sz="2800" b="1" strike="noStrike" noProof="1" dirty="0">
                <a:solidFill>
                  <a:srgbClr val="FF0000"/>
                </a:solidFill>
                <a:uFillTx/>
                <a:latin typeface="黑体" panose="02010609060101010101" pitchFamily="49" charset="-122"/>
                <a:ea typeface="黑体" panose="02010609060101010101" pitchFamily="49" charset="-122"/>
                <a:cs typeface="+mn-cs"/>
              </a:rPr>
              <a:t>，让人叹为观止。他是所有马帮汉子的一个缩影。</a:t>
            </a:r>
            <a:endParaRPr lang="zh-CN" altLang="en-US" sz="28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4" name="矩形 3"/>
          <p:cNvSpPr/>
          <p:nvPr/>
        </p:nvSpPr>
        <p:spPr>
          <a:xfrm>
            <a:off x="2470150" y="174625"/>
            <a:ext cx="8177213" cy="64452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3600" b="1" strike="noStrike" noProof="1" dirty="0">
                <a:solidFill>
                  <a:srgbClr val="0000FF"/>
                </a:solidFill>
                <a:uFillTx/>
                <a:latin typeface="黑体" panose="02010609060101010101" pitchFamily="49" charset="-122"/>
                <a:ea typeface="黑体" panose="02010609060101010101" pitchFamily="49" charset="-122"/>
                <a:cs typeface="+mn-cs"/>
              </a:rPr>
              <a:t>作者是怎样描写瘦小汉子过河的？</a:t>
            </a:r>
            <a:endParaRPr lang="zh-CN" sz="3600" b="1" strike="noStrike" noProof="1" dirty="0">
              <a:solidFill>
                <a:srgbClr val="0000FF"/>
              </a:solidFill>
              <a:uFillTx/>
              <a:latin typeface="黑体" panose="02010609060101010101" pitchFamily="49" charset="-122"/>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103"/>
                                        </p:tgtEl>
                                        <p:attrNameLst>
                                          <p:attrName>style.visibility</p:attrName>
                                        </p:attrNameLst>
                                      </p:cBhvr>
                                      <p:to>
                                        <p:strVal val="visible"/>
                                      </p:to>
                                    </p:set>
                                    <p:animEffect transition="in" filter="strips(downLeft)">
                                      <p:cBhvr>
                                        <p:cTn id="7" dur="500"/>
                                        <p:tgtEl>
                                          <p:spTgt spid="410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760538" y="857250"/>
            <a:ext cx="8670925" cy="1938338"/>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作者塑造马帮汉子，除了正面描写他们的神态、语言、动作之外，还运用了什么方法？</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1689100" y="3560763"/>
            <a:ext cx="8474075" cy="1014413"/>
          </a:xfrm>
          <a:prstGeom prst="rect">
            <a:avLst/>
          </a:prstGeom>
          <a:noFill/>
        </p:spPr>
        <p:txBody>
          <a:bodyPr wrap="square" rtlCol="0" anchor="t">
            <a:spAutoFit/>
          </a:bodyPr>
          <a:p>
            <a:pPr algn="l" eaLnBrk="1" fontAlgn="base" latinLnBrk="1" hangingPunct="1">
              <a:lnSpc>
                <a:spcPct val="150000"/>
              </a:lnSpc>
            </a:pP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      衬托和对比</a:t>
            </a:r>
            <a:endParaRPr sz="4000" b="1" strike="noStrike" noProof="1" dirty="0">
              <a:solidFill>
                <a:srgbClr val="FF0000"/>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000000"/>
                                          </p:val>
                                        </p:tav>
                                        <p:tav tm="100000">
                                          <p:val>
                                            <p:strVal val="#ppt_w"/>
                                          </p:val>
                                        </p:tav>
                                      </p:tavLst>
                                    </p:anim>
                                    <p:anim calcmode="lin" valueType="num">
                                      <p:cBhvr>
                                        <p:cTn id="8" dur="1000" fill="hold"/>
                                        <p:tgtEl>
                                          <p:spTgt spid="6"/>
                                        </p:tgtEl>
                                        <p:attrNameLst>
                                          <p:attrName>ppt_h</p:attrName>
                                        </p:attrNameLst>
                                      </p:cBhvr>
                                      <p:tavLst>
                                        <p:tav tm="0">
                                          <p:val>
                                            <p:fltVal val="0.00000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41" name="图片 39940" descr="图片5"/>
          <p:cNvPicPr>
            <a:picLocks noChangeAspect="1"/>
          </p:cNvPicPr>
          <p:nvPr/>
        </p:nvPicPr>
        <p:blipFill>
          <a:blip r:embed="rId1"/>
          <a:stretch>
            <a:fillRect/>
          </a:stretch>
        </p:blipFill>
        <p:spPr>
          <a:xfrm>
            <a:off x="-47625" y="-36512"/>
            <a:ext cx="12287250" cy="6931025"/>
          </a:xfrm>
          <a:prstGeom prst="rect">
            <a:avLst/>
          </a:prstGeom>
          <a:noFill/>
          <a:ln w="9525">
            <a:noFill/>
          </a:ln>
        </p:spPr>
      </p:pic>
      <p:sp>
        <p:nvSpPr>
          <p:cNvPr id="72705" name="Rectangle 5"/>
          <p:cNvSpPr/>
          <p:nvPr/>
        </p:nvSpPr>
        <p:spPr>
          <a:xfrm>
            <a:off x="2127250" y="1843088"/>
            <a:ext cx="8191500" cy="1938337"/>
          </a:xfrm>
          <a:prstGeom prst="rect">
            <a:avLst/>
          </a:prstGeom>
          <a:solidFill>
            <a:schemeClr val="bg1"/>
          </a:solidFill>
          <a:ln w="9525">
            <a:noFill/>
          </a:ln>
        </p:spPr>
        <p:txBody>
          <a:bodyPr>
            <a:spAutoFit/>
          </a:bodyPr>
          <a:p>
            <a:pPr lvl="0" eaLnBrk="1" latinLnBrk="1" hangingPunct="1">
              <a:lnSpc>
                <a:spcPct val="150000"/>
              </a:lnSpc>
            </a:pPr>
            <a:r>
              <a:rPr lang="en-US" altLang="zh-CN" sz="4000" b="1">
                <a:solidFill>
                  <a:srgbClr val="0000FF"/>
                </a:solidFill>
                <a:latin typeface="宋体" panose="02010600030101010101" pitchFamily="2" charset="-122"/>
                <a:ea typeface="宋体" panose="02010600030101010101" pitchFamily="2" charset="-122"/>
              </a:rPr>
              <a:t>    </a:t>
            </a:r>
            <a:r>
              <a:rPr lang="zh-CN" altLang="zh-CN" sz="4000" b="1" dirty="0">
                <a:solidFill>
                  <a:srgbClr val="0000FF"/>
                </a:solidFill>
                <a:latin typeface="宋体" panose="02010600030101010101" pitchFamily="2" charset="-122"/>
                <a:ea typeface="宋体" panose="02010600030101010101" pitchFamily="2" charset="-122"/>
              </a:rPr>
              <a:t>跳读课文，找出文中描写环境的语句，分析这些语句的表达效果。</a:t>
            </a:r>
            <a:endParaRPr lang="zh-CN" altLang="zh-CN" sz="4000" b="1" dirty="0">
              <a:solidFill>
                <a:srgbClr val="0000FF"/>
              </a:solidFill>
              <a:latin typeface="宋体" panose="02010600030101010101" pitchFamily="2" charset="-122"/>
              <a:ea typeface="宋体" panose="02010600030101010101" pitchFamily="2" charset="-122"/>
            </a:endParaRPr>
          </a:p>
        </p:txBody>
      </p:sp>
      <p:sp>
        <p:nvSpPr>
          <p:cNvPr id="2" name="文本框 1"/>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FFFF0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FFFF0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2705"/>
                                        </p:tgtEl>
                                        <p:attrNameLst>
                                          <p:attrName>style.visibility</p:attrName>
                                        </p:attrNameLst>
                                      </p:cBhvr>
                                      <p:to>
                                        <p:strVal val="visible"/>
                                      </p:to>
                                    </p:set>
                                    <p:animEffect transition="in" filter="checkerboard(across)">
                                      <p:cBhvr>
                                        <p:cTn id="7" dur="500"/>
                                        <p:tgtEl>
                                          <p:spTgt spid="727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5"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66" name="图片 40965" descr="图片6"/>
          <p:cNvPicPr>
            <a:picLocks noChangeAspect="1"/>
          </p:cNvPicPr>
          <p:nvPr/>
        </p:nvPicPr>
        <p:blipFill>
          <a:blip r:embed="rId1"/>
          <a:stretch>
            <a:fillRect/>
          </a:stretch>
        </p:blipFill>
        <p:spPr>
          <a:xfrm>
            <a:off x="2076450" y="-9525"/>
            <a:ext cx="8039100" cy="6877050"/>
          </a:xfrm>
          <a:prstGeom prst="rect">
            <a:avLst/>
          </a:prstGeom>
          <a:noFill/>
          <a:ln w="9525">
            <a:noFill/>
          </a:ln>
        </p:spPr>
      </p:pic>
      <p:sp>
        <p:nvSpPr>
          <p:cNvPr id="4" name="矩形 3"/>
          <p:cNvSpPr/>
          <p:nvPr/>
        </p:nvSpPr>
        <p:spPr>
          <a:xfrm>
            <a:off x="1168400" y="771525"/>
            <a:ext cx="9439275" cy="1938338"/>
          </a:xfrm>
          <a:prstGeom prst="rect">
            <a:avLst/>
          </a:prstGeom>
          <a:solidFill>
            <a:schemeClr val="bg1"/>
          </a:solidFill>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万丈绝壁飞快垂下去，马帮原来就在这壁顶上。转了多半日，总觉山低风冷，却不料一直是在万丈之处盘桓。</a:t>
            </a:r>
            <a:r>
              <a:rPr lang="zh-CN" sz="4000" b="1" strike="noStrike" noProof="1" dirty="0">
                <a:solidFill>
                  <a:srgbClr val="D716E8"/>
                </a:solidFill>
                <a:uFillTx/>
                <a:latin typeface="宋体" panose="02010600030101010101" pitchFamily="2" charset="-122"/>
                <a:ea typeface="宋体" panose="02010600030101010101" pitchFamily="2" charset="-122"/>
                <a:cs typeface="+mn-cs"/>
              </a:rPr>
              <a:t>⑤</a:t>
            </a:r>
            <a:endParaRPr lang="zh-CN" sz="4000" b="1" strike="noStrike" noProof="1" dirty="0">
              <a:solidFill>
                <a:srgbClr val="D716E8"/>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1268413" y="2709863"/>
            <a:ext cx="9653588" cy="2245360"/>
          </a:xfrm>
          <a:prstGeom prst="rect">
            <a:avLst/>
          </a:prstGeom>
          <a:solidFill>
            <a:schemeClr val="bg1"/>
          </a:solidFill>
        </p:spPr>
        <p:txBody>
          <a:bodyPr wrap="square" rtlCol="0" anchor="t">
            <a:spAutoFit/>
          </a:bodyPr>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a:t>
            </a:r>
            <a:endParaRPr sz="2800" b="1" strike="noStrike" noProof="1" dirty="0">
              <a:solidFill>
                <a:srgbClr val="FF0000"/>
              </a:solidFill>
              <a:uFillTx/>
              <a:latin typeface="宋体" panose="02010600030101010101" pitchFamily="2" charset="-122"/>
              <a:sym typeface="+mn-ea"/>
            </a:endParaRPr>
          </a:p>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“万丈绝壁飞快垂下去”</a:t>
            </a:r>
            <a:r>
              <a:rPr lang="zh-CN" sz="2800" b="1" strike="noStrike" noProof="1" dirty="0">
                <a:solidFill>
                  <a:srgbClr val="FF0000"/>
                </a:solidFill>
                <a:uFillTx/>
                <a:latin typeface="宋体" panose="02010600030101010101" pitchFamily="2" charset="-122"/>
                <a:ea typeface="宋体" panose="02010600030101010101" pitchFamily="2" charset="-122"/>
                <a:cs typeface="+mn-cs"/>
                <a:sym typeface="+mn-ea"/>
              </a:rPr>
              <a:t>，</a:t>
            </a:r>
            <a:r>
              <a:rPr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化静为动</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：赋予绝壁以动态感，有力地表现了峡谷的</a:t>
            </a:r>
            <a:r>
              <a:rPr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深邃陡峭</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的特点，让人触目惊心，</a:t>
            </a:r>
            <a:r>
              <a:rPr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为后文</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写牛马的胆怯</a:t>
            </a:r>
            <a:r>
              <a:rPr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做</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了有力的</a:t>
            </a:r>
            <a:r>
              <a:rPr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铺垫</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a:t>
            </a:r>
            <a:endParaRPr sz="2800" b="1" strike="noStrike" noProof="1" dirty="0">
              <a:solidFill>
                <a:srgbClr val="FF0000"/>
              </a:solidFill>
              <a:uFillTx/>
              <a:latin typeface="宋体" panose="02010600030101010101" pitchFamily="2" charset="-122"/>
              <a:sym typeface="+mn-ea"/>
            </a:endParaRPr>
          </a:p>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a:t>
            </a:r>
            <a:endParaRPr sz="2800" b="1" strike="noStrike" noProof="1" dirty="0">
              <a:solidFill>
                <a:srgbClr val="FF0000"/>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000000"/>
                                          </p:val>
                                        </p:tav>
                                        <p:tav tm="100000">
                                          <p:val>
                                            <p:strVal val="#ppt_w"/>
                                          </p:val>
                                        </p:tav>
                                      </p:tavLst>
                                    </p:anim>
                                    <p:anim calcmode="lin" valueType="num">
                                      <p:cBhvr>
                                        <p:cTn id="8" dur="1000" fill="hold"/>
                                        <p:tgtEl>
                                          <p:spTgt spid="4"/>
                                        </p:tgtEl>
                                        <p:attrNameLst>
                                          <p:attrName>ppt_h</p:attrName>
                                        </p:attrNameLst>
                                      </p:cBhvr>
                                      <p:tavLst>
                                        <p:tav tm="0">
                                          <p:val>
                                            <p:fltVal val="0.00000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4"/>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000000"/>
                                          </p:val>
                                        </p:tav>
                                        <p:tav tm="100000">
                                          <p:val>
                                            <p:strVal val="#ppt_w"/>
                                          </p:val>
                                        </p:tav>
                                      </p:tavLst>
                                    </p:anim>
                                    <p:anim calcmode="lin" valueType="num">
                                      <p:cBhvr>
                                        <p:cTn id="16" dur="1000" fill="hold"/>
                                        <p:tgtEl>
                                          <p:spTgt spid="6"/>
                                        </p:tgtEl>
                                        <p:attrNameLst>
                                          <p:attrName>ppt_h</p:attrName>
                                        </p:attrNameLst>
                                      </p:cBhvr>
                                      <p:tavLst>
                                        <p:tav tm="0">
                                          <p:val>
                                            <p:fltVal val="0.000000"/>
                                          </p:val>
                                        </p:tav>
                                        <p:tav tm="100000">
                                          <p:val>
                                            <p:strVal val="#ppt_h"/>
                                          </p:val>
                                        </p:tav>
                                      </p:tavLst>
                                    </p:anim>
                                    <p:anim calcmode="lin" valueType="num">
                                      <p:cBhvr>
                                        <p:cTn id="17"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8"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90" name="图片 41989" descr="图片7"/>
          <p:cNvPicPr>
            <a:picLocks noChangeAspect="1"/>
          </p:cNvPicPr>
          <p:nvPr/>
        </p:nvPicPr>
        <p:blipFill>
          <a:blip r:embed="rId1"/>
          <a:stretch>
            <a:fillRect/>
          </a:stretch>
        </p:blipFill>
        <p:spPr>
          <a:xfrm>
            <a:off x="-3175" y="-50800"/>
            <a:ext cx="12198350" cy="6961188"/>
          </a:xfrm>
          <a:prstGeom prst="rect">
            <a:avLst/>
          </a:prstGeom>
          <a:noFill/>
          <a:ln w="9525">
            <a:noFill/>
          </a:ln>
        </p:spPr>
      </p:pic>
      <p:sp>
        <p:nvSpPr>
          <p:cNvPr id="4" name="矩形 3"/>
          <p:cNvSpPr/>
          <p:nvPr/>
        </p:nvSpPr>
        <p:spPr>
          <a:xfrm>
            <a:off x="254000" y="603250"/>
            <a:ext cx="10832465" cy="2153285"/>
          </a:xfrm>
          <a:prstGeom prst="rect">
            <a:avLst/>
          </a:prstGeom>
          <a:solidFill>
            <a:schemeClr val="bg1"/>
          </a:solidFill>
        </p:spPr>
        <p:txBody>
          <a:bodyPr wrap="square">
            <a:spAutoFit/>
          </a:bodyPr>
          <a:p>
            <a:pPr marL="571500" indent="-571500" eaLnBrk="1" fontAlgn="base" latinLnBrk="1" hangingPunct="1">
              <a:lnSpc>
                <a:spcPts val="4020"/>
              </a:lnSpc>
              <a:buClr>
                <a:srgbClr val="0000FF"/>
              </a:buClr>
              <a:buFont typeface="Wingdings" panose="05000000000000000000" charset="0"/>
              <a:buChar char="u"/>
            </a:pPr>
            <a:r>
              <a:rPr lang="zh-CN" sz="3200" b="1" strike="noStrike" noProof="1" dirty="0">
                <a:solidFill>
                  <a:srgbClr val="0000FF"/>
                </a:solidFill>
                <a:uFillTx/>
                <a:latin typeface="黑体" panose="02010609060101010101" pitchFamily="49" charset="-122"/>
                <a:ea typeface="黑体" panose="02010609060101010101" pitchFamily="49" charset="-122"/>
                <a:cs typeface="+mn-cs"/>
              </a:rPr>
              <a:t>怒江自西北天际亮亮而来，深远似涓涓细流，隐隐喧声腾上来，着一派森气。俯望那江，蓦地心中一颤，惨叫一声。急转身，却什么也没有，只是再也不敢向探视。叫声漫开，撞了对面的壁，又远远荡回来。</a:t>
            </a:r>
            <a:r>
              <a:rPr lang="zh-CN" sz="3200" b="1" strike="noStrike" noProof="1" dirty="0">
                <a:solidFill>
                  <a:srgbClr val="D716E8"/>
                </a:solidFill>
                <a:uFillTx/>
                <a:latin typeface="黑体" panose="02010609060101010101" pitchFamily="49" charset="-122"/>
                <a:ea typeface="黑体" panose="02010609060101010101" pitchFamily="49" charset="-122"/>
                <a:cs typeface="+mn-cs"/>
              </a:rPr>
              <a:t>⑥</a:t>
            </a:r>
            <a:endParaRPr lang="zh-CN" sz="3200" b="1" strike="noStrike" noProof="1" dirty="0">
              <a:solidFill>
                <a:srgbClr val="D716E8"/>
              </a:solidFill>
              <a:uFillTx/>
              <a:latin typeface="黑体" panose="02010609060101010101" pitchFamily="49" charset="-122"/>
              <a:ea typeface="黑体" panose="02010609060101010101" pitchFamily="49"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FFFF0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FFFF00"/>
              </a:solidFill>
              <a:uFillTx/>
              <a:ea typeface="黑体" panose="02010609060101010101" pitchFamily="49" charset="-122"/>
            </a:endParaRPr>
          </a:p>
        </p:txBody>
      </p:sp>
      <p:sp>
        <p:nvSpPr>
          <p:cNvPr id="6" name="文本框 5"/>
          <p:cNvSpPr txBox="1"/>
          <p:nvPr/>
        </p:nvSpPr>
        <p:spPr>
          <a:xfrm>
            <a:off x="425450" y="2952750"/>
            <a:ext cx="10661650" cy="3107690"/>
          </a:xfrm>
          <a:prstGeom prst="rect">
            <a:avLst/>
          </a:prstGeom>
          <a:solidFill>
            <a:schemeClr val="bg1"/>
          </a:solidFill>
        </p:spPr>
        <p:txBody>
          <a:bodyPr wrap="square" rtlCol="0" anchor="t">
            <a:spAutoFit/>
          </a:bodyPr>
          <a:p>
            <a:pPr algn="l" eaLnBrk="1" fontAlgn="base" latinLnBrk="1" hangingPunct="1">
              <a:lnSpc>
                <a:spcPct val="100000"/>
              </a:lnSpc>
            </a:pPr>
            <a:r>
              <a:rPr lang="en-US"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视觉描写和听觉描写相结合</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，写出了怒江峡谷壁顶</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孤悬、高峻、险恶</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的特点，</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“一派森气”“心中一颤”等</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心理</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方面的</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细节描写</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充分抒发了“我”初次直面峡谷时的震颤、</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惊恐</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之情，</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从侧面烘托出环境的奇险</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。让读者如临其境。</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而马帮汉子们面临如此险境却能够谈笑自如，镇定自若，</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环境描写对塑造马帮汉子群像起到了衬托的作用</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000000"/>
                                          </p:val>
                                        </p:tav>
                                        <p:tav tm="100000">
                                          <p:val>
                                            <p:strVal val="#ppt_w"/>
                                          </p:val>
                                        </p:tav>
                                      </p:tavLst>
                                    </p:anim>
                                    <p:anim calcmode="lin" valueType="num">
                                      <p:cBhvr>
                                        <p:cTn id="13" dur="1000" fill="hold"/>
                                        <p:tgtEl>
                                          <p:spTgt spid="6"/>
                                        </p:tgtEl>
                                        <p:attrNameLst>
                                          <p:attrName>ppt_h</p:attrName>
                                        </p:attrNameLst>
                                      </p:cBhvr>
                                      <p:tavLst>
                                        <p:tav tm="0">
                                          <p:val>
                                            <p:fltVal val="0.000000"/>
                                          </p:val>
                                        </p:tav>
                                        <p:tav tm="100000">
                                          <p:val>
                                            <p:strVal val="#ppt_h"/>
                                          </p:val>
                                        </p:tav>
                                      </p:tavLst>
                                    </p:anim>
                                    <p:anim calcmode="lin" valueType="num">
                                      <p:cBhvr>
                                        <p:cTn id="14"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5"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178560" y="3286760"/>
            <a:ext cx="9316085" cy="2245360"/>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“前边牛们死也不肯再走”描写出了</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牛</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面对怒江峡谷时</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的惊恐</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烘托出峡谷孤悬、 高峻、险恶的特点</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牛的惊恐和我</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“抽一口气”“腿子抖起来”</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的惊恐相互映衬</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。此时 “首领也只懒懒说是怒江”，</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我和牛的惊恐状与首领的冷静、沉着形成鲜明对比</a:t>
            </a:r>
            <a:r>
              <a:rPr sz="2800" b="1"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4" name="矩形 3"/>
          <p:cNvSpPr/>
          <p:nvPr/>
        </p:nvSpPr>
        <p:spPr>
          <a:xfrm>
            <a:off x="1141413" y="573088"/>
            <a:ext cx="9678988" cy="107632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3200" b="1" strike="noStrike" noProof="1" dirty="0">
                <a:solidFill>
                  <a:srgbClr val="0000FF"/>
                </a:solidFill>
                <a:uFillTx/>
                <a:latin typeface="黑体" panose="02010609060101010101" pitchFamily="49" charset="-122"/>
                <a:ea typeface="黑体" panose="02010609060101010101" pitchFamily="49" charset="-122"/>
                <a:cs typeface="+mn-cs"/>
              </a:rPr>
              <a:t>本文用不少笔墨写牛，这对环境描写和人物刻画各有什么作用？ </a:t>
            </a:r>
            <a:endParaRPr lang="zh-CN" sz="3200" b="1" strike="noStrike" noProof="1" dirty="0">
              <a:solidFill>
                <a:srgbClr val="0000FF"/>
              </a:solidFill>
              <a:uFillTx/>
              <a:latin typeface="黑体" panose="02010609060101010101" pitchFamily="49" charset="-122"/>
              <a:ea typeface="黑体" panose="02010609060101010101" pitchFamily="49" charset="-122"/>
              <a:cs typeface="+mn-cs"/>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989013" y="1738313"/>
            <a:ext cx="9983788" cy="1383665"/>
          </a:xfrm>
          <a:prstGeom prst="rect">
            <a:avLst/>
          </a:prstGeom>
          <a:noFill/>
        </p:spPr>
        <p:txBody>
          <a:bodyPr wrap="square" rtlCol="0" anchor="t">
            <a:spAutoFit/>
          </a:bodyPr>
          <a:p>
            <a:pPr algn="l" fontAlgn="base"/>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（1）见前边牛们死也不肯再走，就下马向岸前移去。行到岸边，抽一口气，腿子抖起来，如牛一般，不敢再往前动半步。</a:t>
            </a:r>
            <a:r>
              <a:rPr sz="2800" b="1" strike="noStrike" noProof="1" dirty="0">
                <a:solidFill>
                  <a:srgbClr val="D716E8"/>
                </a:solidFill>
                <a:uFillTx/>
                <a:latin typeface="黑体" panose="02010609060101010101" pitchFamily="49" charset="-122"/>
                <a:ea typeface="黑体" panose="02010609060101010101" pitchFamily="49" charset="-122"/>
                <a:cs typeface="+mn-cs"/>
                <a:sym typeface="+mn-ea"/>
              </a:rPr>
              <a:t>④</a:t>
            </a:r>
            <a:endParaRPr sz="2800" b="1" strike="noStrike" noProof="1" dirty="0">
              <a:solidFill>
                <a:srgbClr val="D716E8"/>
              </a:solidFill>
              <a:uFillTx/>
              <a:latin typeface="黑体" panose="02010609060101010101" pitchFamily="49" charset="-122"/>
              <a:ea typeface="黑体" panose="02010609060101010101" pitchFamily="49"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000000"/>
                                          </p:val>
                                        </p:tav>
                                        <p:tav tm="100000">
                                          <p:val>
                                            <p:strVal val="#ppt_w"/>
                                          </p:val>
                                        </p:tav>
                                      </p:tavLst>
                                    </p:anim>
                                    <p:anim calcmode="lin" valueType="num">
                                      <p:cBhvr>
                                        <p:cTn id="13" dur="1000" fill="hold"/>
                                        <p:tgtEl>
                                          <p:spTgt spid="6"/>
                                        </p:tgtEl>
                                        <p:attrNameLst>
                                          <p:attrName>ppt_h</p:attrName>
                                        </p:attrNameLst>
                                      </p:cBhvr>
                                      <p:tavLst>
                                        <p:tav tm="0">
                                          <p:val>
                                            <p:fltVal val="0.000000"/>
                                          </p:val>
                                        </p:tav>
                                        <p:tav tm="100000">
                                          <p:val>
                                            <p:strVal val="#ppt_h"/>
                                          </p:val>
                                        </p:tav>
                                      </p:tavLst>
                                    </p:anim>
                                    <p:anim calcmode="lin" valueType="num">
                                      <p:cBhvr>
                                        <p:cTn id="14"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5"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049655" y="3966210"/>
            <a:ext cx="10091738" cy="2891790"/>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ts val="364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牛溜索前“早卧在地下”“两眼哀哀地慢慢眨”“大眼失神”“皮肉开始抖”，溜索中“牛嘴咧开，叫不出声，皮肉抖得模糊一层，屎尿尽数撒泄”逼真地描写出牛溜索前后惊恐失态之状，它们和等待溜索的“哀哀地叫着”的牛们一起</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烘托出峡谷的险恶</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；而这些牛们又</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反衬出赶牛溜索的汉子们的沉着、果断、熟练。</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839470" y="678180"/>
            <a:ext cx="9983788" cy="3358515"/>
          </a:xfrm>
          <a:prstGeom prst="rect">
            <a:avLst/>
          </a:prstGeom>
          <a:noFill/>
        </p:spPr>
        <p:txBody>
          <a:bodyPr wrap="square" rtlCol="0" anchor="t">
            <a:spAutoFit/>
          </a:bodyPr>
          <a:p>
            <a:pPr algn="l" fontAlgn="base">
              <a:lnSpc>
                <a:spcPts val="3640"/>
              </a:lnSpc>
            </a:pP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（2）牛们早卧在地下，两眼哀哀地慢慢眨</a:t>
            </a:r>
            <a:r>
              <a:rPr lang="en-US"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那牛软下去，淌出两滴泪，大眼失了神，皮肉开始抖起来。</a:t>
            </a:r>
            <a:r>
              <a:rPr lang="en-US"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牛嘴咧开，叫不出声，皮肉抖得模糊一层，屎尿尽数撒泄，飞起多高，又纷纷扬扬，星散坠下峡去。</a:t>
            </a:r>
            <a:r>
              <a:rPr sz="2800" b="1" strike="noStrike" noProof="1" dirty="0">
                <a:solidFill>
                  <a:srgbClr val="D716E8"/>
                </a:solidFill>
                <a:uFillTx/>
                <a:latin typeface="黑体" panose="02010609060101010101" pitchFamily="49" charset="-122"/>
                <a:ea typeface="黑体" panose="02010609060101010101" pitchFamily="49" charset="-122"/>
                <a:cs typeface="+mn-cs"/>
                <a:sym typeface="+mn-ea"/>
              </a:rPr>
              <a:t>⑮</a:t>
            </a:r>
            <a:endParaRPr sz="2800" b="1" strike="noStrike" noProof="1" dirty="0">
              <a:solidFill>
                <a:srgbClr val="0000FF"/>
              </a:solidFill>
              <a:uFillTx/>
              <a:latin typeface="黑体" panose="02010609060101010101" pitchFamily="49" charset="-122"/>
              <a:ea typeface="黑体" panose="02010609060101010101" pitchFamily="49" charset="-122"/>
              <a:sym typeface="+mn-ea"/>
            </a:endParaRPr>
          </a:p>
          <a:p>
            <a:pPr algn="l" fontAlgn="base">
              <a:lnSpc>
                <a:spcPts val="3640"/>
              </a:lnSpc>
            </a:pP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en-US" sz="2800" b="1" strike="noStrike" noProof="1" dirty="0">
                <a:solidFill>
                  <a:srgbClr val="0000FF"/>
                </a:solidFill>
                <a:uFillTx/>
                <a:latin typeface="黑体" panose="02010609060101010101" pitchFamily="49" charset="-122"/>
                <a:ea typeface="黑体" panose="02010609060101010101" pitchFamily="49" charset="-122"/>
                <a:cs typeface="+mn-cs"/>
                <a:sym typeface="+mn-ea"/>
              </a:rPr>
              <a:t>3</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）这边的牛们都哀哀地叫着，汉子们并不理会，仍一头一头推过去。</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牛们如商量好的，不例外都是一路屎尿，皮肉疯了一样抖。</a:t>
            </a:r>
            <a:r>
              <a:rPr sz="2800" b="1" strike="noStrike" noProof="1" dirty="0">
                <a:solidFill>
                  <a:srgbClr val="D716E8"/>
                </a:solidFill>
                <a:uFillTx/>
                <a:latin typeface="黑体" panose="02010609060101010101" pitchFamily="49" charset="-122"/>
                <a:ea typeface="黑体" panose="02010609060101010101" pitchFamily="49" charset="-122"/>
                <a:cs typeface="+mn-cs"/>
                <a:sym typeface="+mn-ea"/>
              </a:rPr>
              <a:t>⑯</a:t>
            </a:r>
            <a:endParaRPr sz="2800" b="1" strike="noStrike" noProof="1" dirty="0">
              <a:solidFill>
                <a:srgbClr val="D716E8"/>
              </a:solidFill>
              <a:uFillTx/>
              <a:latin typeface="黑体" panose="02010609060101010101" pitchFamily="49" charset="-122"/>
              <a:ea typeface="黑体" panose="02010609060101010101" pitchFamily="49"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000000"/>
                                          </p:val>
                                        </p:tav>
                                        <p:tav tm="100000">
                                          <p:val>
                                            <p:strVal val="#ppt_w"/>
                                          </p:val>
                                        </p:tav>
                                      </p:tavLst>
                                    </p:anim>
                                    <p:anim calcmode="lin" valueType="num">
                                      <p:cBhvr>
                                        <p:cTn id="8" dur="1000" fill="hold"/>
                                        <p:tgtEl>
                                          <p:spTgt spid="6"/>
                                        </p:tgtEl>
                                        <p:attrNameLst>
                                          <p:attrName>ppt_h</p:attrName>
                                        </p:attrNameLst>
                                      </p:cBhvr>
                                      <p:tavLst>
                                        <p:tav tm="0">
                                          <p:val>
                                            <p:fltVal val="0.00000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103313" y="2406650"/>
            <a:ext cx="9799638" cy="138366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牛们溜索后急急地要离开峡谷边，显示出它们仍然</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惊魂未定</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，这从</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侧面</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更加</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烘托</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出</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怒江</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峡谷的非同寻常</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的险恶</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。此时我 “顺风出一口长气”，牛和我仍然相互映衬。</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1103313" y="652463"/>
            <a:ext cx="9983788" cy="1754188"/>
          </a:xfrm>
          <a:prstGeom prst="rect">
            <a:avLst/>
          </a:prstGeom>
          <a:noFill/>
        </p:spPr>
        <p:txBody>
          <a:bodyPr wrap="square" rtlCol="0" anchor="t">
            <a:spAutoFit/>
          </a:bodyPr>
          <a:p>
            <a:pPr algn="l" fontAlgn="base"/>
            <a:r>
              <a:rPr sz="36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en-US" sz="3600" b="1" strike="noStrike" noProof="1" dirty="0">
                <a:solidFill>
                  <a:srgbClr val="0000FF"/>
                </a:solidFill>
                <a:uFillTx/>
                <a:latin typeface="黑体" panose="02010609060101010101" pitchFamily="49" charset="-122"/>
                <a:ea typeface="黑体" panose="02010609060101010101" pitchFamily="49" charset="-122"/>
                <a:cs typeface="+mn-cs"/>
                <a:sym typeface="+mn-ea"/>
              </a:rPr>
              <a:t>4</a:t>
            </a:r>
            <a:r>
              <a:rPr sz="3600" b="1" strike="noStrike" noProof="1" dirty="0">
                <a:solidFill>
                  <a:srgbClr val="0000FF"/>
                </a:solidFill>
                <a:uFillTx/>
                <a:latin typeface="黑体" panose="02010609060101010101" pitchFamily="49" charset="-122"/>
                <a:ea typeface="黑体" panose="02010609060101010101" pitchFamily="49" charset="-122"/>
                <a:cs typeface="+mn-cs"/>
                <a:sym typeface="+mn-ea"/>
              </a:rPr>
              <a:t>）牛们终于又上了驮，铃铛朗朗响着，急急地要离开这里。</a:t>
            </a:r>
            <a:r>
              <a:rPr 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上得马上，才觉出一身黏汗</a:t>
            </a:r>
            <a:r>
              <a:rPr lang="en-US" altLang="zh-CN" sz="36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altLang="en-US" sz="3600" b="1" strike="noStrike" noProof="1" dirty="0">
                <a:solidFill>
                  <a:srgbClr val="0000FF"/>
                </a:solidFill>
                <a:uFillTx/>
                <a:latin typeface="黑体" panose="02010609060101010101" pitchFamily="49" charset="-122"/>
                <a:ea typeface="黑体" panose="02010609060101010101" pitchFamily="49" charset="-122"/>
                <a:cs typeface="+mn-cs"/>
                <a:sym typeface="+mn-ea"/>
              </a:rPr>
              <a:t>出一口长气。</a:t>
            </a:r>
            <a:r>
              <a:rPr sz="3600" b="1" strike="noStrike" noProof="1" dirty="0">
                <a:solidFill>
                  <a:srgbClr val="D716E8"/>
                </a:solidFill>
                <a:uFillTx/>
                <a:latin typeface="黑体" panose="02010609060101010101" pitchFamily="49" charset="-122"/>
                <a:ea typeface="黑体" panose="02010609060101010101" pitchFamily="49" charset="-122"/>
                <a:cs typeface="+mn-cs"/>
                <a:sym typeface="+mn-ea"/>
              </a:rPr>
              <a:t>㉕</a:t>
            </a:r>
            <a:endParaRPr sz="3600" b="1" strike="noStrike" noProof="1" dirty="0">
              <a:solidFill>
                <a:srgbClr val="D716E8"/>
              </a:solidFill>
              <a:uFillTx/>
              <a:latin typeface="黑体" panose="02010609060101010101" pitchFamily="49" charset="-122"/>
              <a:ea typeface="黑体" panose="02010609060101010101" pitchFamily="49" charset="-122"/>
              <a:sym typeface="+mn-ea"/>
            </a:endParaRPr>
          </a:p>
        </p:txBody>
      </p:sp>
      <p:sp>
        <p:nvSpPr>
          <p:cNvPr id="3" name="文本框 2"/>
          <p:cNvSpPr txBox="1"/>
          <p:nvPr/>
        </p:nvSpPr>
        <p:spPr>
          <a:xfrm>
            <a:off x="877888" y="4999038"/>
            <a:ext cx="10567988" cy="1752600"/>
          </a:xfrm>
          <a:prstGeom prst="rect">
            <a:avLst/>
          </a:prstGeom>
          <a:noFill/>
        </p:spPr>
        <p:txBody>
          <a:bodyPr wrap="square" rtlCol="0" anchor="t">
            <a:spAutoFit/>
          </a:bodyPr>
          <a:p>
            <a:pPr fontAlgn="base"/>
            <a:r>
              <a:rPr lang="zh-CN" altLang="en-US" b="1" strike="noStrike" noProof="1" dirty="0">
                <a:latin typeface="Arial" panose="020B0604020202020204" pitchFamily="34" charset="0"/>
                <a:ea typeface="宋体" panose="02010600030101010101" pitchFamily="2" charset="-122"/>
                <a:cs typeface="+mn-cs"/>
                <a:sym typeface="+mn-ea"/>
              </a:rPr>
              <a:t>              </a:t>
            </a:r>
            <a:r>
              <a:rPr sz="3600" b="1" strike="noStrike" noProof="1" dirty="0">
                <a:solidFill>
                  <a:srgbClr val="FF0000"/>
                </a:solidFill>
                <a:uFillTx/>
                <a:latin typeface="黑体" panose="02010609060101010101" pitchFamily="49" charset="-122"/>
                <a:ea typeface="黑体" panose="02010609060101010101" pitchFamily="49" charset="-122"/>
                <a:cs typeface="+mn-cs"/>
                <a:sym typeface="+mn-ea"/>
              </a:rPr>
              <a:t>总之，对牛的描写，从侧面表现怒江峡谷的高峻险恶；与“我”“战战兢兢”互相映衬，反衬首领及汉子的勇敢无畏。</a:t>
            </a:r>
            <a:endParaRPr sz="3600" b="1" strike="noStrike" noProof="1" dirty="0">
              <a:solidFill>
                <a:srgbClr val="FF0000"/>
              </a:solidFill>
              <a:uFillTx/>
              <a:latin typeface="黑体" panose="02010609060101010101" pitchFamily="49" charset="-122"/>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000000"/>
                                          </p:val>
                                        </p:tav>
                                        <p:tav tm="100000">
                                          <p:val>
                                            <p:strVal val="#ppt_w"/>
                                          </p:val>
                                        </p:tav>
                                      </p:tavLst>
                                    </p:anim>
                                    <p:anim calcmode="lin" valueType="num">
                                      <p:cBhvr>
                                        <p:cTn id="8" dur="1000" fill="hold"/>
                                        <p:tgtEl>
                                          <p:spTgt spid="6"/>
                                        </p:tgtEl>
                                        <p:attrNameLst>
                                          <p:attrName>ppt_h</p:attrName>
                                        </p:attrNameLst>
                                      </p:cBhvr>
                                      <p:tavLst>
                                        <p:tav tm="0">
                                          <p:val>
                                            <p:fltVal val="0.00000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40" name="Picture 8"/>
          <p:cNvPicPr>
            <a:picLocks noChangeAspect="1"/>
          </p:cNvPicPr>
          <p:nvPr/>
        </p:nvPicPr>
        <p:blipFill>
          <a:blip r:embed="rId1"/>
          <a:srcRect r="-21" b="15163"/>
          <a:stretch>
            <a:fillRect/>
          </a:stretch>
        </p:blipFill>
        <p:spPr>
          <a:xfrm>
            <a:off x="2433638" y="2886075"/>
            <a:ext cx="7529512" cy="3984625"/>
          </a:xfrm>
          <a:prstGeom prst="rect">
            <a:avLst/>
          </a:prstGeom>
          <a:noFill/>
          <a:ln w="9525">
            <a:noFill/>
          </a:ln>
        </p:spPr>
      </p:pic>
      <p:sp>
        <p:nvSpPr>
          <p:cNvPr id="4" name="矩形 3"/>
          <p:cNvSpPr/>
          <p:nvPr/>
        </p:nvSpPr>
        <p:spPr>
          <a:xfrm>
            <a:off x="1741488" y="425450"/>
            <a:ext cx="8915400" cy="1320800"/>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文章中几次写到鹰？找出来读一读，说说各自有什么作用？</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1565275" y="3411538"/>
            <a:ext cx="9431338" cy="1938338"/>
          </a:xfrm>
          <a:prstGeom prst="rect">
            <a:avLst/>
          </a:prstGeom>
          <a:solidFill>
            <a:schemeClr val="bg1"/>
          </a:solidFill>
        </p:spPr>
        <p:txBody>
          <a:bodyPr wrap="square" rtlCol="0" anchor="t">
            <a:spAutoFit/>
          </a:bodyPr>
          <a:p>
            <a:pPr algn="l" eaLnBrk="1" fontAlgn="base" latinLnBrk="1" hangingPunct="1">
              <a:lnSpc>
                <a:spcPct val="100000"/>
              </a:lnSpc>
            </a:pP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    一个“扎”字写尽了鹰飞的</a:t>
            </a:r>
            <a:r>
              <a:rPr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急速迅猛</a:t>
            </a: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的特点。扎进声音里，又</a:t>
            </a:r>
            <a:r>
              <a:rPr sz="40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侧面衬托出怒江的奔腾咆哮气势</a:t>
            </a:r>
            <a:r>
              <a:rPr sz="4000" b="1" strike="noStrike" noProof="1" dirty="0">
                <a:solidFill>
                  <a:srgbClr val="FF0000"/>
                </a:solidFill>
                <a:uFillTx/>
                <a:latin typeface="宋体" panose="02010600030101010101" pitchFamily="2" charset="-122"/>
                <a:ea typeface="宋体" panose="02010600030101010101" pitchFamily="2" charset="-122"/>
                <a:cs typeface="+mn-cs"/>
                <a:sym typeface="+mn-ea"/>
              </a:rPr>
              <a:t>。</a:t>
            </a:r>
            <a:endParaRPr sz="4000" b="1" strike="noStrike" noProof="1" dirty="0">
              <a:solidFill>
                <a:srgbClr val="FF0000"/>
              </a:solidFill>
              <a:uFillTx/>
              <a:latin typeface="宋体" panose="02010600030101010101" pitchFamily="2" charset="-122"/>
              <a:sym typeface="+mn-ea"/>
            </a:endParaRPr>
          </a:p>
        </p:txBody>
      </p:sp>
      <p:sp>
        <p:nvSpPr>
          <p:cNvPr id="2" name="文本框 1"/>
          <p:cNvSpPr txBox="1"/>
          <p:nvPr/>
        </p:nvSpPr>
        <p:spPr>
          <a:xfrm>
            <a:off x="1411288" y="1662113"/>
            <a:ext cx="10139363" cy="1938338"/>
          </a:xfrm>
          <a:prstGeom prst="rect">
            <a:avLst/>
          </a:prstGeom>
          <a:noFill/>
        </p:spPr>
        <p:txBody>
          <a:bodyPr wrap="none" rtlCol="0" anchor="t">
            <a:spAutoFit/>
          </a:bodyPr>
          <a:p>
            <a:pPr fontAlgn="base"/>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1</a:t>
            </a:r>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）一只大鹰旋了半圈，忽然一歪身，扎进</a:t>
            </a:r>
            <a:endParaRPr lang="zh-CN" sz="4000" b="1" strike="noStrike" noProof="1" dirty="0">
              <a:solidFill>
                <a:srgbClr val="0000FF"/>
              </a:solidFill>
              <a:uFillTx/>
              <a:latin typeface="宋体" panose="02010600030101010101" pitchFamily="2" charset="-122"/>
              <a:sym typeface="+mn-ea"/>
            </a:endParaRPr>
          </a:p>
          <a:p>
            <a:pPr fontAlgn="base"/>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山那侧的声音里。</a:t>
            </a:r>
            <a:br>
              <a:rPr lang="zh-CN" sz="4000" b="1" dirty="0">
                <a:solidFill>
                  <a:srgbClr val="0000FF"/>
                </a:solidFill>
                <a:uFillTx/>
                <a:latin typeface="宋体" panose="02010600030101010101" pitchFamily="2" charset="-122"/>
                <a:sym typeface="+mn-ea"/>
              </a:rPr>
            </a:br>
            <a:endParaRPr lang="zh-CN" altLang="en-US" sz="4000" b="1" strike="noStrike" noProof="1" dirty="0">
              <a:solidFill>
                <a:srgbClr val="0000FF"/>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18440"/>
                                        </p:tgtEl>
                                        <p:attrNameLst>
                                          <p:attrName>style.visibility</p:attrName>
                                        </p:attrNameLst>
                                      </p:cBhvr>
                                      <p:to>
                                        <p:strVal val="visible"/>
                                      </p:to>
                                    </p:set>
                                    <p:anim calcmode="lin" valueType="num">
                                      <p:cBhvr>
                                        <p:cTn id="10" dur="500" fill="hold"/>
                                        <p:tgtEl>
                                          <p:spTgt spid="18440"/>
                                        </p:tgtEl>
                                        <p:attrNameLst>
                                          <p:attrName>ppt_x</p:attrName>
                                        </p:attrNameLst>
                                      </p:cBhvr>
                                      <p:tavLst>
                                        <p:tav tm="0">
                                          <p:val>
                                            <p:strVal val="#ppt_x"/>
                                          </p:val>
                                        </p:tav>
                                        <p:tav tm="100000">
                                          <p:val>
                                            <p:strVal val="#ppt_x"/>
                                          </p:val>
                                        </p:tav>
                                      </p:tavLst>
                                    </p:anim>
                                    <p:anim calcmode="lin" valueType="num">
                                      <p:cBhvr>
                                        <p:cTn id="11"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5"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000000"/>
                                          </p:val>
                                        </p:tav>
                                        <p:tav tm="100000">
                                          <p:val>
                                            <p:strVal val="#ppt_w"/>
                                          </p:val>
                                        </p:tav>
                                      </p:tavLst>
                                    </p:anim>
                                    <p:anim calcmode="lin" valueType="num">
                                      <p:cBhvr>
                                        <p:cTn id="17" dur="1000" fill="hold"/>
                                        <p:tgtEl>
                                          <p:spTgt spid="6"/>
                                        </p:tgtEl>
                                        <p:attrNameLst>
                                          <p:attrName>ppt_h</p:attrName>
                                        </p:attrNameLst>
                                      </p:cBhvr>
                                      <p:tavLst>
                                        <p:tav tm="0">
                                          <p:val>
                                            <p:fltVal val="0.000000"/>
                                          </p:val>
                                        </p:tav>
                                        <p:tav tm="100000">
                                          <p:val>
                                            <p:strVal val="#ppt_h"/>
                                          </p:val>
                                        </p:tav>
                                      </p:tavLst>
                                    </p:anim>
                                    <p:anim calcmode="lin" valueType="num">
                                      <p:cBhvr>
                                        <p:cTn id="18"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9"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3490" name="Picture 2"/>
          <p:cNvPicPr>
            <a:picLocks noChangeAspect="1"/>
          </p:cNvPicPr>
          <p:nvPr/>
        </p:nvPicPr>
        <p:blipFill>
          <a:blip r:embed="rId1"/>
          <a:srcRect t="11707" r="-151" b="7652"/>
          <a:stretch>
            <a:fillRect/>
          </a:stretch>
        </p:blipFill>
        <p:spPr>
          <a:xfrm>
            <a:off x="5438140" y="3078480"/>
            <a:ext cx="5965190" cy="3613150"/>
          </a:xfrm>
          <a:prstGeom prst="rect">
            <a:avLst/>
          </a:prstGeom>
          <a:noFill/>
          <a:ln w="9525">
            <a:noFill/>
          </a:ln>
        </p:spPr>
      </p:pic>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446405" y="2736850"/>
            <a:ext cx="7025640" cy="1383665"/>
          </a:xfrm>
          <a:prstGeom prst="rect">
            <a:avLst/>
          </a:prstGeom>
          <a:solidFill>
            <a:schemeClr val="bg1"/>
          </a:solidFill>
        </p:spPr>
        <p:txBody>
          <a:bodyPr wrap="square" rtlCol="0" anchor="t">
            <a:spAutoFit/>
          </a:bodyPr>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写大鹰在汉子身下移来移去</a:t>
            </a:r>
            <a:r>
              <a:rPr lang="zh-CN" sz="2800" b="1" strike="noStrike" noProof="1" dirty="0">
                <a:solidFill>
                  <a:srgbClr val="FF0000"/>
                </a:solidFill>
                <a:uFillTx/>
                <a:latin typeface="宋体" panose="02010600030101010101" pitchFamily="2" charset="-122"/>
                <a:ea typeface="宋体" panose="02010600030101010101" pitchFamily="2" charset="-122"/>
                <a:cs typeface="+mn-cs"/>
                <a:sym typeface="+mn-ea"/>
              </a:rPr>
              <a:t>，突出汉子溜索位置之高</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a:t>
            </a:r>
            <a:r>
              <a:rPr lang="zh-CN" sz="2800" b="1" strike="noStrike" noProof="1" dirty="0">
                <a:solidFill>
                  <a:srgbClr val="FF0000"/>
                </a:solidFill>
                <a:uFillTx/>
                <a:latin typeface="宋体" panose="02010600030101010101" pitchFamily="2" charset="-122"/>
                <a:ea typeface="宋体" panose="02010600030101010101" pitchFamily="2" charset="-122"/>
                <a:cs typeface="+mn-cs"/>
                <a:sym typeface="+mn-ea"/>
              </a:rPr>
              <a:t>从而突出</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溜索的</a:t>
            </a:r>
            <a:r>
              <a:rPr lang="zh-CN" sz="2800" b="1" strike="noStrike" noProof="1" dirty="0">
                <a:solidFill>
                  <a:srgbClr val="FF0000"/>
                </a:solidFill>
                <a:uFillTx/>
                <a:latin typeface="宋体" panose="02010600030101010101" pitchFamily="2" charset="-122"/>
                <a:ea typeface="宋体" panose="02010600030101010101" pitchFamily="2" charset="-122"/>
                <a:cs typeface="+mn-cs"/>
                <a:sym typeface="+mn-ea"/>
              </a:rPr>
              <a:t>危险性</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a:t>
            </a:r>
            <a:r>
              <a:rPr lang="zh-CN" sz="2800" b="1"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以此</a:t>
            </a:r>
            <a:r>
              <a:rPr lang="zh-CN"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烘托马帮</a:t>
            </a:r>
            <a:r>
              <a:rPr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汉子的</a:t>
            </a:r>
            <a:r>
              <a:rPr lang="zh-CN"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勇敢</a:t>
            </a:r>
            <a:r>
              <a:rPr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sym typeface="+mn-ea"/>
              </a:rPr>
              <a:t>无畏</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a:t>
            </a:r>
            <a:endParaRPr sz="2800" b="1" strike="noStrike" noProof="1" dirty="0">
              <a:solidFill>
                <a:srgbClr val="FF0000"/>
              </a:solidFill>
              <a:uFillTx/>
              <a:latin typeface="宋体" panose="02010600030101010101" pitchFamily="2" charset="-122"/>
              <a:sym typeface="+mn-ea"/>
            </a:endParaRPr>
          </a:p>
        </p:txBody>
      </p:sp>
      <p:sp>
        <p:nvSpPr>
          <p:cNvPr id="2" name="文本框 1"/>
          <p:cNvSpPr txBox="1"/>
          <p:nvPr/>
        </p:nvSpPr>
        <p:spPr>
          <a:xfrm>
            <a:off x="1263650" y="677863"/>
            <a:ext cx="10139363" cy="1322388"/>
          </a:xfrm>
          <a:prstGeom prst="rect">
            <a:avLst/>
          </a:prstGeom>
          <a:noFill/>
        </p:spPr>
        <p:txBody>
          <a:bodyPr wrap="none" rtlCol="0" anchor="t">
            <a:spAutoFit/>
          </a:bodyPr>
          <a:p>
            <a:pPr algn="l" fontAlgn="base"/>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2</a:t>
            </a:r>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）那只大鹰在瘦小汉子身下十余丈处移来</a:t>
            </a:r>
            <a:endParaRPr lang="zh-CN" sz="4000" b="1" strike="noStrike" noProof="1" dirty="0">
              <a:solidFill>
                <a:srgbClr val="0000FF"/>
              </a:solidFill>
              <a:uFillTx/>
              <a:latin typeface="宋体" panose="02010600030101010101" pitchFamily="2" charset="-122"/>
              <a:sym typeface="+mn-ea"/>
            </a:endParaRPr>
          </a:p>
          <a:p>
            <a:pPr algn="l" fontAlgn="base"/>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移去，翅膀尖上几根羽毛被风吹得抖。</a:t>
            </a:r>
            <a:endParaRPr lang="zh-CN" sz="4000" b="1" strike="noStrike" noProof="1" dirty="0">
              <a:solidFill>
                <a:srgbClr val="0000FF"/>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3490"/>
                                        </p:tgtEl>
                                        <p:attrNameLst>
                                          <p:attrName>style.visibility</p:attrName>
                                        </p:attrNameLst>
                                      </p:cBhvr>
                                      <p:to>
                                        <p:strVal val="visible"/>
                                      </p:to>
                                    </p:set>
                                    <p:anim calcmode="lin" valueType="num">
                                      <p:cBhvr>
                                        <p:cTn id="7" dur="500" fill="hold"/>
                                        <p:tgtEl>
                                          <p:spTgt spid="63490"/>
                                        </p:tgtEl>
                                        <p:attrNameLst>
                                          <p:attrName>ppt_x</p:attrName>
                                        </p:attrNameLst>
                                      </p:cBhvr>
                                      <p:tavLst>
                                        <p:tav tm="0">
                                          <p:val>
                                            <p:strVal val="#ppt_x"/>
                                          </p:val>
                                        </p:tav>
                                        <p:tav tm="100000">
                                          <p:val>
                                            <p:strVal val="#ppt_x"/>
                                          </p:val>
                                        </p:tav>
                                      </p:tavLst>
                                    </p:anim>
                                    <p:anim calcmode="lin" valueType="num">
                                      <p:cBhvr>
                                        <p:cTn id="8" dur="500" fill="hold"/>
                                        <p:tgtEl>
                                          <p:spTgt spid="634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000000"/>
                                          </p:val>
                                        </p:tav>
                                        <p:tav tm="100000">
                                          <p:val>
                                            <p:strVal val="#ppt_w"/>
                                          </p:val>
                                        </p:tav>
                                      </p:tavLst>
                                    </p:anim>
                                    <p:anim calcmode="lin" valueType="num">
                                      <p:cBhvr>
                                        <p:cTn id="14" dur="1000" fill="hold"/>
                                        <p:tgtEl>
                                          <p:spTgt spid="6"/>
                                        </p:tgtEl>
                                        <p:attrNameLst>
                                          <p:attrName>ppt_h</p:attrName>
                                        </p:attrNameLst>
                                      </p:cBhvr>
                                      <p:tavLst>
                                        <p:tav tm="0">
                                          <p:val>
                                            <p:fltVal val="0.000000"/>
                                          </p:val>
                                        </p:tav>
                                        <p:tav tm="100000">
                                          <p:val>
                                            <p:strVal val="#ppt_h"/>
                                          </p:val>
                                        </p:tav>
                                      </p:tavLst>
                                    </p:anim>
                                    <p:anim calcmode="lin" valueType="num">
                                      <p:cBhvr>
                                        <p:cTn id="15"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29" name="Picture 2"/>
          <p:cNvPicPr>
            <a:picLocks noChangeAspect="1"/>
          </p:cNvPicPr>
          <p:nvPr/>
        </p:nvPicPr>
        <p:blipFill>
          <a:blip r:embed="rId1"/>
          <a:stretch>
            <a:fillRect/>
          </a:stretch>
        </p:blipFill>
        <p:spPr>
          <a:xfrm>
            <a:off x="5067935" y="2298700"/>
            <a:ext cx="6573838" cy="4559300"/>
          </a:xfrm>
          <a:prstGeom prst="rect">
            <a:avLst/>
          </a:prstGeom>
          <a:noFill/>
          <a:ln w="9525">
            <a:noFill/>
          </a:ln>
        </p:spPr>
      </p:pic>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6" name="文本框 5"/>
          <p:cNvSpPr txBox="1"/>
          <p:nvPr/>
        </p:nvSpPr>
        <p:spPr>
          <a:xfrm>
            <a:off x="300355" y="2399030"/>
            <a:ext cx="6993255" cy="2245360"/>
          </a:xfrm>
          <a:prstGeom prst="rect">
            <a:avLst/>
          </a:prstGeom>
          <a:solidFill>
            <a:schemeClr val="bg1"/>
          </a:solidFill>
        </p:spPr>
        <p:txBody>
          <a:bodyPr wrap="square" rtlCol="0" anchor="t">
            <a:spAutoFit/>
          </a:bodyPr>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此处是写马帮汉子们远远地看到鹰在峭壁上抓蛇的过程，含蓄表达着汉子们对鹰的赞美与崇敬，也暗示着作者的情感倾向——做人，就要像鹰一样，搏击长空，英勇无畏，战胜一切！</a:t>
            </a:r>
            <a:endParaRPr sz="2800" b="1" strike="noStrike" noProof="1" dirty="0">
              <a:solidFill>
                <a:srgbClr val="FF0000"/>
              </a:solidFill>
              <a:uFillTx/>
              <a:latin typeface="宋体" panose="02010600030101010101" pitchFamily="2" charset="-122"/>
              <a:ea typeface="宋体" panose="02010600030101010101" pitchFamily="2" charset="-122"/>
              <a:cs typeface="+mn-cs"/>
              <a:sym typeface="+mn-ea"/>
            </a:endParaRPr>
          </a:p>
        </p:txBody>
      </p:sp>
      <p:sp>
        <p:nvSpPr>
          <p:cNvPr id="2" name="文本框 1"/>
          <p:cNvSpPr txBox="1"/>
          <p:nvPr/>
        </p:nvSpPr>
        <p:spPr>
          <a:xfrm>
            <a:off x="1401763" y="782638"/>
            <a:ext cx="10139363" cy="1322388"/>
          </a:xfrm>
          <a:prstGeom prst="rect">
            <a:avLst/>
          </a:prstGeom>
          <a:noFill/>
        </p:spPr>
        <p:txBody>
          <a:bodyPr wrap="none" rtlCol="0" anchor="t">
            <a:spAutoFit/>
          </a:bodyPr>
          <a:p>
            <a:pPr algn="l" fontAlgn="base"/>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3</a:t>
            </a:r>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）那鹰斜移着，忽然一栽身，射到壁上，</a:t>
            </a:r>
            <a:endParaRPr lang="zh-CN" sz="4000" b="1" strike="noStrike" noProof="1" dirty="0">
              <a:solidFill>
                <a:srgbClr val="0000FF"/>
              </a:solidFill>
              <a:uFillTx/>
              <a:latin typeface="宋体" panose="02010600030101010101" pitchFamily="2" charset="-122"/>
              <a:sym typeface="+mn-ea"/>
            </a:endParaRPr>
          </a:p>
          <a:p>
            <a:pPr algn="l" fontAlgn="base"/>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顷刻又飞起来，翅膀一鼓一鼓地扇动。</a:t>
            </a:r>
            <a:endParaRPr lang="zh-CN" sz="4000" b="1" strike="noStrike" noProof="1" dirty="0">
              <a:solidFill>
                <a:srgbClr val="0000FF"/>
              </a:solidFill>
              <a:uFillTx/>
              <a:latin typeface="宋体" panose="0201060003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8129"/>
                                        </p:tgtEl>
                                        <p:attrNameLst>
                                          <p:attrName>style.visibility</p:attrName>
                                        </p:attrNameLst>
                                      </p:cBhvr>
                                      <p:to>
                                        <p:strVal val="visible"/>
                                      </p:to>
                                    </p:set>
                                    <p:anim calcmode="lin" valueType="num">
                                      <p:cBhvr>
                                        <p:cTn id="7" dur="500" fill="hold"/>
                                        <p:tgtEl>
                                          <p:spTgt spid="48129"/>
                                        </p:tgtEl>
                                        <p:attrNameLst>
                                          <p:attrName>ppt_x</p:attrName>
                                        </p:attrNameLst>
                                      </p:cBhvr>
                                      <p:tavLst>
                                        <p:tav tm="0">
                                          <p:val>
                                            <p:strVal val="#ppt_x"/>
                                          </p:val>
                                        </p:tav>
                                        <p:tav tm="100000">
                                          <p:val>
                                            <p:strVal val="#ppt_x"/>
                                          </p:val>
                                        </p:tav>
                                      </p:tavLst>
                                    </p:anim>
                                    <p:anim calcmode="lin" valueType="num">
                                      <p:cBhvr>
                                        <p:cTn id="8" dur="500" fill="hold"/>
                                        <p:tgtEl>
                                          <p:spTgt spid="481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000000"/>
                                          </p:val>
                                        </p:tav>
                                        <p:tav tm="100000">
                                          <p:val>
                                            <p:strVal val="#ppt_w"/>
                                          </p:val>
                                        </p:tav>
                                      </p:tavLst>
                                    </p:anim>
                                    <p:anim calcmode="lin" valueType="num">
                                      <p:cBhvr>
                                        <p:cTn id="14" dur="1000" fill="hold"/>
                                        <p:tgtEl>
                                          <p:spTgt spid="6"/>
                                        </p:tgtEl>
                                        <p:attrNameLst>
                                          <p:attrName>ppt_h</p:attrName>
                                        </p:attrNameLst>
                                      </p:cBhvr>
                                      <p:tavLst>
                                        <p:tav tm="0">
                                          <p:val>
                                            <p:fltVal val="0.000000"/>
                                          </p:val>
                                        </p:tav>
                                        <p:tav tm="100000">
                                          <p:val>
                                            <p:strVal val="#ppt_h"/>
                                          </p:val>
                                        </p:tav>
                                      </p:tavLst>
                                    </p:anim>
                                    <p:anim calcmode="lin" valueType="num">
                                      <p:cBhvr>
                                        <p:cTn id="15"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095375" y="3175000"/>
            <a:ext cx="9535795" cy="267652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①“我”作为故事的亲历者，能够</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增强故事的真实感</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(效果)。</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②小说的叙述者，</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起线索作用</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：用“我”的所见所闻所感串联情节，使情节更加简洁、集中。 </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③过溜索的参与者，</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烘托环境</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：“行到岸边，抽一口气，腿子抖起来，如牛一般，不敢再往前动半步”，写出“我”面对峡谷时的表现，侧面表现怒江峡谷的高峻险恶。        </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981075" y="677863"/>
            <a:ext cx="9983788" cy="1754188"/>
          </a:xfrm>
          <a:prstGeom prst="rect">
            <a:avLst/>
          </a:prstGeom>
          <a:noFill/>
        </p:spPr>
        <p:txBody>
          <a:bodyPr wrap="square" rtlCol="0" anchor="t">
            <a:spAutoFit/>
          </a:bodyPr>
          <a:p>
            <a:pPr marL="457200" indent="-457200" algn="l" fontAlgn="base">
              <a:buClr>
                <a:srgbClr val="0000FF"/>
              </a:buClr>
              <a:buFont typeface="Wingdings" panose="05000000000000000000" charset="0"/>
              <a:buChar char="u"/>
            </a:pPr>
            <a:r>
              <a:rPr sz="3600" b="1" strike="noStrike" noProof="1" dirty="0">
                <a:solidFill>
                  <a:srgbClr val="0000FF"/>
                </a:solidFill>
                <a:uFillTx/>
                <a:latin typeface="黑体" panose="02010609060101010101" pitchFamily="49" charset="-122"/>
                <a:ea typeface="黑体" panose="02010609060101010101" pitchFamily="49" charset="-122"/>
                <a:cs typeface="+mn-cs"/>
                <a:sym typeface="+mn-ea"/>
              </a:rPr>
              <a:t>小说处处通过“我”的观察和感受来写，但从头到尾没有出现“我”字。试分析“我”这个隐形形象在文中所起的作用。</a:t>
            </a:r>
            <a:endParaRPr sz="3600" b="1" strike="noStrike" noProof="1" dirty="0">
              <a:solidFill>
                <a:srgbClr val="0000FF"/>
              </a:solidFill>
              <a:uFillTx/>
              <a:latin typeface="黑体" panose="02010609060101010101" pitchFamily="49" charset="-122"/>
              <a:ea typeface="黑体" panose="02010609060101010101" pitchFamily="49"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6">
                                            <p:txEl>
                                              <p:charRg st="0" end="29"/>
                                            </p:txEl>
                                          </p:spTgt>
                                        </p:tgtEl>
                                        <p:attrNameLst>
                                          <p:attrName>style.visibility</p:attrName>
                                        </p:attrNameLst>
                                      </p:cBhvr>
                                      <p:to>
                                        <p:strVal val="visible"/>
                                      </p:to>
                                    </p:set>
                                    <p:anim calcmode="lin" valueType="num">
                                      <p:cBhvr>
                                        <p:cTn id="7" dur="500" fill="hold"/>
                                        <p:tgtEl>
                                          <p:spTgt spid="6">
                                            <p:txEl>
                                              <p:charRg st="0" end="29"/>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6">
                                            <p:txEl>
                                              <p:charRg st="0" end="29"/>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6">
                                            <p:txEl>
                                              <p:charRg st="0" end="29"/>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6">
                                            <p:txEl>
                                              <p:charRg st="0" end="29"/>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6">
                                            <p:txEl>
                                              <p:charRg st="29" end="72"/>
                                            </p:txEl>
                                          </p:spTgt>
                                        </p:tgtEl>
                                        <p:attrNameLst>
                                          <p:attrName>style.visibility</p:attrName>
                                        </p:attrNameLst>
                                      </p:cBhvr>
                                      <p:to>
                                        <p:strVal val="visible"/>
                                      </p:to>
                                    </p:set>
                                    <p:anim calcmode="lin" valueType="num">
                                      <p:cBhvr>
                                        <p:cTn id="15" dur="500" fill="hold"/>
                                        <p:tgtEl>
                                          <p:spTgt spid="6">
                                            <p:txEl>
                                              <p:charRg st="29" end="7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6">
                                            <p:txEl>
                                              <p:charRg st="29" end="7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6">
                                            <p:txEl>
                                              <p:charRg st="29" end="7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6">
                                            <p:txEl>
                                              <p:charRg st="29" end="7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9" presetClass="entr" presetSubtype="0" accel="100000" fill="hold" nodeType="clickEffect">
                                  <p:stCondLst>
                                    <p:cond delay="0"/>
                                  </p:stCondLst>
                                  <p:childTnLst>
                                    <p:set>
                                      <p:cBhvr>
                                        <p:cTn id="22" dur="1" fill="hold">
                                          <p:stCondLst>
                                            <p:cond delay="0"/>
                                          </p:stCondLst>
                                        </p:cTn>
                                        <p:tgtEl>
                                          <p:spTgt spid="6">
                                            <p:txEl>
                                              <p:charRg st="72" end="155"/>
                                            </p:txEl>
                                          </p:spTgt>
                                        </p:tgtEl>
                                        <p:attrNameLst>
                                          <p:attrName>style.visibility</p:attrName>
                                        </p:attrNameLst>
                                      </p:cBhvr>
                                      <p:to>
                                        <p:strVal val="visible"/>
                                      </p:to>
                                    </p:set>
                                    <p:anim calcmode="lin" valueType="num">
                                      <p:cBhvr>
                                        <p:cTn id="23" dur="500" fill="hold"/>
                                        <p:tgtEl>
                                          <p:spTgt spid="6">
                                            <p:txEl>
                                              <p:charRg st="72" end="15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6">
                                            <p:txEl>
                                              <p:charRg st="72" end="15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6">
                                            <p:txEl>
                                              <p:charRg st="72" end="155"/>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6">
                                            <p:txEl>
                                              <p:charRg st="72" end="15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490980" y="1122045"/>
            <a:ext cx="8823960" cy="439991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④过溜索的参与者，</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sym typeface="+mn-ea"/>
              </a:rPr>
              <a:t>反衬主要人物</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：“我”“战战兢兢跨上角框”“僵着脖颈盯住天”“急忙伸手在索上向身后拔去……”等表现，与领队及汉子们的表现形成鲜明对比，反衬出领队及汉子们的勇敢无畏。</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ct val="100000"/>
              </a:lnSpc>
            </a:pP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⑤体验者(代言者)，代替作者抒情、议论，体现主旨及情感价值趋向：“我”从战战兢兢不敢过溜索到受到领队及汉子们勇敢无畏的精神影响逐渐变得坚强，彰显了文章的主旨—对乐观向上人生态度的赞美，对平庸、畏难的厌弃。</a:t>
            </a:r>
            <a:endParaRPr sz="2800" b="1" strike="noStrike" noProof="1" dirty="0">
              <a:solidFill>
                <a:srgbClr val="FF0000"/>
              </a:solidFill>
              <a:uFillTx/>
              <a:latin typeface="黑体" panose="02010609060101010101" pitchFamily="49" charset="-122"/>
              <a:ea typeface="黑体" panose="02010609060101010101" pitchFamily="49" charset="-122"/>
              <a:sym typeface="+mn-ea"/>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6">
                                            <p:txEl>
                                              <p:charRg st="92" end="195"/>
                                            </p:txEl>
                                          </p:spTgt>
                                        </p:tgtEl>
                                        <p:attrNameLst>
                                          <p:attrName>style.visibility</p:attrName>
                                        </p:attrNameLst>
                                      </p:cBhvr>
                                      <p:to>
                                        <p:strVal val="visible"/>
                                      </p:to>
                                    </p:set>
                                    <p:anim calcmode="lin" valueType="num">
                                      <p:cBhvr>
                                        <p:cTn id="7" dur="500" fill="hold"/>
                                        <p:tgtEl>
                                          <p:spTgt spid="6">
                                            <p:txEl>
                                              <p:charRg st="92" end="19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6">
                                            <p:txEl>
                                              <p:charRg st="92" end="19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6">
                                            <p:txEl>
                                              <p:charRg st="92" end="195"/>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6">
                                            <p:txEl>
                                              <p:charRg st="92" end="19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214755" y="2418080"/>
            <a:ext cx="8912860" cy="267652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ct val="100000"/>
              </a:lnSpc>
            </a:pPr>
            <a:r>
              <a:rPr lang="en-US" sz="2800" b="1" strike="noStrike" noProof="1" dirty="0">
                <a:solidFill>
                  <a:srgbClr val="FF0000"/>
                </a:solidFill>
                <a:uFillTx/>
                <a:latin typeface="宋体" panose="02010600030101010101" pitchFamily="2" charset="-122"/>
                <a:ea typeface="宋体" panose="02010600030101010101" pitchFamily="2" charset="-122"/>
                <a:cs typeface="+mn-cs"/>
                <a:sym typeface="+mn-ea"/>
              </a:rPr>
              <a:t>    </a:t>
            </a: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写骏马、雄鹰、高山峡谷是对雄奇险峻崇高的自然之美的赞叹； </a:t>
            </a:r>
            <a:endParaRPr sz="2800" b="1" strike="noStrike" noProof="1" dirty="0">
              <a:solidFill>
                <a:srgbClr val="FF0000"/>
              </a:solidFill>
              <a:uFillTx/>
              <a:latin typeface="宋体" panose="02010600030101010101" pitchFamily="2" charset="-122"/>
              <a:sym typeface="+mn-ea"/>
            </a:endParaRPr>
          </a:p>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写牛的恐惧是表现对平庸、畏难的人生态度的厌弃；</a:t>
            </a:r>
            <a:endParaRPr sz="2800" b="1" strike="noStrike" noProof="1" dirty="0">
              <a:solidFill>
                <a:srgbClr val="FF0000"/>
              </a:solidFill>
              <a:uFillTx/>
              <a:latin typeface="宋体" panose="02010600030101010101" pitchFamily="2" charset="-122"/>
              <a:sym typeface="+mn-ea"/>
            </a:endParaRPr>
          </a:p>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写马帮汉子们是表达对乐观向上的人生态度的赞美；张扬了原始、野性的阳刚之美。</a:t>
            </a:r>
            <a:endParaRPr sz="2800" b="1" strike="noStrike" noProof="1" dirty="0">
              <a:solidFill>
                <a:srgbClr val="FF0000"/>
              </a:solidFill>
              <a:uFillTx/>
              <a:latin typeface="宋体" panose="02010600030101010101" pitchFamily="2" charset="-122"/>
              <a:sym typeface="+mn-ea"/>
            </a:endParaRPr>
          </a:p>
          <a:p>
            <a:pPr algn="l" eaLnBrk="1" fontAlgn="base" latinLnBrk="1" hangingPunct="1">
              <a:lnSpc>
                <a:spcPct val="100000"/>
              </a:lnSpc>
            </a:pPr>
            <a:r>
              <a:rPr sz="2800" b="1" strike="noStrike" noProof="1" dirty="0">
                <a:solidFill>
                  <a:srgbClr val="FF0000"/>
                </a:solidFill>
                <a:uFillTx/>
                <a:latin typeface="宋体" panose="02010600030101010101" pitchFamily="2" charset="-122"/>
                <a:ea typeface="宋体" panose="02010600030101010101" pitchFamily="2" charset="-122"/>
                <a:cs typeface="+mn-cs"/>
                <a:sym typeface="+mn-ea"/>
              </a:rPr>
              <a:t>    ……</a:t>
            </a:r>
            <a:endParaRPr sz="2800" b="1" strike="noStrike" noProof="1" dirty="0">
              <a:solidFill>
                <a:srgbClr val="FF0000"/>
              </a:solidFill>
              <a:uFillTx/>
              <a:latin typeface="宋体" panose="02010600030101010101" pitchFamily="2" charset="-122"/>
              <a:sym typeface="+mn-ea"/>
            </a:endParaRPr>
          </a:p>
        </p:txBody>
      </p:sp>
      <p:sp>
        <p:nvSpPr>
          <p:cNvPr id="4" name="矩形 3"/>
          <p:cNvSpPr/>
          <p:nvPr/>
        </p:nvSpPr>
        <p:spPr>
          <a:xfrm>
            <a:off x="796925" y="792480"/>
            <a:ext cx="9853295" cy="107632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marL="571500" indent="-571500" eaLnBrk="1" fontAlgn="base" latinLnBrk="1" hangingPunct="1">
              <a:lnSpc>
                <a:spcPct val="100000"/>
              </a:lnSpc>
              <a:buClr>
                <a:srgbClr val="0000FF"/>
              </a:buClr>
              <a:buFont typeface="Wingdings" panose="05000000000000000000" charset="0"/>
              <a:buChar char="u"/>
            </a:pPr>
            <a:r>
              <a:rPr lang="zh-CN" sz="3200" b="1" strike="noStrike" noProof="1" dirty="0">
                <a:solidFill>
                  <a:srgbClr val="0000FF"/>
                </a:solidFill>
                <a:uFillTx/>
                <a:latin typeface="宋体" panose="02010600030101010101" pitchFamily="2" charset="-122"/>
                <a:ea typeface="宋体" panose="02010600030101010101" pitchFamily="2" charset="-122"/>
                <a:cs typeface="+mn-cs"/>
              </a:rPr>
              <a:t>本文写了驮队飞渡峡谷的故事，谈谈小说字里行间蕴含着作者怎样的生活态度和情感。</a:t>
            </a:r>
            <a:endParaRPr lang="zh-CN" sz="3200" b="1" strike="noStrike" noProof="1" dirty="0">
              <a:solidFill>
                <a:srgbClr val="0000FF"/>
              </a:solidFill>
              <a:uFillTx/>
              <a:latin typeface="宋体" panose="02010600030101010101" pitchFamily="2" charset="-122"/>
              <a:ea typeface="宋体" panose="02010600030101010101" pitchFamily="2" charset="-122"/>
              <a:cs typeface="+mn-cs"/>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000000"/>
                                          </p:val>
                                        </p:tav>
                                        <p:tav tm="100000">
                                          <p:val>
                                            <p:strVal val="#ppt_w"/>
                                          </p:val>
                                        </p:tav>
                                      </p:tavLst>
                                    </p:anim>
                                    <p:anim calcmode="lin" valueType="num">
                                      <p:cBhvr>
                                        <p:cTn id="8" dur="1000" fill="hold"/>
                                        <p:tgtEl>
                                          <p:spTgt spid="6"/>
                                        </p:tgtEl>
                                        <p:attrNameLst>
                                          <p:attrName>ppt_h</p:attrName>
                                        </p:attrNameLst>
                                      </p:cBhvr>
                                      <p:tavLst>
                                        <p:tav tm="0">
                                          <p:val>
                                            <p:fltVal val="0.00000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266825" y="2200275"/>
            <a:ext cx="9429750" cy="3168650"/>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ct val="100000"/>
              </a:lnSpc>
            </a:pPr>
            <a:r>
              <a:rPr sz="36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lang="zh-CN" sz="4000" b="1" strike="noStrike" noProof="1" dirty="0">
                <a:solidFill>
                  <a:srgbClr val="FF0000"/>
                </a:solidFill>
                <a:uFillTx/>
                <a:latin typeface="宋体" panose="02010600030101010101" pitchFamily="2" charset="-122"/>
                <a:ea typeface="宋体" panose="02010600030101010101" pitchFamily="2" charset="-122"/>
                <a:cs typeface="+mn-cs"/>
                <a:sym typeface="+mn-ea"/>
              </a:rPr>
              <a:t>小说通过“我”的观察和感受，写了在怒江奇险的环境中，一群马帮汉子过河溜索的经历，赞扬了原始、野性的阳刚之美，赞美了不惧困难、勇往直前的乐观向上的人生态度。</a:t>
            </a:r>
            <a:endParaRPr lang="zh-CN" sz="4000" b="1" strike="noStrike" noProof="1" dirty="0">
              <a:solidFill>
                <a:srgbClr val="FF0000"/>
              </a:solidFill>
              <a:uFillTx/>
              <a:latin typeface="宋体" panose="02010600030101010101" pitchFamily="2" charset="-122"/>
              <a:sym typeface="+mn-ea"/>
            </a:endParaRPr>
          </a:p>
        </p:txBody>
      </p:sp>
      <p:sp>
        <p:nvSpPr>
          <p:cNvPr id="4" name="矩形 3"/>
          <p:cNvSpPr/>
          <p:nvPr/>
        </p:nvSpPr>
        <p:spPr>
          <a:xfrm>
            <a:off x="4695825" y="819150"/>
            <a:ext cx="1711325" cy="706438"/>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buClr>
                <a:srgbClr val="0000FF"/>
              </a:buClr>
              <a:buFont typeface="Wingdings" panose="05000000000000000000" charset="0"/>
            </a:pPr>
            <a:r>
              <a:rPr lang="zh-CN" sz="4000" b="1" strike="noStrike" noProof="1" dirty="0">
                <a:solidFill>
                  <a:srgbClr val="0000FF"/>
                </a:solidFill>
                <a:uFillTx/>
                <a:latin typeface="宋体" panose="02010600030101010101" pitchFamily="2" charset="-122"/>
                <a:ea typeface="宋体" panose="02010600030101010101" pitchFamily="2" charset="-122"/>
                <a:cs typeface="+mn-cs"/>
              </a:rPr>
              <a:t>主 旨</a:t>
            </a:r>
            <a:endParaRPr 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000000"/>
                                          </p:val>
                                        </p:tav>
                                        <p:tav tm="100000">
                                          <p:val>
                                            <p:strVal val="#ppt_w"/>
                                          </p:val>
                                        </p:tav>
                                      </p:tavLst>
                                    </p:anim>
                                    <p:anim calcmode="lin" valueType="num">
                                      <p:cBhvr>
                                        <p:cTn id="8" dur="1000" fill="hold"/>
                                        <p:tgtEl>
                                          <p:spTgt spid="6"/>
                                        </p:tgtEl>
                                        <p:attrNameLst>
                                          <p:attrName>ppt_h</p:attrName>
                                        </p:attrNameLst>
                                      </p:cBhvr>
                                      <p:tavLst>
                                        <p:tav tm="0">
                                          <p:val>
                                            <p:fltVal val="0.00000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54" name="图片 53253" descr="图片8"/>
          <p:cNvPicPr>
            <a:picLocks noChangeAspect="1"/>
          </p:cNvPicPr>
          <p:nvPr/>
        </p:nvPicPr>
        <p:blipFill>
          <a:blip r:embed="rId1"/>
          <a:stretch>
            <a:fillRect/>
          </a:stretch>
        </p:blipFill>
        <p:spPr>
          <a:xfrm>
            <a:off x="2682875" y="2479675"/>
            <a:ext cx="7283450" cy="4378325"/>
          </a:xfrm>
          <a:prstGeom prst="rect">
            <a:avLst/>
          </a:prstGeom>
          <a:noFill/>
          <a:ln w="9525">
            <a:noFill/>
          </a:ln>
        </p:spPr>
      </p:pic>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语言赏析</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919163" y="677863"/>
            <a:ext cx="10353675" cy="1322388"/>
          </a:xfrm>
          <a:prstGeom prst="rect">
            <a:avLst/>
          </a:prstGeom>
          <a:noFill/>
        </p:spPr>
        <p:txBody>
          <a:bodyPr wrap="square" rtlCol="0" anchor="t">
            <a:spAutoFit/>
          </a:bodyPr>
          <a:p>
            <a:pPr marL="571500" indent="-571500" algn="l" eaLnBrk="1" fontAlgn="base" latinLnBrk="1" hangingPunct="1">
              <a:buClr>
                <a:srgbClr val="0000FF"/>
              </a:buClr>
              <a:buFont typeface="Wingdings" panose="05000000000000000000" charset="0"/>
              <a:buChar char="u"/>
            </a:pPr>
            <a:r>
              <a:rPr sz="4000" b="1" strike="noStrike" noProof="1" dirty="0">
                <a:solidFill>
                  <a:srgbClr val="0000FF"/>
                </a:solidFill>
                <a:uFillTx/>
                <a:latin typeface="宋体" panose="02010600030101010101" pitchFamily="2" charset="-122"/>
                <a:ea typeface="宋体" panose="02010600030101010101" pitchFamily="2" charset="-122"/>
                <a:cs typeface="+mn-cs"/>
                <a:sym typeface="+mn-ea"/>
              </a:rPr>
              <a:t>“铃铛们又慌慌响起来，马帮如极稠的粥，慢慢流向那个山口</a:t>
            </a:r>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sz="4000" b="1" strike="noStrike" noProof="1" dirty="0">
                <a:solidFill>
                  <a:srgbClr val="D716E8"/>
                </a:solidFill>
                <a:uFillTx/>
                <a:latin typeface="宋体" panose="02010600030101010101" pitchFamily="2" charset="-122"/>
                <a:ea typeface="宋体" panose="02010600030101010101" pitchFamily="2" charset="-122"/>
                <a:cs typeface="+mn-cs"/>
                <a:sym typeface="+mn-ea"/>
              </a:rPr>
              <a:t>②</a:t>
            </a:r>
            <a:endParaRPr sz="4000" b="1" strike="noStrike" noProof="1" dirty="0">
              <a:solidFill>
                <a:srgbClr val="D716E8"/>
              </a:solidFill>
              <a:uFillTx/>
              <a:latin typeface="宋体" panose="02010600030101010101" pitchFamily="2" charset="-122"/>
              <a:sym typeface="+mn-ea"/>
            </a:endParaRPr>
          </a:p>
        </p:txBody>
      </p:sp>
      <p:sp>
        <p:nvSpPr>
          <p:cNvPr id="6" name="矩形 5"/>
          <p:cNvSpPr/>
          <p:nvPr/>
        </p:nvSpPr>
        <p:spPr>
          <a:xfrm>
            <a:off x="754380" y="2282825"/>
            <a:ext cx="5361305" cy="2676525"/>
          </a:xfrm>
          <a:prstGeom prst="rect">
            <a:avLst/>
          </a:prstGeom>
          <a:solidFill>
            <a:schemeClr val="bg1"/>
          </a:solidFill>
        </p:spPr>
        <p:txBody>
          <a:bodyPr wrap="square">
            <a:spAutoFit/>
          </a:bodyPr>
          <a:p>
            <a:pPr fontAlgn="base">
              <a:lnSpc>
                <a:spcPct val="100000"/>
              </a:lnSpc>
            </a:pPr>
            <a:r>
              <a:rPr lang="en-US" sz="2800" b="1" strike="noStrike" noProof="1" dirty="0">
                <a:solidFill>
                  <a:srgbClr val="FF0000"/>
                </a:solidFill>
                <a:uFillTx/>
                <a:latin typeface="宋体" panose="02010600030101010101" pitchFamily="2" charset="-122"/>
                <a:ea typeface="宋体" panose="02010600030101010101" pitchFamily="2" charset="-122"/>
                <a:cs typeface="+mn-cs"/>
              </a:rPr>
              <a:t>    “慌慌</a:t>
            </a:r>
            <a:r>
              <a:rPr lang="en-US" altLang="zh-CN" sz="2800" b="1" strike="noStrike" noProof="1" dirty="0">
                <a:solidFill>
                  <a:srgbClr val="FF0000"/>
                </a:solidFill>
                <a:uFillTx/>
                <a:latin typeface="宋体" panose="02010600030101010101" pitchFamily="2" charset="-122"/>
                <a:ea typeface="宋体" panose="02010600030101010101" pitchFamily="2" charset="-122"/>
                <a:cs typeface="+mn-cs"/>
              </a:rPr>
              <a:t>”</a:t>
            </a:r>
            <a:r>
              <a:rPr lang="zh-CN" altLang="en-US" sz="2800" b="1" strike="noStrike" noProof="1" dirty="0">
                <a:solidFill>
                  <a:srgbClr val="FF0000"/>
                </a:solidFill>
                <a:uFillTx/>
                <a:latin typeface="宋体" panose="02010600030101010101" pitchFamily="2" charset="-122"/>
                <a:ea typeface="宋体" panose="02010600030101010101" pitchFamily="2" charset="-122"/>
                <a:cs typeface="+mn-cs"/>
              </a:rPr>
              <a:t>用了</a:t>
            </a:r>
            <a:r>
              <a:rPr lang="en-US"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拟人</a:t>
            </a:r>
            <a:r>
              <a:rPr lang="en-US" sz="2800" b="1" strike="noStrike" noProof="1" dirty="0">
                <a:solidFill>
                  <a:srgbClr val="FF0000"/>
                </a:solidFill>
                <a:uFillTx/>
                <a:latin typeface="宋体" panose="02010600030101010101" pitchFamily="2" charset="-122"/>
                <a:ea typeface="宋体" panose="02010600030101010101" pitchFamily="2" charset="-122"/>
                <a:cs typeface="+mn-cs"/>
              </a:rPr>
              <a:t>的修辞手法</a:t>
            </a:r>
            <a:r>
              <a:rPr lang="zh-CN" altLang="en-US" sz="2800" b="1" strike="noStrike" noProof="1" dirty="0">
                <a:solidFill>
                  <a:srgbClr val="FF0000"/>
                </a:solidFill>
                <a:uFillTx/>
                <a:latin typeface="宋体" panose="02010600030101010101" pitchFamily="2" charset="-122"/>
                <a:ea typeface="宋体" panose="02010600030101010101" pitchFamily="2" charset="-122"/>
                <a:cs typeface="+mn-cs"/>
              </a:rPr>
              <a:t>，</a:t>
            </a:r>
            <a:r>
              <a:rPr lang="en-US" sz="2800" b="1" strike="noStrike" noProof="1" dirty="0">
                <a:solidFill>
                  <a:srgbClr val="FF0000"/>
                </a:solidFill>
                <a:uFillTx/>
                <a:latin typeface="宋体" panose="02010600030101010101" pitchFamily="2" charset="-122"/>
                <a:ea typeface="宋体" panose="02010600030101010101" pitchFamily="2" charset="-122"/>
                <a:cs typeface="+mn-cs"/>
              </a:rPr>
              <a:t>渲染了紧张的气氛</a:t>
            </a:r>
            <a:r>
              <a:rPr lang="zh-CN" altLang="en-US" sz="2800" b="1" strike="noStrike" noProof="1" dirty="0">
                <a:solidFill>
                  <a:srgbClr val="FF0000"/>
                </a:solidFill>
                <a:uFillTx/>
                <a:latin typeface="宋体" panose="02010600030101010101" pitchFamily="2" charset="-122"/>
                <a:ea typeface="宋体" panose="02010600030101010101" pitchFamily="2" charset="-122"/>
                <a:cs typeface="+mn-cs"/>
              </a:rPr>
              <a:t>。</a:t>
            </a:r>
            <a:r>
              <a:rPr lang="en-US"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比喻</a:t>
            </a:r>
            <a:r>
              <a:rPr sz="2800" b="1" strike="noStrike" noProof="1" dirty="0">
                <a:solidFill>
                  <a:srgbClr val="FF0000"/>
                </a:solidFill>
                <a:uFillTx/>
                <a:latin typeface="宋体" panose="02010600030101010101" pitchFamily="2" charset="-122"/>
                <a:ea typeface="宋体" panose="02010600030101010101" pitchFamily="2" charset="-122"/>
                <a:cs typeface="+mn-cs"/>
              </a:rPr>
              <a:t>，将前行的马帮比作“极稠的粥”</a:t>
            </a:r>
            <a:r>
              <a:rPr lang="zh-CN" sz="2800" b="1" strike="noStrike" noProof="1" dirty="0">
                <a:solidFill>
                  <a:srgbClr val="FF0000"/>
                </a:solidFill>
                <a:uFillTx/>
                <a:latin typeface="宋体" panose="02010600030101010101" pitchFamily="2" charset="-122"/>
                <a:ea typeface="宋体" panose="02010600030101010101" pitchFamily="2" charset="-122"/>
                <a:cs typeface="+mn-cs"/>
              </a:rPr>
              <a:t>，</a:t>
            </a:r>
            <a:r>
              <a:rPr lang="en-US"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新颖</a:t>
            </a:r>
            <a:r>
              <a:rPr sz="2800" b="1" strike="noStrike" noProof="1" dirty="0">
                <a:solidFill>
                  <a:srgbClr val="FF0000"/>
                </a:solidFill>
                <a:uFillTx/>
                <a:latin typeface="宋体" panose="02010600030101010101" pitchFamily="2" charset="-122"/>
                <a:ea typeface="宋体" panose="02010600030101010101" pitchFamily="2" charset="-122"/>
                <a:cs typeface="+mn-cs"/>
              </a:rPr>
              <a:t>别致,生动形象地写出了马帮</a:t>
            </a:r>
            <a:r>
              <a:rPr lang="en-US"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行动的迟缓</a:t>
            </a:r>
            <a:r>
              <a:rPr lang="zh-CN" sz="2800" b="1" strike="noStrike" noProof="1" dirty="0">
                <a:solidFill>
                  <a:srgbClr val="FF0000"/>
                </a:solidFill>
                <a:uFillTx/>
                <a:latin typeface="宋体" panose="02010600030101010101" pitchFamily="2" charset="-122"/>
                <a:ea typeface="宋体" panose="02010600030101010101" pitchFamily="2" charset="-122"/>
                <a:cs typeface="+mn-cs"/>
              </a:rPr>
              <a:t>，</a:t>
            </a:r>
            <a:r>
              <a:rPr lang="en-US" sz="2800" b="1" u="heavy" strike="noStrike" noProof="1" dirty="0">
                <a:solidFill>
                  <a:srgbClr val="FF0000"/>
                </a:solidFill>
                <a:uFill>
                  <a:solidFill>
                    <a:srgbClr val="0000FF"/>
                  </a:solidFill>
                </a:uFill>
                <a:latin typeface="宋体" panose="02010600030101010101" pitchFamily="2" charset="-122"/>
                <a:ea typeface="宋体" panose="02010600030101010101" pitchFamily="2" charset="-122"/>
                <a:cs typeface="+mn-cs"/>
              </a:rPr>
              <a:t>从侧面表现了环境的奇险。</a:t>
            </a:r>
            <a:endParaRPr sz="2800" b="1" strike="noStrike" noProof="1" dirty="0">
              <a:solidFill>
                <a:srgbClr val="FF0000"/>
              </a:solidFill>
              <a:uFillTx/>
              <a:latin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语言赏析</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1336675" y="857250"/>
            <a:ext cx="8974138" cy="1322388"/>
          </a:xfrm>
          <a:prstGeom prst="rect">
            <a:avLst/>
          </a:prstGeom>
          <a:noFill/>
        </p:spPr>
        <p:txBody>
          <a:bodyPr wrap="square" rtlCol="0" anchor="t">
            <a:spAutoFit/>
          </a:bodyPr>
          <a:p>
            <a:pPr marL="571500" indent="-571500" algn="l" eaLnBrk="1" fontAlgn="base" latinLnBrk="1" hangingPunct="1">
              <a:buClr>
                <a:srgbClr val="0000FF"/>
              </a:buClr>
              <a:buFont typeface="Wingdings" panose="05000000000000000000" charset="0"/>
              <a:buChar char="u"/>
            </a:pPr>
            <a:r>
              <a:rPr sz="4000" b="1" strike="noStrike" noProof="1" dirty="0">
                <a:solidFill>
                  <a:srgbClr val="0000FF"/>
                </a:solidFill>
                <a:uFillTx/>
                <a:latin typeface="宋体" panose="02010600030101010101" pitchFamily="2" charset="-122"/>
                <a:ea typeface="宋体" panose="02010600030101010101" pitchFamily="2" charset="-122"/>
                <a:cs typeface="+mn-cs"/>
                <a:sym typeface="+mn-ea"/>
              </a:rPr>
              <a:t>“那马平时并不觉雄壮，此时却静立如伟人，晃一晃头，鬃飘起来</a:t>
            </a:r>
            <a:r>
              <a:rPr lang="zh-CN"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sz="4000" b="1" strike="noStrike" noProof="1" dirty="0">
                <a:solidFill>
                  <a:srgbClr val="0000FF"/>
                </a:solidFill>
                <a:uFillTx/>
                <a:latin typeface="宋体" panose="02010600030101010101" pitchFamily="2" charset="-122"/>
                <a:ea typeface="宋体" panose="02010600030101010101" pitchFamily="2" charset="-122"/>
                <a:cs typeface="+mn-cs"/>
                <a:sym typeface="+mn-ea"/>
              </a:rPr>
              <a:t>”</a:t>
            </a:r>
            <a:r>
              <a:rPr sz="4000" b="1" strike="noStrike" noProof="1" dirty="0">
                <a:solidFill>
                  <a:srgbClr val="D716E8"/>
                </a:solidFill>
                <a:uFillTx/>
                <a:latin typeface="宋体" panose="02010600030101010101" pitchFamily="2" charset="-122"/>
                <a:ea typeface="宋体" panose="02010600030101010101" pitchFamily="2" charset="-122"/>
                <a:cs typeface="+mn-cs"/>
                <a:sym typeface="+mn-ea"/>
              </a:rPr>
              <a:t>⑦</a:t>
            </a:r>
            <a:endParaRPr sz="4000" b="1" strike="noStrike" noProof="1" dirty="0">
              <a:solidFill>
                <a:srgbClr val="D716E8"/>
              </a:solidFill>
              <a:uFillTx/>
              <a:latin typeface="宋体" panose="02010600030101010101" pitchFamily="2" charset="-122"/>
              <a:sym typeface="+mn-ea"/>
            </a:endParaRPr>
          </a:p>
        </p:txBody>
      </p:sp>
      <p:sp>
        <p:nvSpPr>
          <p:cNvPr id="6" name="矩形 5"/>
          <p:cNvSpPr/>
          <p:nvPr/>
        </p:nvSpPr>
        <p:spPr>
          <a:xfrm>
            <a:off x="1587500" y="2834005"/>
            <a:ext cx="8143240" cy="138366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pPr>
            <a:r>
              <a:rPr lang="en-US" sz="2800" b="1" strike="noStrike" noProof="1" dirty="0">
                <a:solidFill>
                  <a:srgbClr val="FF0000"/>
                </a:solidFill>
                <a:uFillTx/>
                <a:latin typeface="宋体" panose="02010600030101010101" pitchFamily="2" charset="-122"/>
                <a:ea typeface="宋体" panose="02010600030101010101" pitchFamily="2" charset="-122"/>
                <a:cs typeface="+mn-cs"/>
              </a:rPr>
              <a:t>    </a:t>
            </a:r>
            <a:r>
              <a:rPr lang="zh-CN" sz="2800" b="1" strike="noStrike" noProof="1" dirty="0">
                <a:solidFill>
                  <a:srgbClr val="FF0000"/>
                </a:solidFill>
                <a:uFillTx/>
                <a:latin typeface="宋体" panose="02010600030101010101" pitchFamily="2" charset="-122"/>
                <a:ea typeface="宋体" panose="02010600030101010101" pitchFamily="2" charset="-122"/>
                <a:cs typeface="+mn-cs"/>
              </a:rPr>
              <a:t>比喻，把马比作伟人，</a:t>
            </a:r>
            <a:r>
              <a:rPr sz="2800" b="1" strike="noStrike" noProof="1" dirty="0">
                <a:solidFill>
                  <a:srgbClr val="FF0000"/>
                </a:solidFill>
                <a:uFillTx/>
                <a:latin typeface="宋体" panose="02010600030101010101" pitchFamily="2" charset="-122"/>
                <a:ea typeface="宋体" panose="02010600030101010101" pitchFamily="2" charset="-122"/>
                <a:cs typeface="+mn-cs"/>
              </a:rPr>
              <a:t>表面写马的沉静雄傲之态，与前文对牛的描写形成对比，实则以马写人，彰显了领队沉雄撼人的气势。</a:t>
            </a:r>
            <a:endParaRPr sz="2800" b="1" strike="noStrike" noProof="1" dirty="0">
              <a:solidFill>
                <a:srgbClr val="FF0000"/>
              </a:solidFill>
              <a:uFillTx/>
              <a:latin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语言赏析</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1193800" y="584200"/>
            <a:ext cx="9332913" cy="1814830"/>
          </a:xfrm>
          <a:prstGeom prst="rect">
            <a:avLst/>
          </a:prstGeom>
          <a:noFill/>
        </p:spPr>
        <p:txBody>
          <a:bodyPr wrap="square" rtlCol="0" anchor="t">
            <a:spAutoFit/>
          </a:bodyPr>
          <a:p>
            <a:pPr marL="571500" indent="-571500" algn="l" eaLnBrk="1" fontAlgn="base" latinLnBrk="1" hangingPunct="1">
              <a:buClr>
                <a:srgbClr val="0000FF"/>
              </a:buClr>
              <a:buFont typeface="Wingdings" panose="05000000000000000000" charset="0"/>
              <a:buChar char="u"/>
            </a:pP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“首领与两个汉子走到绝壁前，扯下裤腰，弯弯地撒出一道尿，落下不到几尺，就被风吹得散开，顺峡向东南飘走。万丈下的怒江，倒像是一股尿水，细细流着</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D716E8"/>
                </a:solidFill>
                <a:uFillTx/>
                <a:latin typeface="黑体" panose="02010609060101010101" pitchFamily="49" charset="-122"/>
                <a:ea typeface="黑体" panose="02010609060101010101" pitchFamily="49" charset="-122"/>
                <a:cs typeface="+mn-cs"/>
                <a:sym typeface="+mn-ea"/>
              </a:rPr>
              <a:t>㉓</a:t>
            </a:r>
            <a:endParaRPr sz="2800" b="1" strike="noStrike" noProof="1" dirty="0">
              <a:solidFill>
                <a:srgbClr val="D716E8"/>
              </a:solidFill>
              <a:uFillTx/>
              <a:latin typeface="黑体" panose="02010609060101010101" pitchFamily="49" charset="-122"/>
              <a:ea typeface="黑体" panose="02010609060101010101" pitchFamily="49" charset="-122"/>
              <a:sym typeface="+mn-ea"/>
            </a:endParaRPr>
          </a:p>
        </p:txBody>
      </p:sp>
      <p:sp>
        <p:nvSpPr>
          <p:cNvPr id="6" name="矩形 5"/>
          <p:cNvSpPr/>
          <p:nvPr/>
        </p:nvSpPr>
        <p:spPr>
          <a:xfrm>
            <a:off x="1619250" y="2917825"/>
            <a:ext cx="7828280" cy="2245360"/>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pPr>
            <a:r>
              <a:rPr lang="en-US" sz="2800" b="1" strike="noStrike" noProof="1" dirty="0">
                <a:solidFill>
                  <a:srgbClr val="FF0000"/>
                </a:solidFill>
                <a:uFillTx/>
                <a:latin typeface="黑体" panose="02010609060101010101" pitchFamily="49" charset="-122"/>
                <a:ea typeface="黑体" panose="02010609060101010101" pitchFamily="49" charset="-122"/>
                <a:cs typeface="+mn-cs"/>
              </a:rPr>
              <a:t>    </a:t>
            </a:r>
            <a:r>
              <a:rPr sz="2800" b="1" strike="noStrike" noProof="1" dirty="0">
                <a:solidFill>
                  <a:srgbClr val="FF0000"/>
                </a:solidFill>
                <a:uFillTx/>
                <a:latin typeface="黑体" panose="02010609060101010101" pitchFamily="49" charset="-122"/>
                <a:ea typeface="黑体" panose="02010609060101010101" pitchFamily="49" charset="-122"/>
                <a:cs typeface="+mn-cs"/>
              </a:rPr>
              <a:t>运用了</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rPr>
              <a:t>比喻</a:t>
            </a:r>
            <a:r>
              <a:rPr sz="2800" b="1" strike="noStrike" noProof="1" dirty="0">
                <a:solidFill>
                  <a:srgbClr val="FF0000"/>
                </a:solidFill>
                <a:uFillTx/>
                <a:latin typeface="黑体" panose="02010609060101010101" pitchFamily="49" charset="-122"/>
                <a:ea typeface="黑体" panose="02010609060101010101" pitchFamily="49" charset="-122"/>
                <a:cs typeface="+mn-cs"/>
              </a:rPr>
              <a:t>的修辞手法，将“万丈下的怒江”比作“一股尿水，细细流着”看似粗俗，实则形象逼真。既写出了马帮汉子们俯瞰万丈峡谷之下的怒江情景，也表现了马帮汉子的</a:t>
            </a:r>
            <a:r>
              <a:rPr sz="2800" b="1" u="heavy" strike="noStrike" noProof="1" dirty="0">
                <a:solidFill>
                  <a:srgbClr val="FF0000"/>
                </a:solidFill>
                <a:uFill>
                  <a:solidFill>
                    <a:srgbClr val="0000FF"/>
                  </a:solidFill>
                </a:uFill>
                <a:latin typeface="黑体" panose="02010609060101010101" pitchFamily="49" charset="-122"/>
                <a:ea typeface="黑体" panose="02010609060101010101" pitchFamily="49" charset="-122"/>
                <a:cs typeface="+mn-cs"/>
              </a:rPr>
              <a:t>豪放粗野</a:t>
            </a:r>
            <a:r>
              <a:rPr sz="2800" b="1" strike="noStrike" noProof="1" dirty="0">
                <a:solidFill>
                  <a:srgbClr val="FF0000"/>
                </a:solidFill>
                <a:uFillTx/>
                <a:latin typeface="黑体" panose="02010609060101010101" pitchFamily="49" charset="-122"/>
                <a:ea typeface="黑体" panose="02010609060101010101" pitchFamily="49" charset="-122"/>
                <a:cs typeface="+mn-cs"/>
              </a:rPr>
              <a:t>的个性。</a:t>
            </a:r>
            <a:endParaRPr sz="2800" b="1" strike="noStrike" noProof="1" dirty="0">
              <a:solidFill>
                <a:srgbClr val="FF0000"/>
              </a:solidFill>
              <a:uFillTx/>
              <a:latin typeface="黑体" panose="02010609060101010101" pitchFamily="49" charset="-122"/>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语言赏析</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1193800" y="584200"/>
            <a:ext cx="9332913" cy="1198563"/>
          </a:xfrm>
          <a:prstGeom prst="rect">
            <a:avLst/>
          </a:prstGeom>
          <a:noFill/>
        </p:spPr>
        <p:txBody>
          <a:bodyPr wrap="square" rtlCol="0" anchor="t">
            <a:spAutoFit/>
          </a:bodyPr>
          <a:p>
            <a:pPr marL="571500" indent="-571500" algn="l" eaLnBrk="1" fontAlgn="base" latinLnBrk="1" hangingPunct="1">
              <a:buClr>
                <a:srgbClr val="0000FF"/>
              </a:buClr>
              <a:buFont typeface="Wingdings" panose="05000000000000000000" charset="0"/>
              <a:buChar char="u"/>
            </a:pPr>
            <a:r>
              <a:rPr sz="3600" b="1" strike="noStrike" noProof="1" dirty="0">
                <a:solidFill>
                  <a:srgbClr val="0000FF"/>
                </a:solidFill>
                <a:uFillTx/>
                <a:latin typeface="黑体" panose="02010609060101010101" pitchFamily="49" charset="-122"/>
                <a:ea typeface="黑体" panose="02010609060101010101" pitchFamily="49" charset="-122"/>
                <a:cs typeface="+mn-cs"/>
                <a:sym typeface="+mn-ea"/>
              </a:rPr>
              <a:t>小说写汉子过溜索的动作，三次使用“小”字，找出来仔细体会“小”字的妙处。</a:t>
            </a:r>
            <a:endParaRPr sz="3600" b="1" strike="noStrike" noProof="1" dirty="0">
              <a:solidFill>
                <a:srgbClr val="0000FF"/>
              </a:solidFill>
              <a:uFillTx/>
              <a:latin typeface="黑体" panose="02010609060101010101" pitchFamily="49" charset="-122"/>
              <a:ea typeface="黑体" panose="02010609060101010101" pitchFamily="49" charset="-122"/>
              <a:sym typeface="+mn-ea"/>
            </a:endParaRPr>
          </a:p>
        </p:txBody>
      </p:sp>
      <p:sp>
        <p:nvSpPr>
          <p:cNvPr id="6" name="矩形 5"/>
          <p:cNvSpPr/>
          <p:nvPr/>
        </p:nvSpPr>
        <p:spPr>
          <a:xfrm>
            <a:off x="478155" y="2121535"/>
            <a:ext cx="10257155" cy="396938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rPr>
              <a:t>第一次：写精瘦的汉子“脚一用力，飞身离岸，嗖的一下小过去”（10）</a:t>
            </a:r>
            <a:endParaRPr sz="2800" b="1" strike="noStrike" noProof="1" dirty="0">
              <a:solidFill>
                <a:srgbClr val="FF0000"/>
              </a:solidFill>
              <a:uFillTx/>
              <a:latin typeface="黑体" panose="02010609060101010101" pitchFamily="49" charset="-122"/>
              <a:ea typeface="黑体" panose="02010609060101010101" pitchFamily="49" charset="-122"/>
            </a:endParaRPr>
          </a:p>
          <a:p>
            <a:pPr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rPr>
              <a:t>第二次：“三个汉子一个一个小过去”（14）</a:t>
            </a:r>
            <a:endParaRPr sz="2800" b="1" strike="noStrike" noProof="1" dirty="0">
              <a:solidFill>
                <a:srgbClr val="FF0000"/>
              </a:solidFill>
              <a:uFillTx/>
              <a:latin typeface="黑体" panose="02010609060101010101" pitchFamily="49" charset="-122"/>
              <a:ea typeface="黑体" panose="02010609060101010101" pitchFamily="49" charset="-122"/>
            </a:endParaRPr>
          </a:p>
          <a:p>
            <a:pPr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rPr>
              <a:t>第三次：“之后是运驮子，就玩一般了。这岸边的汉子们也一个接一个飞身小过去”。（17）     </a:t>
            </a:r>
            <a:endParaRPr sz="2800" b="1" strike="noStrike" noProof="1" dirty="0">
              <a:solidFill>
                <a:srgbClr val="FF0000"/>
              </a:solidFill>
              <a:uFillTx/>
              <a:latin typeface="黑体" panose="02010609060101010101" pitchFamily="49" charset="-122"/>
              <a:ea typeface="黑体" panose="02010609060101010101" pitchFamily="49" charset="-122"/>
            </a:endParaRPr>
          </a:p>
          <a:p>
            <a:pPr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rPr>
              <a:t>    这几个“小”字，将人在溜索</a:t>
            </a:r>
            <a:r>
              <a:rPr lang="zh-CN" sz="2800" b="1" strike="noStrike" noProof="1" dirty="0">
                <a:solidFill>
                  <a:srgbClr val="FF0000"/>
                </a:solidFill>
                <a:uFillTx/>
                <a:latin typeface="黑体" panose="02010609060101010101" pitchFamily="49" charset="-122"/>
                <a:ea typeface="黑体" panose="02010609060101010101" pitchFamily="49" charset="-122"/>
                <a:cs typeface="+mn-cs"/>
              </a:rPr>
              <a:t>上</a:t>
            </a:r>
            <a:r>
              <a:rPr sz="2800" b="1" strike="noStrike" noProof="1" dirty="0">
                <a:solidFill>
                  <a:srgbClr val="FF0000"/>
                </a:solidFill>
                <a:uFillTx/>
                <a:latin typeface="黑体" panose="02010609060101010101" pitchFamily="49" charset="-122"/>
                <a:ea typeface="黑体" panose="02010609060101010101" pitchFamily="49" charset="-122"/>
                <a:cs typeface="+mn-cs"/>
              </a:rPr>
              <a:t>快速划过怒江峡谷时，人愈来愈小的视觉感受和情状传神地表现出来，体现了作者对语言运用的精妙。作者将普通的“小”字用得这般有创意，堪称运用语言的高手。</a:t>
            </a:r>
            <a:endParaRPr sz="2800" b="1" strike="noStrike" noProof="1" dirty="0">
              <a:solidFill>
                <a:srgbClr val="FF0000"/>
              </a:solidFill>
              <a:uFillTx/>
              <a:latin typeface="黑体" panose="02010609060101010101" pitchFamily="49" charset="-122"/>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592138" y="784225"/>
            <a:ext cx="11339513" cy="607250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p>
            <a:pPr algn="l" eaLnBrk="1" fontAlgn="base" latinLnBrk="1" hangingPunct="1">
              <a:lnSpc>
                <a:spcPts val="4240"/>
              </a:lnSpc>
            </a:pPr>
            <a:r>
              <a:rPr lang="zh-CN" sz="32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lang="en-US" altLang="zh-CN" sz="3200" b="1" strike="noStrike" noProof="1" dirty="0">
                <a:solidFill>
                  <a:srgbClr val="FF0000"/>
                </a:solidFill>
                <a:uFillTx/>
                <a:latin typeface="黑体" panose="02010609060101010101" pitchFamily="49" charset="-122"/>
                <a:ea typeface="黑体" panose="02010609060101010101" pitchFamily="49" charset="-122"/>
                <a:cs typeface="+mn-cs"/>
                <a:sym typeface="+mn-ea"/>
              </a:rPr>
              <a:t>1</a:t>
            </a:r>
            <a:r>
              <a:rPr lang="zh-CN" sz="3200" b="1" strike="noStrike" noProof="1" dirty="0">
                <a:solidFill>
                  <a:srgbClr val="FF0000"/>
                </a:solidFill>
                <a:uFillTx/>
                <a:latin typeface="黑体" panose="02010609060101010101" pitchFamily="49" charset="-122"/>
                <a:ea typeface="黑体" panose="02010609060101010101" pitchFamily="49" charset="-122"/>
                <a:cs typeface="+mn-cs"/>
                <a:sym typeface="+mn-ea"/>
              </a:rPr>
              <a:t>）</a:t>
            </a:r>
            <a:r>
              <a:rPr sz="3200" b="1" strike="noStrike" noProof="1" dirty="0">
                <a:solidFill>
                  <a:srgbClr val="FF0000"/>
                </a:solidFill>
                <a:uFillTx/>
                <a:latin typeface="黑体" panose="02010609060101010101" pitchFamily="49" charset="-122"/>
                <a:ea typeface="黑体" panose="02010609060101010101" pitchFamily="49" charset="-122"/>
                <a:cs typeface="+mn-cs"/>
                <a:sym typeface="+mn-ea"/>
              </a:rPr>
              <a:t>巧妙地运用衬托手法。</a:t>
            </a:r>
            <a:endParaRPr sz="32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ts val="4240"/>
              </a:lnSpc>
            </a:pPr>
            <a:r>
              <a:rPr sz="32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sz="28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小说描写怒江峡谷的险峻</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“牛”和“我”的</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胆怯</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表现</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以及鹰的飞翔</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突出地衬托了首领及汉子们的冷静沉着、英勇豪迈。</a:t>
            </a:r>
            <a:endParaRPr sz="3200" b="1" strike="noStrike" noProof="1" dirty="0">
              <a:solidFill>
                <a:srgbClr val="0000FF"/>
              </a:solidFill>
              <a:uFillTx/>
              <a:latin typeface="黑体" panose="02010609060101010101" pitchFamily="49" charset="-122"/>
              <a:ea typeface="黑体" panose="02010609060101010101" pitchFamily="49" charset="-122"/>
              <a:sym typeface="+mn-ea"/>
            </a:endParaRPr>
          </a:p>
          <a:p>
            <a:pPr algn="l" eaLnBrk="1" fontAlgn="base" latinLnBrk="1" hangingPunct="1">
              <a:lnSpc>
                <a:spcPts val="4240"/>
              </a:lnSpc>
            </a:pPr>
            <a:r>
              <a:rPr sz="3200" b="1" strike="noStrike" noProof="1" dirty="0">
                <a:solidFill>
                  <a:srgbClr val="FF0000"/>
                </a:solidFill>
                <a:uFillTx/>
                <a:latin typeface="黑体" panose="02010609060101010101" pitchFamily="49" charset="-122"/>
                <a:ea typeface="黑体" panose="02010609060101010101" pitchFamily="49" charset="-122"/>
                <a:cs typeface="+mn-cs"/>
                <a:sym typeface="+mn-ea"/>
              </a:rPr>
              <a:t>（2）善于用细节来描写物象。</a:t>
            </a:r>
            <a:endParaRPr sz="32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ts val="4240"/>
              </a:lnSpc>
            </a:pPr>
            <a:r>
              <a:rPr sz="32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作者写景、写物、写人，不仅抓住了各自的特征来描摹，更是善于从中抓住细节来渲染环境，突出主题。 </a:t>
            </a:r>
            <a:r>
              <a:rPr sz="3200" b="1" strike="noStrike" noProof="1" dirty="0">
                <a:solidFill>
                  <a:srgbClr val="0000FF"/>
                </a:solidFill>
                <a:uFillTx/>
                <a:latin typeface="黑体" panose="02010609060101010101" pitchFamily="49" charset="-122"/>
                <a:ea typeface="黑体" panose="02010609060101010101" pitchFamily="49" charset="-122"/>
                <a:cs typeface="+mn-cs"/>
                <a:sym typeface="+mn-ea"/>
              </a:rPr>
              <a:t>   </a:t>
            </a:r>
            <a:endParaRPr sz="3200" b="1" strike="noStrike" noProof="1" dirty="0">
              <a:solidFill>
                <a:srgbClr val="0000FF"/>
              </a:solidFill>
              <a:uFillTx/>
              <a:latin typeface="黑体" panose="02010609060101010101" pitchFamily="49" charset="-122"/>
              <a:ea typeface="黑体" panose="02010609060101010101" pitchFamily="49" charset="-122"/>
              <a:sym typeface="+mn-ea"/>
            </a:endParaRPr>
          </a:p>
          <a:p>
            <a:pPr algn="l" eaLnBrk="1" fontAlgn="base" latinLnBrk="1" hangingPunct="1">
              <a:lnSpc>
                <a:spcPts val="4240"/>
              </a:lnSpc>
            </a:pPr>
            <a:r>
              <a:rPr sz="3200" b="1" strike="noStrike" noProof="1" dirty="0">
                <a:solidFill>
                  <a:srgbClr val="FF0000"/>
                </a:solidFill>
                <a:uFillTx/>
                <a:latin typeface="黑体" panose="02010609060101010101" pitchFamily="49" charset="-122"/>
                <a:ea typeface="黑体" panose="02010609060101010101" pitchFamily="49" charset="-122"/>
                <a:cs typeface="+mn-cs"/>
                <a:sym typeface="+mn-ea"/>
              </a:rPr>
              <a:t>（3）语言简洁凝练，选词炼字颇为讲究。</a:t>
            </a:r>
            <a:endParaRPr sz="3200" b="1" strike="noStrike" noProof="1" dirty="0">
              <a:solidFill>
                <a:srgbClr val="FF0000"/>
              </a:solidFill>
              <a:uFillTx/>
              <a:latin typeface="黑体" panose="02010609060101010101" pitchFamily="49" charset="-122"/>
              <a:ea typeface="黑体" panose="02010609060101010101" pitchFamily="49" charset="-122"/>
              <a:sym typeface="+mn-ea"/>
            </a:endParaRPr>
          </a:p>
          <a:p>
            <a:pPr algn="l" eaLnBrk="1" fontAlgn="base" latinLnBrk="1" hangingPunct="1">
              <a:lnSpc>
                <a:spcPts val="4240"/>
              </a:lnSpc>
            </a:pPr>
            <a:r>
              <a:rPr sz="3200" b="1" strike="noStrike" noProof="1" dirty="0">
                <a:solidFill>
                  <a:srgbClr val="FF0000"/>
                </a:solidFill>
                <a:uFillTx/>
                <a:latin typeface="黑体" panose="02010609060101010101" pitchFamily="49" charset="-122"/>
                <a:ea typeface="黑体" panose="02010609060101010101" pitchFamily="49" charset="-122"/>
                <a:cs typeface="+mn-cs"/>
                <a:sym typeface="+mn-ea"/>
              </a:rPr>
              <a:t>    </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如“</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磕一下马</a:t>
            </a:r>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的</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磕</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扎进山那测</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的</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扎</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万丈绝壁飞快垂下去</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的</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垂</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几个汉子笑着在吃烟雾，眼纹一直扯到耳边</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的</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扯</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altLang="en-US"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三次使用</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小</a:t>
            </a:r>
            <a:r>
              <a:rPr lang="en-US" alt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lang="zh-CN" sz="2800" b="1" strike="noStrike" noProof="1" dirty="0">
                <a:solidFill>
                  <a:srgbClr val="0000FF"/>
                </a:solidFill>
                <a:uFillTx/>
                <a:latin typeface="黑体" panose="02010609060101010101" pitchFamily="49" charset="-122"/>
                <a:ea typeface="黑体" panose="02010609060101010101" pitchFamily="49" charset="-122"/>
                <a:cs typeface="+mn-cs"/>
                <a:sym typeface="+mn-ea"/>
              </a:rPr>
              <a:t>字等，文中诸如此类的精妙用语比比皆是。</a:t>
            </a:r>
            <a:endParaRPr sz="2800" b="1" strike="noStrike" noProof="1" dirty="0">
              <a:solidFill>
                <a:srgbClr val="0000FF"/>
              </a:solidFill>
              <a:uFillTx/>
              <a:latin typeface="黑体" panose="02010609060101010101" pitchFamily="49" charset="-122"/>
              <a:ea typeface="黑体" panose="02010609060101010101" pitchFamily="49" charset="-122"/>
              <a:sym typeface="+mn-ea"/>
            </a:endParaRPr>
          </a:p>
        </p:txBody>
      </p:sp>
      <p:sp>
        <p:nvSpPr>
          <p:cNvPr id="4" name="矩形 3"/>
          <p:cNvSpPr/>
          <p:nvPr/>
        </p:nvSpPr>
        <p:spPr>
          <a:xfrm>
            <a:off x="4667250" y="139700"/>
            <a:ext cx="2459038" cy="644525"/>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buClr>
                <a:srgbClr val="0000FF"/>
              </a:buClr>
              <a:buFont typeface="Wingdings" panose="05000000000000000000" charset="0"/>
            </a:pPr>
            <a:r>
              <a:rPr lang="zh-CN" sz="3600" b="1" strike="noStrike" noProof="1" dirty="0">
                <a:solidFill>
                  <a:srgbClr val="00B050"/>
                </a:solidFill>
                <a:uFillTx/>
                <a:latin typeface="黑体" panose="02010609060101010101" pitchFamily="49" charset="-122"/>
                <a:ea typeface="黑体" panose="02010609060101010101" pitchFamily="49" charset="-122"/>
                <a:cs typeface="+mn-cs"/>
              </a:rPr>
              <a:t>写作特色</a:t>
            </a:r>
            <a:endParaRPr lang="zh-CN" sz="3600" b="1" strike="noStrike" noProof="1" dirty="0">
              <a:solidFill>
                <a:srgbClr val="00B050"/>
              </a:solidFill>
              <a:uFillTx/>
              <a:latin typeface="黑体" panose="02010609060101010101" pitchFamily="49" charset="-122"/>
              <a:ea typeface="黑体" panose="02010609060101010101" pitchFamily="49" charset="-122"/>
            </a:endParaRPr>
          </a:p>
        </p:txBody>
      </p:sp>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合作探究</a:t>
            </a:r>
            <a:endParaRPr lang="zh-CN" altLang="en-US" sz="4000" b="1" strike="noStrike" noProof="1">
              <a:solidFill>
                <a:srgbClr val="7030A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6">
                                            <p:txEl>
                                              <p:charRg st="0" end="14"/>
                                            </p:txEl>
                                          </p:spTgt>
                                        </p:tgtEl>
                                        <p:attrNameLst>
                                          <p:attrName>style.visibility</p:attrName>
                                        </p:attrNameLst>
                                      </p:cBhvr>
                                      <p:to>
                                        <p:strVal val="visible"/>
                                      </p:to>
                                    </p:set>
                                    <p:animEffect transition="in" filter="fade">
                                      <p:cBhvr>
                                        <p:cTn id="7" dur="2000"/>
                                        <p:tgtEl>
                                          <p:spTgt spid="6">
                                            <p:txEl>
                                              <p:charRg st="0" end="14"/>
                                            </p:txEl>
                                          </p:spTgt>
                                        </p:tgtEl>
                                      </p:cBhvr>
                                    </p:animEffect>
                                    <p:anim calcmode="lin" valueType="num">
                                      <p:cBhvr>
                                        <p:cTn id="8" dur="2000" fill="hold"/>
                                        <p:tgtEl>
                                          <p:spTgt spid="6">
                                            <p:txEl>
                                              <p:charRg st="0" end="14"/>
                                            </p:txEl>
                                          </p:spTgt>
                                        </p:tgtEl>
                                        <p:attrNameLst>
                                          <p:attrName>style.rotation</p:attrName>
                                        </p:attrNameLst>
                                      </p:cBhvr>
                                      <p:tavLst>
                                        <p:tav tm="0">
                                          <p:val>
                                            <p:fltVal val="720.000000"/>
                                          </p:val>
                                        </p:tav>
                                        <p:tav tm="100000">
                                          <p:val>
                                            <p:fltVal val="0.000000"/>
                                          </p:val>
                                        </p:tav>
                                      </p:tavLst>
                                    </p:anim>
                                    <p:anim calcmode="lin" valueType="num">
                                      <p:cBhvr>
                                        <p:cTn id="9" dur="2000" fill="hold"/>
                                        <p:tgtEl>
                                          <p:spTgt spid="6">
                                            <p:txEl>
                                              <p:charRg st="0" end="14"/>
                                            </p:txEl>
                                          </p:spTgt>
                                        </p:tgtEl>
                                        <p:attrNameLst>
                                          <p:attrName>ppt_h</p:attrName>
                                        </p:attrNameLst>
                                      </p:cBhvr>
                                      <p:tavLst>
                                        <p:tav tm="0">
                                          <p:val>
                                            <p:fltVal val="0.000000"/>
                                          </p:val>
                                        </p:tav>
                                        <p:tav tm="100000">
                                          <p:val>
                                            <p:strVal val="#ppt_h"/>
                                          </p:val>
                                        </p:tav>
                                      </p:tavLst>
                                    </p:anim>
                                    <p:anim calcmode="lin" valueType="num">
                                      <p:cBhvr>
                                        <p:cTn id="10" dur="2000" fill="hold"/>
                                        <p:tgtEl>
                                          <p:spTgt spid="6">
                                            <p:txEl>
                                              <p:charRg st="0" end="14"/>
                                            </p:txEl>
                                          </p:spTgt>
                                        </p:tgtEl>
                                        <p:attrNameLst>
                                          <p:attrName>ppt_w</p:attrName>
                                        </p:attrNameLst>
                                      </p:cBhvr>
                                      <p:tavLst>
                                        <p:tav tm="0">
                                          <p:val>
                                            <p:fltVal val="0.00000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10" fill="hold" nodeType="clickEffect">
                                  <p:stCondLst>
                                    <p:cond delay="0"/>
                                  </p:stCondLst>
                                  <p:childTnLst>
                                    <p:set>
                                      <p:cBhvr>
                                        <p:cTn id="14" dur="1" fill="hold">
                                          <p:stCondLst>
                                            <p:cond delay="0"/>
                                          </p:stCondLst>
                                        </p:cTn>
                                        <p:tgtEl>
                                          <p:spTgt spid="6">
                                            <p:txEl>
                                              <p:charRg st="14" end="72"/>
                                            </p:txEl>
                                          </p:spTgt>
                                        </p:tgtEl>
                                        <p:attrNameLst>
                                          <p:attrName>style.visibility</p:attrName>
                                        </p:attrNameLst>
                                      </p:cBhvr>
                                      <p:to>
                                        <p:strVal val="visible"/>
                                      </p:to>
                                    </p:set>
                                    <p:anim calcmode="lin" valueType="num">
                                      <p:cBhvr>
                                        <p:cTn id="15" dur="500" fill="hold"/>
                                        <p:tgtEl>
                                          <p:spTgt spid="6">
                                            <p:txEl>
                                              <p:charRg st="14" end="72"/>
                                            </p:txEl>
                                          </p:spTgt>
                                        </p:tgtEl>
                                        <p:attrNameLst>
                                          <p:attrName>ppt_w</p:attrName>
                                        </p:attrNameLst>
                                      </p:cBhvr>
                                      <p:tavLst>
                                        <p:tav tm="0">
                                          <p:val>
                                            <p:fltVal val="0.000000"/>
                                          </p:val>
                                        </p:tav>
                                        <p:tav tm="100000">
                                          <p:val>
                                            <p:strVal val="#ppt_w"/>
                                          </p:val>
                                        </p:tav>
                                      </p:tavLst>
                                    </p:anim>
                                    <p:anim calcmode="lin" valueType="num">
                                      <p:cBhvr>
                                        <p:cTn id="16" dur="500" fill="hold"/>
                                        <p:tgtEl>
                                          <p:spTgt spid="6">
                                            <p:txEl>
                                              <p:charRg st="14" end="7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35" presetClass="entr" presetSubtype="0" fill="hold" nodeType="clickEffect">
                                  <p:stCondLst>
                                    <p:cond delay="0"/>
                                  </p:stCondLst>
                                  <p:childTnLst>
                                    <p:set>
                                      <p:cBhvr>
                                        <p:cTn id="20" dur="1" fill="hold">
                                          <p:stCondLst>
                                            <p:cond delay="0"/>
                                          </p:stCondLst>
                                        </p:cTn>
                                        <p:tgtEl>
                                          <p:spTgt spid="6">
                                            <p:txEl>
                                              <p:charRg st="72" end="87"/>
                                            </p:txEl>
                                          </p:spTgt>
                                        </p:tgtEl>
                                        <p:attrNameLst>
                                          <p:attrName>style.visibility</p:attrName>
                                        </p:attrNameLst>
                                      </p:cBhvr>
                                      <p:to>
                                        <p:strVal val="visible"/>
                                      </p:to>
                                    </p:set>
                                    <p:animEffect transition="in" filter="fade">
                                      <p:cBhvr>
                                        <p:cTn id="21" dur="2000"/>
                                        <p:tgtEl>
                                          <p:spTgt spid="6">
                                            <p:txEl>
                                              <p:charRg st="72" end="87"/>
                                            </p:txEl>
                                          </p:spTgt>
                                        </p:tgtEl>
                                      </p:cBhvr>
                                    </p:animEffect>
                                    <p:anim calcmode="lin" valueType="num">
                                      <p:cBhvr>
                                        <p:cTn id="22" dur="2000" fill="hold"/>
                                        <p:tgtEl>
                                          <p:spTgt spid="6">
                                            <p:txEl>
                                              <p:charRg st="72" end="87"/>
                                            </p:txEl>
                                          </p:spTgt>
                                        </p:tgtEl>
                                        <p:attrNameLst>
                                          <p:attrName>style.rotation</p:attrName>
                                        </p:attrNameLst>
                                      </p:cBhvr>
                                      <p:tavLst>
                                        <p:tav tm="0">
                                          <p:val>
                                            <p:fltVal val="720.000000"/>
                                          </p:val>
                                        </p:tav>
                                        <p:tav tm="100000">
                                          <p:val>
                                            <p:fltVal val="0.000000"/>
                                          </p:val>
                                        </p:tav>
                                      </p:tavLst>
                                    </p:anim>
                                    <p:anim calcmode="lin" valueType="num">
                                      <p:cBhvr>
                                        <p:cTn id="23" dur="2000" fill="hold"/>
                                        <p:tgtEl>
                                          <p:spTgt spid="6">
                                            <p:txEl>
                                              <p:charRg st="72" end="87"/>
                                            </p:txEl>
                                          </p:spTgt>
                                        </p:tgtEl>
                                        <p:attrNameLst>
                                          <p:attrName>ppt_h</p:attrName>
                                        </p:attrNameLst>
                                      </p:cBhvr>
                                      <p:tavLst>
                                        <p:tav tm="0">
                                          <p:val>
                                            <p:fltVal val="0.000000"/>
                                          </p:val>
                                        </p:tav>
                                        <p:tav tm="100000">
                                          <p:val>
                                            <p:strVal val="#ppt_h"/>
                                          </p:val>
                                        </p:tav>
                                      </p:tavLst>
                                    </p:anim>
                                    <p:anim calcmode="lin" valueType="num">
                                      <p:cBhvr>
                                        <p:cTn id="24" dur="2000" fill="hold"/>
                                        <p:tgtEl>
                                          <p:spTgt spid="6">
                                            <p:txEl>
                                              <p:charRg st="72" end="87"/>
                                            </p:txEl>
                                          </p:spTgt>
                                        </p:tgtEl>
                                        <p:attrNameLst>
                                          <p:attrName>ppt_w</p:attrName>
                                        </p:attrNameLst>
                                      </p:cBhvr>
                                      <p:tavLst>
                                        <p:tav tm="0">
                                          <p:val>
                                            <p:fltVal val="0.000000"/>
                                          </p:val>
                                        </p:tav>
                                        <p:tav tm="100000">
                                          <p:val>
                                            <p:strVal val="#ppt_w"/>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10" fill="hold" nodeType="clickEffect">
                                  <p:stCondLst>
                                    <p:cond delay="0"/>
                                  </p:stCondLst>
                                  <p:childTnLst>
                                    <p:set>
                                      <p:cBhvr>
                                        <p:cTn id="28" dur="1" fill="hold">
                                          <p:stCondLst>
                                            <p:cond delay="0"/>
                                          </p:stCondLst>
                                        </p:cTn>
                                        <p:tgtEl>
                                          <p:spTgt spid="6">
                                            <p:txEl>
                                              <p:charRg st="87" end="142"/>
                                            </p:txEl>
                                          </p:spTgt>
                                        </p:tgtEl>
                                        <p:attrNameLst>
                                          <p:attrName>style.visibility</p:attrName>
                                        </p:attrNameLst>
                                      </p:cBhvr>
                                      <p:to>
                                        <p:strVal val="visible"/>
                                      </p:to>
                                    </p:set>
                                    <p:anim calcmode="lin" valueType="num">
                                      <p:cBhvr>
                                        <p:cTn id="29" dur="500" fill="hold"/>
                                        <p:tgtEl>
                                          <p:spTgt spid="6">
                                            <p:txEl>
                                              <p:charRg st="87" end="142"/>
                                            </p:txEl>
                                          </p:spTgt>
                                        </p:tgtEl>
                                        <p:attrNameLst>
                                          <p:attrName>ppt_w</p:attrName>
                                        </p:attrNameLst>
                                      </p:cBhvr>
                                      <p:tavLst>
                                        <p:tav tm="0">
                                          <p:val>
                                            <p:fltVal val="0.000000"/>
                                          </p:val>
                                        </p:tav>
                                        <p:tav tm="100000">
                                          <p:val>
                                            <p:strVal val="#ppt_w"/>
                                          </p:val>
                                        </p:tav>
                                      </p:tavLst>
                                    </p:anim>
                                    <p:anim calcmode="lin" valueType="num">
                                      <p:cBhvr>
                                        <p:cTn id="30" dur="500" fill="hold"/>
                                        <p:tgtEl>
                                          <p:spTgt spid="6">
                                            <p:txEl>
                                              <p:charRg st="87" end="142"/>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35" presetClass="entr" presetSubtype="0" fill="hold" nodeType="clickEffect">
                                  <p:stCondLst>
                                    <p:cond delay="0"/>
                                  </p:stCondLst>
                                  <p:childTnLst>
                                    <p:set>
                                      <p:cBhvr>
                                        <p:cTn id="34" dur="1" fill="hold">
                                          <p:stCondLst>
                                            <p:cond delay="0"/>
                                          </p:stCondLst>
                                        </p:cTn>
                                        <p:tgtEl>
                                          <p:spTgt spid="6">
                                            <p:txEl>
                                              <p:charRg st="142" end="162"/>
                                            </p:txEl>
                                          </p:spTgt>
                                        </p:tgtEl>
                                        <p:attrNameLst>
                                          <p:attrName>style.visibility</p:attrName>
                                        </p:attrNameLst>
                                      </p:cBhvr>
                                      <p:to>
                                        <p:strVal val="visible"/>
                                      </p:to>
                                    </p:set>
                                    <p:animEffect transition="in" filter="fade">
                                      <p:cBhvr>
                                        <p:cTn id="35" dur="2000"/>
                                        <p:tgtEl>
                                          <p:spTgt spid="6">
                                            <p:txEl>
                                              <p:charRg st="142" end="162"/>
                                            </p:txEl>
                                          </p:spTgt>
                                        </p:tgtEl>
                                      </p:cBhvr>
                                    </p:animEffect>
                                    <p:anim calcmode="lin" valueType="num">
                                      <p:cBhvr>
                                        <p:cTn id="36" dur="2000" fill="hold"/>
                                        <p:tgtEl>
                                          <p:spTgt spid="6">
                                            <p:txEl>
                                              <p:charRg st="142" end="162"/>
                                            </p:txEl>
                                          </p:spTgt>
                                        </p:tgtEl>
                                        <p:attrNameLst>
                                          <p:attrName>style.rotation</p:attrName>
                                        </p:attrNameLst>
                                      </p:cBhvr>
                                      <p:tavLst>
                                        <p:tav tm="0">
                                          <p:val>
                                            <p:fltVal val="720.000000"/>
                                          </p:val>
                                        </p:tav>
                                        <p:tav tm="100000">
                                          <p:val>
                                            <p:fltVal val="0.000000"/>
                                          </p:val>
                                        </p:tav>
                                      </p:tavLst>
                                    </p:anim>
                                    <p:anim calcmode="lin" valueType="num">
                                      <p:cBhvr>
                                        <p:cTn id="37" dur="2000" fill="hold"/>
                                        <p:tgtEl>
                                          <p:spTgt spid="6">
                                            <p:txEl>
                                              <p:charRg st="142" end="162"/>
                                            </p:txEl>
                                          </p:spTgt>
                                        </p:tgtEl>
                                        <p:attrNameLst>
                                          <p:attrName>ppt_h</p:attrName>
                                        </p:attrNameLst>
                                      </p:cBhvr>
                                      <p:tavLst>
                                        <p:tav tm="0">
                                          <p:val>
                                            <p:fltVal val="0.000000"/>
                                          </p:val>
                                        </p:tav>
                                        <p:tav tm="100000">
                                          <p:val>
                                            <p:strVal val="#ppt_h"/>
                                          </p:val>
                                        </p:tav>
                                      </p:tavLst>
                                    </p:anim>
                                    <p:anim calcmode="lin" valueType="num">
                                      <p:cBhvr>
                                        <p:cTn id="38" dur="2000" fill="hold"/>
                                        <p:tgtEl>
                                          <p:spTgt spid="6">
                                            <p:txEl>
                                              <p:charRg st="142" end="162"/>
                                            </p:txEl>
                                          </p:spTgt>
                                        </p:tgtEl>
                                        <p:attrNameLst>
                                          <p:attrName>ppt_w</p:attrName>
                                        </p:attrNameLst>
                                      </p:cBhvr>
                                      <p:tavLst>
                                        <p:tav tm="0">
                                          <p:val>
                                            <p:fltVal val="0.000000"/>
                                          </p:val>
                                        </p:tav>
                                        <p:tav tm="100000">
                                          <p:val>
                                            <p:strVal val="#ppt_w"/>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0" fill="hold" nodeType="clickEffect">
                                  <p:stCondLst>
                                    <p:cond delay="0"/>
                                  </p:stCondLst>
                                  <p:childTnLst>
                                    <p:set>
                                      <p:cBhvr>
                                        <p:cTn id="42" dur="1" fill="hold">
                                          <p:stCondLst>
                                            <p:cond delay="0"/>
                                          </p:stCondLst>
                                        </p:cTn>
                                        <p:tgtEl>
                                          <p:spTgt spid="6">
                                            <p:txEl>
                                              <p:charRg st="162" end="259"/>
                                            </p:txEl>
                                          </p:spTgt>
                                        </p:tgtEl>
                                        <p:attrNameLst>
                                          <p:attrName>style.visibility</p:attrName>
                                        </p:attrNameLst>
                                      </p:cBhvr>
                                      <p:to>
                                        <p:strVal val="visible"/>
                                      </p:to>
                                    </p:set>
                                    <p:anim calcmode="lin" valueType="num">
                                      <p:cBhvr>
                                        <p:cTn id="43" dur="500" fill="hold"/>
                                        <p:tgtEl>
                                          <p:spTgt spid="6">
                                            <p:txEl>
                                              <p:charRg st="162" end="259"/>
                                            </p:txEl>
                                          </p:spTgt>
                                        </p:tgtEl>
                                        <p:attrNameLst>
                                          <p:attrName>ppt_w</p:attrName>
                                        </p:attrNameLst>
                                      </p:cBhvr>
                                      <p:tavLst>
                                        <p:tav tm="0">
                                          <p:val>
                                            <p:fltVal val="0.000000"/>
                                          </p:val>
                                        </p:tav>
                                        <p:tav tm="100000">
                                          <p:val>
                                            <p:strVal val="#ppt_w"/>
                                          </p:val>
                                        </p:tav>
                                      </p:tavLst>
                                    </p:anim>
                                    <p:anim calcmode="lin" valueType="num">
                                      <p:cBhvr>
                                        <p:cTn id="44" dur="500" fill="hold"/>
                                        <p:tgtEl>
                                          <p:spTgt spid="6">
                                            <p:txEl>
                                              <p:charRg st="162" end="25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课堂小结</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805815" y="1640205"/>
            <a:ext cx="9634220" cy="4399915"/>
          </a:xfrm>
          <a:prstGeom prst="rect">
            <a:avLst/>
          </a:prstGeom>
          <a:noFill/>
        </p:spPr>
        <p:txBody>
          <a:bodyPr wrap="square" rtlCol="0" anchor="t">
            <a:spAutoFit/>
          </a:bodyPr>
          <a:p>
            <a:pPr algn="l" eaLnBrk="1" fontAlgn="base" latinLnBrk="1" hangingPunct="1"/>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   《溜索》这篇小说描写了“我”和一群马帮汉子在怒江峡谷的一次溜索经历，表现了人在自然面前接受挑战、战胜艰险的勇气，赞美了乐观向上的人生态度。    </a:t>
            </a:r>
            <a:endParaRPr sz="2800" b="1" strike="noStrike" noProof="1" dirty="0">
              <a:solidFill>
                <a:srgbClr val="0000FF"/>
              </a:solidFill>
              <a:uFillTx/>
              <a:latin typeface="黑体" panose="02010609060101010101" pitchFamily="49" charset="-122"/>
              <a:ea typeface="黑体" panose="02010609060101010101" pitchFamily="49" charset="-122"/>
              <a:sym typeface="+mn-ea"/>
            </a:endParaRPr>
          </a:p>
          <a:p>
            <a:pPr algn="l" eaLnBrk="1" fontAlgn="base" latinLnBrk="1" hangingPunct="1"/>
            <a:r>
              <a:rPr sz="2800" b="1" strike="noStrike" noProof="1" dirty="0">
                <a:solidFill>
                  <a:srgbClr val="0000FF"/>
                </a:solidFill>
                <a:uFillTx/>
                <a:latin typeface="黑体" panose="02010609060101010101" pitchFamily="49" charset="-122"/>
                <a:ea typeface="黑体" panose="02010609060101010101" pitchFamily="49" charset="-122"/>
                <a:cs typeface="+mn-cs"/>
                <a:sym typeface="+mn-ea"/>
              </a:rPr>
              <a:t>    作者以其独特的视角、传神凝练的语言、舒徐有致的节奏，层层烘托，表现了滇西马帮的生活。用词凝练、以少胜多是这篇小说的一大特色。我们都知道，诗歌的语言讲究凝练含蓄，小说同样如此。文学批评家郭枫曾说过，“阿城的小说语言，近乎中国文学中的古典诗的手法。明白一点说，阿城的小说语言的特色是：说的少，说的淡，说的轻”。学完《溜索》，我们都能感受到，这个评价无疑是切中肯綮的。  </a:t>
            </a:r>
            <a:endParaRPr sz="2800" b="1" strike="noStrike" noProof="1" dirty="0">
              <a:solidFill>
                <a:srgbClr val="0000FF"/>
              </a:solidFill>
              <a:uFillTx/>
              <a:latin typeface="黑体" panose="02010609060101010101" pitchFamily="49" charset="-122"/>
              <a:ea typeface="黑体" panose="02010609060101010101" pitchFamily="49" charset="-122"/>
              <a:sym typeface="+mn-ea"/>
            </a:endParaRPr>
          </a:p>
        </p:txBody>
      </p:sp>
    </p:spTree>
  </p:cSld>
  <p:clrMapOvr>
    <a:masterClrMapping/>
  </p:clrMapOvr>
  <p:transition>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4" name="文本框 99"/>
          <p:cNvSpPr txBox="1"/>
          <p:nvPr/>
        </p:nvSpPr>
        <p:spPr>
          <a:xfrm>
            <a:off x="679450" y="1146175"/>
            <a:ext cx="11604625" cy="5016500"/>
          </a:xfrm>
          <a:prstGeom prst="rect">
            <a:avLst/>
          </a:prstGeom>
          <a:noFill/>
          <a:ln w="28575" cap="flat" cmpd="sng">
            <a:noFill/>
            <a:prstDash val="solid"/>
            <a:round/>
            <a:headEnd type="none" w="med" len="med"/>
            <a:tailEnd type="none" w="med" len="med"/>
          </a:ln>
        </p:spPr>
        <p:txBody>
          <a:bodyPr wrap="square" anchor="t">
            <a:spAutoFit/>
          </a:bodyPr>
          <a:p>
            <a:pPr fontAlgn="base"/>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1.</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下列加点字注音及词语书写无误的一项是</a:t>
            </a:r>
            <a:endParaRPr lang="zh-CN" altLang="zh-CN" sz="4000" b="1" strike="noStrike" noProof="1" dirty="0">
              <a:solidFill>
                <a:srgbClr val="0000FF"/>
              </a:solidFill>
              <a:uFillTx/>
              <a:latin typeface="宋体" panose="02010600030101010101" pitchFamily="2" charset="-122"/>
            </a:endParaRPr>
          </a:p>
          <a:p>
            <a:pPr fontAlgn="base"/>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endParaRPr lang="zh-CN" altLang="zh-CN" sz="4000" b="1" strike="noStrike" noProof="1" dirty="0">
              <a:solidFill>
                <a:srgbClr val="0000FF"/>
              </a:solidFill>
              <a:uFillTx/>
              <a:latin typeface="宋体" panose="02010600030101010101" pitchFamily="2" charset="-122"/>
            </a:endParaRPr>
          </a:p>
          <a:p>
            <a:pPr fontAlgn="base">
              <a:lnSpc>
                <a:spcPct val="1500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蓦地（</a:t>
            </a:r>
            <a:r>
              <a:rPr lang="en-US" altLang="zh-CN" sz="4000" b="1" strike="noStrike" noProof="1" dirty="0" err="1">
                <a:solidFill>
                  <a:srgbClr val="0000FF"/>
                </a:solidFill>
                <a:uFillTx/>
                <a:latin typeface="宋体" panose="02010600030101010101" pitchFamily="2" charset="-122"/>
                <a:ea typeface="宋体" panose="02010600030101010101" pitchFamily="2" charset="-122"/>
                <a:cs typeface="+mn-cs"/>
              </a:rPr>
              <a:t>mò</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一缕（</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l</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ǐ</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u</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战战兢兢</a:t>
            </a:r>
            <a:endParaRPr lang="zh-CN" altLang="zh-CN" sz="4000" b="1" strike="noStrike" noProof="1" dirty="0">
              <a:solidFill>
                <a:srgbClr val="0000FF"/>
              </a:solidFill>
              <a:uFillTx/>
              <a:latin typeface="宋体" panose="02010600030101010101" pitchFamily="2" charset="-122"/>
            </a:endParaRPr>
          </a:p>
          <a:p>
            <a:pPr fontAlgn="base">
              <a:lnSpc>
                <a:spcPct val="1500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B.</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驮子（</a:t>
            </a:r>
            <a:r>
              <a:rPr lang="en-US" altLang="zh-CN" sz="4000" b="1" strike="noStrike" noProof="1" dirty="0" err="1">
                <a:solidFill>
                  <a:srgbClr val="0000FF"/>
                </a:solidFill>
                <a:uFillTx/>
                <a:latin typeface="宋体" panose="02010600030101010101" pitchFamily="2" charset="-122"/>
                <a:ea typeface="宋体" panose="02010600030101010101" pitchFamily="2" charset="-122"/>
                <a:cs typeface="+mn-cs"/>
              </a:rPr>
              <a:t>tuó</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拽住（</a:t>
            </a:r>
            <a:r>
              <a:rPr lang="en-US" altLang="zh-CN" sz="4000" b="1" strike="noStrike" noProof="1" dirty="0" err="1">
                <a:solidFill>
                  <a:srgbClr val="0000FF"/>
                </a:solidFill>
                <a:uFillTx/>
                <a:latin typeface="宋体" panose="02010600030101010101" pitchFamily="2" charset="-122"/>
                <a:ea typeface="宋体" panose="02010600030101010101" pitchFamily="2" charset="-122"/>
                <a:cs typeface="+mn-cs"/>
              </a:rPr>
              <a:t>zhuài</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锱铢必较</a:t>
            </a:r>
            <a:endParaRPr lang="zh-CN" altLang="zh-CN" sz="4000" b="1" strike="noStrike" noProof="1" dirty="0">
              <a:solidFill>
                <a:srgbClr val="0000FF"/>
              </a:solidFill>
              <a:uFillTx/>
              <a:latin typeface="宋体" panose="02010600030101010101" pitchFamily="2" charset="-122"/>
            </a:endParaRPr>
          </a:p>
          <a:p>
            <a:pPr fontAlgn="base">
              <a:lnSpc>
                <a:spcPct val="1500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C.</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瞟见（</a:t>
            </a:r>
            <a:r>
              <a:rPr lang="en-US" altLang="zh-CN" sz="4000" b="1" strike="noStrike" noProof="1" dirty="0" err="1">
                <a:solidFill>
                  <a:srgbClr val="0000FF"/>
                </a:solidFill>
                <a:uFillTx/>
                <a:latin typeface="宋体" panose="02010600030101010101" pitchFamily="2" charset="-122"/>
                <a:ea typeface="宋体" panose="02010600030101010101" pitchFamily="2" charset="-122"/>
                <a:cs typeface="+mn-cs"/>
              </a:rPr>
              <a:t>piǎo</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咧嘴</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err="1">
                <a:solidFill>
                  <a:srgbClr val="0000FF"/>
                </a:solidFill>
                <a:uFillTx/>
                <a:latin typeface="宋体" panose="02010600030101010101" pitchFamily="2" charset="-122"/>
                <a:ea typeface="宋体" panose="02010600030101010101" pitchFamily="2" charset="-122"/>
                <a:cs typeface="+mn-cs"/>
              </a:rPr>
              <a:t>liě</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鼓乐喧天</a:t>
            </a:r>
            <a:endParaRPr lang="zh-CN" altLang="zh-CN" sz="4000" b="1" strike="noStrike" noProof="1" dirty="0">
              <a:solidFill>
                <a:srgbClr val="0000FF"/>
              </a:solidFill>
              <a:uFillTx/>
              <a:latin typeface="宋体" panose="02010600030101010101" pitchFamily="2" charset="-122"/>
            </a:endParaRPr>
          </a:p>
          <a:p>
            <a:pPr fontAlgn="base">
              <a:lnSpc>
                <a:spcPct val="1500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D.</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脑髓（</a:t>
            </a:r>
            <a:r>
              <a:rPr lang="en-US" altLang="zh-CN" sz="4000" b="1" strike="noStrike" noProof="1" dirty="0" err="1">
                <a:solidFill>
                  <a:srgbClr val="0000FF"/>
                </a:solidFill>
                <a:uFillTx/>
                <a:latin typeface="宋体" panose="02010600030101010101" pitchFamily="2" charset="-122"/>
                <a:ea typeface="宋体" panose="02010600030101010101" pitchFamily="2" charset="-122"/>
                <a:cs typeface="+mn-cs"/>
              </a:rPr>
              <a:t>suǐ</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唿哨（</a:t>
            </a:r>
            <a:r>
              <a:rPr lang="en-US" altLang="zh-CN" sz="4000" b="1" strike="noStrike" noProof="1" dirty="0" err="1">
                <a:solidFill>
                  <a:srgbClr val="0000FF"/>
                </a:solidFill>
                <a:uFillTx/>
                <a:latin typeface="宋体" panose="02010600030101010101" pitchFamily="2" charset="-122"/>
                <a:ea typeface="宋体" panose="02010600030101010101" pitchFamily="2" charset="-122"/>
                <a:cs typeface="+mn-cs"/>
              </a:rPr>
              <a:t>shào</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千军之力</a:t>
            </a:r>
            <a:endParaRPr lang="zh-CN" altLang="zh-CN" sz="4000" b="1" strike="noStrike" noProof="1" dirty="0">
              <a:solidFill>
                <a:srgbClr val="0000FF"/>
              </a:solidFill>
              <a:uFillTx/>
              <a:latin typeface="宋体" panose="02010600030101010101" pitchFamily="2" charset="-122"/>
            </a:endParaRPr>
          </a:p>
        </p:txBody>
      </p:sp>
      <p:sp>
        <p:nvSpPr>
          <p:cNvPr id="59394" name="文本框 1"/>
          <p:cNvSpPr txBox="1"/>
          <p:nvPr/>
        </p:nvSpPr>
        <p:spPr>
          <a:xfrm>
            <a:off x="5541963" y="1209675"/>
            <a:ext cx="296862" cy="368300"/>
          </a:xfrm>
          <a:prstGeom prst="rect">
            <a:avLst/>
          </a:prstGeom>
          <a:noFill/>
          <a:ln w="9525">
            <a:noFill/>
          </a:ln>
        </p:spPr>
        <p:txBody>
          <a:bodyPr wrap="none">
            <a:spAutoFit/>
          </a:bodyPr>
          <a:p>
            <a:pPr lvl="0" eaLnBrk="0" hangingPunct="0"/>
            <a:r>
              <a:rPr lang="en-US" altLang="zh-CN">
                <a:latin typeface="华文新魏" panose="02010800040101010101" charset="-122"/>
                <a:ea typeface="华文新魏" panose="02010800040101010101" charset="-122"/>
                <a:sym typeface="宋体" panose="02010600030101010101" pitchFamily="2" charset="-122"/>
              </a:rPr>
              <a:t>C</a:t>
            </a:r>
            <a:endParaRPr lang="zh-CN" altLang="en-US">
              <a:latin typeface="Calibri" panose="020F0502020204030204" pitchFamily="34" charset="0"/>
              <a:ea typeface="宋体" panose="02010600030101010101" pitchFamily="2" charset="-122"/>
            </a:endParaRPr>
          </a:p>
        </p:txBody>
      </p:sp>
      <p:sp>
        <p:nvSpPr>
          <p:cNvPr id="5" name="文本框 4"/>
          <p:cNvSpPr txBox="1"/>
          <p:nvPr/>
        </p:nvSpPr>
        <p:spPr>
          <a:xfrm>
            <a:off x="-20637"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课堂检测</a:t>
            </a:r>
            <a:endParaRPr lang="zh-CN" altLang="en-US" sz="4000" b="1" strike="noStrike" noProof="1">
              <a:solidFill>
                <a:srgbClr val="7030A0"/>
              </a:solidFill>
              <a:uFillTx/>
              <a:ea typeface="黑体" panose="02010609060101010101" pitchFamily="49" charset="-122"/>
            </a:endParaRPr>
          </a:p>
        </p:txBody>
      </p:sp>
      <p:sp>
        <p:nvSpPr>
          <p:cNvPr id="4" name="文本框 3"/>
          <p:cNvSpPr txBox="1"/>
          <p:nvPr/>
        </p:nvSpPr>
        <p:spPr>
          <a:xfrm>
            <a:off x="1812925" y="1695450"/>
            <a:ext cx="452438" cy="706438"/>
          </a:xfrm>
          <a:prstGeom prst="rect">
            <a:avLst/>
          </a:prstGeom>
          <a:noFill/>
        </p:spPr>
        <p:txBody>
          <a:bodyPr wrap="none" rtlCol="0">
            <a:spAutoFit/>
          </a:bodyPr>
          <a:p>
            <a:pPr fontAlgn="base"/>
            <a:r>
              <a:rPr lang="en-US" altLang="zh-CN" sz="4000" b="1" strike="noStrike" noProof="1">
                <a:solidFill>
                  <a:srgbClr val="FF0000"/>
                </a:solidFill>
                <a:uFillTx/>
                <a:latin typeface="Calibri" panose="020F0502020204030204" pitchFamily="34" charset="0"/>
                <a:ea typeface="黑体" panose="02010609060101010101" pitchFamily="49" charset="-122"/>
                <a:cs typeface="+mn-cs"/>
              </a:rPr>
              <a:t>C</a:t>
            </a:r>
            <a:endParaRPr lang="en-US" altLang="zh-CN" sz="4000" b="1" strike="noStrike" noProof="1">
              <a:solidFill>
                <a:srgbClr val="FF000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8" name="文本框 99"/>
          <p:cNvSpPr txBox="1"/>
          <p:nvPr/>
        </p:nvSpPr>
        <p:spPr>
          <a:xfrm>
            <a:off x="517525" y="677863"/>
            <a:ext cx="11156950" cy="6170613"/>
          </a:xfrm>
          <a:prstGeom prst="rect">
            <a:avLst/>
          </a:prstGeom>
          <a:noFill/>
          <a:ln w="28575" cap="flat" cmpd="sng">
            <a:noFill/>
            <a:prstDash val="solid"/>
            <a:round/>
            <a:headEnd type="none" w="med" len="med"/>
            <a:tailEnd type="none" w="med" len="med"/>
          </a:ln>
        </p:spPr>
        <p:txBody>
          <a:bodyPr wrap="square" anchor="t">
            <a:spAutoFit/>
          </a:bodyPr>
          <a:p>
            <a:pPr fontAlgn="base"/>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2</a:t>
            </a:r>
            <a:r>
              <a:rPr lang="zh-CN" altLang="en-US" sz="4000" b="1" strike="noStrike" noProof="1" dirty="0">
                <a:solidFill>
                  <a:srgbClr val="0000FF"/>
                </a:solidFill>
                <a:uFillTx/>
                <a:latin typeface="宋体" panose="02010600030101010101" pitchFamily="2" charset="-122"/>
                <a:ea typeface="宋体" panose="02010600030101010101" pitchFamily="2" charset="-122"/>
                <a:cs typeface="+mn-cs"/>
              </a:rPr>
              <a:t>、</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下列句子没有运用比喻的修辞的一项是</a:t>
            </a:r>
            <a:endParaRPr lang="zh-CN" altLang="zh-CN" sz="4000" b="1" strike="noStrike" noProof="1" dirty="0">
              <a:solidFill>
                <a:srgbClr val="0000FF"/>
              </a:solidFill>
              <a:uFillTx/>
              <a:latin typeface="宋体" panose="02010600030101010101" pitchFamily="2" charset="-122"/>
            </a:endParaRPr>
          </a:p>
          <a:p>
            <a:pPr fontAlgn="base"/>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    </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a:t>
            </a:r>
            <a:endParaRPr lang="zh-CN" altLang="zh-CN" sz="4000" b="1" strike="noStrike" noProof="1" dirty="0">
              <a:solidFill>
                <a:srgbClr val="0000FF"/>
              </a:solidFill>
              <a:uFillTx/>
              <a:latin typeface="宋体" panose="02010600030101010101" pitchFamily="2" charset="-122"/>
            </a:endParaRPr>
          </a:p>
          <a:p>
            <a:pPr fontAlgn="base">
              <a:lnSpc>
                <a:spcPts val="54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A.</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铃铛们又慌慌响起来，马帮如极稠的粥，慢慢流向那个山口。</a:t>
            </a:r>
            <a:endParaRPr lang="zh-CN" altLang="zh-CN" sz="4000" b="1" strike="noStrike" noProof="1" dirty="0">
              <a:solidFill>
                <a:srgbClr val="0000FF"/>
              </a:solidFill>
              <a:uFillTx/>
              <a:latin typeface="宋体" panose="02010600030101010101" pitchFamily="2" charset="-122"/>
            </a:endParaRPr>
          </a:p>
          <a:p>
            <a:pPr fontAlgn="base">
              <a:lnSpc>
                <a:spcPts val="54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B.</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万丈下的怒江，倒像是一股尿，细细流着。</a:t>
            </a:r>
            <a:endParaRPr lang="zh-CN" altLang="zh-CN" sz="4000" b="1" strike="noStrike" noProof="1" dirty="0">
              <a:solidFill>
                <a:srgbClr val="0000FF"/>
              </a:solidFill>
              <a:uFillTx/>
              <a:latin typeface="宋体" panose="02010600030101010101" pitchFamily="2" charset="-122"/>
            </a:endParaRPr>
          </a:p>
          <a:p>
            <a:pPr fontAlgn="base">
              <a:lnSpc>
                <a:spcPts val="54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C.</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慎慎地下来，腿子抖得站不住，脚倒像生下来第一遭知道世界上还有土地，亲亲热热跺几下。</a:t>
            </a:r>
            <a:endParaRPr lang="zh-CN" altLang="zh-CN" sz="4000" b="1" strike="noStrike" noProof="1" dirty="0">
              <a:solidFill>
                <a:srgbClr val="0000FF"/>
              </a:solidFill>
              <a:uFillTx/>
              <a:latin typeface="宋体" panose="02010600030101010101" pitchFamily="2" charset="-122"/>
            </a:endParaRPr>
          </a:p>
          <a:p>
            <a:pPr fontAlgn="base">
              <a:lnSpc>
                <a:spcPts val="5400"/>
              </a:lnSpc>
            </a:pPr>
            <a:r>
              <a:rPr lang="en-US" altLang="zh-CN" sz="4000" b="1" strike="noStrike" noProof="1" dirty="0">
                <a:solidFill>
                  <a:srgbClr val="0000FF"/>
                </a:solidFill>
                <a:uFillTx/>
                <a:latin typeface="宋体" panose="02010600030101010101" pitchFamily="2" charset="-122"/>
                <a:ea typeface="宋体" panose="02010600030101010101" pitchFamily="2" charset="-122"/>
                <a:cs typeface="+mn-cs"/>
              </a:rPr>
              <a:t>D.</a:t>
            </a:r>
            <a:r>
              <a:rPr lang="zh-CN" altLang="zh-CN" sz="4000" b="1" strike="noStrike" noProof="1" dirty="0">
                <a:solidFill>
                  <a:srgbClr val="0000FF"/>
                </a:solidFill>
                <a:uFillTx/>
                <a:latin typeface="宋体" panose="02010600030101010101" pitchFamily="2" charset="-122"/>
                <a:ea typeface="宋体" panose="02010600030101010101" pitchFamily="2" charset="-122"/>
                <a:cs typeface="+mn-cs"/>
              </a:rPr>
              <a:t>如果说自然的智慧是大海，那么，人类的智慧就只是大海中的一个小水滴。</a:t>
            </a:r>
            <a:endParaRPr lang="zh-CN" altLang="zh-CN" sz="4000" b="1" strike="noStrike" noProof="1" dirty="0">
              <a:solidFill>
                <a:srgbClr val="0000FF"/>
              </a:solidFill>
              <a:uFillTx/>
              <a:latin typeface="宋体" panose="02010600030101010101" pitchFamily="2" charset="-122"/>
            </a:endParaRPr>
          </a:p>
        </p:txBody>
      </p:sp>
      <p:sp>
        <p:nvSpPr>
          <p:cNvPr id="5" name="文本框 4"/>
          <p:cNvSpPr txBox="1"/>
          <p:nvPr/>
        </p:nvSpPr>
        <p:spPr>
          <a:xfrm>
            <a:off x="-20637"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课堂检测</a:t>
            </a:r>
            <a:endParaRPr lang="zh-CN" altLang="en-US" sz="4000" b="1" strike="noStrike" noProof="1">
              <a:solidFill>
                <a:srgbClr val="7030A0"/>
              </a:solidFill>
              <a:uFillTx/>
              <a:ea typeface="黑体" panose="02010609060101010101" pitchFamily="49" charset="-122"/>
            </a:endParaRPr>
          </a:p>
        </p:txBody>
      </p:sp>
      <p:sp>
        <p:nvSpPr>
          <p:cNvPr id="4" name="文本框 3"/>
          <p:cNvSpPr txBox="1"/>
          <p:nvPr/>
        </p:nvSpPr>
        <p:spPr>
          <a:xfrm>
            <a:off x="1416050" y="1222375"/>
            <a:ext cx="452438" cy="706438"/>
          </a:xfrm>
          <a:prstGeom prst="rect">
            <a:avLst/>
          </a:prstGeom>
          <a:noFill/>
        </p:spPr>
        <p:txBody>
          <a:bodyPr wrap="none" rtlCol="0">
            <a:spAutoFit/>
          </a:bodyPr>
          <a:p>
            <a:pPr fontAlgn="base"/>
            <a:r>
              <a:rPr lang="en-US" altLang="zh-CN" sz="4000" b="1" strike="noStrike" noProof="1">
                <a:solidFill>
                  <a:srgbClr val="FF0000"/>
                </a:solidFill>
                <a:uFillTx/>
                <a:latin typeface="Calibri" panose="020F0502020204030204" pitchFamily="34" charset="0"/>
                <a:ea typeface="黑体" panose="02010609060101010101" pitchFamily="49" charset="-122"/>
                <a:cs typeface="+mn-cs"/>
              </a:rPr>
              <a:t>C</a:t>
            </a:r>
            <a:endParaRPr lang="en-US" altLang="zh-CN" sz="4000" b="1" strike="noStrike" noProof="1">
              <a:solidFill>
                <a:srgbClr val="FF000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1112"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课堂检测</a:t>
            </a:r>
            <a:endParaRPr lang="zh-CN" altLang="en-US" sz="4000" b="1" strike="noStrike" noProof="1">
              <a:solidFill>
                <a:srgbClr val="7030A0"/>
              </a:solidFill>
              <a:uFillTx/>
              <a:ea typeface="黑体" panose="02010609060101010101" pitchFamily="49" charset="-122"/>
            </a:endParaRPr>
          </a:p>
        </p:txBody>
      </p:sp>
      <p:sp>
        <p:nvSpPr>
          <p:cNvPr id="2" name="文本框 1"/>
          <p:cNvSpPr txBox="1"/>
          <p:nvPr/>
        </p:nvSpPr>
        <p:spPr>
          <a:xfrm>
            <a:off x="1314450" y="971550"/>
            <a:ext cx="9332913" cy="1752600"/>
          </a:xfrm>
          <a:prstGeom prst="rect">
            <a:avLst/>
          </a:prstGeom>
          <a:noFill/>
        </p:spPr>
        <p:txBody>
          <a:bodyPr wrap="square" rtlCol="0" anchor="t">
            <a:spAutoFit/>
          </a:bodyPr>
          <a:p>
            <a:pPr algn="l" eaLnBrk="1" fontAlgn="base" latinLnBrk="1" hangingPunct="1">
              <a:buClr>
                <a:srgbClr val="0000FF"/>
              </a:buClr>
              <a:buFont typeface="Wingdings" panose="05000000000000000000" charset="0"/>
            </a:pPr>
            <a:r>
              <a:rPr lang="en-US" sz="3600" b="1" strike="noStrike" noProof="1" dirty="0">
                <a:solidFill>
                  <a:srgbClr val="0000FF"/>
                </a:solidFill>
                <a:uFillTx/>
                <a:latin typeface="黑体" panose="02010609060101010101" pitchFamily="49" charset="-122"/>
                <a:ea typeface="黑体" panose="02010609060101010101" pitchFamily="49" charset="-122"/>
                <a:cs typeface="+mn-cs"/>
                <a:sym typeface="+mn-ea"/>
              </a:rPr>
              <a:t>3</a:t>
            </a:r>
            <a:r>
              <a:rPr lang="zh-CN" altLang="en-US" sz="3600" b="1" strike="noStrike" noProof="1" dirty="0">
                <a:solidFill>
                  <a:srgbClr val="0000FF"/>
                </a:solidFill>
                <a:uFillTx/>
                <a:latin typeface="黑体" panose="02010609060101010101" pitchFamily="49" charset="-122"/>
                <a:ea typeface="黑体" panose="02010609060101010101" pitchFamily="49" charset="-122"/>
                <a:cs typeface="+mn-cs"/>
                <a:sym typeface="+mn-ea"/>
              </a:rPr>
              <a:t>、</a:t>
            </a:r>
            <a:r>
              <a:rPr sz="3600" b="1" strike="noStrike" noProof="1" dirty="0">
                <a:solidFill>
                  <a:srgbClr val="0000FF"/>
                </a:solidFill>
                <a:uFillTx/>
                <a:latin typeface="黑体" panose="02010609060101010101" pitchFamily="49" charset="-122"/>
                <a:ea typeface="黑体" panose="02010609060101010101" pitchFamily="49" charset="-122"/>
                <a:cs typeface="+mn-cs"/>
                <a:sym typeface="+mn-ea"/>
              </a:rPr>
              <a:t>怎样理解第3自然段“雷总不停，才渐渐生疑，懒懒问了一句。首领也只懒懒说是怒江，要过溜索了”中的两个“懒懒”？    </a:t>
            </a:r>
            <a:endParaRPr sz="3600" b="1" strike="noStrike" noProof="1" dirty="0">
              <a:solidFill>
                <a:srgbClr val="0000FF"/>
              </a:solidFill>
              <a:uFillTx/>
              <a:latin typeface="黑体" panose="02010609060101010101" pitchFamily="49" charset="-122"/>
              <a:ea typeface="黑体" panose="02010609060101010101" pitchFamily="49" charset="-122"/>
              <a:sym typeface="+mn-ea"/>
            </a:endParaRPr>
          </a:p>
        </p:txBody>
      </p:sp>
      <p:sp>
        <p:nvSpPr>
          <p:cNvPr id="6" name="矩形 5"/>
          <p:cNvSpPr/>
          <p:nvPr/>
        </p:nvSpPr>
        <p:spPr>
          <a:xfrm>
            <a:off x="1233805" y="3192780"/>
            <a:ext cx="8954770" cy="2245360"/>
          </a:xfrm>
          <a:prstGeom prst="rect">
            <a:avLst/>
          </a:prstGeom>
          <a:noFill/>
          <a:extLst>
            <a:ext uri="{909E8E84-426E-40DD-AFC4-6F175D3DCCD1}">
              <a14:hiddenFill xmlns:a14="http://schemas.microsoft.com/office/drawing/2010/main">
                <a:solidFill>
                  <a:schemeClr val="bg1"/>
                </a:solidFill>
              </a14:hiddenFill>
            </a:ext>
          </a:extLst>
        </p:spPr>
        <p:txBody>
          <a:bodyPr wrap="square">
            <a:spAutoFit/>
          </a:bodyPr>
          <a:p>
            <a:pPr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rPr>
              <a:t>    这两个“懒懒”表现的情绪不同。</a:t>
            </a:r>
            <a:endParaRPr sz="2800" b="1" strike="noStrike" noProof="1" dirty="0">
              <a:solidFill>
                <a:srgbClr val="FF0000"/>
              </a:solidFill>
              <a:uFillTx/>
              <a:latin typeface="黑体" panose="02010609060101010101" pitchFamily="49" charset="-122"/>
              <a:ea typeface="黑体" panose="02010609060101010101" pitchFamily="49" charset="-122"/>
            </a:endParaRPr>
          </a:p>
          <a:p>
            <a:pPr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rPr>
              <a:t>   “我”的懒懒一问，表现了“我”的漫不经心，没有意识到危险临近。</a:t>
            </a:r>
            <a:endParaRPr sz="2800" b="1" strike="noStrike" noProof="1" dirty="0">
              <a:solidFill>
                <a:srgbClr val="FF0000"/>
              </a:solidFill>
              <a:uFillTx/>
              <a:latin typeface="黑体" panose="02010609060101010101" pitchFamily="49" charset="-122"/>
              <a:ea typeface="黑体" panose="02010609060101010101" pitchFamily="49" charset="-122"/>
            </a:endParaRPr>
          </a:p>
          <a:p>
            <a:pPr eaLnBrk="1" fontAlgn="base" latinLnBrk="1" hangingPunct="1">
              <a:lnSpc>
                <a:spcPct val="100000"/>
              </a:lnSpc>
            </a:pPr>
            <a:r>
              <a:rPr sz="2800" b="1" strike="noStrike" noProof="1" dirty="0">
                <a:solidFill>
                  <a:srgbClr val="FF0000"/>
                </a:solidFill>
                <a:uFillTx/>
                <a:latin typeface="黑体" panose="02010609060101010101" pitchFamily="49" charset="-122"/>
                <a:ea typeface="黑体" panose="02010609060101010101" pitchFamily="49" charset="-122"/>
                <a:cs typeface="+mn-cs"/>
              </a:rPr>
              <a:t>    领队的懒懒一答，表现的是从容不迫、胸有成竹、经验丰富。</a:t>
            </a:r>
            <a:endParaRPr sz="2800" b="1" strike="noStrike" noProof="1" dirty="0">
              <a:solidFill>
                <a:srgbClr val="FF0000"/>
              </a:solidFill>
              <a:uFillTx/>
              <a:latin typeface="黑体" panose="02010609060101010101" pitchFamily="49" charset="-122"/>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矩形 15370"/>
          <p:cNvSpPr/>
          <p:nvPr/>
        </p:nvSpPr>
        <p:spPr>
          <a:xfrm>
            <a:off x="693738" y="677863"/>
            <a:ext cx="11117263" cy="5851525"/>
          </a:xfrm>
          <a:prstGeom prst="rect">
            <a:avLst/>
          </a:prstGeom>
          <a:noFill/>
          <a:ln w="9525">
            <a:noFill/>
          </a:ln>
        </p:spPr>
        <p:txBody>
          <a:bodyPr wrap="square" anchor="t">
            <a:spAutoFit/>
          </a:bodyPr>
          <a:p>
            <a:pPr fontAlgn="base">
              <a:lnSpc>
                <a:spcPct val="130000"/>
              </a:lnSpc>
            </a:pPr>
            <a:r>
              <a:rPr lang="en-US" altLang="zh-CN" sz="3200" b="1" strike="noStrike" noProof="1">
                <a:solidFill>
                  <a:srgbClr val="0000FF"/>
                </a:solidFill>
                <a:uFillTx/>
                <a:latin typeface="黑体" panose="02010609060101010101" pitchFamily="49" charset="-122"/>
                <a:ea typeface="黑体" panose="02010609060101010101" pitchFamily="49" charset="-122"/>
                <a:cs typeface="+mn-cs"/>
              </a:rPr>
              <a:t>4</a:t>
            </a:r>
            <a:r>
              <a:rPr lang="zh-CN" altLang="en-US" sz="3200" b="1" strike="noStrike" noProof="1">
                <a:solidFill>
                  <a:srgbClr val="0000FF"/>
                </a:solidFill>
                <a:uFillTx/>
                <a:latin typeface="黑体" panose="02010609060101010101" pitchFamily="49" charset="-122"/>
                <a:ea typeface="黑体" panose="02010609060101010101" pitchFamily="49" charset="-122"/>
                <a:cs typeface="+mn-cs"/>
              </a:rPr>
              <a:t>、</a:t>
            </a:r>
            <a:r>
              <a:rPr lang="zh-CN" altLang="en-US" sz="3200" b="1" strike="noStrike" noProof="1" dirty="0">
                <a:solidFill>
                  <a:srgbClr val="0000FF"/>
                </a:solidFill>
                <a:uFillTx/>
                <a:latin typeface="黑体" panose="02010609060101010101" pitchFamily="49" charset="-122"/>
                <a:ea typeface="黑体" panose="02010609060101010101" pitchFamily="49" charset="-122"/>
                <a:cs typeface="+mn-cs"/>
              </a:rPr>
              <a:t>下列对病句的修改不正确的一项是	（　　）</a:t>
            </a:r>
            <a:endParaRPr lang="zh-CN" altLang="en-US" sz="3200" b="1" strike="noStrike" noProof="1" dirty="0">
              <a:solidFill>
                <a:srgbClr val="0000FF"/>
              </a:solidFill>
              <a:uFillTx/>
              <a:latin typeface="黑体" panose="02010609060101010101" pitchFamily="49" charset="-122"/>
              <a:ea typeface="黑体" panose="02010609060101010101" pitchFamily="49" charset="-122"/>
            </a:endParaRPr>
          </a:p>
          <a:p>
            <a:pPr fontAlgn="base">
              <a:lnSpc>
                <a:spcPct val="130000"/>
              </a:lnSpc>
            </a:pPr>
            <a:r>
              <a:rPr lang="en-US" altLang="zh-CN" sz="3200" b="1" strike="noStrike" noProof="1">
                <a:solidFill>
                  <a:srgbClr val="0000FF"/>
                </a:solidFill>
                <a:uFillTx/>
                <a:latin typeface="黑体" panose="02010609060101010101" pitchFamily="49" charset="-122"/>
                <a:ea typeface="黑体" panose="02010609060101010101" pitchFamily="49" charset="-122"/>
                <a:cs typeface="+mn-cs"/>
              </a:rPr>
              <a:t>A.</a:t>
            </a:r>
            <a:r>
              <a:rPr lang="zh-CN" altLang="en-US" sz="3200" b="1" strike="noStrike" noProof="1" dirty="0">
                <a:solidFill>
                  <a:srgbClr val="0000FF"/>
                </a:solidFill>
                <a:uFillTx/>
                <a:latin typeface="黑体" panose="02010609060101010101" pitchFamily="49" charset="-122"/>
                <a:ea typeface="黑体" panose="02010609060101010101" pitchFamily="49" charset="-122"/>
                <a:cs typeface="+mn-cs"/>
              </a:rPr>
              <a:t>第</a:t>
            </a:r>
            <a:r>
              <a:rPr lang="en-US" altLang="zh-CN" sz="3200" b="1" strike="noStrike" noProof="1">
                <a:solidFill>
                  <a:srgbClr val="0000FF"/>
                </a:solidFill>
                <a:uFillTx/>
                <a:latin typeface="黑体" panose="02010609060101010101" pitchFamily="49" charset="-122"/>
                <a:ea typeface="黑体" panose="02010609060101010101" pitchFamily="49" charset="-122"/>
                <a:cs typeface="+mn-cs"/>
              </a:rPr>
              <a:t>13</a:t>
            </a:r>
            <a:r>
              <a:rPr lang="zh-CN" altLang="en-US" sz="3200" b="1" strike="noStrike" noProof="1" dirty="0">
                <a:solidFill>
                  <a:srgbClr val="0000FF"/>
                </a:solidFill>
                <a:uFillTx/>
                <a:latin typeface="黑体" panose="02010609060101010101" pitchFamily="49" charset="-122"/>
                <a:ea typeface="黑体" panose="02010609060101010101" pitchFamily="49" charset="-122"/>
                <a:cs typeface="+mn-cs"/>
              </a:rPr>
              <a:t>届省运会即将在衡阳举行，体育健儿们纷纷表示要充分发扬水平，取得佳绩。（把“发扬”改为“发挥”）</a:t>
            </a:r>
            <a:endParaRPr lang="zh-CN" altLang="en-US" sz="3200" b="1" strike="noStrike" noProof="1" dirty="0">
              <a:solidFill>
                <a:srgbClr val="0000FF"/>
              </a:solidFill>
              <a:uFillTx/>
              <a:latin typeface="黑体" panose="02010609060101010101" pitchFamily="49" charset="-122"/>
              <a:ea typeface="黑体" panose="02010609060101010101" pitchFamily="49" charset="-122"/>
            </a:endParaRPr>
          </a:p>
          <a:p>
            <a:pPr fontAlgn="base">
              <a:lnSpc>
                <a:spcPct val="130000"/>
              </a:lnSpc>
            </a:pPr>
            <a:r>
              <a:rPr lang="en-US" altLang="zh-CN" sz="3200" b="1" strike="noStrike" noProof="1">
                <a:solidFill>
                  <a:srgbClr val="0000FF"/>
                </a:solidFill>
                <a:uFillTx/>
                <a:latin typeface="黑体" panose="02010609060101010101" pitchFamily="49" charset="-122"/>
                <a:ea typeface="黑体" panose="02010609060101010101" pitchFamily="49" charset="-122"/>
                <a:cs typeface="+mn-cs"/>
              </a:rPr>
              <a:t>B.</a:t>
            </a:r>
            <a:r>
              <a:rPr lang="zh-CN" altLang="en-US" sz="3200" b="1" strike="noStrike" noProof="1" dirty="0">
                <a:solidFill>
                  <a:srgbClr val="0000FF"/>
                </a:solidFill>
                <a:uFillTx/>
                <a:latin typeface="黑体" panose="02010609060101010101" pitchFamily="49" charset="-122"/>
                <a:ea typeface="黑体" panose="02010609060101010101" pitchFamily="49" charset="-122"/>
                <a:cs typeface="+mn-cs"/>
              </a:rPr>
              <a:t>为了防止结核疫情不再反弹，上级要求各学校加强管理，制定严密的防范措施。（去掉“不”）</a:t>
            </a:r>
            <a:endParaRPr lang="zh-CN" altLang="en-US" sz="3200" b="1" strike="noStrike" noProof="1" dirty="0">
              <a:solidFill>
                <a:srgbClr val="0000FF"/>
              </a:solidFill>
              <a:uFillTx/>
              <a:latin typeface="黑体" panose="02010609060101010101" pitchFamily="49" charset="-122"/>
              <a:ea typeface="黑体" panose="02010609060101010101" pitchFamily="49" charset="-122"/>
            </a:endParaRPr>
          </a:p>
          <a:p>
            <a:pPr fontAlgn="base">
              <a:lnSpc>
                <a:spcPct val="130000"/>
              </a:lnSpc>
            </a:pPr>
            <a:r>
              <a:rPr lang="en-US" altLang="zh-CN" sz="3200" b="1" strike="noStrike" noProof="1">
                <a:solidFill>
                  <a:srgbClr val="0000FF"/>
                </a:solidFill>
                <a:uFillTx/>
                <a:latin typeface="黑体" panose="02010609060101010101" pitchFamily="49" charset="-122"/>
                <a:ea typeface="黑体" panose="02010609060101010101" pitchFamily="49" charset="-122"/>
                <a:cs typeface="+mn-cs"/>
              </a:rPr>
              <a:t>C.</a:t>
            </a:r>
            <a:r>
              <a:rPr lang="zh-CN" altLang="en-US" sz="3200" b="1" strike="noStrike" noProof="1" dirty="0">
                <a:solidFill>
                  <a:srgbClr val="0000FF"/>
                </a:solidFill>
                <a:uFillTx/>
                <a:latin typeface="黑体" panose="02010609060101010101" pitchFamily="49" charset="-122"/>
                <a:ea typeface="黑体" panose="02010609060101010101" pitchFamily="49" charset="-122"/>
                <a:cs typeface="+mn-cs"/>
              </a:rPr>
              <a:t>眼前的油茶树含翠吐绿，五彩斑斓，摇曳生姿，把天堂山装点得生机盎然。（把“装点”改为“点缀”）</a:t>
            </a:r>
            <a:endParaRPr lang="zh-CN" altLang="en-US" sz="3200" b="1" strike="noStrike" noProof="1" dirty="0">
              <a:solidFill>
                <a:srgbClr val="0000FF"/>
              </a:solidFill>
              <a:uFillTx/>
              <a:latin typeface="黑体" panose="02010609060101010101" pitchFamily="49" charset="-122"/>
              <a:ea typeface="黑体" panose="02010609060101010101" pitchFamily="49" charset="-122"/>
            </a:endParaRPr>
          </a:p>
          <a:p>
            <a:pPr fontAlgn="base">
              <a:lnSpc>
                <a:spcPct val="130000"/>
              </a:lnSpc>
            </a:pPr>
            <a:r>
              <a:rPr lang="en-US" altLang="zh-CN" sz="3200" b="1" strike="noStrike" noProof="1">
                <a:solidFill>
                  <a:srgbClr val="0000FF"/>
                </a:solidFill>
                <a:uFillTx/>
                <a:latin typeface="黑体" panose="02010609060101010101" pitchFamily="49" charset="-122"/>
                <a:ea typeface="黑体" panose="02010609060101010101" pitchFamily="49" charset="-122"/>
                <a:cs typeface="+mn-cs"/>
              </a:rPr>
              <a:t>D.</a:t>
            </a:r>
            <a:r>
              <a:rPr lang="zh-CN" altLang="en-US" sz="3200" b="1" strike="noStrike" noProof="1" dirty="0">
                <a:solidFill>
                  <a:srgbClr val="0000FF"/>
                </a:solidFill>
                <a:uFillTx/>
                <a:latin typeface="黑体" panose="02010609060101010101" pitchFamily="49" charset="-122"/>
                <a:ea typeface="黑体" panose="02010609060101010101" pitchFamily="49" charset="-122"/>
                <a:cs typeface="+mn-cs"/>
              </a:rPr>
              <a:t>在阅读文学名著的过程中，使我明白了许多做人的道理，感悟了人生真谛。（去掉“在</a:t>
            </a:r>
            <a:r>
              <a:rPr lang="en-US" altLang="zh-CN" sz="3200" b="1" strike="noStrike" noProof="1">
                <a:solidFill>
                  <a:srgbClr val="0000FF"/>
                </a:solidFill>
                <a:uFillTx/>
                <a:latin typeface="黑体" panose="02010609060101010101" pitchFamily="49" charset="-122"/>
                <a:ea typeface="黑体" panose="02010609060101010101" pitchFamily="49" charset="-122"/>
                <a:cs typeface="+mn-cs"/>
              </a:rPr>
              <a:t>……</a:t>
            </a:r>
            <a:r>
              <a:rPr lang="zh-CN" altLang="en-US" sz="3200" b="1" strike="noStrike" noProof="1" dirty="0">
                <a:solidFill>
                  <a:srgbClr val="0000FF"/>
                </a:solidFill>
                <a:uFillTx/>
                <a:latin typeface="黑体" panose="02010609060101010101" pitchFamily="49" charset="-122"/>
                <a:ea typeface="黑体" panose="02010609060101010101" pitchFamily="49" charset="-122"/>
                <a:cs typeface="+mn-cs"/>
              </a:rPr>
              <a:t>中”或“使”）</a:t>
            </a:r>
            <a:endParaRPr lang="zh-CN" altLang="en-US" sz="3200" b="1" strike="noStrike" noProof="1" dirty="0">
              <a:solidFill>
                <a:srgbClr val="0000FF"/>
              </a:solidFill>
              <a:uFillTx/>
              <a:latin typeface="黑体" panose="02010609060101010101" pitchFamily="49" charset="-122"/>
              <a:ea typeface="黑体" panose="02010609060101010101" pitchFamily="49" charset="-122"/>
            </a:endParaRPr>
          </a:p>
        </p:txBody>
      </p:sp>
      <p:sp>
        <p:nvSpPr>
          <p:cNvPr id="15372" name="矩形 15371"/>
          <p:cNvSpPr/>
          <p:nvPr/>
        </p:nvSpPr>
        <p:spPr>
          <a:xfrm>
            <a:off x="8674100" y="752475"/>
            <a:ext cx="414338" cy="644525"/>
          </a:xfrm>
          <a:prstGeom prst="rect">
            <a:avLst/>
          </a:prstGeom>
          <a:noFill/>
          <a:ln w="9525">
            <a:noFill/>
          </a:ln>
        </p:spPr>
        <p:txBody>
          <a:bodyPr wrap="none" anchor="t">
            <a:spAutoFit/>
          </a:bodyPr>
          <a:p>
            <a:pPr fontAlgn="base"/>
            <a:r>
              <a:rPr lang="en-US" altLang="zh-CN" sz="3600" b="1" strike="noStrike" noProof="1">
                <a:solidFill>
                  <a:srgbClr val="FF0000"/>
                </a:solidFill>
                <a:uFillTx/>
                <a:latin typeface="黑体" panose="02010609060101010101" pitchFamily="49" charset="-122"/>
                <a:ea typeface="黑体" panose="02010609060101010101" pitchFamily="49" charset="-122"/>
                <a:cs typeface="+mn-cs"/>
              </a:rPr>
              <a:t>C</a:t>
            </a:r>
            <a:endParaRPr lang="en-US" altLang="zh-CN" sz="36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5" name="文本框 4"/>
          <p:cNvSpPr txBox="1"/>
          <p:nvPr/>
        </p:nvSpPr>
        <p:spPr>
          <a:xfrm>
            <a:off x="-20637"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课堂检测</a:t>
            </a:r>
            <a:endParaRPr lang="zh-CN" altLang="en-US" sz="4000" b="1" strike="noStrike" noProof="1">
              <a:solidFill>
                <a:srgbClr val="7030A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72"/>
                                        </p:tgtEl>
                                        <p:attrNameLst>
                                          <p:attrName>style.visibility</p:attrName>
                                        </p:attrNameLst>
                                      </p:cBhvr>
                                      <p:to>
                                        <p:strVal val="visible"/>
                                      </p:to>
                                    </p:set>
                                    <p:anim calcmode="lin" valueType="num">
                                      <p:cBhvr>
                                        <p:cTn id="7" dur="500" fill="hold"/>
                                        <p:tgtEl>
                                          <p:spTgt spid="15372"/>
                                        </p:tgtEl>
                                        <p:attrNameLst>
                                          <p:attrName>ppt_x</p:attrName>
                                        </p:attrNameLst>
                                      </p:cBhvr>
                                      <p:tavLst>
                                        <p:tav tm="0">
                                          <p:val>
                                            <p:strVal val="#ppt_x"/>
                                          </p:val>
                                        </p:tav>
                                        <p:tav tm="100000">
                                          <p:val>
                                            <p:strVal val="#ppt_x"/>
                                          </p:val>
                                        </p:tav>
                                      </p:tavLst>
                                    </p:anim>
                                    <p:anim calcmode="lin" valueType="num">
                                      <p:cBhvr>
                                        <p:cTn id="8" dur="500" fill="hold"/>
                                        <p:tgtEl>
                                          <p:spTgt spid="153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矩形 16393"/>
          <p:cNvSpPr/>
          <p:nvPr/>
        </p:nvSpPr>
        <p:spPr>
          <a:xfrm>
            <a:off x="1338263" y="895350"/>
            <a:ext cx="9280525" cy="4597400"/>
          </a:xfrm>
          <a:prstGeom prst="rect">
            <a:avLst/>
          </a:prstGeom>
          <a:noFill/>
          <a:ln w="9525">
            <a:noFill/>
          </a:ln>
        </p:spPr>
        <p:txBody>
          <a:bodyPr wrap="square" anchor="t">
            <a:spAutoFit/>
          </a:bodyPr>
          <a:p>
            <a:pPr eaLnBrk="1" fontAlgn="base" latinLnBrk="1" hangingPunct="1">
              <a:lnSpc>
                <a:spcPts val="5020"/>
              </a:lnSpc>
            </a:pPr>
            <a:r>
              <a:rPr lang="en-US" altLang="zh-CN" sz="3600" b="1" strike="noStrike" noProof="1">
                <a:solidFill>
                  <a:srgbClr val="0000FF"/>
                </a:solidFill>
                <a:uFillTx/>
                <a:latin typeface="黑体" panose="02010609060101010101" pitchFamily="49" charset="-122"/>
                <a:ea typeface="黑体" panose="02010609060101010101" pitchFamily="49" charset="-122"/>
                <a:cs typeface="+mn-cs"/>
              </a:rPr>
              <a:t>5</a:t>
            </a:r>
            <a:r>
              <a:rPr lang="zh-CN" altLang="en-US" sz="3600" b="1" strike="noStrike" noProof="1">
                <a:solidFill>
                  <a:srgbClr val="0000FF"/>
                </a:solidFill>
                <a:uFillTx/>
                <a:latin typeface="黑体" panose="02010609060101010101" pitchFamily="49" charset="-122"/>
                <a:ea typeface="黑体" panose="02010609060101010101" pitchFamily="49" charset="-122"/>
                <a:cs typeface="+mn-cs"/>
              </a:rPr>
              <a:t>、</a:t>
            </a:r>
            <a:r>
              <a:rPr lang="zh-CN" altLang="en-US" sz="3600" b="1" strike="noStrike" noProof="1" dirty="0">
                <a:solidFill>
                  <a:srgbClr val="0000FF"/>
                </a:solidFill>
                <a:uFillTx/>
                <a:latin typeface="黑体" panose="02010609060101010101" pitchFamily="49" charset="-122"/>
                <a:ea typeface="黑体" panose="02010609060101010101" pitchFamily="49" charset="-122"/>
                <a:cs typeface="+mn-cs"/>
              </a:rPr>
              <a:t>仿照画波浪线的句子，在横线上补写句子，使之与前后的句子构成排比。</a:t>
            </a:r>
            <a:endParaRPr lang="zh-CN" altLang="en-US" sz="3600" b="1" strike="noStrike" noProof="1" dirty="0">
              <a:solidFill>
                <a:srgbClr val="0000FF"/>
              </a:solidFill>
              <a:uFillTx/>
              <a:latin typeface="黑体" panose="02010609060101010101" pitchFamily="49" charset="-122"/>
              <a:ea typeface="黑体" panose="02010609060101010101" pitchFamily="49" charset="-122"/>
            </a:endParaRPr>
          </a:p>
          <a:p>
            <a:pPr eaLnBrk="1" fontAlgn="base" latinLnBrk="1" hangingPunct="1">
              <a:lnSpc>
                <a:spcPts val="5020"/>
              </a:lnSpc>
            </a:pPr>
            <a:r>
              <a:rPr lang="zh-CN" altLang="en-US" sz="3600" b="1" strike="noStrike" noProof="1" dirty="0">
                <a:solidFill>
                  <a:srgbClr val="0000FF"/>
                </a:solidFill>
                <a:uFillTx/>
                <a:latin typeface="黑体" panose="02010609060101010101" pitchFamily="49" charset="-122"/>
                <a:ea typeface="黑体" panose="02010609060101010101" pitchFamily="49" charset="-122"/>
                <a:cs typeface="+mn-cs"/>
              </a:rPr>
              <a:t>　　希望是冷冷冰雪中灿然开放的梅花，让你在严冬中感觉到春的气息；</a:t>
            </a:r>
            <a:r>
              <a:rPr lang="en-US" altLang="zh-CN" sz="3600" b="1" strike="noStrike" noProof="1">
                <a:solidFill>
                  <a:srgbClr val="0000FF"/>
                </a:solidFill>
                <a:uFillTx/>
                <a:latin typeface="黑体" panose="02010609060101010101" pitchFamily="49" charset="-122"/>
                <a:ea typeface="黑体" panose="02010609060101010101" pitchFamily="49" charset="-122"/>
                <a:cs typeface="+mn-cs"/>
              </a:rPr>
              <a:t>________________________________,____________________________</a:t>
            </a:r>
            <a:r>
              <a:rPr lang="zh-CN" altLang="en-US" sz="3600" b="1" strike="noStrike" noProof="1" dirty="0">
                <a:solidFill>
                  <a:srgbClr val="0000FF"/>
                </a:solidFill>
                <a:uFillTx/>
                <a:latin typeface="黑体" panose="02010609060101010101" pitchFamily="49" charset="-122"/>
                <a:ea typeface="黑体" panose="02010609060101010101" pitchFamily="49" charset="-122"/>
                <a:cs typeface="+mn-cs"/>
              </a:rPr>
              <a:t>；希望是漫漫沙漠中水草丰美的绿洲，让你在绝境中饮到生命的甘泉。</a:t>
            </a:r>
            <a:endParaRPr lang="zh-CN" altLang="en-US" sz="3600" b="1" strike="noStrike" noProof="1" dirty="0">
              <a:solidFill>
                <a:srgbClr val="0000FF"/>
              </a:solidFill>
              <a:uFillTx/>
              <a:latin typeface="黑体" panose="02010609060101010101" pitchFamily="49" charset="-122"/>
              <a:ea typeface="黑体" panose="02010609060101010101" pitchFamily="49" charset="-122"/>
            </a:endParaRPr>
          </a:p>
        </p:txBody>
      </p:sp>
      <p:sp>
        <p:nvSpPr>
          <p:cNvPr id="16395" name="矩形 16394"/>
          <p:cNvSpPr/>
          <p:nvPr/>
        </p:nvSpPr>
        <p:spPr>
          <a:xfrm>
            <a:off x="1533525" y="2768600"/>
            <a:ext cx="9247188" cy="2022475"/>
          </a:xfrm>
          <a:prstGeom prst="rect">
            <a:avLst/>
          </a:prstGeom>
          <a:noFill/>
          <a:ln w="9525">
            <a:noFill/>
          </a:ln>
        </p:spPr>
        <p:txBody>
          <a:bodyPr wrap="square" anchor="t">
            <a:spAutoFit/>
          </a:bodyPr>
          <a:p>
            <a:pPr fontAlgn="base">
              <a:lnSpc>
                <a:spcPts val="5020"/>
              </a:lnSpc>
            </a:pPr>
            <a:r>
              <a:rPr lang="en-US" altLang="zh-CN" sz="3600" b="1" strike="noStrike" noProof="1" dirty="0">
                <a:solidFill>
                  <a:srgbClr val="FF0000"/>
                </a:solidFill>
                <a:uFillTx/>
                <a:latin typeface="黑体" panose="02010609060101010101" pitchFamily="49" charset="-122"/>
                <a:ea typeface="黑体" panose="02010609060101010101" pitchFamily="49" charset="-122"/>
                <a:cs typeface="+mn-cs"/>
              </a:rPr>
              <a:t>                         </a:t>
            </a:r>
            <a:r>
              <a:rPr lang="zh-CN" altLang="en-US" sz="3600" b="1" strike="noStrike" noProof="1" dirty="0">
                <a:solidFill>
                  <a:srgbClr val="FF0000"/>
                </a:solidFill>
                <a:uFillTx/>
                <a:latin typeface="黑体" panose="02010609060101010101" pitchFamily="49" charset="-122"/>
                <a:ea typeface="黑体" panose="02010609060101010101" pitchFamily="49" charset="-122"/>
                <a:cs typeface="+mn-cs"/>
              </a:rPr>
              <a:t>希望是茫茫大海  </a:t>
            </a:r>
            <a:endParaRPr lang="zh-CN" altLang="en-US" sz="3600" b="1" strike="noStrike" noProof="1" dirty="0">
              <a:solidFill>
                <a:srgbClr val="FF0000"/>
              </a:solidFill>
              <a:uFillTx/>
              <a:latin typeface="黑体" panose="02010609060101010101" pitchFamily="49" charset="-122"/>
              <a:ea typeface="黑体" panose="02010609060101010101" pitchFamily="49" charset="-122"/>
            </a:endParaRPr>
          </a:p>
          <a:p>
            <a:pPr fontAlgn="base">
              <a:lnSpc>
                <a:spcPts val="5020"/>
              </a:lnSpc>
            </a:pPr>
            <a:r>
              <a:rPr lang="zh-CN" altLang="en-US" sz="3600" b="1" strike="noStrike" noProof="1" dirty="0">
                <a:solidFill>
                  <a:srgbClr val="FF0000"/>
                </a:solidFill>
                <a:uFillTx/>
                <a:latin typeface="黑体" panose="02010609060101010101" pitchFamily="49" charset="-122"/>
                <a:ea typeface="黑体" panose="02010609060101010101" pitchFamily="49" charset="-122"/>
                <a:cs typeface="+mn-cs"/>
              </a:rPr>
              <a:t> 上明亮耀眼的灯塔   让你在暗夜中找到航行的方向</a:t>
            </a:r>
            <a:endParaRPr lang="zh-CN" altLang="en-US" sz="3600" b="1" strike="noStrike" noProof="1" dirty="0">
              <a:solidFill>
                <a:srgbClr val="FF0000"/>
              </a:solidFill>
              <a:uFillTx/>
              <a:latin typeface="黑体" panose="02010609060101010101" pitchFamily="49" charset="-122"/>
              <a:ea typeface="黑体" panose="02010609060101010101" pitchFamily="49" charset="-122"/>
            </a:endParaRPr>
          </a:p>
        </p:txBody>
      </p:sp>
      <p:sp>
        <p:nvSpPr>
          <p:cNvPr id="5" name="文本框 4"/>
          <p:cNvSpPr txBox="1"/>
          <p:nvPr/>
        </p:nvSpPr>
        <p:spPr>
          <a:xfrm>
            <a:off x="-20637" y="-28575"/>
            <a:ext cx="2224088" cy="706438"/>
          </a:xfrm>
          <a:prstGeom prst="rect">
            <a:avLst/>
          </a:prstGeom>
          <a:noFill/>
        </p:spPr>
        <p:txBody>
          <a:bodyPr wrap="none" rtlCol="0">
            <a:spAutoFit/>
          </a:bodyPr>
          <a:p>
            <a:pPr fontAlgn="base"/>
            <a:r>
              <a:rPr lang="zh-CN" altLang="en-US" sz="4000" b="1" strike="noStrike" noProof="1">
                <a:solidFill>
                  <a:srgbClr val="7030A0"/>
                </a:solidFill>
                <a:uFillTx/>
                <a:latin typeface="Calibri" panose="020F0502020204030204" pitchFamily="34" charset="0"/>
                <a:ea typeface="黑体" panose="02010609060101010101" pitchFamily="49" charset="-122"/>
                <a:cs typeface="+mn-cs"/>
              </a:rPr>
              <a:t>课堂检测</a:t>
            </a:r>
            <a:endParaRPr lang="zh-CN" altLang="en-US" sz="4000" b="1" strike="noStrike" noProof="1">
              <a:solidFill>
                <a:srgbClr val="7030A0"/>
              </a:solidFill>
              <a:uFillTx/>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95"/>
                                        </p:tgtEl>
                                        <p:attrNameLst>
                                          <p:attrName>style.visibility</p:attrName>
                                        </p:attrNameLst>
                                      </p:cBhvr>
                                      <p:to>
                                        <p:strVal val="visible"/>
                                      </p:to>
                                    </p:set>
                                    <p:anim calcmode="lin" valueType="num">
                                      <p:cBhvr>
                                        <p:cTn id="7" dur="500" fill="hold"/>
                                        <p:tgtEl>
                                          <p:spTgt spid="16395"/>
                                        </p:tgtEl>
                                        <p:attrNameLst>
                                          <p:attrName>ppt_x</p:attrName>
                                        </p:attrNameLst>
                                      </p:cBhvr>
                                      <p:tavLst>
                                        <p:tav tm="0">
                                          <p:val>
                                            <p:strVal val="#ppt_x"/>
                                          </p:val>
                                        </p:tav>
                                        <p:tav tm="100000">
                                          <p:val>
                                            <p:strVal val="#ppt_x"/>
                                          </p:val>
                                        </p:tav>
                                      </p:tavLst>
                                    </p:anim>
                                    <p:anim calcmode="lin" valueType="num">
                                      <p:cBhvr>
                                        <p:cTn id="8" dur="500" fill="hold"/>
                                        <p:tgtEl>
                                          <p:spTgt spid="163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4516" name="图片 64515" descr="图片9"/>
          <p:cNvPicPr>
            <a:picLocks noChangeAspect="1"/>
          </p:cNvPicPr>
          <p:nvPr/>
        </p:nvPicPr>
        <p:blipFill>
          <a:blip r:embed="rId1"/>
          <a:stretch>
            <a:fillRect/>
          </a:stretch>
        </p:blipFill>
        <p:spPr>
          <a:xfrm>
            <a:off x="-9525" y="-66675"/>
            <a:ext cx="12212638" cy="6992938"/>
          </a:xfrm>
          <a:prstGeom prst="rect">
            <a:avLst/>
          </a:prstGeom>
          <a:noFill/>
          <a:ln w="9525">
            <a:noFill/>
          </a:ln>
        </p:spPr>
      </p:pic>
      <p:sp>
        <p:nvSpPr>
          <p:cNvPr id="32771" name="WordArt 3"/>
          <p:cNvSpPr/>
          <p:nvPr/>
        </p:nvSpPr>
        <p:spPr>
          <a:xfrm>
            <a:off x="6403975" y="2457450"/>
            <a:ext cx="3921125" cy="1579563"/>
          </a:xfrm>
          <a:prstGeom prst="rect">
            <a:avLst/>
          </a:prstGeom>
        </p:spPr>
        <p:txBody>
          <a:bodyPr wrap="none" fromWordArt="1">
            <a:prstTxWarp prst="textPlain">
              <a:avLst>
                <a:gd name="adj" fmla="val 50000"/>
              </a:avLst>
            </a:prstTxWarp>
            <a:normAutofit/>
          </a:bodyPr>
          <a:p>
            <a:pPr algn="ctr" eaLnBrk="0" hangingPunct="0"/>
            <a:r>
              <a:rPr lang="zh-CN" altLang="en-US" sz="2700" b="1">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5000"/>
                    </a:srgbClr>
                  </a:outerShdw>
                </a:effectLst>
                <a:latin typeface="宋体" panose="02010600030101010101" pitchFamily="2" charset="-122"/>
                <a:ea typeface="宋体" panose="02010600030101010101" pitchFamily="2" charset="-122"/>
              </a:rPr>
              <a:t>再见</a:t>
            </a:r>
            <a:endParaRPr lang="zh-CN" altLang="en-US" sz="2700" b="1">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5000"/>
                  </a:srgbClr>
                </a:outerShdw>
              </a:effectLst>
              <a:latin typeface="宋体" panose="02010600030101010101" pitchFamily="2" charset="-122"/>
              <a:ea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5000" fill="hold">
                                          <p:stCondLst>
                                            <p:cond delay="0"/>
                                          </p:stCondLst>
                                        </p:cTn>
                                        <p:tgtEl>
                                          <p:spTgt spid="32771"/>
                                        </p:tgtEl>
                                        <p:attrNameLst>
                                          <p:attrName>style.visibility</p:attrName>
                                        </p:attrNameLst>
                                      </p:cBhvr>
                                      <p:to>
                                        <p:strVal val="visible"/>
                                      </p:to>
                                    </p:set>
                                    <p:animEffect transition="in" filter="fade">
                                      <p:cBhvr>
                                        <p:cTn id="7" dur="5000"/>
                                        <p:tgtEl>
                                          <p:spTgt spid="32771"/>
                                        </p:tgtEl>
                                      </p:cBhvr>
                                    </p:animEffect>
                                    <p:anim calcmode="lin" valueType="num">
                                      <p:cBhvr>
                                        <p:cTn id="8" dur="5000" fill="hold"/>
                                        <p:tgtEl>
                                          <p:spTgt spid="32771"/>
                                        </p:tgtEl>
                                        <p:attrNameLst>
                                          <p:attrName>ppt_x</p:attrName>
                                        </p:attrNameLst>
                                      </p:cBhvr>
                                      <p:tavLst>
                                        <p:tav tm="0">
                                          <p:val>
                                            <p:strVal val="#ppt_x"/>
                                          </p:val>
                                        </p:tav>
                                        <p:tav tm="100000">
                                          <p:val>
                                            <p:strVal val="#ppt_x"/>
                                          </p:val>
                                        </p:tav>
                                      </p:tavLst>
                                    </p:anim>
                                    <p:anim calcmode="lin" valueType="num">
                                      <p:cBhvr>
                                        <p:cTn id="9" dur="5000" fill="hold"/>
                                        <p:tgtEl>
                                          <p:spTgt spid="327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tags/tag1.xml><?xml version="1.0" encoding="utf-8"?>
<p:tagLst xmlns:p="http://schemas.openxmlformats.org/presentationml/2006/main">
  <p:tag name="KSO_WM_SLIDE_MODEL_TYPE" val="timeline"/>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6653</Words>
  <Application>WPS 演示</Application>
  <PresentationFormat>自定义</PresentationFormat>
  <Paragraphs>384</Paragraphs>
  <Slides>49</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49</vt:i4>
      </vt:variant>
    </vt:vector>
  </HeadingPairs>
  <TitlesOfParts>
    <vt:vector size="66" baseType="lpstr">
      <vt:lpstr>Arial</vt:lpstr>
      <vt:lpstr>宋体</vt:lpstr>
      <vt:lpstr>Wingdings</vt:lpstr>
      <vt:lpstr>Calibri</vt:lpstr>
      <vt:lpstr>Calibri Light</vt:lpstr>
      <vt:lpstr>微软雅黑</vt:lpstr>
      <vt:lpstr>方正大标宋_GBK</vt:lpstr>
      <vt:lpstr>方正大标宋_GBK</vt:lpstr>
      <vt:lpstr>黑体</vt:lpstr>
      <vt:lpstr>华文仿宋</vt:lpstr>
      <vt:lpstr>幼圆</vt:lpstr>
      <vt:lpstr>Arial Unicode MS</vt:lpstr>
      <vt:lpstr>Wingdings</vt:lpstr>
      <vt:lpstr>方正楷体简体</vt:lpstr>
      <vt:lpstr>华文楷体</vt:lpstr>
      <vt:lpstr>华文新魏</vt:lpstr>
      <vt:lpstr>Office 主题</vt:lpstr>
      <vt:lpstr>  溜 索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开&amp;啦</cp:lastModifiedBy>
  <cp:revision>284</cp:revision>
  <dcterms:created xsi:type="dcterms:W3CDTF">2018-01-19T05:09:00Z</dcterms:created>
  <dcterms:modified xsi:type="dcterms:W3CDTF">2020-03-13T12:51:21Z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