
<file path=[Content_Types].xml><?xml version="1.0" encoding="utf-8"?>
<Types xmlns="http://schemas.openxmlformats.org/package/2006/content-types">
  <Default Extension="xml" ContentType="application/vnd.openxmlformats-officedocument.presentationml.presentation.main+xml"/>
  <Default Extension="png" ContentType="image/png"/>
  <Default Extension="mp4" ContentType="video/mp4"/>
  <Default Extension="jpg" ContentType="image/jpeg"/>
  <Default Extension="rels" ContentType="application/vnd.openxmlformats-package.relationship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8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1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3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4.xml" ContentType="application/vnd.openxmlformats-officedocument.presentationml.slide+xml"/>
  <Override PartName="/ppt/slideLayouts/slideLayout14.xml" ContentType="application/vnd.openxmlformats-officedocument.presentationml.slideLayout+xml"/>
</Types>
</file>

<file path=_rels/.rels>&#65279;<?xml version="1.0" encoding="utf-8"?><Relationships xmlns="http://schemas.openxmlformats.org/package/2006/relationships"><Relationship Type="http://schemas.openxmlformats.org/officeDocument/2006/relationships/officeDocument" Target="/ppt/presentation.xml" Id="Rddcb476bee8148a6" /><Relationship Type="http://schemas.openxmlformats.org/officeDocument/2006/relationships/extended-properties" Target="/docProps/app.xml" Id="rId2" /><Relationship Type="http://schemas.openxmlformats.org/package/2006/relationships/metadata/core-properties" Target="/docProps/core.xml" Id="R92ea212b86e84084" /><Relationship Type="http://schemas.openxmlformats.org/officeDocument/2006/relationships/custom-properties" Target="/docProps/custom.xml" Id="R634f84c2577047ab" 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p14="http://schemas.microsoft.com/office/powerpoint/2010/main"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presProps" Target="/ppt/presProps.xml" Id="rId1" /><Relationship Type="http://schemas.openxmlformats.org/officeDocument/2006/relationships/viewProps" Target="/ppt/viewProps.xml" Id="rId2" /><Relationship Type="http://schemas.openxmlformats.org/officeDocument/2006/relationships/theme" Target="/ppt/theme/theme1.xml" Id="rId3" /><Relationship Type="http://schemas.openxmlformats.org/officeDocument/2006/relationships/tableStyles" Target="/ppt/tableStyles.xml" Id="rId4" /><Relationship Type="http://schemas.openxmlformats.org/officeDocument/2006/relationships/slideMaster" Target="/ppt/slideMasters/slideMaster1.xml" Id="rId5" /><Relationship Type="http://schemas.openxmlformats.org/officeDocument/2006/relationships/slide" Target="/ppt/slides/slide1.xml" Id="rId6" /><Relationship Type="http://schemas.openxmlformats.org/officeDocument/2006/relationships/slide" Target="/ppt/slides/slide2.xml" Id="rId7" /><Relationship Type="http://schemas.openxmlformats.org/officeDocument/2006/relationships/slide" Target="/ppt/slides/slide3.xml" Id="rId8" /><Relationship Type="http://schemas.openxmlformats.org/officeDocument/2006/relationships/slide" Target="/ppt/slides/slide4.xml" Id="rId9" /><Relationship Type="http://schemas.openxmlformats.org/officeDocument/2006/relationships/slide" Target="/ppt/slides/slide5.xml" Id="rId10" /><Relationship Type="http://schemas.openxmlformats.org/officeDocument/2006/relationships/slide" Target="/ppt/slides/slide6.xml" Id="rId11" /><Relationship Type="http://schemas.openxmlformats.org/officeDocument/2006/relationships/slide" Target="/ppt/slides/slide7.xml" Id="rId12" /><Relationship Type="http://schemas.openxmlformats.org/officeDocument/2006/relationships/slide" Target="/ppt/slides/slide8.xml" Id="rId13" /><Relationship Type="http://schemas.openxmlformats.org/officeDocument/2006/relationships/slide" Target="/ppt/slides/slide9.xml" Id="rId14" /><Relationship Type="http://schemas.openxmlformats.org/officeDocument/2006/relationships/slide" Target="/ppt/slides/slide10.xml" Id="rId15" /><Relationship Type="http://schemas.openxmlformats.org/officeDocument/2006/relationships/slide" Target="/ppt/slides/slide11.xml" Id="rId16" /><Relationship Type="http://schemas.openxmlformats.org/officeDocument/2006/relationships/slide" Target="/ppt/slides/slide12.xml" Id="rId17" /><Relationship Type="http://schemas.openxmlformats.org/officeDocument/2006/relationships/slide" Target="/ppt/slides/slide13.xml" Id="rId18" /><Relationship Type="http://schemas.openxmlformats.org/officeDocument/2006/relationships/slide" Target="/ppt/slides/slide14.xml" Id="rId19" /></Relationship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slideLayout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9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0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theme" Target="/ppt/theme/theme1.xml" Id="rId2" /><Relationship Type="http://schemas.openxmlformats.org/officeDocument/2006/relationships/slideLayout" Target="/ppt/slideLayouts/slideLayout2.xml" Id="rId3" /><Relationship Type="http://schemas.openxmlformats.org/officeDocument/2006/relationships/slideLayout" Target="/ppt/slideLayouts/slideLayout3.xml" Id="rId4" /><Relationship Type="http://schemas.openxmlformats.org/officeDocument/2006/relationships/slideLayout" Target="/ppt/slideLayouts/slideLayout4.xml" Id="rId5" /><Relationship Type="http://schemas.openxmlformats.org/officeDocument/2006/relationships/slideLayout" Target="/ppt/slideLayouts/slideLayout5.xml" Id="rId6" /><Relationship Type="http://schemas.openxmlformats.org/officeDocument/2006/relationships/slideLayout" Target="/ppt/slideLayouts/slideLayout6.xml" Id="rId7" /><Relationship Type="http://schemas.openxmlformats.org/officeDocument/2006/relationships/slideLayout" Target="/ppt/slideLayouts/slideLayout7.xml" Id="rId8" /><Relationship Type="http://schemas.openxmlformats.org/officeDocument/2006/relationships/slideLayout" Target="/ppt/slideLayouts/slideLayout8.xml" Id="rId9" /><Relationship Type="http://schemas.openxmlformats.org/officeDocument/2006/relationships/slideLayout" Target="/ppt/slideLayouts/slideLayout9.xml" Id="rId10" /><Relationship Type="http://schemas.openxmlformats.org/officeDocument/2006/relationships/slideLayout" Target="/ppt/slideLayouts/slideLayout10.xml" Id="rId11" /><Relationship Type="http://schemas.openxmlformats.org/officeDocument/2006/relationships/slideLayout" Target="/ppt/slideLayouts/slideLayout11.xml" Id="rId12" /><Relationship Type="http://schemas.openxmlformats.org/officeDocument/2006/relationships/slideLayout" Target="/ppt/slideLayouts/slideLayout12.xml" Id="rId13" /><Relationship Type="http://schemas.openxmlformats.org/officeDocument/2006/relationships/slideLayout" Target="/ppt/slideLayouts/slideLayout13.xml" Id="rId14" /><Relationship Type="http://schemas.openxmlformats.org/officeDocument/2006/relationships/slideLayout" Target="/ppt/slideLayouts/slideLayout14.xml" Id="rId15" /></Relationships>
</file>

<file path=ppt/slideMasters/slideMaster1.xml><?xml version="1.0" encoding="utf-8"?>
<p:sldMaster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3735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Id1" /><Relationship Type="http://schemas.openxmlformats.org/officeDocument/2006/relationships/image" Target="/ppt/media/image.png" Id="rId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Id1" /><Relationship Type="http://schemas.openxmlformats.org/officeDocument/2006/relationships/image" Target="/ppt/media/image2.png" Id="rId2" /><Relationship Type="http://schemas.openxmlformats.org/officeDocument/2006/relationships/image" Target="/ppt/media/image3.png" Id="rId3" /><Relationship Type="http://schemas.openxmlformats.org/officeDocument/2006/relationships/image" Target="/ppt/media/image4.png" Id="rId4" /><Relationship Type="http://schemas.openxmlformats.org/officeDocument/2006/relationships/image" Target="/ppt/media/image5.png" Id="rId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4.xml" Id="rId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5.xml" Id="rId1" /><Relationship Type="http://schemas.openxmlformats.org/officeDocument/2006/relationships/image" Target="/ppt/media/image6.png" Id="rId4" /><Relationship Type="http://schemas.openxmlformats.org/officeDocument/2006/relationships/video" Target="/media/mediadata.mp4" Id="rId3" /><Relationship Type="http://schemas.microsoft.com/office/2007/relationships/media" Target="/media/mediadata.mp4" Id="rId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Id1" /><Relationship Type="http://schemas.openxmlformats.org/officeDocument/2006/relationships/image" Target="/ppt/media/image.jpg" Id="rId2" /><Relationship Type="http://schemas.openxmlformats.org/officeDocument/2006/relationships/image" Target="/ppt/media/image2.jpg" Id="rId3" /><Relationship Type="http://schemas.openxmlformats.org/officeDocument/2006/relationships/image" Target="/ppt/media/image3.jpg" Id="rId4" /><Relationship Type="http://schemas.openxmlformats.org/officeDocument/2006/relationships/image" Target="/ppt/media/image7.png" Id="rId5" /><Relationship Type="http://schemas.openxmlformats.org/officeDocument/2006/relationships/image" Target="/ppt/media/image8.png" Id="rId6" /><Relationship Type="http://schemas.openxmlformats.org/officeDocument/2006/relationships/image" Target="/ppt/media/image9.png" Id="rId7" /><Relationship Type="http://schemas.openxmlformats.org/officeDocument/2006/relationships/image" Target="/ppt/media/image10.png" Id="rId8" /><Relationship Type="http://schemas.openxmlformats.org/officeDocument/2006/relationships/image" Target="/ppt/media/image11.png" Id="rId9" /><Relationship Type="http://schemas.openxmlformats.org/officeDocument/2006/relationships/image" Target="/ppt/media/image12.png" Id="rId10" /><Relationship Type="http://schemas.openxmlformats.org/officeDocument/2006/relationships/image" Target="/ppt/media/image13.png" Id="rId11" /><Relationship Type="http://schemas.openxmlformats.org/officeDocument/2006/relationships/image" Target="/ppt/media/image14.png" Id="rId12" /><Relationship Type="http://schemas.openxmlformats.org/officeDocument/2006/relationships/image" Target="/ppt/media/image15.png" Id="rId1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6.png" Id="rId2" /><Relationship Type="http://schemas.openxmlformats.org/officeDocument/2006/relationships/image" Target="/ppt/media/image17.png" Id="rId3" /><Relationship Type="http://schemas.openxmlformats.org/officeDocument/2006/relationships/image" Target="/ppt/media/image18.png" Id="rId4" /><Relationship Type="http://schemas.openxmlformats.org/officeDocument/2006/relationships/image" Target="/ppt/media/image19.png" Id="rId5" /><Relationship Type="http://schemas.openxmlformats.org/officeDocument/2006/relationships/image" Target="/ppt/media/image20.png" Id="rId6" /><Relationship Type="http://schemas.openxmlformats.org/officeDocument/2006/relationships/image" Target="/ppt/media/image21.png" Id="rId7" /><Relationship Type="http://schemas.openxmlformats.org/officeDocument/2006/relationships/image" Target="/ppt/media/image22.png" Id="rId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8.xml" Id="rId1" /><Relationship Type="http://schemas.openxmlformats.org/officeDocument/2006/relationships/image" Target="/ppt/media/image23.png" Id="rId2" /><Relationship Type="http://schemas.openxmlformats.org/officeDocument/2006/relationships/image" Target="/ppt/media/image24.png" Id="rId3" /><Relationship Type="http://schemas.openxmlformats.org/officeDocument/2006/relationships/image" Target="/ppt/media/image4.jpg" Id="rId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9.xml" Id="rId1" /><Relationship Type="http://schemas.openxmlformats.org/officeDocument/2006/relationships/image" Target="/ppt/media/image25.png" Id="rId2" /><Relationship Type="http://schemas.openxmlformats.org/officeDocument/2006/relationships/image" Target="/ppt/media/image26.png" Id="rId3" /><Relationship Type="http://schemas.openxmlformats.org/officeDocument/2006/relationships/image" Target="/ppt/media/image27.png" Id="rId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0.xml" Id="rId1" /><Relationship Type="http://schemas.openxmlformats.org/officeDocument/2006/relationships/image" Target="/ppt/media/image28.png" Id="rId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1.xml" Id="rId1" /><Relationship Type="http://schemas.openxmlformats.org/officeDocument/2006/relationships/image" Target="/ppt/media/image29.png" Id="rId2" /><Relationship Type="http://schemas.openxmlformats.org/officeDocument/2006/relationships/image" Target="/ppt/media/image30.png" Id="rId3" /><Relationship Type="http://schemas.openxmlformats.org/officeDocument/2006/relationships/image" Target="/ppt/media/image31.png" Id="rId4" /><Relationship Type="http://schemas.openxmlformats.org/officeDocument/2006/relationships/image" Target="/ppt/media/image32.png" Id="rId5" /><Relationship Type="http://schemas.openxmlformats.org/officeDocument/2006/relationships/image" Target="/ppt/media/image33.png" Id="rId6" /><Relationship Type="http://schemas.openxmlformats.org/officeDocument/2006/relationships/image" Target="/ppt/media/image34.png" Id="rId7" /><Relationship Type="http://schemas.openxmlformats.org/officeDocument/2006/relationships/image" Target="/ppt/media/image35.png" Id="rId8" /><Relationship Type="http://schemas.openxmlformats.org/officeDocument/2006/relationships/image" Target="/ppt/media/image5.jpg" Id="rId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2.xml" Id="rId1" /><Relationship Type="http://schemas.openxmlformats.org/officeDocument/2006/relationships/image" Target="/ppt/media/image36.png" Id="rId2" /><Relationship Type="http://schemas.openxmlformats.org/officeDocument/2006/relationships/image" Target="/ppt/media/image37.png" Id="rId3" /><Relationship Type="http://schemas.openxmlformats.org/officeDocument/2006/relationships/image" Target="/ppt/media/image38.png" Id="rId4" /><Relationship Type="http://schemas.openxmlformats.org/officeDocument/2006/relationships/image" Target="/ppt/media/image39.png" Id="rId5" /><Relationship Type="http://schemas.openxmlformats.org/officeDocument/2006/relationships/image" Target="/ppt/media/image40.png" Id="rId6" /><Relationship Type="http://schemas.openxmlformats.org/officeDocument/2006/relationships/image" Target="/ppt/media/image41.png" Id="rId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4.xml" Id="rId1" /><Relationship Type="http://schemas.openxmlformats.org/officeDocument/2006/relationships/image" Target="/ppt/media/image42.png" Id="rId2" /><Relationship Type="http://schemas.openxmlformats.org/officeDocument/2006/relationships/image" Target="/ppt/media/image43.png" Id="rId3" /><Relationship Type="http://schemas.openxmlformats.org/officeDocument/2006/relationships/image" Target="/ppt/media/image44.png" Id="rId4" /><Relationship Type="http://schemas.openxmlformats.org/officeDocument/2006/relationships/image" Target="/ppt/media/image45.png" Id="rId5" /><Relationship Type="http://schemas.openxmlformats.org/officeDocument/2006/relationships/image" Target="/ppt/media/image46.png" Id="rId6" /><Relationship Type="http://schemas.openxmlformats.org/officeDocument/2006/relationships/image" Target="/ppt/media/image47.png" Id="rId7" /></Relationships>
</file>

<file path=ppt/slides/slide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1324985" y="1259948"/>
            <a:ext cx="8612191" cy="762000"/>
          </a:xfrm>
          <a:prstGeom prst="rect"/>
          <a:solidFill>
            <a:srgbClr val="FFFFFF">
              <a:alpha val="0"/>
            </a:srgbClr>
          </a:solidFill>
          <a:ln w="14288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r>
              <a:rPr lang="zh-CN" altLang="en-US" sz="47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24.2.2  直线和圆的位置关系</a:t>
            </a:r>
          </a:p>
        </p:txBody>
      </p:sp>
      <p:sp>
        <p:nvSpPr>
          <p:cNvPr id="3" name="形状2"/>
          <p:cNvSpPr txBox="1"/>
          <p:nvPr/>
        </p:nvSpPr>
        <p:spPr>
          <a:xfrm>
            <a:off x="1706166" y="3014653"/>
            <a:ext cx="8231191" cy="830066"/>
          </a:xfrm>
          <a:prstGeom prst="rect"/>
          <a:solidFill>
            <a:srgbClr val="FFFFFF">
              <a:alpha val="0"/>
            </a:srgbClr>
          </a:solidFill>
          <a:ln w="14288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r>
              <a:rPr lang="zh-CN" altLang="en-US" sz="47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第1课时 直线和圆的位置关系</a:t>
            </a:r>
          </a:p>
        </p:txBody>
      </p:sp>
      <p:sp>
        <p:nvSpPr>
          <p:cNvPr id="4" name="形状3"/>
          <p:cNvSpPr txBox="1"/>
          <p:nvPr/>
        </p:nvSpPr>
        <p:spPr>
          <a:xfrm>
            <a:off x="140827" y="159334"/>
            <a:ext cx="4878391" cy="830266"/>
          </a:xfrm>
          <a:prstGeom prst="rect"/>
          <a:solidFill>
            <a:srgbClr val="FFFFFF">
              <a:alpha val="0"/>
            </a:srgbClr>
          </a:solidFill>
          <a:ln w="14288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29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九年级数学上（人教版）</a:t>
            </a:r>
          </a:p>
          <a:p>
            <a:pPr marL="0" algn="l"/>
            <a:r>
              <a:rPr lang="zh-CN" altLang="en-US" sz="29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         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500">
    <p:fade/>
  </p:transition>
</p:sld>
</file>

<file path=ppt/slides/slide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几何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1633265" y="1570742"/>
            <a:ext cx="2460583" cy="2460583"/>
          </a:xfrm>
          <a:prstGeom prst="rect">
            <a:avLst/>
          </a:prstGeom>
        </p:spPr>
      </p:pic>
      <p:grpSp>
        <p:nvGrpSpPr>
          <p:cNvPr id="3" name="组合1"/>
          <p:cNvGrpSpPr/>
          <p:nvPr/>
        </p:nvGrpSpPr>
        <p:grpSpPr>
          <a:xfrm>
            <a:off x="2956417" y="4264076"/>
            <a:ext cx="601485" cy="628618"/>
            <a:chOff x="0" y="0"/>
            <a:chExt cx="601485" cy="628618"/>
          </a:xfrm>
        </p:grpSpPr>
        <p:sp>
          <p:nvSpPr>
            <p:cNvPr id="4" name="形状1"/>
            <p:cNvSpPr txBox="1"/>
            <p:nvPr/>
          </p:nvSpPr>
          <p:spPr>
            <a:xfrm>
              <a:off x="0" y="75028"/>
              <a:ext cx="142875" cy="142875"/>
            </a:xfrm>
            <a:custGeom>
              <a:avLst/>
              <a:gdLst>
                <a:gd name="connsiteX0" fmla="*/ 71438 w 142875"/>
                <a:gd name="connsiteY0" fmla="*/ 0 h 142875"/>
                <a:gd name="connsiteX1" fmla="*/ 110891 w 142875"/>
                <a:gd name="connsiteY1" fmla="*/ 0 h 142875"/>
                <a:gd name="connsiteX2" fmla="*/ 142875 w 142875"/>
                <a:gd name="connsiteY2" fmla="*/ 110891 h 142875"/>
                <a:gd name="connsiteX3" fmla="*/ 31984 w 142875"/>
                <a:gd name="connsiteY3" fmla="*/ 142875 h 142875"/>
                <a:gd name="connsiteX4" fmla="*/ 0 w 142875"/>
                <a:gd name="connsiteY4" fmla="*/ 31984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875" h="142875">
                  <a:moveTo>
                    <a:pt x="71438" y="0"/>
                  </a:moveTo>
                  <a:cubicBezTo>
                    <a:pt x="110891" y="0"/>
                    <a:pt x="142875" y="31984"/>
                    <a:pt x="142875" y="71438"/>
                  </a:cubicBezTo>
                  <a:cubicBezTo>
                    <a:pt x="142875" y="110891"/>
                    <a:pt x="110891" y="142875"/>
                    <a:pt x="71438" y="142875"/>
                  </a:cubicBezTo>
                  <a:cubicBezTo>
                    <a:pt x="31984" y="142875"/>
                    <a:pt x="0" y="110891"/>
                    <a:pt x="0" y="71438"/>
                  </a:cubicBezTo>
                  <a:cubicBezTo>
                    <a:pt x="0" y="31984"/>
                    <a:pt x="31984" y="0"/>
                    <a:pt x="71438" y="0"/>
                  </a:cubicBez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" name="文本2"/>
            <p:cNvSpPr txBox="1"/>
            <p:nvPr/>
          </p:nvSpPr>
          <p:spPr>
            <a:xfrm>
              <a:off x="142923" y="0"/>
              <a:ext cx="458562" cy="62861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Andalus"/>
                  <a:ea typeface="Andalus"/>
                </a:rPr>
                <a:t>A</a:t>
              </a:r>
            </a:p>
          </p:txBody>
        </p:sp>
      </p:grpSp>
      <p:grpSp>
        <p:nvGrpSpPr>
          <p:cNvPr id="6" name="组合2"/>
          <p:cNvGrpSpPr/>
          <p:nvPr/>
        </p:nvGrpSpPr>
        <p:grpSpPr>
          <a:xfrm>
            <a:off x="3915556" y="2109568"/>
            <a:ext cx="1857423" cy="628618"/>
            <a:chOff x="0" y="0"/>
            <a:chExt cx="1857423" cy="628618"/>
          </a:xfrm>
        </p:grpSpPr>
        <p:sp>
          <p:nvSpPr>
            <p:cNvPr id="7" name="形状2"/>
            <p:cNvSpPr txBox="1"/>
            <p:nvPr/>
          </p:nvSpPr>
          <p:spPr>
            <a:xfrm>
              <a:off x="0" y="75029"/>
              <a:ext cx="142875" cy="142875"/>
            </a:xfrm>
            <a:custGeom>
              <a:avLst/>
              <a:gdLst>
                <a:gd name="connsiteX0" fmla="*/ 71438 w 142875"/>
                <a:gd name="connsiteY0" fmla="*/ 0 h 142875"/>
                <a:gd name="connsiteX1" fmla="*/ 110891 w 142875"/>
                <a:gd name="connsiteY1" fmla="*/ 0 h 142875"/>
                <a:gd name="connsiteX2" fmla="*/ 142875 w 142875"/>
                <a:gd name="connsiteY2" fmla="*/ 110891 h 142875"/>
                <a:gd name="connsiteX3" fmla="*/ 31984 w 142875"/>
                <a:gd name="connsiteY3" fmla="*/ 142875 h 142875"/>
                <a:gd name="connsiteX4" fmla="*/ 0 w 142875"/>
                <a:gd name="connsiteY4" fmla="*/ 31984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875" h="142875">
                  <a:moveTo>
                    <a:pt x="71438" y="0"/>
                  </a:moveTo>
                  <a:cubicBezTo>
                    <a:pt x="110891" y="0"/>
                    <a:pt x="142875" y="31984"/>
                    <a:pt x="142875" y="71438"/>
                  </a:cubicBezTo>
                  <a:cubicBezTo>
                    <a:pt x="142875" y="110891"/>
                    <a:pt x="110891" y="142875"/>
                    <a:pt x="71438" y="142875"/>
                  </a:cubicBezTo>
                  <a:cubicBezTo>
                    <a:pt x="31984" y="142875"/>
                    <a:pt x="0" y="110891"/>
                    <a:pt x="0" y="71438"/>
                  </a:cubicBezTo>
                  <a:cubicBezTo>
                    <a:pt x="0" y="31984"/>
                    <a:pt x="31984" y="0"/>
                    <a:pt x="71438" y="0"/>
                  </a:cubicBez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文本3"/>
            <p:cNvSpPr txBox="1"/>
            <p:nvPr/>
          </p:nvSpPr>
          <p:spPr>
            <a:xfrm>
              <a:off x="142923" y="0"/>
              <a:ext cx="1714500" cy="62861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Andalus"/>
                  <a:ea typeface="Andalus"/>
                </a:rPr>
                <a:t>B</a:t>
              </a:r>
            </a:p>
          </p:txBody>
        </p:sp>
      </p:grpSp>
      <p:grpSp>
        <p:nvGrpSpPr>
          <p:cNvPr id="9" name="组合3"/>
          <p:cNvGrpSpPr/>
          <p:nvPr/>
        </p:nvGrpSpPr>
        <p:grpSpPr>
          <a:xfrm>
            <a:off x="2096891" y="2027844"/>
            <a:ext cx="608568" cy="772033"/>
            <a:chOff x="0" y="0"/>
            <a:chExt cx="608568" cy="772033"/>
          </a:xfrm>
        </p:grpSpPr>
        <p:sp>
          <p:nvSpPr>
            <p:cNvPr id="10" name="形状3"/>
            <p:cNvSpPr txBox="1"/>
            <p:nvPr/>
          </p:nvSpPr>
          <p:spPr>
            <a:xfrm>
              <a:off x="0" y="75028"/>
              <a:ext cx="142875" cy="142875"/>
            </a:xfrm>
            <a:custGeom>
              <a:avLst/>
              <a:gdLst>
                <a:gd name="connsiteX0" fmla="*/ 71438 w 142875"/>
                <a:gd name="connsiteY0" fmla="*/ 0 h 142875"/>
                <a:gd name="connsiteX1" fmla="*/ 110891 w 142875"/>
                <a:gd name="connsiteY1" fmla="*/ 0 h 142875"/>
                <a:gd name="connsiteX2" fmla="*/ 142875 w 142875"/>
                <a:gd name="connsiteY2" fmla="*/ 110891 h 142875"/>
                <a:gd name="connsiteX3" fmla="*/ 31984 w 142875"/>
                <a:gd name="connsiteY3" fmla="*/ 142875 h 142875"/>
                <a:gd name="connsiteX4" fmla="*/ 0 w 142875"/>
                <a:gd name="connsiteY4" fmla="*/ 31984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875" h="142875">
                  <a:moveTo>
                    <a:pt x="71438" y="0"/>
                  </a:moveTo>
                  <a:cubicBezTo>
                    <a:pt x="110891" y="0"/>
                    <a:pt x="142875" y="31984"/>
                    <a:pt x="142875" y="71438"/>
                  </a:cubicBezTo>
                  <a:cubicBezTo>
                    <a:pt x="142875" y="110891"/>
                    <a:pt x="110891" y="142875"/>
                    <a:pt x="71438" y="142875"/>
                  </a:cubicBezTo>
                  <a:cubicBezTo>
                    <a:pt x="31984" y="142875"/>
                    <a:pt x="0" y="110891"/>
                    <a:pt x="0" y="71438"/>
                  </a:cubicBezTo>
                  <a:cubicBezTo>
                    <a:pt x="0" y="31984"/>
                    <a:pt x="31984" y="0"/>
                    <a:pt x="71438" y="0"/>
                  </a:cubicBez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文本4"/>
            <p:cNvSpPr txBox="1"/>
            <p:nvPr/>
          </p:nvSpPr>
          <p:spPr>
            <a:xfrm>
              <a:off x="142922" y="0"/>
              <a:ext cx="465646" cy="77203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Andalus"/>
                  <a:ea typeface="Andalus"/>
                </a:rPr>
                <a:t>C</a:t>
              </a:r>
            </a:p>
          </p:txBody>
        </p:sp>
      </p:grpSp>
      <p:grpSp>
        <p:nvGrpSpPr>
          <p:cNvPr id="12" name="组合4"/>
          <p:cNvGrpSpPr/>
          <p:nvPr/>
        </p:nvGrpSpPr>
        <p:grpSpPr>
          <a:xfrm>
            <a:off x="2777642" y="2684783"/>
            <a:ext cx="629777" cy="628618"/>
            <a:chOff x="0" y="0"/>
            <a:chExt cx="629777" cy="628618"/>
          </a:xfrm>
        </p:grpSpPr>
        <p:sp>
          <p:nvSpPr>
            <p:cNvPr id="13" name="形状4"/>
            <p:cNvSpPr txBox="1"/>
            <p:nvPr/>
          </p:nvSpPr>
          <p:spPr>
            <a:xfrm>
              <a:off x="0" y="75029"/>
              <a:ext cx="142875" cy="142875"/>
            </a:xfrm>
            <a:custGeom>
              <a:avLst/>
              <a:gdLst>
                <a:gd name="connsiteX0" fmla="*/ 71438 w 142875"/>
                <a:gd name="connsiteY0" fmla="*/ 0 h 142875"/>
                <a:gd name="connsiteX1" fmla="*/ 110891 w 142875"/>
                <a:gd name="connsiteY1" fmla="*/ 0 h 142875"/>
                <a:gd name="connsiteX2" fmla="*/ 142875 w 142875"/>
                <a:gd name="connsiteY2" fmla="*/ 110891 h 142875"/>
                <a:gd name="connsiteX3" fmla="*/ 31984 w 142875"/>
                <a:gd name="connsiteY3" fmla="*/ 142875 h 142875"/>
                <a:gd name="connsiteX4" fmla="*/ 0 w 142875"/>
                <a:gd name="connsiteY4" fmla="*/ 31984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875" h="142875">
                  <a:moveTo>
                    <a:pt x="71438" y="0"/>
                  </a:moveTo>
                  <a:cubicBezTo>
                    <a:pt x="110891" y="0"/>
                    <a:pt x="142875" y="31984"/>
                    <a:pt x="142875" y="71438"/>
                  </a:cubicBezTo>
                  <a:cubicBezTo>
                    <a:pt x="142875" y="110891"/>
                    <a:pt x="110891" y="142875"/>
                    <a:pt x="71438" y="142875"/>
                  </a:cubicBezTo>
                  <a:cubicBezTo>
                    <a:pt x="31984" y="142875"/>
                    <a:pt x="0" y="110891"/>
                    <a:pt x="0" y="71438"/>
                  </a:cubicBezTo>
                  <a:cubicBezTo>
                    <a:pt x="0" y="31984"/>
                    <a:pt x="31984" y="0"/>
                    <a:pt x="71438" y="0"/>
                  </a:cubicBez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4" name="文本5"/>
            <p:cNvSpPr txBox="1"/>
            <p:nvPr/>
          </p:nvSpPr>
          <p:spPr>
            <a:xfrm>
              <a:off x="142923" y="0"/>
              <a:ext cx="486854" cy="62861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Andalus"/>
                  <a:ea typeface="Andalus"/>
                </a:rPr>
                <a:t>O</a:t>
              </a:r>
            </a:p>
          </p:txBody>
        </p:sp>
      </p:grpSp>
      <p:sp>
        <p:nvSpPr>
          <p:cNvPr id="15" name="文本1"/>
          <p:cNvSpPr txBox="1"/>
          <p:nvPr/>
        </p:nvSpPr>
        <p:spPr>
          <a:xfrm>
            <a:off x="3557864" y="233448"/>
            <a:ext cx="4839286" cy="108790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5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点和圆的位置关系</a:t>
            </a:r>
          </a:p>
        </p:txBody>
      </p:sp>
      <p:grpSp>
        <p:nvGrpSpPr>
          <p:cNvPr id="16" name="组合5"/>
          <p:cNvGrpSpPr/>
          <p:nvPr/>
        </p:nvGrpSpPr>
        <p:grpSpPr>
          <a:xfrm>
            <a:off x="1900702" y="2684336"/>
            <a:ext cx="962855" cy="891984"/>
            <a:chOff x="0" y="0"/>
            <a:chExt cx="962855" cy="891984"/>
          </a:xfrm>
        </p:grpSpPr>
        <p:sp>
          <p:nvSpPr>
            <p:cNvPr id="17" name="形状5"/>
            <p:cNvSpPr txBox="1"/>
            <p:nvPr/>
          </p:nvSpPr>
          <p:spPr>
            <a:xfrm rot="10800000" flipH="1" flipV="1">
              <a:off x="0" y="166716"/>
              <a:ext cx="962855" cy="725268"/>
            </a:xfrm>
            <a:prstGeom prst="line"/>
            <a:ln w="28575">
              <a:solidFill>
                <a:srgbClr val="006EF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8" name="文本6"/>
            <p:cNvSpPr txBox="1"/>
            <p:nvPr/>
          </p:nvSpPr>
          <p:spPr>
            <a:xfrm>
              <a:off x="196493" y="0"/>
              <a:ext cx="384858" cy="62861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19457F">
                      <a:alpha val="100000"/>
                    </a:srgbClr>
                  </a:solidFill>
                  <a:latin typeface="Andalus"/>
                  <a:ea typeface="Andalus"/>
                </a:rPr>
                <a:t>r</a:t>
              </a:r>
            </a:p>
          </p:txBody>
        </p:sp>
      </p:grpSp>
      <p:grpSp>
        <p:nvGrpSpPr>
          <p:cNvPr id="19" name="组合6"/>
          <p:cNvGrpSpPr/>
          <p:nvPr/>
        </p:nvGrpSpPr>
        <p:grpSpPr>
          <a:xfrm>
            <a:off x="2869530" y="2795168"/>
            <a:ext cx="421898" cy="1631465"/>
            <a:chOff x="0" y="0"/>
            <a:chExt cx="421898" cy="1631465"/>
          </a:xfrm>
        </p:grpSpPr>
        <p:sp>
          <p:nvSpPr>
            <p:cNvPr id="20" name="形状6"/>
            <p:cNvSpPr txBox="1"/>
            <p:nvPr/>
          </p:nvSpPr>
          <p:spPr>
            <a:xfrm rot="10800000" flipH="1">
              <a:off x="0" y="0"/>
              <a:ext cx="181596" cy="1631465"/>
            </a:xfrm>
            <a:prstGeom prst="line"/>
            <a:ln w="28575">
              <a:solidFill>
                <a:srgbClr val="FF0000">
                  <a:alpha val="100000"/>
                </a:srgbClr>
              </a:solidFill>
              <a:prstDash val="sysDash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1" name="文本7"/>
            <p:cNvSpPr txBox="1"/>
            <p:nvPr/>
          </p:nvSpPr>
          <p:spPr>
            <a:xfrm>
              <a:off x="19498" y="429692"/>
              <a:ext cx="402400" cy="62861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FF0000">
                      <a:alpha val="100000"/>
                    </a:srgbClr>
                  </a:solidFill>
                  <a:latin typeface="Andalus"/>
                  <a:ea typeface="Andalus"/>
                </a:rPr>
                <a:t>d</a:t>
              </a:r>
            </a:p>
          </p:txBody>
        </p:sp>
      </p:grpSp>
      <p:grpSp>
        <p:nvGrpSpPr>
          <p:cNvPr id="22" name="组合7"/>
          <p:cNvGrpSpPr/>
          <p:nvPr/>
        </p:nvGrpSpPr>
        <p:grpSpPr>
          <a:xfrm>
            <a:off x="2863557" y="2263335"/>
            <a:ext cx="1100406" cy="686097"/>
            <a:chOff x="0" y="0"/>
            <a:chExt cx="1100406" cy="686097"/>
          </a:xfrm>
        </p:grpSpPr>
        <p:sp>
          <p:nvSpPr>
            <p:cNvPr id="23" name="形状7"/>
            <p:cNvSpPr txBox="1"/>
            <p:nvPr/>
          </p:nvSpPr>
          <p:spPr>
            <a:xfrm rot="10800000" flipH="1" flipV="1">
              <a:off x="0" y="0"/>
              <a:ext cx="1100406" cy="537698"/>
            </a:xfrm>
            <a:prstGeom prst="line"/>
            <a:ln w="28575">
              <a:solidFill>
                <a:srgbClr val="FF0000">
                  <a:alpha val="100000"/>
                </a:srgbClr>
              </a:solidFill>
              <a:prstDash val="sysDash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4" name="文本8"/>
            <p:cNvSpPr txBox="1"/>
            <p:nvPr/>
          </p:nvSpPr>
          <p:spPr>
            <a:xfrm>
              <a:off x="663655" y="57479"/>
              <a:ext cx="402400" cy="62861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FF0000">
                      <a:alpha val="100000"/>
                    </a:srgbClr>
                  </a:solidFill>
                  <a:latin typeface="Andalus"/>
                  <a:ea typeface="Andalus"/>
                </a:rPr>
                <a:t>d</a:t>
              </a:r>
            </a:p>
          </p:txBody>
        </p:sp>
      </p:grpSp>
      <p:grpSp>
        <p:nvGrpSpPr>
          <p:cNvPr id="25" name="组合8"/>
          <p:cNvGrpSpPr/>
          <p:nvPr/>
        </p:nvGrpSpPr>
        <p:grpSpPr>
          <a:xfrm>
            <a:off x="2175803" y="1841925"/>
            <a:ext cx="712763" cy="971614"/>
            <a:chOff x="0" y="0"/>
            <a:chExt cx="712763" cy="971614"/>
          </a:xfrm>
        </p:grpSpPr>
        <p:sp>
          <p:nvSpPr>
            <p:cNvPr id="26" name="形状8"/>
            <p:cNvSpPr txBox="1"/>
            <p:nvPr/>
          </p:nvSpPr>
          <p:spPr>
            <a:xfrm rot="10800000" flipH="1" flipV="1">
              <a:off x="0" y="346383"/>
              <a:ext cx="712763" cy="625231"/>
            </a:xfrm>
            <a:prstGeom prst="line"/>
            <a:ln w="28575">
              <a:solidFill>
                <a:srgbClr val="FF0000">
                  <a:alpha val="100000"/>
                </a:srgbClr>
              </a:solidFill>
              <a:prstDash val="sysDash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7" name="文本9"/>
            <p:cNvSpPr txBox="1"/>
            <p:nvPr/>
          </p:nvSpPr>
          <p:spPr>
            <a:xfrm>
              <a:off x="162156" y="0"/>
              <a:ext cx="402400" cy="62861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FF0000">
                      <a:alpha val="100000"/>
                    </a:srgbClr>
                  </a:solidFill>
                  <a:latin typeface="Andalus"/>
                  <a:ea typeface="Andalus"/>
                </a:rPr>
                <a:t>d</a:t>
              </a:r>
            </a:p>
          </p:txBody>
        </p:sp>
      </p:grpSp>
      <p:grpSp>
        <p:nvGrpSpPr>
          <p:cNvPr id="28" name="组合9"/>
          <p:cNvGrpSpPr/>
          <p:nvPr/>
        </p:nvGrpSpPr>
        <p:grpSpPr>
          <a:xfrm>
            <a:off x="5773226" y="4031218"/>
            <a:ext cx="4037277" cy="857498"/>
            <a:chOff x="0" y="0"/>
            <a:chExt cx="4037277" cy="857498"/>
          </a:xfrm>
        </p:grpSpPr>
        <p:sp>
          <p:nvSpPr>
            <p:cNvPr id="29" name="文本10"/>
            <p:cNvSpPr txBox="1"/>
            <p:nvPr/>
          </p:nvSpPr>
          <p:spPr>
            <a:xfrm>
              <a:off x="0" y="0"/>
              <a:ext cx="862267" cy="69335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微软雅黑"/>
                  <a:ea typeface="微软雅黑"/>
                </a:rPr>
                <a:t>d&lt;r</a:t>
              </a:r>
            </a:p>
          </p:txBody>
        </p:sp>
        <p:sp>
          <p:nvSpPr>
            <p:cNvPr id="30" name="形状10"/>
            <p:cNvSpPr txBox="1"/>
            <p:nvPr/>
          </p:nvSpPr>
          <p:spPr>
            <a:xfrm>
              <a:off x="2327127" y="181"/>
              <a:ext cx="1552120" cy="85731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1" name="文本11"/>
            <p:cNvSpPr txBox="1"/>
            <p:nvPr/>
          </p:nvSpPr>
          <p:spPr>
            <a:xfrm>
              <a:off x="2247034" y="110671"/>
              <a:ext cx="1790243" cy="62509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点在圆内</a:t>
              </a:r>
            </a:p>
          </p:txBody>
        </p:sp>
        <p:sp>
          <p:nvSpPr>
            <p:cNvPr id="32" name="形状9"/>
            <p:cNvSpPr txBox="1"/>
            <p:nvPr/>
          </p:nvSpPr>
          <p:spPr>
            <a:xfrm>
              <a:off x="972379" y="241249"/>
              <a:ext cx="1274788" cy="348120"/>
            </a:xfrm>
            <a:custGeom>
              <a:avLst/>
              <a:gdLst>
                <a:gd name="connsiteX0" fmla="*/ 174060 w 1274788"/>
                <a:gd name="connsiteY0" fmla="*/ 0 h 348120"/>
                <a:gd name="connsiteX1" fmla="*/ 174060 w 1274788"/>
                <a:gd name="connsiteY1" fmla="*/ 116040 h 348120"/>
                <a:gd name="connsiteX2" fmla="*/ 1100728 w 1274788"/>
                <a:gd name="connsiteY2" fmla="*/ 116040 h 348120"/>
                <a:gd name="connsiteX3" fmla="*/ 1100728 w 1274788"/>
                <a:gd name="connsiteY3" fmla="*/ 0 h 348120"/>
                <a:gd name="connsiteX4" fmla="*/ 1274788 w 1274788"/>
                <a:gd name="connsiteY4" fmla="*/ 174060 h 348120"/>
                <a:gd name="connsiteX5" fmla="*/ 1100728 w 1274788"/>
                <a:gd name="connsiteY5" fmla="*/ 348120 h 348120"/>
                <a:gd name="connsiteX6" fmla="*/ 1100728 w 1274788"/>
                <a:gd name="connsiteY6" fmla="*/ 232080 h 348120"/>
                <a:gd name="connsiteX7" fmla="*/ 174060 w 1274788"/>
                <a:gd name="connsiteY7" fmla="*/ 232080 h 348120"/>
                <a:gd name="connsiteX8" fmla="*/ 174060 w 1274788"/>
                <a:gd name="connsiteY8" fmla="*/ 348120 h 348120"/>
                <a:gd name="connsiteX9" fmla="*/ 0 w 1274788"/>
                <a:gd name="connsiteY9" fmla="*/ 174060 h 348120"/>
                <a:gd name="connsiteX10" fmla="*/ 174060 w 1274788"/>
                <a:gd name="connsiteY10" fmla="*/ 0 h 348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74788" h="348120">
                  <a:moveTo>
                    <a:pt x="174060" y="0"/>
                  </a:moveTo>
                  <a:lnTo>
                    <a:pt x="174060" y="116040"/>
                  </a:lnTo>
                  <a:lnTo>
                    <a:pt x="1100728" y="116040"/>
                  </a:lnTo>
                  <a:lnTo>
                    <a:pt x="1100728" y="0"/>
                  </a:lnTo>
                  <a:lnTo>
                    <a:pt x="1274788" y="174060"/>
                  </a:lnTo>
                  <a:lnTo>
                    <a:pt x="1100728" y="348120"/>
                  </a:lnTo>
                  <a:lnTo>
                    <a:pt x="1100728" y="232080"/>
                  </a:lnTo>
                  <a:lnTo>
                    <a:pt x="174060" y="232080"/>
                  </a:lnTo>
                  <a:lnTo>
                    <a:pt x="174060" y="348120"/>
                  </a:lnTo>
                  <a:lnTo>
                    <a:pt x="0" y="174060"/>
                  </a:lnTo>
                  <a:lnTo>
                    <a:pt x="174060" y="0"/>
                  </a:ln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>
              <a:solidFill>
                <a:srgbClr val="FF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33" name="组合10"/>
          <p:cNvGrpSpPr/>
          <p:nvPr/>
        </p:nvGrpSpPr>
        <p:grpSpPr>
          <a:xfrm>
            <a:off x="-10485" y="14573"/>
            <a:ext cx="2868068" cy="650367"/>
            <a:chOff x="0" y="0"/>
            <a:chExt cx="2868068" cy="650367"/>
          </a:xfrm>
        </p:grpSpPr>
        <p:sp>
          <p:nvSpPr>
            <p:cNvPr id="34" name="形状11"/>
            <p:cNvSpPr txBox="1"/>
            <p:nvPr/>
          </p:nvSpPr>
          <p:spPr>
            <a:xfrm>
              <a:off x="3132" y="0"/>
              <a:ext cx="2864936" cy="650367"/>
            </a:xfrm>
            <a:prstGeom prst="rect"/>
            <a:solidFill>
              <a:srgbClr val="264C34">
                <a:alpha val="100000"/>
              </a:srgbClr>
            </a:solidFill>
            <a:ln w="2857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5" name="形状12"/>
            <p:cNvSpPr txBox="1"/>
            <p:nvPr/>
          </p:nvSpPr>
          <p:spPr>
            <a:xfrm>
              <a:off x="0" y="12764"/>
              <a:ext cx="2863935" cy="600989"/>
            </a:xfrm>
            <a:prstGeom prst="rect"/>
            <a:solidFill>
              <a:srgbClr val="458BE6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l"/>
              <a:r>
                <a:rPr lang="zh-CN" altLang="en-US" sz="4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情景导入</a:t>
              </a:r>
            </a:p>
          </p:txBody>
        </p:sp>
      </p:grpSp>
      <p:grpSp>
        <p:nvGrpSpPr>
          <p:cNvPr id="36" name="组合11"/>
          <p:cNvGrpSpPr/>
          <p:nvPr/>
        </p:nvGrpSpPr>
        <p:grpSpPr>
          <a:xfrm>
            <a:off x="5773045" y="2454250"/>
            <a:ext cx="4339800" cy="693357"/>
            <a:chOff x="0" y="0"/>
            <a:chExt cx="4339800" cy="693357"/>
          </a:xfrm>
        </p:grpSpPr>
        <p:sp>
          <p:nvSpPr>
            <p:cNvPr id="37" name="文本12"/>
            <p:cNvSpPr txBox="1"/>
            <p:nvPr/>
          </p:nvSpPr>
          <p:spPr>
            <a:xfrm>
              <a:off x="0" y="0"/>
              <a:ext cx="862267" cy="69335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微软雅黑"/>
                  <a:ea typeface="微软雅黑"/>
                </a:rPr>
                <a:t>d=r</a:t>
              </a:r>
            </a:p>
          </p:txBody>
        </p:sp>
        <p:sp>
          <p:nvSpPr>
            <p:cNvPr id="38" name="形状13"/>
            <p:cNvSpPr txBox="1"/>
            <p:nvPr/>
          </p:nvSpPr>
          <p:spPr>
            <a:xfrm>
              <a:off x="1017108" y="175831"/>
              <a:ext cx="1274788" cy="348120"/>
            </a:xfrm>
            <a:custGeom>
              <a:avLst/>
              <a:gdLst>
                <a:gd name="connsiteX0" fmla="*/ 174060 w 1274788"/>
                <a:gd name="connsiteY0" fmla="*/ 0 h 348120"/>
                <a:gd name="connsiteX1" fmla="*/ 174060 w 1274788"/>
                <a:gd name="connsiteY1" fmla="*/ 116040 h 348120"/>
                <a:gd name="connsiteX2" fmla="*/ 1100728 w 1274788"/>
                <a:gd name="connsiteY2" fmla="*/ 116040 h 348120"/>
                <a:gd name="connsiteX3" fmla="*/ 1100728 w 1274788"/>
                <a:gd name="connsiteY3" fmla="*/ 0 h 348120"/>
                <a:gd name="connsiteX4" fmla="*/ 1274788 w 1274788"/>
                <a:gd name="connsiteY4" fmla="*/ 174060 h 348120"/>
                <a:gd name="connsiteX5" fmla="*/ 1100728 w 1274788"/>
                <a:gd name="connsiteY5" fmla="*/ 348120 h 348120"/>
                <a:gd name="connsiteX6" fmla="*/ 1100728 w 1274788"/>
                <a:gd name="connsiteY6" fmla="*/ 232080 h 348120"/>
                <a:gd name="connsiteX7" fmla="*/ 174060 w 1274788"/>
                <a:gd name="connsiteY7" fmla="*/ 232080 h 348120"/>
                <a:gd name="connsiteX8" fmla="*/ 174060 w 1274788"/>
                <a:gd name="connsiteY8" fmla="*/ 348120 h 348120"/>
                <a:gd name="connsiteX9" fmla="*/ 0 w 1274788"/>
                <a:gd name="connsiteY9" fmla="*/ 174060 h 348120"/>
                <a:gd name="connsiteX10" fmla="*/ 174060 w 1274788"/>
                <a:gd name="connsiteY10" fmla="*/ 0 h 348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74788" h="348120">
                  <a:moveTo>
                    <a:pt x="174060" y="0"/>
                  </a:moveTo>
                  <a:lnTo>
                    <a:pt x="174060" y="116040"/>
                  </a:lnTo>
                  <a:lnTo>
                    <a:pt x="1100728" y="116040"/>
                  </a:lnTo>
                  <a:lnTo>
                    <a:pt x="1100728" y="0"/>
                  </a:lnTo>
                  <a:lnTo>
                    <a:pt x="1274788" y="174060"/>
                  </a:lnTo>
                  <a:lnTo>
                    <a:pt x="1100728" y="348120"/>
                  </a:lnTo>
                  <a:lnTo>
                    <a:pt x="1100728" y="232080"/>
                  </a:lnTo>
                  <a:lnTo>
                    <a:pt x="174060" y="232080"/>
                  </a:lnTo>
                  <a:lnTo>
                    <a:pt x="174060" y="348120"/>
                  </a:lnTo>
                  <a:lnTo>
                    <a:pt x="0" y="174060"/>
                  </a:lnTo>
                  <a:lnTo>
                    <a:pt x="174060" y="0"/>
                  </a:ln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>
              <a:solidFill>
                <a:srgbClr val="FF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9" name="文本13"/>
            <p:cNvSpPr txBox="1"/>
            <p:nvPr/>
          </p:nvSpPr>
          <p:spPr>
            <a:xfrm>
              <a:off x="2625300" y="36547"/>
              <a:ext cx="1714500" cy="625094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点在圆上</a:t>
              </a:r>
            </a:p>
          </p:txBody>
        </p:sp>
      </p:grpSp>
      <p:grpSp>
        <p:nvGrpSpPr>
          <p:cNvPr id="40" name="组合12"/>
          <p:cNvGrpSpPr/>
          <p:nvPr/>
        </p:nvGrpSpPr>
        <p:grpSpPr>
          <a:xfrm>
            <a:off x="5740222" y="1241374"/>
            <a:ext cx="4751661" cy="694519"/>
            <a:chOff x="0" y="0"/>
            <a:chExt cx="4751661" cy="694519"/>
          </a:xfrm>
        </p:grpSpPr>
        <p:sp>
          <p:nvSpPr>
            <p:cNvPr id="41" name="文本14"/>
            <p:cNvSpPr txBox="1"/>
            <p:nvPr/>
          </p:nvSpPr>
          <p:spPr>
            <a:xfrm>
              <a:off x="0" y="1162"/>
              <a:ext cx="1109920" cy="69335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微软雅黑"/>
                  <a:ea typeface="微软雅黑"/>
                </a:rPr>
                <a:t>d&gt;r</a:t>
              </a:r>
            </a:p>
          </p:txBody>
        </p:sp>
        <p:sp>
          <p:nvSpPr>
            <p:cNvPr id="42" name="形状14"/>
            <p:cNvSpPr txBox="1"/>
            <p:nvPr/>
          </p:nvSpPr>
          <p:spPr>
            <a:xfrm>
              <a:off x="1002706" y="173841"/>
              <a:ext cx="1274788" cy="348120"/>
            </a:xfrm>
            <a:custGeom>
              <a:avLst/>
              <a:gdLst>
                <a:gd name="connsiteX0" fmla="*/ 174060 w 1274788"/>
                <a:gd name="connsiteY0" fmla="*/ 0 h 348120"/>
                <a:gd name="connsiteX1" fmla="*/ 174060 w 1274788"/>
                <a:gd name="connsiteY1" fmla="*/ 116040 h 348120"/>
                <a:gd name="connsiteX2" fmla="*/ 1100728 w 1274788"/>
                <a:gd name="connsiteY2" fmla="*/ 116040 h 348120"/>
                <a:gd name="connsiteX3" fmla="*/ 1100728 w 1274788"/>
                <a:gd name="connsiteY3" fmla="*/ 0 h 348120"/>
                <a:gd name="connsiteX4" fmla="*/ 1274788 w 1274788"/>
                <a:gd name="connsiteY4" fmla="*/ 174060 h 348120"/>
                <a:gd name="connsiteX5" fmla="*/ 1100728 w 1274788"/>
                <a:gd name="connsiteY5" fmla="*/ 348120 h 348120"/>
                <a:gd name="connsiteX6" fmla="*/ 1100728 w 1274788"/>
                <a:gd name="connsiteY6" fmla="*/ 232080 h 348120"/>
                <a:gd name="connsiteX7" fmla="*/ 174060 w 1274788"/>
                <a:gd name="connsiteY7" fmla="*/ 232080 h 348120"/>
                <a:gd name="connsiteX8" fmla="*/ 174060 w 1274788"/>
                <a:gd name="connsiteY8" fmla="*/ 348120 h 348120"/>
                <a:gd name="connsiteX9" fmla="*/ 0 w 1274788"/>
                <a:gd name="connsiteY9" fmla="*/ 174060 h 348120"/>
                <a:gd name="connsiteX10" fmla="*/ 174060 w 1274788"/>
                <a:gd name="connsiteY10" fmla="*/ 0 h 348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74788" h="348120">
                  <a:moveTo>
                    <a:pt x="174060" y="0"/>
                  </a:moveTo>
                  <a:lnTo>
                    <a:pt x="174060" y="116040"/>
                  </a:lnTo>
                  <a:lnTo>
                    <a:pt x="1100728" y="116040"/>
                  </a:lnTo>
                  <a:lnTo>
                    <a:pt x="1100728" y="0"/>
                  </a:lnTo>
                  <a:lnTo>
                    <a:pt x="1274788" y="174060"/>
                  </a:lnTo>
                  <a:lnTo>
                    <a:pt x="1100728" y="348120"/>
                  </a:lnTo>
                  <a:lnTo>
                    <a:pt x="1100728" y="232080"/>
                  </a:lnTo>
                  <a:lnTo>
                    <a:pt x="174060" y="232080"/>
                  </a:lnTo>
                  <a:lnTo>
                    <a:pt x="174060" y="348120"/>
                  </a:lnTo>
                  <a:lnTo>
                    <a:pt x="0" y="174060"/>
                  </a:lnTo>
                  <a:lnTo>
                    <a:pt x="174060" y="0"/>
                  </a:ln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>
              <a:solidFill>
                <a:srgbClr val="FF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3" name="文本15"/>
            <p:cNvSpPr txBox="1"/>
            <p:nvPr/>
          </p:nvSpPr>
          <p:spPr>
            <a:xfrm>
              <a:off x="2446611" y="0"/>
              <a:ext cx="2305050" cy="625094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点在圆外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9" grpId="0" animBg="1"/>
      <p:bldP spid="16" grpId="0" animBg="1"/>
      <p:bldP spid="19" grpId="0" animBg="1"/>
      <p:bldP spid="22" grpId="0" animBg="1"/>
      <p:bldP spid="25" grpId="0" animBg="1"/>
    </p:bldLst>
  </p:timing>
</p:sld>
</file>

<file path=ppt/slides/slide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几何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1633265" y="1570742"/>
            <a:ext cx="2460583" cy="2460583"/>
          </a:xfrm>
          <a:prstGeom prst="rect">
            <a:avLst/>
          </a:prstGeom>
        </p:spPr>
      </p:pic>
      <p:grpSp>
        <p:nvGrpSpPr>
          <p:cNvPr id="3" name="组合1"/>
          <p:cNvGrpSpPr/>
          <p:nvPr/>
        </p:nvGrpSpPr>
        <p:grpSpPr>
          <a:xfrm>
            <a:off x="2956417" y="4264076"/>
            <a:ext cx="601485" cy="628618"/>
            <a:chOff x="0" y="0"/>
            <a:chExt cx="601485" cy="628618"/>
          </a:xfrm>
        </p:grpSpPr>
        <p:sp>
          <p:nvSpPr>
            <p:cNvPr id="4" name="形状1"/>
            <p:cNvSpPr txBox="1"/>
            <p:nvPr/>
          </p:nvSpPr>
          <p:spPr>
            <a:xfrm>
              <a:off x="0" y="75028"/>
              <a:ext cx="142875" cy="142875"/>
            </a:xfrm>
            <a:custGeom>
              <a:avLst/>
              <a:gdLst>
                <a:gd name="connsiteX0" fmla="*/ 71438 w 142875"/>
                <a:gd name="connsiteY0" fmla="*/ 0 h 142875"/>
                <a:gd name="connsiteX1" fmla="*/ 110891 w 142875"/>
                <a:gd name="connsiteY1" fmla="*/ 0 h 142875"/>
                <a:gd name="connsiteX2" fmla="*/ 142875 w 142875"/>
                <a:gd name="connsiteY2" fmla="*/ 110891 h 142875"/>
                <a:gd name="connsiteX3" fmla="*/ 31984 w 142875"/>
                <a:gd name="connsiteY3" fmla="*/ 142875 h 142875"/>
                <a:gd name="connsiteX4" fmla="*/ 0 w 142875"/>
                <a:gd name="connsiteY4" fmla="*/ 31984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875" h="142875">
                  <a:moveTo>
                    <a:pt x="71438" y="0"/>
                  </a:moveTo>
                  <a:cubicBezTo>
                    <a:pt x="110891" y="0"/>
                    <a:pt x="142875" y="31984"/>
                    <a:pt x="142875" y="71438"/>
                  </a:cubicBezTo>
                  <a:cubicBezTo>
                    <a:pt x="142875" y="110891"/>
                    <a:pt x="110891" y="142875"/>
                    <a:pt x="71438" y="142875"/>
                  </a:cubicBezTo>
                  <a:cubicBezTo>
                    <a:pt x="31984" y="142875"/>
                    <a:pt x="0" y="110891"/>
                    <a:pt x="0" y="71438"/>
                  </a:cubicBezTo>
                  <a:cubicBezTo>
                    <a:pt x="0" y="31984"/>
                    <a:pt x="31984" y="0"/>
                    <a:pt x="71438" y="0"/>
                  </a:cubicBez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" name="文本2"/>
            <p:cNvSpPr txBox="1"/>
            <p:nvPr/>
          </p:nvSpPr>
          <p:spPr>
            <a:xfrm>
              <a:off x="142923" y="0"/>
              <a:ext cx="458562" cy="62861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Andalus"/>
                  <a:ea typeface="Andalus"/>
                </a:rPr>
                <a:t>A</a:t>
              </a:r>
            </a:p>
          </p:txBody>
        </p:sp>
      </p:grpSp>
      <p:grpSp>
        <p:nvGrpSpPr>
          <p:cNvPr id="6" name="组合2"/>
          <p:cNvGrpSpPr/>
          <p:nvPr/>
        </p:nvGrpSpPr>
        <p:grpSpPr>
          <a:xfrm>
            <a:off x="3978088" y="2415045"/>
            <a:ext cx="601484" cy="628618"/>
            <a:chOff x="0" y="0"/>
            <a:chExt cx="601484" cy="628618"/>
          </a:xfrm>
        </p:grpSpPr>
        <p:sp>
          <p:nvSpPr>
            <p:cNvPr id="7" name="形状2"/>
            <p:cNvSpPr txBox="1"/>
            <p:nvPr/>
          </p:nvSpPr>
          <p:spPr>
            <a:xfrm>
              <a:off x="0" y="75028"/>
              <a:ext cx="142875" cy="142875"/>
            </a:xfrm>
            <a:custGeom>
              <a:avLst/>
              <a:gdLst>
                <a:gd name="connsiteX0" fmla="*/ 71438 w 142875"/>
                <a:gd name="connsiteY0" fmla="*/ 0 h 142875"/>
                <a:gd name="connsiteX1" fmla="*/ 110891 w 142875"/>
                <a:gd name="connsiteY1" fmla="*/ 0 h 142875"/>
                <a:gd name="connsiteX2" fmla="*/ 142875 w 142875"/>
                <a:gd name="connsiteY2" fmla="*/ 110891 h 142875"/>
                <a:gd name="connsiteX3" fmla="*/ 31984 w 142875"/>
                <a:gd name="connsiteY3" fmla="*/ 142875 h 142875"/>
                <a:gd name="connsiteX4" fmla="*/ 0 w 142875"/>
                <a:gd name="connsiteY4" fmla="*/ 31984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875" h="142875">
                  <a:moveTo>
                    <a:pt x="71438" y="0"/>
                  </a:moveTo>
                  <a:cubicBezTo>
                    <a:pt x="110891" y="0"/>
                    <a:pt x="142875" y="31984"/>
                    <a:pt x="142875" y="71438"/>
                  </a:cubicBezTo>
                  <a:cubicBezTo>
                    <a:pt x="142875" y="110891"/>
                    <a:pt x="110891" y="142875"/>
                    <a:pt x="71438" y="142875"/>
                  </a:cubicBezTo>
                  <a:cubicBezTo>
                    <a:pt x="31984" y="142875"/>
                    <a:pt x="0" y="110891"/>
                    <a:pt x="0" y="71438"/>
                  </a:cubicBezTo>
                  <a:cubicBezTo>
                    <a:pt x="0" y="31984"/>
                    <a:pt x="31984" y="0"/>
                    <a:pt x="71438" y="0"/>
                  </a:cubicBez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文本3"/>
            <p:cNvSpPr txBox="1"/>
            <p:nvPr/>
          </p:nvSpPr>
          <p:spPr>
            <a:xfrm>
              <a:off x="142922" y="0"/>
              <a:ext cx="458562" cy="62861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Andalus"/>
                  <a:ea typeface="Andalus"/>
                </a:rPr>
                <a:t>B</a:t>
              </a:r>
            </a:p>
          </p:txBody>
        </p:sp>
      </p:grpSp>
      <p:grpSp>
        <p:nvGrpSpPr>
          <p:cNvPr id="9" name="组合3"/>
          <p:cNvGrpSpPr/>
          <p:nvPr/>
        </p:nvGrpSpPr>
        <p:grpSpPr>
          <a:xfrm>
            <a:off x="1763582" y="2433723"/>
            <a:ext cx="504387" cy="628618"/>
            <a:chOff x="0" y="0"/>
            <a:chExt cx="504387" cy="628618"/>
          </a:xfrm>
        </p:grpSpPr>
        <p:sp>
          <p:nvSpPr>
            <p:cNvPr id="10" name="形状3"/>
            <p:cNvSpPr txBox="1"/>
            <p:nvPr/>
          </p:nvSpPr>
          <p:spPr>
            <a:xfrm>
              <a:off x="361512" y="55998"/>
              <a:ext cx="142875" cy="142875"/>
            </a:xfrm>
            <a:custGeom>
              <a:avLst/>
              <a:gdLst>
                <a:gd name="connsiteX0" fmla="*/ 71438 w 142875"/>
                <a:gd name="connsiteY0" fmla="*/ 0 h 142875"/>
                <a:gd name="connsiteX1" fmla="*/ 110891 w 142875"/>
                <a:gd name="connsiteY1" fmla="*/ 0 h 142875"/>
                <a:gd name="connsiteX2" fmla="*/ 142875 w 142875"/>
                <a:gd name="connsiteY2" fmla="*/ 110891 h 142875"/>
                <a:gd name="connsiteX3" fmla="*/ 31984 w 142875"/>
                <a:gd name="connsiteY3" fmla="*/ 142875 h 142875"/>
                <a:gd name="connsiteX4" fmla="*/ 0 w 142875"/>
                <a:gd name="connsiteY4" fmla="*/ 31984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875" h="142875">
                  <a:moveTo>
                    <a:pt x="71438" y="0"/>
                  </a:moveTo>
                  <a:cubicBezTo>
                    <a:pt x="110891" y="0"/>
                    <a:pt x="142875" y="31984"/>
                    <a:pt x="142875" y="71438"/>
                  </a:cubicBezTo>
                  <a:cubicBezTo>
                    <a:pt x="142875" y="110891"/>
                    <a:pt x="110891" y="142875"/>
                    <a:pt x="71438" y="142875"/>
                  </a:cubicBezTo>
                  <a:cubicBezTo>
                    <a:pt x="31984" y="142875"/>
                    <a:pt x="0" y="110891"/>
                    <a:pt x="0" y="71438"/>
                  </a:cubicBezTo>
                  <a:cubicBezTo>
                    <a:pt x="0" y="31984"/>
                    <a:pt x="31984" y="0"/>
                    <a:pt x="71438" y="0"/>
                  </a:cubicBez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文本4"/>
            <p:cNvSpPr txBox="1"/>
            <p:nvPr/>
          </p:nvSpPr>
          <p:spPr>
            <a:xfrm>
              <a:off x="0" y="0"/>
              <a:ext cx="465646" cy="62861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Andalus"/>
                  <a:ea typeface="Andalus"/>
                </a:rPr>
                <a:t>C</a:t>
              </a:r>
            </a:p>
          </p:txBody>
        </p:sp>
      </p:grpSp>
      <p:pic>
        <p:nvPicPr>
          <p:cNvPr id="12" name="几何2"/>
          <p:cNvPicPr>
            <a:picLocks noChangeAspect="1"/>
          </p:cNvPicPr>
          <p:nvPr/>
        </p:nvPicPr>
        <p:blipFill>
          <a:fillRect/>
          <a:blip r:embed="rId3"/>
          <a:stretch/>
        </p:blipFill>
        <p:spPr>
          <a:xfrm>
            <a:off x="1225452" y="4276578"/>
            <a:ext cx="3763889" cy="237588"/>
          </a:xfrm>
          <a:prstGeom prst="rect">
            <a:avLst/>
          </a:prstGeom>
        </p:spPr>
      </p:pic>
      <p:pic>
        <p:nvPicPr>
          <p:cNvPr id="13" name="几何3"/>
          <p:cNvPicPr>
            <a:picLocks noChangeAspect="1"/>
          </p:cNvPicPr>
          <p:nvPr/>
        </p:nvPicPr>
        <p:blipFill>
          <a:fillRect/>
          <a:blip r:embed="rId4"/>
          <a:stretch/>
        </p:blipFill>
        <p:spPr>
          <a:xfrm>
            <a:off x="3740429" y="138551"/>
            <a:ext cx="685265" cy="4882511"/>
          </a:xfrm>
          <a:prstGeom prst="rect">
            <a:avLst/>
          </a:prstGeom>
        </p:spPr>
      </p:pic>
      <p:pic>
        <p:nvPicPr>
          <p:cNvPr id="14" name="几何4"/>
          <p:cNvPicPr>
            <a:picLocks noChangeAspect="1"/>
          </p:cNvPicPr>
          <p:nvPr/>
        </p:nvPicPr>
        <p:blipFill>
          <a:fillRect/>
          <a:blip r:embed="rId5"/>
          <a:stretch/>
        </p:blipFill>
        <p:spPr>
          <a:xfrm>
            <a:off x="1008862" y="1371648"/>
            <a:ext cx="3797508" cy="3864131"/>
          </a:xfrm>
          <a:prstGeom prst="rect">
            <a:avLst/>
          </a:prstGeom>
        </p:spPr>
      </p:pic>
      <p:sp>
        <p:nvSpPr>
          <p:cNvPr id="15" name="文本1"/>
          <p:cNvSpPr txBox="1"/>
          <p:nvPr/>
        </p:nvSpPr>
        <p:spPr>
          <a:xfrm>
            <a:off x="3557864" y="233448"/>
            <a:ext cx="4839286" cy="108790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599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直线</a:t>
            </a:r>
            <a:r>
              <a:rPr lang="zh-CN" altLang="en-US" sz="35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和圆的位置关系</a:t>
            </a:r>
          </a:p>
        </p:txBody>
      </p:sp>
      <p:grpSp>
        <p:nvGrpSpPr>
          <p:cNvPr id="16" name="组合4"/>
          <p:cNvGrpSpPr/>
          <p:nvPr/>
        </p:nvGrpSpPr>
        <p:grpSpPr>
          <a:xfrm>
            <a:off x="5454386" y="1300258"/>
            <a:ext cx="5182172" cy="861441"/>
            <a:chOff x="0" y="0"/>
            <a:chExt cx="5182172" cy="861441"/>
          </a:xfrm>
        </p:grpSpPr>
        <p:sp>
          <p:nvSpPr>
            <p:cNvPr id="17" name="形状4"/>
            <p:cNvSpPr txBox="1"/>
            <p:nvPr/>
          </p:nvSpPr>
          <p:spPr>
            <a:xfrm>
              <a:off x="1959636" y="256622"/>
              <a:ext cx="1274788" cy="348120"/>
            </a:xfrm>
            <a:custGeom>
              <a:avLst/>
              <a:gdLst>
                <a:gd name="connsiteX0" fmla="*/ 174060 w 1274788"/>
                <a:gd name="connsiteY0" fmla="*/ 0 h 348120"/>
                <a:gd name="connsiteX1" fmla="*/ 174060 w 1274788"/>
                <a:gd name="connsiteY1" fmla="*/ 116040 h 348120"/>
                <a:gd name="connsiteX2" fmla="*/ 1100728 w 1274788"/>
                <a:gd name="connsiteY2" fmla="*/ 116040 h 348120"/>
                <a:gd name="connsiteX3" fmla="*/ 1100728 w 1274788"/>
                <a:gd name="connsiteY3" fmla="*/ 0 h 348120"/>
                <a:gd name="connsiteX4" fmla="*/ 1274788 w 1274788"/>
                <a:gd name="connsiteY4" fmla="*/ 174060 h 348120"/>
                <a:gd name="connsiteX5" fmla="*/ 1100728 w 1274788"/>
                <a:gd name="connsiteY5" fmla="*/ 348120 h 348120"/>
                <a:gd name="connsiteX6" fmla="*/ 1100728 w 1274788"/>
                <a:gd name="connsiteY6" fmla="*/ 232080 h 348120"/>
                <a:gd name="connsiteX7" fmla="*/ 174060 w 1274788"/>
                <a:gd name="connsiteY7" fmla="*/ 232080 h 348120"/>
                <a:gd name="connsiteX8" fmla="*/ 174060 w 1274788"/>
                <a:gd name="connsiteY8" fmla="*/ 348120 h 348120"/>
                <a:gd name="connsiteX9" fmla="*/ 0 w 1274788"/>
                <a:gd name="connsiteY9" fmla="*/ 174060 h 348120"/>
                <a:gd name="connsiteX10" fmla="*/ 174060 w 1274788"/>
                <a:gd name="connsiteY10" fmla="*/ 0 h 348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74788" h="348120">
                  <a:moveTo>
                    <a:pt x="174060" y="0"/>
                  </a:moveTo>
                  <a:lnTo>
                    <a:pt x="174060" y="116040"/>
                  </a:lnTo>
                  <a:lnTo>
                    <a:pt x="1100728" y="116040"/>
                  </a:lnTo>
                  <a:lnTo>
                    <a:pt x="1100728" y="0"/>
                  </a:lnTo>
                  <a:lnTo>
                    <a:pt x="1274788" y="174060"/>
                  </a:lnTo>
                  <a:lnTo>
                    <a:pt x="1100728" y="348120"/>
                  </a:lnTo>
                  <a:lnTo>
                    <a:pt x="1100728" y="232080"/>
                  </a:lnTo>
                  <a:lnTo>
                    <a:pt x="174060" y="232080"/>
                  </a:lnTo>
                  <a:lnTo>
                    <a:pt x="174060" y="348120"/>
                  </a:lnTo>
                  <a:lnTo>
                    <a:pt x="0" y="174060"/>
                  </a:lnTo>
                  <a:lnTo>
                    <a:pt x="174060" y="0"/>
                  </a:ln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>
              <a:solidFill>
                <a:srgbClr val="FF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8" name="形状5"/>
            <p:cNvSpPr txBox="1"/>
            <p:nvPr/>
          </p:nvSpPr>
          <p:spPr>
            <a:xfrm>
              <a:off x="0" y="44901"/>
              <a:ext cx="1445647" cy="716928"/>
            </a:xfrm>
            <a:custGeom>
              <a:avLst/>
              <a:gdLst>
                <a:gd name="connsiteX0" fmla="*/ 119488 w 1445647"/>
                <a:gd name="connsiteY0" fmla="*/ 0 h 716928"/>
                <a:gd name="connsiteX1" fmla="*/ 1326159 w 1445647"/>
                <a:gd name="connsiteY1" fmla="*/ 0 h 716928"/>
                <a:gd name="connsiteX2" fmla="*/ 1392151 w 1445647"/>
                <a:gd name="connsiteY2" fmla="*/ 0 h 716928"/>
                <a:gd name="connsiteX3" fmla="*/ 1445647 w 1445647"/>
                <a:gd name="connsiteY3" fmla="*/ 597440 h 716928"/>
                <a:gd name="connsiteX4" fmla="*/ 1445647 w 1445647"/>
                <a:gd name="connsiteY4" fmla="*/ 663431 h 716928"/>
                <a:gd name="connsiteX5" fmla="*/ 119488 w 1445647"/>
                <a:gd name="connsiteY5" fmla="*/ 716928 h 716928"/>
                <a:gd name="connsiteX6" fmla="*/ 53497 w 1445647"/>
                <a:gd name="connsiteY6" fmla="*/ 716928 h 716928"/>
                <a:gd name="connsiteX7" fmla="*/ 0 w 1445647"/>
                <a:gd name="connsiteY7" fmla="*/ 119488 h 716928"/>
                <a:gd name="connsiteX8" fmla="*/ 0 w 1445647"/>
                <a:gd name="connsiteY8" fmla="*/ 53497 h 7169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45647" h="716928">
                  <a:moveTo>
                    <a:pt x="119488" y="0"/>
                  </a:moveTo>
                  <a:lnTo>
                    <a:pt x="1326159" y="0"/>
                  </a:lnTo>
                  <a:cubicBezTo>
                    <a:pt x="1392151" y="0"/>
                    <a:pt x="1445647" y="53497"/>
                    <a:pt x="1445647" y="119488"/>
                  </a:cubicBezTo>
                  <a:lnTo>
                    <a:pt x="1445647" y="597440"/>
                  </a:lnTo>
                  <a:cubicBezTo>
                    <a:pt x="1445647" y="663431"/>
                    <a:pt x="1392151" y="716928"/>
                    <a:pt x="1326159" y="716928"/>
                  </a:cubicBezTo>
                  <a:lnTo>
                    <a:pt x="119488" y="716928"/>
                  </a:lnTo>
                  <a:cubicBezTo>
                    <a:pt x="53497" y="716928"/>
                    <a:pt x="0" y="663431"/>
                    <a:pt x="0" y="597440"/>
                  </a:cubicBezTo>
                  <a:lnTo>
                    <a:pt x="0" y="119488"/>
                  </a:lnTo>
                  <a:cubicBezTo>
                    <a:pt x="0" y="53497"/>
                    <a:pt x="53497" y="0"/>
                    <a:pt x="119488" y="0"/>
                  </a:cubicBezTo>
                  <a:close/>
                </a:path>
              </a:pathLst>
            </a:custGeom>
            <a:solidFill>
              <a:srgbClr val="F39191">
                <a:alpha val="100000"/>
              </a:srgbClr>
            </a:solidFill>
            <a:ln w="28575">
              <a:solidFill>
                <a:srgbClr val="006EF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9" name="文本5"/>
            <p:cNvSpPr txBox="1"/>
            <p:nvPr/>
          </p:nvSpPr>
          <p:spPr>
            <a:xfrm>
              <a:off x="335890" y="0"/>
              <a:ext cx="1109920" cy="86096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999" b="0" i="0" dirty="0">
                  <a:solidFill>
                    <a:srgbClr val="FFFFFF">
                      <a:alpha val="100000"/>
                    </a:srgbClr>
                  </a:solidFill>
                  <a:latin typeface="微软雅黑"/>
                  <a:ea typeface="微软雅黑"/>
                </a:rPr>
                <a:t>？</a:t>
              </a:r>
            </a:p>
          </p:txBody>
        </p:sp>
        <p:sp>
          <p:nvSpPr>
            <p:cNvPr id="20" name="形状6"/>
            <p:cNvSpPr txBox="1"/>
            <p:nvPr/>
          </p:nvSpPr>
          <p:spPr>
            <a:xfrm>
              <a:off x="3736363" y="45377"/>
              <a:ext cx="1445647" cy="716928"/>
            </a:xfrm>
            <a:custGeom>
              <a:avLst/>
              <a:gdLst>
                <a:gd name="connsiteX0" fmla="*/ 119488 w 1445647"/>
                <a:gd name="connsiteY0" fmla="*/ 0 h 716928"/>
                <a:gd name="connsiteX1" fmla="*/ 1326159 w 1445647"/>
                <a:gd name="connsiteY1" fmla="*/ 0 h 716928"/>
                <a:gd name="connsiteX2" fmla="*/ 1392151 w 1445647"/>
                <a:gd name="connsiteY2" fmla="*/ 0 h 716928"/>
                <a:gd name="connsiteX3" fmla="*/ 1445647 w 1445647"/>
                <a:gd name="connsiteY3" fmla="*/ 597440 h 716928"/>
                <a:gd name="connsiteX4" fmla="*/ 1445647 w 1445647"/>
                <a:gd name="connsiteY4" fmla="*/ 663431 h 716928"/>
                <a:gd name="connsiteX5" fmla="*/ 119488 w 1445647"/>
                <a:gd name="connsiteY5" fmla="*/ 716928 h 716928"/>
                <a:gd name="connsiteX6" fmla="*/ 53497 w 1445647"/>
                <a:gd name="connsiteY6" fmla="*/ 716928 h 716928"/>
                <a:gd name="connsiteX7" fmla="*/ 0 w 1445647"/>
                <a:gd name="connsiteY7" fmla="*/ 119488 h 716928"/>
                <a:gd name="connsiteX8" fmla="*/ 0 w 1445647"/>
                <a:gd name="connsiteY8" fmla="*/ 53497 h 7169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45647" h="716928">
                  <a:moveTo>
                    <a:pt x="119488" y="0"/>
                  </a:moveTo>
                  <a:lnTo>
                    <a:pt x="1326159" y="0"/>
                  </a:lnTo>
                  <a:cubicBezTo>
                    <a:pt x="1392151" y="0"/>
                    <a:pt x="1445647" y="53497"/>
                    <a:pt x="1445647" y="119488"/>
                  </a:cubicBezTo>
                  <a:lnTo>
                    <a:pt x="1445647" y="597440"/>
                  </a:lnTo>
                  <a:cubicBezTo>
                    <a:pt x="1445647" y="663431"/>
                    <a:pt x="1392151" y="716928"/>
                    <a:pt x="1326159" y="716928"/>
                  </a:cubicBezTo>
                  <a:lnTo>
                    <a:pt x="119488" y="716928"/>
                  </a:lnTo>
                  <a:cubicBezTo>
                    <a:pt x="53497" y="716928"/>
                    <a:pt x="0" y="663431"/>
                    <a:pt x="0" y="597440"/>
                  </a:cubicBezTo>
                  <a:lnTo>
                    <a:pt x="0" y="119488"/>
                  </a:lnTo>
                  <a:cubicBezTo>
                    <a:pt x="0" y="53497"/>
                    <a:pt x="53497" y="0"/>
                    <a:pt x="119488" y="0"/>
                  </a:cubicBezTo>
                  <a:close/>
                </a:path>
              </a:pathLst>
            </a:custGeom>
            <a:solidFill>
              <a:srgbClr val="F39191">
                <a:alpha val="100000"/>
              </a:srgbClr>
            </a:solidFill>
            <a:ln w="28575">
              <a:solidFill>
                <a:srgbClr val="006EF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1" name="文本6"/>
            <p:cNvSpPr txBox="1"/>
            <p:nvPr/>
          </p:nvSpPr>
          <p:spPr>
            <a:xfrm>
              <a:off x="4072252" y="476"/>
              <a:ext cx="1109920" cy="86096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999" b="0" i="0" dirty="0">
                  <a:solidFill>
                    <a:srgbClr val="FFFFFF">
                      <a:alpha val="100000"/>
                    </a:srgbClr>
                  </a:solidFill>
                  <a:latin typeface="微软雅黑"/>
                  <a:ea typeface="微软雅黑"/>
                </a:rPr>
                <a:t>？</a:t>
              </a:r>
            </a:p>
          </p:txBody>
        </p:sp>
      </p:grpSp>
      <p:grpSp>
        <p:nvGrpSpPr>
          <p:cNvPr id="22" name="组合5"/>
          <p:cNvGrpSpPr/>
          <p:nvPr/>
        </p:nvGrpSpPr>
        <p:grpSpPr>
          <a:xfrm>
            <a:off x="5454253" y="2772099"/>
            <a:ext cx="5182172" cy="861441"/>
            <a:chOff x="0" y="0"/>
            <a:chExt cx="5182172" cy="861441"/>
          </a:xfrm>
        </p:grpSpPr>
        <p:sp>
          <p:nvSpPr>
            <p:cNvPr id="23" name="形状7"/>
            <p:cNvSpPr txBox="1"/>
            <p:nvPr/>
          </p:nvSpPr>
          <p:spPr>
            <a:xfrm>
              <a:off x="1959636" y="256622"/>
              <a:ext cx="1274788" cy="348120"/>
            </a:xfrm>
            <a:custGeom>
              <a:avLst/>
              <a:gdLst>
                <a:gd name="connsiteX0" fmla="*/ 174060 w 1274788"/>
                <a:gd name="connsiteY0" fmla="*/ 0 h 348120"/>
                <a:gd name="connsiteX1" fmla="*/ 174060 w 1274788"/>
                <a:gd name="connsiteY1" fmla="*/ 116040 h 348120"/>
                <a:gd name="connsiteX2" fmla="*/ 1100728 w 1274788"/>
                <a:gd name="connsiteY2" fmla="*/ 116040 h 348120"/>
                <a:gd name="connsiteX3" fmla="*/ 1100728 w 1274788"/>
                <a:gd name="connsiteY3" fmla="*/ 0 h 348120"/>
                <a:gd name="connsiteX4" fmla="*/ 1274788 w 1274788"/>
                <a:gd name="connsiteY4" fmla="*/ 174060 h 348120"/>
                <a:gd name="connsiteX5" fmla="*/ 1100728 w 1274788"/>
                <a:gd name="connsiteY5" fmla="*/ 348120 h 348120"/>
                <a:gd name="connsiteX6" fmla="*/ 1100728 w 1274788"/>
                <a:gd name="connsiteY6" fmla="*/ 232080 h 348120"/>
                <a:gd name="connsiteX7" fmla="*/ 174060 w 1274788"/>
                <a:gd name="connsiteY7" fmla="*/ 232080 h 348120"/>
                <a:gd name="connsiteX8" fmla="*/ 174060 w 1274788"/>
                <a:gd name="connsiteY8" fmla="*/ 348120 h 348120"/>
                <a:gd name="connsiteX9" fmla="*/ 0 w 1274788"/>
                <a:gd name="connsiteY9" fmla="*/ 174060 h 348120"/>
                <a:gd name="connsiteX10" fmla="*/ 174060 w 1274788"/>
                <a:gd name="connsiteY10" fmla="*/ 0 h 348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74788" h="348120">
                  <a:moveTo>
                    <a:pt x="174060" y="0"/>
                  </a:moveTo>
                  <a:lnTo>
                    <a:pt x="174060" y="116040"/>
                  </a:lnTo>
                  <a:lnTo>
                    <a:pt x="1100728" y="116040"/>
                  </a:lnTo>
                  <a:lnTo>
                    <a:pt x="1100728" y="0"/>
                  </a:lnTo>
                  <a:lnTo>
                    <a:pt x="1274788" y="174060"/>
                  </a:lnTo>
                  <a:lnTo>
                    <a:pt x="1100728" y="348120"/>
                  </a:lnTo>
                  <a:lnTo>
                    <a:pt x="1100728" y="232080"/>
                  </a:lnTo>
                  <a:lnTo>
                    <a:pt x="174060" y="232080"/>
                  </a:lnTo>
                  <a:lnTo>
                    <a:pt x="174060" y="348120"/>
                  </a:lnTo>
                  <a:lnTo>
                    <a:pt x="0" y="174060"/>
                  </a:lnTo>
                  <a:lnTo>
                    <a:pt x="174060" y="0"/>
                  </a:ln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>
              <a:solidFill>
                <a:srgbClr val="FF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4" name="形状8"/>
            <p:cNvSpPr txBox="1"/>
            <p:nvPr/>
          </p:nvSpPr>
          <p:spPr>
            <a:xfrm>
              <a:off x="0" y="44901"/>
              <a:ext cx="1445647" cy="716928"/>
            </a:xfrm>
            <a:custGeom>
              <a:avLst/>
              <a:gdLst>
                <a:gd name="connsiteX0" fmla="*/ 119488 w 1445647"/>
                <a:gd name="connsiteY0" fmla="*/ 0 h 716928"/>
                <a:gd name="connsiteX1" fmla="*/ 1326159 w 1445647"/>
                <a:gd name="connsiteY1" fmla="*/ 0 h 716928"/>
                <a:gd name="connsiteX2" fmla="*/ 1392151 w 1445647"/>
                <a:gd name="connsiteY2" fmla="*/ 0 h 716928"/>
                <a:gd name="connsiteX3" fmla="*/ 1445647 w 1445647"/>
                <a:gd name="connsiteY3" fmla="*/ 597440 h 716928"/>
                <a:gd name="connsiteX4" fmla="*/ 1445647 w 1445647"/>
                <a:gd name="connsiteY4" fmla="*/ 663431 h 716928"/>
                <a:gd name="connsiteX5" fmla="*/ 119488 w 1445647"/>
                <a:gd name="connsiteY5" fmla="*/ 716928 h 716928"/>
                <a:gd name="connsiteX6" fmla="*/ 53497 w 1445647"/>
                <a:gd name="connsiteY6" fmla="*/ 716928 h 716928"/>
                <a:gd name="connsiteX7" fmla="*/ 0 w 1445647"/>
                <a:gd name="connsiteY7" fmla="*/ 119488 h 716928"/>
                <a:gd name="connsiteX8" fmla="*/ 0 w 1445647"/>
                <a:gd name="connsiteY8" fmla="*/ 53497 h 7169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45647" h="716928">
                  <a:moveTo>
                    <a:pt x="119488" y="0"/>
                  </a:moveTo>
                  <a:lnTo>
                    <a:pt x="1326159" y="0"/>
                  </a:lnTo>
                  <a:cubicBezTo>
                    <a:pt x="1392151" y="0"/>
                    <a:pt x="1445647" y="53497"/>
                    <a:pt x="1445647" y="119488"/>
                  </a:cubicBezTo>
                  <a:lnTo>
                    <a:pt x="1445647" y="597440"/>
                  </a:lnTo>
                  <a:cubicBezTo>
                    <a:pt x="1445647" y="663431"/>
                    <a:pt x="1392151" y="716928"/>
                    <a:pt x="1326159" y="716928"/>
                  </a:cubicBezTo>
                  <a:lnTo>
                    <a:pt x="119488" y="716928"/>
                  </a:lnTo>
                  <a:cubicBezTo>
                    <a:pt x="53497" y="716928"/>
                    <a:pt x="0" y="663431"/>
                    <a:pt x="0" y="597440"/>
                  </a:cubicBezTo>
                  <a:lnTo>
                    <a:pt x="0" y="119488"/>
                  </a:lnTo>
                  <a:cubicBezTo>
                    <a:pt x="0" y="53497"/>
                    <a:pt x="53497" y="0"/>
                    <a:pt x="119488" y="0"/>
                  </a:cubicBezTo>
                  <a:close/>
                </a:path>
              </a:pathLst>
            </a:custGeom>
            <a:solidFill>
              <a:srgbClr val="F39191">
                <a:alpha val="100000"/>
              </a:srgbClr>
            </a:solidFill>
            <a:ln w="28575">
              <a:solidFill>
                <a:srgbClr val="006EF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5" name="文本7"/>
            <p:cNvSpPr txBox="1"/>
            <p:nvPr/>
          </p:nvSpPr>
          <p:spPr>
            <a:xfrm>
              <a:off x="335890" y="0"/>
              <a:ext cx="1109920" cy="86096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999" b="0" i="0" dirty="0">
                  <a:solidFill>
                    <a:srgbClr val="FFFFFF">
                      <a:alpha val="100000"/>
                    </a:srgbClr>
                  </a:solidFill>
                  <a:latin typeface="微软雅黑"/>
                  <a:ea typeface="微软雅黑"/>
                </a:rPr>
                <a:t>？</a:t>
              </a:r>
            </a:p>
          </p:txBody>
        </p:sp>
        <p:sp>
          <p:nvSpPr>
            <p:cNvPr id="26" name="形状9"/>
            <p:cNvSpPr txBox="1"/>
            <p:nvPr/>
          </p:nvSpPr>
          <p:spPr>
            <a:xfrm>
              <a:off x="3736362" y="45377"/>
              <a:ext cx="1445647" cy="716928"/>
            </a:xfrm>
            <a:custGeom>
              <a:avLst/>
              <a:gdLst>
                <a:gd name="connsiteX0" fmla="*/ 119488 w 1445647"/>
                <a:gd name="connsiteY0" fmla="*/ 0 h 716928"/>
                <a:gd name="connsiteX1" fmla="*/ 1326159 w 1445647"/>
                <a:gd name="connsiteY1" fmla="*/ 0 h 716928"/>
                <a:gd name="connsiteX2" fmla="*/ 1392151 w 1445647"/>
                <a:gd name="connsiteY2" fmla="*/ 0 h 716928"/>
                <a:gd name="connsiteX3" fmla="*/ 1445647 w 1445647"/>
                <a:gd name="connsiteY3" fmla="*/ 597440 h 716928"/>
                <a:gd name="connsiteX4" fmla="*/ 1445647 w 1445647"/>
                <a:gd name="connsiteY4" fmla="*/ 663431 h 716928"/>
                <a:gd name="connsiteX5" fmla="*/ 119488 w 1445647"/>
                <a:gd name="connsiteY5" fmla="*/ 716928 h 716928"/>
                <a:gd name="connsiteX6" fmla="*/ 53497 w 1445647"/>
                <a:gd name="connsiteY6" fmla="*/ 716928 h 716928"/>
                <a:gd name="connsiteX7" fmla="*/ 0 w 1445647"/>
                <a:gd name="connsiteY7" fmla="*/ 119488 h 716928"/>
                <a:gd name="connsiteX8" fmla="*/ 0 w 1445647"/>
                <a:gd name="connsiteY8" fmla="*/ 53497 h 7169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45647" h="716928">
                  <a:moveTo>
                    <a:pt x="119488" y="0"/>
                  </a:moveTo>
                  <a:lnTo>
                    <a:pt x="1326159" y="0"/>
                  </a:lnTo>
                  <a:cubicBezTo>
                    <a:pt x="1392151" y="0"/>
                    <a:pt x="1445647" y="53497"/>
                    <a:pt x="1445647" y="119488"/>
                  </a:cubicBezTo>
                  <a:lnTo>
                    <a:pt x="1445647" y="597440"/>
                  </a:lnTo>
                  <a:cubicBezTo>
                    <a:pt x="1445647" y="663431"/>
                    <a:pt x="1392151" y="716928"/>
                    <a:pt x="1326159" y="716928"/>
                  </a:cubicBezTo>
                  <a:lnTo>
                    <a:pt x="119488" y="716928"/>
                  </a:lnTo>
                  <a:cubicBezTo>
                    <a:pt x="53497" y="716928"/>
                    <a:pt x="0" y="663431"/>
                    <a:pt x="0" y="597440"/>
                  </a:cubicBezTo>
                  <a:lnTo>
                    <a:pt x="0" y="119488"/>
                  </a:lnTo>
                  <a:cubicBezTo>
                    <a:pt x="0" y="53497"/>
                    <a:pt x="53497" y="0"/>
                    <a:pt x="119488" y="0"/>
                  </a:cubicBezTo>
                  <a:close/>
                </a:path>
              </a:pathLst>
            </a:custGeom>
            <a:solidFill>
              <a:srgbClr val="F39191">
                <a:alpha val="100000"/>
              </a:srgbClr>
            </a:solidFill>
            <a:ln w="28575">
              <a:solidFill>
                <a:srgbClr val="006EF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7" name="文本8"/>
            <p:cNvSpPr txBox="1"/>
            <p:nvPr/>
          </p:nvSpPr>
          <p:spPr>
            <a:xfrm>
              <a:off x="4072252" y="476"/>
              <a:ext cx="1109920" cy="86096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999" b="0" i="0" dirty="0">
                  <a:solidFill>
                    <a:srgbClr val="FFFFFF">
                      <a:alpha val="100000"/>
                    </a:srgbClr>
                  </a:solidFill>
                  <a:latin typeface="微软雅黑"/>
                  <a:ea typeface="微软雅黑"/>
                </a:rPr>
                <a:t>？</a:t>
              </a:r>
            </a:p>
          </p:txBody>
        </p:sp>
      </p:grpSp>
      <p:grpSp>
        <p:nvGrpSpPr>
          <p:cNvPr id="28" name="组合6"/>
          <p:cNvGrpSpPr/>
          <p:nvPr/>
        </p:nvGrpSpPr>
        <p:grpSpPr>
          <a:xfrm>
            <a:off x="5454701" y="4219537"/>
            <a:ext cx="5182172" cy="861441"/>
            <a:chOff x="0" y="0"/>
            <a:chExt cx="5182172" cy="861441"/>
          </a:xfrm>
        </p:grpSpPr>
        <p:sp>
          <p:nvSpPr>
            <p:cNvPr id="29" name="形状10"/>
            <p:cNvSpPr txBox="1"/>
            <p:nvPr/>
          </p:nvSpPr>
          <p:spPr>
            <a:xfrm>
              <a:off x="1959635" y="256622"/>
              <a:ext cx="1274788" cy="348120"/>
            </a:xfrm>
            <a:custGeom>
              <a:avLst/>
              <a:gdLst>
                <a:gd name="connsiteX0" fmla="*/ 174060 w 1274788"/>
                <a:gd name="connsiteY0" fmla="*/ 0 h 348120"/>
                <a:gd name="connsiteX1" fmla="*/ 174060 w 1274788"/>
                <a:gd name="connsiteY1" fmla="*/ 116040 h 348120"/>
                <a:gd name="connsiteX2" fmla="*/ 1100728 w 1274788"/>
                <a:gd name="connsiteY2" fmla="*/ 116040 h 348120"/>
                <a:gd name="connsiteX3" fmla="*/ 1100728 w 1274788"/>
                <a:gd name="connsiteY3" fmla="*/ 0 h 348120"/>
                <a:gd name="connsiteX4" fmla="*/ 1274788 w 1274788"/>
                <a:gd name="connsiteY4" fmla="*/ 174060 h 348120"/>
                <a:gd name="connsiteX5" fmla="*/ 1100728 w 1274788"/>
                <a:gd name="connsiteY5" fmla="*/ 348120 h 348120"/>
                <a:gd name="connsiteX6" fmla="*/ 1100728 w 1274788"/>
                <a:gd name="connsiteY6" fmla="*/ 232080 h 348120"/>
                <a:gd name="connsiteX7" fmla="*/ 174060 w 1274788"/>
                <a:gd name="connsiteY7" fmla="*/ 232080 h 348120"/>
                <a:gd name="connsiteX8" fmla="*/ 174060 w 1274788"/>
                <a:gd name="connsiteY8" fmla="*/ 348120 h 348120"/>
                <a:gd name="connsiteX9" fmla="*/ 0 w 1274788"/>
                <a:gd name="connsiteY9" fmla="*/ 174060 h 348120"/>
                <a:gd name="connsiteX10" fmla="*/ 174060 w 1274788"/>
                <a:gd name="connsiteY10" fmla="*/ 0 h 348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74788" h="348120">
                  <a:moveTo>
                    <a:pt x="174060" y="0"/>
                  </a:moveTo>
                  <a:lnTo>
                    <a:pt x="174060" y="116040"/>
                  </a:lnTo>
                  <a:lnTo>
                    <a:pt x="1100728" y="116040"/>
                  </a:lnTo>
                  <a:lnTo>
                    <a:pt x="1100728" y="0"/>
                  </a:lnTo>
                  <a:lnTo>
                    <a:pt x="1274788" y="174060"/>
                  </a:lnTo>
                  <a:lnTo>
                    <a:pt x="1100728" y="348120"/>
                  </a:lnTo>
                  <a:lnTo>
                    <a:pt x="1100728" y="232080"/>
                  </a:lnTo>
                  <a:lnTo>
                    <a:pt x="174060" y="232080"/>
                  </a:lnTo>
                  <a:lnTo>
                    <a:pt x="174060" y="348120"/>
                  </a:lnTo>
                  <a:lnTo>
                    <a:pt x="0" y="174060"/>
                  </a:lnTo>
                  <a:lnTo>
                    <a:pt x="174060" y="0"/>
                  </a:ln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>
              <a:solidFill>
                <a:srgbClr val="FF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0" name="形状11"/>
            <p:cNvSpPr txBox="1"/>
            <p:nvPr/>
          </p:nvSpPr>
          <p:spPr>
            <a:xfrm>
              <a:off x="0" y="44901"/>
              <a:ext cx="1445647" cy="716928"/>
            </a:xfrm>
            <a:custGeom>
              <a:avLst/>
              <a:gdLst>
                <a:gd name="connsiteX0" fmla="*/ 119488 w 1445647"/>
                <a:gd name="connsiteY0" fmla="*/ 0 h 716928"/>
                <a:gd name="connsiteX1" fmla="*/ 1326159 w 1445647"/>
                <a:gd name="connsiteY1" fmla="*/ 0 h 716928"/>
                <a:gd name="connsiteX2" fmla="*/ 1392151 w 1445647"/>
                <a:gd name="connsiteY2" fmla="*/ 0 h 716928"/>
                <a:gd name="connsiteX3" fmla="*/ 1445647 w 1445647"/>
                <a:gd name="connsiteY3" fmla="*/ 597440 h 716928"/>
                <a:gd name="connsiteX4" fmla="*/ 1445647 w 1445647"/>
                <a:gd name="connsiteY4" fmla="*/ 663431 h 716928"/>
                <a:gd name="connsiteX5" fmla="*/ 119488 w 1445647"/>
                <a:gd name="connsiteY5" fmla="*/ 716928 h 716928"/>
                <a:gd name="connsiteX6" fmla="*/ 53497 w 1445647"/>
                <a:gd name="connsiteY6" fmla="*/ 716928 h 716928"/>
                <a:gd name="connsiteX7" fmla="*/ 0 w 1445647"/>
                <a:gd name="connsiteY7" fmla="*/ 119488 h 716928"/>
                <a:gd name="connsiteX8" fmla="*/ 0 w 1445647"/>
                <a:gd name="connsiteY8" fmla="*/ 53497 h 7169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45647" h="716928">
                  <a:moveTo>
                    <a:pt x="119488" y="0"/>
                  </a:moveTo>
                  <a:lnTo>
                    <a:pt x="1326159" y="0"/>
                  </a:lnTo>
                  <a:cubicBezTo>
                    <a:pt x="1392151" y="0"/>
                    <a:pt x="1445647" y="53497"/>
                    <a:pt x="1445647" y="119488"/>
                  </a:cubicBezTo>
                  <a:lnTo>
                    <a:pt x="1445647" y="597440"/>
                  </a:lnTo>
                  <a:cubicBezTo>
                    <a:pt x="1445647" y="663431"/>
                    <a:pt x="1392151" y="716928"/>
                    <a:pt x="1326159" y="716928"/>
                  </a:cubicBezTo>
                  <a:lnTo>
                    <a:pt x="119488" y="716928"/>
                  </a:lnTo>
                  <a:cubicBezTo>
                    <a:pt x="53497" y="716928"/>
                    <a:pt x="0" y="663431"/>
                    <a:pt x="0" y="597440"/>
                  </a:cubicBezTo>
                  <a:lnTo>
                    <a:pt x="0" y="119488"/>
                  </a:lnTo>
                  <a:cubicBezTo>
                    <a:pt x="0" y="53497"/>
                    <a:pt x="53497" y="0"/>
                    <a:pt x="119488" y="0"/>
                  </a:cubicBezTo>
                  <a:close/>
                </a:path>
              </a:pathLst>
            </a:custGeom>
            <a:solidFill>
              <a:srgbClr val="F39191">
                <a:alpha val="100000"/>
              </a:srgbClr>
            </a:solidFill>
            <a:ln w="28575">
              <a:solidFill>
                <a:srgbClr val="006EF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1" name="文本9"/>
            <p:cNvSpPr txBox="1"/>
            <p:nvPr/>
          </p:nvSpPr>
          <p:spPr>
            <a:xfrm>
              <a:off x="335889" y="0"/>
              <a:ext cx="1109920" cy="86096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999" b="0" i="0" dirty="0">
                  <a:solidFill>
                    <a:srgbClr val="FFFFFF">
                      <a:alpha val="100000"/>
                    </a:srgbClr>
                  </a:solidFill>
                  <a:latin typeface="微软雅黑"/>
                  <a:ea typeface="微软雅黑"/>
                </a:rPr>
                <a:t>？</a:t>
              </a:r>
            </a:p>
          </p:txBody>
        </p:sp>
        <p:sp>
          <p:nvSpPr>
            <p:cNvPr id="32" name="形状12"/>
            <p:cNvSpPr txBox="1"/>
            <p:nvPr/>
          </p:nvSpPr>
          <p:spPr>
            <a:xfrm>
              <a:off x="3736362" y="45377"/>
              <a:ext cx="1445647" cy="716928"/>
            </a:xfrm>
            <a:custGeom>
              <a:avLst/>
              <a:gdLst>
                <a:gd name="connsiteX0" fmla="*/ 119488 w 1445647"/>
                <a:gd name="connsiteY0" fmla="*/ 0 h 716928"/>
                <a:gd name="connsiteX1" fmla="*/ 1326159 w 1445647"/>
                <a:gd name="connsiteY1" fmla="*/ 0 h 716928"/>
                <a:gd name="connsiteX2" fmla="*/ 1392151 w 1445647"/>
                <a:gd name="connsiteY2" fmla="*/ 0 h 716928"/>
                <a:gd name="connsiteX3" fmla="*/ 1445647 w 1445647"/>
                <a:gd name="connsiteY3" fmla="*/ 597440 h 716928"/>
                <a:gd name="connsiteX4" fmla="*/ 1445647 w 1445647"/>
                <a:gd name="connsiteY4" fmla="*/ 663431 h 716928"/>
                <a:gd name="connsiteX5" fmla="*/ 119488 w 1445647"/>
                <a:gd name="connsiteY5" fmla="*/ 716928 h 716928"/>
                <a:gd name="connsiteX6" fmla="*/ 53497 w 1445647"/>
                <a:gd name="connsiteY6" fmla="*/ 716928 h 716928"/>
                <a:gd name="connsiteX7" fmla="*/ 0 w 1445647"/>
                <a:gd name="connsiteY7" fmla="*/ 119488 h 716928"/>
                <a:gd name="connsiteX8" fmla="*/ 0 w 1445647"/>
                <a:gd name="connsiteY8" fmla="*/ 53497 h 7169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45647" h="716928">
                  <a:moveTo>
                    <a:pt x="119488" y="0"/>
                  </a:moveTo>
                  <a:lnTo>
                    <a:pt x="1326159" y="0"/>
                  </a:lnTo>
                  <a:cubicBezTo>
                    <a:pt x="1392151" y="0"/>
                    <a:pt x="1445647" y="53497"/>
                    <a:pt x="1445647" y="119488"/>
                  </a:cubicBezTo>
                  <a:lnTo>
                    <a:pt x="1445647" y="597440"/>
                  </a:lnTo>
                  <a:cubicBezTo>
                    <a:pt x="1445647" y="663431"/>
                    <a:pt x="1392151" y="716928"/>
                    <a:pt x="1326159" y="716928"/>
                  </a:cubicBezTo>
                  <a:lnTo>
                    <a:pt x="119488" y="716928"/>
                  </a:lnTo>
                  <a:cubicBezTo>
                    <a:pt x="53497" y="716928"/>
                    <a:pt x="0" y="663431"/>
                    <a:pt x="0" y="597440"/>
                  </a:cubicBezTo>
                  <a:lnTo>
                    <a:pt x="0" y="119488"/>
                  </a:lnTo>
                  <a:cubicBezTo>
                    <a:pt x="0" y="53497"/>
                    <a:pt x="53497" y="0"/>
                    <a:pt x="119488" y="0"/>
                  </a:cubicBezTo>
                  <a:close/>
                </a:path>
              </a:pathLst>
            </a:custGeom>
            <a:solidFill>
              <a:srgbClr val="F39191">
                <a:alpha val="100000"/>
              </a:srgbClr>
            </a:solidFill>
            <a:ln w="28575">
              <a:solidFill>
                <a:srgbClr val="006EF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3" name="文本10"/>
            <p:cNvSpPr txBox="1"/>
            <p:nvPr/>
          </p:nvSpPr>
          <p:spPr>
            <a:xfrm>
              <a:off x="4072252" y="476"/>
              <a:ext cx="1109920" cy="86096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999" b="0" i="0" dirty="0">
                  <a:solidFill>
                    <a:srgbClr val="FFFFFF">
                      <a:alpha val="100000"/>
                    </a:srgbClr>
                  </a:solidFill>
                  <a:latin typeface="微软雅黑"/>
                  <a:ea typeface="微软雅黑"/>
                </a:rPr>
                <a:t>？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9" grpId="0" animBg="1"/>
      <p:bldP spid="12" grpId="0" animBg="1"/>
      <p:bldP spid="13" grpId="0" animBg="1"/>
      <p:bldP spid="14" grpId="0" animBg="1"/>
    </p:bldLst>
  </p:timing>
</p:sld>
</file>

<file path=ppt/slides/slide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167068" y="679047"/>
            <a:ext cx="12025312" cy="511571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7700"/>
              </a:lnSpc>
            </a:pPr>
            <a:r>
              <a:rPr lang="zh-CN" altLang="en-US" sz="39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﻿1.理解直线与圆相交、相切、相离的</a:t>
            </a:r>
            <a:r>
              <a:rPr lang="zh-CN" altLang="en-US" sz="3999" b="1" i="0" dirty="0">
                <a:solidFill>
                  <a:srgbClr val="AA00FF">
                    <a:alpha val="100000"/>
                  </a:srgbClr>
                </a:solidFill>
                <a:latin typeface="黑体"/>
                <a:ea typeface="黑体"/>
              </a:rPr>
              <a:t>三种</a:t>
            </a:r>
            <a:r>
              <a:rPr lang="zh-CN" altLang="en-US" sz="3999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位置关系</a:t>
            </a:r>
            <a:r>
              <a:rPr lang="zh-CN" altLang="en-US" sz="39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. 2.根据圆心到直线的距离与圆的半径之间的</a:t>
            </a:r>
            <a:r>
              <a:rPr lang="zh-CN" altLang="en-US" sz="3999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数量关系</a:t>
            </a:r>
            <a:r>
              <a:rPr lang="zh-CN" altLang="en-US" sz="39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探究直线和圆的</a:t>
            </a:r>
            <a:r>
              <a:rPr lang="zh-CN" altLang="en-US" sz="3999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位置关系</a:t>
            </a:r>
            <a:r>
              <a:rPr lang="zh-CN" altLang="en-US" sz="39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.（重点）  </a:t>
            </a:r>
          </a:p>
          <a:p>
            <a:pPr marL="0" algn="l">
              <a:lnSpc>
                <a:spcPts val="7700"/>
              </a:lnSpc>
            </a:pPr>
            <a:r>
              <a:rPr lang="zh-CN" altLang="en-US" sz="39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3.能够利用</a:t>
            </a:r>
            <a:r>
              <a:rPr lang="zh-CN" altLang="en-US" sz="3999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公共点个数</a:t>
            </a:r>
            <a:r>
              <a:rPr lang="zh-CN" altLang="en-US" sz="39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和数量关系判断直线和圆的</a:t>
            </a:r>
          </a:p>
          <a:p>
            <a:pPr marL="0" algn="l">
              <a:lnSpc>
                <a:spcPts val="7700"/>
              </a:lnSpc>
            </a:pPr>
            <a:r>
              <a:rPr lang="zh-CN" altLang="en-US" sz="3999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位置关系</a:t>
            </a:r>
            <a:r>
              <a:rPr lang="zh-CN" altLang="en-US" sz="39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.（难点）</a:t>
            </a:r>
          </a:p>
        </p:txBody>
      </p:sp>
      <p:grpSp>
        <p:nvGrpSpPr>
          <p:cNvPr id="3" name="组合1"/>
          <p:cNvGrpSpPr/>
          <p:nvPr/>
        </p:nvGrpSpPr>
        <p:grpSpPr>
          <a:xfrm>
            <a:off x="11547" y="14564"/>
            <a:ext cx="2868067" cy="650367"/>
            <a:chOff x="0" y="0"/>
            <a:chExt cx="2868067" cy="650367"/>
          </a:xfrm>
        </p:grpSpPr>
        <p:sp>
          <p:nvSpPr>
            <p:cNvPr id="4" name="形状1"/>
            <p:cNvSpPr txBox="1"/>
            <p:nvPr/>
          </p:nvSpPr>
          <p:spPr>
            <a:xfrm>
              <a:off x="3131" y="0"/>
              <a:ext cx="2864936" cy="650367"/>
            </a:xfrm>
            <a:prstGeom prst="rect"/>
            <a:solidFill>
              <a:srgbClr val="264C34">
                <a:alpha val="100000"/>
              </a:srgbClr>
            </a:solidFill>
            <a:ln w="2857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" name="形状2"/>
            <p:cNvSpPr txBox="1"/>
            <p:nvPr/>
          </p:nvSpPr>
          <p:spPr>
            <a:xfrm>
              <a:off x="0" y="12763"/>
              <a:ext cx="2863935" cy="600989"/>
            </a:xfrm>
            <a:prstGeom prst="rect"/>
            <a:solidFill>
              <a:srgbClr val="458BE6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l"/>
              <a:r>
                <a:rPr lang="zh-CN" altLang="en-US" sz="4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学习目标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500">
    <p:fade/>
  </p:transition>
</p:sld>
</file>

<file path=ppt/slides/slide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11718" y="14764"/>
            <a:ext cx="2868067" cy="650367"/>
            <a:chOff x="0" y="0"/>
            <a:chExt cx="2868067" cy="650367"/>
          </a:xfrm>
        </p:grpSpPr>
        <p:sp>
          <p:nvSpPr>
            <p:cNvPr id="3" name="形状1"/>
            <p:cNvSpPr txBox="1"/>
            <p:nvPr/>
          </p:nvSpPr>
          <p:spPr>
            <a:xfrm>
              <a:off x="3131" y="0"/>
              <a:ext cx="2864936" cy="650367"/>
            </a:xfrm>
            <a:prstGeom prst="rect"/>
            <a:solidFill>
              <a:srgbClr val="264C34">
                <a:alpha val="100000"/>
              </a:srgbClr>
            </a:solidFill>
            <a:ln w="2857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形状2"/>
            <p:cNvSpPr txBox="1"/>
            <p:nvPr/>
          </p:nvSpPr>
          <p:spPr>
            <a:xfrm>
              <a:off x="0" y="12763"/>
              <a:ext cx="2863935" cy="600989"/>
            </a:xfrm>
            <a:prstGeom prst="rect"/>
            <a:solidFill>
              <a:srgbClr val="458BE6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l"/>
              <a:r>
                <a:rPr lang="zh-CN" altLang="en-US" sz="4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探究新知</a:t>
              </a:r>
            </a:p>
          </p:txBody>
        </p:sp>
      </p:grpSp>
      <p:sp>
        <p:nvSpPr>
          <p:cNvPr id="5" name="文本1"/>
          <p:cNvSpPr txBox="1"/>
          <p:nvPr/>
        </p:nvSpPr>
        <p:spPr>
          <a:xfrm>
            <a:off x="409527" y="506101"/>
            <a:ext cx="12716466" cy="386269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300"/>
              </a:lnSpc>
            </a:pP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活动1：用定义判定直线与圆的位置关系</a:t>
            </a:r>
          </a:p>
          <a:p>
            <a:pPr marL="0" algn="l">
              <a:lnSpc>
                <a:spcPts val="5300"/>
              </a:lnSpc>
            </a:pP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    如果我们把太阳看成一个圆，地平线看成一条直线，</a:t>
            </a:r>
          </a:p>
          <a:p>
            <a:pPr marL="0" algn="l">
              <a:lnSpc>
                <a:spcPts val="5300"/>
              </a:lnSpc>
            </a:pP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那你能根据直线和圆的公共点个数想象一下，直线和圆</a:t>
            </a:r>
          </a:p>
          <a:p>
            <a:pPr marL="0" algn="l">
              <a:lnSpc>
                <a:spcPts val="5300"/>
              </a:lnSpc>
            </a:pP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有几种位置关系吗？</a:t>
            </a:r>
          </a:p>
          <a:p>
            <a:pPr marL="0" algn="l"/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/>
            </a:r>
          </a:p>
          <a:p>
            <a:pPr marL="0" algn="l"/>
          </a:p>
        </p:txBody>
      </p:sp>
      <p:pic>
        <p:nvPicPr>
          <p:cNvPr id="6" name="视频1">
            <a:hlinkClick r:id="" action="ppaction://media"/>
            <a:extLst>
              <a:ext uri="{FF2B5EF4-FFF2-40B4-BE49-F238E27FC236}">
                <a16:creationId xmlns:a16="http://schemas.microsoft.com/office/drawing/2014/main" id="{1F03D79B-8B87-F52B-D47B-B6FAC4D8C48D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93324" y="3453794"/>
            <a:ext cx="5715000" cy="3214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6.xml><?xml version="1.0" encoding="utf-8"?>
<p:sld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595668" y="1099261"/>
            <a:ext cx="3065910" cy="2236889"/>
            <a:chOff x="0" y="0"/>
            <a:chExt cx="3065910" cy="2236889"/>
          </a:xfrm>
        </p:grpSpPr>
        <p:pic>
          <p:nvPicPr>
            <p:cNvPr id="3" name="图片1">
              <a:extLst>
                <a:ext uri="{FF2B5EF4-FFF2-40B4-BE49-F238E27FC236}">
                  <a16:creationId xmlns:a16="http://schemas.microsoft.com/office/drawing/2014/main" id="{69ED34C6-1862-8A8A-03F9-2D1EFC8C3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0" t="0" r="0" b="7042"/>
            <a:stretch>
              <a:fillRect/>
            </a:stretch>
          </p:blipFill>
          <p:spPr>
            <a:xfrm>
              <a:off x="0" y="0"/>
              <a:ext cx="3065910" cy="2236889"/>
            </a:xfrm>
            <a:prstGeom prst="rect">
              <a:avLst/>
            </a:prstGeom>
          </p:spPr>
        </p:pic>
        <p:sp>
          <p:nvSpPr>
            <p:cNvPr id="4" name="形状9"/>
            <p:cNvSpPr txBox="1"/>
            <p:nvPr/>
          </p:nvSpPr>
          <p:spPr>
            <a:xfrm flipV="1">
              <a:off x="2" y="676390"/>
              <a:ext cx="2981913" cy="19050"/>
            </a:xfrm>
            <a:prstGeom prst="line"/>
            <a:ln w="28575">
              <a:solidFill>
                <a:srgbClr val="FF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5" name="组合2"/>
          <p:cNvGrpSpPr/>
          <p:nvPr/>
        </p:nvGrpSpPr>
        <p:grpSpPr>
          <a:xfrm>
            <a:off x="4441603" y="1062523"/>
            <a:ext cx="3066126" cy="2308241"/>
            <a:chOff x="0" y="0"/>
            <a:chExt cx="3066126" cy="2308241"/>
          </a:xfrm>
        </p:grpSpPr>
        <p:pic>
          <p:nvPicPr>
            <p:cNvPr id="6" name="图片2">
              <a:extLst>
                <a:ext uri="{FF2B5EF4-FFF2-40B4-BE49-F238E27FC236}">
                  <a16:creationId xmlns:a16="http://schemas.microsoft.com/office/drawing/2014/main" id="{69ED34C6-1862-8A8A-03F9-2D1EFC8C3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0" t="0" r="0" b="7062"/>
            <a:stretch>
              <a:fillRect/>
            </a:stretch>
          </p:blipFill>
          <p:spPr>
            <a:xfrm>
              <a:off x="9104" y="0"/>
              <a:ext cx="3057022" cy="2308241"/>
            </a:xfrm>
            <a:prstGeom prst="rect">
              <a:avLst/>
            </a:prstGeom>
          </p:spPr>
        </p:pic>
        <p:sp>
          <p:nvSpPr>
            <p:cNvPr id="7" name="形状10"/>
            <p:cNvSpPr txBox="1"/>
            <p:nvPr/>
          </p:nvSpPr>
          <p:spPr>
            <a:xfrm>
              <a:off x="0" y="1361052"/>
              <a:ext cx="3055202" cy="19050"/>
            </a:xfrm>
            <a:prstGeom prst="line"/>
            <a:ln w="28575">
              <a:solidFill>
                <a:srgbClr val="FF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形状11"/>
            <p:cNvSpPr txBox="1"/>
            <p:nvPr/>
          </p:nvSpPr>
          <p:spPr>
            <a:xfrm>
              <a:off x="1008361" y="760015"/>
              <a:ext cx="660929" cy="599200"/>
            </a:xfrm>
            <a:custGeom>
              <a:avLst/>
              <a:gdLst>
                <a:gd name="connsiteX0" fmla="*/ 330464 w 660929"/>
                <a:gd name="connsiteY0" fmla="*/ 0 h 599200"/>
                <a:gd name="connsiteX1" fmla="*/ 512975 w 660929"/>
                <a:gd name="connsiteY1" fmla="*/ 0 h 599200"/>
                <a:gd name="connsiteX2" fmla="*/ 660929 w 660929"/>
                <a:gd name="connsiteY2" fmla="*/ 465065 h 599200"/>
                <a:gd name="connsiteX3" fmla="*/ 147954 w 660929"/>
                <a:gd name="connsiteY3" fmla="*/ 599200 h 599200"/>
                <a:gd name="connsiteX4" fmla="*/ 0 w 660929"/>
                <a:gd name="connsiteY4" fmla="*/ 134136 h 599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0929" h="599200">
                  <a:moveTo>
                    <a:pt x="330464" y="0"/>
                  </a:moveTo>
                  <a:cubicBezTo>
                    <a:pt x="512975" y="0"/>
                    <a:pt x="660929" y="134136"/>
                    <a:pt x="660929" y="299600"/>
                  </a:cubicBezTo>
                  <a:cubicBezTo>
                    <a:pt x="660929" y="465065"/>
                    <a:pt x="512975" y="599200"/>
                    <a:pt x="330464" y="599200"/>
                  </a:cubicBezTo>
                  <a:cubicBezTo>
                    <a:pt x="147954" y="599200"/>
                    <a:pt x="0" y="465065"/>
                    <a:pt x="0" y="299600"/>
                  </a:cubicBezTo>
                  <a:cubicBezTo>
                    <a:pt x="0" y="134136"/>
                    <a:pt x="147954" y="0"/>
                    <a:pt x="330464" y="0"/>
                  </a:cubicBezTo>
                  <a:close/>
                </a:path>
              </a:pathLst>
            </a:custGeom>
            <a:solidFill>
              <a:srgbClr val="FFF200">
                <a:alpha val="100000"/>
              </a:srgbClr>
            </a:solidFill>
            <a:ln w="9525">
              <a:solidFill>
                <a:srgbClr val="80008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9" name="组合3"/>
          <p:cNvGrpSpPr/>
          <p:nvPr/>
        </p:nvGrpSpPr>
        <p:grpSpPr>
          <a:xfrm>
            <a:off x="8307076" y="1058380"/>
            <a:ext cx="3147558" cy="2318054"/>
            <a:chOff x="0" y="0"/>
            <a:chExt cx="3147558" cy="2318054"/>
          </a:xfrm>
        </p:grpSpPr>
        <p:pic>
          <p:nvPicPr>
            <p:cNvPr id="10" name="图片3">
              <a:extLst>
                <a:ext uri="{FF2B5EF4-FFF2-40B4-BE49-F238E27FC236}">
                  <a16:creationId xmlns:a16="http://schemas.microsoft.com/office/drawing/2014/main" id="{69ED34C6-1862-8A8A-03F9-2D1EFC8C3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0" t="0" r="0" b="6798"/>
            <a:stretch>
              <a:fillRect/>
            </a:stretch>
          </p:blipFill>
          <p:spPr>
            <a:xfrm>
              <a:off x="0" y="0"/>
              <a:ext cx="3091920" cy="2318054"/>
            </a:xfrm>
            <a:prstGeom prst="rect">
              <a:avLst/>
            </a:prstGeom>
          </p:spPr>
        </p:pic>
        <p:sp>
          <p:nvSpPr>
            <p:cNvPr id="11" name="形状13"/>
            <p:cNvSpPr txBox="1"/>
            <p:nvPr/>
          </p:nvSpPr>
          <p:spPr>
            <a:xfrm>
              <a:off x="55638" y="1226580"/>
              <a:ext cx="3091920" cy="19050"/>
            </a:xfrm>
            <a:prstGeom prst="line"/>
            <a:ln w="28575">
              <a:solidFill>
                <a:srgbClr val="FF0000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2" name="形状12"/>
            <p:cNvSpPr txBox="1"/>
            <p:nvPr/>
          </p:nvSpPr>
          <p:spPr>
            <a:xfrm>
              <a:off x="550545" y="331422"/>
              <a:ext cx="677942" cy="696982"/>
            </a:xfrm>
            <a:custGeom>
              <a:avLst/>
              <a:gdLst>
                <a:gd name="connsiteX0" fmla="*/ 338971 w 677942"/>
                <a:gd name="connsiteY0" fmla="*/ 0 h 696982"/>
                <a:gd name="connsiteX1" fmla="*/ 526179 w 677942"/>
                <a:gd name="connsiteY1" fmla="*/ 0 h 696982"/>
                <a:gd name="connsiteX2" fmla="*/ 677942 w 677942"/>
                <a:gd name="connsiteY2" fmla="*/ 540958 h 696982"/>
                <a:gd name="connsiteX3" fmla="*/ 151762 w 677942"/>
                <a:gd name="connsiteY3" fmla="*/ 696982 h 696982"/>
                <a:gd name="connsiteX4" fmla="*/ 0 w 677942"/>
                <a:gd name="connsiteY4" fmla="*/ 156025 h 696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7942" h="696982">
                  <a:moveTo>
                    <a:pt x="338971" y="0"/>
                  </a:moveTo>
                  <a:cubicBezTo>
                    <a:pt x="526179" y="0"/>
                    <a:pt x="677942" y="156025"/>
                    <a:pt x="677942" y="348491"/>
                  </a:cubicBezTo>
                  <a:cubicBezTo>
                    <a:pt x="677942" y="540958"/>
                    <a:pt x="526179" y="696982"/>
                    <a:pt x="338971" y="696982"/>
                  </a:cubicBezTo>
                  <a:cubicBezTo>
                    <a:pt x="151762" y="696982"/>
                    <a:pt x="0" y="540958"/>
                    <a:pt x="0" y="348491"/>
                  </a:cubicBezTo>
                  <a:cubicBezTo>
                    <a:pt x="0" y="156025"/>
                    <a:pt x="151762" y="0"/>
                    <a:pt x="338971" y="0"/>
                  </a:cubicBezTo>
                  <a:close/>
                </a:path>
              </a:pathLst>
            </a:custGeom>
            <a:solidFill>
              <a:srgbClr val="FFE1C2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sp>
        <p:nvSpPr>
          <p:cNvPr id="13" name="文本1"/>
          <p:cNvSpPr txBox="1"/>
          <p:nvPr/>
        </p:nvSpPr>
        <p:spPr>
          <a:xfrm>
            <a:off x="3087519" y="438"/>
            <a:ext cx="8629650" cy="92929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活动1：用定义判定直线与圆的位置关系</a:t>
            </a:r>
          </a:p>
          <a:p>
            <a:pPr marL="0" algn="l"/>
          </a:p>
        </p:txBody>
      </p:sp>
      <p:sp>
        <p:nvSpPr>
          <p:cNvPr id="14" name="文本2"/>
          <p:cNvSpPr txBox="1"/>
          <p:nvPr/>
        </p:nvSpPr>
        <p:spPr>
          <a:xfrm>
            <a:off x="8035614" y="5410695"/>
            <a:ext cx="1276350" cy="6540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3200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相离</a:t>
            </a:r>
          </a:p>
        </p:txBody>
      </p:sp>
      <p:sp>
        <p:nvSpPr>
          <p:cNvPr id="15" name="文本3"/>
          <p:cNvSpPr txBox="1"/>
          <p:nvPr/>
        </p:nvSpPr>
        <p:spPr>
          <a:xfrm>
            <a:off x="3918728" y="5502859"/>
            <a:ext cx="1276350" cy="6540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3200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相切</a:t>
            </a:r>
          </a:p>
        </p:txBody>
      </p:sp>
      <p:sp>
        <p:nvSpPr>
          <p:cNvPr id="16" name="文本4"/>
          <p:cNvSpPr txBox="1"/>
          <p:nvPr/>
        </p:nvSpPr>
        <p:spPr>
          <a:xfrm>
            <a:off x="-57912" y="5502878"/>
            <a:ext cx="1100138" cy="6540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3200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相交</a:t>
            </a:r>
          </a:p>
        </p:txBody>
      </p:sp>
      <p:sp>
        <p:nvSpPr>
          <p:cNvPr id="17" name="形状1"/>
          <p:cNvSpPr txBox="1"/>
          <p:nvPr/>
        </p:nvSpPr>
        <p:spPr>
          <a:xfrm>
            <a:off x="864613" y="4764253"/>
            <a:ext cx="2305831" cy="19050"/>
          </a:xfrm>
          <a:prstGeom prst="line"/>
          <a:ln w="19050">
            <a:solidFill>
              <a:srgbClr val="00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8" name="文本5"/>
          <p:cNvSpPr txBox="1"/>
          <p:nvPr/>
        </p:nvSpPr>
        <p:spPr>
          <a:xfrm>
            <a:off x="3170168" y="4436897"/>
            <a:ext cx="1100138" cy="6540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3200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割线</a:t>
            </a:r>
          </a:p>
        </p:txBody>
      </p:sp>
      <p:sp>
        <p:nvSpPr>
          <p:cNvPr id="19" name="形状2"/>
          <p:cNvSpPr txBox="1"/>
          <p:nvPr/>
        </p:nvSpPr>
        <p:spPr>
          <a:xfrm>
            <a:off x="4727400" y="4936131"/>
            <a:ext cx="2170850" cy="1191"/>
          </a:xfrm>
          <a:prstGeom prst="line"/>
          <a:ln w="19050">
            <a:solidFill>
              <a:srgbClr val="00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20" name="文本6"/>
          <p:cNvSpPr txBox="1"/>
          <p:nvPr/>
        </p:nvSpPr>
        <p:spPr>
          <a:xfrm>
            <a:off x="6891004" y="4554064"/>
            <a:ext cx="1276351" cy="764781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3200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切线</a:t>
            </a:r>
          </a:p>
        </p:txBody>
      </p:sp>
      <p:grpSp>
        <p:nvGrpSpPr>
          <p:cNvPr id="21" name="组合4"/>
          <p:cNvGrpSpPr/>
          <p:nvPr/>
        </p:nvGrpSpPr>
        <p:grpSpPr>
          <a:xfrm>
            <a:off x="11337" y="14354"/>
            <a:ext cx="2868067" cy="650367"/>
            <a:chOff x="0" y="0"/>
            <a:chExt cx="2868067" cy="650367"/>
          </a:xfrm>
        </p:grpSpPr>
        <p:sp>
          <p:nvSpPr>
            <p:cNvPr id="22" name="形状14"/>
            <p:cNvSpPr txBox="1"/>
            <p:nvPr/>
          </p:nvSpPr>
          <p:spPr>
            <a:xfrm>
              <a:off x="3131" y="0"/>
              <a:ext cx="2864936" cy="650367"/>
            </a:xfrm>
            <a:prstGeom prst="rect"/>
            <a:solidFill>
              <a:srgbClr val="264C34">
                <a:alpha val="100000"/>
              </a:srgbClr>
            </a:solidFill>
            <a:ln w="2857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3" name="形状15"/>
            <p:cNvSpPr txBox="1"/>
            <p:nvPr/>
          </p:nvSpPr>
          <p:spPr>
            <a:xfrm>
              <a:off x="0" y="12764"/>
              <a:ext cx="2863935" cy="600989"/>
            </a:xfrm>
            <a:prstGeom prst="rect"/>
            <a:solidFill>
              <a:srgbClr val="458BE6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l"/>
              <a:r>
                <a:rPr lang="zh-CN" altLang="en-US" sz="4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探究新知</a:t>
              </a:r>
            </a:p>
          </p:txBody>
        </p:sp>
      </p:grpSp>
      <p:sp>
        <p:nvSpPr>
          <p:cNvPr id="24" name="形状3"/>
          <p:cNvSpPr txBox="1"/>
          <p:nvPr/>
        </p:nvSpPr>
        <p:spPr>
          <a:xfrm>
            <a:off x="1586084" y="5350850"/>
            <a:ext cx="2295525" cy="957329"/>
          </a:xfrm>
          <a:prstGeom prst="rect"/>
          <a:solidFill>
            <a:srgbClr val="FFEE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l"/>
            <a:r>
              <a:rPr lang="zh-CN" altLang="en-US" sz="3000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直线与圆</a:t>
            </a:r>
          </a:p>
          <a:p>
            <a:pPr marL="0" algn="l"/>
            <a:r>
              <a:rPr lang="zh-CN" altLang="en-US" sz="3000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有两个交点</a:t>
            </a:r>
          </a:p>
        </p:txBody>
      </p:sp>
      <p:sp>
        <p:nvSpPr>
          <p:cNvPr id="25" name="形状4"/>
          <p:cNvSpPr txBox="1"/>
          <p:nvPr/>
        </p:nvSpPr>
        <p:spPr>
          <a:xfrm>
            <a:off x="5606653" y="5422649"/>
            <a:ext cx="2428875" cy="814454"/>
          </a:xfrm>
          <a:prstGeom prst="rect"/>
          <a:solidFill>
            <a:srgbClr val="FFEE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l"/>
            <a:r>
              <a:rPr lang="zh-CN" altLang="en-US" sz="3000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直线与圆</a:t>
            </a:r>
          </a:p>
          <a:p>
            <a:pPr marL="0" algn="l"/>
            <a:r>
              <a:rPr lang="zh-CN" altLang="en-US" sz="3000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有一个交点</a:t>
            </a:r>
          </a:p>
        </p:txBody>
      </p:sp>
      <p:sp>
        <p:nvSpPr>
          <p:cNvPr id="26" name="形状5"/>
          <p:cNvSpPr txBox="1"/>
          <p:nvPr/>
        </p:nvSpPr>
        <p:spPr>
          <a:xfrm>
            <a:off x="9856422" y="5422230"/>
            <a:ext cx="2170509" cy="814454"/>
          </a:xfrm>
          <a:prstGeom prst="rect"/>
          <a:solidFill>
            <a:srgbClr val="FFEE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l"/>
            <a:r>
              <a:rPr lang="zh-CN" altLang="en-US" sz="3000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直线与圆</a:t>
            </a:r>
          </a:p>
          <a:p>
            <a:pPr marL="0" algn="l"/>
            <a:r>
              <a:rPr lang="zh-CN" altLang="en-US" sz="3000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无交点</a:t>
            </a:r>
          </a:p>
        </p:txBody>
      </p:sp>
      <p:pic>
        <p:nvPicPr>
          <p:cNvPr id="27" name="公式1"/>
          <p:cNvPicPr>
            <a:picLocks noChangeAspect="1"/>
          </p:cNvPicPr>
          <p:nvPr/>
        </p:nvPicPr>
        <p:blipFill>
          <a:fillRect/>
          <a:blip r:embed="rId5"/>
          <a:stretch/>
        </p:blipFill>
        <p:spPr>
          <a:xfrm>
            <a:off x="785060" y="5318446"/>
            <a:ext cx="978091" cy="838200"/>
          </a:xfrm>
          <a:prstGeom prst="rect">
            <a:avLst/>
          </a:prstGeom>
        </p:spPr>
      </p:pic>
      <p:pic>
        <p:nvPicPr>
          <p:cNvPr id="28" name="公式2"/>
          <p:cNvPicPr>
            <a:picLocks noChangeAspect="1"/>
          </p:cNvPicPr>
          <p:nvPr/>
        </p:nvPicPr>
        <p:blipFill>
          <a:fillRect/>
          <a:blip r:embed="rId6"/>
          <a:stretch/>
        </p:blipFill>
        <p:spPr>
          <a:xfrm>
            <a:off x="9072315" y="5225872"/>
            <a:ext cx="978091" cy="838200"/>
          </a:xfrm>
          <a:prstGeom prst="rect">
            <a:avLst/>
          </a:prstGeom>
        </p:spPr>
      </p:pic>
      <p:grpSp>
        <p:nvGrpSpPr>
          <p:cNvPr id="29" name="组合5"/>
          <p:cNvGrpSpPr/>
          <p:nvPr/>
        </p:nvGrpSpPr>
        <p:grpSpPr>
          <a:xfrm>
            <a:off x="554736" y="3691347"/>
            <a:ext cx="2616136" cy="1399461"/>
            <a:chOff x="0" y="0"/>
            <a:chExt cx="2616136" cy="1399461"/>
          </a:xfrm>
        </p:grpSpPr>
        <p:sp>
          <p:nvSpPr>
            <p:cNvPr id="30" name="文本7"/>
            <p:cNvSpPr txBox="1"/>
            <p:nvPr/>
          </p:nvSpPr>
          <p:spPr>
            <a:xfrm>
              <a:off x="1375705" y="150057"/>
              <a:ext cx="381000" cy="69335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o</a:t>
              </a:r>
            </a:p>
          </p:txBody>
        </p:sp>
        <p:pic>
          <p:nvPicPr>
            <p:cNvPr id="31" name="几何1"/>
            <p:cNvPicPr>
              <a:picLocks noChangeAspect="1"/>
            </p:cNvPicPr>
            <p:nvPr/>
          </p:nvPicPr>
          <p:blipFill>
            <a:fillRect/>
            <a:blip r:embed="rId7"/>
            <a:stretch/>
          </p:blipFill>
          <p:spPr>
            <a:xfrm>
              <a:off x="845758" y="0"/>
              <a:ext cx="1242086" cy="1242089"/>
            </a:xfrm>
            <a:prstGeom prst="rect">
              <a:avLst/>
            </a:prstGeom>
          </p:spPr>
        </p:pic>
        <p:sp>
          <p:nvSpPr>
            <p:cNvPr id="32" name="形状18"/>
            <p:cNvSpPr txBox="1"/>
            <p:nvPr/>
          </p:nvSpPr>
          <p:spPr>
            <a:xfrm>
              <a:off x="310305" y="1056360"/>
              <a:ext cx="2305831" cy="19050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3" name="形状16"/>
            <p:cNvSpPr txBox="1"/>
            <p:nvPr/>
          </p:nvSpPr>
          <p:spPr>
            <a:xfrm>
              <a:off x="1462720" y="618889"/>
              <a:ext cx="24259" cy="458958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4" name="形状17"/>
            <p:cNvSpPr txBox="1"/>
            <p:nvPr/>
          </p:nvSpPr>
          <p:spPr>
            <a:xfrm>
              <a:off x="1462720" y="608219"/>
              <a:ext cx="426821" cy="458834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pic>
          <p:nvPicPr>
            <p:cNvPr id="35" name="公式4"/>
            <p:cNvPicPr>
              <a:picLocks noChangeAspect="1"/>
            </p:cNvPicPr>
            <p:nvPr/>
          </p:nvPicPr>
          <p:blipFill>
            <a:fillRect/>
            <a:blip r:embed="rId8"/>
            <a:stretch/>
          </p:blipFill>
          <p:spPr>
            <a:xfrm>
              <a:off x="0" y="745989"/>
              <a:ext cx="310248" cy="653472"/>
            </a:xfrm>
            <a:prstGeom prst="rect">
              <a:avLst/>
            </a:prstGeom>
          </p:spPr>
        </p:pic>
      </p:grpSp>
      <p:pic>
        <p:nvPicPr>
          <p:cNvPr id="36" name="公式3"/>
          <p:cNvPicPr>
            <a:picLocks noChangeAspect="1"/>
          </p:cNvPicPr>
          <p:nvPr/>
        </p:nvPicPr>
        <p:blipFill>
          <a:fillRect/>
          <a:blip r:embed="rId9"/>
          <a:stretch/>
        </p:blipFill>
        <p:spPr>
          <a:xfrm>
            <a:off x="4786655" y="5318131"/>
            <a:ext cx="978091" cy="838200"/>
          </a:xfrm>
          <a:prstGeom prst="rect">
            <a:avLst/>
          </a:prstGeom>
        </p:spPr>
      </p:pic>
      <p:grpSp>
        <p:nvGrpSpPr>
          <p:cNvPr id="37" name="组合6"/>
          <p:cNvGrpSpPr/>
          <p:nvPr/>
        </p:nvGrpSpPr>
        <p:grpSpPr>
          <a:xfrm>
            <a:off x="4417695" y="3707930"/>
            <a:ext cx="2473492" cy="1383487"/>
            <a:chOff x="0" y="0"/>
            <a:chExt cx="2473492" cy="1383487"/>
          </a:xfrm>
        </p:grpSpPr>
        <p:sp>
          <p:nvSpPr>
            <p:cNvPr id="38" name="文本8"/>
            <p:cNvSpPr txBox="1"/>
            <p:nvPr/>
          </p:nvSpPr>
          <p:spPr>
            <a:xfrm>
              <a:off x="1286818" y="153210"/>
              <a:ext cx="381000" cy="69335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o</a:t>
              </a:r>
            </a:p>
          </p:txBody>
        </p:sp>
        <p:pic>
          <p:nvPicPr>
            <p:cNvPr id="39" name="几何2"/>
            <p:cNvPicPr>
              <a:picLocks noChangeAspect="1"/>
            </p:cNvPicPr>
            <p:nvPr/>
          </p:nvPicPr>
          <p:blipFill>
            <a:fillRect/>
            <a:blip r:embed="rId10"/>
            <a:stretch/>
          </p:blipFill>
          <p:spPr>
            <a:xfrm>
              <a:off x="780305" y="0"/>
              <a:ext cx="1217531" cy="1217533"/>
            </a:xfrm>
            <a:prstGeom prst="rect">
              <a:avLst/>
            </a:prstGeom>
          </p:spPr>
        </p:pic>
        <p:sp>
          <p:nvSpPr>
            <p:cNvPr id="40" name="形状21"/>
            <p:cNvSpPr txBox="1"/>
            <p:nvPr/>
          </p:nvSpPr>
          <p:spPr>
            <a:xfrm>
              <a:off x="318010" y="1220064"/>
              <a:ext cx="2155482" cy="19050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1" name="形状19"/>
            <p:cNvSpPr txBox="1"/>
            <p:nvPr/>
          </p:nvSpPr>
          <p:spPr>
            <a:xfrm>
              <a:off x="1387465" y="577396"/>
              <a:ext cx="1191" cy="629038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2" name="形状20"/>
            <p:cNvSpPr txBox="1"/>
            <p:nvPr/>
          </p:nvSpPr>
          <p:spPr>
            <a:xfrm>
              <a:off x="1394605" y="585624"/>
              <a:ext cx="418383" cy="449763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pic>
          <p:nvPicPr>
            <p:cNvPr id="43" name="公式5"/>
            <p:cNvPicPr>
              <a:picLocks noChangeAspect="1"/>
            </p:cNvPicPr>
            <p:nvPr/>
          </p:nvPicPr>
          <p:blipFill>
            <a:fillRect/>
            <a:blip r:embed="rId11"/>
            <a:stretch/>
          </p:blipFill>
          <p:spPr>
            <a:xfrm>
              <a:off x="0" y="730015"/>
              <a:ext cx="310248" cy="653472"/>
            </a:xfrm>
            <a:prstGeom prst="rect">
              <a:avLst/>
            </a:prstGeom>
          </p:spPr>
        </p:pic>
      </p:grpSp>
      <p:grpSp>
        <p:nvGrpSpPr>
          <p:cNvPr id="44" name="组合7"/>
          <p:cNvGrpSpPr/>
          <p:nvPr/>
        </p:nvGrpSpPr>
        <p:grpSpPr>
          <a:xfrm>
            <a:off x="8603180" y="3619205"/>
            <a:ext cx="2524842" cy="1644310"/>
            <a:chOff x="0" y="0"/>
            <a:chExt cx="2524842" cy="1644310"/>
          </a:xfrm>
        </p:grpSpPr>
        <p:sp>
          <p:nvSpPr>
            <p:cNvPr id="45" name="文本9"/>
            <p:cNvSpPr txBox="1"/>
            <p:nvPr/>
          </p:nvSpPr>
          <p:spPr>
            <a:xfrm>
              <a:off x="1388469" y="125292"/>
              <a:ext cx="381000" cy="69335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o</a:t>
              </a:r>
            </a:p>
          </p:txBody>
        </p:sp>
        <p:pic>
          <p:nvPicPr>
            <p:cNvPr id="46" name="几何3"/>
            <p:cNvPicPr>
              <a:picLocks noChangeAspect="1"/>
            </p:cNvPicPr>
            <p:nvPr/>
          </p:nvPicPr>
          <p:blipFill>
            <a:fillRect/>
            <a:blip r:embed="rId12"/>
            <a:stretch/>
          </p:blipFill>
          <p:spPr>
            <a:xfrm>
              <a:off x="862429" y="0"/>
              <a:ext cx="1188246" cy="1188240"/>
            </a:xfrm>
            <a:prstGeom prst="rect">
              <a:avLst/>
            </a:prstGeom>
          </p:spPr>
        </p:pic>
        <p:sp>
          <p:nvSpPr>
            <p:cNvPr id="47" name="形状24"/>
            <p:cNvSpPr txBox="1"/>
            <p:nvPr/>
          </p:nvSpPr>
          <p:spPr>
            <a:xfrm flipV="1">
              <a:off x="391248" y="1397180"/>
              <a:ext cx="2133594" cy="19050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8" name="形状22"/>
            <p:cNvSpPr txBox="1"/>
            <p:nvPr/>
          </p:nvSpPr>
          <p:spPr>
            <a:xfrm>
              <a:off x="1449423" y="565569"/>
              <a:ext cx="19050" cy="843197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9" name="形状23"/>
            <p:cNvSpPr txBox="1"/>
            <p:nvPr/>
          </p:nvSpPr>
          <p:spPr>
            <a:xfrm>
              <a:off x="1456163" y="573146"/>
              <a:ext cx="408320" cy="438942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pic>
          <p:nvPicPr>
            <p:cNvPr id="50" name="公式6"/>
            <p:cNvPicPr>
              <a:picLocks noChangeAspect="1"/>
            </p:cNvPicPr>
            <p:nvPr/>
          </p:nvPicPr>
          <p:blipFill>
            <a:fillRect/>
            <a:blip r:embed="rId13"/>
            <a:stretch/>
          </p:blipFill>
          <p:spPr>
            <a:xfrm>
              <a:off x="0" y="990838"/>
              <a:ext cx="310248" cy="653472"/>
            </a:xfrm>
            <a:prstGeom prst="rect">
              <a:avLst/>
            </a:prstGeom>
          </p:spPr>
        </p:pic>
      </p:grpSp>
      <p:sp>
        <p:nvSpPr>
          <p:cNvPr id="51" name="形状6"/>
          <p:cNvSpPr txBox="1"/>
          <p:nvPr/>
        </p:nvSpPr>
        <p:spPr>
          <a:xfrm>
            <a:off x="941013" y="5563533"/>
            <a:ext cx="666230" cy="532984"/>
          </a:xfrm>
          <a:custGeom>
            <a:avLst/>
            <a:gdLst>
              <a:gd name="connsiteX0" fmla="*/ 346439 w 666230"/>
              <a:gd name="connsiteY0" fmla="*/ 0 h 532984"/>
              <a:gd name="connsiteX1" fmla="*/ 666230 w 666230"/>
              <a:gd name="connsiteY1" fmla="*/ 266492 h 532984"/>
              <a:gd name="connsiteX2" fmla="*/ 346439 w 666230"/>
              <a:gd name="connsiteY2" fmla="*/ 532984 h 532984"/>
              <a:gd name="connsiteX3" fmla="*/ 346439 w 666230"/>
              <a:gd name="connsiteY3" fmla="*/ 355322 h 532984"/>
              <a:gd name="connsiteX4" fmla="*/ 0 w 666230"/>
              <a:gd name="connsiteY4" fmla="*/ 355322 h 532984"/>
              <a:gd name="connsiteX5" fmla="*/ 0 w 666230"/>
              <a:gd name="connsiteY5" fmla="*/ 177661 h 532984"/>
              <a:gd name="connsiteX6" fmla="*/ 346439 w 666230"/>
              <a:gd name="connsiteY6" fmla="*/ 177661 h 532984"/>
              <a:gd name="connsiteX7" fmla="*/ 346439 w 666230"/>
              <a:gd name="connsiteY7" fmla="*/ 0 h 532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66230" h="532984">
                <a:moveTo>
                  <a:pt x="346439" y="0"/>
                </a:moveTo>
                <a:lnTo>
                  <a:pt x="666230" y="266492"/>
                </a:lnTo>
                <a:lnTo>
                  <a:pt x="346439" y="532984"/>
                </a:lnTo>
                <a:lnTo>
                  <a:pt x="346439" y="355322"/>
                </a:lnTo>
                <a:lnTo>
                  <a:pt x="0" y="355322"/>
                </a:lnTo>
                <a:lnTo>
                  <a:pt x="0" y="177661"/>
                </a:lnTo>
                <a:lnTo>
                  <a:pt x="346439" y="177661"/>
                </a:lnTo>
                <a:lnTo>
                  <a:pt x="346439" y="0"/>
                </a:lnTo>
                <a:close/>
              </a:path>
            </a:pathLst>
          </a:custGeom>
          <a:solidFill>
            <a:srgbClr val="00E6FF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2" name="形状7"/>
          <p:cNvSpPr txBox="1"/>
          <p:nvPr/>
        </p:nvSpPr>
        <p:spPr>
          <a:xfrm>
            <a:off x="5005464" y="5563400"/>
            <a:ext cx="601342" cy="500834"/>
          </a:xfrm>
          <a:custGeom>
            <a:avLst/>
            <a:gdLst>
              <a:gd name="connsiteX0" fmla="*/ 300841 w 601342"/>
              <a:gd name="connsiteY0" fmla="*/ 0 h 500834"/>
              <a:gd name="connsiteX1" fmla="*/ 601342 w 601342"/>
              <a:gd name="connsiteY1" fmla="*/ 250417 h 500834"/>
              <a:gd name="connsiteX2" fmla="*/ 300841 w 601342"/>
              <a:gd name="connsiteY2" fmla="*/ 500834 h 500834"/>
              <a:gd name="connsiteX3" fmla="*/ 300841 w 601342"/>
              <a:gd name="connsiteY3" fmla="*/ 333889 h 500834"/>
              <a:gd name="connsiteX4" fmla="*/ 0 w 601342"/>
              <a:gd name="connsiteY4" fmla="*/ 333889 h 500834"/>
              <a:gd name="connsiteX5" fmla="*/ 0 w 601342"/>
              <a:gd name="connsiteY5" fmla="*/ 166945 h 500834"/>
              <a:gd name="connsiteX6" fmla="*/ 300841 w 601342"/>
              <a:gd name="connsiteY6" fmla="*/ 166945 h 500834"/>
              <a:gd name="connsiteX7" fmla="*/ 300841 w 601342"/>
              <a:gd name="connsiteY7" fmla="*/ 0 h 500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1342" h="500834">
                <a:moveTo>
                  <a:pt x="300841" y="0"/>
                </a:moveTo>
                <a:lnTo>
                  <a:pt x="601342" y="250417"/>
                </a:lnTo>
                <a:lnTo>
                  <a:pt x="300841" y="500834"/>
                </a:lnTo>
                <a:lnTo>
                  <a:pt x="300841" y="333889"/>
                </a:lnTo>
                <a:lnTo>
                  <a:pt x="0" y="333889"/>
                </a:lnTo>
                <a:lnTo>
                  <a:pt x="0" y="166945"/>
                </a:lnTo>
                <a:lnTo>
                  <a:pt x="300841" y="166945"/>
                </a:lnTo>
                <a:lnTo>
                  <a:pt x="300841" y="0"/>
                </a:lnTo>
                <a:close/>
              </a:path>
            </a:pathLst>
          </a:custGeom>
          <a:solidFill>
            <a:srgbClr val="00E6FF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3" name="形状8"/>
          <p:cNvSpPr txBox="1"/>
          <p:nvPr/>
        </p:nvSpPr>
        <p:spPr>
          <a:xfrm>
            <a:off x="9260253" y="5487114"/>
            <a:ext cx="601342" cy="500834"/>
          </a:xfrm>
          <a:custGeom>
            <a:avLst/>
            <a:gdLst>
              <a:gd name="connsiteX0" fmla="*/ 300841 w 601342"/>
              <a:gd name="connsiteY0" fmla="*/ 0 h 500834"/>
              <a:gd name="connsiteX1" fmla="*/ 601342 w 601342"/>
              <a:gd name="connsiteY1" fmla="*/ 250417 h 500834"/>
              <a:gd name="connsiteX2" fmla="*/ 300841 w 601342"/>
              <a:gd name="connsiteY2" fmla="*/ 500834 h 500834"/>
              <a:gd name="connsiteX3" fmla="*/ 300841 w 601342"/>
              <a:gd name="connsiteY3" fmla="*/ 333889 h 500834"/>
              <a:gd name="connsiteX4" fmla="*/ 0 w 601342"/>
              <a:gd name="connsiteY4" fmla="*/ 333889 h 500834"/>
              <a:gd name="connsiteX5" fmla="*/ 0 w 601342"/>
              <a:gd name="connsiteY5" fmla="*/ 166945 h 500834"/>
              <a:gd name="connsiteX6" fmla="*/ 300841 w 601342"/>
              <a:gd name="connsiteY6" fmla="*/ 166945 h 500834"/>
              <a:gd name="connsiteX7" fmla="*/ 300841 w 601342"/>
              <a:gd name="connsiteY7" fmla="*/ 0 h 500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1342" h="500834">
                <a:moveTo>
                  <a:pt x="300841" y="0"/>
                </a:moveTo>
                <a:lnTo>
                  <a:pt x="601342" y="250417"/>
                </a:lnTo>
                <a:lnTo>
                  <a:pt x="300841" y="500834"/>
                </a:lnTo>
                <a:lnTo>
                  <a:pt x="300841" y="333889"/>
                </a:lnTo>
                <a:lnTo>
                  <a:pt x="0" y="333889"/>
                </a:lnTo>
                <a:lnTo>
                  <a:pt x="0" y="166945"/>
                </a:lnTo>
                <a:lnTo>
                  <a:pt x="300841" y="166945"/>
                </a:lnTo>
                <a:lnTo>
                  <a:pt x="300841" y="0"/>
                </a:lnTo>
                <a:close/>
              </a:path>
            </a:pathLst>
          </a:custGeom>
          <a:solidFill>
            <a:srgbClr val="00E6FF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6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9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02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05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9" grpId="0" animBg="1"/>
      <p:bldP spid="16" grpId="0" animBg="1"/>
      <p:bldP spid="24" grpId="0" animBg="1"/>
      <p:bldP spid="51" grpId="0" animBg="1"/>
      <p:bldP spid="17" grpId="0" animBg="1"/>
      <p:bldP spid="18" grpId="0" animBg="1"/>
      <p:bldP spid="5" grpId="0" animBg="1"/>
      <p:bldP spid="37" grpId="0" animBg="1"/>
      <p:bldP spid="15" grpId="0" animBg="1"/>
      <p:bldP spid="25" grpId="0" animBg="1"/>
      <p:bldP spid="19" grpId="0" animBg="1"/>
      <p:bldP spid="52" grpId="0" animBg="1"/>
      <p:bldP spid="20" grpId="0" animBg="1"/>
      <p:bldP spid="9" grpId="0" animBg="1"/>
      <p:bldP spid="44" grpId="0" animBg="1"/>
      <p:bldP spid="14" grpId="0" animBg="1"/>
      <p:bldP spid="26" grpId="0" animBg="1"/>
      <p:bldP spid="53" grpId="0" animBg="1"/>
      <p:bldP spid="51" grpId="1" animBg="1"/>
      <p:bldP spid="52" grpId="1" animBg="1"/>
      <p:bldP spid="53" grpId="1" animBg="1"/>
      <p:bldP spid="27" grpId="0" animBg="1"/>
      <p:bldP spid="36" grpId="0" animBg="1"/>
      <p:bldP spid="28" grpId="0" animBg="1"/>
    </p:bldLst>
  </p:timing>
</p:sld>
</file>

<file path=ppt/slides/slide7.xml><?xml version="1.0" encoding="utf-8"?>
<p:sld xmlns:p14="http://schemas.microsoft.com/office/powerpoint/2010/main" xmlns:a16="http://schemas.microsoft.com/office/drawing/2014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1">
            <a:extLst>
              <a:ext uri="{FF2B5EF4-FFF2-40B4-BE49-F238E27FC236}">
                <a16:creationId xmlns:a16="http://schemas.microsoft.com/office/drawing/2014/main" id="{62B2FBE6-5C8C-E811-489E-1440CA960B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5567701"/>
              </p:ext>
            </p:extLst>
          </p:nvPr>
        </p:nvGraphicFramePr>
        <p:xfrm>
          <a:off x="943785" y="1285475"/>
          <a:ext cx="10091738" cy="4980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4652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2457507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3205980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  <a:gridCol w="2383598">
                  <a:extLst>
                    <a:ext uri="{9D8B030D-6E8A-4147-A177-3AD203B41FA5}">
                      <a16:colId xmlns:a16="http://schemas.microsoft.com/office/drawing/2014/main" val="2854172943"/>
                    </a:ext>
                  </a:extLst>
                </a:gridCol>
              </a:tblGrid>
              <a:tr h="729139">
                <a:tc rowSpan="1" gridSpan="1">
                  <a:txBody>
                    <a:bodyPr anchor="ctr"/>
                    <a:lstStyle/>
                    <a:p>
                      <a:pPr marL="0" algn="l"/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BD14D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  <a:r>
                        <a:rPr lang="zh-CN" altLang="en-US" sz="3399" b="1" i="0" dirty="0">
                          <a:solidFill>
                            <a:srgbClr val="FF0000">
                              <a:alpha val="100000"/>
                            </a:srgbClr>
                          </a:solidFill>
                          <a:latin typeface="Arial"/>
                          <a:ea typeface="Arial"/>
                        </a:rPr>
                        <a:t>公共点</a:t>
                      </a:r>
                      <a:r>
                        <a:rPr lang="zh-CN" altLang="en-US" sz="3399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/>
                          <a:ea typeface="Arial"/>
                        </a:rPr>
                        <a:t>个数</a:t>
                      </a:r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BD14D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  <a:r>
                        <a:rPr lang="zh-CN" altLang="en-US" sz="3399" b="1" i="1" dirty="0">
                          <a:solidFill>
                            <a:srgbClr val="FF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d</a:t>
                      </a:r>
                      <a:r>
                        <a:rPr lang="zh-CN" altLang="en-US" sz="3399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/>
                          <a:ea typeface="Arial"/>
                        </a:rPr>
                        <a:t>与</a:t>
                      </a:r>
                      <a:r>
                        <a:rPr lang="zh-CN" altLang="en-US" sz="3399" b="1" i="1" dirty="0">
                          <a:solidFill>
                            <a:srgbClr val="FF0000">
                              <a:alpha val="100000"/>
                            </a:srgbClr>
                          </a:solidFill>
                          <a:latin typeface="Times New Roman"/>
                          <a:ea typeface="Times New Roman"/>
                        </a:rPr>
                        <a:t>r</a:t>
                      </a:r>
                      <a:r>
                        <a:rPr lang="zh-CN" altLang="en-US" sz="3399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/>
                          <a:ea typeface="Arial"/>
                        </a:rPr>
                        <a:t>的数量关系</a:t>
                      </a:r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BD14D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  <a:r>
                        <a:rPr lang="zh-CN" altLang="en-US" sz="3399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/>
                          <a:ea typeface="Arial"/>
                        </a:rPr>
                        <a:t>位置关系</a:t>
                      </a:r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BD14D">
                        <a:alpha val="10000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</a:tr>
              <a:tr h="1417256">
                <a:tc rowSpan="1" gridSpan="1">
                  <a:txBody>
                    <a:bodyPr anchor="ctr"/>
                    <a:lstStyle/>
                    <a:p>
                      <a:pPr marL="0" algn="l"/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</a:tr>
              <a:tr h="1417256">
                <a:tc rowSpan="1" gridSpan="1">
                  <a:txBody>
                    <a:bodyPr anchor="ctr"/>
                    <a:lstStyle/>
                    <a:p>
                      <a:pPr marL="0" algn="l"/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</a:tr>
              <a:tr h="1417256">
                <a:tc rowSpan="1" gridSpan="1">
                  <a:txBody>
                    <a:bodyPr anchor="ctr"/>
                    <a:lstStyle/>
                    <a:p>
                      <a:pPr marL="0" algn="l"/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  <a:tc rowSpan="1" gridSpan="1">
                  <a:txBody>
                    <a:bodyPr anchor="ctr"/>
                    <a:lstStyle/>
                    <a:p>
                      <a:pPr marL="0" algn="ctr"/>
                    </a:p>
                  </a:txBody>
                  <a:tcPr anchor="ctr">
                    <a:lnL w="9525" cap="flat">
                      <a:solidFill>
                        <a:srgbClr val="00000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00000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00000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000000">
                          <a:alpha val="100000"/>
                        </a:srgbClr>
                      </a:solidFill>
                    </a:lnB>
                    <a:solidFill>
                      <a:srgbClr val="FFFFFF">
                        <a:alpha val="0"/>
                      </a:srgbClr>
                    </a:solidFill>
                  </a:tcPr>
                  <a:extLst>
                    <a:ext uri="{0D108BD9-81ED-4DB2-BD59-A6C34878D82A}">
                      <a16:rowId xmlns:a16="http://schemas.microsoft.com/office/drawing/2014/main" val="2661222183"/>
                    </a:ext>
                  </a:extLst>
                </a:tc>
              </a:tr>
            </a:tbl>
          </a:graphicData>
        </a:graphic>
      </p:graphicFrame>
      <p:grpSp>
        <p:nvGrpSpPr>
          <p:cNvPr id="3" name="组合1"/>
          <p:cNvGrpSpPr/>
          <p:nvPr/>
        </p:nvGrpSpPr>
        <p:grpSpPr>
          <a:xfrm>
            <a:off x="3114123" y="148228"/>
            <a:ext cx="6843340" cy="758305"/>
            <a:chOff x="0" y="0"/>
            <a:chExt cx="6843340" cy="758305"/>
          </a:xfrm>
        </p:grpSpPr>
        <p:sp>
          <p:nvSpPr>
            <p:cNvPr id="4" name="形状3"/>
            <p:cNvSpPr txBox="1"/>
            <p:nvPr/>
          </p:nvSpPr>
          <p:spPr>
            <a:xfrm>
              <a:off x="0" y="0"/>
              <a:ext cx="738917" cy="724230"/>
            </a:xfrm>
            <a:custGeom>
              <a:avLst/>
              <a:gdLst>
                <a:gd name="connsiteX0" fmla="*/ 369459 w 738917"/>
                <a:gd name="connsiteY0" fmla="*/ 0 h 724230"/>
                <a:gd name="connsiteX1" fmla="*/ 573505 w 738917"/>
                <a:gd name="connsiteY1" fmla="*/ 0 h 724230"/>
                <a:gd name="connsiteX2" fmla="*/ 738917 w 738917"/>
                <a:gd name="connsiteY2" fmla="*/ 562106 h 724230"/>
                <a:gd name="connsiteX3" fmla="*/ 165412 w 738917"/>
                <a:gd name="connsiteY3" fmla="*/ 724230 h 724230"/>
                <a:gd name="connsiteX4" fmla="*/ 0 w 738917"/>
                <a:gd name="connsiteY4" fmla="*/ 162124 h 724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8917" h="724230">
                  <a:moveTo>
                    <a:pt x="369459" y="0"/>
                  </a:moveTo>
                  <a:cubicBezTo>
                    <a:pt x="573505" y="0"/>
                    <a:pt x="738917" y="162124"/>
                    <a:pt x="738917" y="362115"/>
                  </a:cubicBezTo>
                  <a:cubicBezTo>
                    <a:pt x="738917" y="562106"/>
                    <a:pt x="573505" y="724230"/>
                    <a:pt x="369459" y="724230"/>
                  </a:cubicBezTo>
                  <a:cubicBezTo>
                    <a:pt x="165412" y="724230"/>
                    <a:pt x="0" y="562106"/>
                    <a:pt x="0" y="362115"/>
                  </a:cubicBezTo>
                  <a:cubicBezTo>
                    <a:pt x="0" y="162124"/>
                    <a:pt x="165412" y="0"/>
                    <a:pt x="369459" y="0"/>
                  </a:cubicBezTo>
                  <a:close/>
                </a:path>
              </a:pathLst>
            </a:custGeom>
            <a:solidFill>
              <a:srgbClr val="006EFF">
                <a:alpha val="71000"/>
              </a:srgbClr>
            </a:solidFill>
            <a:ln w="28575">
              <a:solidFill>
                <a:srgbClr val="006EF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pic>
          <p:nvPicPr>
            <p:cNvPr id="5" name="图片1">
              <a:extLst>
                <a:ext uri="{FF2B5EF4-FFF2-40B4-BE49-F238E27FC236}">
                  <a16:creationId xmlns:a16="http://schemas.microsoft.com/office/drawing/2014/main" id="{69ED34C6-1862-8A8A-03F9-2D1EFC8C3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7680" t="22469" r="0" b="0"/>
            <a:stretch>
              <a:fillRect/>
            </a:stretch>
          </p:blipFill>
          <p:spPr>
            <a:xfrm>
              <a:off x="63863" y="124762"/>
              <a:ext cx="611967" cy="474693"/>
            </a:xfrm>
            <a:prstGeom prst="rect">
              <a:avLst/>
            </a:prstGeom>
          </p:spPr>
        </p:pic>
        <p:sp>
          <p:nvSpPr>
            <p:cNvPr id="6" name="文本1"/>
            <p:cNvSpPr txBox="1"/>
            <p:nvPr/>
          </p:nvSpPr>
          <p:spPr>
            <a:xfrm>
              <a:off x="694810" y="17355"/>
              <a:ext cx="6148530" cy="74095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799" b="1" i="0" dirty="0">
                  <a:solidFill>
                    <a:srgbClr val="333333">
                      <a:alpha val="100000"/>
                    </a:srgbClr>
                  </a:solidFill>
                  <a:effectLst>
                    <a:outerShdw blurRad="28575" dist="57150" dir="2700000" rotWithShape="0">
                      <a:srgbClr val="333333">
                        <a:alpha val="40000"/>
                      </a:srgbClr>
                    </a:outerShdw>
                  </a:effectLst>
                  <a:latin typeface="黑体"/>
                  <a:ea typeface="黑体"/>
                </a:rPr>
                <a:t>判定直线和圆的位置关系</a:t>
              </a:r>
            </a:p>
          </p:txBody>
        </p:sp>
      </p:grpSp>
      <p:sp>
        <p:nvSpPr>
          <p:cNvPr id="7" name="形状1"/>
          <p:cNvSpPr txBox="1"/>
          <p:nvPr/>
        </p:nvSpPr>
        <p:spPr>
          <a:xfrm>
            <a:off x="2054433" y="4120163"/>
            <a:ext cx="1191" cy="517823"/>
          </a:xfrm>
          <a:prstGeom prst="line"/>
          <a:ln w="19050">
            <a:solidFill>
              <a:srgbClr val="00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形状2"/>
          <p:cNvSpPr txBox="1"/>
          <p:nvPr/>
        </p:nvSpPr>
        <p:spPr>
          <a:xfrm>
            <a:off x="2053114" y="4126754"/>
            <a:ext cx="335175" cy="360313"/>
          </a:xfrm>
          <a:prstGeom prst="line"/>
          <a:ln w="19050">
            <a:solidFill>
              <a:srgbClr val="00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grpSp>
        <p:nvGrpSpPr>
          <p:cNvPr id="9" name="组合2"/>
          <p:cNvGrpSpPr/>
          <p:nvPr/>
        </p:nvGrpSpPr>
        <p:grpSpPr>
          <a:xfrm>
            <a:off x="80346" y="195215"/>
            <a:ext cx="2868067" cy="650367"/>
            <a:chOff x="0" y="0"/>
            <a:chExt cx="2868067" cy="650367"/>
          </a:xfrm>
        </p:grpSpPr>
        <p:sp>
          <p:nvSpPr>
            <p:cNvPr id="10" name="形状4"/>
            <p:cNvSpPr txBox="1"/>
            <p:nvPr/>
          </p:nvSpPr>
          <p:spPr>
            <a:xfrm>
              <a:off x="3131" y="0"/>
              <a:ext cx="2864936" cy="650367"/>
            </a:xfrm>
            <a:prstGeom prst="rect"/>
            <a:solidFill>
              <a:srgbClr val="264C34">
                <a:alpha val="100000"/>
              </a:srgbClr>
            </a:solidFill>
            <a:ln w="2857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形状5"/>
            <p:cNvSpPr txBox="1"/>
            <p:nvPr/>
          </p:nvSpPr>
          <p:spPr>
            <a:xfrm>
              <a:off x="0" y="12763"/>
              <a:ext cx="2863935" cy="600989"/>
            </a:xfrm>
            <a:prstGeom prst="rect"/>
            <a:solidFill>
              <a:srgbClr val="458BE6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l"/>
              <a:r>
                <a:rPr lang="zh-CN" altLang="en-US" sz="4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点拨梳理</a:t>
              </a:r>
            </a:p>
          </p:txBody>
        </p:sp>
      </p:grpSp>
      <p:grpSp>
        <p:nvGrpSpPr>
          <p:cNvPr id="12" name="组合3"/>
          <p:cNvGrpSpPr/>
          <p:nvPr/>
        </p:nvGrpSpPr>
        <p:grpSpPr>
          <a:xfrm>
            <a:off x="1152525" y="2247900"/>
            <a:ext cx="1810728" cy="3898176"/>
            <a:chOff x="0" y="0"/>
            <a:chExt cx="1810728" cy="3898176"/>
          </a:xfrm>
        </p:grpSpPr>
        <p:pic>
          <p:nvPicPr>
            <p:cNvPr id="13" name="几何1"/>
            <p:cNvPicPr>
              <a:picLocks noChangeAspect="1"/>
            </p:cNvPicPr>
            <p:nvPr/>
          </p:nvPicPr>
          <p:blipFill>
            <a:fillRect/>
            <a:blip r:embed="rId3"/>
            <a:stretch/>
          </p:blipFill>
          <p:spPr>
            <a:xfrm>
              <a:off x="415357" y="2733675"/>
              <a:ext cx="975389" cy="975389"/>
            </a:xfrm>
            <a:prstGeom prst="rect">
              <a:avLst/>
            </a:prstGeom>
          </p:spPr>
        </p:pic>
        <p:sp>
          <p:nvSpPr>
            <p:cNvPr id="14" name="形状8"/>
            <p:cNvSpPr txBox="1"/>
            <p:nvPr/>
          </p:nvSpPr>
          <p:spPr>
            <a:xfrm flipV="1">
              <a:off x="28581" y="3887800"/>
              <a:ext cx="1751390" cy="1191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5" name="形状6"/>
            <p:cNvSpPr txBox="1"/>
            <p:nvPr/>
          </p:nvSpPr>
          <p:spPr>
            <a:xfrm>
              <a:off x="904423" y="3197933"/>
              <a:ext cx="1191" cy="692154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6" name="形状7"/>
            <p:cNvSpPr txBox="1"/>
            <p:nvPr/>
          </p:nvSpPr>
          <p:spPr>
            <a:xfrm>
              <a:off x="902732" y="3204153"/>
              <a:ext cx="335175" cy="360313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7" name="文本2"/>
            <p:cNvSpPr txBox="1"/>
            <p:nvPr/>
          </p:nvSpPr>
          <p:spPr>
            <a:xfrm>
              <a:off x="603066" y="3305404"/>
              <a:ext cx="434213" cy="59277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399" b="0" i="0" dirty="0">
                  <a:solidFill>
                    <a:srgbClr val="FF0000">
                      <a:alpha val="100000"/>
                    </a:srgbClr>
                  </a:solidFill>
                  <a:latin typeface="微软雅黑"/>
                  <a:ea typeface="微软雅黑"/>
                </a:rPr>
                <a:t>d</a:t>
              </a:r>
            </a:p>
          </p:txBody>
        </p:sp>
        <p:sp>
          <p:nvSpPr>
            <p:cNvPr id="18" name="文本3"/>
            <p:cNvSpPr txBox="1"/>
            <p:nvPr/>
          </p:nvSpPr>
          <p:spPr>
            <a:xfrm>
              <a:off x="1037225" y="3018958"/>
              <a:ext cx="434213" cy="59277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399" b="0" i="0" dirty="0">
                  <a:solidFill>
                    <a:srgbClr val="FF0000">
                      <a:alpha val="100000"/>
                    </a:srgbClr>
                  </a:solidFill>
                  <a:latin typeface="微软雅黑"/>
                  <a:ea typeface="微软雅黑"/>
                </a:rPr>
                <a:t>r</a:t>
              </a:r>
            </a:p>
          </p:txBody>
        </p:sp>
        <p:pic>
          <p:nvPicPr>
            <p:cNvPr id="19" name="几何2"/>
            <p:cNvPicPr>
              <a:picLocks noChangeAspect="1"/>
            </p:cNvPicPr>
            <p:nvPr/>
          </p:nvPicPr>
          <p:blipFill>
            <a:fillRect/>
            <a:blip r:embed="rId4"/>
            <a:stretch/>
          </p:blipFill>
          <p:spPr>
            <a:xfrm>
              <a:off x="408461" y="1409700"/>
              <a:ext cx="975389" cy="975389"/>
            </a:xfrm>
            <a:prstGeom prst="rect">
              <a:avLst/>
            </a:prstGeom>
          </p:spPr>
        </p:pic>
        <p:sp>
          <p:nvSpPr>
            <p:cNvPr id="20" name="形状9"/>
            <p:cNvSpPr txBox="1"/>
            <p:nvPr/>
          </p:nvSpPr>
          <p:spPr>
            <a:xfrm>
              <a:off x="38107" y="2394152"/>
              <a:ext cx="1726799" cy="1191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1" name="文本5"/>
            <p:cNvSpPr txBox="1"/>
            <p:nvPr/>
          </p:nvSpPr>
          <p:spPr>
            <a:xfrm>
              <a:off x="603618" y="1876901"/>
              <a:ext cx="385477" cy="59277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399" b="0" i="0" dirty="0">
                  <a:solidFill>
                    <a:srgbClr val="FF0000">
                      <a:alpha val="100000"/>
                    </a:srgbClr>
                  </a:solidFill>
                  <a:latin typeface="微软雅黑"/>
                  <a:ea typeface="微软雅黑"/>
                </a:rPr>
                <a:t>d</a:t>
              </a:r>
            </a:p>
          </p:txBody>
        </p:sp>
        <p:sp>
          <p:nvSpPr>
            <p:cNvPr id="22" name="文本6"/>
            <p:cNvSpPr txBox="1"/>
            <p:nvPr/>
          </p:nvSpPr>
          <p:spPr>
            <a:xfrm>
              <a:off x="1037225" y="1703613"/>
              <a:ext cx="306896" cy="59277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399" b="0" i="0" dirty="0">
                  <a:solidFill>
                    <a:srgbClr val="FF0000">
                      <a:alpha val="100000"/>
                    </a:srgbClr>
                  </a:solidFill>
                  <a:latin typeface="微软雅黑"/>
                  <a:ea typeface="微软雅黑"/>
                </a:rPr>
                <a:t>r</a:t>
              </a:r>
            </a:p>
          </p:txBody>
        </p:sp>
        <p:sp>
          <p:nvSpPr>
            <p:cNvPr id="23" name="文本7"/>
            <p:cNvSpPr txBox="1"/>
            <p:nvPr/>
          </p:nvSpPr>
          <p:spPr>
            <a:xfrm>
              <a:off x="742178" y="1401051"/>
              <a:ext cx="381000" cy="69335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o</a:t>
              </a:r>
            </a:p>
          </p:txBody>
        </p:sp>
        <p:pic>
          <p:nvPicPr>
            <p:cNvPr id="24" name="几何3"/>
            <p:cNvPicPr>
              <a:picLocks noChangeAspect="1"/>
            </p:cNvPicPr>
            <p:nvPr/>
          </p:nvPicPr>
          <p:blipFill>
            <a:fillRect/>
            <a:blip r:embed="rId5"/>
            <a:stretch/>
          </p:blipFill>
          <p:spPr>
            <a:xfrm>
              <a:off x="420481" y="0"/>
              <a:ext cx="975389" cy="975389"/>
            </a:xfrm>
            <a:prstGeom prst="rect">
              <a:avLst/>
            </a:prstGeom>
          </p:spPr>
        </p:pic>
        <p:sp>
          <p:nvSpPr>
            <p:cNvPr id="25" name="形状12"/>
            <p:cNvSpPr txBox="1"/>
            <p:nvPr/>
          </p:nvSpPr>
          <p:spPr>
            <a:xfrm>
              <a:off x="0" y="836424"/>
              <a:ext cx="1810728" cy="1191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6" name="形状10"/>
            <p:cNvSpPr txBox="1"/>
            <p:nvPr/>
          </p:nvSpPr>
          <p:spPr>
            <a:xfrm>
              <a:off x="904971" y="486002"/>
              <a:ext cx="19050" cy="360411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7" name="形状11"/>
            <p:cNvSpPr txBox="1"/>
            <p:nvPr/>
          </p:nvSpPr>
          <p:spPr>
            <a:xfrm>
              <a:off x="904971" y="477623"/>
              <a:ext cx="335175" cy="360313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8" name="文本9"/>
            <p:cNvSpPr txBox="1"/>
            <p:nvPr/>
          </p:nvSpPr>
          <p:spPr>
            <a:xfrm>
              <a:off x="603199" y="379362"/>
              <a:ext cx="434213" cy="59277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399" b="0" i="0" dirty="0">
                  <a:solidFill>
                    <a:srgbClr val="FF0000">
                      <a:alpha val="100000"/>
                    </a:srgbClr>
                  </a:solidFill>
                  <a:latin typeface="微软雅黑"/>
                  <a:ea typeface="微软雅黑"/>
                </a:rPr>
                <a:t>d</a:t>
              </a:r>
            </a:p>
          </p:txBody>
        </p:sp>
        <p:sp>
          <p:nvSpPr>
            <p:cNvPr id="29" name="文本10"/>
            <p:cNvSpPr txBox="1"/>
            <p:nvPr/>
          </p:nvSpPr>
          <p:spPr>
            <a:xfrm>
              <a:off x="1037434" y="262557"/>
              <a:ext cx="434213" cy="59277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399" b="0" i="0" dirty="0">
                  <a:solidFill>
                    <a:srgbClr val="FF0000">
                      <a:alpha val="100000"/>
                    </a:srgbClr>
                  </a:solidFill>
                  <a:latin typeface="微软雅黑"/>
                  <a:ea typeface="微软雅黑"/>
                </a:rPr>
                <a:t>r</a:t>
              </a:r>
            </a:p>
          </p:txBody>
        </p:sp>
        <p:sp>
          <p:nvSpPr>
            <p:cNvPr id="30" name="文本8"/>
            <p:cNvSpPr txBox="1"/>
            <p:nvPr/>
          </p:nvSpPr>
          <p:spPr>
            <a:xfrm>
              <a:off x="714385" y="391"/>
              <a:ext cx="381000" cy="69335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o</a:t>
              </a:r>
            </a:p>
          </p:txBody>
        </p:sp>
        <p:sp>
          <p:nvSpPr>
            <p:cNvPr id="31" name="文本4"/>
            <p:cNvSpPr txBox="1"/>
            <p:nvPr/>
          </p:nvSpPr>
          <p:spPr>
            <a:xfrm>
              <a:off x="714813" y="2733694"/>
              <a:ext cx="381000" cy="69335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o</a:t>
              </a:r>
            </a:p>
          </p:txBody>
        </p:sp>
      </p:grpSp>
      <p:pic>
        <p:nvPicPr>
          <p:cNvPr id="32" name="公式1"/>
          <p:cNvPicPr>
            <a:picLocks noChangeAspect="1"/>
          </p:cNvPicPr>
          <p:nvPr/>
        </p:nvPicPr>
        <p:blipFill>
          <a:fillRect/>
          <a:blip r:embed="rId6"/>
          <a:stretch/>
        </p:blipFill>
        <p:spPr>
          <a:xfrm>
            <a:off x="943804" y="2763517"/>
            <a:ext cx="284302" cy="598827"/>
          </a:xfrm>
          <a:prstGeom prst="rect">
            <a:avLst/>
          </a:prstGeom>
        </p:spPr>
      </p:pic>
      <p:pic>
        <p:nvPicPr>
          <p:cNvPr id="33" name="公式2"/>
          <p:cNvPicPr>
            <a:picLocks noChangeAspect="1"/>
          </p:cNvPicPr>
          <p:nvPr/>
        </p:nvPicPr>
        <p:blipFill>
          <a:fillRect/>
          <a:blip r:embed="rId7"/>
          <a:stretch/>
        </p:blipFill>
        <p:spPr>
          <a:xfrm>
            <a:off x="943813" y="4264076"/>
            <a:ext cx="284302" cy="598827"/>
          </a:xfrm>
          <a:prstGeom prst="rect">
            <a:avLst/>
          </a:prstGeom>
        </p:spPr>
      </p:pic>
      <p:pic>
        <p:nvPicPr>
          <p:cNvPr id="34" name="公式3"/>
          <p:cNvPicPr>
            <a:picLocks noChangeAspect="1"/>
          </p:cNvPicPr>
          <p:nvPr/>
        </p:nvPicPr>
        <p:blipFill>
          <a:fillRect/>
          <a:blip r:embed="rId8"/>
          <a:stretch/>
        </p:blipFill>
        <p:spPr>
          <a:xfrm>
            <a:off x="943804" y="5676490"/>
            <a:ext cx="284302" cy="598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500">
    <p:fade/>
  </p:transition>
</p:sld>
</file>

<file path=ppt/slides/slide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素材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3876675" y="3171825"/>
            <a:ext cx="1457325" cy="1905000"/>
          </a:xfrm>
          <a:prstGeom prst="rect">
            <a:avLst/>
          </a:prstGeom>
        </p:spPr>
      </p:pic>
      <p:pic>
        <p:nvPicPr>
          <p:cNvPr id="3" name="素材2"/>
          <p:cNvPicPr>
            <a:picLocks noChangeAspect="1"/>
          </p:cNvPicPr>
          <p:nvPr/>
        </p:nvPicPr>
        <p:blipFill>
          <a:fillRect/>
          <a:blip r:embed="rId3"/>
          <a:stretch/>
        </p:blipFill>
        <p:spPr>
          <a:xfrm>
            <a:off x="6858000" y="3171825"/>
            <a:ext cx="1457325" cy="1905000"/>
          </a:xfrm>
          <a:prstGeom prst="rect">
            <a:avLst/>
          </a:prstGeom>
        </p:spPr>
      </p:pic>
      <p:grpSp>
        <p:nvGrpSpPr>
          <p:cNvPr id="4" name="组合1"/>
          <p:cNvGrpSpPr/>
          <p:nvPr/>
        </p:nvGrpSpPr>
        <p:grpSpPr>
          <a:xfrm>
            <a:off x="11737" y="14564"/>
            <a:ext cx="2868068" cy="650367"/>
            <a:chOff x="0" y="0"/>
            <a:chExt cx="2868068" cy="650367"/>
          </a:xfrm>
        </p:grpSpPr>
        <p:sp>
          <p:nvSpPr>
            <p:cNvPr id="5" name="形状1"/>
            <p:cNvSpPr txBox="1"/>
            <p:nvPr/>
          </p:nvSpPr>
          <p:spPr>
            <a:xfrm>
              <a:off x="3132" y="0"/>
              <a:ext cx="2864936" cy="650367"/>
            </a:xfrm>
            <a:prstGeom prst="rect"/>
            <a:solidFill>
              <a:srgbClr val="264C34">
                <a:alpha val="100000"/>
              </a:srgbClr>
            </a:solidFill>
            <a:ln w="2857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" name="形状2"/>
            <p:cNvSpPr txBox="1"/>
            <p:nvPr/>
          </p:nvSpPr>
          <p:spPr>
            <a:xfrm>
              <a:off x="0" y="12763"/>
              <a:ext cx="2863935" cy="600989"/>
            </a:xfrm>
            <a:prstGeom prst="rect"/>
            <a:solidFill>
              <a:srgbClr val="458BE6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l"/>
              <a:r>
                <a:rPr lang="zh-CN" altLang="en-US" sz="4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检测应用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500">
    <p:fade/>
  </p:transition>
</p:sld>
</file>

<file path=ppt/slides/slide9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543" y="679180"/>
            <a:ext cx="11991975" cy="2224326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300"/>
              </a:lnSpc>
            </a:pPr>
            <a:r>
              <a:rPr lang="zh-CN" altLang="en-US" sz="3599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例1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 在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Rt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△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ABC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中，∠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C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=90°，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AC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=3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cm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BC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=4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cm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，以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C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为圆心，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r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为半径的圆与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AB所在的直线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有怎样的位置关系？</a:t>
            </a:r>
          </a:p>
          <a:p>
            <a:pPr marL="0" algn="l">
              <a:lnSpc>
                <a:spcPts val="5300"/>
              </a:lnSpc>
            </a:pP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(1)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r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=2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cm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；   (2)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r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=2.4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cm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；  (3)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 r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=3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cm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．</a:t>
            </a:r>
          </a:p>
        </p:txBody>
      </p:sp>
      <p:grpSp>
        <p:nvGrpSpPr>
          <p:cNvPr id="3" name="组合1"/>
          <p:cNvGrpSpPr/>
          <p:nvPr/>
        </p:nvGrpSpPr>
        <p:grpSpPr>
          <a:xfrm>
            <a:off x="93824" y="14640"/>
            <a:ext cx="2868067" cy="650367"/>
            <a:chOff x="0" y="0"/>
            <a:chExt cx="2868067" cy="650367"/>
          </a:xfrm>
        </p:grpSpPr>
        <p:sp>
          <p:nvSpPr>
            <p:cNvPr id="4" name="形状2"/>
            <p:cNvSpPr txBox="1"/>
            <p:nvPr/>
          </p:nvSpPr>
          <p:spPr>
            <a:xfrm>
              <a:off x="3131" y="0"/>
              <a:ext cx="2864936" cy="650367"/>
            </a:xfrm>
            <a:prstGeom prst="rect"/>
            <a:solidFill>
              <a:srgbClr val="264C34">
                <a:alpha val="100000"/>
              </a:srgbClr>
            </a:solidFill>
            <a:ln w="2857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" name="形状3"/>
            <p:cNvSpPr txBox="1"/>
            <p:nvPr/>
          </p:nvSpPr>
          <p:spPr>
            <a:xfrm>
              <a:off x="0" y="12763"/>
              <a:ext cx="2863935" cy="600989"/>
            </a:xfrm>
            <a:prstGeom prst="rect"/>
            <a:solidFill>
              <a:srgbClr val="458BE6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l"/>
              <a:r>
                <a:rPr lang="zh-CN" altLang="en-US" sz="4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典例解析</a:t>
              </a:r>
            </a:p>
          </p:txBody>
        </p:sp>
      </p:grpSp>
      <p:pic>
        <p:nvPicPr>
          <p:cNvPr id="6" name="几何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8593817" y="4161387"/>
            <a:ext cx="1857343" cy="1857343"/>
          </a:xfrm>
          <a:prstGeom prst="rect">
            <a:avLst/>
          </a:prstGeom>
        </p:spPr>
      </p:pic>
      <p:pic>
        <p:nvPicPr>
          <p:cNvPr id="7" name="几何2"/>
          <p:cNvPicPr>
            <a:picLocks noChangeAspect="1"/>
          </p:cNvPicPr>
          <p:nvPr/>
        </p:nvPicPr>
        <p:blipFill>
          <a:fillRect/>
          <a:blip r:embed="rId3"/>
          <a:stretch/>
        </p:blipFill>
        <p:spPr>
          <a:xfrm>
            <a:off x="8285693" y="3853701"/>
            <a:ext cx="2473452" cy="2473452"/>
          </a:xfrm>
          <a:prstGeom prst="rect">
            <a:avLst/>
          </a:prstGeom>
        </p:spPr>
      </p:pic>
      <p:pic>
        <p:nvPicPr>
          <p:cNvPr id="8" name="几何3"/>
          <p:cNvPicPr>
            <a:picLocks noChangeAspect="1"/>
          </p:cNvPicPr>
          <p:nvPr/>
        </p:nvPicPr>
        <p:blipFill>
          <a:fillRect/>
          <a:blip r:embed="rId4"/>
          <a:stretch/>
        </p:blipFill>
        <p:spPr>
          <a:xfrm>
            <a:off x="7916513" y="3519916"/>
            <a:ext cx="3113418" cy="3113418"/>
          </a:xfrm>
          <a:prstGeom prst="rect">
            <a:avLst/>
          </a:prstGeom>
        </p:spPr>
      </p:pic>
      <p:sp>
        <p:nvSpPr>
          <p:cNvPr id="9" name="形状1"/>
          <p:cNvSpPr txBox="1"/>
          <p:nvPr/>
        </p:nvSpPr>
        <p:spPr>
          <a:xfrm rot="10800000" flipH="1">
            <a:off x="9517380" y="4428065"/>
            <a:ext cx="1030627" cy="665483"/>
          </a:xfrm>
          <a:prstGeom prst="line"/>
          <a:ln w="61912">
            <a:solidFill>
              <a:srgbClr val="0000FF">
                <a:alpha val="100000"/>
              </a:srgbClr>
            </a:solidFill>
            <a:prstDash val="sysDash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0" name="文本2"/>
          <p:cNvSpPr txBox="1"/>
          <p:nvPr/>
        </p:nvSpPr>
        <p:spPr>
          <a:xfrm>
            <a:off x="82620" y="3853539"/>
            <a:ext cx="7677150" cy="2224326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300"/>
              </a:lnSpc>
            </a:pPr>
            <a:r>
              <a:rPr lang="zh-CN" altLang="en-US" sz="3599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分析：要了解</a:t>
            </a:r>
            <a:r>
              <a:rPr lang="zh-CN" altLang="en-US" sz="3599" b="1" i="1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AB</a:t>
            </a:r>
            <a:r>
              <a:rPr lang="zh-CN" altLang="en-US" sz="3599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与⊙</a:t>
            </a:r>
            <a:r>
              <a:rPr lang="zh-CN" altLang="en-US" sz="3599" b="1" i="1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C</a:t>
            </a:r>
            <a:r>
              <a:rPr lang="zh-CN" altLang="en-US" sz="3599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的位置关系，只要知道圆心</a:t>
            </a:r>
            <a:r>
              <a:rPr lang="zh-CN" altLang="en-US" sz="3599" b="1" i="1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C</a:t>
            </a:r>
            <a:r>
              <a:rPr lang="zh-CN" altLang="en-US" sz="3599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到</a:t>
            </a:r>
            <a:r>
              <a:rPr lang="zh-CN" altLang="en-US" sz="3599" b="1" i="1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AB</a:t>
            </a:r>
            <a:r>
              <a:rPr lang="zh-CN" altLang="en-US" sz="3599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的距离</a:t>
            </a:r>
            <a:r>
              <a:rPr lang="zh-CN" altLang="en-US" sz="3599" b="1" i="1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d</a:t>
            </a:r>
            <a:r>
              <a:rPr lang="zh-CN" altLang="en-US" sz="3599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与</a:t>
            </a:r>
            <a:r>
              <a:rPr lang="zh-CN" altLang="en-US" sz="3599" b="1" i="1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r</a:t>
            </a:r>
            <a:r>
              <a:rPr lang="zh-CN" altLang="en-US" sz="3599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的关系．已知</a:t>
            </a:r>
            <a:r>
              <a:rPr lang="zh-CN" altLang="en-US" sz="3599" b="1" i="1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r</a:t>
            </a:r>
            <a:r>
              <a:rPr lang="zh-CN" altLang="en-US" sz="3599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，只需求出</a:t>
            </a:r>
            <a:r>
              <a:rPr lang="zh-CN" altLang="en-US" sz="3599" b="1" i="1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C</a:t>
            </a:r>
            <a:r>
              <a:rPr lang="zh-CN" altLang="en-US" sz="3599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到</a:t>
            </a:r>
            <a:r>
              <a:rPr lang="zh-CN" altLang="en-US" sz="3599" b="1" i="1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AB</a:t>
            </a:r>
            <a:r>
              <a:rPr lang="zh-CN" altLang="en-US" sz="3599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的距离</a:t>
            </a:r>
            <a:r>
              <a:rPr lang="zh-CN" altLang="en-US" sz="3599" b="1" i="1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d</a:t>
            </a:r>
            <a:r>
              <a:rPr lang="zh-CN" altLang="en-US" sz="3599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.</a:t>
            </a:r>
          </a:p>
        </p:txBody>
      </p:sp>
      <p:grpSp>
        <p:nvGrpSpPr>
          <p:cNvPr id="11" name="组合2"/>
          <p:cNvGrpSpPr/>
          <p:nvPr/>
        </p:nvGrpSpPr>
        <p:grpSpPr>
          <a:xfrm>
            <a:off x="9050462" y="2567891"/>
            <a:ext cx="2601331" cy="2935579"/>
            <a:chOff x="0" y="0"/>
            <a:chExt cx="2601331" cy="2935579"/>
          </a:xfrm>
        </p:grpSpPr>
        <p:sp>
          <p:nvSpPr>
            <p:cNvPr id="12" name="形状7"/>
            <p:cNvSpPr txBox="1"/>
            <p:nvPr/>
          </p:nvSpPr>
          <p:spPr>
            <a:xfrm rot="21581706">
              <a:off x="436648" y="214804"/>
              <a:ext cx="1500533" cy="2318841"/>
            </a:xfrm>
            <a:custGeom>
              <a:avLst/>
              <a:gdLst>
                <a:gd name="connsiteX0" fmla="*/ 0 w 1500533"/>
                <a:gd name="connsiteY0" fmla="*/ 0 h 2318841"/>
                <a:gd name="connsiteX1" fmla="*/ 1500533 w 1500533"/>
                <a:gd name="connsiteY1" fmla="*/ 2318841 h 2318841"/>
                <a:gd name="connsiteX2" fmla="*/ 0 w 1500533"/>
                <a:gd name="connsiteY2" fmla="*/ 2318841 h 2318841"/>
                <a:gd name="connsiteX3" fmla="*/ 0 w 1500533"/>
                <a:gd name="connsiteY3" fmla="*/ 0 h 2318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00533" h="2318841">
                  <a:moveTo>
                    <a:pt x="0" y="0"/>
                  </a:moveTo>
                  <a:lnTo>
                    <a:pt x="1500533" y="2318841"/>
                  </a:lnTo>
                  <a:lnTo>
                    <a:pt x="0" y="23188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 w="33338">
              <a:solidFill>
                <a:srgbClr val="FF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3" name="形状8"/>
            <p:cNvSpPr txBox="1"/>
            <p:nvPr/>
          </p:nvSpPr>
          <p:spPr>
            <a:xfrm rot="21581706">
              <a:off x="47987" y="0"/>
              <a:ext cx="534236" cy="41195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4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14" name="形状9"/>
            <p:cNvSpPr txBox="1"/>
            <p:nvPr/>
          </p:nvSpPr>
          <p:spPr>
            <a:xfrm rot="21581706">
              <a:off x="0" y="2228484"/>
              <a:ext cx="550293" cy="41195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4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15" name="形状10"/>
            <p:cNvSpPr txBox="1"/>
            <p:nvPr/>
          </p:nvSpPr>
          <p:spPr>
            <a:xfrm rot="21581706">
              <a:off x="1929886" y="2263193"/>
              <a:ext cx="671445" cy="41195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4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16" name="形状5"/>
            <p:cNvSpPr txBox="1"/>
            <p:nvPr/>
          </p:nvSpPr>
          <p:spPr>
            <a:xfrm rot="21581706">
              <a:off x="135137" y="1301681"/>
              <a:ext cx="486068" cy="41195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4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4</a:t>
              </a:r>
            </a:p>
          </p:txBody>
        </p:sp>
        <p:sp>
          <p:nvSpPr>
            <p:cNvPr id="17" name="形状6"/>
            <p:cNvSpPr txBox="1"/>
            <p:nvPr/>
          </p:nvSpPr>
          <p:spPr>
            <a:xfrm rot="21581706">
              <a:off x="912596" y="2523624"/>
              <a:ext cx="486068" cy="41195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4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</a:p>
          </p:txBody>
        </p:sp>
        <p:sp>
          <p:nvSpPr>
            <p:cNvPr id="18" name="形状4"/>
            <p:cNvSpPr txBox="1"/>
            <p:nvPr/>
          </p:nvSpPr>
          <p:spPr>
            <a:xfrm rot="21581706">
              <a:off x="1420104" y="1580752"/>
              <a:ext cx="534236" cy="41195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4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500">
    <p:randomBar dir="horz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  <p:bldP spid="10" grpId="0" animBg="1"/>
      <p:bldP spid="6" grpId="0" animBg="1"/>
      <p:bldP spid="7" grpId="0" animBg="1"/>
      <p:bldP spid="8" grpId="0" animBg="1"/>
    </p:bldLst>
  </p:timing>
</p:sld>
</file>

<file path=ppt/slides/slide10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514" y="595132"/>
            <a:ext cx="11658600" cy="2224326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300"/>
              </a:lnSpc>
            </a:pP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 在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Rt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△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ABC</a:t>
            </a:r>
            <a:r>
              <a:rPr lang="zh-CN" altLang="en-US" sz="3599" b="1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 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中，∠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C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=90°，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AC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=3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cm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，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BC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=4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cm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，以A为圆心，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r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为半径的圆与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BC所在的直线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有怎样的位置关系？</a:t>
            </a:r>
          </a:p>
          <a:p>
            <a:pPr marL="0" algn="l">
              <a:lnSpc>
                <a:spcPts val="5300"/>
              </a:lnSpc>
            </a:pP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(1)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r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=2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cm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；   (2)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r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=4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cm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；  (3)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 r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=3</a:t>
            </a:r>
            <a:r>
              <a:rPr lang="zh-CN" altLang="en-US" sz="3599" b="1" i="1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cm</a:t>
            </a:r>
            <a:r>
              <a:rPr lang="zh-CN" altLang="en-US" sz="3599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．</a:t>
            </a:r>
          </a:p>
        </p:txBody>
      </p:sp>
      <p:grpSp>
        <p:nvGrpSpPr>
          <p:cNvPr id="3" name="组合1"/>
          <p:cNvGrpSpPr/>
          <p:nvPr/>
        </p:nvGrpSpPr>
        <p:grpSpPr>
          <a:xfrm>
            <a:off x="14488" y="14507"/>
            <a:ext cx="2906406" cy="650367"/>
            <a:chOff x="0" y="0"/>
            <a:chExt cx="2906406" cy="650367"/>
          </a:xfrm>
        </p:grpSpPr>
        <p:sp>
          <p:nvSpPr>
            <p:cNvPr id="4" name="形状2"/>
            <p:cNvSpPr txBox="1"/>
            <p:nvPr/>
          </p:nvSpPr>
          <p:spPr>
            <a:xfrm>
              <a:off x="0" y="0"/>
              <a:ext cx="2864936" cy="650367"/>
            </a:xfrm>
            <a:prstGeom prst="rect"/>
            <a:solidFill>
              <a:srgbClr val="264C34">
                <a:alpha val="100000"/>
              </a:srgbClr>
            </a:solidFill>
            <a:ln w="2857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" name="形状3"/>
            <p:cNvSpPr txBox="1"/>
            <p:nvPr/>
          </p:nvSpPr>
          <p:spPr>
            <a:xfrm>
              <a:off x="42471" y="12763"/>
              <a:ext cx="2863935" cy="600989"/>
            </a:xfrm>
            <a:prstGeom prst="rect"/>
            <a:solidFill>
              <a:srgbClr val="458BE6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l"/>
              <a:r>
                <a:rPr lang="zh-CN" altLang="en-US" sz="4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变式训练</a:t>
              </a:r>
            </a:p>
          </p:txBody>
        </p:sp>
      </p:grpSp>
      <p:sp>
        <p:nvSpPr>
          <p:cNvPr id="6" name="形状1"/>
          <p:cNvSpPr txBox="1"/>
          <p:nvPr/>
        </p:nvSpPr>
        <p:spPr>
          <a:xfrm>
            <a:off x="6416362" y="4425785"/>
            <a:ext cx="9121" cy="209774"/>
          </a:xfrm>
          <a:prstGeom prst="line"/>
          <a:ln w="19050">
            <a:solidFill>
              <a:srgbClr val="5C81CC">
                <a:alpha val="10000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grpSp>
        <p:nvGrpSpPr>
          <p:cNvPr id="7" name="组合2"/>
          <p:cNvGrpSpPr/>
          <p:nvPr/>
        </p:nvGrpSpPr>
        <p:grpSpPr>
          <a:xfrm>
            <a:off x="7485045" y="1938995"/>
            <a:ext cx="3991813" cy="4035556"/>
            <a:chOff x="0" y="0"/>
            <a:chExt cx="3991813" cy="4035556"/>
          </a:xfrm>
        </p:grpSpPr>
        <p:pic>
          <p:nvPicPr>
            <p:cNvPr id="8" name="几何1"/>
            <p:cNvPicPr>
              <a:picLocks noChangeAspect="1"/>
            </p:cNvPicPr>
            <p:nvPr/>
          </p:nvPicPr>
          <p:blipFill>
            <a:fillRect/>
            <a:blip r:embed="rId2"/>
            <a:stretch/>
          </p:blipFill>
          <p:spPr>
            <a:xfrm>
              <a:off x="1722839" y="1766582"/>
              <a:ext cx="2268974" cy="2268974"/>
            </a:xfrm>
            <a:prstGeom prst="rect">
              <a:avLst/>
            </a:prstGeom>
          </p:spPr>
        </p:pic>
        <p:sp>
          <p:nvSpPr>
            <p:cNvPr id="9" name="形状6"/>
            <p:cNvSpPr txBox="1"/>
            <p:nvPr/>
          </p:nvSpPr>
          <p:spPr>
            <a:xfrm>
              <a:off x="1281744" y="2901072"/>
              <a:ext cx="1575780" cy="19050"/>
            </a:xfrm>
            <a:prstGeom prst="line"/>
            <a:ln w="28575">
              <a:solidFill>
                <a:srgbClr val="FF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0" name="形状7"/>
            <p:cNvSpPr txBox="1"/>
            <p:nvPr/>
          </p:nvSpPr>
          <p:spPr>
            <a:xfrm rot="16200000">
              <a:off x="0" y="1656874"/>
              <a:ext cx="2538469" cy="1191"/>
            </a:xfrm>
            <a:prstGeom prst="line"/>
            <a:ln w="28575">
              <a:solidFill>
                <a:srgbClr val="FF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形状8"/>
            <p:cNvSpPr txBox="1"/>
            <p:nvPr/>
          </p:nvSpPr>
          <p:spPr>
            <a:xfrm rot="3594000" flipV="1">
              <a:off x="574029" y="1597970"/>
              <a:ext cx="2976504" cy="112511"/>
            </a:xfrm>
            <a:prstGeom prst="line"/>
            <a:ln w="28575">
              <a:solidFill>
                <a:srgbClr val="FF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2" name="文本2"/>
            <p:cNvSpPr txBox="1"/>
            <p:nvPr/>
          </p:nvSpPr>
          <p:spPr>
            <a:xfrm>
              <a:off x="2844817" y="2701004"/>
              <a:ext cx="342900" cy="53816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3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A</a:t>
              </a:r>
            </a:p>
          </p:txBody>
        </p:sp>
        <p:sp>
          <p:nvSpPr>
            <p:cNvPr id="13" name="文本3"/>
            <p:cNvSpPr txBox="1"/>
            <p:nvPr/>
          </p:nvSpPr>
          <p:spPr>
            <a:xfrm>
              <a:off x="1026295" y="0"/>
              <a:ext cx="342900" cy="53816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3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B</a:t>
              </a:r>
            </a:p>
          </p:txBody>
        </p:sp>
        <p:sp>
          <p:nvSpPr>
            <p:cNvPr id="14" name="文本4"/>
            <p:cNvSpPr txBox="1"/>
            <p:nvPr/>
          </p:nvSpPr>
          <p:spPr>
            <a:xfrm>
              <a:off x="1026285" y="2776026"/>
              <a:ext cx="342900" cy="53816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3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C</a:t>
              </a:r>
            </a:p>
          </p:txBody>
        </p:sp>
        <p:sp>
          <p:nvSpPr>
            <p:cNvPr id="15" name="形状4"/>
            <p:cNvSpPr txBox="1"/>
            <p:nvPr/>
          </p:nvSpPr>
          <p:spPr>
            <a:xfrm flipV="1">
              <a:off x="1254883" y="2749705"/>
              <a:ext cx="191533" cy="1191"/>
            </a:xfrm>
            <a:prstGeom prst="line"/>
            <a:ln w="19050">
              <a:solidFill>
                <a:srgbClr val="5C81CC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6" name="形状5"/>
            <p:cNvSpPr txBox="1"/>
            <p:nvPr/>
          </p:nvSpPr>
          <p:spPr>
            <a:xfrm>
              <a:off x="1455532" y="2758831"/>
              <a:ext cx="1191" cy="127689"/>
            </a:xfrm>
            <a:prstGeom prst="line"/>
            <a:ln w="19050">
              <a:solidFill>
                <a:srgbClr val="5C81CC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500">
    <p:fade/>
  </p:transition>
</p:sld>
</file>

<file path=ppt/slides/slide1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9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容器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496167" y="495957"/>
            <a:ext cx="10064753" cy="4335634"/>
          </a:xfrm>
          <a:prstGeom prst="rect">
            <a:avLst/>
          </a:prstGeom>
        </p:spPr>
      </p:pic>
      <p:pic>
        <p:nvPicPr>
          <p:cNvPr id="3" name="素材1"/>
          <p:cNvPicPr>
            <a:picLocks noChangeAspect="1"/>
          </p:cNvPicPr>
          <p:nvPr/>
        </p:nvPicPr>
        <p:blipFill>
          <a:fillRect/>
          <a:blip r:embed="rId3"/>
          <a:stretch/>
        </p:blipFill>
        <p:spPr>
          <a:xfrm>
            <a:off x="4734820" y="5173180"/>
            <a:ext cx="2091765" cy="488078"/>
          </a:xfrm>
          <a:prstGeom prst="rect">
            <a:avLst/>
          </a:prstGeom>
        </p:spPr>
      </p:pic>
      <p:pic>
        <p:nvPicPr>
          <p:cNvPr id="4" name="素材2"/>
          <p:cNvPicPr>
            <a:picLocks noChangeAspect="1"/>
          </p:cNvPicPr>
          <p:nvPr/>
        </p:nvPicPr>
        <p:blipFill>
          <a:fillRect/>
          <a:blip r:embed="rId4"/>
          <a:stretch/>
        </p:blipFill>
        <p:spPr>
          <a:xfrm>
            <a:off x="1698393" y="5807640"/>
            <a:ext cx="2091765" cy="488078"/>
          </a:xfrm>
          <a:prstGeom prst="rect">
            <a:avLst/>
          </a:prstGeom>
        </p:spPr>
      </p:pic>
      <p:pic>
        <p:nvPicPr>
          <p:cNvPr id="5" name="素材3"/>
          <p:cNvPicPr>
            <a:picLocks noChangeAspect="1"/>
          </p:cNvPicPr>
          <p:nvPr/>
        </p:nvPicPr>
        <p:blipFill>
          <a:fillRect/>
          <a:blip r:embed="rId5"/>
          <a:stretch/>
        </p:blipFill>
        <p:spPr>
          <a:xfrm>
            <a:off x="1697907" y="5173037"/>
            <a:ext cx="2091765" cy="488078"/>
          </a:xfrm>
          <a:prstGeom prst="rect">
            <a:avLst/>
          </a:prstGeom>
        </p:spPr>
      </p:pic>
      <p:pic>
        <p:nvPicPr>
          <p:cNvPr id="6" name="素材4"/>
          <p:cNvPicPr>
            <a:picLocks noChangeAspect="1"/>
          </p:cNvPicPr>
          <p:nvPr/>
        </p:nvPicPr>
        <p:blipFill>
          <a:fillRect/>
          <a:blip r:embed="rId6"/>
          <a:stretch/>
        </p:blipFill>
        <p:spPr>
          <a:xfrm>
            <a:off x="4734887" y="5807488"/>
            <a:ext cx="2091765" cy="488078"/>
          </a:xfrm>
          <a:prstGeom prst="rect">
            <a:avLst/>
          </a:prstGeom>
        </p:spPr>
      </p:pic>
      <p:pic>
        <p:nvPicPr>
          <p:cNvPr id="7" name="素材5"/>
          <p:cNvPicPr>
            <a:picLocks noChangeAspect="1"/>
          </p:cNvPicPr>
          <p:nvPr/>
        </p:nvPicPr>
        <p:blipFill>
          <a:fillRect/>
          <a:blip r:embed="rId7"/>
          <a:stretch/>
        </p:blipFill>
        <p:spPr>
          <a:xfrm>
            <a:off x="8009144" y="5807669"/>
            <a:ext cx="2091765" cy="488078"/>
          </a:xfrm>
          <a:prstGeom prst="rect">
            <a:avLst/>
          </a:prstGeom>
        </p:spPr>
      </p:pic>
      <p:pic>
        <p:nvPicPr>
          <p:cNvPr id="8" name="素材6"/>
          <p:cNvPicPr>
            <a:picLocks noChangeAspect="1"/>
          </p:cNvPicPr>
          <p:nvPr/>
        </p:nvPicPr>
        <p:blipFill>
          <a:fillRect/>
          <a:blip r:embed="rId8"/>
          <a:stretch/>
        </p:blipFill>
        <p:spPr>
          <a:xfrm>
            <a:off x="8008839" y="5173123"/>
            <a:ext cx="2091765" cy="488078"/>
          </a:xfrm>
          <a:prstGeom prst="rect">
            <a:avLst/>
          </a:prstGeom>
        </p:spPr>
      </p:pic>
      <p:sp>
        <p:nvSpPr>
          <p:cNvPr id="9" name="文本1"/>
          <p:cNvSpPr txBox="1"/>
          <p:nvPr/>
        </p:nvSpPr>
        <p:spPr>
          <a:xfrm>
            <a:off x="2893524" y="-77495"/>
            <a:ext cx="5270500" cy="76993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9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选择正确的答案填空</a:t>
            </a:r>
          </a:p>
        </p:txBody>
      </p:sp>
      <p:grpSp>
        <p:nvGrpSpPr>
          <p:cNvPr id="10" name="组合1"/>
          <p:cNvGrpSpPr/>
          <p:nvPr/>
        </p:nvGrpSpPr>
        <p:grpSpPr>
          <a:xfrm>
            <a:off x="10680" y="-63236"/>
            <a:ext cx="2868067" cy="650367"/>
            <a:chOff x="0" y="0"/>
            <a:chExt cx="2868067" cy="650367"/>
          </a:xfrm>
        </p:grpSpPr>
        <p:sp>
          <p:nvSpPr>
            <p:cNvPr id="11" name="形状1"/>
            <p:cNvSpPr txBox="1"/>
            <p:nvPr/>
          </p:nvSpPr>
          <p:spPr>
            <a:xfrm>
              <a:off x="3131" y="0"/>
              <a:ext cx="2864936" cy="650367"/>
            </a:xfrm>
            <a:prstGeom prst="rect"/>
            <a:solidFill>
              <a:srgbClr val="264C34">
                <a:alpha val="100000"/>
              </a:srgbClr>
            </a:solidFill>
            <a:ln w="2857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2" name="形状2"/>
            <p:cNvSpPr txBox="1"/>
            <p:nvPr/>
          </p:nvSpPr>
          <p:spPr>
            <a:xfrm>
              <a:off x="0" y="12763"/>
              <a:ext cx="2863935" cy="600989"/>
            </a:xfrm>
            <a:prstGeom prst="rect"/>
            <a:solidFill>
              <a:srgbClr val="458BE6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l"/>
              <a:r>
                <a:rPr lang="zh-CN" altLang="en-US" sz="4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检测应用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500">
    <p:fade/>
  </p:transition>
</p:sld>
</file>

<file path=ppt/slides/slide1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11318" y="14326"/>
            <a:ext cx="2868067" cy="650367"/>
            <a:chOff x="0" y="0"/>
            <a:chExt cx="2868067" cy="650367"/>
          </a:xfrm>
        </p:grpSpPr>
        <p:sp>
          <p:nvSpPr>
            <p:cNvPr id="3" name="形状1"/>
            <p:cNvSpPr txBox="1"/>
            <p:nvPr/>
          </p:nvSpPr>
          <p:spPr>
            <a:xfrm>
              <a:off x="3131" y="0"/>
              <a:ext cx="2864936" cy="650367"/>
            </a:xfrm>
            <a:prstGeom prst="rect"/>
            <a:solidFill>
              <a:srgbClr val="264C34">
                <a:alpha val="100000"/>
              </a:srgbClr>
            </a:solidFill>
            <a:ln w="28575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形状2"/>
            <p:cNvSpPr txBox="1"/>
            <p:nvPr/>
          </p:nvSpPr>
          <p:spPr>
            <a:xfrm>
              <a:off x="0" y="12763"/>
              <a:ext cx="2863935" cy="600989"/>
            </a:xfrm>
            <a:prstGeom prst="rect"/>
            <a:solidFill>
              <a:srgbClr val="458BE6">
                <a:alpha val="100000"/>
              </a:srgbClr>
            </a:solidFill>
            <a:ln w="9525">
              <a:solidFill>
                <a:srgbClr val="FFFFF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l"/>
              <a:r>
                <a:rPr lang="zh-CN" altLang="en-US" sz="4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中考链接</a:t>
              </a:r>
            </a:p>
          </p:txBody>
        </p:sp>
      </p:grpSp>
      <p:sp>
        <p:nvSpPr>
          <p:cNvPr id="5" name="文本1"/>
          <p:cNvSpPr txBox="1"/>
          <p:nvPr/>
        </p:nvSpPr>
        <p:spPr>
          <a:xfrm>
            <a:off x="5579469" y="5049698"/>
            <a:ext cx="552450" cy="681619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9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A</a:t>
            </a:r>
          </a:p>
        </p:txBody>
      </p:sp>
      <p:sp>
        <p:nvSpPr>
          <p:cNvPr id="6" name="文本2"/>
          <p:cNvSpPr txBox="1"/>
          <p:nvPr/>
        </p:nvSpPr>
        <p:spPr>
          <a:xfrm>
            <a:off x="7605398" y="1117740"/>
            <a:ext cx="381000" cy="62506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9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A</a:t>
            </a:r>
          </a:p>
        </p:txBody>
      </p:sp>
      <p:sp>
        <p:nvSpPr>
          <p:cNvPr id="7" name="文本3"/>
          <p:cNvSpPr txBox="1"/>
          <p:nvPr/>
        </p:nvSpPr>
        <p:spPr>
          <a:xfrm>
            <a:off x="7456818" y="3006328"/>
            <a:ext cx="381000" cy="62506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9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B</a:t>
            </a:r>
          </a:p>
        </p:txBody>
      </p:sp>
      <p:pic>
        <p:nvPicPr>
          <p:cNvPr id="8" name="公式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6342812" y="4676146"/>
            <a:ext cx="259547" cy="546678"/>
          </a:xfrm>
          <a:prstGeom prst="rect">
            <a:avLst/>
          </a:prstGeom>
        </p:spPr>
      </p:pic>
      <p:sp>
        <p:nvSpPr>
          <p:cNvPr id="9" name="文本4"/>
          <p:cNvSpPr txBox="1"/>
          <p:nvPr/>
        </p:nvSpPr>
        <p:spPr>
          <a:xfrm>
            <a:off x="209788" y="4600423"/>
            <a:ext cx="11390186" cy="171326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9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 3.(2019江苏中考）已知⊙Ｏ与直线 相交，圆心到直线  的距离为10cm，则⊙Ｏ的半径可能是（ ）</a:t>
            </a:r>
          </a:p>
          <a:p>
            <a:pPr marL="0" algn="l"/>
            <a:r>
              <a:rPr lang="zh-CN" altLang="en-US" sz="29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    A .11cm      B.10 cm      C. 9cm         D.8cm.</a:t>
            </a:r>
          </a:p>
        </p:txBody>
      </p:sp>
      <p:sp>
        <p:nvSpPr>
          <p:cNvPr id="10" name="文本5"/>
          <p:cNvSpPr txBox="1"/>
          <p:nvPr/>
        </p:nvSpPr>
        <p:spPr>
          <a:xfrm>
            <a:off x="209798" y="2497045"/>
            <a:ext cx="11982450" cy="2797874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9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2.</a:t>
            </a:r>
            <a:r>
              <a:rPr lang="zh-CN" altLang="en-US" sz="29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（2020湖北中考）已知⊙Ｏ直径为10cm.当圆心与直线 的距离为5cm时，则直线 与⊙Ｏ的公共点个数为      (  )                                                          </a:t>
            </a:r>
          </a:p>
          <a:p>
            <a:pPr marL="0" algn="l"/>
            <a:r>
              <a:rPr lang="zh-CN" altLang="en-US" sz="29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  A .2        B.1        C.0           D.不能确定             </a:t>
            </a:r>
          </a:p>
          <a:p>
            <a:pPr marL="0" algn="l"/>
            <a:r>
              <a:rPr lang="zh-CN" altLang="en-US" sz="29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 </a:t>
            </a:r>
          </a:p>
        </p:txBody>
      </p:sp>
      <p:grpSp>
        <p:nvGrpSpPr>
          <p:cNvPr id="11" name="组合2"/>
          <p:cNvGrpSpPr/>
          <p:nvPr/>
        </p:nvGrpSpPr>
        <p:grpSpPr>
          <a:xfrm>
            <a:off x="388687" y="679085"/>
            <a:ext cx="11891295" cy="1494187"/>
            <a:chOff x="0" y="0"/>
            <a:chExt cx="11891295" cy="1494187"/>
          </a:xfrm>
        </p:grpSpPr>
        <p:sp>
          <p:nvSpPr>
            <p:cNvPr id="12" name="文本6"/>
            <p:cNvSpPr txBox="1"/>
            <p:nvPr/>
          </p:nvSpPr>
          <p:spPr>
            <a:xfrm>
              <a:off x="201339" y="0"/>
              <a:ext cx="11689956" cy="149418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9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1.（2014.甘肃省中考）已知</a:t>
              </a:r>
              <a:r>
                <a:rPr lang="zh-CN" altLang="en-US" sz="29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⊙O的半径是6cm,点O到同一平面内直线 的距离为5cm，直线 与⊙O的位置关系是(  )</a:t>
              </a:r>
            </a:p>
            <a:p>
              <a:pPr marL="0" algn="l"/>
              <a:r>
                <a:rPr lang="zh-CN" altLang="en-US" sz="29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  A  相交      B 相切     C 相离     D无法判断</a:t>
              </a:r>
            </a:p>
          </p:txBody>
        </p:sp>
        <p:pic>
          <p:nvPicPr>
            <p:cNvPr id="13" name="公式5"/>
            <p:cNvPicPr>
              <a:picLocks noChangeAspect="1"/>
            </p:cNvPicPr>
            <p:nvPr/>
          </p:nvPicPr>
          <p:blipFill>
            <a:fillRect/>
            <a:blip r:embed="rId3"/>
            <a:stretch/>
          </p:blipFill>
          <p:spPr>
            <a:xfrm>
              <a:off x="0" y="472954"/>
              <a:ext cx="259547" cy="546678"/>
            </a:xfrm>
            <a:prstGeom prst="rect">
              <a:avLst/>
            </a:prstGeom>
          </p:spPr>
        </p:pic>
        <p:pic>
          <p:nvPicPr>
            <p:cNvPr id="14" name="公式6"/>
            <p:cNvPicPr>
              <a:picLocks noChangeAspect="1"/>
            </p:cNvPicPr>
            <p:nvPr/>
          </p:nvPicPr>
          <p:blipFill>
            <a:fillRect/>
            <a:blip r:embed="rId4"/>
            <a:stretch/>
          </p:blipFill>
          <p:spPr>
            <a:xfrm>
              <a:off x="3478195" y="473116"/>
              <a:ext cx="259547" cy="546678"/>
            </a:xfrm>
            <a:prstGeom prst="rect">
              <a:avLst/>
            </a:prstGeom>
          </p:spPr>
        </p:pic>
      </p:grpSp>
      <p:pic>
        <p:nvPicPr>
          <p:cNvPr id="15" name="公式2"/>
          <p:cNvPicPr>
            <a:picLocks noChangeAspect="1"/>
          </p:cNvPicPr>
          <p:nvPr/>
        </p:nvPicPr>
        <p:blipFill>
          <a:fillRect/>
          <a:blip r:embed="rId5"/>
          <a:stretch/>
        </p:blipFill>
        <p:spPr>
          <a:xfrm>
            <a:off x="9603553" y="2496760"/>
            <a:ext cx="259547" cy="546678"/>
          </a:xfrm>
          <a:prstGeom prst="rect">
            <a:avLst/>
          </a:prstGeom>
        </p:spPr>
      </p:pic>
      <p:pic>
        <p:nvPicPr>
          <p:cNvPr id="16" name="公式3"/>
          <p:cNvPicPr>
            <a:picLocks noChangeAspect="1"/>
          </p:cNvPicPr>
          <p:nvPr/>
        </p:nvPicPr>
        <p:blipFill>
          <a:fillRect/>
          <a:blip r:embed="rId6"/>
          <a:stretch/>
        </p:blipFill>
        <p:spPr>
          <a:xfrm>
            <a:off x="2225831" y="2922499"/>
            <a:ext cx="259547" cy="546678"/>
          </a:xfrm>
          <a:prstGeom prst="rect">
            <a:avLst/>
          </a:prstGeom>
        </p:spPr>
      </p:pic>
      <p:pic>
        <p:nvPicPr>
          <p:cNvPr id="17" name="公式4"/>
          <p:cNvPicPr>
            <a:picLocks noChangeAspect="1"/>
          </p:cNvPicPr>
          <p:nvPr/>
        </p:nvPicPr>
        <p:blipFill>
          <a:fillRect/>
          <a:blip r:embed="rId7"/>
          <a:stretch/>
        </p:blipFill>
        <p:spPr>
          <a:xfrm>
            <a:off x="9703594" y="4600499"/>
            <a:ext cx="259547" cy="546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5" grpId="0" animBg="1"/>
    </p:bldLst>
  </p:timing>
</p:sld>
</file>

<file path=ppt/slides/slide1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79086" y="784622"/>
            <a:ext cx="12007453" cy="2030416"/>
          </a:xfrm>
          <a:prstGeom prst="rect"/>
          <a:solidFill>
            <a:srgbClr val="FFFFFF">
              <a:alpha val="0"/>
            </a:srgbClr>
          </a:solidFill>
          <a:ln w="14288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5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  Rt△ABC,∠C=90，AC=3cm，BC=4cm，以C为圆心画圆，当半径r为何值时，圆C与</a:t>
            </a:r>
            <a:r>
              <a:rPr lang="zh-CN" altLang="en-US" sz="3599" b="0" i="0" dirty="0">
                <a:solidFill>
                  <a:srgbClr val="C00000">
                    <a:alpha val="100000"/>
                  </a:srgbClr>
                </a:solidFill>
                <a:latin typeface="黑体"/>
                <a:ea typeface="黑体"/>
              </a:rPr>
              <a:t>线段</a:t>
            </a:r>
            <a:r>
              <a:rPr lang="zh-CN" altLang="en-US" sz="35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AB有一个公共点？当半径r为何值时，圆C与</a:t>
            </a:r>
            <a:r>
              <a:rPr lang="zh-CN" altLang="en-US" sz="3599" b="0" i="0" dirty="0">
                <a:solidFill>
                  <a:srgbClr val="C00000">
                    <a:alpha val="100000"/>
                  </a:srgbClr>
                </a:solidFill>
                <a:latin typeface="黑体"/>
                <a:ea typeface="黑体"/>
              </a:rPr>
              <a:t>线段</a:t>
            </a:r>
            <a:r>
              <a:rPr lang="zh-CN" altLang="en-US" sz="35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AB有两个公共点？</a:t>
            </a:r>
          </a:p>
        </p:txBody>
      </p:sp>
      <p:grpSp>
        <p:nvGrpSpPr>
          <p:cNvPr id="3" name="组合1"/>
          <p:cNvGrpSpPr/>
          <p:nvPr/>
        </p:nvGrpSpPr>
        <p:grpSpPr>
          <a:xfrm>
            <a:off x="924068" y="2589943"/>
            <a:ext cx="3069137" cy="3918224"/>
            <a:chOff x="0" y="0"/>
            <a:chExt cx="3069137" cy="3918224"/>
          </a:xfrm>
        </p:grpSpPr>
        <p:sp>
          <p:nvSpPr>
            <p:cNvPr id="4" name="形状4"/>
            <p:cNvSpPr txBox="1"/>
            <p:nvPr/>
          </p:nvSpPr>
          <p:spPr>
            <a:xfrm>
              <a:off x="128749" y="0"/>
              <a:ext cx="898214" cy="782393"/>
            </a:xfrm>
            <a:prstGeom prst="rect"/>
            <a:solidFill>
              <a:srgbClr val="FFFFFF">
                <a:alpha val="0"/>
              </a:srgbClr>
            </a:solidFill>
            <a:ln w="14288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900" b="1" i="0" dirty="0">
                  <a:solidFill>
                    <a:srgbClr val="FF3399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5" name="形状5"/>
            <p:cNvSpPr txBox="1"/>
            <p:nvPr/>
          </p:nvSpPr>
          <p:spPr>
            <a:xfrm>
              <a:off x="0" y="2776545"/>
              <a:ext cx="928944" cy="782393"/>
            </a:xfrm>
            <a:prstGeom prst="rect"/>
            <a:solidFill>
              <a:srgbClr val="FFFFFF">
                <a:alpha val="0"/>
              </a:srgbClr>
            </a:solidFill>
            <a:ln w="14288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900" b="1" i="0" dirty="0">
                  <a:solidFill>
                    <a:srgbClr val="FF3399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6" name="形状6"/>
            <p:cNvSpPr txBox="1"/>
            <p:nvPr/>
          </p:nvSpPr>
          <p:spPr>
            <a:xfrm>
              <a:off x="2215829" y="2666162"/>
              <a:ext cx="853308" cy="995132"/>
            </a:xfrm>
            <a:prstGeom prst="rect"/>
            <a:solidFill>
              <a:srgbClr val="FFFFFF">
                <a:alpha val="0"/>
              </a:srgbClr>
            </a:solidFill>
            <a:ln w="14288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900" b="1" i="0" dirty="0">
                  <a:solidFill>
                    <a:srgbClr val="FF3399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7" name="形状7"/>
            <p:cNvSpPr txBox="1"/>
            <p:nvPr/>
          </p:nvSpPr>
          <p:spPr>
            <a:xfrm>
              <a:off x="1857886" y="2060337"/>
              <a:ext cx="874577" cy="692570"/>
            </a:xfrm>
            <a:prstGeom prst="rect"/>
            <a:solidFill>
              <a:srgbClr val="FFFFFF">
                <a:alpha val="0"/>
              </a:srgbClr>
            </a:solidFill>
            <a:ln w="14288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499" b="1" i="0" dirty="0">
                  <a:solidFill>
                    <a:srgbClr val="FF3399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</a:p>
          </p:txBody>
        </p:sp>
        <p:sp>
          <p:nvSpPr>
            <p:cNvPr id="8" name="形状11"/>
            <p:cNvSpPr txBox="1"/>
            <p:nvPr/>
          </p:nvSpPr>
          <p:spPr>
            <a:xfrm>
              <a:off x="572569" y="202851"/>
              <a:ext cx="1682970" cy="2876653"/>
            </a:xfrm>
            <a:custGeom>
              <a:avLst/>
              <a:gdLst>
                <a:gd name="connsiteX0" fmla="*/ 0 w 1682970"/>
                <a:gd name="connsiteY0" fmla="*/ 0 h 2876653"/>
                <a:gd name="connsiteX1" fmla="*/ 1682970 w 1682970"/>
                <a:gd name="connsiteY1" fmla="*/ 2876653 h 2876653"/>
                <a:gd name="connsiteX2" fmla="*/ 0 w 1682970"/>
                <a:gd name="connsiteY2" fmla="*/ 2876653 h 2876653"/>
                <a:gd name="connsiteX3" fmla="*/ 0 w 1682970"/>
                <a:gd name="connsiteY3" fmla="*/ 0 h 2876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82970" h="2876653">
                  <a:moveTo>
                    <a:pt x="0" y="0"/>
                  </a:moveTo>
                  <a:lnTo>
                    <a:pt x="1682970" y="2876653"/>
                  </a:lnTo>
                  <a:lnTo>
                    <a:pt x="0" y="28766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D9">
                <a:alpha val="100000"/>
              </a:srgbClr>
            </a:solidFill>
            <a:ln w="61912">
              <a:solidFill>
                <a:srgbClr val="FF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9" name="形状12"/>
            <p:cNvSpPr txBox="1"/>
            <p:nvPr/>
          </p:nvSpPr>
          <p:spPr>
            <a:xfrm rot="10800000" flipH="1">
              <a:off x="572569" y="2275837"/>
              <a:ext cx="1248045" cy="803666"/>
            </a:xfrm>
            <a:prstGeom prst="line"/>
            <a:ln w="61912">
              <a:solidFill>
                <a:srgbClr val="0000FF">
                  <a:alpha val="100000"/>
                </a:srgbClr>
              </a:solidFill>
              <a:prstDash val="sysDash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0" name="形状8"/>
            <p:cNvSpPr txBox="1"/>
            <p:nvPr/>
          </p:nvSpPr>
          <p:spPr>
            <a:xfrm>
              <a:off x="0" y="1703414"/>
              <a:ext cx="806030" cy="782393"/>
            </a:xfrm>
            <a:prstGeom prst="rect"/>
            <a:solidFill>
              <a:srgbClr val="FFFFFF">
                <a:alpha val="0"/>
              </a:srgbClr>
            </a:solidFill>
            <a:ln w="14288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9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4</a:t>
              </a:r>
            </a:p>
          </p:txBody>
        </p:sp>
        <p:sp>
          <p:nvSpPr>
            <p:cNvPr id="11" name="形状9"/>
            <p:cNvSpPr txBox="1"/>
            <p:nvPr/>
          </p:nvSpPr>
          <p:spPr>
            <a:xfrm>
              <a:off x="1746791" y="1315763"/>
              <a:ext cx="806029" cy="782393"/>
            </a:xfrm>
            <a:prstGeom prst="rect"/>
            <a:solidFill>
              <a:srgbClr val="FFFFFF">
                <a:alpha val="0"/>
              </a:srgbClr>
            </a:solidFill>
            <a:ln w="14288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9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5</a:t>
              </a:r>
            </a:p>
          </p:txBody>
        </p:sp>
        <p:sp>
          <p:nvSpPr>
            <p:cNvPr id="12" name="形状10"/>
            <p:cNvSpPr txBox="1"/>
            <p:nvPr/>
          </p:nvSpPr>
          <p:spPr>
            <a:xfrm>
              <a:off x="1240955" y="3135831"/>
              <a:ext cx="806029" cy="782393"/>
            </a:xfrm>
            <a:prstGeom prst="rect"/>
            <a:solidFill>
              <a:srgbClr val="FFFFFF">
                <a:alpha val="0"/>
              </a:srgbClr>
            </a:solidFill>
            <a:ln w="14288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9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</a:p>
          </p:txBody>
        </p:sp>
      </p:grpSp>
      <p:sp>
        <p:nvSpPr>
          <p:cNvPr id="13" name="形状2"/>
          <p:cNvSpPr txBox="1"/>
          <p:nvPr/>
        </p:nvSpPr>
        <p:spPr>
          <a:xfrm>
            <a:off x="4617549" y="2690155"/>
            <a:ext cx="7302103" cy="1201741"/>
          </a:xfrm>
          <a:prstGeom prst="rect"/>
          <a:solidFill>
            <a:srgbClr val="FFFFFF">
              <a:alpha val="0"/>
            </a:srgbClr>
          </a:solidFill>
          <a:ln w="14288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4200"/>
              </a:lnSpc>
            </a:pPr>
            <a:r>
              <a:rPr lang="zh-CN" altLang="en-US" sz="35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当r=2.4cm或3cm≤r＜4cm时,⊙C与线段AB有一个公共点.</a:t>
            </a:r>
          </a:p>
        </p:txBody>
      </p:sp>
      <p:sp>
        <p:nvSpPr>
          <p:cNvPr id="14" name="形状3"/>
          <p:cNvSpPr txBox="1"/>
          <p:nvPr/>
        </p:nvSpPr>
        <p:spPr>
          <a:xfrm>
            <a:off x="4750098" y="4034952"/>
            <a:ext cx="6191250" cy="1201737"/>
          </a:xfrm>
          <a:prstGeom prst="rect"/>
          <a:solidFill>
            <a:srgbClr val="FFFFFF">
              <a:alpha val="0"/>
            </a:srgbClr>
          </a:solidFill>
          <a:ln w="14288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4200"/>
              </a:lnSpc>
            </a:pPr>
            <a:r>
              <a:rPr lang="zh-CN" altLang="en-US" sz="3599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当2.4cm＜r≤3cm 时,⊙C与线段AB有两公共点.</a:t>
            </a:r>
          </a:p>
        </p:txBody>
      </p:sp>
      <p:sp>
        <p:nvSpPr>
          <p:cNvPr id="15" name="文本1"/>
          <p:cNvSpPr txBox="1"/>
          <p:nvPr/>
        </p:nvSpPr>
        <p:spPr>
          <a:xfrm>
            <a:off x="71847" y="410"/>
            <a:ext cx="2628900" cy="88582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4799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能力提升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1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11132915" y="1262167"/>
            <a:ext cx="862267" cy="693356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000" b="0" i="0" dirty="0">
                <a:solidFill>
                  <a:srgbClr val="000000">
                    <a:alpha val="100000"/>
                  </a:srgbClr>
                </a:solidFill>
                <a:latin typeface="微软雅黑"/>
                <a:ea typeface="微软雅黑"/>
              </a:rPr>
              <a:t>d&lt;r</a:t>
            </a:r>
          </a:p>
        </p:txBody>
      </p:sp>
      <p:sp>
        <p:nvSpPr>
          <p:cNvPr id="3" name="文本2"/>
          <p:cNvSpPr txBox="1"/>
          <p:nvPr/>
        </p:nvSpPr>
        <p:spPr>
          <a:xfrm>
            <a:off x="57922" y="-581"/>
            <a:ext cx="4533900" cy="85933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200"/>
              </a:lnSpc>
            </a:pPr>
            <a:r>
              <a:rPr lang="zh-CN" altLang="en-US" sz="3799" b="0" i="0" dirty="0">
                <a:solidFill>
                  <a:srgbClr val="FF0066">
                    <a:alpha val="100000"/>
                  </a:srgbClr>
                </a:solidFill>
                <a:latin typeface="Arial"/>
                <a:ea typeface="Arial"/>
              </a:rPr>
              <a:t>本节课你有什么收获</a:t>
            </a:r>
          </a:p>
        </p:txBody>
      </p:sp>
      <p:grpSp>
        <p:nvGrpSpPr>
          <p:cNvPr id="4" name="组合1"/>
          <p:cNvGrpSpPr/>
          <p:nvPr/>
        </p:nvGrpSpPr>
        <p:grpSpPr>
          <a:xfrm>
            <a:off x="3726475" y="1147562"/>
            <a:ext cx="2495103" cy="1190902"/>
            <a:chOff x="0" y="0"/>
            <a:chExt cx="2495103" cy="1190902"/>
          </a:xfrm>
        </p:grpSpPr>
        <p:sp>
          <p:nvSpPr>
            <p:cNvPr id="5" name="形状7"/>
            <p:cNvSpPr txBox="1"/>
            <p:nvPr/>
          </p:nvSpPr>
          <p:spPr>
            <a:xfrm>
              <a:off x="0" y="8897"/>
              <a:ext cx="2409825" cy="1058497"/>
            </a:xfrm>
            <a:prstGeom prst="rect"/>
            <a:solidFill>
              <a:srgbClr val="FFEE0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" name="文本7"/>
            <p:cNvSpPr txBox="1"/>
            <p:nvPr/>
          </p:nvSpPr>
          <p:spPr>
            <a:xfrm>
              <a:off x="85278" y="0"/>
              <a:ext cx="2409825" cy="119090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直线与圆</a:t>
              </a:r>
            </a:p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有两个交点</a:t>
              </a:r>
            </a:p>
          </p:txBody>
        </p:sp>
      </p:grpSp>
      <p:grpSp>
        <p:nvGrpSpPr>
          <p:cNvPr id="7" name="组合2"/>
          <p:cNvGrpSpPr/>
          <p:nvPr/>
        </p:nvGrpSpPr>
        <p:grpSpPr>
          <a:xfrm>
            <a:off x="7597950" y="1361989"/>
            <a:ext cx="2610422" cy="748903"/>
            <a:chOff x="0" y="0"/>
            <a:chExt cx="2610422" cy="748903"/>
          </a:xfrm>
        </p:grpSpPr>
        <p:sp>
          <p:nvSpPr>
            <p:cNvPr id="8" name="形状8"/>
            <p:cNvSpPr txBox="1"/>
            <p:nvPr/>
          </p:nvSpPr>
          <p:spPr>
            <a:xfrm>
              <a:off x="619" y="0"/>
              <a:ext cx="2609803" cy="748903"/>
            </a:xfrm>
            <a:prstGeom prst="rect"/>
            <a:solidFill>
              <a:srgbClr val="5C81CC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9" name="文本9"/>
            <p:cNvSpPr txBox="1"/>
            <p:nvPr/>
          </p:nvSpPr>
          <p:spPr>
            <a:xfrm>
              <a:off x="206" y="96629"/>
              <a:ext cx="2609803" cy="625094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</a:p>
          </p:txBody>
        </p:sp>
        <p:sp>
          <p:nvSpPr>
            <p:cNvPr id="10" name="文本8"/>
            <p:cNvSpPr txBox="1"/>
            <p:nvPr/>
          </p:nvSpPr>
          <p:spPr>
            <a:xfrm>
              <a:off x="0" y="55486"/>
              <a:ext cx="2609802" cy="625094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1" i="0" dirty="0">
                  <a:solidFill>
                    <a:srgbClr val="FFEE00">
                      <a:alpha val="100000"/>
                    </a:srgbClr>
                  </a:solidFill>
                  <a:latin typeface="黑体"/>
                  <a:ea typeface="黑体"/>
                </a:rPr>
                <a:t>直线和圆相交</a:t>
              </a:r>
            </a:p>
          </p:txBody>
        </p:sp>
      </p:grpSp>
      <p:sp>
        <p:nvSpPr>
          <p:cNvPr id="11" name="文本3"/>
          <p:cNvSpPr txBox="1"/>
          <p:nvPr/>
        </p:nvSpPr>
        <p:spPr>
          <a:xfrm>
            <a:off x="6471085" y="1481890"/>
            <a:ext cx="939425" cy="693356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</a:p>
        </p:txBody>
      </p:sp>
      <p:sp>
        <p:nvSpPr>
          <p:cNvPr id="12" name="形状1"/>
          <p:cNvSpPr txBox="1"/>
          <p:nvPr/>
        </p:nvSpPr>
        <p:spPr>
          <a:xfrm>
            <a:off x="10207600" y="1445724"/>
            <a:ext cx="982494" cy="509454"/>
          </a:xfrm>
          <a:custGeom>
            <a:avLst/>
            <a:gdLst>
              <a:gd name="connsiteX0" fmla="*/ 254727 w 982494"/>
              <a:gd name="connsiteY0" fmla="*/ 0 h 509454"/>
              <a:gd name="connsiteX1" fmla="*/ 254727 w 982494"/>
              <a:gd name="connsiteY1" fmla="*/ 169818 h 509454"/>
              <a:gd name="connsiteX2" fmla="*/ 727767 w 982494"/>
              <a:gd name="connsiteY2" fmla="*/ 169818 h 509454"/>
              <a:gd name="connsiteX3" fmla="*/ 727767 w 982494"/>
              <a:gd name="connsiteY3" fmla="*/ 0 h 509454"/>
              <a:gd name="connsiteX4" fmla="*/ 982494 w 982494"/>
              <a:gd name="connsiteY4" fmla="*/ 254727 h 509454"/>
              <a:gd name="connsiteX5" fmla="*/ 727767 w 982494"/>
              <a:gd name="connsiteY5" fmla="*/ 509454 h 509454"/>
              <a:gd name="connsiteX6" fmla="*/ 727767 w 982494"/>
              <a:gd name="connsiteY6" fmla="*/ 339636 h 509454"/>
              <a:gd name="connsiteX7" fmla="*/ 254727 w 982494"/>
              <a:gd name="connsiteY7" fmla="*/ 339636 h 509454"/>
              <a:gd name="connsiteX8" fmla="*/ 254727 w 982494"/>
              <a:gd name="connsiteY8" fmla="*/ 509454 h 509454"/>
              <a:gd name="connsiteX9" fmla="*/ 0 w 982494"/>
              <a:gd name="connsiteY9" fmla="*/ 254727 h 509454"/>
              <a:gd name="connsiteX10" fmla="*/ 254727 w 982494"/>
              <a:gd name="connsiteY10" fmla="*/ 0 h 509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82494" h="509454">
                <a:moveTo>
                  <a:pt x="254727" y="0"/>
                </a:moveTo>
                <a:lnTo>
                  <a:pt x="254727" y="169818"/>
                </a:lnTo>
                <a:lnTo>
                  <a:pt x="727767" y="169818"/>
                </a:lnTo>
                <a:lnTo>
                  <a:pt x="727767" y="0"/>
                </a:lnTo>
                <a:lnTo>
                  <a:pt x="982494" y="254727"/>
                </a:lnTo>
                <a:lnTo>
                  <a:pt x="727767" y="509454"/>
                </a:lnTo>
                <a:lnTo>
                  <a:pt x="727767" y="339636"/>
                </a:lnTo>
                <a:lnTo>
                  <a:pt x="254727" y="339636"/>
                </a:lnTo>
                <a:lnTo>
                  <a:pt x="254727" y="509454"/>
                </a:lnTo>
                <a:lnTo>
                  <a:pt x="0" y="254727"/>
                </a:lnTo>
                <a:lnTo>
                  <a:pt x="254727" y="0"/>
                </a:lnTo>
                <a:close/>
              </a:path>
            </a:pathLst>
          </a:custGeom>
          <a:solidFill>
            <a:srgbClr val="5C81CC">
              <a:alpha val="100000"/>
            </a:srgbClr>
          </a:solidFill>
          <a:ln w="9525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3" name="形状2"/>
          <p:cNvSpPr txBox="1"/>
          <p:nvPr/>
        </p:nvSpPr>
        <p:spPr>
          <a:xfrm>
            <a:off x="6399628" y="1482319"/>
            <a:ext cx="982494" cy="509454"/>
          </a:xfrm>
          <a:custGeom>
            <a:avLst/>
            <a:gdLst>
              <a:gd name="connsiteX0" fmla="*/ 254727 w 982494"/>
              <a:gd name="connsiteY0" fmla="*/ 0 h 509454"/>
              <a:gd name="connsiteX1" fmla="*/ 254727 w 982494"/>
              <a:gd name="connsiteY1" fmla="*/ 169818 h 509454"/>
              <a:gd name="connsiteX2" fmla="*/ 727767 w 982494"/>
              <a:gd name="connsiteY2" fmla="*/ 169818 h 509454"/>
              <a:gd name="connsiteX3" fmla="*/ 727767 w 982494"/>
              <a:gd name="connsiteY3" fmla="*/ 0 h 509454"/>
              <a:gd name="connsiteX4" fmla="*/ 982494 w 982494"/>
              <a:gd name="connsiteY4" fmla="*/ 254727 h 509454"/>
              <a:gd name="connsiteX5" fmla="*/ 727767 w 982494"/>
              <a:gd name="connsiteY5" fmla="*/ 509454 h 509454"/>
              <a:gd name="connsiteX6" fmla="*/ 727767 w 982494"/>
              <a:gd name="connsiteY6" fmla="*/ 339636 h 509454"/>
              <a:gd name="connsiteX7" fmla="*/ 254727 w 982494"/>
              <a:gd name="connsiteY7" fmla="*/ 339636 h 509454"/>
              <a:gd name="connsiteX8" fmla="*/ 254727 w 982494"/>
              <a:gd name="connsiteY8" fmla="*/ 509454 h 509454"/>
              <a:gd name="connsiteX9" fmla="*/ 0 w 982494"/>
              <a:gd name="connsiteY9" fmla="*/ 254727 h 509454"/>
              <a:gd name="connsiteX10" fmla="*/ 254727 w 982494"/>
              <a:gd name="connsiteY10" fmla="*/ 0 h 509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82494" h="509454">
                <a:moveTo>
                  <a:pt x="254727" y="0"/>
                </a:moveTo>
                <a:lnTo>
                  <a:pt x="254727" y="169818"/>
                </a:lnTo>
                <a:lnTo>
                  <a:pt x="727767" y="169818"/>
                </a:lnTo>
                <a:lnTo>
                  <a:pt x="727767" y="0"/>
                </a:lnTo>
                <a:lnTo>
                  <a:pt x="982494" y="254727"/>
                </a:lnTo>
                <a:lnTo>
                  <a:pt x="727767" y="509454"/>
                </a:lnTo>
                <a:lnTo>
                  <a:pt x="727767" y="339636"/>
                </a:lnTo>
                <a:lnTo>
                  <a:pt x="254727" y="339636"/>
                </a:lnTo>
                <a:lnTo>
                  <a:pt x="254727" y="509454"/>
                </a:lnTo>
                <a:lnTo>
                  <a:pt x="0" y="254727"/>
                </a:lnTo>
                <a:lnTo>
                  <a:pt x="254727" y="0"/>
                </a:lnTo>
                <a:close/>
              </a:path>
            </a:pathLst>
          </a:custGeom>
          <a:solidFill>
            <a:srgbClr val="5C81CC">
              <a:alpha val="100000"/>
            </a:srgbClr>
          </a:solidFill>
          <a:ln w="9525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grpSp>
        <p:nvGrpSpPr>
          <p:cNvPr id="14" name="组合3"/>
          <p:cNvGrpSpPr/>
          <p:nvPr/>
        </p:nvGrpSpPr>
        <p:grpSpPr>
          <a:xfrm>
            <a:off x="3769052" y="2813371"/>
            <a:ext cx="2476071" cy="1497455"/>
            <a:chOff x="0" y="0"/>
            <a:chExt cx="2476071" cy="1497455"/>
          </a:xfrm>
        </p:grpSpPr>
        <p:sp>
          <p:nvSpPr>
            <p:cNvPr id="15" name="形状9"/>
            <p:cNvSpPr txBox="1"/>
            <p:nvPr/>
          </p:nvSpPr>
          <p:spPr>
            <a:xfrm>
              <a:off x="0" y="0"/>
              <a:ext cx="2409825" cy="1243082"/>
            </a:xfrm>
            <a:prstGeom prst="rect"/>
            <a:solidFill>
              <a:srgbClr val="FFEE0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6" name="文本10"/>
            <p:cNvSpPr txBox="1"/>
            <p:nvPr/>
          </p:nvSpPr>
          <p:spPr>
            <a:xfrm>
              <a:off x="66246" y="98879"/>
              <a:ext cx="2409825" cy="139857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直线与圆</a:t>
              </a:r>
            </a:p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有一个交点</a:t>
              </a:r>
            </a:p>
          </p:txBody>
        </p:sp>
      </p:grpSp>
      <p:grpSp>
        <p:nvGrpSpPr>
          <p:cNvPr id="17" name="组合4"/>
          <p:cNvGrpSpPr/>
          <p:nvPr/>
        </p:nvGrpSpPr>
        <p:grpSpPr>
          <a:xfrm>
            <a:off x="7597645" y="2914993"/>
            <a:ext cx="2610422" cy="748903"/>
            <a:chOff x="0" y="0"/>
            <a:chExt cx="2610422" cy="748903"/>
          </a:xfrm>
        </p:grpSpPr>
        <p:sp>
          <p:nvSpPr>
            <p:cNvPr id="18" name="形状10"/>
            <p:cNvSpPr txBox="1"/>
            <p:nvPr/>
          </p:nvSpPr>
          <p:spPr>
            <a:xfrm>
              <a:off x="619" y="0"/>
              <a:ext cx="2609803" cy="748903"/>
            </a:xfrm>
            <a:prstGeom prst="rect"/>
            <a:solidFill>
              <a:srgbClr val="5C81CC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9" name="文本12"/>
            <p:cNvSpPr txBox="1"/>
            <p:nvPr/>
          </p:nvSpPr>
          <p:spPr>
            <a:xfrm>
              <a:off x="206" y="96628"/>
              <a:ext cx="2609803" cy="625094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</a:p>
          </p:txBody>
        </p:sp>
        <p:sp>
          <p:nvSpPr>
            <p:cNvPr id="20" name="文本11"/>
            <p:cNvSpPr txBox="1"/>
            <p:nvPr/>
          </p:nvSpPr>
          <p:spPr>
            <a:xfrm>
              <a:off x="0" y="55486"/>
              <a:ext cx="2609803" cy="625094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1" i="0" dirty="0">
                  <a:solidFill>
                    <a:srgbClr val="FFEE00">
                      <a:alpha val="100000"/>
                    </a:srgbClr>
                  </a:solidFill>
                  <a:latin typeface="黑体"/>
                  <a:ea typeface="黑体"/>
                </a:rPr>
                <a:t>直线和圆相切</a:t>
              </a:r>
            </a:p>
          </p:txBody>
        </p:sp>
      </p:grpSp>
      <p:sp>
        <p:nvSpPr>
          <p:cNvPr id="21" name="文本4"/>
          <p:cNvSpPr txBox="1"/>
          <p:nvPr/>
        </p:nvSpPr>
        <p:spPr>
          <a:xfrm>
            <a:off x="11132515" y="2942949"/>
            <a:ext cx="862267" cy="693356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000" b="0" i="0" dirty="0">
                <a:solidFill>
                  <a:srgbClr val="000000">
                    <a:alpha val="100000"/>
                  </a:srgbClr>
                </a:solidFill>
                <a:latin typeface="微软雅黑"/>
                <a:ea typeface="微软雅黑"/>
              </a:rPr>
              <a:t>d=r</a:t>
            </a:r>
          </a:p>
        </p:txBody>
      </p:sp>
      <p:sp>
        <p:nvSpPr>
          <p:cNvPr id="22" name="形状3"/>
          <p:cNvSpPr txBox="1"/>
          <p:nvPr/>
        </p:nvSpPr>
        <p:spPr>
          <a:xfrm>
            <a:off x="6450349" y="3122047"/>
            <a:ext cx="982494" cy="509454"/>
          </a:xfrm>
          <a:custGeom>
            <a:avLst/>
            <a:gdLst>
              <a:gd name="connsiteX0" fmla="*/ 254727 w 982494"/>
              <a:gd name="connsiteY0" fmla="*/ 0 h 509454"/>
              <a:gd name="connsiteX1" fmla="*/ 254727 w 982494"/>
              <a:gd name="connsiteY1" fmla="*/ 169818 h 509454"/>
              <a:gd name="connsiteX2" fmla="*/ 727767 w 982494"/>
              <a:gd name="connsiteY2" fmla="*/ 169818 h 509454"/>
              <a:gd name="connsiteX3" fmla="*/ 727767 w 982494"/>
              <a:gd name="connsiteY3" fmla="*/ 0 h 509454"/>
              <a:gd name="connsiteX4" fmla="*/ 982494 w 982494"/>
              <a:gd name="connsiteY4" fmla="*/ 254727 h 509454"/>
              <a:gd name="connsiteX5" fmla="*/ 727767 w 982494"/>
              <a:gd name="connsiteY5" fmla="*/ 509454 h 509454"/>
              <a:gd name="connsiteX6" fmla="*/ 727767 w 982494"/>
              <a:gd name="connsiteY6" fmla="*/ 339636 h 509454"/>
              <a:gd name="connsiteX7" fmla="*/ 254727 w 982494"/>
              <a:gd name="connsiteY7" fmla="*/ 339636 h 509454"/>
              <a:gd name="connsiteX8" fmla="*/ 254727 w 982494"/>
              <a:gd name="connsiteY8" fmla="*/ 509454 h 509454"/>
              <a:gd name="connsiteX9" fmla="*/ 0 w 982494"/>
              <a:gd name="connsiteY9" fmla="*/ 254727 h 509454"/>
              <a:gd name="connsiteX10" fmla="*/ 254727 w 982494"/>
              <a:gd name="connsiteY10" fmla="*/ 0 h 509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82494" h="509454">
                <a:moveTo>
                  <a:pt x="254727" y="0"/>
                </a:moveTo>
                <a:lnTo>
                  <a:pt x="254727" y="169818"/>
                </a:lnTo>
                <a:lnTo>
                  <a:pt x="727767" y="169818"/>
                </a:lnTo>
                <a:lnTo>
                  <a:pt x="727767" y="0"/>
                </a:lnTo>
                <a:lnTo>
                  <a:pt x="982494" y="254727"/>
                </a:lnTo>
                <a:lnTo>
                  <a:pt x="727767" y="509454"/>
                </a:lnTo>
                <a:lnTo>
                  <a:pt x="727767" y="339636"/>
                </a:lnTo>
                <a:lnTo>
                  <a:pt x="254727" y="339636"/>
                </a:lnTo>
                <a:lnTo>
                  <a:pt x="254727" y="509454"/>
                </a:lnTo>
                <a:lnTo>
                  <a:pt x="0" y="254727"/>
                </a:lnTo>
                <a:lnTo>
                  <a:pt x="254727" y="0"/>
                </a:lnTo>
                <a:close/>
              </a:path>
            </a:pathLst>
          </a:custGeom>
          <a:solidFill>
            <a:srgbClr val="5C81CC">
              <a:alpha val="100000"/>
            </a:srgbClr>
          </a:solidFill>
          <a:ln w="9525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23" name="形状4"/>
          <p:cNvSpPr txBox="1"/>
          <p:nvPr/>
        </p:nvSpPr>
        <p:spPr>
          <a:xfrm>
            <a:off x="10208143" y="3035160"/>
            <a:ext cx="982494" cy="509454"/>
          </a:xfrm>
          <a:custGeom>
            <a:avLst/>
            <a:gdLst>
              <a:gd name="connsiteX0" fmla="*/ 254727 w 982494"/>
              <a:gd name="connsiteY0" fmla="*/ 0 h 509454"/>
              <a:gd name="connsiteX1" fmla="*/ 254727 w 982494"/>
              <a:gd name="connsiteY1" fmla="*/ 169818 h 509454"/>
              <a:gd name="connsiteX2" fmla="*/ 727767 w 982494"/>
              <a:gd name="connsiteY2" fmla="*/ 169818 h 509454"/>
              <a:gd name="connsiteX3" fmla="*/ 727767 w 982494"/>
              <a:gd name="connsiteY3" fmla="*/ 0 h 509454"/>
              <a:gd name="connsiteX4" fmla="*/ 982494 w 982494"/>
              <a:gd name="connsiteY4" fmla="*/ 254727 h 509454"/>
              <a:gd name="connsiteX5" fmla="*/ 727767 w 982494"/>
              <a:gd name="connsiteY5" fmla="*/ 509454 h 509454"/>
              <a:gd name="connsiteX6" fmla="*/ 727767 w 982494"/>
              <a:gd name="connsiteY6" fmla="*/ 339636 h 509454"/>
              <a:gd name="connsiteX7" fmla="*/ 254727 w 982494"/>
              <a:gd name="connsiteY7" fmla="*/ 339636 h 509454"/>
              <a:gd name="connsiteX8" fmla="*/ 254727 w 982494"/>
              <a:gd name="connsiteY8" fmla="*/ 509454 h 509454"/>
              <a:gd name="connsiteX9" fmla="*/ 0 w 982494"/>
              <a:gd name="connsiteY9" fmla="*/ 254727 h 509454"/>
              <a:gd name="connsiteX10" fmla="*/ 254727 w 982494"/>
              <a:gd name="connsiteY10" fmla="*/ 0 h 509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82494" h="509454">
                <a:moveTo>
                  <a:pt x="254727" y="0"/>
                </a:moveTo>
                <a:lnTo>
                  <a:pt x="254727" y="169818"/>
                </a:lnTo>
                <a:lnTo>
                  <a:pt x="727767" y="169818"/>
                </a:lnTo>
                <a:lnTo>
                  <a:pt x="727767" y="0"/>
                </a:lnTo>
                <a:lnTo>
                  <a:pt x="982494" y="254727"/>
                </a:lnTo>
                <a:lnTo>
                  <a:pt x="727767" y="509454"/>
                </a:lnTo>
                <a:lnTo>
                  <a:pt x="727767" y="339636"/>
                </a:lnTo>
                <a:lnTo>
                  <a:pt x="254727" y="339636"/>
                </a:lnTo>
                <a:lnTo>
                  <a:pt x="254727" y="509454"/>
                </a:lnTo>
                <a:lnTo>
                  <a:pt x="0" y="254727"/>
                </a:lnTo>
                <a:lnTo>
                  <a:pt x="254727" y="0"/>
                </a:lnTo>
                <a:close/>
              </a:path>
            </a:pathLst>
          </a:custGeom>
          <a:solidFill>
            <a:srgbClr val="5C81CC">
              <a:alpha val="100000"/>
            </a:srgbClr>
          </a:solidFill>
          <a:ln w="9525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grpSp>
        <p:nvGrpSpPr>
          <p:cNvPr id="24" name="组合5"/>
          <p:cNvGrpSpPr/>
          <p:nvPr/>
        </p:nvGrpSpPr>
        <p:grpSpPr>
          <a:xfrm>
            <a:off x="3768795" y="4467092"/>
            <a:ext cx="2552205" cy="1468908"/>
            <a:chOff x="0" y="0"/>
            <a:chExt cx="2552205" cy="1468908"/>
          </a:xfrm>
        </p:grpSpPr>
        <p:sp>
          <p:nvSpPr>
            <p:cNvPr id="25" name="形状11"/>
            <p:cNvSpPr txBox="1"/>
            <p:nvPr/>
          </p:nvSpPr>
          <p:spPr>
            <a:xfrm>
              <a:off x="0" y="0"/>
              <a:ext cx="2409825" cy="1243082"/>
            </a:xfrm>
            <a:prstGeom prst="rect"/>
            <a:solidFill>
              <a:srgbClr val="FFEE0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6" name="文本13"/>
            <p:cNvSpPr txBox="1"/>
            <p:nvPr/>
          </p:nvSpPr>
          <p:spPr>
            <a:xfrm>
              <a:off x="142380" y="70332"/>
              <a:ext cx="2409825" cy="139857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直线与圆</a:t>
              </a:r>
            </a:p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无交点</a:t>
              </a:r>
            </a:p>
          </p:txBody>
        </p:sp>
      </p:grpSp>
      <p:grpSp>
        <p:nvGrpSpPr>
          <p:cNvPr id="27" name="组合6"/>
          <p:cNvGrpSpPr/>
          <p:nvPr/>
        </p:nvGrpSpPr>
        <p:grpSpPr>
          <a:xfrm>
            <a:off x="7597727" y="4588497"/>
            <a:ext cx="2647668" cy="748903"/>
            <a:chOff x="0" y="0"/>
            <a:chExt cx="2647668" cy="748903"/>
          </a:xfrm>
        </p:grpSpPr>
        <p:sp>
          <p:nvSpPr>
            <p:cNvPr id="28" name="形状12"/>
            <p:cNvSpPr txBox="1"/>
            <p:nvPr/>
          </p:nvSpPr>
          <p:spPr>
            <a:xfrm>
              <a:off x="413" y="0"/>
              <a:ext cx="2609803" cy="748903"/>
            </a:xfrm>
            <a:prstGeom prst="rect"/>
            <a:solidFill>
              <a:srgbClr val="5C81CC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9" name="文本15"/>
            <p:cNvSpPr txBox="1"/>
            <p:nvPr/>
          </p:nvSpPr>
          <p:spPr>
            <a:xfrm>
              <a:off x="0" y="96629"/>
              <a:ext cx="2609803" cy="625094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</a:p>
          </p:txBody>
        </p:sp>
        <p:sp>
          <p:nvSpPr>
            <p:cNvPr id="30" name="文本14"/>
            <p:cNvSpPr txBox="1"/>
            <p:nvPr/>
          </p:nvSpPr>
          <p:spPr>
            <a:xfrm>
              <a:off x="37865" y="103070"/>
              <a:ext cx="2609803" cy="625094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1" i="0" dirty="0">
                  <a:solidFill>
                    <a:srgbClr val="FFEE00">
                      <a:alpha val="100000"/>
                    </a:srgbClr>
                  </a:solidFill>
                  <a:latin typeface="黑体"/>
                  <a:ea typeface="黑体"/>
                </a:rPr>
                <a:t>直线和圆相离</a:t>
              </a:r>
            </a:p>
          </p:txBody>
        </p:sp>
      </p:grpSp>
      <p:sp>
        <p:nvSpPr>
          <p:cNvPr id="31" name="文本5"/>
          <p:cNvSpPr txBox="1"/>
          <p:nvPr/>
        </p:nvSpPr>
        <p:spPr>
          <a:xfrm>
            <a:off x="11132706" y="4630503"/>
            <a:ext cx="862267" cy="693356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000" b="0" i="0" dirty="0">
                <a:solidFill>
                  <a:srgbClr val="000000">
                    <a:alpha val="100000"/>
                  </a:srgbClr>
                </a:solidFill>
                <a:latin typeface="微软雅黑"/>
                <a:ea typeface="微软雅黑"/>
              </a:rPr>
              <a:t>d&gt;r</a:t>
            </a:r>
          </a:p>
        </p:txBody>
      </p:sp>
      <p:sp>
        <p:nvSpPr>
          <p:cNvPr id="32" name="形状5"/>
          <p:cNvSpPr txBox="1"/>
          <p:nvPr/>
        </p:nvSpPr>
        <p:spPr>
          <a:xfrm>
            <a:off x="6535102" y="4722733"/>
            <a:ext cx="982494" cy="509454"/>
          </a:xfrm>
          <a:custGeom>
            <a:avLst/>
            <a:gdLst>
              <a:gd name="connsiteX0" fmla="*/ 254727 w 982494"/>
              <a:gd name="connsiteY0" fmla="*/ 0 h 509454"/>
              <a:gd name="connsiteX1" fmla="*/ 254727 w 982494"/>
              <a:gd name="connsiteY1" fmla="*/ 169818 h 509454"/>
              <a:gd name="connsiteX2" fmla="*/ 727767 w 982494"/>
              <a:gd name="connsiteY2" fmla="*/ 169818 h 509454"/>
              <a:gd name="connsiteX3" fmla="*/ 727767 w 982494"/>
              <a:gd name="connsiteY3" fmla="*/ 0 h 509454"/>
              <a:gd name="connsiteX4" fmla="*/ 982494 w 982494"/>
              <a:gd name="connsiteY4" fmla="*/ 254727 h 509454"/>
              <a:gd name="connsiteX5" fmla="*/ 727767 w 982494"/>
              <a:gd name="connsiteY5" fmla="*/ 509454 h 509454"/>
              <a:gd name="connsiteX6" fmla="*/ 727767 w 982494"/>
              <a:gd name="connsiteY6" fmla="*/ 339636 h 509454"/>
              <a:gd name="connsiteX7" fmla="*/ 254727 w 982494"/>
              <a:gd name="connsiteY7" fmla="*/ 339636 h 509454"/>
              <a:gd name="connsiteX8" fmla="*/ 254727 w 982494"/>
              <a:gd name="connsiteY8" fmla="*/ 509454 h 509454"/>
              <a:gd name="connsiteX9" fmla="*/ 0 w 982494"/>
              <a:gd name="connsiteY9" fmla="*/ 254727 h 509454"/>
              <a:gd name="connsiteX10" fmla="*/ 254727 w 982494"/>
              <a:gd name="connsiteY10" fmla="*/ 0 h 509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82494" h="509454">
                <a:moveTo>
                  <a:pt x="254727" y="0"/>
                </a:moveTo>
                <a:lnTo>
                  <a:pt x="254727" y="169818"/>
                </a:lnTo>
                <a:lnTo>
                  <a:pt x="727767" y="169818"/>
                </a:lnTo>
                <a:lnTo>
                  <a:pt x="727767" y="0"/>
                </a:lnTo>
                <a:lnTo>
                  <a:pt x="982494" y="254727"/>
                </a:lnTo>
                <a:lnTo>
                  <a:pt x="727767" y="509454"/>
                </a:lnTo>
                <a:lnTo>
                  <a:pt x="727767" y="339636"/>
                </a:lnTo>
                <a:lnTo>
                  <a:pt x="254727" y="339636"/>
                </a:lnTo>
                <a:lnTo>
                  <a:pt x="254727" y="509454"/>
                </a:lnTo>
                <a:lnTo>
                  <a:pt x="0" y="254727"/>
                </a:lnTo>
                <a:lnTo>
                  <a:pt x="254727" y="0"/>
                </a:lnTo>
                <a:close/>
              </a:path>
            </a:pathLst>
          </a:custGeom>
          <a:solidFill>
            <a:srgbClr val="5C81CC">
              <a:alpha val="100000"/>
            </a:srgbClr>
          </a:solidFill>
          <a:ln w="9525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3" name="形状6"/>
          <p:cNvSpPr txBox="1"/>
          <p:nvPr/>
        </p:nvSpPr>
        <p:spPr>
          <a:xfrm>
            <a:off x="10208752" y="4723047"/>
            <a:ext cx="982494" cy="509454"/>
          </a:xfrm>
          <a:custGeom>
            <a:avLst/>
            <a:gdLst>
              <a:gd name="connsiteX0" fmla="*/ 254727 w 982494"/>
              <a:gd name="connsiteY0" fmla="*/ 0 h 509454"/>
              <a:gd name="connsiteX1" fmla="*/ 254727 w 982494"/>
              <a:gd name="connsiteY1" fmla="*/ 169818 h 509454"/>
              <a:gd name="connsiteX2" fmla="*/ 727767 w 982494"/>
              <a:gd name="connsiteY2" fmla="*/ 169818 h 509454"/>
              <a:gd name="connsiteX3" fmla="*/ 727767 w 982494"/>
              <a:gd name="connsiteY3" fmla="*/ 0 h 509454"/>
              <a:gd name="connsiteX4" fmla="*/ 982494 w 982494"/>
              <a:gd name="connsiteY4" fmla="*/ 254727 h 509454"/>
              <a:gd name="connsiteX5" fmla="*/ 727767 w 982494"/>
              <a:gd name="connsiteY5" fmla="*/ 509454 h 509454"/>
              <a:gd name="connsiteX6" fmla="*/ 727767 w 982494"/>
              <a:gd name="connsiteY6" fmla="*/ 339636 h 509454"/>
              <a:gd name="connsiteX7" fmla="*/ 254727 w 982494"/>
              <a:gd name="connsiteY7" fmla="*/ 339636 h 509454"/>
              <a:gd name="connsiteX8" fmla="*/ 254727 w 982494"/>
              <a:gd name="connsiteY8" fmla="*/ 509454 h 509454"/>
              <a:gd name="connsiteX9" fmla="*/ 0 w 982494"/>
              <a:gd name="connsiteY9" fmla="*/ 254727 h 509454"/>
              <a:gd name="connsiteX10" fmla="*/ 254727 w 982494"/>
              <a:gd name="connsiteY10" fmla="*/ 0 h 509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82494" h="509454">
                <a:moveTo>
                  <a:pt x="254727" y="0"/>
                </a:moveTo>
                <a:lnTo>
                  <a:pt x="254727" y="169818"/>
                </a:lnTo>
                <a:lnTo>
                  <a:pt x="727767" y="169818"/>
                </a:lnTo>
                <a:lnTo>
                  <a:pt x="727767" y="0"/>
                </a:lnTo>
                <a:lnTo>
                  <a:pt x="982494" y="254727"/>
                </a:lnTo>
                <a:lnTo>
                  <a:pt x="727767" y="509454"/>
                </a:lnTo>
                <a:lnTo>
                  <a:pt x="727767" y="339636"/>
                </a:lnTo>
                <a:lnTo>
                  <a:pt x="254727" y="339636"/>
                </a:lnTo>
                <a:lnTo>
                  <a:pt x="254727" y="509454"/>
                </a:lnTo>
                <a:lnTo>
                  <a:pt x="0" y="254727"/>
                </a:lnTo>
                <a:lnTo>
                  <a:pt x="254727" y="0"/>
                </a:lnTo>
                <a:close/>
              </a:path>
            </a:pathLst>
          </a:custGeom>
          <a:solidFill>
            <a:srgbClr val="5C81CC">
              <a:alpha val="100000"/>
            </a:srgbClr>
          </a:solidFill>
          <a:ln w="9525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4" name="文本6"/>
          <p:cNvSpPr txBox="1"/>
          <p:nvPr/>
        </p:nvSpPr>
        <p:spPr>
          <a:xfrm>
            <a:off x="2060248" y="2528697"/>
            <a:ext cx="381000" cy="693356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000" b="0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o</a:t>
            </a:r>
          </a:p>
        </p:txBody>
      </p:sp>
      <p:grpSp>
        <p:nvGrpSpPr>
          <p:cNvPr id="35" name="组合7"/>
          <p:cNvGrpSpPr/>
          <p:nvPr/>
        </p:nvGrpSpPr>
        <p:grpSpPr>
          <a:xfrm>
            <a:off x="876452" y="780869"/>
            <a:ext cx="2527050" cy="5081188"/>
            <a:chOff x="0" y="0"/>
            <a:chExt cx="2527050" cy="5081188"/>
          </a:xfrm>
        </p:grpSpPr>
        <p:pic>
          <p:nvPicPr>
            <p:cNvPr id="36" name="几何1"/>
            <p:cNvPicPr>
              <a:picLocks noChangeAspect="1"/>
            </p:cNvPicPr>
            <p:nvPr/>
          </p:nvPicPr>
          <p:blipFill>
            <a:fillRect/>
            <a:blip r:embed="rId2"/>
            <a:stretch/>
          </p:blipFill>
          <p:spPr>
            <a:xfrm>
              <a:off x="745005" y="3601031"/>
              <a:ext cx="1188246" cy="1188240"/>
            </a:xfrm>
            <a:prstGeom prst="rect">
              <a:avLst/>
            </a:prstGeom>
          </p:spPr>
        </p:pic>
        <p:sp>
          <p:nvSpPr>
            <p:cNvPr id="37" name="形状15"/>
            <p:cNvSpPr txBox="1"/>
            <p:nvPr/>
          </p:nvSpPr>
          <p:spPr>
            <a:xfrm flipV="1">
              <a:off x="273824" y="4998212"/>
              <a:ext cx="2133594" cy="19050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8" name="形状13"/>
            <p:cNvSpPr txBox="1"/>
            <p:nvPr/>
          </p:nvSpPr>
          <p:spPr>
            <a:xfrm>
              <a:off x="1331999" y="4166600"/>
              <a:ext cx="19050" cy="843197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9" name="形状14"/>
            <p:cNvSpPr txBox="1"/>
            <p:nvPr/>
          </p:nvSpPr>
          <p:spPr>
            <a:xfrm>
              <a:off x="1338739" y="4174177"/>
              <a:ext cx="408320" cy="438942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0" name="文本17"/>
            <p:cNvSpPr txBox="1"/>
            <p:nvPr/>
          </p:nvSpPr>
          <p:spPr>
            <a:xfrm>
              <a:off x="1545251" y="3992832"/>
              <a:ext cx="396116" cy="59277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399" b="0" i="0" dirty="0">
                  <a:solidFill>
                    <a:srgbClr val="FF0000">
                      <a:alpha val="100000"/>
                    </a:srgbClr>
                  </a:solidFill>
                  <a:latin typeface="微软雅黑"/>
                  <a:ea typeface="微软雅黑"/>
                </a:rPr>
                <a:t>r</a:t>
              </a:r>
            </a:p>
          </p:txBody>
        </p:sp>
        <p:sp>
          <p:nvSpPr>
            <p:cNvPr id="41" name="文本18"/>
            <p:cNvSpPr txBox="1"/>
            <p:nvPr/>
          </p:nvSpPr>
          <p:spPr>
            <a:xfrm>
              <a:off x="999069" y="4267352"/>
              <a:ext cx="434213" cy="59277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399" b="0" i="0" dirty="0">
                  <a:solidFill>
                    <a:srgbClr val="FF0000">
                      <a:alpha val="100000"/>
                    </a:srgbClr>
                  </a:solidFill>
                  <a:latin typeface="微软雅黑"/>
                  <a:ea typeface="微软雅黑"/>
                </a:rPr>
                <a:t>d</a:t>
              </a:r>
            </a:p>
          </p:txBody>
        </p:sp>
        <p:sp>
          <p:nvSpPr>
            <p:cNvPr id="42" name="文本16"/>
            <p:cNvSpPr txBox="1"/>
            <p:nvPr/>
          </p:nvSpPr>
          <p:spPr>
            <a:xfrm>
              <a:off x="1225001" y="3658886"/>
              <a:ext cx="381000" cy="69335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o</a:t>
              </a:r>
            </a:p>
          </p:txBody>
        </p:sp>
        <p:pic>
          <p:nvPicPr>
            <p:cNvPr id="43" name="几何2"/>
            <p:cNvPicPr>
              <a:picLocks noChangeAspect="1"/>
            </p:cNvPicPr>
            <p:nvPr/>
          </p:nvPicPr>
          <p:blipFill>
            <a:fillRect/>
            <a:blip r:embed="rId3"/>
            <a:stretch/>
          </p:blipFill>
          <p:spPr>
            <a:xfrm>
              <a:off x="683674" y="1634823"/>
              <a:ext cx="1217531" cy="1217533"/>
            </a:xfrm>
            <a:prstGeom prst="rect">
              <a:avLst/>
            </a:prstGeom>
          </p:spPr>
        </p:pic>
        <p:sp>
          <p:nvSpPr>
            <p:cNvPr id="44" name="形状18"/>
            <p:cNvSpPr txBox="1"/>
            <p:nvPr/>
          </p:nvSpPr>
          <p:spPr>
            <a:xfrm>
              <a:off x="221379" y="2854888"/>
              <a:ext cx="2155482" cy="19050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5" name="形状16"/>
            <p:cNvSpPr txBox="1"/>
            <p:nvPr/>
          </p:nvSpPr>
          <p:spPr>
            <a:xfrm>
              <a:off x="1290834" y="2212219"/>
              <a:ext cx="1191" cy="629038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6" name="形状17"/>
            <p:cNvSpPr txBox="1"/>
            <p:nvPr/>
          </p:nvSpPr>
          <p:spPr>
            <a:xfrm>
              <a:off x="1297974" y="2220447"/>
              <a:ext cx="418383" cy="449763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7" name="文本19"/>
            <p:cNvSpPr txBox="1"/>
            <p:nvPr/>
          </p:nvSpPr>
          <p:spPr>
            <a:xfrm>
              <a:off x="1435504" y="2054628"/>
              <a:ext cx="434213" cy="59277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399" b="0" i="0" dirty="0">
                  <a:solidFill>
                    <a:srgbClr val="FF0000">
                      <a:alpha val="100000"/>
                    </a:srgbClr>
                  </a:solidFill>
                  <a:latin typeface="微软雅黑"/>
                  <a:ea typeface="微软雅黑"/>
                </a:rPr>
                <a:t>r</a:t>
              </a:r>
            </a:p>
          </p:txBody>
        </p:sp>
        <p:sp>
          <p:nvSpPr>
            <p:cNvPr id="48" name="文本20"/>
            <p:cNvSpPr txBox="1"/>
            <p:nvPr/>
          </p:nvSpPr>
          <p:spPr>
            <a:xfrm>
              <a:off x="957348" y="2215982"/>
              <a:ext cx="434213" cy="59277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399" b="0" i="0" dirty="0">
                  <a:solidFill>
                    <a:srgbClr val="FF0000">
                      <a:alpha val="100000"/>
                    </a:srgbClr>
                  </a:solidFill>
                  <a:latin typeface="微软雅黑"/>
                  <a:ea typeface="微软雅黑"/>
                </a:rPr>
                <a:t>d</a:t>
              </a:r>
            </a:p>
          </p:txBody>
        </p:sp>
        <p:pic>
          <p:nvPicPr>
            <p:cNvPr id="49" name="几何3"/>
            <p:cNvPicPr>
              <a:picLocks noChangeAspect="1"/>
            </p:cNvPicPr>
            <p:nvPr/>
          </p:nvPicPr>
          <p:blipFill>
            <a:fillRect/>
            <a:blip r:embed="rId4"/>
            <a:stretch/>
          </p:blipFill>
          <p:spPr>
            <a:xfrm>
              <a:off x="756671" y="0"/>
              <a:ext cx="1242086" cy="1242089"/>
            </a:xfrm>
            <a:prstGeom prst="rect">
              <a:avLst/>
            </a:prstGeom>
          </p:spPr>
        </p:pic>
        <p:sp>
          <p:nvSpPr>
            <p:cNvPr id="50" name="形状21"/>
            <p:cNvSpPr txBox="1"/>
            <p:nvPr/>
          </p:nvSpPr>
          <p:spPr>
            <a:xfrm>
              <a:off x="221219" y="1056360"/>
              <a:ext cx="2305831" cy="19050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1" name="形状19"/>
            <p:cNvSpPr txBox="1"/>
            <p:nvPr/>
          </p:nvSpPr>
          <p:spPr>
            <a:xfrm>
              <a:off x="1373634" y="618889"/>
              <a:ext cx="24259" cy="458958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2" name="形状20"/>
            <p:cNvSpPr txBox="1"/>
            <p:nvPr/>
          </p:nvSpPr>
          <p:spPr>
            <a:xfrm>
              <a:off x="1373634" y="608219"/>
              <a:ext cx="426821" cy="458834"/>
            </a:xfrm>
            <a:prstGeom prst="line"/>
            <a:ln w="19050">
              <a:solidFill>
                <a:srgbClr val="00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3" name="文本22"/>
            <p:cNvSpPr txBox="1"/>
            <p:nvPr/>
          </p:nvSpPr>
          <p:spPr>
            <a:xfrm>
              <a:off x="1044769" y="549040"/>
              <a:ext cx="434213" cy="59277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399" b="0" i="0" dirty="0">
                  <a:solidFill>
                    <a:srgbClr val="FF0000">
                      <a:alpha val="100000"/>
                    </a:srgbClr>
                  </a:solidFill>
                  <a:latin typeface="微软雅黑"/>
                  <a:ea typeface="微软雅黑"/>
                </a:rPr>
                <a:t>d</a:t>
              </a:r>
            </a:p>
          </p:txBody>
        </p:sp>
        <p:sp>
          <p:nvSpPr>
            <p:cNvPr id="54" name="文本23"/>
            <p:cNvSpPr txBox="1"/>
            <p:nvPr/>
          </p:nvSpPr>
          <p:spPr>
            <a:xfrm>
              <a:off x="1491368" y="411470"/>
              <a:ext cx="434213" cy="59277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399" b="0" i="0" dirty="0">
                  <a:solidFill>
                    <a:srgbClr val="FF0000">
                      <a:alpha val="100000"/>
                    </a:srgbClr>
                  </a:solidFill>
                  <a:latin typeface="微软雅黑"/>
                  <a:ea typeface="微软雅黑"/>
                </a:rPr>
                <a:t>r</a:t>
              </a:r>
            </a:p>
          </p:txBody>
        </p:sp>
        <p:sp>
          <p:nvSpPr>
            <p:cNvPr id="55" name="文本21"/>
            <p:cNvSpPr txBox="1"/>
            <p:nvPr/>
          </p:nvSpPr>
          <p:spPr>
            <a:xfrm>
              <a:off x="1258024" y="78257"/>
              <a:ext cx="381000" cy="69335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3000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o</a:t>
              </a:r>
            </a:p>
          </p:txBody>
        </p:sp>
        <p:pic>
          <p:nvPicPr>
            <p:cNvPr id="56" name="公式2"/>
            <p:cNvPicPr>
              <a:picLocks noChangeAspect="1"/>
            </p:cNvPicPr>
            <p:nvPr/>
          </p:nvPicPr>
          <p:blipFill>
            <a:fillRect/>
            <a:blip r:embed="rId5"/>
            <a:stretch/>
          </p:blipFill>
          <p:spPr>
            <a:xfrm>
              <a:off x="420" y="4571724"/>
              <a:ext cx="241878" cy="509464"/>
            </a:xfrm>
            <a:prstGeom prst="rect">
              <a:avLst/>
            </a:prstGeom>
          </p:spPr>
        </p:pic>
        <p:pic>
          <p:nvPicPr>
            <p:cNvPr id="57" name="公式3"/>
            <p:cNvPicPr>
              <a:picLocks noChangeAspect="1"/>
            </p:cNvPicPr>
            <p:nvPr/>
          </p:nvPicPr>
          <p:blipFill>
            <a:fillRect/>
            <a:blip r:embed="rId6"/>
            <a:stretch/>
          </p:blipFill>
          <p:spPr>
            <a:xfrm>
              <a:off x="0" y="574034"/>
              <a:ext cx="241878" cy="509464"/>
            </a:xfrm>
            <a:prstGeom prst="rect">
              <a:avLst/>
            </a:prstGeom>
          </p:spPr>
        </p:pic>
        <p:pic>
          <p:nvPicPr>
            <p:cNvPr id="58" name="公式1"/>
            <p:cNvPicPr>
              <a:picLocks noChangeAspect="1"/>
            </p:cNvPicPr>
            <p:nvPr/>
          </p:nvPicPr>
          <p:blipFill>
            <a:fillRect/>
            <a:blip r:embed="rId7"/>
            <a:stretch/>
          </p:blipFill>
          <p:spPr>
            <a:xfrm>
              <a:off x="391" y="2566959"/>
              <a:ext cx="241878" cy="5094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3" grpId="0" animBg="1"/>
      <p:bldP spid="14" grpId="0" animBg="1"/>
      <p:bldP spid="17" grpId="0" animBg="1"/>
      <p:bldP spid="22" grpId="0" animBg="1"/>
      <p:bldP spid="24" grpId="0" animBg="1"/>
      <p:bldP spid="27" grpId="0" animBg="1"/>
      <p:bldP spid="32" grpId="0" animBg="1"/>
      <p:bldP spid="2" grpId="0" animBg="1"/>
      <p:bldP spid="12" grpId="0" animBg="1"/>
      <p:bldP spid="21" grpId="0" animBg="1"/>
      <p:bldP spid="23" grpId="0" animBg="1"/>
      <p:bldP spid="31" grpId="0" animBg="1"/>
      <p:bldP spid="33" grpId="0" animBg="1"/>
    </p:bldLst>
  </p:timing>
</p:sld>
</file>

<file path=ppt/theme/theme1.xml><?xml version="1.0" encoding="utf-8"?>
<a:theme xmlns:thm15="http://schemas.microsoft.com/office/thememl/2012/main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ap:Properties xmlns:vt="http://schemas.openxmlformats.org/officeDocument/2006/docPropsVTypes" xmlns:ap="http://schemas.openxmlformats.org/officeDocument/2006/extended-properties">
  <ap:TotalTime>0</ap:TotalTime>
  <ap:Words>0</ap:Words>
  <ap:Application>Microsoft Office PowerPoint</ap:Application>
  <ap:PresentationFormat>宽屏</ap:PresentationFormat>
  <ap:Paragraphs>0</ap:Paragraphs>
  <ap:Slides>1</ap:Slides>
  <ap:Notes>0</ap:Notes>
  <ap:HiddenSlides>0</ap:HiddenSlides>
  <ap:MMClips>0</ap:MMClips>
  <ap:ScaleCrop>false</ap:ScaleCrop>
  <ap:HeadingPairs>
    <vt:vector baseType="variant" size="6">
      <vt:variant>
        <vt:lpstr>已用的字体</vt:lpstr>
      </vt:variant>
      <vt:variant>
        <vt:i4>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ap:HeadingPairs>
  <ap:TitlesOfParts>
    <vt:vector baseType="lpstr" size="3">
      <vt:lpstr>Arial</vt:lpstr>
      <vt:lpstr>Office 主题​​</vt:lpstr>
      <vt:lpstr>PowerPoint 演示文稿</vt:lpstr>
    </vt:vector>
  </ap:TitlesOfParts>
  <ap:Company/>
  <ap:LinksUpToDate>false</ap:LinksUpToDate>
  <ap:SharedDoc>false</ap:SharedDoc>
  <ap:HyperlinksChanged>false</ap:HyperlinksChanged>
  <ap:AppVersion>16.0000</ap:AppVersion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李老师</dc:creator>
  <dc:title>1119直线和圆的位置关系</dc:title>
  <revision>1</revision>
  <dcterms:created xsi:type="dcterms:W3CDTF">2026-01-26T03:32:39.7126627Z</dcterms:created>
  <dcterms:modified xsi:type="dcterms:W3CDTF">2026-01-26T03:32:39.7126690Z</dcterms:modified>
  <lastModifiedBy>李老师</lastModifiedBy>
</coreProperties>
</file>

<file path=docProps/custom.xml><?xml version="1.0" encoding="utf-8"?>
<op:Properties xmlns:vt="http://schemas.openxmlformats.org/officeDocument/2006/docPropsVTypes" xmlns:op="http://schemas.openxmlformats.org/officeDocument/2006/custom-properties">
  <op:property fmtid="{D5CDD505-2E9C-101B-9397-08002B2CF9AE}" pid="2" name="ApplicationName">
    <vt:lpwstr>EasiNote5</vt:lpwstr>
  </op:property>
  <op:property fmtid="{D5CDD505-2E9C-101B-9397-08002B2CF9AE}" pid="3" name="ApplicationVersion">
    <vt:lpwstr>5.2.4.9158</vt:lpwstr>
  </op:property>
  <op:property fmtid="{D5CDD505-2E9C-101B-9397-08002B2CF9AE}" pid="4" name="EasiNoteCoursewareInfo">
    <vt:lpwstr/>
  </op:property>
  <op:property fmtid="{D5CDD505-2E9C-101B-9397-08002B2CF9AE}" pid="5" name="EasiNoteDocumentName">
    <vt:lpwstr>1119直线和圆的位置关系</vt:lpwstr>
  </op:property>
  <op:property fmtid="{D5CDD505-2E9C-101B-9397-08002B2CF9AE}" pid="6" name="EasiNoteAuthor">
    <vt:lpwstr>39f89cce3e664588ad1932ed3c94d622</vt:lpwstr>
  </op:property>
  <op:property fmtid="{D5CDD505-2E9C-101B-9397-08002B2CF9AE}" pid="7" name="EasiNoteUpstreamCoursewareInfo_0">
    <vt:lpwstr>1d97ab3e-57e7-4b28-84b5-5345e420b577</vt:lpwstr>
  </op:property>
</op:Properties>
</file>