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851" r:id="rId2"/>
    <p:sldId id="855" r:id="rId3"/>
    <p:sldId id="867" r:id="rId4"/>
    <p:sldId id="868" r:id="rId5"/>
    <p:sldId id="854" r:id="rId6"/>
    <p:sldId id="862" r:id="rId7"/>
    <p:sldId id="863" r:id="rId8"/>
    <p:sldId id="864" r:id="rId9"/>
    <p:sldId id="865" r:id="rId10"/>
    <p:sldId id="866" r:id="rId11"/>
    <p:sldId id="852" r:id="rId12"/>
    <p:sldId id="861" r:id="rId13"/>
    <p:sldId id="858" r:id="rId14"/>
    <p:sldId id="859" r:id="rId15"/>
    <p:sldId id="860" r:id="rId1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8A3097-B6D2-4D61-9A28-8414D09458F9}" type="datetimeFigureOut">
              <a:rPr lang="zh-CN" altLang="en-US" smtClean="0"/>
              <a:t>2020/9/3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8F98F8-3683-49D0-A4DC-23AF74F17B4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57668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8F98F8-3683-49D0-A4DC-23AF74F17B45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88940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8F98F8-3683-49D0-A4DC-23AF74F17B4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43000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8F98F8-3683-49D0-A4DC-23AF74F17B45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51589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8F98F8-3683-49D0-A4DC-23AF74F17B45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67226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7FC4-8375-4243-9B30-42BD37343466}" type="datetimeFigureOut">
              <a:rPr kumimoji="1" lang="zh-CN" altLang="en-US" smtClean="0"/>
              <a:t>2020/9/3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3A09-4BEB-C84A-A09C-8055F30AC59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459516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7FC4-8375-4243-9B30-42BD37343466}" type="datetimeFigureOut">
              <a:rPr kumimoji="1" lang="zh-CN" altLang="en-US" smtClean="0"/>
              <a:t>2020/9/3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3A09-4BEB-C84A-A09C-8055F30AC59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706533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7FC4-8375-4243-9B30-42BD37343466}" type="datetimeFigureOut">
              <a:rPr kumimoji="1" lang="zh-CN" altLang="en-US" smtClean="0"/>
              <a:t>2020/9/3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3A09-4BEB-C84A-A09C-8055F30AC59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829145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7FC4-8375-4243-9B30-42BD37343466}" type="datetimeFigureOut">
              <a:rPr kumimoji="1" lang="zh-CN" altLang="en-US" smtClean="0"/>
              <a:t>2020/9/3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3A09-4BEB-C84A-A09C-8055F30AC59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777569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7FC4-8375-4243-9B30-42BD37343466}" type="datetimeFigureOut">
              <a:rPr kumimoji="1" lang="zh-CN" altLang="en-US" smtClean="0"/>
              <a:t>2020/9/3</a:t>
            </a:fld>
            <a:endParaRPr kumimoji="1"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9" name="幻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3A09-4BEB-C84A-A09C-8055F30AC59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151784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7FC4-8375-4243-9B30-42BD37343466}" type="datetimeFigureOut">
              <a:rPr kumimoji="1" lang="zh-CN" altLang="en-US" smtClean="0"/>
              <a:t>2020/9/3</a:t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3A09-4BEB-C84A-A09C-8055F30AC59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1656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7FC4-8375-4243-9B30-42BD37343466}" type="datetimeFigureOut">
              <a:rPr kumimoji="1" lang="zh-CN" altLang="en-US" smtClean="0"/>
              <a:t>2020/9/3</a:t>
            </a:fld>
            <a:endParaRPr kumimoji="1"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3A09-4BEB-C84A-A09C-8055F30AC59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108516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7FC4-8375-4243-9B30-42BD37343466}" type="datetimeFigureOut">
              <a:rPr kumimoji="1" lang="zh-CN" altLang="en-US" smtClean="0"/>
              <a:t>2020/9/3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3A09-4BEB-C84A-A09C-8055F30AC59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173415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7FC4-8375-4243-9B30-42BD37343466}" type="datetimeFigureOut">
              <a:rPr kumimoji="1" lang="zh-CN" altLang="en-US" smtClean="0"/>
              <a:t>2020/9/3</a:t>
            </a:fld>
            <a:endParaRPr kumimoji="1"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3A09-4BEB-C84A-A09C-8055F30AC59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288262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7FC4-8375-4243-9B30-42BD37343466}" type="datetimeFigureOut">
              <a:rPr kumimoji="1" lang="zh-CN" altLang="en-US" smtClean="0"/>
              <a:t>2020/9/3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3A09-4BEB-C84A-A09C-8055F30AC59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49686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B37FC4-8375-4243-9B30-42BD37343466}" type="datetimeFigureOut">
              <a:rPr kumimoji="1" lang="zh-CN" altLang="en-US" smtClean="0"/>
              <a:t>2020/9/3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C93A09-4BEB-C84A-A09C-8055F30AC59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3873602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zh-CN" altLang="en-US"/>
              <a:t>单击此处编辑母版文本样式</a:t>
            </a:r>
          </a:p>
          <a:p>
            <a:pPr lvl="1"/>
            <a:r>
              <a:rPr kumimoji="1" lang="zh-CN" altLang="en-US"/>
              <a:t>二级</a:t>
            </a:r>
          </a:p>
          <a:p>
            <a:pPr lvl="2"/>
            <a:r>
              <a:rPr kumimoji="1" lang="zh-CN" altLang="en-US"/>
              <a:t>三级</a:t>
            </a:r>
          </a:p>
          <a:p>
            <a:pPr lvl="3"/>
            <a:r>
              <a:rPr kumimoji="1" lang="zh-CN" altLang="en-US"/>
              <a:t>四级</a:t>
            </a:r>
          </a:p>
          <a:p>
            <a:pPr lvl="4"/>
            <a:r>
              <a:rPr kumimoji="1"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B37FC4-8375-4243-9B30-42BD37343466}" type="datetimeFigureOut">
              <a:rPr kumimoji="1" lang="zh-CN" altLang="en-US" smtClean="0"/>
              <a:t>2020/9/3</a:t>
            </a:fld>
            <a:endParaRPr kumimoji="1"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zh-CN" alt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C93A09-4BEB-C84A-A09C-8055F30AC594}" type="slidenum">
              <a:rPr kumimoji="1" lang="zh-CN" altLang="en-US" smtClean="0"/>
              <a:t>‹#›</a:t>
            </a:fld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2752228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38667" y="553508"/>
            <a:ext cx="11674981" cy="5622052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</a:t>
            </a: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P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学评</a:t>
            </a: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49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滁州之西南，泉水之涯，欧阳公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作州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之二年，构亭曰“丰乐”，自为记，以见其名义。既又直丰乐之东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几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百步，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得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山之高，构亭曰“醒心”，使巩记之。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　 凡公与州之宾客者游焉，则必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即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丰乐以饮。或醉且劳矣，则必即醒心而望，以见夫群山之相环，云烟之相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，旷野之无穷，草树众而泉石嘉，使目新乎其所睹，耳新乎其所闻，则其心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洒然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而醒，更欲久而忘归也。故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即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其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所以然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而为名，取韩子退之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北湖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之诗云。噫！其可谓善取乐于山泉之间，而名之以见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其实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，又善者矣。</a:t>
            </a:r>
          </a:p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40963" name="组合 27"/>
          <p:cNvGrpSpPr/>
          <p:nvPr/>
        </p:nvGrpSpPr>
        <p:grpSpPr>
          <a:xfrm>
            <a:off x="268817" y="196851"/>
            <a:ext cx="3426883" cy="914400"/>
            <a:chOff x="2747226" y="536189"/>
            <a:chExt cx="2458107" cy="604628"/>
          </a:xfrm>
        </p:grpSpPr>
        <p:sp>
          <p:nvSpPr>
            <p:cNvPr id="7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课</a:t>
              </a:r>
            </a:p>
          </p:txBody>
        </p:sp>
        <p:sp>
          <p:nvSpPr>
            <p:cNvPr id="8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外</a:t>
              </a:r>
            </a:p>
          </p:txBody>
        </p:sp>
        <p:sp>
          <p:nvSpPr>
            <p:cNvPr id="9" name="矩形: 圆角 30"/>
            <p:cNvSpPr/>
            <p:nvPr/>
          </p:nvSpPr>
          <p:spPr bwMode="auto">
            <a:xfrm rot="1137149">
              <a:off x="4007405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  <p:sp>
          <p:nvSpPr>
            <p:cNvPr id="10" name="矩形: 圆角 31"/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言</a:t>
              </a:r>
            </a:p>
          </p:txBody>
        </p:sp>
      </p:grpSp>
      <p:sp>
        <p:nvSpPr>
          <p:cNvPr id="2" name="矩形: 圆角 28">
            <a:extLst>
              <a:ext uri="{FF2B5EF4-FFF2-40B4-BE49-F238E27FC236}">
                <a16:creationId xmlns:a16="http://schemas.microsoft.com/office/drawing/2014/main" id="{7D080824-6B07-411A-98A6-7FD75894D07C}"/>
              </a:ext>
            </a:extLst>
          </p:cNvPr>
          <p:cNvSpPr/>
          <p:nvPr/>
        </p:nvSpPr>
        <p:spPr bwMode="auto">
          <a:xfrm rot="1609828">
            <a:off x="3785462" y="342901"/>
            <a:ext cx="787400" cy="713315"/>
          </a:xfrm>
          <a:prstGeom prst="roundRect">
            <a:avLst/>
          </a:prstGeom>
          <a:solidFill>
            <a:srgbClr val="FFCCCC"/>
          </a:solidFill>
          <a:ln>
            <a:solidFill>
              <a:srgbClr val="FF9999">
                <a:alpha val="30196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文</a:t>
            </a:r>
          </a:p>
        </p:txBody>
      </p:sp>
      <p:sp>
        <p:nvSpPr>
          <p:cNvPr id="3" name="矩形: 圆角 29">
            <a:extLst>
              <a:ext uri="{FF2B5EF4-FFF2-40B4-BE49-F238E27FC236}">
                <a16:creationId xmlns:a16="http://schemas.microsoft.com/office/drawing/2014/main" id="{2FD36971-F1DD-4E1A-BE95-D88053AA1B26}"/>
              </a:ext>
            </a:extLst>
          </p:cNvPr>
          <p:cNvSpPr/>
          <p:nvPr/>
        </p:nvSpPr>
        <p:spPr bwMode="auto">
          <a:xfrm rot="294411">
            <a:off x="4723482" y="357115"/>
            <a:ext cx="787400" cy="713317"/>
          </a:xfrm>
          <a:prstGeom prst="roundRect">
            <a:avLst/>
          </a:prstGeom>
          <a:solidFill>
            <a:srgbClr val="CCFFCC"/>
          </a:solidFill>
          <a:ln>
            <a:solidFill>
              <a:srgbClr val="99FF99">
                <a:alpha val="20000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A419CB23-2441-41B8-8301-B060FC4734C3}"/>
              </a:ext>
            </a:extLst>
          </p:cNvPr>
          <p:cNvSpPr txBox="1"/>
          <p:nvPr/>
        </p:nvSpPr>
        <p:spPr>
          <a:xfrm>
            <a:off x="440267" y="5439473"/>
            <a:ext cx="11161626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作州：任知州。几：将近，接近。得：寻到。即：到达。滋：生。洒然：不拘束的样子。即：猜想。所以然：可以造成这种醒心的效果。韩子退之：即韩愈，字退之。</a:t>
            </a:r>
            <a:r>
              <a:rPr lang="en-US" altLang="zh-CN" sz="2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北湖</a:t>
            </a:r>
            <a:r>
              <a:rPr lang="en-US" altLang="zh-CN" sz="2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：韩愈的诗歌作品。其实：这个地方真实的情景。</a:t>
            </a:r>
          </a:p>
        </p:txBody>
      </p:sp>
    </p:spTree>
    <p:extLst>
      <p:ext uri="{BB962C8B-B14F-4D97-AF65-F5344CB8AC3E}">
        <p14:creationId xmlns:p14="http://schemas.microsoft.com/office/powerpoint/2010/main" val="4040610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61950" y="1003448"/>
            <a:ext cx="11468100" cy="5750805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>
            <a:spAutoFit/>
          </a:bodyPr>
          <a:lstStyle/>
          <a:p>
            <a:pPr lvl="0" algn="just">
              <a:lnSpc>
                <a:spcPct val="120000"/>
              </a:lnSpc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在滁州的西南面，一泓泉水的旁边，欧阳公任知州的第二年，建造了一个名叫“丰乐”的亭子，并亲自作记，以表明这个名称的由来。不久以后，又在丰乐亭的东面几百步，找到一个山势较高的地方，建造了一个叫“醒心”的亭子，让我作记。</a:t>
            </a:r>
          </a:p>
          <a:p>
            <a:pPr lvl="0" algn="just">
              <a:lnSpc>
                <a:spcPct val="120000"/>
              </a:lnSpc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　　每逢欧阳公与州里的宾客们到这里游览，就肯定要到丰乐亭喝酒。有时喝醉了，就一定要登上醒心亭眺望。那里群山环抱、云雾相生、旷野无垠、草木茂盛、泉水嘉美，所见到的美景使人眼花缭乱，所听到的泉声使人为之一振。于是心胸顿觉清爽、洒脱而酒醒，更想久留而不返回了。所以就根据这个缘故给亭命名为“醒心亭”，是取自韩退之的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北湖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诗。啊，这大概可以称得上是善于在山水之间寻找快乐，又用所见到的美景来给它命名吧，这就更有水平了。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grpSp>
        <p:nvGrpSpPr>
          <p:cNvPr id="6" name="组合 27">
            <a:extLst>
              <a:ext uri="{FF2B5EF4-FFF2-40B4-BE49-F238E27FC236}">
                <a16:creationId xmlns:a16="http://schemas.microsoft.com/office/drawing/2014/main" id="{A67059C5-251C-4A95-AF49-7E2A323F9989}"/>
              </a:ext>
            </a:extLst>
          </p:cNvPr>
          <p:cNvGrpSpPr/>
          <p:nvPr/>
        </p:nvGrpSpPr>
        <p:grpSpPr>
          <a:xfrm>
            <a:off x="382220" y="257762"/>
            <a:ext cx="1694330" cy="737319"/>
            <a:chOff x="2893460" y="-19422"/>
            <a:chExt cx="1215345" cy="487537"/>
          </a:xfrm>
        </p:grpSpPr>
        <p:sp>
          <p:nvSpPr>
            <p:cNvPr id="9" name="矩形: 圆角 28">
              <a:extLst>
                <a:ext uri="{FF2B5EF4-FFF2-40B4-BE49-F238E27FC236}">
                  <a16:creationId xmlns:a16="http://schemas.microsoft.com/office/drawing/2014/main" id="{256B04DB-6D86-4A3F-BB3F-2B64BBA89BBB}"/>
                </a:ext>
              </a:extLst>
            </p:cNvPr>
            <p:cNvSpPr/>
            <p:nvPr/>
          </p:nvSpPr>
          <p:spPr bwMode="auto">
            <a:xfrm rot="20527566">
              <a:off x="2893460" y="-3550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译</a:t>
              </a:r>
            </a:p>
          </p:txBody>
        </p:sp>
        <p:sp>
          <p:nvSpPr>
            <p:cNvPr id="10" name="矩形: 圆角 29">
              <a:extLst>
                <a:ext uri="{FF2B5EF4-FFF2-40B4-BE49-F238E27FC236}">
                  <a16:creationId xmlns:a16="http://schemas.microsoft.com/office/drawing/2014/main" id="{4E3FE7D5-76DB-45E7-AF06-E68401E915DA}"/>
                </a:ext>
              </a:extLst>
            </p:cNvPr>
            <p:cNvSpPr/>
            <p:nvPr/>
          </p:nvSpPr>
          <p:spPr bwMode="auto">
            <a:xfrm rot="294411">
              <a:off x="3544002" y="-19422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66452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58509" y="397497"/>
            <a:ext cx="11674981" cy="4959627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</a:t>
            </a: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P</a:t>
            </a: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学评</a:t>
            </a: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49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   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虽然，公之乐，吾能言之。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吾君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优游而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无为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于上，吾民给足而无憾于下。天下之学者，皆为材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且良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；夷狄鸟兽草木之生者，皆得其宜，公乐也。一山之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隅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，一泉之旁，岂公乐哉？乃公所寄意于此也。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　  若公之贤，韩子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殁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数百年而始有之。今同游之宾客，尚未知公之难遇也。后百千年，有慕公之为人而览公之迹，思欲见之，有不可及之叹，然后知公之难遇也。则凡同游于此者，其可不喜且幸欤！而巩也，又得以文词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托名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于公文之次，其又不喜且幸欤！</a:t>
            </a:r>
          </a:p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　　庆历七年八月十五日记。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40963" name="组合 27"/>
          <p:cNvGrpSpPr/>
          <p:nvPr/>
        </p:nvGrpSpPr>
        <p:grpSpPr>
          <a:xfrm>
            <a:off x="268817" y="196851"/>
            <a:ext cx="3426883" cy="914400"/>
            <a:chOff x="2747226" y="536189"/>
            <a:chExt cx="2458107" cy="604628"/>
          </a:xfrm>
        </p:grpSpPr>
        <p:sp>
          <p:nvSpPr>
            <p:cNvPr id="7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课</a:t>
              </a:r>
            </a:p>
          </p:txBody>
        </p:sp>
        <p:sp>
          <p:nvSpPr>
            <p:cNvPr id="8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外</a:t>
              </a:r>
            </a:p>
          </p:txBody>
        </p:sp>
        <p:sp>
          <p:nvSpPr>
            <p:cNvPr id="9" name="矩形: 圆角 30"/>
            <p:cNvSpPr/>
            <p:nvPr/>
          </p:nvSpPr>
          <p:spPr bwMode="auto">
            <a:xfrm rot="1137149">
              <a:off x="4007405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  <p:sp>
          <p:nvSpPr>
            <p:cNvPr id="10" name="矩形: 圆角 31"/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言</a:t>
              </a:r>
            </a:p>
          </p:txBody>
        </p:sp>
      </p:grpSp>
      <p:sp>
        <p:nvSpPr>
          <p:cNvPr id="2" name="矩形: 圆角 28">
            <a:extLst>
              <a:ext uri="{FF2B5EF4-FFF2-40B4-BE49-F238E27FC236}">
                <a16:creationId xmlns:a16="http://schemas.microsoft.com/office/drawing/2014/main" id="{7D080824-6B07-411A-98A6-7FD75894D07C}"/>
              </a:ext>
            </a:extLst>
          </p:cNvPr>
          <p:cNvSpPr/>
          <p:nvPr/>
        </p:nvSpPr>
        <p:spPr bwMode="auto">
          <a:xfrm rot="1609828">
            <a:off x="3785462" y="342901"/>
            <a:ext cx="787400" cy="713315"/>
          </a:xfrm>
          <a:prstGeom prst="roundRect">
            <a:avLst/>
          </a:prstGeom>
          <a:solidFill>
            <a:srgbClr val="FFCCCC"/>
          </a:solidFill>
          <a:ln>
            <a:solidFill>
              <a:srgbClr val="FF9999">
                <a:alpha val="30196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文</a:t>
            </a:r>
          </a:p>
        </p:txBody>
      </p:sp>
      <p:sp>
        <p:nvSpPr>
          <p:cNvPr id="3" name="矩形: 圆角 29">
            <a:extLst>
              <a:ext uri="{FF2B5EF4-FFF2-40B4-BE49-F238E27FC236}">
                <a16:creationId xmlns:a16="http://schemas.microsoft.com/office/drawing/2014/main" id="{2FD36971-F1DD-4E1A-BE95-D88053AA1B26}"/>
              </a:ext>
            </a:extLst>
          </p:cNvPr>
          <p:cNvSpPr/>
          <p:nvPr/>
        </p:nvSpPr>
        <p:spPr bwMode="auto">
          <a:xfrm rot="294411">
            <a:off x="4723482" y="357115"/>
            <a:ext cx="787400" cy="713317"/>
          </a:xfrm>
          <a:prstGeom prst="roundRect">
            <a:avLst/>
          </a:prstGeom>
          <a:solidFill>
            <a:srgbClr val="CCFFCC"/>
          </a:solidFill>
          <a:ln>
            <a:solidFill>
              <a:srgbClr val="99FF99">
                <a:alpha val="20000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1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3EA7F818-09B1-4999-8A56-A068B9E023A1}"/>
              </a:ext>
            </a:extLst>
          </p:cNvPr>
          <p:cNvSpPr txBox="1"/>
          <p:nvPr/>
        </p:nvSpPr>
        <p:spPr>
          <a:xfrm>
            <a:off x="338667" y="5363454"/>
            <a:ext cx="1116162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吾君：这里指宋仁宗。无为：清静丽无所事事。且良：泛指有才能。</a:t>
            </a:r>
            <a:endParaRPr lang="en-US" altLang="zh-CN" sz="24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4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隅：角落。殁：死。托名：依托他人而扬名。</a:t>
            </a:r>
          </a:p>
        </p:txBody>
      </p:sp>
    </p:spTree>
    <p:extLst>
      <p:ext uri="{BB962C8B-B14F-4D97-AF65-F5344CB8AC3E}">
        <p14:creationId xmlns:p14="http://schemas.microsoft.com/office/powerpoint/2010/main" val="2134931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99390" y="450234"/>
            <a:ext cx="11468100" cy="626787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>
            <a:spAutoFit/>
          </a:bodyPr>
          <a:lstStyle/>
          <a:p>
            <a:pPr lvl="0" algn="just">
              <a:lnSpc>
                <a:spcPct val="120000"/>
              </a:lnSpc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尽管这样，我是能够说出欧阳公真正的快乐的。我们的皇帝在上悠然自得，无为清静；我们的百姓在下丰衣足食，心无不满；天下的学者都能成为良材；四方的少数民族以及鸟兽草木等生物都各得其宜。这才是欧阳公真正的快乐啊！一个山角落，一汪清泉水，哪里会是欧阳公的快乐所在呢？他只不过是在这里寄托他的感想啊！</a:t>
            </a:r>
          </a:p>
          <a:p>
            <a:pPr lvl="0" algn="just">
              <a:lnSpc>
                <a:spcPct val="120000"/>
              </a:lnSpc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　 像欧阳公这样的贤人，韩愈死后几百年才产生一个。今天和他同游的宾客还不知道欧阳公那样的贤人是很难遇到的。千百年后，有人仰慕欧阳公的为人，瞻仰他的遗迹，而想要见他的人，就会因没有与他同时代而感叹。到那时，才知道遇到欧阳公真难。如此说来，凡是现在与欧阳公同游的人，能不感到欢喜和幸运吗？而我曾巩又能够用这篇文章托名在欧阳公文章的后面，又能不欢喜和庆幸吗？</a:t>
            </a:r>
          </a:p>
          <a:p>
            <a:pPr lvl="0" algn="just">
              <a:lnSpc>
                <a:spcPct val="120000"/>
              </a:lnSpc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　　宋仁宗庆历七年八月十五日记。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grpSp>
        <p:nvGrpSpPr>
          <p:cNvPr id="6" name="组合 27">
            <a:extLst>
              <a:ext uri="{FF2B5EF4-FFF2-40B4-BE49-F238E27FC236}">
                <a16:creationId xmlns:a16="http://schemas.microsoft.com/office/drawing/2014/main" id="{A67059C5-251C-4A95-AF49-7E2A323F9989}"/>
              </a:ext>
            </a:extLst>
          </p:cNvPr>
          <p:cNvGrpSpPr/>
          <p:nvPr/>
        </p:nvGrpSpPr>
        <p:grpSpPr>
          <a:xfrm>
            <a:off x="412700" y="139896"/>
            <a:ext cx="1598980" cy="351838"/>
            <a:chOff x="2893460" y="-19422"/>
            <a:chExt cx="1215345" cy="487537"/>
          </a:xfrm>
        </p:grpSpPr>
        <p:sp>
          <p:nvSpPr>
            <p:cNvPr id="9" name="矩形: 圆角 28">
              <a:extLst>
                <a:ext uri="{FF2B5EF4-FFF2-40B4-BE49-F238E27FC236}">
                  <a16:creationId xmlns:a16="http://schemas.microsoft.com/office/drawing/2014/main" id="{256B04DB-6D86-4A3F-BB3F-2B64BBA89BBB}"/>
                </a:ext>
              </a:extLst>
            </p:cNvPr>
            <p:cNvSpPr/>
            <p:nvPr/>
          </p:nvSpPr>
          <p:spPr bwMode="auto">
            <a:xfrm rot="20527566">
              <a:off x="2893460" y="-3550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译</a:t>
              </a:r>
            </a:p>
          </p:txBody>
        </p:sp>
        <p:sp>
          <p:nvSpPr>
            <p:cNvPr id="10" name="矩形: 圆角 29">
              <a:extLst>
                <a:ext uri="{FF2B5EF4-FFF2-40B4-BE49-F238E27FC236}">
                  <a16:creationId xmlns:a16="http://schemas.microsoft.com/office/drawing/2014/main" id="{4E3FE7D5-76DB-45E7-AF06-E68401E915DA}"/>
                </a:ext>
              </a:extLst>
            </p:cNvPr>
            <p:cNvSpPr/>
            <p:nvPr/>
          </p:nvSpPr>
          <p:spPr bwMode="auto">
            <a:xfrm rot="294411">
              <a:off x="3544002" y="-19422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48437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338667" y="1088586"/>
            <a:ext cx="11468100" cy="3682547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补充题目：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1.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下列各组句子中，加点词的意义和用法相同的一项是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       )</a:t>
            </a:r>
          </a:p>
          <a:p>
            <a:pPr lvl="0" algn="just">
              <a:lnSpc>
                <a:spcPct val="120000"/>
              </a:lnSpc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A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．自为记，以见其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名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义     所谓华山洞者，以其乃华山之阳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名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之也</a:t>
            </a:r>
          </a:p>
          <a:p>
            <a:pPr lvl="0" algn="just">
              <a:lnSpc>
                <a:spcPct val="120000"/>
              </a:lnSpc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B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．凡公与州宾客者游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焉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世与我而相违，复驾言兮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焉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求？</a:t>
            </a:r>
          </a:p>
          <a:p>
            <a:pPr lvl="0" algn="just">
              <a:lnSpc>
                <a:spcPct val="120000"/>
              </a:lnSpc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C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．今同游之宾客，尚未知公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之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难遇也</a:t>
            </a:r>
          </a:p>
          <a:p>
            <a:pPr lvl="0" algn="just">
              <a:lnSpc>
                <a:spcPct val="120000"/>
              </a:lnSpc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吾所以为此者，以先国家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之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急而后私仇也</a:t>
            </a:r>
            <a:endParaRPr lang="en-US" altLang="zh-CN" sz="2800" b="1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0" algn="just">
              <a:lnSpc>
                <a:spcPct val="120000"/>
              </a:lnSpc>
              <a:defRPr/>
            </a:pP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D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．则其心洒然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而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醒     徐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而</a:t>
            </a: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察之</a:t>
            </a:r>
          </a:p>
        </p:txBody>
      </p:sp>
      <p:grpSp>
        <p:nvGrpSpPr>
          <p:cNvPr id="40963" name="组合 27"/>
          <p:cNvGrpSpPr/>
          <p:nvPr/>
        </p:nvGrpSpPr>
        <p:grpSpPr>
          <a:xfrm>
            <a:off x="268817" y="196851"/>
            <a:ext cx="3426883" cy="914400"/>
            <a:chOff x="2747226" y="536189"/>
            <a:chExt cx="2458107" cy="604628"/>
          </a:xfrm>
        </p:grpSpPr>
        <p:sp>
          <p:nvSpPr>
            <p:cNvPr id="7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课</a:t>
              </a:r>
            </a:p>
          </p:txBody>
        </p:sp>
        <p:sp>
          <p:nvSpPr>
            <p:cNvPr id="8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外</a:t>
              </a:r>
            </a:p>
          </p:txBody>
        </p:sp>
        <p:sp>
          <p:nvSpPr>
            <p:cNvPr id="9" name="矩形: 圆角 30"/>
            <p:cNvSpPr/>
            <p:nvPr/>
          </p:nvSpPr>
          <p:spPr bwMode="auto">
            <a:xfrm rot="1137149">
              <a:off x="4007405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  <p:sp>
          <p:nvSpPr>
            <p:cNvPr id="10" name="矩形: 圆角 31"/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言</a:t>
              </a:r>
            </a:p>
          </p:txBody>
        </p:sp>
      </p:grpSp>
      <p:sp>
        <p:nvSpPr>
          <p:cNvPr id="2" name="矩形: 圆角 28">
            <a:extLst>
              <a:ext uri="{FF2B5EF4-FFF2-40B4-BE49-F238E27FC236}">
                <a16:creationId xmlns:a16="http://schemas.microsoft.com/office/drawing/2014/main" id="{7D080824-6B07-411A-98A6-7FD75894D07C}"/>
              </a:ext>
            </a:extLst>
          </p:cNvPr>
          <p:cNvSpPr/>
          <p:nvPr/>
        </p:nvSpPr>
        <p:spPr bwMode="auto">
          <a:xfrm rot="1609828">
            <a:off x="3785462" y="342901"/>
            <a:ext cx="787400" cy="713315"/>
          </a:xfrm>
          <a:prstGeom prst="roundRect">
            <a:avLst/>
          </a:prstGeom>
          <a:solidFill>
            <a:srgbClr val="FFCCCC"/>
          </a:solidFill>
          <a:ln>
            <a:solidFill>
              <a:srgbClr val="FF9999">
                <a:alpha val="30196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文</a:t>
            </a:r>
          </a:p>
        </p:txBody>
      </p:sp>
      <p:sp>
        <p:nvSpPr>
          <p:cNvPr id="3" name="矩形: 圆角 28">
            <a:extLst>
              <a:ext uri="{FF2B5EF4-FFF2-40B4-BE49-F238E27FC236}">
                <a16:creationId xmlns:a16="http://schemas.microsoft.com/office/drawing/2014/main" id="{EF0EBF19-35CB-4D9A-A5EF-87E9E141DDB9}"/>
              </a:ext>
            </a:extLst>
          </p:cNvPr>
          <p:cNvSpPr/>
          <p:nvPr/>
        </p:nvSpPr>
        <p:spPr bwMode="auto">
          <a:xfrm>
            <a:off x="9053479" y="1507702"/>
            <a:ext cx="787400" cy="713315"/>
          </a:xfrm>
          <a:prstGeom prst="roundRect">
            <a:avLst/>
          </a:prstGeom>
          <a:solidFill>
            <a:srgbClr val="FFCCCC"/>
          </a:solidFill>
          <a:ln>
            <a:solidFill>
              <a:srgbClr val="FF9999">
                <a:alpha val="30196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D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EC452C6E-4486-416B-B1C4-44F9FEB6B926}"/>
              </a:ext>
            </a:extLst>
          </p:cNvPr>
          <p:cNvSpPr txBox="1"/>
          <p:nvPr/>
        </p:nvSpPr>
        <p:spPr>
          <a:xfrm>
            <a:off x="519078" y="4840676"/>
            <a:ext cx="9752681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 A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以：连词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表目的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/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介词，表原因； 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B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焉：兼词，相当“于之”，在那里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/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疑问代词，什么 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C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之：助词，用于主谓之间，取消句子独立性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/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助词，的。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D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均表修饰关系。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)</a:t>
            </a:r>
            <a:endParaRPr lang="zh-CN" altLang="en-US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49131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78350" y="915866"/>
            <a:ext cx="11468100" cy="4199611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乙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】《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丰乐亭记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（节选）</a:t>
            </a:r>
          </a:p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     修之来此，乐其地僻而事简，又爱其俗之安闲。既得斯泉于山谷之间，乃日与滁人仰而望山，俯而听泉。摄幽芳而荫乔木，风霜冰雪，刻露清秀，四时之景，无不可爱。又幸其民乐其岁物之丰成，而喜与予游也。因为本其山川，道其风俗之美，使民知所以安此丰年之乐者，幸生无事之时也。夫宣上恩德，以与民同乐，刺史之事也。遂书以名其亭焉。</a:t>
            </a:r>
          </a:p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注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】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本文是欧阳修被贬滁州时所作。刻露：鲜明地显露。本：根据。上：皇上。刺史：即作者。</a:t>
            </a:r>
          </a:p>
        </p:txBody>
      </p:sp>
      <p:grpSp>
        <p:nvGrpSpPr>
          <p:cNvPr id="40963" name="组合 27"/>
          <p:cNvGrpSpPr/>
          <p:nvPr/>
        </p:nvGrpSpPr>
        <p:grpSpPr>
          <a:xfrm>
            <a:off x="268815" y="306917"/>
            <a:ext cx="1672166" cy="749300"/>
            <a:chOff x="2747226" y="608968"/>
            <a:chExt cx="1199447" cy="495459"/>
          </a:xfrm>
        </p:grpSpPr>
        <p:sp>
          <p:nvSpPr>
            <p:cNvPr id="7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译</a:t>
              </a:r>
            </a:p>
          </p:txBody>
        </p:sp>
        <p:sp>
          <p:nvSpPr>
            <p:cNvPr id="8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</p:grpSp>
      <p:grpSp>
        <p:nvGrpSpPr>
          <p:cNvPr id="11" name="组合 27">
            <a:extLst>
              <a:ext uri="{FF2B5EF4-FFF2-40B4-BE49-F238E27FC236}">
                <a16:creationId xmlns:a16="http://schemas.microsoft.com/office/drawing/2014/main" id="{F3AC1426-79DC-47C5-BBCB-EB7AFC7F701D}"/>
              </a:ext>
            </a:extLst>
          </p:cNvPr>
          <p:cNvGrpSpPr/>
          <p:nvPr/>
        </p:nvGrpSpPr>
        <p:grpSpPr>
          <a:xfrm>
            <a:off x="268817" y="196851"/>
            <a:ext cx="3426883" cy="914400"/>
            <a:chOff x="2747226" y="536189"/>
            <a:chExt cx="2458107" cy="604628"/>
          </a:xfrm>
        </p:grpSpPr>
        <p:sp>
          <p:nvSpPr>
            <p:cNvPr id="12" name="矩形: 圆角 28">
              <a:extLst>
                <a:ext uri="{FF2B5EF4-FFF2-40B4-BE49-F238E27FC236}">
                  <a16:creationId xmlns:a16="http://schemas.microsoft.com/office/drawing/2014/main" id="{8E66F925-5BAD-4D7F-968B-8F453CAFA53C}"/>
                </a:ext>
              </a:extLst>
            </p:cNvPr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课</a:t>
              </a:r>
            </a:p>
          </p:txBody>
        </p:sp>
        <p:sp>
          <p:nvSpPr>
            <p:cNvPr id="13" name="矩形: 圆角 29">
              <a:extLst>
                <a:ext uri="{FF2B5EF4-FFF2-40B4-BE49-F238E27FC236}">
                  <a16:creationId xmlns:a16="http://schemas.microsoft.com/office/drawing/2014/main" id="{A1540190-512E-40F3-90F9-DFB248696493}"/>
                </a:ext>
              </a:extLst>
            </p:cNvPr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外</a:t>
              </a:r>
            </a:p>
          </p:txBody>
        </p:sp>
        <p:sp>
          <p:nvSpPr>
            <p:cNvPr id="14" name="矩形: 圆角 30">
              <a:extLst>
                <a:ext uri="{FF2B5EF4-FFF2-40B4-BE49-F238E27FC236}">
                  <a16:creationId xmlns:a16="http://schemas.microsoft.com/office/drawing/2014/main" id="{2A4D9E80-7277-450C-9924-B08B481265BB}"/>
                </a:ext>
              </a:extLst>
            </p:cNvPr>
            <p:cNvSpPr/>
            <p:nvPr/>
          </p:nvSpPr>
          <p:spPr bwMode="auto">
            <a:xfrm rot="1137149">
              <a:off x="4007405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  <p:sp>
          <p:nvSpPr>
            <p:cNvPr id="15" name="矩形: 圆角 31">
              <a:extLst>
                <a:ext uri="{FF2B5EF4-FFF2-40B4-BE49-F238E27FC236}">
                  <a16:creationId xmlns:a16="http://schemas.microsoft.com/office/drawing/2014/main" id="{0BEF038B-D9B1-4DE0-8590-A24AB486C4DB}"/>
                </a:ext>
              </a:extLst>
            </p:cNvPr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言</a:t>
              </a:r>
            </a:p>
          </p:txBody>
        </p:sp>
      </p:grpSp>
      <p:sp>
        <p:nvSpPr>
          <p:cNvPr id="2" name="矩形: 圆角 28">
            <a:extLst>
              <a:ext uri="{FF2B5EF4-FFF2-40B4-BE49-F238E27FC236}">
                <a16:creationId xmlns:a16="http://schemas.microsoft.com/office/drawing/2014/main" id="{43028F8E-741F-4793-9245-44277C83498A}"/>
              </a:ext>
            </a:extLst>
          </p:cNvPr>
          <p:cNvSpPr/>
          <p:nvPr/>
        </p:nvSpPr>
        <p:spPr bwMode="auto">
          <a:xfrm rot="1609828">
            <a:off x="3785462" y="342901"/>
            <a:ext cx="787400" cy="713315"/>
          </a:xfrm>
          <a:prstGeom prst="roundRect">
            <a:avLst/>
          </a:prstGeom>
          <a:solidFill>
            <a:srgbClr val="FFCCCC"/>
          </a:solidFill>
          <a:ln>
            <a:solidFill>
              <a:srgbClr val="FF9999">
                <a:alpha val="30196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文</a:t>
            </a:r>
          </a:p>
        </p:txBody>
      </p:sp>
      <p:sp>
        <p:nvSpPr>
          <p:cNvPr id="3" name="矩形: 圆角 29">
            <a:extLst>
              <a:ext uri="{FF2B5EF4-FFF2-40B4-BE49-F238E27FC236}">
                <a16:creationId xmlns:a16="http://schemas.microsoft.com/office/drawing/2014/main" id="{318AB448-9D8D-4672-A045-89FBD604546C}"/>
              </a:ext>
            </a:extLst>
          </p:cNvPr>
          <p:cNvSpPr/>
          <p:nvPr/>
        </p:nvSpPr>
        <p:spPr bwMode="auto">
          <a:xfrm rot="294411">
            <a:off x="4723482" y="357115"/>
            <a:ext cx="787400" cy="713317"/>
          </a:xfrm>
          <a:prstGeom prst="roundRect">
            <a:avLst/>
          </a:prstGeom>
          <a:solidFill>
            <a:srgbClr val="CCFFCC"/>
          </a:solidFill>
          <a:ln>
            <a:solidFill>
              <a:srgbClr val="99FF99">
                <a:alpha val="20000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2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47675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91755" y="1445486"/>
            <a:ext cx="11468100" cy="4716676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>
            <a:spAutoFit/>
          </a:bodyPr>
          <a:lstStyle/>
          <a:p>
            <a:pPr lvl="0" algn="just">
              <a:lnSpc>
                <a:spcPct val="120000"/>
              </a:lnSpc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我来到这里，喜欢这地方僻静，而政事简单，又爱它的风俗安恬闲适。在山谷间找到这样的甘泉之后，于是每天同滁州的士人来游玩，抬头望山，低首听泉。春天采摘幽香的鲜花，夏天在茂密的乔木乘凉，刮风落霜结冰飞雪之时，更鲜明地显露出它的清肃秀美，四时的风光，无一不令人喜爱。那时又庆幸遇到民众为那年谷物的丰收成熟而高兴，乐意与我同游。于是为此根据这里的山脉河流，叙述这里风俗的美好，让民众知道能够安享丰年的欢乐，是因为有幸生于这太平无事的时代。宣扬皇上的恩德，和民众共享欢乐，这是刺史职责范围内的事。于是就写下这篇文章来为这座亭子命名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grpSp>
        <p:nvGrpSpPr>
          <p:cNvPr id="6" name="组合 27">
            <a:extLst>
              <a:ext uri="{FF2B5EF4-FFF2-40B4-BE49-F238E27FC236}">
                <a16:creationId xmlns:a16="http://schemas.microsoft.com/office/drawing/2014/main" id="{A67059C5-251C-4A95-AF49-7E2A323F9989}"/>
              </a:ext>
            </a:extLst>
          </p:cNvPr>
          <p:cNvGrpSpPr/>
          <p:nvPr/>
        </p:nvGrpSpPr>
        <p:grpSpPr>
          <a:xfrm>
            <a:off x="382220" y="257762"/>
            <a:ext cx="1694330" cy="737319"/>
            <a:chOff x="2893460" y="-19422"/>
            <a:chExt cx="1215345" cy="487537"/>
          </a:xfrm>
        </p:grpSpPr>
        <p:sp>
          <p:nvSpPr>
            <p:cNvPr id="9" name="矩形: 圆角 28">
              <a:extLst>
                <a:ext uri="{FF2B5EF4-FFF2-40B4-BE49-F238E27FC236}">
                  <a16:creationId xmlns:a16="http://schemas.microsoft.com/office/drawing/2014/main" id="{256B04DB-6D86-4A3F-BB3F-2B64BBA89BBB}"/>
                </a:ext>
              </a:extLst>
            </p:cNvPr>
            <p:cNvSpPr/>
            <p:nvPr/>
          </p:nvSpPr>
          <p:spPr bwMode="auto">
            <a:xfrm rot="20527566">
              <a:off x="2893460" y="-3550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译</a:t>
              </a:r>
            </a:p>
          </p:txBody>
        </p:sp>
        <p:sp>
          <p:nvSpPr>
            <p:cNvPr id="10" name="矩形: 圆角 29">
              <a:extLst>
                <a:ext uri="{FF2B5EF4-FFF2-40B4-BE49-F238E27FC236}">
                  <a16:creationId xmlns:a16="http://schemas.microsoft.com/office/drawing/2014/main" id="{4E3FE7D5-76DB-45E7-AF06-E68401E915DA}"/>
                </a:ext>
              </a:extLst>
            </p:cNvPr>
            <p:cNvSpPr/>
            <p:nvPr/>
          </p:nvSpPr>
          <p:spPr bwMode="auto">
            <a:xfrm rot="294411">
              <a:off x="3544002" y="-19422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09115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78350" y="1517643"/>
            <a:ext cx="11790130" cy="3442289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．下列句子中“而”字的用法不同于其他三项的一项是（      ）（</a:t>
            </a: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</a:p>
          <a:p>
            <a:pPr marL="0" marR="0" lvl="0" indent="0" algn="l" defTabSz="914400" rtl="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．面山而居              </a:t>
            </a: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B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．吾恂恂而起</a:t>
            </a:r>
          </a:p>
          <a:p>
            <a:pPr marL="0" marR="0" lvl="0" indent="0" algn="l" defTabSz="914400" rtl="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C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．仰而望山，俯而听泉   </a:t>
            </a: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D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．而不知人之乐</a:t>
            </a:r>
            <a:endParaRPr kumimoji="0" lang="en-US" altLang="zh-CN" sz="2800" b="0" i="0" u="none" strike="noStrike" kern="0" cap="none" spc="0" normalizeH="0" baseline="0" noProof="0" dirty="0">
              <a:ln>
                <a:noFill/>
              </a:ln>
              <a:solidFill>
                <a:srgbClr val="1E1E1E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2800" b="0" i="0" u="none" strike="noStrike" kern="0" cap="none" spc="0" normalizeH="0" baseline="0" noProof="0" dirty="0">
              <a:ln>
                <a:noFill/>
              </a:ln>
              <a:solidFill>
                <a:srgbClr val="1E1E1E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marR="0" lvl="0" indent="0" algn="l" defTabSz="914400" rtl="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．下列句子朗读节奏划分不正确的一项是（   ）（</a:t>
            </a: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</a:p>
          <a:p>
            <a:pPr marL="0" marR="0" lvl="0" indent="0" algn="l" defTabSz="914400" rtl="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．太守归／而宾客从也    </a:t>
            </a: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B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．晦明／变化者</a:t>
            </a:r>
          </a:p>
          <a:p>
            <a:pPr marL="0" marR="0" lvl="0" indent="0" algn="l" defTabSz="914400" rtl="0" eaLnBrk="1" fontAlgn="auto" latinLnBrk="0" hangingPunct="1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C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．既得斯泉／于山谷之间   </a:t>
            </a: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D</a:t>
            </a:r>
            <a:r>
              <a:rPr kumimoji="0" lang="zh-CN" alt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1E1E1E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．使民知所以安／此丰年之乐者</a:t>
            </a:r>
          </a:p>
        </p:txBody>
      </p:sp>
      <p:grpSp>
        <p:nvGrpSpPr>
          <p:cNvPr id="40963" name="组合 27"/>
          <p:cNvGrpSpPr/>
          <p:nvPr/>
        </p:nvGrpSpPr>
        <p:grpSpPr>
          <a:xfrm>
            <a:off x="268815" y="306917"/>
            <a:ext cx="1672166" cy="749300"/>
            <a:chOff x="2747226" y="608968"/>
            <a:chExt cx="1199447" cy="495459"/>
          </a:xfrm>
        </p:grpSpPr>
        <p:sp>
          <p:nvSpPr>
            <p:cNvPr id="7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译</a:t>
              </a:r>
            </a:p>
          </p:txBody>
        </p:sp>
        <p:sp>
          <p:nvSpPr>
            <p:cNvPr id="8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</p:grpSp>
      <p:grpSp>
        <p:nvGrpSpPr>
          <p:cNvPr id="11" name="组合 27">
            <a:extLst>
              <a:ext uri="{FF2B5EF4-FFF2-40B4-BE49-F238E27FC236}">
                <a16:creationId xmlns:a16="http://schemas.microsoft.com/office/drawing/2014/main" id="{F3AC1426-79DC-47C5-BBCB-EB7AFC7F701D}"/>
              </a:ext>
            </a:extLst>
          </p:cNvPr>
          <p:cNvGrpSpPr/>
          <p:nvPr/>
        </p:nvGrpSpPr>
        <p:grpSpPr>
          <a:xfrm>
            <a:off x="268817" y="196851"/>
            <a:ext cx="3426883" cy="914400"/>
            <a:chOff x="2747226" y="536189"/>
            <a:chExt cx="2458107" cy="604628"/>
          </a:xfrm>
        </p:grpSpPr>
        <p:sp>
          <p:nvSpPr>
            <p:cNvPr id="12" name="矩形: 圆角 28">
              <a:extLst>
                <a:ext uri="{FF2B5EF4-FFF2-40B4-BE49-F238E27FC236}">
                  <a16:creationId xmlns:a16="http://schemas.microsoft.com/office/drawing/2014/main" id="{8E66F925-5BAD-4D7F-968B-8F453CAFA53C}"/>
                </a:ext>
              </a:extLst>
            </p:cNvPr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课</a:t>
              </a:r>
            </a:p>
          </p:txBody>
        </p:sp>
        <p:sp>
          <p:nvSpPr>
            <p:cNvPr id="13" name="矩形: 圆角 29">
              <a:extLst>
                <a:ext uri="{FF2B5EF4-FFF2-40B4-BE49-F238E27FC236}">
                  <a16:creationId xmlns:a16="http://schemas.microsoft.com/office/drawing/2014/main" id="{A1540190-512E-40F3-90F9-DFB248696493}"/>
                </a:ext>
              </a:extLst>
            </p:cNvPr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外</a:t>
              </a:r>
            </a:p>
          </p:txBody>
        </p:sp>
        <p:sp>
          <p:nvSpPr>
            <p:cNvPr id="14" name="矩形: 圆角 30">
              <a:extLst>
                <a:ext uri="{FF2B5EF4-FFF2-40B4-BE49-F238E27FC236}">
                  <a16:creationId xmlns:a16="http://schemas.microsoft.com/office/drawing/2014/main" id="{2A4D9E80-7277-450C-9924-B08B481265BB}"/>
                </a:ext>
              </a:extLst>
            </p:cNvPr>
            <p:cNvSpPr/>
            <p:nvPr/>
          </p:nvSpPr>
          <p:spPr bwMode="auto">
            <a:xfrm rot="1137149">
              <a:off x="4007405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  <p:sp>
          <p:nvSpPr>
            <p:cNvPr id="15" name="矩形: 圆角 31">
              <a:extLst>
                <a:ext uri="{FF2B5EF4-FFF2-40B4-BE49-F238E27FC236}">
                  <a16:creationId xmlns:a16="http://schemas.microsoft.com/office/drawing/2014/main" id="{0BEF038B-D9B1-4DE0-8590-A24AB486C4DB}"/>
                </a:ext>
              </a:extLst>
            </p:cNvPr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言</a:t>
              </a:r>
            </a:p>
          </p:txBody>
        </p:sp>
      </p:grpSp>
      <p:sp>
        <p:nvSpPr>
          <p:cNvPr id="2" name="矩形: 圆角 28">
            <a:extLst>
              <a:ext uri="{FF2B5EF4-FFF2-40B4-BE49-F238E27FC236}">
                <a16:creationId xmlns:a16="http://schemas.microsoft.com/office/drawing/2014/main" id="{43028F8E-741F-4793-9245-44277C83498A}"/>
              </a:ext>
            </a:extLst>
          </p:cNvPr>
          <p:cNvSpPr/>
          <p:nvPr/>
        </p:nvSpPr>
        <p:spPr bwMode="auto">
          <a:xfrm rot="1609828">
            <a:off x="3785462" y="342901"/>
            <a:ext cx="787400" cy="713315"/>
          </a:xfrm>
          <a:prstGeom prst="roundRect">
            <a:avLst/>
          </a:prstGeom>
          <a:solidFill>
            <a:srgbClr val="FFCCCC"/>
          </a:solidFill>
          <a:ln>
            <a:solidFill>
              <a:srgbClr val="FF9999">
                <a:alpha val="30196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文</a:t>
            </a:r>
          </a:p>
        </p:txBody>
      </p:sp>
      <p:sp>
        <p:nvSpPr>
          <p:cNvPr id="16" name="矩形: 圆角 28">
            <a:extLst>
              <a:ext uri="{FF2B5EF4-FFF2-40B4-BE49-F238E27FC236}">
                <a16:creationId xmlns:a16="http://schemas.microsoft.com/office/drawing/2014/main" id="{C76830A9-2854-489D-8D48-E50FD0EBD122}"/>
              </a:ext>
            </a:extLst>
          </p:cNvPr>
          <p:cNvSpPr/>
          <p:nvPr/>
        </p:nvSpPr>
        <p:spPr bwMode="auto">
          <a:xfrm>
            <a:off x="9520839" y="1342928"/>
            <a:ext cx="787400" cy="713315"/>
          </a:xfrm>
          <a:prstGeom prst="roundRect">
            <a:avLst/>
          </a:prstGeom>
          <a:solidFill>
            <a:srgbClr val="FFCCCC"/>
          </a:solidFill>
          <a:ln>
            <a:solidFill>
              <a:srgbClr val="FF9999">
                <a:alpha val="30196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D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8" name="矩形: 圆角 28">
            <a:extLst>
              <a:ext uri="{FF2B5EF4-FFF2-40B4-BE49-F238E27FC236}">
                <a16:creationId xmlns:a16="http://schemas.microsoft.com/office/drawing/2014/main" id="{F1805D13-0A23-4BB3-9FD5-E5111FA8A0DC}"/>
              </a:ext>
            </a:extLst>
          </p:cNvPr>
          <p:cNvSpPr/>
          <p:nvPr/>
        </p:nvSpPr>
        <p:spPr bwMode="auto">
          <a:xfrm>
            <a:off x="7163719" y="3319413"/>
            <a:ext cx="787400" cy="713315"/>
          </a:xfrm>
          <a:prstGeom prst="roundRect">
            <a:avLst/>
          </a:prstGeom>
          <a:solidFill>
            <a:srgbClr val="FFCCCC"/>
          </a:solidFill>
          <a:ln>
            <a:solidFill>
              <a:srgbClr val="FF9999">
                <a:alpha val="30196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D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055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78350" y="1517643"/>
            <a:ext cx="11790130" cy="3956789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l">
              <a:lnSpc>
                <a:spcPts val="3800"/>
              </a:lnSpc>
            </a:pPr>
            <a:r>
              <a:rPr lang="en-US" altLang="zh-CN" sz="2800" b="1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</a:t>
            </a:r>
            <a:r>
              <a:rPr lang="zh-CN" altLang="en-US" sz="2800" b="1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．对比分析甲乙两文，下列表述不符合原文意思的一项是（       ）（</a:t>
            </a:r>
            <a:r>
              <a:rPr lang="en-US" altLang="zh-CN" sz="2800" b="1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2800" b="1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</a:p>
          <a:p>
            <a:pPr algn="l">
              <a:lnSpc>
                <a:spcPts val="3800"/>
              </a:lnSpc>
            </a:pPr>
            <a:r>
              <a:rPr lang="en-US" altLang="zh-CN" sz="2800" b="1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</a:t>
            </a:r>
            <a:r>
              <a:rPr lang="zh-CN" altLang="en-US" sz="2800" b="1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．甲乙两文在描写自然美景时，都描写了花、树、霜等自然景物。</a:t>
            </a:r>
          </a:p>
          <a:p>
            <a:pPr algn="l">
              <a:lnSpc>
                <a:spcPts val="3800"/>
              </a:lnSpc>
            </a:pPr>
            <a:r>
              <a:rPr lang="en-US" altLang="zh-CN" sz="2800" b="1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B</a:t>
            </a:r>
            <a:r>
              <a:rPr lang="zh-CN" altLang="en-US" sz="2800" b="1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．甲乙两文在描绘山川美之余，还都描绘了一幅官民同游的风俗画面。</a:t>
            </a:r>
          </a:p>
          <a:p>
            <a:pPr algn="l">
              <a:lnSpc>
                <a:spcPts val="3800"/>
              </a:lnSpc>
            </a:pPr>
            <a:r>
              <a:rPr lang="en-US" altLang="zh-CN" sz="2800" b="1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C</a:t>
            </a:r>
            <a:r>
              <a:rPr lang="zh-CN" altLang="en-US" sz="2800" b="1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．甲乙两文均为作者贬官滁州时所作，志趣情感一致，都表现了“与民同乐”的主旨。</a:t>
            </a:r>
          </a:p>
          <a:p>
            <a:pPr algn="l">
              <a:lnSpc>
                <a:spcPts val="3800"/>
              </a:lnSpc>
            </a:pPr>
            <a:r>
              <a:rPr lang="en-US" altLang="zh-CN" sz="2800" b="1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D</a:t>
            </a:r>
            <a:r>
              <a:rPr lang="zh-CN" altLang="en-US" sz="2800" b="1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．从甲乙两文可知，“醉翁亭”“丰乐亭”都是根据作者的情趣、爱好来命名的。</a:t>
            </a:r>
          </a:p>
        </p:txBody>
      </p:sp>
      <p:grpSp>
        <p:nvGrpSpPr>
          <p:cNvPr id="40963" name="组合 27"/>
          <p:cNvGrpSpPr/>
          <p:nvPr/>
        </p:nvGrpSpPr>
        <p:grpSpPr>
          <a:xfrm>
            <a:off x="268815" y="306917"/>
            <a:ext cx="1672166" cy="749300"/>
            <a:chOff x="2747226" y="608968"/>
            <a:chExt cx="1199447" cy="495459"/>
          </a:xfrm>
        </p:grpSpPr>
        <p:sp>
          <p:nvSpPr>
            <p:cNvPr id="7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译</a:t>
              </a:r>
            </a:p>
          </p:txBody>
        </p:sp>
        <p:sp>
          <p:nvSpPr>
            <p:cNvPr id="8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</p:grpSp>
      <p:grpSp>
        <p:nvGrpSpPr>
          <p:cNvPr id="11" name="组合 27">
            <a:extLst>
              <a:ext uri="{FF2B5EF4-FFF2-40B4-BE49-F238E27FC236}">
                <a16:creationId xmlns:a16="http://schemas.microsoft.com/office/drawing/2014/main" id="{F3AC1426-79DC-47C5-BBCB-EB7AFC7F701D}"/>
              </a:ext>
            </a:extLst>
          </p:cNvPr>
          <p:cNvGrpSpPr/>
          <p:nvPr/>
        </p:nvGrpSpPr>
        <p:grpSpPr>
          <a:xfrm>
            <a:off x="268817" y="196851"/>
            <a:ext cx="3426883" cy="914400"/>
            <a:chOff x="2747226" y="536189"/>
            <a:chExt cx="2458107" cy="604628"/>
          </a:xfrm>
        </p:grpSpPr>
        <p:sp>
          <p:nvSpPr>
            <p:cNvPr id="12" name="矩形: 圆角 28">
              <a:extLst>
                <a:ext uri="{FF2B5EF4-FFF2-40B4-BE49-F238E27FC236}">
                  <a16:creationId xmlns:a16="http://schemas.microsoft.com/office/drawing/2014/main" id="{8E66F925-5BAD-4D7F-968B-8F453CAFA53C}"/>
                </a:ext>
              </a:extLst>
            </p:cNvPr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课</a:t>
              </a:r>
            </a:p>
          </p:txBody>
        </p:sp>
        <p:sp>
          <p:nvSpPr>
            <p:cNvPr id="13" name="矩形: 圆角 29">
              <a:extLst>
                <a:ext uri="{FF2B5EF4-FFF2-40B4-BE49-F238E27FC236}">
                  <a16:creationId xmlns:a16="http://schemas.microsoft.com/office/drawing/2014/main" id="{A1540190-512E-40F3-90F9-DFB248696493}"/>
                </a:ext>
              </a:extLst>
            </p:cNvPr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外</a:t>
              </a:r>
            </a:p>
          </p:txBody>
        </p:sp>
        <p:sp>
          <p:nvSpPr>
            <p:cNvPr id="14" name="矩形: 圆角 30">
              <a:extLst>
                <a:ext uri="{FF2B5EF4-FFF2-40B4-BE49-F238E27FC236}">
                  <a16:creationId xmlns:a16="http://schemas.microsoft.com/office/drawing/2014/main" id="{2A4D9E80-7277-450C-9924-B08B481265BB}"/>
                </a:ext>
              </a:extLst>
            </p:cNvPr>
            <p:cNvSpPr/>
            <p:nvPr/>
          </p:nvSpPr>
          <p:spPr bwMode="auto">
            <a:xfrm rot="1137149">
              <a:off x="4007405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  <p:sp>
          <p:nvSpPr>
            <p:cNvPr id="15" name="矩形: 圆角 31">
              <a:extLst>
                <a:ext uri="{FF2B5EF4-FFF2-40B4-BE49-F238E27FC236}">
                  <a16:creationId xmlns:a16="http://schemas.microsoft.com/office/drawing/2014/main" id="{0BEF038B-D9B1-4DE0-8590-A24AB486C4DB}"/>
                </a:ext>
              </a:extLst>
            </p:cNvPr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言</a:t>
              </a:r>
            </a:p>
          </p:txBody>
        </p:sp>
      </p:grpSp>
      <p:sp>
        <p:nvSpPr>
          <p:cNvPr id="2" name="矩形: 圆角 28">
            <a:extLst>
              <a:ext uri="{FF2B5EF4-FFF2-40B4-BE49-F238E27FC236}">
                <a16:creationId xmlns:a16="http://schemas.microsoft.com/office/drawing/2014/main" id="{43028F8E-741F-4793-9245-44277C83498A}"/>
              </a:ext>
            </a:extLst>
          </p:cNvPr>
          <p:cNvSpPr/>
          <p:nvPr/>
        </p:nvSpPr>
        <p:spPr bwMode="auto">
          <a:xfrm rot="1609828">
            <a:off x="3785462" y="342901"/>
            <a:ext cx="787400" cy="713315"/>
          </a:xfrm>
          <a:prstGeom prst="roundRect">
            <a:avLst/>
          </a:prstGeom>
          <a:solidFill>
            <a:srgbClr val="FFCCCC"/>
          </a:solidFill>
          <a:ln>
            <a:solidFill>
              <a:srgbClr val="FF9999">
                <a:alpha val="30196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文</a:t>
            </a:r>
          </a:p>
        </p:txBody>
      </p:sp>
      <p:sp>
        <p:nvSpPr>
          <p:cNvPr id="16" name="矩形: 圆角 28">
            <a:extLst>
              <a:ext uri="{FF2B5EF4-FFF2-40B4-BE49-F238E27FC236}">
                <a16:creationId xmlns:a16="http://schemas.microsoft.com/office/drawing/2014/main" id="{D46A09F4-5B78-4EC4-AD77-3DFA302FD105}"/>
              </a:ext>
            </a:extLst>
          </p:cNvPr>
          <p:cNvSpPr/>
          <p:nvPr/>
        </p:nvSpPr>
        <p:spPr bwMode="auto">
          <a:xfrm>
            <a:off x="10089799" y="1468651"/>
            <a:ext cx="787400" cy="713315"/>
          </a:xfrm>
          <a:prstGeom prst="roundRect">
            <a:avLst/>
          </a:prstGeom>
          <a:solidFill>
            <a:srgbClr val="FFCCCC"/>
          </a:solidFill>
          <a:ln>
            <a:solidFill>
              <a:srgbClr val="FF9999">
                <a:alpha val="30196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D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1686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78350" y="1517643"/>
            <a:ext cx="11790130" cy="4245906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l">
              <a:lnSpc>
                <a:spcPts val="3600"/>
              </a:lnSpc>
            </a:pPr>
            <a:r>
              <a:rPr lang="en-US" altLang="zh-CN" sz="28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</a:t>
            </a:r>
            <a:r>
              <a:rPr lang="zh-CN" altLang="en-US" sz="28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．将下面的句子翻译成现代汉语。（</a:t>
            </a:r>
            <a:r>
              <a:rPr lang="en-US" altLang="zh-CN" sz="28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</a:t>
            </a:r>
            <a:r>
              <a:rPr lang="zh-CN" altLang="en-US" sz="28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</a:p>
          <a:p>
            <a:pPr algn="l">
              <a:lnSpc>
                <a:spcPts val="3600"/>
              </a:lnSpc>
            </a:pPr>
            <a:r>
              <a:rPr lang="zh-CN" altLang="en-US" sz="28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8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en-US" sz="28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）醉能同其乐，醒能述以文者，太守也。（</a:t>
            </a:r>
            <a:r>
              <a:rPr lang="en-US" altLang="zh-CN" sz="28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28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</a:p>
          <a:p>
            <a:pPr algn="l">
              <a:lnSpc>
                <a:spcPts val="3600"/>
              </a:lnSpc>
            </a:pPr>
            <a:endParaRPr lang="zh-CN" altLang="zh-CN" sz="28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l">
              <a:lnSpc>
                <a:spcPts val="3600"/>
              </a:lnSpc>
            </a:pPr>
            <a:endParaRPr lang="en-US" altLang="zh-CN" sz="2800" kern="0" dirty="0">
              <a:solidFill>
                <a:srgbClr val="1E1E1E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>
              <a:lnSpc>
                <a:spcPts val="3600"/>
              </a:lnSpc>
            </a:pPr>
            <a:endParaRPr lang="en-US" altLang="zh-CN" sz="2800" kern="0" dirty="0">
              <a:solidFill>
                <a:srgbClr val="1E1E1E"/>
              </a:solidFill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>
              <a:lnSpc>
                <a:spcPts val="3600"/>
              </a:lnSpc>
            </a:pPr>
            <a:endParaRPr lang="en-US" altLang="zh-CN" sz="2800" kern="0" dirty="0">
              <a:solidFill>
                <a:srgbClr val="1E1E1E"/>
              </a:solidFill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>
              <a:lnSpc>
                <a:spcPts val="3600"/>
              </a:lnSpc>
            </a:pPr>
            <a:r>
              <a:rPr lang="zh-CN" altLang="en-US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）修之来此，乐其地僻而事简。（</a:t>
            </a:r>
            <a:r>
              <a:rPr lang="en-US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en-US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lang="en-US" altLang="zh-CN" sz="2800" kern="0" dirty="0">
              <a:solidFill>
                <a:srgbClr val="1E1E1E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>
              <a:lnSpc>
                <a:spcPts val="3600"/>
              </a:lnSpc>
            </a:pPr>
            <a:endParaRPr lang="zh-CN" altLang="zh-CN" sz="28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l">
              <a:lnSpc>
                <a:spcPts val="3800"/>
              </a:lnSpc>
            </a:pPr>
            <a:endParaRPr lang="zh-CN" altLang="zh-CN" sz="28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40963" name="组合 27"/>
          <p:cNvGrpSpPr/>
          <p:nvPr/>
        </p:nvGrpSpPr>
        <p:grpSpPr>
          <a:xfrm>
            <a:off x="268815" y="306917"/>
            <a:ext cx="1672166" cy="749300"/>
            <a:chOff x="2747226" y="608968"/>
            <a:chExt cx="1199447" cy="495459"/>
          </a:xfrm>
        </p:grpSpPr>
        <p:sp>
          <p:nvSpPr>
            <p:cNvPr id="7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译</a:t>
              </a:r>
            </a:p>
          </p:txBody>
        </p:sp>
        <p:sp>
          <p:nvSpPr>
            <p:cNvPr id="8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</p:grpSp>
      <p:grpSp>
        <p:nvGrpSpPr>
          <p:cNvPr id="11" name="组合 27">
            <a:extLst>
              <a:ext uri="{FF2B5EF4-FFF2-40B4-BE49-F238E27FC236}">
                <a16:creationId xmlns:a16="http://schemas.microsoft.com/office/drawing/2014/main" id="{F3AC1426-79DC-47C5-BBCB-EB7AFC7F701D}"/>
              </a:ext>
            </a:extLst>
          </p:cNvPr>
          <p:cNvGrpSpPr/>
          <p:nvPr/>
        </p:nvGrpSpPr>
        <p:grpSpPr>
          <a:xfrm>
            <a:off x="268817" y="196851"/>
            <a:ext cx="3426883" cy="914400"/>
            <a:chOff x="2747226" y="536189"/>
            <a:chExt cx="2458107" cy="604628"/>
          </a:xfrm>
        </p:grpSpPr>
        <p:sp>
          <p:nvSpPr>
            <p:cNvPr id="12" name="矩形: 圆角 28">
              <a:extLst>
                <a:ext uri="{FF2B5EF4-FFF2-40B4-BE49-F238E27FC236}">
                  <a16:creationId xmlns:a16="http://schemas.microsoft.com/office/drawing/2014/main" id="{8E66F925-5BAD-4D7F-968B-8F453CAFA53C}"/>
                </a:ext>
              </a:extLst>
            </p:cNvPr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课</a:t>
              </a:r>
            </a:p>
          </p:txBody>
        </p:sp>
        <p:sp>
          <p:nvSpPr>
            <p:cNvPr id="13" name="矩形: 圆角 29">
              <a:extLst>
                <a:ext uri="{FF2B5EF4-FFF2-40B4-BE49-F238E27FC236}">
                  <a16:creationId xmlns:a16="http://schemas.microsoft.com/office/drawing/2014/main" id="{A1540190-512E-40F3-90F9-DFB248696493}"/>
                </a:ext>
              </a:extLst>
            </p:cNvPr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外</a:t>
              </a:r>
            </a:p>
          </p:txBody>
        </p:sp>
        <p:sp>
          <p:nvSpPr>
            <p:cNvPr id="14" name="矩形: 圆角 30">
              <a:extLst>
                <a:ext uri="{FF2B5EF4-FFF2-40B4-BE49-F238E27FC236}">
                  <a16:creationId xmlns:a16="http://schemas.microsoft.com/office/drawing/2014/main" id="{2A4D9E80-7277-450C-9924-B08B481265BB}"/>
                </a:ext>
              </a:extLst>
            </p:cNvPr>
            <p:cNvSpPr/>
            <p:nvPr/>
          </p:nvSpPr>
          <p:spPr bwMode="auto">
            <a:xfrm rot="1137149">
              <a:off x="4007405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  <p:sp>
          <p:nvSpPr>
            <p:cNvPr id="15" name="矩形: 圆角 31">
              <a:extLst>
                <a:ext uri="{FF2B5EF4-FFF2-40B4-BE49-F238E27FC236}">
                  <a16:creationId xmlns:a16="http://schemas.microsoft.com/office/drawing/2014/main" id="{0BEF038B-D9B1-4DE0-8590-A24AB486C4DB}"/>
                </a:ext>
              </a:extLst>
            </p:cNvPr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言</a:t>
              </a:r>
            </a:p>
          </p:txBody>
        </p:sp>
      </p:grpSp>
      <p:sp>
        <p:nvSpPr>
          <p:cNvPr id="2" name="矩形: 圆角 28">
            <a:extLst>
              <a:ext uri="{FF2B5EF4-FFF2-40B4-BE49-F238E27FC236}">
                <a16:creationId xmlns:a16="http://schemas.microsoft.com/office/drawing/2014/main" id="{43028F8E-741F-4793-9245-44277C83498A}"/>
              </a:ext>
            </a:extLst>
          </p:cNvPr>
          <p:cNvSpPr/>
          <p:nvPr/>
        </p:nvSpPr>
        <p:spPr bwMode="auto">
          <a:xfrm rot="1609828">
            <a:off x="3785462" y="342901"/>
            <a:ext cx="787400" cy="713315"/>
          </a:xfrm>
          <a:prstGeom prst="roundRect">
            <a:avLst/>
          </a:prstGeom>
          <a:solidFill>
            <a:srgbClr val="FFCCCC"/>
          </a:solidFill>
          <a:ln>
            <a:solidFill>
              <a:srgbClr val="FF9999">
                <a:alpha val="30196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文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6FDB7402-68C6-4080-91B5-67842954D328}"/>
              </a:ext>
            </a:extLst>
          </p:cNvPr>
          <p:cNvSpPr txBox="1"/>
          <p:nvPr/>
        </p:nvSpPr>
        <p:spPr>
          <a:xfrm>
            <a:off x="843280" y="2535898"/>
            <a:ext cx="9337040" cy="9130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ts val="3200"/>
              </a:lnSpc>
            </a:pPr>
            <a:r>
              <a:rPr lang="zh-CN" altLang="en-US" sz="2800" b="1" kern="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醉了能同大家一起欢乐，醒来能用文章记述这种乐事的人，是太守啊</a:t>
            </a:r>
            <a:r>
              <a:rPr lang="en-US" altLang="zh-CN" sz="2800" b="1" kern="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(2</a:t>
            </a:r>
            <a:r>
              <a:rPr lang="zh-CN" altLang="en-US" sz="2800" b="1" kern="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分</a:t>
            </a:r>
            <a:r>
              <a:rPr lang="en-US" altLang="zh-CN" sz="2800" b="1" kern="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lang="zh-CN" altLang="en-US" sz="2800" b="1" kern="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zh-CN" sz="2800" b="1" kern="0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46544391-E9F4-46DE-A07C-A26D6EBF1FD7}"/>
              </a:ext>
            </a:extLst>
          </p:cNvPr>
          <p:cNvSpPr txBox="1"/>
          <p:nvPr/>
        </p:nvSpPr>
        <p:spPr>
          <a:xfrm>
            <a:off x="843280" y="4707480"/>
            <a:ext cx="9115983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2800" b="1" kern="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我来到这个地方，喜欢这里地方僻静，而且政事简单</a:t>
            </a:r>
            <a:r>
              <a:rPr lang="en-US" altLang="zh-CN" sz="2800" b="1" kern="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(2</a:t>
            </a:r>
            <a:r>
              <a:rPr lang="zh-CN" altLang="en-US" sz="2800" b="1" kern="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分</a:t>
            </a:r>
            <a:r>
              <a:rPr lang="en-US" altLang="zh-CN" sz="2800" b="1" kern="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r>
              <a:rPr lang="zh-CN" altLang="en-US" sz="2800" b="1" kern="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8A1336F0-F6FA-4F3A-AD3C-3926D006DE62}"/>
              </a:ext>
            </a:extLst>
          </p:cNvPr>
          <p:cNvSpPr txBox="1"/>
          <p:nvPr/>
        </p:nvSpPr>
        <p:spPr>
          <a:xfrm>
            <a:off x="314066" y="3586770"/>
            <a:ext cx="1179013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2800" b="1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（语句通顺</a:t>
            </a:r>
            <a:r>
              <a:rPr lang="en-US" altLang="zh-CN" sz="2800" b="1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zh-CN" sz="2800" b="1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分，“…者…也”，判断句标志，</a:t>
            </a:r>
            <a:r>
              <a:rPr lang="en-US" altLang="zh-CN" sz="2800" b="1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zh-CN" sz="2800" b="1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分；“以”，用</a:t>
            </a:r>
            <a:r>
              <a:rPr lang="en-US" altLang="zh-CN" sz="2800" b="1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zh-CN" sz="2800" b="1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分</a:t>
            </a:r>
            <a:r>
              <a:rPr lang="en-US" altLang="zh-CN" sz="2800" b="1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)</a:t>
            </a:r>
            <a:br>
              <a:rPr lang="en-US" altLang="zh-CN" sz="2800" b="1" kern="0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endParaRPr lang="zh-CN" altLang="en-US" sz="2800" b="1" kern="0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89058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78350" y="915866"/>
            <a:ext cx="11468100" cy="523374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乙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】</a:t>
            </a:r>
            <a:r>
              <a:rPr lang="en-US" altLang="zh-CN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①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亭以雨名，志喜也。古者有喜，则以名物，示不忘也。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 ②予至扶风之明年，始治官舍。为亭于堂之北，而凿池其南，引流种木，以为休息之所。是岁之春，雨麦于岐山之阳，其占为有年。既而弥月不雨，民方以为忧。越三月，乙卯乃雨，甲子又雨，民以为未足。丁卯大雨，三日乃止。官吏相与庆于庭，商贾相与歌于市，农夫相与忭于野，忧者以喜，病者以愈，而吾亭适成。（节选自苏轼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《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喜雨亭记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》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）</a:t>
            </a:r>
            <a:endParaRPr kumimoji="0" lang="en-US" altLang="zh-CN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【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注释</a:t>
            </a:r>
            <a:r>
              <a:rPr kumimoji="0" lang="en-US" altLang="zh-CN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】①</a:t>
            </a: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rPr>
              <a:t>志：记。②扶风，歧山：均为地名，在今陕西省。③占：占卜。④有年：年将有粮，引申为大丰收。⑤乙卯：古代用干支纪日。乙卯：农历四月初二。甲子：农历四月十一日。丁卯：农历四月十四日。⑥忭：高兴，快乐。</a:t>
            </a:r>
          </a:p>
        </p:txBody>
      </p:sp>
      <p:grpSp>
        <p:nvGrpSpPr>
          <p:cNvPr id="40963" name="组合 27"/>
          <p:cNvGrpSpPr/>
          <p:nvPr/>
        </p:nvGrpSpPr>
        <p:grpSpPr>
          <a:xfrm>
            <a:off x="268815" y="306917"/>
            <a:ext cx="1672166" cy="749300"/>
            <a:chOff x="2747226" y="608968"/>
            <a:chExt cx="1199447" cy="495459"/>
          </a:xfrm>
        </p:grpSpPr>
        <p:sp>
          <p:nvSpPr>
            <p:cNvPr id="7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译</a:t>
              </a:r>
            </a:p>
          </p:txBody>
        </p:sp>
        <p:sp>
          <p:nvSpPr>
            <p:cNvPr id="8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</p:grpSp>
      <p:grpSp>
        <p:nvGrpSpPr>
          <p:cNvPr id="11" name="组合 27">
            <a:extLst>
              <a:ext uri="{FF2B5EF4-FFF2-40B4-BE49-F238E27FC236}">
                <a16:creationId xmlns:a16="http://schemas.microsoft.com/office/drawing/2014/main" id="{F3AC1426-79DC-47C5-BBCB-EB7AFC7F701D}"/>
              </a:ext>
            </a:extLst>
          </p:cNvPr>
          <p:cNvGrpSpPr/>
          <p:nvPr/>
        </p:nvGrpSpPr>
        <p:grpSpPr>
          <a:xfrm>
            <a:off x="268817" y="196851"/>
            <a:ext cx="3426883" cy="914400"/>
            <a:chOff x="2747226" y="536189"/>
            <a:chExt cx="2458107" cy="604628"/>
          </a:xfrm>
        </p:grpSpPr>
        <p:sp>
          <p:nvSpPr>
            <p:cNvPr id="12" name="矩形: 圆角 28">
              <a:extLst>
                <a:ext uri="{FF2B5EF4-FFF2-40B4-BE49-F238E27FC236}">
                  <a16:creationId xmlns:a16="http://schemas.microsoft.com/office/drawing/2014/main" id="{8E66F925-5BAD-4D7F-968B-8F453CAFA53C}"/>
                </a:ext>
              </a:extLst>
            </p:cNvPr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课</a:t>
              </a:r>
            </a:p>
          </p:txBody>
        </p:sp>
        <p:sp>
          <p:nvSpPr>
            <p:cNvPr id="13" name="矩形: 圆角 29">
              <a:extLst>
                <a:ext uri="{FF2B5EF4-FFF2-40B4-BE49-F238E27FC236}">
                  <a16:creationId xmlns:a16="http://schemas.microsoft.com/office/drawing/2014/main" id="{A1540190-512E-40F3-90F9-DFB248696493}"/>
                </a:ext>
              </a:extLst>
            </p:cNvPr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外</a:t>
              </a:r>
            </a:p>
          </p:txBody>
        </p:sp>
        <p:sp>
          <p:nvSpPr>
            <p:cNvPr id="14" name="矩形: 圆角 30">
              <a:extLst>
                <a:ext uri="{FF2B5EF4-FFF2-40B4-BE49-F238E27FC236}">
                  <a16:creationId xmlns:a16="http://schemas.microsoft.com/office/drawing/2014/main" id="{2A4D9E80-7277-450C-9924-B08B481265BB}"/>
                </a:ext>
              </a:extLst>
            </p:cNvPr>
            <p:cNvSpPr/>
            <p:nvPr/>
          </p:nvSpPr>
          <p:spPr bwMode="auto">
            <a:xfrm rot="1137149">
              <a:off x="4007405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  <p:sp>
          <p:nvSpPr>
            <p:cNvPr id="15" name="矩形: 圆角 31">
              <a:extLst>
                <a:ext uri="{FF2B5EF4-FFF2-40B4-BE49-F238E27FC236}">
                  <a16:creationId xmlns:a16="http://schemas.microsoft.com/office/drawing/2014/main" id="{0BEF038B-D9B1-4DE0-8590-A24AB486C4DB}"/>
                </a:ext>
              </a:extLst>
            </p:cNvPr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言</a:t>
              </a:r>
            </a:p>
          </p:txBody>
        </p:sp>
      </p:grpSp>
      <p:sp>
        <p:nvSpPr>
          <p:cNvPr id="2" name="矩形: 圆角 28">
            <a:extLst>
              <a:ext uri="{FF2B5EF4-FFF2-40B4-BE49-F238E27FC236}">
                <a16:creationId xmlns:a16="http://schemas.microsoft.com/office/drawing/2014/main" id="{43028F8E-741F-4793-9245-44277C83498A}"/>
              </a:ext>
            </a:extLst>
          </p:cNvPr>
          <p:cNvSpPr/>
          <p:nvPr/>
        </p:nvSpPr>
        <p:spPr bwMode="auto">
          <a:xfrm rot="1609828">
            <a:off x="3785462" y="342901"/>
            <a:ext cx="787400" cy="713315"/>
          </a:xfrm>
          <a:prstGeom prst="roundRect">
            <a:avLst/>
          </a:prstGeom>
          <a:solidFill>
            <a:srgbClr val="FFCCCC"/>
          </a:solidFill>
          <a:ln>
            <a:solidFill>
              <a:srgbClr val="FF9999">
                <a:alpha val="30196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文</a:t>
            </a:r>
          </a:p>
        </p:txBody>
      </p:sp>
      <p:sp>
        <p:nvSpPr>
          <p:cNvPr id="3" name="矩形: 圆角 29">
            <a:extLst>
              <a:ext uri="{FF2B5EF4-FFF2-40B4-BE49-F238E27FC236}">
                <a16:creationId xmlns:a16="http://schemas.microsoft.com/office/drawing/2014/main" id="{BC9F16BC-5C80-4F25-997C-EAC460471E58}"/>
              </a:ext>
            </a:extLst>
          </p:cNvPr>
          <p:cNvSpPr/>
          <p:nvPr/>
        </p:nvSpPr>
        <p:spPr bwMode="auto">
          <a:xfrm rot="294411">
            <a:off x="4723482" y="357115"/>
            <a:ext cx="787400" cy="713317"/>
          </a:xfrm>
          <a:prstGeom prst="roundRect">
            <a:avLst/>
          </a:prstGeom>
          <a:solidFill>
            <a:srgbClr val="CCFFCC"/>
          </a:solidFill>
          <a:ln>
            <a:solidFill>
              <a:srgbClr val="99FF99">
                <a:alpha val="20000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3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9379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91755" y="1252446"/>
            <a:ext cx="11468100" cy="523374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>
            <a:spAutoFit/>
          </a:bodyPr>
          <a:lstStyle/>
          <a:p>
            <a:pPr lvl="0" algn="just">
              <a:lnSpc>
                <a:spcPct val="120000"/>
              </a:lnSpc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这座亭子用雨来命名，是为了纪念喜庆的事件。古时候有了喜事，就用它来命名事物，表示不忘的意思。</a:t>
            </a:r>
            <a:endParaRPr lang="en-US" altLang="zh-CN" sz="2800" b="1" dirty="0">
              <a:solidFill>
                <a:prstClr val="black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lvl="0" algn="just">
              <a:lnSpc>
                <a:spcPct val="120000"/>
              </a:lnSpc>
              <a:defRPr/>
            </a:pPr>
            <a:r>
              <a:rPr lang="zh-CN" altLang="en-US" sz="2800" b="1" dirty="0">
                <a:solidFill>
                  <a:prstClr val="black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我到扶风的第二年，才开始造官邸，在堂屋的北面修建了一座亭子，在南面开凿了一口池塘，引来流水，种上树木，把它当做休息的场所。这年春天，在岐山的南面下了麦雨，占卜此事，认为今年有个好年成。然而此后整整一个月没有下雨，百姓才因此忧虑起来。到了三月的乙卯日，天才下雨，甲子日又下雨，百姓们认为下得还不够；丁卯日又下了大雨，一连三天才停止。官吏们在院子里一起庆贺，商人们在集市上一起唱歌，农夫们在野地里一起欢笑，忧愁的人因此而高兴，生病的人因此而痊愈，而我的亭子也恰好造成了。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华文楷体" panose="02010600040101010101" pitchFamily="2" charset="-122"/>
              <a:ea typeface="华文楷体" panose="02010600040101010101" pitchFamily="2" charset="-122"/>
              <a:cs typeface="+mn-cs"/>
            </a:endParaRPr>
          </a:p>
        </p:txBody>
      </p:sp>
      <p:grpSp>
        <p:nvGrpSpPr>
          <p:cNvPr id="6" name="组合 27">
            <a:extLst>
              <a:ext uri="{FF2B5EF4-FFF2-40B4-BE49-F238E27FC236}">
                <a16:creationId xmlns:a16="http://schemas.microsoft.com/office/drawing/2014/main" id="{A67059C5-251C-4A95-AF49-7E2A323F9989}"/>
              </a:ext>
            </a:extLst>
          </p:cNvPr>
          <p:cNvGrpSpPr/>
          <p:nvPr/>
        </p:nvGrpSpPr>
        <p:grpSpPr>
          <a:xfrm>
            <a:off x="382220" y="257762"/>
            <a:ext cx="1694330" cy="737319"/>
            <a:chOff x="2893460" y="-19422"/>
            <a:chExt cx="1215345" cy="487537"/>
          </a:xfrm>
        </p:grpSpPr>
        <p:sp>
          <p:nvSpPr>
            <p:cNvPr id="9" name="矩形: 圆角 28">
              <a:extLst>
                <a:ext uri="{FF2B5EF4-FFF2-40B4-BE49-F238E27FC236}">
                  <a16:creationId xmlns:a16="http://schemas.microsoft.com/office/drawing/2014/main" id="{256B04DB-6D86-4A3F-BB3F-2B64BBA89BBB}"/>
                </a:ext>
              </a:extLst>
            </p:cNvPr>
            <p:cNvSpPr/>
            <p:nvPr/>
          </p:nvSpPr>
          <p:spPr bwMode="auto">
            <a:xfrm rot="20527566">
              <a:off x="2893460" y="-3550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译</a:t>
              </a:r>
            </a:p>
          </p:txBody>
        </p:sp>
        <p:sp>
          <p:nvSpPr>
            <p:cNvPr id="10" name="矩形: 圆角 29">
              <a:extLst>
                <a:ext uri="{FF2B5EF4-FFF2-40B4-BE49-F238E27FC236}">
                  <a16:creationId xmlns:a16="http://schemas.microsoft.com/office/drawing/2014/main" id="{4E3FE7D5-76DB-45E7-AF06-E68401E915DA}"/>
                </a:ext>
              </a:extLst>
            </p:cNvPr>
            <p:cNvSpPr/>
            <p:nvPr/>
          </p:nvSpPr>
          <p:spPr bwMode="auto">
            <a:xfrm rot="294411">
              <a:off x="3544002" y="-19422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80217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78350" y="1517643"/>
            <a:ext cx="11790130" cy="3956789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l">
              <a:lnSpc>
                <a:spcPts val="3800"/>
              </a:lnSpc>
            </a:pPr>
            <a:r>
              <a:rPr lang="en-US" altLang="zh-CN" sz="28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1.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下列加点的词解释</a:t>
            </a:r>
            <a:r>
              <a:rPr lang="zh-CN" altLang="zh-CN" sz="2800" b="1" kern="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有误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的一项是（</a:t>
            </a:r>
            <a:r>
              <a:rPr lang="en-US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     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）（</a:t>
            </a:r>
            <a:r>
              <a:rPr lang="en-US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lang="zh-CN" altLang="zh-CN" sz="28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l">
              <a:lnSpc>
                <a:spcPts val="3800"/>
              </a:lnSpc>
            </a:pPr>
            <a:r>
              <a:rPr lang="en-US" altLang="zh-CN" sz="28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A.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醉翁之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意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不在酒</a:t>
            </a:r>
            <a:r>
              <a:rPr lang="en-US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  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仿宋" panose="02010609060101010101" pitchFamily="49" charset="-122"/>
                <a:cs typeface="仿宋" panose="02010609060101010101" pitchFamily="49" charset="-122"/>
              </a:rPr>
              <a:t>意：情趣</a:t>
            </a:r>
            <a:r>
              <a:rPr lang="en-US" altLang="zh-CN" sz="28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    B.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佳木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秀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而繁阴</a:t>
            </a:r>
            <a:r>
              <a:rPr lang="en-US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 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仿宋" panose="02010609060101010101" pitchFamily="49" charset="-122"/>
                <a:cs typeface="仿宋" panose="02010609060101010101" pitchFamily="49" charset="-122"/>
              </a:rPr>
              <a:t>秀：草木茂盛</a:t>
            </a:r>
            <a:endParaRPr lang="zh-CN" altLang="zh-CN" sz="28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l">
              <a:lnSpc>
                <a:spcPts val="3800"/>
              </a:lnSpc>
            </a:pPr>
            <a:r>
              <a:rPr lang="en-US" altLang="zh-CN" sz="28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C.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民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方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以为忧</a:t>
            </a:r>
            <a:r>
              <a:rPr lang="en-US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     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仿宋" panose="02010609060101010101" pitchFamily="49" charset="-122"/>
                <a:cs typeface="仿宋" panose="02010609060101010101" pitchFamily="49" charset="-122"/>
              </a:rPr>
              <a:t>方：刚才</a:t>
            </a:r>
            <a:r>
              <a:rPr lang="en-US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仿宋" panose="02010609060101010101" pitchFamily="49" charset="-122"/>
                <a:cs typeface="仿宋" panose="02010609060101010101" pitchFamily="49" charset="-122"/>
              </a:rPr>
              <a:t> </a:t>
            </a:r>
            <a:r>
              <a:rPr lang="en-US" altLang="zh-CN" sz="28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   D.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甲子又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雨</a:t>
            </a:r>
            <a:r>
              <a:rPr lang="en-US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   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仿宋" panose="02010609060101010101" pitchFamily="49" charset="-122"/>
                <a:cs typeface="仿宋" panose="02010609060101010101" pitchFamily="49" charset="-122"/>
              </a:rPr>
              <a:t>雨：下雨</a:t>
            </a:r>
            <a:endParaRPr lang="en-US" altLang="zh-CN" sz="2800" kern="0" dirty="0">
              <a:solidFill>
                <a:srgbClr val="1E1E1E"/>
              </a:solidFill>
              <a:effectLst/>
              <a:latin typeface="Calibri" panose="020F0502020204030204" pitchFamily="34" charset="0"/>
              <a:ea typeface="仿宋" panose="02010609060101010101" pitchFamily="49" charset="-122"/>
              <a:cs typeface="仿宋" panose="02010609060101010101" pitchFamily="49" charset="-122"/>
            </a:endParaRPr>
          </a:p>
          <a:p>
            <a:pPr algn="l">
              <a:lnSpc>
                <a:spcPts val="3800"/>
              </a:lnSpc>
            </a:pPr>
            <a:endParaRPr lang="zh-CN" altLang="zh-CN" sz="28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l">
              <a:lnSpc>
                <a:spcPts val="3800"/>
              </a:lnSpc>
            </a:pPr>
            <a:r>
              <a:rPr lang="en-US" altLang="zh-CN" sz="28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2.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下列加点词意思和用法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相同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的一项是（</a:t>
            </a:r>
            <a:r>
              <a:rPr lang="en-US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     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）（</a:t>
            </a:r>
            <a:r>
              <a:rPr lang="en-US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lang="zh-CN" altLang="zh-CN" sz="28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l">
              <a:lnSpc>
                <a:spcPts val="3800"/>
              </a:lnSpc>
            </a:pPr>
            <a:r>
              <a:rPr lang="en-US" altLang="zh-CN" sz="28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A.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四时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之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景不同</a:t>
            </a:r>
            <a:r>
              <a:rPr lang="en-US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/ 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雨麦于岐山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之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阳</a:t>
            </a:r>
            <a:r>
              <a:rPr lang="en-US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     B.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而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不知人之乐</a:t>
            </a:r>
            <a:r>
              <a:rPr lang="en-US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/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而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凿池其南</a:t>
            </a:r>
            <a:endParaRPr lang="zh-CN" altLang="zh-CN" sz="28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l">
              <a:lnSpc>
                <a:spcPts val="3800"/>
              </a:lnSpc>
            </a:pPr>
            <a:r>
              <a:rPr lang="en-US" altLang="zh-CN" sz="28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C.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醉能同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其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乐</a:t>
            </a:r>
            <a:r>
              <a:rPr lang="en-US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/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其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真无马耶 （《马说》）</a:t>
            </a:r>
            <a:r>
              <a:rPr lang="en-US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  D.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以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为休息之所</a:t>
            </a:r>
            <a:r>
              <a:rPr lang="en-US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/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不</a:t>
            </a:r>
            <a:r>
              <a:rPr lang="zh-CN" altLang="zh-CN" sz="2800" b="1" kern="0" dirty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以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物喜，不以己悲</a:t>
            </a:r>
            <a:endParaRPr lang="zh-CN" altLang="zh-CN" sz="28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40963" name="组合 27"/>
          <p:cNvGrpSpPr/>
          <p:nvPr/>
        </p:nvGrpSpPr>
        <p:grpSpPr>
          <a:xfrm>
            <a:off x="268815" y="306917"/>
            <a:ext cx="1672166" cy="749300"/>
            <a:chOff x="2747226" y="608968"/>
            <a:chExt cx="1199447" cy="495459"/>
          </a:xfrm>
        </p:grpSpPr>
        <p:sp>
          <p:nvSpPr>
            <p:cNvPr id="7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译</a:t>
              </a:r>
            </a:p>
          </p:txBody>
        </p:sp>
        <p:sp>
          <p:nvSpPr>
            <p:cNvPr id="8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</p:grpSp>
      <p:grpSp>
        <p:nvGrpSpPr>
          <p:cNvPr id="11" name="组合 27">
            <a:extLst>
              <a:ext uri="{FF2B5EF4-FFF2-40B4-BE49-F238E27FC236}">
                <a16:creationId xmlns:a16="http://schemas.microsoft.com/office/drawing/2014/main" id="{F3AC1426-79DC-47C5-BBCB-EB7AFC7F701D}"/>
              </a:ext>
            </a:extLst>
          </p:cNvPr>
          <p:cNvGrpSpPr/>
          <p:nvPr/>
        </p:nvGrpSpPr>
        <p:grpSpPr>
          <a:xfrm>
            <a:off x="268817" y="196851"/>
            <a:ext cx="3426883" cy="914400"/>
            <a:chOff x="2747226" y="536189"/>
            <a:chExt cx="2458107" cy="604628"/>
          </a:xfrm>
        </p:grpSpPr>
        <p:sp>
          <p:nvSpPr>
            <p:cNvPr id="12" name="矩形: 圆角 28">
              <a:extLst>
                <a:ext uri="{FF2B5EF4-FFF2-40B4-BE49-F238E27FC236}">
                  <a16:creationId xmlns:a16="http://schemas.microsoft.com/office/drawing/2014/main" id="{8E66F925-5BAD-4D7F-968B-8F453CAFA53C}"/>
                </a:ext>
              </a:extLst>
            </p:cNvPr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课</a:t>
              </a:r>
            </a:p>
          </p:txBody>
        </p:sp>
        <p:sp>
          <p:nvSpPr>
            <p:cNvPr id="13" name="矩形: 圆角 29">
              <a:extLst>
                <a:ext uri="{FF2B5EF4-FFF2-40B4-BE49-F238E27FC236}">
                  <a16:creationId xmlns:a16="http://schemas.microsoft.com/office/drawing/2014/main" id="{A1540190-512E-40F3-90F9-DFB248696493}"/>
                </a:ext>
              </a:extLst>
            </p:cNvPr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外</a:t>
              </a:r>
            </a:p>
          </p:txBody>
        </p:sp>
        <p:sp>
          <p:nvSpPr>
            <p:cNvPr id="14" name="矩形: 圆角 30">
              <a:extLst>
                <a:ext uri="{FF2B5EF4-FFF2-40B4-BE49-F238E27FC236}">
                  <a16:creationId xmlns:a16="http://schemas.microsoft.com/office/drawing/2014/main" id="{2A4D9E80-7277-450C-9924-B08B481265BB}"/>
                </a:ext>
              </a:extLst>
            </p:cNvPr>
            <p:cNvSpPr/>
            <p:nvPr/>
          </p:nvSpPr>
          <p:spPr bwMode="auto">
            <a:xfrm rot="1137149">
              <a:off x="4007405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  <p:sp>
          <p:nvSpPr>
            <p:cNvPr id="15" name="矩形: 圆角 31">
              <a:extLst>
                <a:ext uri="{FF2B5EF4-FFF2-40B4-BE49-F238E27FC236}">
                  <a16:creationId xmlns:a16="http://schemas.microsoft.com/office/drawing/2014/main" id="{0BEF038B-D9B1-4DE0-8590-A24AB486C4DB}"/>
                </a:ext>
              </a:extLst>
            </p:cNvPr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言</a:t>
              </a:r>
            </a:p>
          </p:txBody>
        </p:sp>
      </p:grpSp>
      <p:sp>
        <p:nvSpPr>
          <p:cNvPr id="2" name="矩形: 圆角 28">
            <a:extLst>
              <a:ext uri="{FF2B5EF4-FFF2-40B4-BE49-F238E27FC236}">
                <a16:creationId xmlns:a16="http://schemas.microsoft.com/office/drawing/2014/main" id="{43028F8E-741F-4793-9245-44277C83498A}"/>
              </a:ext>
            </a:extLst>
          </p:cNvPr>
          <p:cNvSpPr/>
          <p:nvPr/>
        </p:nvSpPr>
        <p:spPr bwMode="auto">
          <a:xfrm rot="1609828">
            <a:off x="3785462" y="342901"/>
            <a:ext cx="787400" cy="713315"/>
          </a:xfrm>
          <a:prstGeom prst="roundRect">
            <a:avLst/>
          </a:prstGeom>
          <a:solidFill>
            <a:srgbClr val="FFCCCC"/>
          </a:solidFill>
          <a:ln>
            <a:solidFill>
              <a:srgbClr val="FF9999">
                <a:alpha val="30196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文</a:t>
            </a:r>
          </a:p>
        </p:txBody>
      </p:sp>
      <p:sp>
        <p:nvSpPr>
          <p:cNvPr id="16" name="矩形: 圆角 28">
            <a:extLst>
              <a:ext uri="{FF2B5EF4-FFF2-40B4-BE49-F238E27FC236}">
                <a16:creationId xmlns:a16="http://schemas.microsoft.com/office/drawing/2014/main" id="{C76830A9-2854-489D-8D48-E50FD0EBD122}"/>
              </a:ext>
            </a:extLst>
          </p:cNvPr>
          <p:cNvSpPr/>
          <p:nvPr/>
        </p:nvSpPr>
        <p:spPr bwMode="auto">
          <a:xfrm>
            <a:off x="5842919" y="1383568"/>
            <a:ext cx="787400" cy="713315"/>
          </a:xfrm>
          <a:prstGeom prst="roundRect">
            <a:avLst/>
          </a:prstGeom>
          <a:solidFill>
            <a:srgbClr val="FFCCCC"/>
          </a:solidFill>
          <a:ln>
            <a:solidFill>
              <a:srgbClr val="FF9999">
                <a:alpha val="30196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C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2AEB7F4A-E763-48D4-82AD-EA0D2B8BDC5E}"/>
              </a:ext>
            </a:extLst>
          </p:cNvPr>
          <p:cNvSpPr txBox="1"/>
          <p:nvPr/>
        </p:nvSpPr>
        <p:spPr>
          <a:xfrm>
            <a:off x="178350" y="3105835"/>
            <a:ext cx="10232741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1800"/>
              </a:lnSpc>
            </a:pPr>
            <a:r>
              <a:rPr lang="zh-CN" altLang="zh-CN" sz="2400" b="1" kern="0" dirty="0">
                <a:solidFill>
                  <a:srgbClr val="0000FF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【解析】试题分析：</a:t>
            </a:r>
            <a:r>
              <a:rPr lang="en-US" altLang="zh-CN" sz="2400" b="1" kern="0" dirty="0">
                <a:solidFill>
                  <a:srgbClr val="0000FF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C</a:t>
            </a:r>
            <a:r>
              <a:rPr lang="zh-CN" altLang="zh-CN" sz="2400" b="1" kern="0" dirty="0">
                <a:solidFill>
                  <a:srgbClr val="0000FF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项，方：才。“民方以为忧”，百姓才因此忧虑起来</a:t>
            </a:r>
            <a:r>
              <a:rPr lang="zh-CN" altLang="zh-CN" sz="2400" kern="0" dirty="0">
                <a:solidFill>
                  <a:srgbClr val="1E1E1E"/>
                </a:solidFill>
                <a:effectLst/>
                <a:latin typeface="楷体" panose="02010609060101010101" pitchFamily="49" charset="-122"/>
                <a:ea typeface="楷体" panose="02010609060101010101" pitchFamily="49" charset="-122"/>
                <a:cs typeface="宋体" panose="02010600030101010101" pitchFamily="2" charset="-122"/>
              </a:rPr>
              <a:t>。</a:t>
            </a:r>
            <a:endParaRPr lang="zh-CN" altLang="zh-CN" sz="2400" kern="100" dirty="0">
              <a:effectLst/>
              <a:latin typeface="楷体" panose="02010609060101010101" pitchFamily="49" charset="-122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18" name="矩形: 圆角 28">
            <a:extLst>
              <a:ext uri="{FF2B5EF4-FFF2-40B4-BE49-F238E27FC236}">
                <a16:creationId xmlns:a16="http://schemas.microsoft.com/office/drawing/2014/main" id="{F1805D13-0A23-4BB3-9FD5-E5111FA8A0DC}"/>
              </a:ext>
            </a:extLst>
          </p:cNvPr>
          <p:cNvSpPr/>
          <p:nvPr/>
        </p:nvSpPr>
        <p:spPr bwMode="auto">
          <a:xfrm>
            <a:off x="6452519" y="3314426"/>
            <a:ext cx="787400" cy="713315"/>
          </a:xfrm>
          <a:prstGeom prst="roundRect">
            <a:avLst/>
          </a:prstGeom>
          <a:solidFill>
            <a:srgbClr val="FFCCCC"/>
          </a:solidFill>
          <a:ln>
            <a:solidFill>
              <a:srgbClr val="FF9999">
                <a:alpha val="30196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A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6BEB3EFE-EFC1-4C0E-B242-0D3C09ED248A}"/>
              </a:ext>
            </a:extLst>
          </p:cNvPr>
          <p:cNvSpPr txBox="1"/>
          <p:nvPr/>
        </p:nvSpPr>
        <p:spPr>
          <a:xfrm>
            <a:off x="265079" y="5454072"/>
            <a:ext cx="1051468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2400" b="1" kern="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【解析】</a:t>
            </a:r>
            <a:r>
              <a:rPr lang="en-US" altLang="zh-CN" sz="2400" b="1" kern="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A</a:t>
            </a:r>
            <a:r>
              <a:rPr lang="zh-CN" altLang="zh-CN" sz="2400" b="1" kern="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项，结构助词，的”；</a:t>
            </a:r>
            <a:r>
              <a:rPr lang="en-US" altLang="zh-CN" sz="2400" b="1" kern="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B</a:t>
            </a:r>
            <a:r>
              <a:rPr lang="zh-CN" altLang="zh-CN" sz="2400" b="1" kern="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项，前一个表转折，然而，但是，却；后一个表顺承，然后。</a:t>
            </a:r>
            <a:r>
              <a:rPr lang="en-US" altLang="zh-CN" sz="2400" b="1" kern="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C</a:t>
            </a:r>
            <a:r>
              <a:rPr lang="zh-CN" altLang="zh-CN" sz="2400" b="1" kern="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项，其，前一个为“代词，代他们”；后一个“表反诘，难道”。</a:t>
            </a:r>
            <a:r>
              <a:rPr lang="en-US" altLang="zh-CN" sz="2400" b="1" kern="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D</a:t>
            </a:r>
            <a:r>
              <a:rPr lang="zh-CN" altLang="zh-CN" sz="2400" b="1" kern="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项，以，前者为介词，把，后者为“连词，因为”。</a:t>
            </a:r>
            <a:endParaRPr lang="zh-CN" altLang="en-US" sz="2400" b="1" kern="0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24348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  <p:bldP spid="18" grpId="0" animBg="1"/>
      <p:bldP spid="1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78350" y="1517643"/>
            <a:ext cx="11790130" cy="3956789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l">
              <a:lnSpc>
                <a:spcPts val="3800"/>
              </a:lnSpc>
            </a:pPr>
            <a:r>
              <a:rPr lang="en-US" altLang="zh-CN" sz="2800" b="1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3.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下列对文本理解和表述</a:t>
            </a:r>
            <a:r>
              <a:rPr lang="zh-CN" altLang="zh-CN" sz="2800" b="1" kern="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有误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的一项是（</a:t>
            </a:r>
            <a:r>
              <a:rPr lang="en-US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     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）（</a:t>
            </a:r>
            <a:r>
              <a:rPr lang="en-US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lang="zh-CN" altLang="zh-CN" sz="28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l">
              <a:lnSpc>
                <a:spcPts val="3800"/>
              </a:lnSpc>
            </a:pPr>
            <a:r>
              <a:rPr lang="en-US" altLang="zh-CN" sz="28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A.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甲文用一个“乐”字为主线，把众多内容连缀在一起，而这些“乐”，都是为了突出作者的自我陶醉之乐。</a:t>
            </a:r>
            <a:endParaRPr lang="zh-CN" altLang="zh-CN" sz="28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l">
              <a:lnSpc>
                <a:spcPts val="3800"/>
              </a:lnSpc>
            </a:pPr>
            <a:r>
              <a:rPr lang="en-US" altLang="zh-CN" sz="28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B.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甲乙两文中亭子命名的由来：甲文以作者的号来命名，而乙文以这件久旱逢甘霖的真事命名。</a:t>
            </a:r>
            <a:endParaRPr lang="zh-CN" altLang="zh-CN" sz="28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l">
              <a:lnSpc>
                <a:spcPts val="3800"/>
              </a:lnSpc>
            </a:pPr>
            <a:r>
              <a:rPr lang="en-US" altLang="zh-CN" sz="28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C.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甲文第①段是交待醉翁亭的环境位置，由群山到琅琊山，由山及泉，由泉及亭，又由亭名引出太守的醉翁之意，内存的脉络是连贯的。</a:t>
            </a:r>
            <a:endParaRPr lang="zh-CN" altLang="zh-CN" sz="28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l">
              <a:lnSpc>
                <a:spcPts val="3800"/>
              </a:lnSpc>
            </a:pPr>
            <a:r>
              <a:rPr lang="en-US" altLang="zh-CN" sz="28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D.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甲乙两文都表达了作者被贬后寄情山水的忧乐之意和愁苦之情。</a:t>
            </a:r>
            <a:endParaRPr lang="zh-CN" altLang="zh-CN" sz="28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40963" name="组合 27"/>
          <p:cNvGrpSpPr/>
          <p:nvPr/>
        </p:nvGrpSpPr>
        <p:grpSpPr>
          <a:xfrm>
            <a:off x="268815" y="306917"/>
            <a:ext cx="1672166" cy="749300"/>
            <a:chOff x="2747226" y="608968"/>
            <a:chExt cx="1199447" cy="495459"/>
          </a:xfrm>
        </p:grpSpPr>
        <p:sp>
          <p:nvSpPr>
            <p:cNvPr id="7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译</a:t>
              </a:r>
            </a:p>
          </p:txBody>
        </p:sp>
        <p:sp>
          <p:nvSpPr>
            <p:cNvPr id="8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</p:grpSp>
      <p:grpSp>
        <p:nvGrpSpPr>
          <p:cNvPr id="11" name="组合 27">
            <a:extLst>
              <a:ext uri="{FF2B5EF4-FFF2-40B4-BE49-F238E27FC236}">
                <a16:creationId xmlns:a16="http://schemas.microsoft.com/office/drawing/2014/main" id="{F3AC1426-79DC-47C5-BBCB-EB7AFC7F701D}"/>
              </a:ext>
            </a:extLst>
          </p:cNvPr>
          <p:cNvGrpSpPr/>
          <p:nvPr/>
        </p:nvGrpSpPr>
        <p:grpSpPr>
          <a:xfrm>
            <a:off x="268817" y="196851"/>
            <a:ext cx="3426883" cy="914400"/>
            <a:chOff x="2747226" y="536189"/>
            <a:chExt cx="2458107" cy="604628"/>
          </a:xfrm>
        </p:grpSpPr>
        <p:sp>
          <p:nvSpPr>
            <p:cNvPr id="12" name="矩形: 圆角 28">
              <a:extLst>
                <a:ext uri="{FF2B5EF4-FFF2-40B4-BE49-F238E27FC236}">
                  <a16:creationId xmlns:a16="http://schemas.microsoft.com/office/drawing/2014/main" id="{8E66F925-5BAD-4D7F-968B-8F453CAFA53C}"/>
                </a:ext>
              </a:extLst>
            </p:cNvPr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课</a:t>
              </a:r>
            </a:p>
          </p:txBody>
        </p:sp>
        <p:sp>
          <p:nvSpPr>
            <p:cNvPr id="13" name="矩形: 圆角 29">
              <a:extLst>
                <a:ext uri="{FF2B5EF4-FFF2-40B4-BE49-F238E27FC236}">
                  <a16:creationId xmlns:a16="http://schemas.microsoft.com/office/drawing/2014/main" id="{A1540190-512E-40F3-90F9-DFB248696493}"/>
                </a:ext>
              </a:extLst>
            </p:cNvPr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外</a:t>
              </a:r>
            </a:p>
          </p:txBody>
        </p:sp>
        <p:sp>
          <p:nvSpPr>
            <p:cNvPr id="14" name="矩形: 圆角 30">
              <a:extLst>
                <a:ext uri="{FF2B5EF4-FFF2-40B4-BE49-F238E27FC236}">
                  <a16:creationId xmlns:a16="http://schemas.microsoft.com/office/drawing/2014/main" id="{2A4D9E80-7277-450C-9924-B08B481265BB}"/>
                </a:ext>
              </a:extLst>
            </p:cNvPr>
            <p:cNvSpPr/>
            <p:nvPr/>
          </p:nvSpPr>
          <p:spPr bwMode="auto">
            <a:xfrm rot="1137149">
              <a:off x="4007405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  <p:sp>
          <p:nvSpPr>
            <p:cNvPr id="15" name="矩形: 圆角 31">
              <a:extLst>
                <a:ext uri="{FF2B5EF4-FFF2-40B4-BE49-F238E27FC236}">
                  <a16:creationId xmlns:a16="http://schemas.microsoft.com/office/drawing/2014/main" id="{0BEF038B-D9B1-4DE0-8590-A24AB486C4DB}"/>
                </a:ext>
              </a:extLst>
            </p:cNvPr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言</a:t>
              </a:r>
            </a:p>
          </p:txBody>
        </p:sp>
      </p:grpSp>
      <p:sp>
        <p:nvSpPr>
          <p:cNvPr id="2" name="矩形: 圆角 28">
            <a:extLst>
              <a:ext uri="{FF2B5EF4-FFF2-40B4-BE49-F238E27FC236}">
                <a16:creationId xmlns:a16="http://schemas.microsoft.com/office/drawing/2014/main" id="{43028F8E-741F-4793-9245-44277C83498A}"/>
              </a:ext>
            </a:extLst>
          </p:cNvPr>
          <p:cNvSpPr/>
          <p:nvPr/>
        </p:nvSpPr>
        <p:spPr bwMode="auto">
          <a:xfrm rot="1609828">
            <a:off x="3785462" y="342901"/>
            <a:ext cx="787400" cy="713315"/>
          </a:xfrm>
          <a:prstGeom prst="roundRect">
            <a:avLst/>
          </a:prstGeom>
          <a:solidFill>
            <a:srgbClr val="FFCCCC"/>
          </a:solidFill>
          <a:ln>
            <a:solidFill>
              <a:srgbClr val="FF9999">
                <a:alpha val="30196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文</a:t>
            </a:r>
          </a:p>
        </p:txBody>
      </p:sp>
      <p:sp>
        <p:nvSpPr>
          <p:cNvPr id="16" name="矩形: 圆角 28">
            <a:extLst>
              <a:ext uri="{FF2B5EF4-FFF2-40B4-BE49-F238E27FC236}">
                <a16:creationId xmlns:a16="http://schemas.microsoft.com/office/drawing/2014/main" id="{D46A09F4-5B78-4EC4-AD77-3DFA302FD105}"/>
              </a:ext>
            </a:extLst>
          </p:cNvPr>
          <p:cNvSpPr/>
          <p:nvPr/>
        </p:nvSpPr>
        <p:spPr bwMode="auto">
          <a:xfrm>
            <a:off x="6493159" y="1383568"/>
            <a:ext cx="787400" cy="713315"/>
          </a:xfrm>
          <a:prstGeom prst="roundRect">
            <a:avLst/>
          </a:prstGeom>
          <a:solidFill>
            <a:srgbClr val="FFCCCC"/>
          </a:solidFill>
          <a:ln>
            <a:solidFill>
              <a:srgbClr val="FF9999">
                <a:alpha val="30196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zh-CN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D</a:t>
            </a:r>
            <a:endParaRPr kumimoji="0" lang="zh-CN" altLang="en-US" sz="3735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C1799D03-32BF-4C19-AB3F-98EDA478780B}"/>
              </a:ext>
            </a:extLst>
          </p:cNvPr>
          <p:cNvSpPr txBox="1"/>
          <p:nvPr/>
        </p:nvSpPr>
        <p:spPr>
          <a:xfrm>
            <a:off x="366678" y="5748423"/>
            <a:ext cx="1113444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400"/>
              </a:lnSpc>
            </a:pPr>
            <a:r>
              <a:rPr lang="zh-CN" altLang="zh-CN" sz="2400" b="1" kern="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【解析】试题分析：“</a:t>
            </a:r>
            <a:r>
              <a:rPr lang="en-US" altLang="zh-CN" sz="2400" b="1" kern="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D.</a:t>
            </a:r>
            <a:r>
              <a:rPr lang="zh-CN" altLang="zh-CN" sz="2400" b="1" kern="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甲乙两文都表达了作者被贬后寄情山水的忧乐之意和愁苦之情”错误，应为“甲乙两文都表达了作者与民同乐的思想感情”。</a:t>
            </a:r>
          </a:p>
        </p:txBody>
      </p:sp>
    </p:spTree>
    <p:extLst>
      <p:ext uri="{BB962C8B-B14F-4D97-AF65-F5344CB8AC3E}">
        <p14:creationId xmlns:p14="http://schemas.microsoft.com/office/powerpoint/2010/main" val="2426611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78350" y="1517643"/>
            <a:ext cx="11790130" cy="3784241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l">
              <a:lnSpc>
                <a:spcPts val="3600"/>
              </a:lnSpc>
            </a:pPr>
            <a:r>
              <a:rPr lang="en-US" altLang="zh-CN" sz="28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4.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把第Ⅰ卷文言文中画线的句子翻译成现代汉语。（每小题</a:t>
            </a:r>
            <a:r>
              <a:rPr lang="en-US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分，共</a:t>
            </a:r>
            <a:r>
              <a:rPr lang="en-US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4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lang="zh-CN" altLang="zh-CN" sz="28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l">
              <a:lnSpc>
                <a:spcPts val="3600"/>
              </a:lnSpc>
            </a:pP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1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）山水之乐，得之心而寓之酒也</a:t>
            </a:r>
            <a:r>
              <a:rPr lang="zh-CN" altLang="en-US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lang="en-US" altLang="zh-CN" sz="2800" kern="0" dirty="0">
              <a:solidFill>
                <a:srgbClr val="1E1E1E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>
              <a:lnSpc>
                <a:spcPts val="3600"/>
              </a:lnSpc>
            </a:pPr>
            <a:endParaRPr lang="zh-CN" altLang="zh-CN" sz="28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l">
              <a:lnSpc>
                <a:spcPts val="3600"/>
              </a:lnSpc>
            </a:pP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（</a:t>
            </a:r>
            <a:r>
              <a:rPr lang="en-US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2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）官吏相与庆于庭</a:t>
            </a:r>
            <a:r>
              <a:rPr lang="zh-CN" altLang="en-US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。</a:t>
            </a:r>
            <a:endParaRPr lang="en-US" altLang="zh-CN" sz="2800" kern="0" dirty="0">
              <a:solidFill>
                <a:srgbClr val="1E1E1E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algn="l">
              <a:lnSpc>
                <a:spcPts val="3600"/>
              </a:lnSpc>
            </a:pPr>
            <a:endParaRPr lang="zh-CN" altLang="zh-CN" sz="28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l">
              <a:lnSpc>
                <a:spcPts val="3600"/>
              </a:lnSpc>
            </a:pPr>
            <a:r>
              <a:rPr lang="en-US" altLang="zh-CN" sz="2800" kern="0" dirty="0">
                <a:solidFill>
                  <a:srgbClr val="1E1E1E"/>
                </a:solidFill>
                <a:effectLst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5.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读了甲乙两文，，你从欧阳修和苏轼身上得到什么启示？请结合实际谈谈。（</a:t>
            </a:r>
            <a:r>
              <a:rPr lang="en-US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4</a:t>
            </a:r>
            <a:r>
              <a:rPr lang="zh-CN" altLang="zh-CN" sz="2800" kern="0" dirty="0">
                <a:solidFill>
                  <a:srgbClr val="1E1E1E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分）</a:t>
            </a:r>
            <a:endParaRPr lang="zh-CN" altLang="zh-CN" sz="28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l">
              <a:lnSpc>
                <a:spcPts val="3800"/>
              </a:lnSpc>
            </a:pPr>
            <a:endParaRPr lang="zh-CN" altLang="zh-CN" sz="2800" kern="100" dirty="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grpSp>
        <p:nvGrpSpPr>
          <p:cNvPr id="40963" name="组合 27"/>
          <p:cNvGrpSpPr/>
          <p:nvPr/>
        </p:nvGrpSpPr>
        <p:grpSpPr>
          <a:xfrm>
            <a:off x="268815" y="306917"/>
            <a:ext cx="1672166" cy="749300"/>
            <a:chOff x="2747226" y="608968"/>
            <a:chExt cx="1199447" cy="495459"/>
          </a:xfrm>
        </p:grpSpPr>
        <p:sp>
          <p:nvSpPr>
            <p:cNvPr id="7" name="矩形: 圆角 28"/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译</a:t>
              </a:r>
            </a:p>
          </p:txBody>
        </p:sp>
        <p:sp>
          <p:nvSpPr>
            <p:cNvPr id="8" name="矩形: 圆角 29"/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</p:grpSp>
      <p:grpSp>
        <p:nvGrpSpPr>
          <p:cNvPr id="11" name="组合 27">
            <a:extLst>
              <a:ext uri="{FF2B5EF4-FFF2-40B4-BE49-F238E27FC236}">
                <a16:creationId xmlns:a16="http://schemas.microsoft.com/office/drawing/2014/main" id="{F3AC1426-79DC-47C5-BBCB-EB7AFC7F701D}"/>
              </a:ext>
            </a:extLst>
          </p:cNvPr>
          <p:cNvGrpSpPr/>
          <p:nvPr/>
        </p:nvGrpSpPr>
        <p:grpSpPr>
          <a:xfrm>
            <a:off x="268817" y="196851"/>
            <a:ext cx="3426883" cy="914400"/>
            <a:chOff x="2747226" y="536189"/>
            <a:chExt cx="2458107" cy="604628"/>
          </a:xfrm>
        </p:grpSpPr>
        <p:sp>
          <p:nvSpPr>
            <p:cNvPr id="12" name="矩形: 圆角 28">
              <a:extLst>
                <a:ext uri="{FF2B5EF4-FFF2-40B4-BE49-F238E27FC236}">
                  <a16:creationId xmlns:a16="http://schemas.microsoft.com/office/drawing/2014/main" id="{8E66F925-5BAD-4D7F-968B-8F453CAFA53C}"/>
                </a:ext>
              </a:extLst>
            </p:cNvPr>
            <p:cNvSpPr/>
            <p:nvPr/>
          </p:nvSpPr>
          <p:spPr bwMode="auto">
            <a:xfrm rot="20527566">
              <a:off x="2747226" y="608968"/>
              <a:ext cx="564803" cy="471665"/>
            </a:xfrm>
            <a:prstGeom prst="roundRect">
              <a:avLst/>
            </a:prstGeom>
            <a:solidFill>
              <a:srgbClr val="FFCCCC"/>
            </a:solidFill>
            <a:ln>
              <a:solidFill>
                <a:srgbClr val="FF9999">
                  <a:alpha val="30196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课</a:t>
              </a:r>
            </a:p>
          </p:txBody>
        </p:sp>
        <p:sp>
          <p:nvSpPr>
            <p:cNvPr id="13" name="矩形: 圆角 29">
              <a:extLst>
                <a:ext uri="{FF2B5EF4-FFF2-40B4-BE49-F238E27FC236}">
                  <a16:creationId xmlns:a16="http://schemas.microsoft.com/office/drawing/2014/main" id="{A1540190-512E-40F3-90F9-DFB248696493}"/>
                </a:ext>
              </a:extLst>
            </p:cNvPr>
            <p:cNvSpPr/>
            <p:nvPr/>
          </p:nvSpPr>
          <p:spPr bwMode="auto">
            <a:xfrm rot="294411">
              <a:off x="3381870" y="632761"/>
              <a:ext cx="564803" cy="471666"/>
            </a:xfrm>
            <a:prstGeom prst="roundRect">
              <a:avLst/>
            </a:prstGeom>
            <a:solidFill>
              <a:srgbClr val="CCFFCC"/>
            </a:solidFill>
            <a:ln>
              <a:solidFill>
                <a:srgbClr val="99FF99">
                  <a:alpha val="20000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外</a:t>
              </a:r>
            </a:p>
          </p:txBody>
        </p:sp>
        <p:sp>
          <p:nvSpPr>
            <p:cNvPr id="14" name="矩形: 圆角 30">
              <a:extLst>
                <a:ext uri="{FF2B5EF4-FFF2-40B4-BE49-F238E27FC236}">
                  <a16:creationId xmlns:a16="http://schemas.microsoft.com/office/drawing/2014/main" id="{2A4D9E80-7277-450C-9924-B08B481265BB}"/>
                </a:ext>
              </a:extLst>
            </p:cNvPr>
            <p:cNvSpPr/>
            <p:nvPr/>
          </p:nvSpPr>
          <p:spPr bwMode="auto">
            <a:xfrm rot="1137149">
              <a:off x="4007405" y="536189"/>
              <a:ext cx="566321" cy="471665"/>
            </a:xfrm>
            <a:prstGeom prst="roundRect">
              <a:avLst/>
            </a:prstGeom>
            <a:solidFill>
              <a:srgbClr val="FFCC99"/>
            </a:solidFill>
            <a:ln>
              <a:solidFill>
                <a:srgbClr val="FFCC66"/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文</a:t>
              </a:r>
            </a:p>
          </p:txBody>
        </p:sp>
        <p:sp>
          <p:nvSpPr>
            <p:cNvPr id="15" name="矩形: 圆角 31">
              <a:extLst>
                <a:ext uri="{FF2B5EF4-FFF2-40B4-BE49-F238E27FC236}">
                  <a16:creationId xmlns:a16="http://schemas.microsoft.com/office/drawing/2014/main" id="{0BEF038B-D9B1-4DE0-8590-A24AB486C4DB}"/>
                </a:ext>
              </a:extLst>
            </p:cNvPr>
            <p:cNvSpPr/>
            <p:nvPr/>
          </p:nvSpPr>
          <p:spPr bwMode="auto">
            <a:xfrm rot="20889647">
              <a:off x="4640530" y="669151"/>
              <a:ext cx="564803" cy="471666"/>
            </a:xfrm>
            <a:prstGeom prst="roundRect">
              <a:avLst/>
            </a:prstGeom>
            <a:solidFill>
              <a:srgbClr val="CCFFFF"/>
            </a:solidFill>
            <a:ln>
              <a:solidFill>
                <a:srgbClr val="66CCFF">
                  <a:alpha val="18824"/>
                </a:srgbClr>
              </a:solidFill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zh-CN" altLang="en-US" sz="3735" b="1" i="0" u="none" strike="noStrike" kern="1200" cap="none" spc="0" normalizeH="0" baseline="0" noProof="0" dirty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言</a:t>
              </a:r>
            </a:p>
          </p:txBody>
        </p:sp>
      </p:grpSp>
      <p:sp>
        <p:nvSpPr>
          <p:cNvPr id="2" name="矩形: 圆角 28">
            <a:extLst>
              <a:ext uri="{FF2B5EF4-FFF2-40B4-BE49-F238E27FC236}">
                <a16:creationId xmlns:a16="http://schemas.microsoft.com/office/drawing/2014/main" id="{43028F8E-741F-4793-9245-44277C83498A}"/>
              </a:ext>
            </a:extLst>
          </p:cNvPr>
          <p:cNvSpPr/>
          <p:nvPr/>
        </p:nvSpPr>
        <p:spPr bwMode="auto">
          <a:xfrm rot="1609828">
            <a:off x="3785462" y="342901"/>
            <a:ext cx="787400" cy="713315"/>
          </a:xfrm>
          <a:prstGeom prst="roundRect">
            <a:avLst/>
          </a:prstGeom>
          <a:solidFill>
            <a:srgbClr val="FFCCCC"/>
          </a:solidFill>
          <a:ln>
            <a:solidFill>
              <a:srgbClr val="FF9999">
                <a:alpha val="30196"/>
              </a:srgb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zh-CN" altLang="en-US" sz="3735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文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6FDB7402-68C6-4080-91B5-67842954D328}"/>
              </a:ext>
            </a:extLst>
          </p:cNvPr>
          <p:cNvSpPr txBox="1"/>
          <p:nvPr/>
        </p:nvSpPr>
        <p:spPr>
          <a:xfrm>
            <a:off x="843280" y="2535898"/>
            <a:ext cx="9337040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1800"/>
              </a:lnSpc>
            </a:pPr>
            <a:r>
              <a:rPr lang="zh-CN" altLang="zh-CN" sz="2400" b="1" kern="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欣赏山水美景的乐趣，是领会在心里，而寄托在喝酒上的。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46544391-E9F4-46DE-A07C-A26D6EBF1FD7}"/>
              </a:ext>
            </a:extLst>
          </p:cNvPr>
          <p:cNvSpPr txBox="1"/>
          <p:nvPr/>
        </p:nvSpPr>
        <p:spPr>
          <a:xfrm>
            <a:off x="871297" y="3387976"/>
            <a:ext cx="6096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sz="2400" b="1" kern="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官吏们共同在厅堂庆贺</a:t>
            </a:r>
            <a:r>
              <a:rPr lang="en-US" altLang="zh-CN" sz="2400" b="1" kern="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.</a:t>
            </a:r>
            <a:endParaRPr lang="zh-CN" altLang="en-US" sz="2400" b="1" kern="0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8F46D259-7294-4C4C-B502-E0E3BD61C247}"/>
              </a:ext>
            </a:extLst>
          </p:cNvPr>
          <p:cNvSpPr txBox="1"/>
          <p:nvPr/>
        </p:nvSpPr>
        <p:spPr>
          <a:xfrm>
            <a:off x="662514" y="4896425"/>
            <a:ext cx="10625245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ts val="2400"/>
              </a:lnSpc>
            </a:pPr>
            <a:r>
              <a:rPr lang="zh-CN" altLang="zh-CN" sz="2400" b="1" kern="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示例一：从欧阳修和苏轼身上我明白了，不管在学习、生活中遇到什么困难和挫折，我们都要有一颗向上的心，做到挑战自我，克服困难，乐观前行。</a:t>
            </a:r>
          </a:p>
          <a:p>
            <a:pPr algn="l">
              <a:lnSpc>
                <a:spcPts val="2400"/>
              </a:lnSpc>
            </a:pPr>
            <a:r>
              <a:rPr lang="zh-CN" altLang="zh-CN" sz="2400" b="1" kern="0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示例二：从欧阳修和苏轼身上我看到积极乐观的人生态度，它告诉我们在学习、生活中要有抗挫能力，在今后的工作要努力奋发为人民办实事，谋福利。</a:t>
            </a:r>
          </a:p>
        </p:txBody>
      </p:sp>
    </p:spTree>
    <p:extLst>
      <p:ext uri="{BB962C8B-B14F-4D97-AF65-F5344CB8AC3E}">
        <p14:creationId xmlns:p14="http://schemas.microsoft.com/office/powerpoint/2010/main" val="4187670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2955</Words>
  <Application>Microsoft Office PowerPoint</Application>
  <PresentationFormat>宽屏</PresentationFormat>
  <Paragraphs>173</Paragraphs>
  <Slides>15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25" baseType="lpstr">
      <vt:lpstr>等线</vt:lpstr>
      <vt:lpstr>黑体</vt:lpstr>
      <vt:lpstr>华文楷体</vt:lpstr>
      <vt:lpstr>楷体</vt:lpstr>
      <vt:lpstr>宋体</vt:lpstr>
      <vt:lpstr>Arial</vt:lpstr>
      <vt:lpstr>Calibri</vt:lpstr>
      <vt:lpstr>Calibri Light</vt:lpstr>
      <vt:lpstr>Times New Roman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优优 胡</dc:creator>
  <cp:lastModifiedBy>优优 胡</cp:lastModifiedBy>
  <cp:revision>42</cp:revision>
  <dcterms:created xsi:type="dcterms:W3CDTF">2020-09-02T03:19:19Z</dcterms:created>
  <dcterms:modified xsi:type="dcterms:W3CDTF">2020-09-03T11:15:47Z</dcterms:modified>
</cp:coreProperties>
</file>