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9" r:id="rId4"/>
    <p:sldId id="257" r:id="rId5"/>
    <p:sldId id="258" r:id="rId6"/>
    <p:sldId id="260" r:id="rId7"/>
    <p:sldId id="265" r:id="rId8"/>
    <p:sldId id="264" r:id="rId9"/>
    <p:sldId id="261" r:id="rId10"/>
    <p:sldId id="262" r:id="rId11"/>
    <p:sldId id="263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1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23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68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36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35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64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409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824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27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920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03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6B30B-33CB-4729-9E64-263A0B2F8619}" type="datetimeFigureOut">
              <a:rPr lang="zh-CN" altLang="en-US" smtClean="0"/>
              <a:t>2019-1-1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569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5656" y="0"/>
            <a:ext cx="45719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468443" y="1340768"/>
            <a:ext cx="576064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3800" dirty="0" smtClean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墨  竹</a:t>
            </a:r>
            <a:endParaRPr lang="zh-CN" altLang="en-US" sz="138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15816" y="4077072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中山大学附属中学    田强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888976622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35696" y="2692663"/>
            <a:ext cx="6851104" cy="34335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dirty="0"/>
              <a:t>了解古代文人爱竹、画竹的情怀，欣赏古今画竹名作。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学会用水墨的方法画竹。</a:t>
            </a:r>
          </a:p>
          <a:p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468443" y="476672"/>
            <a:ext cx="576064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3800" dirty="0" smtClean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墨  竹</a:t>
            </a:r>
            <a:endParaRPr lang="zh-CN" altLang="en-US" sz="138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14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5656" y="0"/>
            <a:ext cx="45719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339752" y="476672"/>
            <a:ext cx="59046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b="1" i="1" dirty="0" smtClean="0"/>
              <a:t>托物言志</a:t>
            </a:r>
            <a:endParaRPr lang="zh-CN" altLang="en-US" sz="8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231740" y="1947936"/>
            <a:ext cx="6120680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b="1" dirty="0" smtClean="0">
                <a:effectLst/>
              </a:rPr>
              <a:t>竹，枝杆挺拔、修长，四季青翠，凌霜傲雨，倍受中国人民喜爱，有“梅兰竹菊”四君子、“梅松竹”岁寒三友等美称。中国古今文人墨客，嗜竹咏竹者众多。</a:t>
            </a:r>
          </a:p>
          <a:p>
            <a:pPr algn="just">
              <a:lnSpc>
                <a:spcPct val="150000"/>
              </a:lnSpc>
            </a:pP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210994" y="4293096"/>
            <a:ext cx="655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/>
              <a:t>中国文人墨客把竹子空心、挺直、四季青等生长特征赋予人格化的高雅、纯洁、虚心、有节、刚直等精神文化象征：“严寒酷暑总清新，雨打风摧不曲身。一夜自抽千尺竿，凌云傲骨更虚心。（左河水）”而画竹则成为中国花鸟画的一个重要画种。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45872002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5656" y="0"/>
            <a:ext cx="45719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763688" y="2492896"/>
            <a:ext cx="36724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 smtClean="0">
                <a:effectLst/>
              </a:rPr>
              <a:t>水墨画竹，相传始于唐代吴道子。</a:t>
            </a:r>
            <a:endParaRPr lang="en-US" altLang="zh-CN" sz="2800" b="1" dirty="0" smtClean="0">
              <a:effectLst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b="1" dirty="0" smtClean="0">
                <a:effectLst/>
              </a:rPr>
              <a:t>亦有人认为始于北宋的文同。</a:t>
            </a:r>
            <a:endParaRPr lang="zh-CN" altLang="en-US" sz="2800" b="1" dirty="0"/>
          </a:p>
        </p:txBody>
      </p:sp>
      <p:pic>
        <p:nvPicPr>
          <p:cNvPr id="4098" name="Picture 2" descr="http://shtd.orgcc.com/uploadfiles/201111/201111222243109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846" y="68082"/>
            <a:ext cx="3618041" cy="573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72002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5656" y="0"/>
            <a:ext cx="45719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74" name="Picture 2" descr="http://pic21.nipic.com/20120508/6930351_15424565419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10" b="4990"/>
          <a:stretch/>
        </p:blipFill>
        <p:spPr bwMode="auto">
          <a:xfrm>
            <a:off x="1763687" y="980728"/>
            <a:ext cx="3446859" cy="541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pic21.nipic.com/20120508/6930351_154245654190_2.jpg"/>
          <p:cNvPicPr>
            <a:picLocks noChangeAspect="1" noChangeArrowheads="1"/>
          </p:cNvPicPr>
          <p:nvPr/>
        </p:nvPicPr>
        <p:blipFill rotWithShape="1">
          <a:blip r:embed="rId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10" b="4990"/>
          <a:stretch/>
        </p:blipFill>
        <p:spPr bwMode="auto">
          <a:xfrm>
            <a:off x="5360827" y="975662"/>
            <a:ext cx="3446859" cy="541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72002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教学\教学设计-课件\高中《绘画》\中国画\墨竹\9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88640"/>
            <a:ext cx="8852358" cy="4824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71294541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教学\教学设计-课件\高中《绘画》\中国画\墨竹\0e2f1e0059b236cbaa3e7c802b71269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836712"/>
            <a:ext cx="7200801" cy="46805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36537727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教学\教学设计-课件\高中《绘画》\中国画\墨竹\zc-7384-1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79" y="1311990"/>
            <a:ext cx="8808317" cy="432048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8841869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D:\教学\教学设计-课件\高中《绘画》\中国画\墨竹\zc-7005-4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8" y="109509"/>
            <a:ext cx="3386794" cy="67038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5" descr="D:\教学\教学设计-课件\高中《绘画》\中国画\墨竹\83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04569"/>
            <a:ext cx="5040560" cy="66132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92896779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:\教学\教学设计-课件\高中《绘画》\中国画\墨竹\586509_12464546949yk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59784"/>
            <a:ext cx="7596336" cy="3920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896779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:\教学\教学设计-课件\高中《绘画》\中国画\墨竹\zc-6910-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0" y="260648"/>
            <a:ext cx="9131736" cy="622327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329598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教学\教学设计-课件\初二\15-2奇妙的水墨世界\素材\IMG_29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3" y="72008"/>
            <a:ext cx="3844065" cy="65973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4229411" y="2996952"/>
            <a:ext cx="4320480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/>
              <a:t>竹竿画法要点：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en-US" sz="2800" b="1" dirty="0" smtClean="0"/>
              <a:t>画竹如写字，画竿如写竖。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en-US" sz="2800" b="1" dirty="0" smtClean="0"/>
              <a:t>中锋、侧锋、顿</a:t>
            </a:r>
            <a:r>
              <a:rPr lang="zh-CN" altLang="en-US" sz="2800" b="1" dirty="0"/>
              <a:t>笔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46040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教学\教学设计-课件\初二\15-2奇妙的水墨世界\素材\IMG_291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435"/>
          <a:stretch/>
        </p:blipFill>
        <p:spPr bwMode="auto">
          <a:xfrm>
            <a:off x="-62576" y="26580"/>
            <a:ext cx="9208627" cy="45138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2007375" y="4638035"/>
            <a:ext cx="667929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/>
              <a:t>竹叶画法要点：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en-US" sz="2800" b="1" dirty="0" smtClean="0"/>
              <a:t>画竹叶如写“个”“介”字。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en-US" sz="2800" b="1" dirty="0" smtClean="0"/>
              <a:t>中锋、侧锋，注意大小正侧俯仰之变化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13692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736" y="1844824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练习：参考范画，画一幅墨竹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2822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233</Words>
  <Application>Microsoft Office PowerPoint</Application>
  <PresentationFormat>全屏显示(4:3)</PresentationFormat>
  <Paragraphs>17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TIANQIANG</dc:creator>
  <cp:lastModifiedBy>TIANQIANG</cp:lastModifiedBy>
  <cp:revision>19</cp:revision>
  <dcterms:created xsi:type="dcterms:W3CDTF">2014-05-19T01:57:23Z</dcterms:created>
  <dcterms:modified xsi:type="dcterms:W3CDTF">2019-01-01T13:26:06Z</dcterms:modified>
</cp:coreProperties>
</file>