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20"/>
  </p:notesMasterIdLst>
  <p:sldIdLst>
    <p:sldId id="256" r:id="rId2"/>
    <p:sldId id="385" r:id="rId3"/>
    <p:sldId id="387" r:id="rId4"/>
    <p:sldId id="388" r:id="rId5"/>
    <p:sldId id="361" r:id="rId6"/>
    <p:sldId id="378" r:id="rId7"/>
    <p:sldId id="362" r:id="rId8"/>
    <p:sldId id="383" r:id="rId9"/>
    <p:sldId id="380" r:id="rId10"/>
    <p:sldId id="390" r:id="rId11"/>
    <p:sldId id="391" r:id="rId12"/>
    <p:sldId id="392" r:id="rId13"/>
    <p:sldId id="393" r:id="rId14"/>
    <p:sldId id="394" r:id="rId15"/>
    <p:sldId id="395" r:id="rId16"/>
    <p:sldId id="384" r:id="rId17"/>
    <p:sldId id="396" r:id="rId18"/>
    <p:sldId id="281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EEBC"/>
    <a:srgbClr val="9999FF"/>
    <a:srgbClr val="FEF6D2"/>
    <a:srgbClr val="FED2FC"/>
    <a:srgbClr val="2B6960"/>
    <a:srgbClr val="0000FF"/>
    <a:srgbClr val="CC6600"/>
    <a:srgbClr val="008000"/>
    <a:srgbClr val="DEF1F2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主题样式 2 - 强调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20" y="22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F0B847-B9D5-44A0-AED9-60A3FA44E34C}" type="datetimeFigureOut">
              <a:rPr lang="zh-CN" altLang="en-US" smtClean="0"/>
              <a:t>2021/11/22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F9EBE-8225-4CCE-9966-E8BF7371C6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187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4DA8E-176A-4FF3-9D6F-8265D566363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09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292665-750A-45CA-8BCA-F625D151E0E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925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B9305-C674-4A01-8EAA-62590B2A510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178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6C7CA4-8301-4877-9F02-EBB331CFBBD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488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C92809-1A14-446B-8458-2E79A9A413E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216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9B147-B10D-4A4F-894A-C6FCE0A1C69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63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7F1C2-A265-46B9-B5E3-CC4C583F7BB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503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65CA7-E3EE-49B8-942E-27ADB14AE5B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991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F712CF-1971-40B9-858D-A1282F19C94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018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C156D-84C2-4A8A-B629-15DC6A2ED58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474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14CED-ED63-48DB-8233-3536B731A34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363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BC77EA19-0CBA-4FC3-91FA-CFEE3E9CF4F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813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9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89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89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709514-3715-40DC-8E49-573A9D864C96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3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2"/>
          <p:cNvSpPr txBox="1"/>
          <p:nvPr/>
        </p:nvSpPr>
        <p:spPr>
          <a:xfrm>
            <a:off x="9120336" y="5013176"/>
            <a:ext cx="237626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500" b="1" dirty="0">
                <a:ln w="12700">
                  <a:solidFill>
                    <a:srgbClr val="44546A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Arial" panose="020B0604020202020204" pitchFamily="34" charset="0"/>
                <a:ea typeface="Arial Unicode MS" pitchFamily="34" charset="-122"/>
                <a:cs typeface="Arial" panose="020B0604020202020204" pitchFamily="34" charset="0"/>
              </a:rPr>
              <a:t>Unit </a:t>
            </a:r>
            <a:r>
              <a:rPr lang="en-US" altLang="zh-CN" sz="5500" b="1" dirty="0" smtClean="0">
                <a:ln w="12700">
                  <a:solidFill>
                    <a:srgbClr val="44546A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Arial" panose="020B0604020202020204" pitchFamily="34" charset="0"/>
                <a:ea typeface="Arial Unicode MS" pitchFamily="34" charset="-122"/>
                <a:cs typeface="Arial" panose="020B0604020202020204" pitchFamily="34" charset="0"/>
              </a:rPr>
              <a:t>5</a:t>
            </a:r>
            <a:endParaRPr lang="zh-CN" altLang="en-US" sz="5500" b="1" dirty="0">
              <a:ln w="12700">
                <a:solidFill>
                  <a:srgbClr val="44546A">
                    <a:satMod val="155000"/>
                  </a:srgbClr>
                </a:solidFill>
                <a:prstDash val="solid"/>
              </a:ln>
              <a:solidFill>
                <a:srgbClr val="FFFF00"/>
              </a:solidFill>
              <a:latin typeface="Arial" panose="020B0604020202020204" pitchFamily="34" charset="0"/>
              <a:ea typeface="Arial Unicode MS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84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11"/>
          <p:cNvSpPr>
            <a:spLocks noChangeArrowheads="1" noChangeShapeType="1" noTextEdit="1"/>
          </p:cNvSpPr>
          <p:nvPr/>
        </p:nvSpPr>
        <p:spPr bwMode="auto">
          <a:xfrm>
            <a:off x="767408" y="764704"/>
            <a:ext cx="7803556" cy="171804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cs typeface="Arial"/>
              </a:rPr>
              <a:t>Unit 5 </a:t>
            </a:r>
            <a:endParaRPr lang="en-US" altLang="zh-CN" sz="3600" b="1" kern="10" dirty="0" smtClean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cs typeface="Arial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cs typeface="Arial"/>
              </a:rPr>
              <a:t>Launching </a:t>
            </a:r>
            <a:r>
              <a:rPr lang="en-US" altLang="zh-CN" sz="36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cs typeface="Arial"/>
              </a:rPr>
              <a:t>your career</a:t>
            </a:r>
            <a:endParaRPr lang="zh-CN" altLang="en-US" sz="36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7408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15480" y="4077072"/>
            <a:ext cx="8928992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 dirty="0" smtClean="0">
                <a:solidFill>
                  <a:srgbClr val="2B6960"/>
                </a:solidFill>
                <a:latin typeface="+mj-lt"/>
                <a:cs typeface="Times New Roman" panose="02020603050405020304" pitchFamily="18" charset="0"/>
              </a:rPr>
              <a:t>Make a speech about your future career</a:t>
            </a:r>
            <a:endParaRPr lang="zh-CN" altLang="en-US" sz="3600" b="1" dirty="0">
              <a:solidFill>
                <a:srgbClr val="2B6960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87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83432" y="3001451"/>
            <a:ext cx="10153128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learn about all kinds of careers.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able to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a speech about your future career.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340768"/>
            <a:ext cx="6617233" cy="180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87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199456" y="476672"/>
            <a:ext cx="10585176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sym typeface="Wingdings" panose="05000000000000000000" pitchFamily="2" charset="2"/>
              </a:rPr>
              <a:t>Think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sym typeface="Wingdings" panose="05000000000000000000" pitchFamily="2" charset="2"/>
              </a:rPr>
              <a:t>about six careers and write them in the order of their importance. Then in groups, report to the others and explain why.</a:t>
            </a:r>
            <a:endParaRPr lang="zh-CN" altLang="zh-CN" sz="3200" b="1" dirty="0">
              <a:solidFill>
                <a:srgbClr val="0000FF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13" y="572514"/>
            <a:ext cx="882018" cy="882018"/>
          </a:xfrm>
          <a:prstGeom prst="rect">
            <a:avLst/>
          </a:prstGeom>
        </p:spPr>
      </p:pic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253888"/>
              </p:ext>
            </p:extLst>
          </p:nvPr>
        </p:nvGraphicFramePr>
        <p:xfrm>
          <a:off x="839416" y="2492896"/>
          <a:ext cx="10585176" cy="38155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27841">
                  <a:extLst>
                    <a:ext uri="{9D8B030D-6E8A-4147-A177-3AD203B41FA5}">
                      <a16:colId xmlns:a16="http://schemas.microsoft.com/office/drawing/2014/main" xmlns="" val="2608908864"/>
                    </a:ext>
                  </a:extLst>
                </a:gridCol>
                <a:gridCol w="642630">
                  <a:extLst>
                    <a:ext uri="{9D8B030D-6E8A-4147-A177-3AD203B41FA5}">
                      <a16:colId xmlns:a16="http://schemas.microsoft.com/office/drawing/2014/main" xmlns="" val="1373885765"/>
                    </a:ext>
                  </a:extLst>
                </a:gridCol>
                <a:gridCol w="6414705">
                  <a:extLst>
                    <a:ext uri="{9D8B030D-6E8A-4147-A177-3AD203B41FA5}">
                      <a16:colId xmlns:a16="http://schemas.microsoft.com/office/drawing/2014/main" xmlns="" val="438893883"/>
                    </a:ext>
                  </a:extLst>
                </a:gridCol>
              </a:tblGrid>
              <a:tr h="545072">
                <a:tc>
                  <a:txBody>
                    <a:bodyPr/>
                    <a:lstStyle/>
                    <a:p>
                      <a:pPr indent="266700"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Career</a:t>
                      </a:r>
                      <a:endParaRPr lang="zh-CN" sz="32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Why the career is important</a:t>
                      </a:r>
                      <a:endParaRPr lang="zh-CN" sz="32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extLst>
                  <a:ext uri="{0D108BD9-81ED-4DB2-BD59-A6C34878D82A}">
                    <a16:rowId xmlns:a16="http://schemas.microsoft.com/office/drawing/2014/main" xmlns="" val="330197798"/>
                  </a:ext>
                </a:extLst>
              </a:tr>
              <a:tr h="545072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zh-CN" sz="32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extLst>
                  <a:ext uri="{0D108BD9-81ED-4DB2-BD59-A6C34878D82A}">
                    <a16:rowId xmlns:a16="http://schemas.microsoft.com/office/drawing/2014/main" xmlns="" val="1797528780"/>
                  </a:ext>
                </a:extLst>
              </a:tr>
              <a:tr h="545072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extLst>
                  <a:ext uri="{0D108BD9-81ED-4DB2-BD59-A6C34878D82A}">
                    <a16:rowId xmlns:a16="http://schemas.microsoft.com/office/drawing/2014/main" xmlns="" val="3096440257"/>
                  </a:ext>
                </a:extLst>
              </a:tr>
              <a:tr h="545072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extLst>
                  <a:ext uri="{0D108BD9-81ED-4DB2-BD59-A6C34878D82A}">
                    <a16:rowId xmlns:a16="http://schemas.microsoft.com/office/drawing/2014/main" xmlns="" val="1914353507"/>
                  </a:ext>
                </a:extLst>
              </a:tr>
              <a:tr h="545072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extLst>
                  <a:ext uri="{0D108BD9-81ED-4DB2-BD59-A6C34878D82A}">
                    <a16:rowId xmlns:a16="http://schemas.microsoft.com/office/drawing/2014/main" xmlns="" val="4226256902"/>
                  </a:ext>
                </a:extLst>
              </a:tr>
              <a:tr h="545072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extLst>
                  <a:ext uri="{0D108BD9-81ED-4DB2-BD59-A6C34878D82A}">
                    <a16:rowId xmlns:a16="http://schemas.microsoft.com/office/drawing/2014/main" xmlns="" val="1320488941"/>
                  </a:ext>
                </a:extLst>
              </a:tr>
              <a:tr h="545072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zh-CN" sz="3200" b="1" kern="10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46274" marR="146274" marT="0" marB="0"/>
                </a:tc>
                <a:extLst>
                  <a:ext uri="{0D108BD9-81ED-4DB2-BD59-A6C34878D82A}">
                    <a16:rowId xmlns:a16="http://schemas.microsoft.com/office/drawing/2014/main" xmlns="" val="20658322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3619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55440" y="739848"/>
            <a:ext cx="10945216" cy="1810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sym typeface="Wingdings" panose="05000000000000000000" pitchFamily="2" charset="2"/>
              </a:rPr>
              <a:t>Think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sym typeface="Wingdings" panose="05000000000000000000" pitchFamily="2" charset="2"/>
              </a:rPr>
              <a:t>about three careers that interest you most. Complete the chart below and then introduce your careers to your group.</a:t>
            </a:r>
            <a:endParaRPr lang="zh-CN" altLang="zh-CN" sz="3200" b="1" dirty="0">
              <a:solidFill>
                <a:srgbClr val="0000FF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647409"/>
              </p:ext>
            </p:extLst>
          </p:nvPr>
        </p:nvGraphicFramePr>
        <p:xfrm>
          <a:off x="551384" y="2780928"/>
          <a:ext cx="11089233" cy="28967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84576">
                  <a:extLst>
                    <a:ext uri="{9D8B030D-6E8A-4147-A177-3AD203B41FA5}">
                      <a16:colId xmlns:a16="http://schemas.microsoft.com/office/drawing/2014/main" xmlns="" val="3704892372"/>
                    </a:ext>
                  </a:extLst>
                </a:gridCol>
                <a:gridCol w="504057">
                  <a:extLst>
                    <a:ext uri="{9D8B030D-6E8A-4147-A177-3AD203B41FA5}">
                      <a16:colId xmlns:a16="http://schemas.microsoft.com/office/drawing/2014/main" xmlns="" val="3463617423"/>
                    </a:ext>
                  </a:extLst>
                </a:gridCol>
                <a:gridCol w="5400600">
                  <a:extLst>
                    <a:ext uri="{9D8B030D-6E8A-4147-A177-3AD203B41FA5}">
                      <a16:colId xmlns:a16="http://schemas.microsoft.com/office/drawing/2014/main" xmlns="" val="3221441769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career that interests me</a:t>
                      </a:r>
                      <a:endParaRPr lang="zh-CN" sz="32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Why I would like this career</a:t>
                      </a:r>
                      <a:endParaRPr lang="zh-CN" sz="3200" b="1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51624489"/>
                  </a:ext>
                </a:extLst>
              </a:tr>
              <a:tr h="749552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zh-CN" sz="3200" b="1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43075476"/>
                  </a:ext>
                </a:extLst>
              </a:tr>
              <a:tr h="749552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zh-CN" sz="3200" b="1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69237438"/>
                  </a:ext>
                </a:extLst>
              </a:tr>
              <a:tr h="749552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zh-CN" sz="3200" b="1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720991842"/>
                  </a:ext>
                </a:extLst>
              </a:tr>
            </a:tbl>
          </a:graphicData>
        </a:graphic>
      </p:graphicFrame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052736"/>
            <a:ext cx="738002" cy="73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4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487488" y="2132855"/>
            <a:ext cx="9865096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Choose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one career from above and prepare an outline of a speech about how you plan to reach that career goal. Start by completing the mind map below.</a:t>
            </a:r>
            <a:endParaRPr lang="zh-CN" altLang="zh-CN" sz="3200" b="1" dirty="0">
              <a:solidFill>
                <a:srgbClr val="0000FF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334850"/>
            <a:ext cx="1026034" cy="1026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416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335360" y="908720"/>
            <a:ext cx="11162243" cy="4948502"/>
            <a:chOff x="-962517" y="844001"/>
            <a:chExt cx="9567918" cy="4380035"/>
          </a:xfrm>
        </p:grpSpPr>
        <p:sp>
          <p:nvSpPr>
            <p:cNvPr id="3" name="圆角矩形 2"/>
            <p:cNvSpPr/>
            <p:nvPr/>
          </p:nvSpPr>
          <p:spPr bwMode="auto">
            <a:xfrm>
              <a:off x="217857" y="924313"/>
              <a:ext cx="1617839" cy="618626"/>
            </a:xfrm>
            <a:prstGeom prst="roundRect">
              <a:avLst/>
            </a:prstGeom>
            <a:solidFill>
              <a:srgbClr val="FED2FC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Skills</a:t>
              </a:r>
              <a:endParaRPr lang="zh-CN" altLang="en-US" sz="3200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4" name="圆角矩形 3"/>
            <p:cNvSpPr/>
            <p:nvPr/>
          </p:nvSpPr>
          <p:spPr bwMode="auto">
            <a:xfrm>
              <a:off x="2597740" y="932608"/>
              <a:ext cx="2076310" cy="618626"/>
            </a:xfrm>
            <a:prstGeom prst="roundRect">
              <a:avLst/>
            </a:prstGeom>
            <a:solidFill>
              <a:srgbClr val="FEF6D2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Hobbies</a:t>
              </a:r>
              <a:endParaRPr lang="zh-CN" altLang="en-US" sz="3200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5" name="圆角矩形 4"/>
            <p:cNvSpPr/>
            <p:nvPr/>
          </p:nvSpPr>
          <p:spPr bwMode="auto">
            <a:xfrm>
              <a:off x="4879341" y="844001"/>
              <a:ext cx="2724782" cy="618626"/>
            </a:xfrm>
            <a:prstGeom prst="roundRect">
              <a:avLst/>
            </a:prstGeom>
            <a:solidFill>
              <a:srgbClr val="DEF1F2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Challenges</a:t>
              </a:r>
              <a:endParaRPr lang="zh-CN" altLang="en-US" sz="3200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6" name="等腰三角形 5"/>
            <p:cNvSpPr/>
            <p:nvPr/>
          </p:nvSpPr>
          <p:spPr bwMode="auto">
            <a:xfrm>
              <a:off x="3428872" y="1787668"/>
              <a:ext cx="414045" cy="649382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 bwMode="auto">
            <a:xfrm>
              <a:off x="-962517" y="3218060"/>
              <a:ext cx="2797261" cy="1247801"/>
            </a:xfrm>
            <a:prstGeom prst="roundRect">
              <a:avLst/>
            </a:prstGeom>
            <a:solidFill>
              <a:schemeClr val="bg2">
                <a:lumMod val="20000"/>
                <a:lumOff val="80000"/>
              </a:schemeClr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Education </a:t>
              </a: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&amp; </a:t>
              </a:r>
              <a:r>
                <a:rPr lang="en-US" altLang="zh-CN" sz="3200" b="1" dirty="0" smtClean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Qualifications</a:t>
              </a:r>
              <a:endParaRPr lang="zh-CN" altLang="en-US" sz="3200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8" name="圆角矩形 7"/>
            <p:cNvSpPr/>
            <p:nvPr/>
          </p:nvSpPr>
          <p:spPr bwMode="auto">
            <a:xfrm>
              <a:off x="2375910" y="2869639"/>
              <a:ext cx="2402668" cy="1826491"/>
            </a:xfrm>
            <a:prstGeom prst="roundRect">
              <a:avLst/>
            </a:prstGeom>
            <a:solidFill>
              <a:srgbClr val="9999FF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 smtClean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The </a:t>
              </a:r>
              <a:r>
                <a:rPr lang="en-US" altLang="zh-CN" sz="3200" b="1" dirty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career I’d like to have is </a:t>
              </a:r>
              <a:r>
                <a:rPr lang="en-US" altLang="zh-CN" sz="3200" b="1" dirty="0" smtClean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_____</a:t>
              </a:r>
              <a:endParaRPr lang="en-US" altLang="zh-CN" sz="3200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9" name="圆角矩形 8"/>
            <p:cNvSpPr/>
            <p:nvPr/>
          </p:nvSpPr>
          <p:spPr bwMode="auto">
            <a:xfrm>
              <a:off x="5181091" y="2739595"/>
              <a:ext cx="1628483" cy="1760481"/>
            </a:xfrm>
            <a:prstGeom prst="roundRect">
              <a:avLst/>
            </a:prstGeom>
            <a:solidFill>
              <a:srgbClr val="BCEEBC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zh-CN" sz="3200" b="1" dirty="0" smtClean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endParaRP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 smtClean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Goals</a:t>
              </a:r>
            </a:p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altLang="zh-CN" sz="3200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0" name="圆角矩形 9"/>
            <p:cNvSpPr/>
            <p:nvPr/>
          </p:nvSpPr>
          <p:spPr bwMode="auto">
            <a:xfrm>
              <a:off x="7272601" y="2437051"/>
              <a:ext cx="1287887" cy="1103128"/>
            </a:xfrm>
            <a:prstGeom prst="roundRect">
              <a:avLst/>
            </a:prstGeom>
            <a:solidFill>
              <a:srgbClr val="DEF1F2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b="1" dirty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Short term</a:t>
              </a:r>
              <a:endParaRPr lang="zh-CN" altLang="en-US" sz="2800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圆角矩形 10"/>
            <p:cNvSpPr/>
            <p:nvPr/>
          </p:nvSpPr>
          <p:spPr bwMode="auto">
            <a:xfrm>
              <a:off x="7317514" y="4120908"/>
              <a:ext cx="1287887" cy="1103128"/>
            </a:xfrm>
            <a:prstGeom prst="roundRect">
              <a:avLst/>
            </a:prstGeom>
            <a:solidFill>
              <a:srgbClr val="DEF1F2"/>
            </a:solidFill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b="1" dirty="0">
                  <a:latin typeface="Times New Roman" panose="02020603050405020304" pitchFamily="18" charset="0"/>
                  <a:ea typeface="宋体" pitchFamily="2" charset="-122"/>
                  <a:cs typeface="Times New Roman" panose="02020603050405020304" pitchFamily="18" charset="0"/>
                </a:rPr>
                <a:t>Long term</a:t>
              </a:r>
              <a:endParaRPr lang="zh-CN" altLang="en-US" sz="2800" b="1" dirty="0">
                <a:latin typeface="Times New Roman" panose="02020603050405020304" pitchFamily="18" charset="0"/>
                <a:ea typeface="宋体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2" name="等腰三角形 11"/>
            <p:cNvSpPr/>
            <p:nvPr/>
          </p:nvSpPr>
          <p:spPr bwMode="auto">
            <a:xfrm rot="7354723">
              <a:off x="1884118" y="1628996"/>
              <a:ext cx="414045" cy="696245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3" name="等腰三角形 12"/>
            <p:cNvSpPr/>
            <p:nvPr/>
          </p:nvSpPr>
          <p:spPr bwMode="auto">
            <a:xfrm rot="16200000">
              <a:off x="1889755" y="3586517"/>
              <a:ext cx="402773" cy="510887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4" name="等腰三角形 13"/>
            <p:cNvSpPr/>
            <p:nvPr/>
          </p:nvSpPr>
          <p:spPr bwMode="auto">
            <a:xfrm rot="5400000">
              <a:off x="4792970" y="3619504"/>
              <a:ext cx="402773" cy="444917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5" name="等腰三角形 14"/>
            <p:cNvSpPr/>
            <p:nvPr/>
          </p:nvSpPr>
          <p:spPr bwMode="auto">
            <a:xfrm rot="5400000">
              <a:off x="6841954" y="2759257"/>
              <a:ext cx="440191" cy="509021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6" name="等腰三角形 15"/>
            <p:cNvSpPr/>
            <p:nvPr/>
          </p:nvSpPr>
          <p:spPr bwMode="auto">
            <a:xfrm rot="5400000">
              <a:off x="6892385" y="4272436"/>
              <a:ext cx="332189" cy="516161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7" name="等腰三角形 16"/>
            <p:cNvSpPr/>
            <p:nvPr/>
          </p:nvSpPr>
          <p:spPr bwMode="auto">
            <a:xfrm rot="10800000">
              <a:off x="5827688" y="1705981"/>
              <a:ext cx="414045" cy="649382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691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43472" y="151805"/>
            <a:ext cx="10519777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Use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your outline to write a speech. Add some pictures to help illustrate your writing. Use the following expressions to help you.</a:t>
            </a:r>
          </a:p>
        </p:txBody>
      </p:sp>
      <p:sp>
        <p:nvSpPr>
          <p:cNvPr id="3" name="矩形 2"/>
          <p:cNvSpPr/>
          <p:nvPr/>
        </p:nvSpPr>
        <p:spPr>
          <a:xfrm>
            <a:off x="1991544" y="1916832"/>
            <a:ext cx="8280920" cy="4819781"/>
          </a:xfrm>
          <a:prstGeom prst="rect">
            <a:avLst/>
          </a:prstGeom>
          <a:ln w="57150">
            <a:solidFill>
              <a:srgbClr val="00B050"/>
            </a:solidFill>
            <a:prstDash val="sysDot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My chosen/ dream career is…</a:t>
            </a:r>
            <a:endParaRPr lang="zh-CN" altLang="zh-CN" sz="3200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For this career, I need/ must…</a:t>
            </a:r>
            <a:endParaRPr lang="zh-CN" altLang="zh-CN" sz="3200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Right now, I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do not </a:t>
            </a: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have ... but I plan to...</a:t>
            </a:r>
            <a:endParaRPr lang="zh-CN" altLang="zh-CN" sz="3200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I may face some challenges, like ...</a:t>
            </a:r>
            <a:endParaRPr lang="zh-CN" altLang="zh-CN" sz="3200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If I…, then I will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…</a:t>
            </a:r>
          </a:p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This career is important to me because…</a:t>
            </a:r>
          </a:p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I am suited to this career because …</a:t>
            </a:r>
          </a:p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My short-term/ long-term goal is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…</a:t>
            </a:r>
            <a:endParaRPr lang="en-US" altLang="zh-CN" sz="3200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40" y="511845"/>
            <a:ext cx="882018" cy="882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2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70" t="5830"/>
          <a:stretch/>
        </p:blipFill>
        <p:spPr>
          <a:xfrm>
            <a:off x="5015880" y="620688"/>
            <a:ext cx="2211325" cy="1632313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35360" y="2132856"/>
            <a:ext cx="11449272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indent="2667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演</a:t>
            </a:r>
            <a:r>
              <a:rPr kumimoji="0" 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讲稿是生活中一种常见的应用文体，是一种用来交流思想、经验，表达主张、见解的文稿，具有宣传、教育和鼓舞等作用。演讲稿以简单句为主要表达形式，语言具有感染力</a:t>
            </a:r>
            <a:r>
              <a:rPr kumimoji="0" 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。还要</a:t>
            </a:r>
            <a:r>
              <a:rPr kumimoji="0" 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注意适当地使用关联词承前启后。</a:t>
            </a:r>
            <a:r>
              <a:rPr kumimoji="0" lang="zh-CN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演讲稿的时态以现在时为主。人称以第一、第三人称为主。</a:t>
            </a:r>
            <a:endParaRPr kumimoji="0" lang="zh-CN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33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95400" y="1412776"/>
            <a:ext cx="10801200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正文</a:t>
            </a:r>
            <a:r>
              <a:rPr lang="zh-CN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一般分为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下面三部分：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第一部分：引出话题；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第二部分：表达</a:t>
            </a:r>
            <a:r>
              <a:rPr lang="zh-CN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见解；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第三部分：提出建议</a:t>
            </a:r>
            <a:r>
              <a:rPr lang="zh-CN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结尾部分：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very much for your attention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</a:p>
          <a:p>
            <a:pPr lvl="0" indent="2667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Thank you!...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81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67408" y="404664"/>
            <a:ext cx="10873208" cy="5857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讲稿</a:t>
            </a:r>
            <a:r>
              <a:rPr 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常用的表达还有：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★开头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zh-CN" alt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 am very glad / It's a great pleasure to be here to share with you my ideas about ...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Thanks a lot for having been given the chance to ...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topic of my speech today is ...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I'm grateful that I've been given this opportunity to ...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★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结尾</a:t>
            </a: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zh-CN" alt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your listening / attention!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Thank you very much and have a great day.</a:t>
            </a:r>
            <a:endParaRPr kumimoji="0" lang="en-US" altLang="zh-CN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259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332656"/>
            <a:ext cx="2808312" cy="912702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23392" y="1052736"/>
            <a:ext cx="10873208" cy="541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Dear </a:t>
            </a:r>
            <a:r>
              <a:rPr lang="en-US" altLang="zh-CN" sz="3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friends,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 chosen career is to be a fashion designer. This career is important to me because clothes are my life, and I enjoy making people happy with my clothing. This career began as my hobby. When I was young, my mother bought a sewing machine, and I became interested in seeing her work. Soon, I asked her if she would show me how to sew, and I began making dolls’ clothes, then I made a coat for my dog, and finally I began making clothes for myself.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826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95400" y="404664"/>
            <a:ext cx="1065718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first, I was not very good at it, but as you can see, I have gotten much better– I made the clothes I am wearing today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！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course, there is a lot more to being a fashion designer than just being able to use a sewing machine, so my short- term goal is to go to a school of design in Beijing. There, I can learn about theory, </a:t>
            </a:r>
            <a:r>
              <a:rPr lang="en-US" altLang="zh-CN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colours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shapes, fabrics, and different styles of design, and I will gain the skills to become successful as a designer. After that, I hope to work for a famous brand so that I can further improve my skills and learn the business side of fashion design.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73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39416" y="1412776"/>
            <a:ext cx="10513168" cy="4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 long – term goal is to open up my own fashion studio. This will be difficult, and I may face some challenges, as many people who want to become fashion designers fail in their dreams. However, this is my passion and what I want to do more than anything else in the world, so I will work hard to achieve it.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156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19536" y="1001197"/>
            <a:ext cx="8579330" cy="1810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Read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your speeches within the group and vote for the best one. Then have the winner make the speech to the class.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57" y="1217221"/>
            <a:ext cx="1115964" cy="111596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888" y="2780928"/>
            <a:ext cx="4514850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26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639616" y="3356992"/>
            <a:ext cx="6984776" cy="631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Preview the next part Video Time.</a:t>
            </a:r>
            <a:endParaRPr lang="en-US" altLang="zh-CN" sz="32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628800"/>
            <a:ext cx="5370262" cy="130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812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960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lnSpc>
            <a:spcPct val="120000"/>
          </a:lnSpc>
          <a:defRPr sz="3200" b="1" dirty="0"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3122</TotalTime>
  <Words>778</Words>
  <Application>Microsoft Office PowerPoint</Application>
  <PresentationFormat>宽屏</PresentationFormat>
  <Paragraphs>85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5" baseType="lpstr">
      <vt:lpstr>Arial Unicode MS</vt:lpstr>
      <vt:lpstr>宋体</vt:lpstr>
      <vt:lpstr>Arial</vt:lpstr>
      <vt:lpstr>Calibri</vt:lpstr>
      <vt:lpstr>Times New Roman</vt:lpstr>
      <vt:lpstr>Wingdings</vt:lpstr>
      <vt:lpstr>4_默认设计模板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Administrator</cp:lastModifiedBy>
  <cp:revision>195</cp:revision>
  <dcterms:created xsi:type="dcterms:W3CDTF">2017-10-08T05:37:27Z</dcterms:created>
  <dcterms:modified xsi:type="dcterms:W3CDTF">2021-11-22T08:11:15Z</dcterms:modified>
</cp:coreProperties>
</file>