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8"/>
  </p:notesMasterIdLst>
  <p:handoutMasterIdLst>
    <p:handoutMasterId r:id="rId9"/>
  </p:handoutMasterIdLst>
  <p:sldIdLst>
    <p:sldId id="260" r:id="rId3"/>
    <p:sldId id="270" r:id="rId4"/>
    <p:sldId id="267" r:id="rId5"/>
    <p:sldId id="269" r:id="rId6"/>
    <p:sldId id="271" r:id="rId7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6ABE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/>
    <p:restoredTop sz="94660"/>
  </p:normalViewPr>
  <p:slideViewPr>
    <p:cSldViewPr snapToGrid="0" showGuides="1">
      <p:cViewPr varScale="1">
        <p:scale>
          <a:sx n="76" d="100"/>
          <a:sy n="76" d="100"/>
        </p:scale>
        <p:origin x="77" y="5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0F9B84EA-7D68-4D60-9CB1-D50884785D1C}" type="datetimeFigureOut">
              <a:rPr lang="zh-CN" altLang="en-US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2023/11/27</a:t>
            </a:fld>
            <a:endParaRPr lang="zh-CN" altLang="en-US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8D4E0FC9-F1F8-4FAE-9988-3BA365CFD46F}" type="slidenum">
              <a:rPr lang="zh-CN" altLang="en-US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‹#›</a:t>
            </a:fld>
            <a:endParaRPr lang="zh-CN" altLang="en-US" strike="noStrike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fontAlgn="auto"/>
            <a:fld id="{1AC49D05-6128-4D0D-A32A-06A5E73B386C}" type="datetimeFigureOut">
              <a:rPr lang="zh-CN" altLang="en-US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fontAlgn="auto"/>
            <a:fld id="{5849F42C-2DAE-424C-A4B8-3140182C3E9F}" type="slidenum">
              <a:rPr lang="zh-CN" altLang="en-US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9.xml"/><Relationship Id="rId7" Type="http://schemas.openxmlformats.org/officeDocument/2006/relationships/image" Target="../media/image1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image" Target="NULL" TargetMode="Externa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10" Type="http://schemas.openxmlformats.org/officeDocument/2006/relationships/image" Target="../media/image4.png"/><Relationship Id="rId4" Type="http://schemas.openxmlformats.org/officeDocument/2006/relationships/tags" Target="../tags/tag19.xml"/><Relationship Id="rId9" Type="http://schemas.openxmlformats.org/officeDocument/2006/relationships/image" Target="NULL" TargetMode="Externa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24.xml"/><Relationship Id="rId7" Type="http://schemas.openxmlformats.org/officeDocument/2006/relationships/image" Target="../media/image1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2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image" Target="../media/image4.png"/><Relationship Id="rId4" Type="http://schemas.openxmlformats.org/officeDocument/2006/relationships/tags" Target="../tags/tag30.xml"/><Relationship Id="rId9" Type="http://schemas.openxmlformats.org/officeDocument/2006/relationships/image" Target="NULL" TargetMode="Externa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10" Type="http://schemas.openxmlformats.org/officeDocument/2006/relationships/image" Target="../media/image4.png"/><Relationship Id="rId4" Type="http://schemas.openxmlformats.org/officeDocument/2006/relationships/tags" Target="../tags/tag36.xml"/><Relationship Id="rId9" Type="http://schemas.openxmlformats.org/officeDocument/2006/relationships/image" Target="NULL" TargetMode="Externa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4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10" Type="http://schemas.openxmlformats.org/officeDocument/2006/relationships/image" Target="../media/image7.png"/><Relationship Id="rId4" Type="http://schemas.openxmlformats.org/officeDocument/2006/relationships/tags" Target="../tags/tag42.xml"/><Relationship Id="rId9" Type="http://schemas.openxmlformats.org/officeDocument/2006/relationships/image" Target="NULL" TargetMode="Externa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47.xml"/><Relationship Id="rId7" Type="http://schemas.openxmlformats.org/officeDocument/2006/relationships/image" Target="../media/image8.png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9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58.xml"/><Relationship Id="rId7" Type="http://schemas.openxmlformats.org/officeDocument/2006/relationships/image" Target="../media/image1.png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7" Type="http://schemas.openxmlformats.org/officeDocument/2006/relationships/image" Target="NULL" TargetMode="Externa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image" Target="../media/image2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64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6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10" Type="http://schemas.openxmlformats.org/officeDocument/2006/relationships/image" Target="../media/image4.png"/><Relationship Id="rId4" Type="http://schemas.openxmlformats.org/officeDocument/2006/relationships/tags" Target="../tags/tag68.xml"/><Relationship Id="rId9" Type="http://schemas.openxmlformats.org/officeDocument/2006/relationships/image" Target="NULL" TargetMode="Externa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73.xml"/><Relationship Id="rId7" Type="http://schemas.openxmlformats.org/officeDocument/2006/relationships/image" Target="../media/image1.png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5.xml"/><Relationship Id="rId4" Type="http://schemas.openxmlformats.org/officeDocument/2006/relationships/tags" Target="../tags/tag74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7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10" Type="http://schemas.openxmlformats.org/officeDocument/2006/relationships/image" Target="../media/image4.png"/><Relationship Id="rId4" Type="http://schemas.openxmlformats.org/officeDocument/2006/relationships/tags" Target="../tags/tag79.xml"/><Relationship Id="rId9" Type="http://schemas.openxmlformats.org/officeDocument/2006/relationships/image" Target="NULL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5" Type="http://schemas.openxmlformats.org/officeDocument/2006/relationships/tags" Target="../tags/tag86.xml"/><Relationship Id="rId10" Type="http://schemas.openxmlformats.org/officeDocument/2006/relationships/image" Target="../media/image4.png"/><Relationship Id="rId4" Type="http://schemas.openxmlformats.org/officeDocument/2006/relationships/tags" Target="../tags/tag85.xml"/><Relationship Id="rId9" Type="http://schemas.openxmlformats.org/officeDocument/2006/relationships/image" Target="NULL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90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10" Type="http://schemas.openxmlformats.org/officeDocument/2006/relationships/image" Target="../media/image7.png"/><Relationship Id="rId4" Type="http://schemas.openxmlformats.org/officeDocument/2006/relationships/tags" Target="../tags/tag91.xml"/><Relationship Id="rId9" Type="http://schemas.openxmlformats.org/officeDocument/2006/relationships/image" Target="NULL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NULL" TargetMode="External"/><Relationship Id="rId3" Type="http://schemas.openxmlformats.org/officeDocument/2006/relationships/tags" Target="../tags/tag96.xml"/><Relationship Id="rId7" Type="http://schemas.openxmlformats.org/officeDocument/2006/relationships/image" Target="../media/image8.png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9" Type="http://schemas.openxmlformats.org/officeDocument/2006/relationships/image" Target="../media/image9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图片 4" descr="C:/Users/1V994W2/PycharmProjects/PPT_Background_Generation/pic_temp/pic_sup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762000" y="4110038"/>
            <a:ext cx="4519613" cy="49371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</p:nvPr>
        </p:nvSpPr>
        <p:spPr>
          <a:xfrm>
            <a:off x="762318" y="2934654"/>
            <a:ext cx="4825365" cy="97091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5400" b="0" spc="6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</p:nvPr>
        </p:nvSpPr>
        <p:spPr>
          <a:xfrm>
            <a:off x="762317" y="4113848"/>
            <a:ext cx="4518660" cy="49022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" descr="C:/Users/1V994W2/PycharmProjects/PPT_Background_Generation/pic_temp/pic_half_down.png"/>
          <p:cNvPicPr/>
          <p:nvPr>
            <p:custDataLst>
              <p:tags r:id="rId1"/>
            </p:custDataLst>
          </p:nvPr>
        </p:nvPicPr>
        <p:blipFill>
          <a:blip r:embed="rId6" r:link="rId7"/>
          <a:stretch>
            <a:fillRect/>
          </a:stretch>
        </p:blipFill>
        <p:spPr>
          <a:xfrm>
            <a:off x="4064000" y="0"/>
            <a:ext cx="4064000" cy="2033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2"/>
          <p:cNvSpPr>
            <a:spLocks noGrp="1"/>
          </p:cNvSpPr>
          <p:nvPr>
            <p:ph type="ctrTitle" idx="14" hasCustomPrompt="1"/>
          </p:nvPr>
        </p:nvSpPr>
        <p:spPr>
          <a:xfrm>
            <a:off x="3212149" y="4581525"/>
            <a:ext cx="5767705" cy="8356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800"/>
              <a:buFont typeface="Arial" panose="020B0604020202020204" pitchFamily="34" charset="0"/>
              <a:buNone/>
              <a:defRPr sz="4800" b="0" spc="2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</p:nvPr>
        </p:nvSpPr>
        <p:spPr>
          <a:xfrm>
            <a:off x="3212149" y="5620386"/>
            <a:ext cx="5767705" cy="57594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None/>
              <a:defRPr sz="18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7" descr="C:/Users/1V994W2/Documents/Tencent%20Files/574576071/FileRecv/拼装素材/sup/19/subject.png"/>
          <p:cNvPicPr/>
          <p:nvPr>
            <p:custDataLst>
              <p:tags r:id="rId1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304800" y="1235075"/>
            <a:ext cx="4389438" cy="438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任意多边形 6"/>
          <p:cNvSpPr/>
          <p:nvPr>
            <p:custDataLst>
              <p:tags r:id="rId2"/>
            </p:custDataLst>
          </p:nvPr>
        </p:nvSpPr>
        <p:spPr>
          <a:xfrm>
            <a:off x="4878388" y="0"/>
            <a:ext cx="7313613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4101" name="图片 5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5" descr="C:/Users/1V994W2/PycharmProjects/PPT_Background_Generation/pic_temp/pic_sup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762000" y="3800475"/>
            <a:ext cx="4826000" cy="49371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</p:nvPr>
        </p:nvSpPr>
        <p:spPr>
          <a:xfrm>
            <a:off x="905827" y="3804285"/>
            <a:ext cx="4518660" cy="49022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l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22860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</p:nvPr>
        </p:nvSpPr>
        <p:spPr>
          <a:xfrm>
            <a:off x="762317" y="2423795"/>
            <a:ext cx="4359910" cy="117221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100" y="303213"/>
            <a:ext cx="11607800" cy="625157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6148" name="图片 8" descr="C:/Users/1V994W2/PycharmProjects/PPT_Background_Generation/pic_temp/0_pic_quater_left_up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图片 7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92000" cy="18288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7172" name="图片 9" descr="C:/Users/1V994W2/PycharmProjects/PPT_Background_Generation/pic_temp/0_pic_quater_left_up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7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4088"/>
            <a:ext cx="12192000" cy="4949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8196" name="图片 8" descr="C:/Users/1V994W2/PycharmProjects/PPT_Background_Generation/pic_temp/0_pic_quater_right_down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10571163" y="5237163"/>
            <a:ext cx="1620837" cy="1620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7" descr="C:/Users/1V994W2/PycharmProjects/PPT_Background_Generation/pic_temp/1_pic_quater_left_down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0" y="5237163"/>
            <a:ext cx="1620838" cy="1620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7" descr="C:/Users/1V994W2/PycharmProjects/PPT_Background_Generation/pic_temp/0_pic_quater_right_down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6" descr="C:/Users/1V994W2/PycharmProjects/PPT_Background_Generation/pic_temp/1_pic_quater_left_down.png"/>
          <p:cNvPicPr/>
          <p:nvPr>
            <p:custDataLst>
              <p:tags r:id="rId2"/>
            </p:custDataLst>
          </p:nvPr>
        </p:nvPicPr>
        <p:blipFill>
          <a:blip r:embed="rId9" r:link="rId8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3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3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632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图片 4" descr="C:/Users/1V994W2/PycharmProjects/PPT_Background_Generation/pic_temp/pic_sup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762000" y="4110038"/>
            <a:ext cx="4519613" cy="49371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</p:nvPr>
        </p:nvSpPr>
        <p:spPr>
          <a:xfrm>
            <a:off x="762318" y="2934654"/>
            <a:ext cx="4825365" cy="97091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5400" b="0" spc="6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</p:nvPr>
        </p:nvSpPr>
        <p:spPr>
          <a:xfrm>
            <a:off x="762317" y="4113848"/>
            <a:ext cx="4518660" cy="49022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" descr="C:/Users/1V994W2/PycharmProjects/PPT_Background_Generation/pic_temp/pic_half_down.png"/>
          <p:cNvPicPr/>
          <p:nvPr>
            <p:custDataLst>
              <p:tags r:id="rId1"/>
            </p:custDataLst>
          </p:nvPr>
        </p:nvPicPr>
        <p:blipFill>
          <a:blip r:embed="rId6" r:link="rId7"/>
          <a:stretch>
            <a:fillRect/>
          </a:stretch>
        </p:blipFill>
        <p:spPr>
          <a:xfrm>
            <a:off x="4064000" y="0"/>
            <a:ext cx="4064000" cy="2033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2"/>
          <p:cNvSpPr>
            <a:spLocks noGrp="1"/>
          </p:cNvSpPr>
          <p:nvPr>
            <p:ph type="ctrTitle" idx="14" hasCustomPrompt="1"/>
          </p:nvPr>
        </p:nvSpPr>
        <p:spPr>
          <a:xfrm>
            <a:off x="3212149" y="4581525"/>
            <a:ext cx="5767705" cy="8356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800"/>
              <a:buFont typeface="Arial" panose="020B0604020202020204" pitchFamily="34" charset="0"/>
              <a:buNone/>
              <a:defRPr sz="4800" b="0" spc="2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</p:nvPr>
        </p:nvSpPr>
        <p:spPr>
          <a:xfrm>
            <a:off x="3212149" y="5620386"/>
            <a:ext cx="5767705" cy="57594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None/>
              <a:defRPr sz="18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7" descr="C:/Users/1V994W2/Documents/Tencent%20Files/574576071/FileRecv/拼装素材/sup/19/subject.png"/>
          <p:cNvPicPr/>
          <p:nvPr>
            <p:custDataLst>
              <p:tags r:id="rId1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304800" y="1235075"/>
            <a:ext cx="4389438" cy="438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任意多边形 6"/>
          <p:cNvSpPr/>
          <p:nvPr>
            <p:custDataLst>
              <p:tags r:id="rId2"/>
            </p:custDataLst>
          </p:nvPr>
        </p:nvSpPr>
        <p:spPr>
          <a:xfrm>
            <a:off x="4878388" y="0"/>
            <a:ext cx="7313613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4101" name="图片 5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5" descr="C:/Users/1V994W2/PycharmProjects/PPT_Background_Generation/pic_temp/pic_sup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762000" y="3800475"/>
            <a:ext cx="4826000" cy="49371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</p:nvPr>
        </p:nvSpPr>
        <p:spPr>
          <a:xfrm>
            <a:off x="905827" y="3804285"/>
            <a:ext cx="4518660" cy="49022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l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22860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</p:nvPr>
        </p:nvSpPr>
        <p:spPr>
          <a:xfrm>
            <a:off x="762317" y="2423795"/>
            <a:ext cx="4359910" cy="117221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tx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100" y="303213"/>
            <a:ext cx="11607800" cy="625157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6148" name="图片 8" descr="C:/Users/1V994W2/PycharmProjects/PPT_Background_Generation/pic_temp/0_pic_quater_left_up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图片 7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92000" cy="18288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7172" name="图片 9" descr="C:/Users/1V994W2/PycharmProjects/PPT_Background_Generation/pic_temp/0_pic_quater_left_up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7" descr="C:/Users/1V994W2/PycharmProjects/PPT_Background_Generation/pic_temp/1_pic_quater_right_up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4088"/>
            <a:ext cx="12192000" cy="4949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  <p:pic>
        <p:nvPicPr>
          <p:cNvPr id="8196" name="图片 8" descr="C:/Users/1V994W2/PycharmProjects/PPT_Background_Generation/pic_temp/0_pic_quater_right_down.png"/>
          <p:cNvPicPr/>
          <p:nvPr>
            <p:custDataLst>
              <p:tags r:id="rId2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10571163" y="5237163"/>
            <a:ext cx="1620837" cy="1620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7" descr="C:/Users/1V994W2/PycharmProjects/PPT_Background_Generation/pic_temp/1_pic_quater_left_down.png"/>
          <p:cNvPicPr/>
          <p:nvPr>
            <p:custDataLst>
              <p:tags r:id="rId3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0" y="5237163"/>
            <a:ext cx="1620838" cy="1620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7" descr="C:/Users/1V994W2/PycharmProjects/PPT_Background_Generation/pic_temp/0_pic_quater_right_down.png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6" descr="C:/Users/1V994W2/PycharmProjects/PPT_Background_Generation/pic_temp/1_pic_quater_left_down.png"/>
          <p:cNvPicPr/>
          <p:nvPr>
            <p:custDataLst>
              <p:tags r:id="rId2"/>
            </p:custDataLst>
          </p:nvPr>
        </p:nvPicPr>
        <p:blipFill>
          <a:blip r:embed="rId9" r:link="rId8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3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3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632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51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50.xml"/><Relationship Id="rId17" Type="http://schemas.openxmlformats.org/officeDocument/2006/relationships/tags" Target="../tags/tag55.xml"/><Relationship Id="rId2" Type="http://schemas.openxmlformats.org/officeDocument/2006/relationships/slideLayout" Target="../slideLayouts/slideLayout12.xml"/><Relationship Id="rId16" Type="http://schemas.openxmlformats.org/officeDocument/2006/relationships/tags" Target="../tags/tag54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5" Type="http://schemas.openxmlformats.org/officeDocument/2006/relationships/tags" Target="../tags/tag53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69925" y="962025"/>
            <a:ext cx="10852150" cy="53879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2860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69925" y="962025"/>
            <a:ext cx="10852150" cy="53879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2860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2023/11/27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359470" y="213945"/>
            <a:ext cx="12202820" cy="6541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一、解释红色字：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止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有剩骨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投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以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骨</a:t>
            </a:r>
            <a:r>
              <a:rPr lang="en-US" altLang="zh-CN" sz="3200" dirty="0">
                <a:solidFill>
                  <a:srgbClr val="FF0000"/>
                </a:solidFill>
                <a:sym typeface="微软雅黑" panose="020B0503020204020204" charset="-122"/>
              </a:rPr>
              <a:t>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3.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一狼仍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从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4.</a:t>
            </a:r>
            <a:r>
              <a:rPr lang="zh-CN" altLang="en-US" sz="3200" dirty="0"/>
              <a:t> 屠大</a:t>
            </a:r>
            <a:r>
              <a:rPr lang="zh-CN" altLang="en-US" sz="3200" dirty="0">
                <a:solidFill>
                  <a:srgbClr val="FF0000"/>
                </a:solidFill>
              </a:rPr>
              <a:t>窘    </a:t>
            </a:r>
            <a:r>
              <a:rPr lang="en-US" altLang="zh-CN" sz="3200" dirty="0"/>
              <a:t>5.  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受其敌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/>
              <a:t>6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.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弛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担持刀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7.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径去    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8.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犬坐于前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9.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屠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暴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起    </a:t>
            </a:r>
            <a:r>
              <a:rPr lang="en-US" altLang="zh-CN" sz="3200" dirty="0">
                <a:latin typeface="Arial" panose="020B0604020202020204" pitchFamily="34" charset="0"/>
                <a:ea typeface="微软雅黑" panose="020B0503020204020204" charset="-122"/>
              </a:rPr>
              <a:t>10.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狼亦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黠</a:t>
            </a: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矣</a:t>
            </a:r>
            <a:endParaRPr lang="en-US" altLang="zh-CN" sz="32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Arial" panose="020B0604020202020204" pitchFamily="34" charset="0"/>
                <a:ea typeface="微软雅黑" panose="020B0503020204020204" charset="-122"/>
              </a:rPr>
              <a:t>二、翻译：</a:t>
            </a:r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1.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途中两狼，缀行甚远。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2.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骨已尽矣，而两狼之并驱如故。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sz="3200" dirty="0">
                <a:solidFill>
                  <a:srgbClr val="0070C0"/>
                </a:solidFill>
              </a:rPr>
              <a:t>3</a:t>
            </a:r>
            <a:r>
              <a:rPr 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顾野有麦场，场主积薪其中，苫蔽成丘。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sz="3200" dirty="0">
                <a:solidFill>
                  <a:srgbClr val="0070C0"/>
                </a:solidFill>
              </a:rPr>
              <a:t>4</a:t>
            </a:r>
            <a:r>
              <a:rPr 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狼不敢前，眈眈相向。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sz="3200" dirty="0">
                <a:solidFill>
                  <a:srgbClr val="0070C0"/>
                </a:solidFill>
              </a:rPr>
              <a:t>5</a:t>
            </a:r>
            <a:r>
              <a:rPr 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久之，目似瞑，意暇甚。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70C0"/>
                </a:solidFill>
              </a:rPr>
              <a:t>6.</a:t>
            </a:r>
            <a:r>
              <a:rPr lang="zh-CN" altLang="en-US" sz="3200" dirty="0">
                <a:solidFill>
                  <a:srgbClr val="0070C0"/>
                </a:solidFill>
              </a:rPr>
              <a:t>一狼洞其中，意将隧入以攻其后也。</a:t>
            </a:r>
            <a:endParaRPr lang="en-US" altLang="zh-CN" sz="3200" dirty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70C0"/>
                </a:solidFill>
              </a:rPr>
              <a:t>7</a:t>
            </a:r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.</a:t>
            </a:r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charset="-122"/>
              </a:rPr>
              <a:t>乃悟前狼假寐，盖以诱敌。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70C0"/>
                </a:solidFill>
              </a:rPr>
              <a:t>8.</a:t>
            </a:r>
            <a:r>
              <a:rPr lang="zh-CN" altLang="en-US" sz="3200" dirty="0">
                <a:solidFill>
                  <a:srgbClr val="0070C0"/>
                </a:solidFill>
              </a:rPr>
              <a:t>禽兽之变诈几何哉</a:t>
            </a:r>
            <a:r>
              <a:rPr lang="en-US" altLang="zh-CN" sz="3200" dirty="0">
                <a:solidFill>
                  <a:srgbClr val="0070C0"/>
                </a:solidFill>
              </a:rPr>
              <a:t>?</a:t>
            </a:r>
            <a:r>
              <a:rPr lang="zh-CN" altLang="en-US" sz="3200" dirty="0">
                <a:solidFill>
                  <a:srgbClr val="0070C0"/>
                </a:solidFill>
              </a:rPr>
              <a:t>止增笑耳。</a:t>
            </a:r>
            <a:endParaRPr lang="en-US" altLang="zh-CN" sz="32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512454" y="425213"/>
            <a:ext cx="11621236" cy="675306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latin typeface="Arial" panose="020B0604020202020204" pitchFamily="34" charset="0"/>
                <a:ea typeface="微软雅黑" panose="020B0503020204020204" charset="-122"/>
              </a:rPr>
              <a:t>一、解释红色字：</a:t>
            </a:r>
            <a:r>
              <a:rPr lang="zh-CN" altLang="en-US" sz="3600" dirty="0">
                <a:solidFill>
                  <a:srgbClr val="FF0000"/>
                </a:solidFill>
              </a:rPr>
              <a:t>请对照课本自行订正。</a:t>
            </a:r>
            <a:endParaRPr lang="en-US" altLang="zh-CN" sz="3600" dirty="0">
              <a:solidFill>
                <a:srgbClr val="FF000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1.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止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有剩骨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微软雅黑" panose="020B0503020204020204" charset="-122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微软雅黑" panose="020B0503020204020204" charset="-122"/>
              </a:rPr>
              <a:t>投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微软雅黑" panose="020B0503020204020204" charset="-122"/>
              </a:rPr>
              <a:t>以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微软雅黑" panose="020B0503020204020204" charset="-122"/>
              </a:rPr>
              <a:t>骨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微软雅黑" panose="020B0503020204020204" charset="-122"/>
              </a:rPr>
              <a:t>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一狼仍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从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4.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 屠大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窘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5. 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受其敌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6.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弛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担持刀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7.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径去    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8.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犬坐于前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9.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暴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起  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10.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狼亦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矣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/>
              <a:t>二</a:t>
            </a:r>
            <a:r>
              <a:rPr lang="zh-CN" altLang="en-US" sz="3600" dirty="0">
                <a:latin typeface="Arial" panose="020B0604020202020204" pitchFamily="34" charset="0"/>
                <a:ea typeface="微软雅黑" panose="020B0503020204020204" charset="-122"/>
              </a:rPr>
              <a:t>、翻译：</a:t>
            </a:r>
            <a:endParaRPr lang="en-US" altLang="zh-CN" sz="36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dirty="0">
                <a:latin typeface="Arial" panose="020B0604020202020204" pitchFamily="34" charset="0"/>
                <a:ea typeface="微软雅黑" panose="020B0503020204020204" charset="-122"/>
              </a:rPr>
              <a:t>1.</a:t>
            </a:r>
            <a:r>
              <a:rPr lang="zh-CN" altLang="en-US" sz="3600" dirty="0">
                <a:latin typeface="Arial" panose="020B0604020202020204" pitchFamily="34" charset="0"/>
                <a:ea typeface="微软雅黑" panose="020B0503020204020204" charset="-122"/>
              </a:rPr>
              <a:t>途中两狼，缀行甚远。</a:t>
            </a:r>
            <a:endParaRPr lang="en-US" altLang="zh-CN" sz="36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（他在）路上（遇到）两只狼，（它们）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紧跟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着（屠户）走了很远。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2.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骨已尽矣，而两狼之并驱如故。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骨头已经投完了，可是两只狼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像原来一样一起追赶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>
              <a:lnSpc>
                <a:spcPct val="120000"/>
              </a:lnSpc>
            </a:pPr>
            <a:endParaRPr lang="zh-CN" altLang="en-US" sz="360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9067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654497" y="873031"/>
            <a:ext cx="11108416" cy="55781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dirty="0">
                <a:latin typeface="Arial" panose="020B0604020202020204" pitchFamily="34" charset="0"/>
                <a:ea typeface="微软雅黑" panose="020B0503020204020204" charset="-122"/>
              </a:rPr>
              <a:t>3.</a:t>
            </a:r>
            <a:r>
              <a:rPr lang="zh-CN" altLang="en-US" sz="4000" dirty="0">
                <a:latin typeface="Arial" panose="020B0604020202020204" pitchFamily="34" charset="0"/>
                <a:ea typeface="微软雅黑" panose="020B0503020204020204" charset="-122"/>
              </a:rPr>
              <a:t>顾野有麦场，场主积薪其中，苫蔽成丘。</a:t>
            </a:r>
            <a:endParaRPr lang="en-US" altLang="zh-CN" sz="40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（他）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看见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野地里有一个打麦场，场主人把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柴草堆积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在麦场里，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覆盖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成小山似的。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>
              <a:lnSpc>
                <a:spcPct val="120000"/>
              </a:lnSpc>
            </a:pPr>
            <a:endParaRPr lang="en-US" altLang="zh-CN" sz="4400" b="1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4.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狼不敢前，眈眈相向。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两只狼都不敢向前，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瞪眼朝着屠户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>
              <a:lnSpc>
                <a:spcPct val="120000"/>
              </a:lnSpc>
            </a:pP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699203" y="771976"/>
            <a:ext cx="11125853" cy="54777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dirty="0">
                <a:latin typeface="Arial" panose="020B0604020202020204" pitchFamily="34" charset="0"/>
                <a:ea typeface="微软雅黑" panose="020B0503020204020204" charset="-122"/>
              </a:rPr>
              <a:t>5.</a:t>
            </a:r>
            <a:r>
              <a:rPr lang="zh-CN" altLang="en-US" sz="4000" dirty="0">
                <a:latin typeface="Arial" panose="020B0604020202020204" pitchFamily="34" charset="0"/>
                <a:ea typeface="微软雅黑" panose="020B0503020204020204" charset="-122"/>
              </a:rPr>
              <a:t>久之，目似瞑，意暇甚。</a:t>
            </a:r>
            <a:endParaRPr lang="en-US" altLang="zh-CN" sz="40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时间长了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，那只狼的眼睛似乎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闭上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了，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神情悠闲得很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40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6.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一狼洞其中，意将隧入以攻其后也。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发现另一只狼正在柴草堆中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打洞，打算</a:t>
            </a:r>
            <a:r>
              <a:rPr kumimoji="0" lang="zh-CN" altLang="en-US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从通道进去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，来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攻击屠户背后。</a:t>
            </a:r>
            <a:endParaRPr lang="zh-CN" altLang="en-US" sz="4000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699203" y="972943"/>
            <a:ext cx="11125853" cy="54777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7.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乃悟前狼假寐，盖以诱敌。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屠户这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才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明白前面的那只狼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假装睡觉，原来是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用来诱惑敌人。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8.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禽兽之变诈几何哉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?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止增笑耳。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禽兽的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诡诈手段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有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多少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呢？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只是给人们增加笑料罢了。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19207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7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73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738"/>
  <p:tag name="KSO_WM_TEMPLATE_SUBCATEGORY" val="0"/>
  <p:tag name="KSO_WM_TEMPLATE_MASTER_TYPE" val="1"/>
  <p:tag name="KSO_WM_TEMPLATE_THUMBS_INDEX" val="1、4、7、8、9、12、15、16、20、23、24、25、26、29、32、36、39、40"/>
  <p:tag name="KSO_WM_TEMPLATE_COLOR_TYPE" val="1"/>
  <p:tag name="KSO_WM_TEMPLATE_MASTER_THUMB_INDEX" val="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TYPE" val="y"/>
  <p:tag name="KSO_WM_UNIT_INDEX" val="1"/>
  <p:tag name="KSO_WM_UNIT_ID" val="_1*y*1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73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73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738"/>
  <p:tag name="KSO_WM_TEMPLATE_SUBCATEGORY" val="0"/>
  <p:tag name="KSO_WM_TEMPLATE_MASTER_TYPE" val="1"/>
  <p:tag name="KSO_WM_TEMPLATE_THUMBS_INDEX" val="1、4、7、8、9、12、15、16、20、23、24、25、26、29、32、36、39、40"/>
  <p:tag name="KSO_WM_TEMPLATE_COLOR_TYPE" val="1"/>
  <p:tag name="KSO_WM_TEMPLATE_MASTER_THUMB_INDEX" val="1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TYPE" val="y"/>
  <p:tag name="KSO_WM_UNIT_INDEX" val="1"/>
  <p:tag name="KSO_WM_UNIT_ID" val="_1*y*1"/>
  <p:tag name="KSO_WM_SLIDE_BACKGROUND_MASK_FLAG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73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738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738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738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738"/>
</p:tagLst>
</file>

<file path=ppt/theme/theme1.xml><?xml version="1.0" encoding="utf-8"?>
<a:theme xmlns:a="http://schemas.openxmlformats.org/drawingml/2006/main" name="1_Office 主题​​">
  <a:themeElements>
    <a:clrScheme name="WPS主题色">
      <a:dk1>
        <a:srgbClr val="000000"/>
      </a:dk1>
      <a:lt1>
        <a:srgbClr val="FFFFFF"/>
      </a:lt1>
      <a:dk2>
        <a:srgbClr val="EEEFEC"/>
      </a:dk2>
      <a:lt2>
        <a:srgbClr val="FDFDFC"/>
      </a:lt2>
      <a:accent1>
        <a:srgbClr val="5C5F51"/>
      </a:accent1>
      <a:accent2>
        <a:srgbClr val="535E55"/>
      </a:accent2>
      <a:accent3>
        <a:srgbClr val="4D5D59"/>
      </a:accent3>
      <a:accent4>
        <a:srgbClr val="4B5B5D"/>
      </a:accent4>
      <a:accent5>
        <a:srgbClr val="4D585F"/>
      </a:accent5>
      <a:accent6>
        <a:srgbClr val="51555D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WPS主题色">
      <a:dk1>
        <a:srgbClr val="000000"/>
      </a:dk1>
      <a:lt1>
        <a:srgbClr val="FFFFFF"/>
      </a:lt1>
      <a:dk2>
        <a:srgbClr val="EEEFEC"/>
      </a:dk2>
      <a:lt2>
        <a:srgbClr val="FDFDFC"/>
      </a:lt2>
      <a:accent1>
        <a:srgbClr val="5C5F51"/>
      </a:accent1>
      <a:accent2>
        <a:srgbClr val="535E55"/>
      </a:accent2>
      <a:accent3>
        <a:srgbClr val="4D5D59"/>
      </a:accent3>
      <a:accent4>
        <a:srgbClr val="4B5B5D"/>
      </a:accent4>
      <a:accent5>
        <a:srgbClr val="4D585F"/>
      </a:accent5>
      <a:accent6>
        <a:srgbClr val="51555D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497</Words>
  <Application>Microsoft Office PowerPoint</Application>
  <PresentationFormat>宽屏</PresentationFormat>
  <Paragraphs>34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宋体</vt:lpstr>
      <vt:lpstr>微软雅黑</vt:lpstr>
      <vt:lpstr>Arial</vt:lpstr>
      <vt:lpstr>Calibri</vt:lpstr>
      <vt:lpstr>Times New Roman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叶海宇</dc:creator>
  <cp:lastModifiedBy>海宇 叶</cp:lastModifiedBy>
  <cp:revision>32</cp:revision>
  <dcterms:created xsi:type="dcterms:W3CDTF">2019-06-19T02:08:00Z</dcterms:created>
  <dcterms:modified xsi:type="dcterms:W3CDTF">2023-11-27T08:43:48Z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2052-11.1.0.11405</vt:lpwstr>
  </property>
  <property fmtid="{D5CDD505-2E9C-101B-9397-08002B2CF9AE}" pid="3" name="ICV">
    <vt:lpwstr>15293B569A07476FB9C2F3F59FB9D981</vt:lpwstr>
  </property>
</Properties>
</file>