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439DB-A2E0-4851-B6B1-390715942C5A}" type="datetimeFigureOut">
              <a:rPr lang="zh-CN" altLang="en-US" smtClean="0"/>
              <a:pPr/>
              <a:t>2016/12/13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C6E39-2692-4FEA-8BB1-B7CC48BFC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980728"/>
            <a:ext cx="84969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  <a:latin typeface="+mn-ea"/>
              </a:rPr>
              <a:t>      建立在教师发展</a:t>
            </a:r>
            <a:endParaRPr lang="en-US" altLang="zh-CN" sz="4800" b="1" dirty="0" smtClean="0">
              <a:solidFill>
                <a:srgbClr val="FF0000"/>
              </a:solidFill>
              <a:latin typeface="+mn-ea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latin typeface="+mn-ea"/>
              </a:rPr>
              <a:t>   </a:t>
            </a:r>
            <a:r>
              <a:rPr lang="zh-CN" altLang="en-US" sz="6000" b="1" dirty="0" smtClean="0">
                <a:solidFill>
                  <a:srgbClr val="FF0000"/>
                </a:solidFill>
                <a:latin typeface="+mn-ea"/>
              </a:rPr>
              <a:t>基础上的课程改革</a:t>
            </a:r>
            <a:endParaRPr lang="zh-CN" altLang="en-US" sz="60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64704"/>
            <a:ext cx="91440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一、复旦大学附中       方校长</a:t>
            </a:r>
            <a:endParaRPr lang="en-US" altLang="zh-CN" sz="3200" b="1" dirty="0" smtClean="0">
              <a:solidFill>
                <a:srgbClr val="FF0000"/>
              </a:solidFill>
            </a:endParaRPr>
          </a:p>
          <a:p>
            <a:endParaRPr lang="en-US" altLang="zh-CN" sz="3200" b="1" dirty="0" smtClean="0">
              <a:solidFill>
                <a:srgbClr val="FF0000"/>
              </a:solidFill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三个分校、临近复旦大学</a:t>
            </a:r>
            <a:endParaRPr lang="en-US" altLang="zh-CN" sz="32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来访特多</a:t>
            </a:r>
            <a:endParaRPr lang="en-US" altLang="zh-CN" sz="32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校长很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忙：学校行政工作、政治教师、上海特级教师联谊会秘书长、复旦大学及华东师大研究生导师、上海市文科组组长</a:t>
            </a:r>
            <a:endParaRPr lang="en-US" altLang="zh-CN" sz="32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学校学生</a:t>
            </a:r>
            <a:r>
              <a:rPr lang="en-US" altLang="zh-CN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1696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人，分普通高中和国际部（英语课程学生</a:t>
            </a:r>
            <a:r>
              <a:rPr lang="en-US" altLang="zh-CN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247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人，中文课程学生</a:t>
            </a:r>
            <a:r>
              <a:rPr lang="en-US" altLang="zh-CN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65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人）教职工</a:t>
            </a:r>
            <a:r>
              <a:rPr lang="en-US" altLang="zh-CN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239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人（硕士</a:t>
            </a:r>
            <a:r>
              <a:rPr lang="en-US" altLang="zh-CN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82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人，博士</a:t>
            </a:r>
            <a:r>
              <a:rPr lang="en-US" altLang="zh-CN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人，外籍教师</a:t>
            </a:r>
            <a:r>
              <a:rPr lang="en-US" altLang="zh-CN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22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人），每届有</a:t>
            </a:r>
            <a:r>
              <a:rPr lang="en-US" altLang="zh-CN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43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名西藏学生。较多音乐体育特长生。</a:t>
            </a:r>
            <a:endParaRPr lang="en-US" altLang="zh-CN" sz="32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48680"/>
            <a:ext cx="8820472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提供课程：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一、普通高中学业课程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学业基础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（深入中国社会、完整的知识结构、跨文化交流体验）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菁英计划：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高二学生深入中国社会，全国很多实践点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八大板块选修课程：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人文与经典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（文学、历史、哲学、心理学）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语言与文化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（语言学、外国语、民俗学、地理学）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社会与发展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（政治学、社会学、经济学）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数学与逻辑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（数学、逻辑学、信息学）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技术与设计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（工程学、劳动技术、工艺美术学）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艺术与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欣赏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（音乐、美术、戏剧、建筑及手工艺）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体育与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健康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（现代体育各类运动项目及心理、生理学）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04664"/>
            <a:ext cx="88204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一学期开设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124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门次选修课程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二、跨文化交流课程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每年超过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200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位学生海外学习（一学期、一学年）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大多数学生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2——3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周海外学习交流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三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|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升学途径：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C9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联盟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北京大学、清华大学、浙江大学、复旦大学、上海交通大学、南京大学、中国科学技术大学、哈尔滨工业大学、西安交通大学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）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45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7%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；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985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高校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39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所、含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C9   62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5%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）</a:t>
            </a: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海外升学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20%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）</a:t>
            </a:r>
            <a:endParaRPr lang="zh-CN" altLang="en-US" sz="28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复旦附中十二五教师专业发展规划</a:t>
            </a:r>
            <a:endParaRPr lang="en-US" altLang="zh-CN" sz="2400" b="1" dirty="0" smtClean="0"/>
          </a:p>
          <a:p>
            <a:r>
              <a:rPr lang="zh-CN" altLang="en-US" sz="2400" b="1" dirty="0"/>
              <a:t>平均</a:t>
            </a:r>
            <a:r>
              <a:rPr lang="zh-CN" altLang="en-US" sz="2400" b="1" dirty="0" smtClean="0"/>
              <a:t>年龄</a:t>
            </a:r>
            <a:r>
              <a:rPr lang="en-US" altLang="zh-CN" sz="2400" b="1" dirty="0" smtClean="0"/>
              <a:t>37</a:t>
            </a:r>
            <a:r>
              <a:rPr lang="zh-CN" altLang="en-US" sz="2400" b="1" dirty="0" smtClean="0"/>
              <a:t>岁，研究生学历增加</a:t>
            </a:r>
            <a:r>
              <a:rPr lang="en-US" altLang="zh-CN" sz="2400" b="1" dirty="0" smtClean="0"/>
              <a:t>——</a:t>
            </a:r>
            <a:r>
              <a:rPr lang="zh-CN" altLang="en-US" sz="2400" b="1" dirty="0" smtClean="0"/>
              <a:t>校办教师、非编、合同制、年休</a:t>
            </a:r>
            <a:r>
              <a:rPr lang="en-US" altLang="zh-CN" sz="2400" b="1" dirty="0" smtClean="0"/>
              <a:t>15</a:t>
            </a:r>
            <a:r>
              <a:rPr lang="zh-CN" altLang="en-US" sz="2400" b="1" dirty="0" smtClean="0"/>
              <a:t>天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年薪</a:t>
            </a:r>
            <a:r>
              <a:rPr lang="en-US" altLang="zh-CN" sz="2400" b="1" dirty="0" smtClean="0"/>
              <a:t>16</a:t>
            </a:r>
            <a:r>
              <a:rPr lang="zh-CN" altLang="en-US" sz="2400" b="1" dirty="0" smtClean="0"/>
              <a:t>万左右</a:t>
            </a:r>
            <a:endParaRPr lang="en-US" altLang="zh-CN" sz="2400" b="1" dirty="0" smtClean="0"/>
          </a:p>
          <a:p>
            <a:r>
              <a:rPr lang="zh-CN" altLang="en-US" sz="2400" b="1" dirty="0"/>
              <a:t>上海</a:t>
            </a:r>
            <a:r>
              <a:rPr lang="zh-CN" altLang="en-US" sz="2400" b="1" dirty="0" smtClean="0"/>
              <a:t>中学、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复旦附中</a:t>
            </a:r>
            <a:r>
              <a:rPr lang="zh-CN" altLang="en-US" sz="2400" b="1" dirty="0" smtClean="0"/>
              <a:t>、华师二附中、交大附中</a:t>
            </a:r>
            <a:endParaRPr lang="en-US" altLang="zh-CN" sz="2400" b="1" dirty="0" smtClean="0"/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上海市教师专业发展基地学校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上海学科基地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49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4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）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</a:rPr>
              <a:t>3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个团队列入上海市中青年骨干教师团队计划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</a:rPr>
              <a:t>10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名杨浦区学科带头人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</a:rPr>
              <a:t>12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名杨浦区骨干教师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zh-CN" altLang="en-US" sz="2400" b="1" dirty="0"/>
              <a:t>教师</a:t>
            </a:r>
            <a:r>
              <a:rPr lang="zh-CN" altLang="en-US" sz="2400" b="1" dirty="0" smtClean="0"/>
              <a:t>培训：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复旦学习培训、大学考试、教务处反馈</a:t>
            </a:r>
            <a:endParaRPr lang="en-US" altLang="zh-CN" sz="2400" b="1" dirty="0" smtClean="0"/>
          </a:p>
          <a:p>
            <a:r>
              <a:rPr lang="zh-CN" altLang="en-US" sz="2400" b="1" dirty="0"/>
              <a:t>小本</a:t>
            </a:r>
            <a:r>
              <a:rPr lang="zh-CN" altLang="en-US" sz="2400" b="1" dirty="0" smtClean="0"/>
              <a:t>培训纳入学校教师队伍建设整体规划和年度工作计划（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校历以年度为单位）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zh-CN" altLang="en-US" sz="2400" b="1" dirty="0"/>
              <a:t>学校学术</a:t>
            </a:r>
            <a:r>
              <a:rPr lang="zh-CN" altLang="en-US" sz="2400" b="1" dirty="0" smtClean="0"/>
              <a:t>委员会、教学指导委员会</a:t>
            </a:r>
            <a:endParaRPr lang="en-US" altLang="zh-CN" sz="2400" b="1" dirty="0" smtClean="0"/>
          </a:p>
          <a:p>
            <a:r>
              <a:rPr lang="zh-CN" altLang="en-US" sz="2400" b="1" dirty="0"/>
              <a:t>专家</a:t>
            </a:r>
            <a:r>
              <a:rPr lang="zh-CN" altLang="en-US" sz="2400" b="1" dirty="0" smtClean="0"/>
              <a:t>引领与教师论坛、学生论坛相结合</a:t>
            </a:r>
            <a:endParaRPr lang="en-US" altLang="zh-CN" sz="2400" b="1" dirty="0" smtClean="0"/>
          </a:p>
          <a:p>
            <a:endParaRPr lang="en-US" altLang="zh-CN" sz="2400" b="1" dirty="0"/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学校对校外资源充分利用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en-US" altLang="zh-CN" dirty="0" smtClean="0"/>
          </a:p>
          <a:p>
            <a:endParaRPr lang="en-US" altLang="zh-CN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上外附中交流：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endParaRPr lang="en-US" altLang="zh-CN" sz="3600" b="1" dirty="0" smtClean="0">
              <a:solidFill>
                <a:srgbClr val="FF0000"/>
              </a:solidFill>
            </a:endParaRPr>
          </a:p>
          <a:p>
            <a:r>
              <a:rPr lang="zh-CN" altLang="en-US" sz="3600" b="1" dirty="0" smtClean="0">
                <a:solidFill>
                  <a:srgbClr val="0000FF"/>
                </a:solidFill>
              </a:rPr>
              <a:t>一、外语特色</a:t>
            </a:r>
            <a:endParaRPr lang="en-US" altLang="zh-CN" sz="3600" b="1" dirty="0" smtClean="0">
              <a:solidFill>
                <a:srgbClr val="0000FF"/>
              </a:solidFill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</a:rPr>
              <a:t>（外语教学特色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+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外语教育特色）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r>
              <a:rPr lang="zh-CN" altLang="en-US" sz="3600" b="1" dirty="0" smtClean="0">
                <a:solidFill>
                  <a:srgbClr val="0000FF"/>
                </a:solidFill>
              </a:rPr>
              <a:t>二、跨学科外语教学</a:t>
            </a:r>
            <a:endParaRPr lang="en-US" altLang="zh-CN" sz="3600" b="1" dirty="0" smtClean="0">
              <a:solidFill>
                <a:srgbClr val="0000FF"/>
              </a:solidFill>
            </a:endParaRPr>
          </a:p>
          <a:p>
            <a:r>
              <a:rPr lang="zh-CN" altLang="en-US" sz="3600" b="1" dirty="0" smtClean="0">
                <a:solidFill>
                  <a:srgbClr val="0000FF"/>
                </a:solidFill>
              </a:rPr>
              <a:t>三、学生培养的综合素质方面</a:t>
            </a:r>
            <a:endParaRPr lang="en-US" altLang="zh-CN" sz="3600" b="1" dirty="0" smtClean="0">
              <a:solidFill>
                <a:srgbClr val="0000FF"/>
              </a:solidFill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</a:rPr>
              <a:t>参加国际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竞赛</a:t>
            </a:r>
            <a:endParaRPr lang="en-US" altLang="zh-CN" sz="3600" b="1" dirty="0" smtClean="0">
              <a:solidFill>
                <a:srgbClr val="FF0000"/>
              </a:solidFill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</a:rPr>
              <a:t>大量的社团活动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04664"/>
            <a:ext cx="856895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青年教师的专业发展</a:t>
            </a:r>
            <a:endParaRPr lang="en-US" altLang="zh-CN" sz="36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endParaRPr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一、进入学校教师队伍必须具备高素养</a:t>
            </a:r>
            <a:endParaRPr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二、新教师培训（教务处设计方案、一年）</a:t>
            </a:r>
            <a:endParaRPr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三、成长期（教学平台、评比、评价）</a:t>
            </a:r>
            <a:endParaRPr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新</a:t>
            </a:r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教师教学展示、外语教师教学评比</a:t>
            </a:r>
            <a:endParaRPr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四、外语教师出国培训</a:t>
            </a:r>
            <a:endParaRPr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五、组织教研组长、骨干教师外出交流常态化</a:t>
            </a:r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88640"/>
            <a:ext cx="8496944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12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月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日杭州十四中学龙腾凤起校区</a:t>
            </a:r>
            <a:endParaRPr lang="en-US" altLang="zh-CN" sz="32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德育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目标：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正气、大气、灵气</a:t>
            </a:r>
            <a:endParaRPr lang="en-US" altLang="zh-CN" sz="32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教学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层面：</a:t>
            </a:r>
            <a:endParaRPr lang="en-US" altLang="zh-CN" sz="32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课程设置匹配学生水平</a:t>
            </a:r>
            <a:endParaRPr lang="en-US" altLang="zh-CN" sz="32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课程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管理尊重学生差异</a:t>
            </a:r>
            <a:endParaRPr lang="en-US" altLang="zh-CN" sz="32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课程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发展挖掘学生兴趣</a:t>
            </a:r>
            <a:endParaRPr lang="en-US" altLang="zh-CN" sz="32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endParaRPr lang="en-US" altLang="zh-CN" sz="32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管理实施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层面：</a:t>
            </a:r>
            <a:endParaRPr lang="en-US" altLang="zh-CN" sz="32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序列德育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课程</a:t>
            </a:r>
            <a:endParaRPr lang="en-US" altLang="zh-CN" sz="32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彩虹工程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建设</a:t>
            </a:r>
            <a:endParaRPr lang="en-US" altLang="zh-CN" sz="32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生涯规划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指导</a:t>
            </a:r>
            <a:endParaRPr lang="en-US" altLang="zh-CN" sz="32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校本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过程评价</a:t>
            </a:r>
            <a:endParaRPr lang="en-US" altLang="zh-CN" sz="32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导师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制培养人才</a:t>
            </a:r>
            <a:endParaRPr lang="zh-CN" altLang="en-US" sz="32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76672"/>
            <a:ext cx="856895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C00000"/>
                </a:solidFill>
              </a:rPr>
              <a:t>分层教育：</a:t>
            </a:r>
            <a:endParaRPr lang="en-US" altLang="zh-CN" sz="2800" b="1" dirty="0" smtClean="0">
              <a:solidFill>
                <a:srgbClr val="C00000"/>
              </a:solidFill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</a:rPr>
              <a:t>高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一：适应期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励志教育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</a:rPr>
              <a:t>高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二：分化期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砺志教育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</a:rPr>
              <a:t>高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三：压力期</a:t>
            </a:r>
            <a:r>
              <a:rPr lang="en-US" altLang="zh-CN" sz="2800" b="1" dirty="0" smtClean="0">
                <a:solidFill>
                  <a:srgbClr val="0000FF"/>
                </a:solidFill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立志教育</a:t>
            </a:r>
            <a:endParaRPr lang="en-US" altLang="zh-CN" sz="2800" b="1" dirty="0" smtClean="0">
              <a:solidFill>
                <a:srgbClr val="0000FF"/>
              </a:solidFill>
            </a:endParaRPr>
          </a:p>
          <a:p>
            <a:endParaRPr lang="en-US" altLang="zh-CN" sz="2800" b="1" dirty="0" smtClean="0">
              <a:solidFill>
                <a:srgbClr val="C00000"/>
              </a:solidFill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</a:rPr>
              <a:t>人才目标：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三观正确、阳光自信、睿智创新</a:t>
            </a:r>
            <a:endParaRPr lang="en-US" altLang="zh-CN" sz="2800" b="1" dirty="0" smtClean="0">
              <a:solidFill>
                <a:srgbClr val="C00000"/>
              </a:solidFill>
            </a:endParaRPr>
          </a:p>
          <a:p>
            <a:endParaRPr lang="en-US" altLang="zh-CN" sz="2800" b="1" dirty="0" smtClean="0">
              <a:solidFill>
                <a:srgbClr val="C00000"/>
              </a:solidFill>
            </a:endParaRPr>
          </a:p>
          <a:p>
            <a:r>
              <a:rPr lang="zh-CN" altLang="en-US" sz="2800" b="1" dirty="0" smtClean="0">
                <a:solidFill>
                  <a:srgbClr val="C00000"/>
                </a:solidFill>
              </a:rPr>
              <a:t>打造“</a:t>
            </a:r>
            <a:r>
              <a:rPr lang="zh-CN" altLang="en-US" sz="2800" b="1" dirty="0" smtClean="0">
                <a:solidFill>
                  <a:srgbClr val="0000FF"/>
                </a:solidFill>
              </a:rPr>
              <a:t>璀璨钻石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”课程体系</a:t>
            </a:r>
            <a:endParaRPr lang="en-US" altLang="zh-CN" sz="2800" b="1" dirty="0" smtClean="0">
              <a:solidFill>
                <a:srgbClr val="C00000"/>
              </a:solidFill>
            </a:endParaRPr>
          </a:p>
          <a:p>
            <a:endParaRPr lang="en-US" altLang="zh-CN" sz="2800" b="1" dirty="0" smtClean="0">
              <a:solidFill>
                <a:srgbClr val="C00000"/>
              </a:solidFill>
            </a:endParaRPr>
          </a:p>
          <a:p>
            <a:r>
              <a:rPr lang="en-US" altLang="zh-CN" sz="2800" b="1" dirty="0" smtClean="0">
                <a:solidFill>
                  <a:srgbClr val="C00000"/>
                </a:solidFill>
              </a:rPr>
              <a:t>APP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班主任日常管理系统</a:t>
            </a:r>
            <a:endParaRPr lang="en-US" altLang="zh-CN" sz="2800" b="1" dirty="0" smtClean="0">
              <a:solidFill>
                <a:srgbClr val="C00000"/>
              </a:solidFill>
            </a:endParaRPr>
          </a:p>
          <a:p>
            <a:r>
              <a:rPr lang="zh-CN" altLang="en-US" sz="2800" b="1" dirty="0" smtClean="0">
                <a:solidFill>
                  <a:srgbClr val="C00000"/>
                </a:solidFill>
              </a:rPr>
              <a:t>走班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管理电子刷卡门禁系统</a:t>
            </a:r>
            <a:endParaRPr lang="en-US" altLang="zh-CN" sz="2800" b="1" dirty="0" smtClean="0">
              <a:solidFill>
                <a:srgbClr val="C00000"/>
              </a:solidFill>
            </a:endParaRPr>
          </a:p>
          <a:p>
            <a:r>
              <a:rPr lang="zh-CN" altLang="en-US" sz="2800" b="1" dirty="0" smtClean="0">
                <a:solidFill>
                  <a:srgbClr val="C00000"/>
                </a:solidFill>
              </a:rPr>
              <a:t>寝室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管理微笑点到系统</a:t>
            </a:r>
            <a:endParaRPr lang="en-US" altLang="zh-CN" sz="2800" b="1" dirty="0" smtClean="0">
              <a:solidFill>
                <a:srgbClr val="C00000"/>
              </a:solidFill>
            </a:endParaRPr>
          </a:p>
          <a:p>
            <a:r>
              <a:rPr lang="zh-CN" altLang="en-US" sz="2800" b="1" dirty="0" smtClean="0">
                <a:solidFill>
                  <a:srgbClr val="C00000"/>
                </a:solidFill>
              </a:rPr>
              <a:t>学生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评价电子档案系统</a:t>
            </a:r>
            <a:endParaRPr lang="en-US" altLang="zh-CN" sz="2800" b="1" dirty="0" smtClean="0">
              <a:solidFill>
                <a:srgbClr val="C00000"/>
              </a:solidFill>
            </a:endParaRPr>
          </a:p>
          <a:p>
            <a:r>
              <a:rPr lang="zh-CN" altLang="en-US" sz="2800" b="1" dirty="0" smtClean="0">
                <a:solidFill>
                  <a:srgbClr val="C00000"/>
                </a:solidFill>
              </a:rPr>
              <a:t>物</a:t>
            </a:r>
            <a:r>
              <a:rPr lang="zh-CN" altLang="en-US" sz="2800" b="1" dirty="0" smtClean="0">
                <a:solidFill>
                  <a:srgbClr val="C00000"/>
                </a:solidFill>
              </a:rPr>
              <a:t>联网智能一体化系统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7325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C00000"/>
                </a:solidFill>
              </a:rPr>
              <a:t>杭州第二中学</a:t>
            </a:r>
            <a:endParaRPr lang="en-US" altLang="zh-CN" sz="3600" b="1" dirty="0" smtClean="0">
              <a:solidFill>
                <a:srgbClr val="C00000"/>
              </a:solidFill>
            </a:endParaRPr>
          </a:p>
          <a:p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000" b="1" dirty="0" smtClean="0">
                <a:solidFill>
                  <a:srgbClr val="C00000"/>
                </a:solidFill>
              </a:rPr>
              <a:t>哈佛峰会宣传片：学术性、艺术性、国际视野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000" b="1" dirty="0" smtClean="0">
                <a:solidFill>
                  <a:srgbClr val="C00000"/>
                </a:solidFill>
              </a:rPr>
              <a:t>杨帆：新高考背景下的课程逻辑与实施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000" b="1" dirty="0" smtClean="0">
                <a:solidFill>
                  <a:srgbClr val="0000FF"/>
                </a:solidFill>
              </a:rPr>
              <a:t>核心词：选择                                             核心词：多元</a:t>
            </a:r>
            <a:endParaRPr lang="en-US" altLang="zh-CN" sz="2000" b="1" dirty="0" smtClean="0">
              <a:solidFill>
                <a:srgbClr val="0000FF"/>
              </a:solidFill>
            </a:endParaRPr>
          </a:p>
          <a:p>
            <a:r>
              <a:rPr lang="zh-CN" altLang="en-US" sz="2000" b="1" dirty="0" smtClean="0">
                <a:solidFill>
                  <a:srgbClr val="C00000"/>
                </a:solidFill>
              </a:rPr>
              <a:t>依兴趣</a:t>
            </a:r>
            <a:r>
              <a:rPr lang="zh-CN" altLang="en-US" sz="2000" b="1" dirty="0" smtClean="0">
                <a:solidFill>
                  <a:srgbClr val="C00000"/>
                </a:solidFill>
              </a:rPr>
              <a:t>选课                                                 生涯规划：规划高中、规划未来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000" b="1" dirty="0" smtClean="0">
                <a:solidFill>
                  <a:srgbClr val="C00000"/>
                </a:solidFill>
              </a:rPr>
              <a:t>依专业选科                                                 选课走班：不同组合、走班学习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000" b="1" dirty="0" smtClean="0">
                <a:solidFill>
                  <a:srgbClr val="C00000"/>
                </a:solidFill>
              </a:rPr>
              <a:t>依进度选考                                                 三位一体：学考、高考、自主招生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000" b="1" dirty="0" smtClean="0">
                <a:solidFill>
                  <a:srgbClr val="C00000"/>
                </a:solidFill>
              </a:rPr>
              <a:t>依层度选班                                                 综合评价：学业、品德、艺体、实践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000" b="1" dirty="0" smtClean="0">
                <a:solidFill>
                  <a:srgbClr val="C00000"/>
                </a:solidFill>
              </a:rPr>
              <a:t>依特长选师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000" b="1" dirty="0" smtClean="0">
                <a:solidFill>
                  <a:srgbClr val="0000FF"/>
                </a:solidFill>
              </a:rPr>
              <a:t>核心词：变革</a:t>
            </a:r>
            <a:endParaRPr lang="en-US" altLang="zh-CN" sz="2000" b="1" dirty="0" smtClean="0">
              <a:solidFill>
                <a:srgbClr val="0000FF"/>
              </a:solidFill>
            </a:endParaRPr>
          </a:p>
          <a:p>
            <a:r>
              <a:rPr lang="zh-CN" altLang="en-US" sz="2000" b="1" dirty="0" smtClean="0">
                <a:solidFill>
                  <a:srgbClr val="C00000"/>
                </a:solidFill>
              </a:rPr>
              <a:t>挑战传统教学进度预安排：学段制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000" b="1" dirty="0" smtClean="0">
                <a:solidFill>
                  <a:srgbClr val="C00000"/>
                </a:solidFill>
              </a:rPr>
              <a:t>挑战传统教学内容与模式（核心素养与知识技能）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000" b="1" dirty="0" smtClean="0">
                <a:solidFill>
                  <a:srgbClr val="C00000"/>
                </a:solidFill>
              </a:rPr>
              <a:t>挑战传统教学方式与手段（信息技术）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000" b="1" dirty="0" smtClean="0">
                <a:solidFill>
                  <a:srgbClr val="C00000"/>
                </a:solidFill>
              </a:rPr>
              <a:t>挑战传统教学管理与评价（行政班与教学班）</a:t>
            </a:r>
            <a:endParaRPr lang="en-US" altLang="zh-CN" sz="2000" b="1" dirty="0" smtClean="0">
              <a:solidFill>
                <a:srgbClr val="C00000"/>
              </a:solidFill>
            </a:endParaRPr>
          </a:p>
          <a:p>
            <a:endParaRPr lang="en-US" altLang="zh-CN" sz="2000" b="1" dirty="0" smtClean="0">
              <a:solidFill>
                <a:srgbClr val="C00000"/>
              </a:solidFill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晚自习不允许教师进班管纪律、上课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一位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老师在固定场所答疑（外面显示屏公示）</a:t>
            </a:r>
            <a:endParaRPr lang="en-US" altLang="zh-CN" sz="2800" b="1" dirty="0" smtClean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861</Words>
  <Application>Microsoft Office PowerPoint</Application>
  <PresentationFormat>全屏显示(4:3)</PresentationFormat>
  <Paragraphs>110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coputer</cp:lastModifiedBy>
  <cp:revision>11</cp:revision>
  <dcterms:created xsi:type="dcterms:W3CDTF">2016-12-12T07:51:13Z</dcterms:created>
  <dcterms:modified xsi:type="dcterms:W3CDTF">2016-12-13T07:13:41Z</dcterms:modified>
</cp:coreProperties>
</file>