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72" r:id="rId5"/>
    <p:sldId id="273" r:id="rId6"/>
    <p:sldId id="275" r:id="rId7"/>
    <p:sldId id="276" r:id="rId8"/>
    <p:sldId id="277" r:id="rId9"/>
    <p:sldId id="265" r:id="rId10"/>
    <p:sldId id="274" r:id="rId11"/>
    <p:sldId id="264" r:id="rId12"/>
    <p:sldId id="258" r:id="rId13"/>
    <p:sldId id="259" r:id="rId14"/>
    <p:sldId id="260" r:id="rId15"/>
    <p:sldId id="261" r:id="rId16"/>
    <p:sldId id="262" r:id="rId17"/>
    <p:sldId id="270" r:id="rId18"/>
    <p:sldId id="269" r:id="rId19"/>
    <p:sldId id="263" r:id="rId20"/>
    <p:sldId id="268" r:id="rId21"/>
    <p:sldId id="266" r:id="rId22"/>
    <p:sldId id="267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135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879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981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481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464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351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782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66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025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351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23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6DE00-585E-4754-9491-A8CF352D3C9D}" type="datetimeFigureOut">
              <a:rPr lang="zh-CN" altLang="en-US" smtClean="0"/>
              <a:t>2019/4/29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9FCF-B984-46DB-9C35-A8E636FBB3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747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54546" y="2500300"/>
            <a:ext cx="10002981" cy="1625599"/>
          </a:xfrm>
        </p:spPr>
        <p:txBody>
          <a:bodyPr>
            <a:normAutofit fontScale="90000"/>
          </a:bodyPr>
          <a:lstStyle/>
          <a:p>
            <a:r>
              <a:rPr lang="zh-CN" altLang="en-US" sz="5400" b="1" dirty="0" smtClean="0"/>
              <a:t>重点突出，全面</a:t>
            </a:r>
            <a:r>
              <a:rPr lang="zh-CN" altLang="en-US" sz="5400" b="1" dirty="0" smtClean="0"/>
              <a:t>备考</a:t>
            </a:r>
            <a:r>
              <a:rPr lang="en-US" altLang="zh-CN" sz="5400" b="1" dirty="0" smtClean="0"/>
              <a:t/>
            </a:r>
            <a:br>
              <a:rPr lang="en-US" altLang="zh-CN" sz="5400" b="1" dirty="0" smtClean="0"/>
            </a:br>
            <a:r>
              <a:rPr lang="en-US" altLang="zh-CN" sz="5400" b="1" dirty="0" smtClean="0"/>
              <a:t/>
            </a:r>
            <a:br>
              <a:rPr lang="en-US" altLang="zh-CN" sz="5400" b="1" dirty="0" smtClean="0"/>
            </a:br>
            <a:r>
              <a:rPr lang="en-US" altLang="zh-CN" sz="3200" b="1" dirty="0" smtClean="0"/>
              <a:t>——</a:t>
            </a:r>
            <a:r>
              <a:rPr lang="zh-CN" altLang="en-US" sz="3200" b="1" dirty="0" smtClean="0"/>
              <a:t>佛二模作文分析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93241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阅读下面的材料，根据要求作文。（</a:t>
            </a:r>
            <a:r>
              <a:rPr lang="en-US" altLang="zh-CN" sz="3200" dirty="0" smtClean="0"/>
              <a:t>60</a:t>
            </a:r>
            <a:r>
              <a:rPr lang="zh-CN" altLang="en-US" sz="3200" dirty="0" smtClean="0"/>
              <a:t>分）</a:t>
            </a:r>
            <a:endParaRPr lang="en-US" altLang="zh-CN" sz="3200" dirty="0" smtClean="0"/>
          </a:p>
          <a:p>
            <a:r>
              <a:rPr lang="zh-CN" altLang="en-US" sz="3200" dirty="0" smtClean="0"/>
              <a:t>材料一：</a:t>
            </a:r>
            <a:endParaRPr lang="en-US" altLang="zh-CN" sz="3200" dirty="0" smtClean="0"/>
          </a:p>
          <a:p>
            <a:r>
              <a:rPr lang="en-US" altLang="zh-CN" sz="3200" dirty="0" smtClean="0"/>
              <a:t>        2018</a:t>
            </a:r>
            <a:r>
              <a:rPr lang="zh-CN" altLang="en-US" sz="3200" dirty="0" smtClean="0"/>
              <a:t>年</a:t>
            </a:r>
            <a:r>
              <a:rPr lang="en-US" altLang="zh-CN" sz="3200" dirty="0" smtClean="0"/>
              <a:t>7</a:t>
            </a:r>
            <a:r>
              <a:rPr lang="zh-CN" altLang="en-US" sz="3200" dirty="0" smtClean="0"/>
              <a:t>月，珠海、香港、澳门三地青年组织联合启动“新时代大湾区青年启航计划”。该计划将紧扣党政大局和青年需求，使港珠澳三地青年组织共同做好“粤港澳大湾区青年发展共同体”这篇大文章。</a:t>
            </a:r>
            <a:endParaRPr lang="en-US" altLang="zh-CN" sz="3200" dirty="0" smtClean="0"/>
          </a:p>
          <a:p>
            <a:r>
              <a:rPr lang="zh-CN" altLang="en-US" sz="3200" dirty="0" smtClean="0"/>
              <a:t>材料二：</a:t>
            </a:r>
            <a:endParaRPr lang="en-US" altLang="zh-CN" sz="3200" dirty="0" smtClean="0"/>
          </a:p>
          <a:p>
            <a:r>
              <a:rPr lang="zh-CN" altLang="en-US" sz="3200" dirty="0" smtClean="0"/>
              <a:t>        门前的山被移走之后，愚公又邀邻居一起修一条更宽更直的路。愚公把自己的想法告诉邻居。邻居们有人欣然同意；有人认为现有小路够了，修这么大的路做什么；还有人怕占了自己的地，赶紧把自己家门前的土地围起来。</a:t>
            </a:r>
            <a:endParaRPr lang="en-US" altLang="zh-CN" sz="3200" dirty="0" smtClean="0"/>
          </a:p>
          <a:p>
            <a:r>
              <a:rPr lang="zh-CN" altLang="en-US" sz="3200" dirty="0" smtClean="0"/>
              <a:t>        阅读上述两则材料，你有怎样的触动和思考？请据此写一篇文章，与你的同龄人分享。要求：选好角度，确定立意，明确文体，自拟标题，不要套作，不得抄袭，不得泄露个人信息；不少于</a:t>
            </a:r>
            <a:r>
              <a:rPr lang="en-US" altLang="zh-CN" sz="3200" dirty="0" smtClean="0"/>
              <a:t>800</a:t>
            </a:r>
            <a:r>
              <a:rPr lang="zh-CN" altLang="en-US" sz="3200" dirty="0" smtClean="0"/>
              <a:t>字。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97848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73039" y="839186"/>
            <a:ext cx="118189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佛二模作文全市</a:t>
            </a:r>
            <a:r>
              <a:rPr lang="zh-CN" altLang="en-US" sz="3200" dirty="0" smtClean="0"/>
              <a:t>均分：</a:t>
            </a:r>
            <a:r>
              <a:rPr lang="en-US" altLang="zh-CN" sz="3200" dirty="0" smtClean="0"/>
              <a:t>42.7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3039" y="2417882"/>
            <a:ext cx="1181896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普遍存在的</a:t>
            </a:r>
            <a:r>
              <a:rPr lang="zh-CN" altLang="en-US" sz="3200" dirty="0" smtClean="0"/>
              <a:t>问题： </a:t>
            </a:r>
            <a:r>
              <a:rPr lang="en-US" altLang="zh-CN" sz="3200" dirty="0" smtClean="0"/>
              <a:t>1</a:t>
            </a:r>
            <a:r>
              <a:rPr lang="zh-CN" altLang="en-US" sz="3200" dirty="0" smtClean="0"/>
              <a:t>，多个关键词不能兼顾；</a:t>
            </a:r>
            <a:endParaRPr lang="en-US" altLang="zh-CN" sz="3200" dirty="0" smtClean="0"/>
          </a:p>
          <a:p>
            <a:r>
              <a:rPr lang="en-US" altLang="zh-CN" sz="3200" dirty="0" smtClean="0"/>
              <a:t>                                    2</a:t>
            </a:r>
            <a:r>
              <a:rPr lang="zh-CN" altLang="en-US" sz="3200" dirty="0" smtClean="0"/>
              <a:t>，不会关联两则材料；</a:t>
            </a:r>
            <a:endParaRPr lang="en-US" altLang="zh-CN" sz="3200" dirty="0" smtClean="0"/>
          </a:p>
          <a:p>
            <a:r>
              <a:rPr lang="en-US" altLang="zh-CN" sz="3200" dirty="0"/>
              <a:t> </a:t>
            </a:r>
            <a:r>
              <a:rPr lang="en-US" altLang="zh-CN" sz="3200" dirty="0" smtClean="0"/>
              <a:t>                                   3</a:t>
            </a:r>
            <a:r>
              <a:rPr lang="zh-CN" altLang="en-US" sz="3200" dirty="0" smtClean="0"/>
              <a:t>，不提及材料；</a:t>
            </a:r>
            <a:endParaRPr lang="en-US" altLang="zh-CN" sz="3200" dirty="0" smtClean="0"/>
          </a:p>
          <a:p>
            <a:r>
              <a:rPr lang="en-US" altLang="zh-CN" sz="3200" dirty="0"/>
              <a:t> </a:t>
            </a:r>
            <a:r>
              <a:rPr lang="en-US" altLang="zh-CN" sz="3200" dirty="0" smtClean="0"/>
              <a:t>                                   4</a:t>
            </a:r>
            <a:r>
              <a:rPr lang="zh-CN" altLang="en-US" sz="3200" dirty="0" smtClean="0"/>
              <a:t>，话题写作，有套作风险；</a:t>
            </a:r>
            <a:endParaRPr lang="en-US" altLang="zh-CN" sz="3200" dirty="0" smtClean="0"/>
          </a:p>
          <a:p>
            <a:r>
              <a:rPr lang="en-US" altLang="zh-CN" sz="3200" dirty="0"/>
              <a:t> </a:t>
            </a:r>
            <a:r>
              <a:rPr lang="en-US" altLang="zh-CN" sz="3200" dirty="0"/>
              <a:t>                                   </a:t>
            </a:r>
            <a:r>
              <a:rPr lang="en-US" altLang="zh-CN" sz="3200" dirty="0" smtClean="0"/>
              <a:t>5</a:t>
            </a:r>
            <a:r>
              <a:rPr lang="zh-CN" altLang="en-US" sz="3200" dirty="0" smtClean="0"/>
              <a:t>，</a:t>
            </a:r>
            <a:r>
              <a:rPr lang="zh-CN" altLang="en-US" sz="3200" dirty="0"/>
              <a:t>说理</a:t>
            </a:r>
            <a:r>
              <a:rPr lang="zh-CN" altLang="en-US" sz="3200" dirty="0" smtClean="0"/>
              <a:t>空洞</a:t>
            </a:r>
            <a:r>
              <a:rPr lang="zh-CN" altLang="en-US" sz="3200" dirty="0"/>
              <a:t>。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269160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阅读下面的材料，根据要求作文。（</a:t>
            </a:r>
            <a:r>
              <a:rPr lang="en-US" altLang="zh-CN" sz="3200" dirty="0" smtClean="0"/>
              <a:t>60</a:t>
            </a:r>
            <a:r>
              <a:rPr lang="zh-CN" altLang="en-US" sz="3200" dirty="0" smtClean="0"/>
              <a:t>分）</a:t>
            </a:r>
            <a:endParaRPr lang="en-US" altLang="zh-CN" sz="3200" dirty="0" smtClean="0"/>
          </a:p>
          <a:p>
            <a:r>
              <a:rPr lang="zh-CN" altLang="en-US" sz="3200" dirty="0" smtClean="0"/>
              <a:t>材料一：</a:t>
            </a:r>
            <a:endParaRPr lang="en-US" altLang="zh-CN" sz="3200" dirty="0" smtClean="0"/>
          </a:p>
          <a:p>
            <a:r>
              <a:rPr lang="en-US" altLang="zh-CN" sz="3200" dirty="0" smtClean="0"/>
              <a:t>        2018</a:t>
            </a:r>
            <a:r>
              <a:rPr lang="zh-CN" altLang="en-US" sz="3200" dirty="0" smtClean="0"/>
              <a:t>年</a:t>
            </a:r>
            <a:r>
              <a:rPr lang="en-US" altLang="zh-CN" sz="3200" dirty="0" smtClean="0"/>
              <a:t>7</a:t>
            </a:r>
            <a:r>
              <a:rPr lang="zh-CN" altLang="en-US" sz="3200" dirty="0" smtClean="0"/>
              <a:t>月，珠海、香港、澳门三地青年组织联合启动“新时代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大湾区青年启航</a:t>
            </a:r>
            <a:r>
              <a:rPr lang="zh-CN" altLang="en-US" sz="3200" dirty="0" smtClean="0"/>
              <a:t>计划”。该计划将紧扣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党政大局和青年需求</a:t>
            </a:r>
            <a:r>
              <a:rPr lang="zh-CN" altLang="en-US" sz="3200" dirty="0" smtClean="0"/>
              <a:t>，使港珠澳三地青年组织共同做好“粤港澳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大湾区青年发展</a:t>
            </a:r>
            <a:r>
              <a:rPr lang="zh-CN" altLang="en-US" sz="3200" dirty="0" smtClean="0"/>
              <a:t>共同体”这篇大文章。</a:t>
            </a:r>
            <a:endParaRPr lang="en-US" altLang="zh-CN" sz="3200" dirty="0" smtClean="0"/>
          </a:p>
          <a:p>
            <a:r>
              <a:rPr lang="zh-CN" altLang="en-US" sz="3200" dirty="0" smtClean="0"/>
              <a:t>材料二：</a:t>
            </a:r>
            <a:endParaRPr lang="en-US" altLang="zh-CN" sz="3200" dirty="0" smtClean="0"/>
          </a:p>
          <a:p>
            <a:r>
              <a:rPr lang="zh-CN" altLang="en-US" sz="3200" dirty="0" smtClean="0"/>
              <a:t>        门前的山被移走之后，愚公又邀邻居一起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修</a:t>
            </a:r>
            <a:r>
              <a:rPr lang="zh-CN" altLang="en-US" sz="3200" dirty="0" smtClean="0"/>
              <a:t>一条更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宽</a:t>
            </a:r>
            <a:r>
              <a:rPr lang="zh-CN" altLang="en-US" sz="3200" dirty="0" smtClean="0"/>
              <a:t>更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直</a:t>
            </a:r>
            <a:r>
              <a:rPr lang="zh-CN" altLang="en-US" sz="3200" dirty="0" smtClean="0"/>
              <a:t>的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路</a:t>
            </a:r>
            <a:r>
              <a:rPr lang="zh-CN" altLang="en-US" sz="3200" dirty="0" smtClean="0"/>
              <a:t>。愚公把自己的想法告诉邻居。邻居们有人欣然同意；有人认为现有小路够了，修这么大的路做什么；还有人怕占了自己的地，赶紧把自己家门前的土地围起来。</a:t>
            </a:r>
            <a:endParaRPr lang="en-US" altLang="zh-CN" sz="3200" dirty="0" smtClean="0"/>
          </a:p>
          <a:p>
            <a:r>
              <a:rPr lang="zh-CN" altLang="en-US" sz="3200" dirty="0" smtClean="0"/>
              <a:t>        阅读上述两则材料，你有怎样的触动和思考？请据此写一篇文章，与你的同龄人分享。要求：选好角度，确定立意，明确文体，自拟标题，不要套作，不得抄袭，不得泄露个人信息；不少于</a:t>
            </a:r>
            <a:r>
              <a:rPr lang="en-US" altLang="zh-CN" sz="3200" dirty="0" smtClean="0"/>
              <a:t>800</a:t>
            </a:r>
            <a:r>
              <a:rPr lang="zh-CN" altLang="en-US" sz="3200" dirty="0" smtClean="0"/>
              <a:t>字。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967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阅读下面的材料，根据要求作文。（</a:t>
            </a:r>
            <a:r>
              <a:rPr lang="en-US" altLang="zh-CN" sz="2400" dirty="0" smtClean="0"/>
              <a:t>60</a:t>
            </a:r>
            <a:r>
              <a:rPr lang="zh-CN" altLang="en-US" sz="2400" dirty="0" smtClean="0"/>
              <a:t>分）</a:t>
            </a:r>
            <a:endParaRPr lang="en-US" altLang="zh-CN" sz="2400" dirty="0" smtClean="0"/>
          </a:p>
          <a:p>
            <a:r>
              <a:rPr lang="zh-CN" altLang="en-US" sz="2400" dirty="0" smtClean="0"/>
              <a:t>材料一：</a:t>
            </a:r>
            <a:endParaRPr lang="en-US" altLang="zh-CN" sz="2400" dirty="0" smtClean="0"/>
          </a:p>
          <a:p>
            <a:r>
              <a:rPr lang="en-US" altLang="zh-CN" sz="2400" dirty="0" smtClean="0"/>
              <a:t>        2018</a:t>
            </a:r>
            <a:r>
              <a:rPr lang="zh-CN" altLang="en-US" sz="2400" dirty="0" smtClean="0"/>
              <a:t>年</a:t>
            </a:r>
            <a:r>
              <a:rPr lang="en-US" altLang="zh-CN" sz="2400" dirty="0" smtClean="0"/>
              <a:t>7</a:t>
            </a:r>
            <a:r>
              <a:rPr lang="zh-CN" altLang="en-US" sz="2400" dirty="0" smtClean="0"/>
              <a:t>月，珠海、香港、澳门三地青年组织联合启动“新时代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大湾区青年启航</a:t>
            </a:r>
            <a:r>
              <a:rPr lang="zh-CN" altLang="en-US" sz="2400" dirty="0" smtClean="0"/>
              <a:t>计划”。该计划将紧扣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党政大局和青年需求</a:t>
            </a:r>
            <a:r>
              <a:rPr lang="zh-CN" altLang="en-US" sz="2400" dirty="0" smtClean="0"/>
              <a:t>，使港珠澳三地青年组织共同做好“粤港澳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大湾区青年发展</a:t>
            </a:r>
            <a:r>
              <a:rPr lang="zh-CN" altLang="en-US" sz="2400" dirty="0" smtClean="0"/>
              <a:t>共同体”这篇大文章。</a:t>
            </a:r>
            <a:endParaRPr lang="en-US" altLang="zh-CN" sz="2400" dirty="0" smtClean="0"/>
          </a:p>
          <a:p>
            <a:r>
              <a:rPr lang="zh-CN" altLang="en-US" sz="2400" dirty="0" smtClean="0"/>
              <a:t>材料二：</a:t>
            </a:r>
            <a:endParaRPr lang="en-US" altLang="zh-CN" sz="2400" dirty="0" smtClean="0"/>
          </a:p>
          <a:p>
            <a:r>
              <a:rPr lang="zh-CN" altLang="en-US" sz="2400" dirty="0" smtClean="0"/>
              <a:t>        门前的山被移走之后，愚公又邀邻居一起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修</a:t>
            </a:r>
            <a:r>
              <a:rPr lang="zh-CN" altLang="en-US" sz="2400" dirty="0" smtClean="0"/>
              <a:t>一条更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宽</a:t>
            </a:r>
            <a:r>
              <a:rPr lang="zh-CN" altLang="en-US" sz="2400" dirty="0" smtClean="0"/>
              <a:t>更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直</a:t>
            </a:r>
            <a:r>
              <a:rPr lang="zh-CN" altLang="en-US" sz="2400" dirty="0" smtClean="0"/>
              <a:t>的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路</a:t>
            </a:r>
            <a:r>
              <a:rPr lang="zh-CN" altLang="en-US" sz="2400" dirty="0" smtClean="0"/>
              <a:t>。愚公把自己的想法告诉邻居。邻居们有人欣然同意；有人认为现有小路够了，修这么大的路做什么；还有人怕占了自己的地，赶紧把自己家门前的土地围起来。</a:t>
            </a:r>
            <a:endParaRPr lang="en-US" altLang="zh-CN" sz="2400" dirty="0" smtClean="0"/>
          </a:p>
          <a:p>
            <a:r>
              <a:rPr lang="zh-CN" altLang="en-US" sz="2400" dirty="0" smtClean="0"/>
              <a:t>        阅读上述两则材料，你有怎样的触动和思考？请据此写一篇文章，与你的同龄人分享。要求：选好角度，确定立意，明确文体，自拟标题，不要套作，不得抄袭，不得泄露个人信息；不少于</a:t>
            </a:r>
            <a:r>
              <a:rPr lang="en-US" altLang="zh-CN" sz="2400" dirty="0" smtClean="0"/>
              <a:t>800</a:t>
            </a:r>
            <a:r>
              <a:rPr lang="zh-CN" altLang="en-US" sz="2400" dirty="0" smtClean="0"/>
              <a:t>字。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345743" y="4936949"/>
            <a:ext cx="86435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 smtClean="0"/>
              <a:t>写作的方向应该是：</a:t>
            </a:r>
            <a:endParaRPr lang="en-US" altLang="zh-CN" sz="2800" b="1" dirty="0" smtClean="0"/>
          </a:p>
          <a:p>
            <a:pPr algn="r"/>
            <a:r>
              <a:rPr lang="zh-CN" altLang="en-US" sz="2800" b="1" dirty="0" smtClean="0"/>
              <a:t>大湾区青年发展具体要怎么做？</a:t>
            </a:r>
            <a:endParaRPr lang="en-US" altLang="zh-CN" sz="2800" b="1" dirty="0" smtClean="0"/>
          </a:p>
          <a:p>
            <a:pPr algn="r"/>
            <a:r>
              <a:rPr lang="zh-CN" altLang="en-US" sz="2800" b="1" dirty="0" smtClean="0"/>
              <a:t>愚公及邻居（人们）要修大路（发展）具体要怎么做？</a:t>
            </a:r>
            <a:endParaRPr lang="zh-CN" altLang="en-US" sz="2800" b="1" dirty="0"/>
          </a:p>
        </p:txBody>
      </p:sp>
      <p:grpSp>
        <p:nvGrpSpPr>
          <p:cNvPr id="6" name="组合 5"/>
          <p:cNvGrpSpPr/>
          <p:nvPr/>
        </p:nvGrpSpPr>
        <p:grpSpPr>
          <a:xfrm>
            <a:off x="9171296" y="4844616"/>
            <a:ext cx="3466530" cy="1569660"/>
            <a:chOff x="9171296" y="4844616"/>
            <a:chExt cx="3466530" cy="1569660"/>
          </a:xfrm>
        </p:grpSpPr>
        <p:sp>
          <p:nvSpPr>
            <p:cNvPr id="5" name="文本框 4"/>
            <p:cNvSpPr txBox="1"/>
            <p:nvPr/>
          </p:nvSpPr>
          <p:spPr>
            <a:xfrm>
              <a:off x="9664889" y="4844616"/>
              <a:ext cx="297293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0070C0"/>
                  </a:solidFill>
                </a:rPr>
                <a:t>合作</a:t>
              </a:r>
              <a:r>
                <a:rPr lang="zh-CN" altLang="en-US" sz="3200" b="1" dirty="0">
                  <a:solidFill>
                    <a:srgbClr val="0070C0"/>
                  </a:solidFill>
                </a:rPr>
                <a:t>、</a:t>
              </a:r>
              <a:r>
                <a:rPr lang="zh-CN" altLang="en-US" sz="3200" b="1" dirty="0" smtClean="0">
                  <a:solidFill>
                    <a:srgbClr val="0070C0"/>
                  </a:solidFill>
                </a:rPr>
                <a:t>开放、交流、开拓、实干、坦诚</a:t>
              </a:r>
              <a:r>
                <a:rPr lang="en-US" altLang="zh-CN" sz="3200" b="1" dirty="0" smtClean="0">
                  <a:solidFill>
                    <a:srgbClr val="0070C0"/>
                  </a:solidFill>
                </a:rPr>
                <a:t>……</a:t>
              </a:r>
              <a:endParaRPr lang="zh-CN" altLang="en-US" sz="3200" b="1" dirty="0">
                <a:solidFill>
                  <a:srgbClr val="0070C0"/>
                </a:solidFill>
              </a:endParaRPr>
            </a:p>
          </p:txBody>
        </p:sp>
        <p:sp>
          <p:nvSpPr>
            <p:cNvPr id="2" name="右大括号 1"/>
            <p:cNvSpPr/>
            <p:nvPr/>
          </p:nvSpPr>
          <p:spPr>
            <a:xfrm>
              <a:off x="9171296" y="5199797"/>
              <a:ext cx="327546" cy="859809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1611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717" y="245660"/>
            <a:ext cx="6933063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阅读下面的材料，根据要求作文。（</a:t>
            </a:r>
            <a:r>
              <a:rPr lang="en-US" altLang="zh-CN" sz="2400" dirty="0" smtClean="0"/>
              <a:t>60</a:t>
            </a:r>
            <a:r>
              <a:rPr lang="zh-CN" altLang="en-US" sz="2400" dirty="0" smtClean="0"/>
              <a:t>分）</a:t>
            </a:r>
            <a:endParaRPr lang="en-US" altLang="zh-CN" sz="2400" dirty="0" smtClean="0"/>
          </a:p>
          <a:p>
            <a:r>
              <a:rPr lang="zh-CN" altLang="en-US" sz="2400" dirty="0" smtClean="0"/>
              <a:t>材料一：</a:t>
            </a:r>
            <a:endParaRPr lang="en-US" altLang="zh-CN" sz="2400" dirty="0" smtClean="0"/>
          </a:p>
          <a:p>
            <a:r>
              <a:rPr lang="en-US" altLang="zh-CN" sz="2400" dirty="0" smtClean="0"/>
              <a:t>        2018</a:t>
            </a:r>
            <a:r>
              <a:rPr lang="zh-CN" altLang="en-US" sz="2400" dirty="0" smtClean="0"/>
              <a:t>年</a:t>
            </a:r>
            <a:r>
              <a:rPr lang="en-US" altLang="zh-CN" sz="2400" dirty="0" smtClean="0"/>
              <a:t>7</a:t>
            </a:r>
            <a:r>
              <a:rPr lang="zh-CN" altLang="en-US" sz="2400" dirty="0" smtClean="0"/>
              <a:t>月，珠海、香港、澳门三地青年组织联合启动“新时代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大湾区青年启航</a:t>
            </a:r>
            <a:r>
              <a:rPr lang="zh-CN" altLang="en-US" sz="2400" dirty="0" smtClean="0"/>
              <a:t>计划”。该计划将紧扣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党政大局和青年需求</a:t>
            </a:r>
            <a:r>
              <a:rPr lang="zh-CN" altLang="en-US" sz="2400" dirty="0" smtClean="0"/>
              <a:t>，使港珠澳三地青年组织共同做好“粤港澳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大湾区青年发展</a:t>
            </a:r>
            <a:r>
              <a:rPr lang="zh-CN" altLang="en-US" sz="2400" dirty="0" smtClean="0"/>
              <a:t>共同体”这篇大文章。</a:t>
            </a:r>
            <a:endParaRPr lang="en-US" altLang="zh-CN" sz="2400" dirty="0" smtClean="0"/>
          </a:p>
          <a:p>
            <a:r>
              <a:rPr lang="zh-CN" altLang="en-US" sz="2400" dirty="0" smtClean="0"/>
              <a:t>材料二：</a:t>
            </a:r>
            <a:endParaRPr lang="en-US" altLang="zh-CN" sz="2400" dirty="0" smtClean="0"/>
          </a:p>
          <a:p>
            <a:r>
              <a:rPr lang="zh-CN" altLang="en-US" sz="2400" dirty="0" smtClean="0"/>
              <a:t>        门前的山被移走之后，愚公又邀邻居一起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修</a:t>
            </a:r>
            <a:r>
              <a:rPr lang="zh-CN" altLang="en-US" sz="2400" dirty="0" smtClean="0"/>
              <a:t>一条更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宽</a:t>
            </a:r>
            <a:r>
              <a:rPr lang="zh-CN" altLang="en-US" sz="2400" dirty="0" smtClean="0"/>
              <a:t>更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直</a:t>
            </a:r>
            <a:r>
              <a:rPr lang="zh-CN" altLang="en-US" sz="2400" dirty="0" smtClean="0"/>
              <a:t>的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路</a:t>
            </a:r>
            <a:r>
              <a:rPr lang="zh-CN" altLang="en-US" sz="2400" dirty="0" smtClean="0"/>
              <a:t>。愚公把自己的想法告诉邻居。邻居们有人欣然同意；有人认为现有小路够了，修这么大的路做什么；还有人怕占了自己的地，赶紧把自己家门前的土地围起来。</a:t>
            </a:r>
            <a:endParaRPr lang="en-US" altLang="zh-CN" sz="2400" dirty="0" smtClean="0"/>
          </a:p>
          <a:p>
            <a:r>
              <a:rPr lang="zh-CN" altLang="en-US" sz="2400" dirty="0" smtClean="0"/>
              <a:t>        阅读上述两则材料，你有怎样的触动和思考？请据此写一篇文章，与你的同龄人分享。要求：选好角度，确定立意，明确文体，自拟标题，不要套作，不得抄袭，不得泄露个人信息；不少于</a:t>
            </a:r>
            <a:r>
              <a:rPr lang="en-US" altLang="zh-CN" sz="2400" dirty="0" smtClean="0"/>
              <a:t>800</a:t>
            </a:r>
            <a:r>
              <a:rPr lang="zh-CN" altLang="en-US" sz="2400" dirty="0" smtClean="0"/>
              <a:t>字。</a:t>
            </a:r>
            <a:endParaRPr lang="zh-CN" altLang="en-US" sz="2400" dirty="0"/>
          </a:p>
        </p:txBody>
      </p:sp>
      <p:grpSp>
        <p:nvGrpSpPr>
          <p:cNvPr id="12" name="组合 11"/>
          <p:cNvGrpSpPr/>
          <p:nvPr/>
        </p:nvGrpSpPr>
        <p:grpSpPr>
          <a:xfrm>
            <a:off x="10023973" y="1475406"/>
            <a:ext cx="1620959" cy="2613602"/>
            <a:chOff x="10023973" y="1475406"/>
            <a:chExt cx="1620959" cy="2613602"/>
          </a:xfrm>
        </p:grpSpPr>
        <p:sp>
          <p:nvSpPr>
            <p:cNvPr id="9" name="文本框 8"/>
            <p:cNvSpPr txBox="1"/>
            <p:nvPr/>
          </p:nvSpPr>
          <p:spPr>
            <a:xfrm>
              <a:off x="10023975" y="147540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/>
                <a:t>写作目的</a:t>
              </a:r>
              <a:endParaRPr lang="zh-CN" altLang="en-US" sz="2800" b="1" dirty="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0023973" y="3565788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/>
                <a:t>运用材料</a:t>
              </a:r>
              <a:endParaRPr lang="zh-CN" altLang="en-US" sz="2800" b="1" dirty="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37780" y="1211577"/>
            <a:ext cx="2253576" cy="3141260"/>
            <a:chOff x="7137780" y="1211577"/>
            <a:chExt cx="2253576" cy="3141260"/>
          </a:xfrm>
        </p:grpSpPr>
        <p:grpSp>
          <p:nvGrpSpPr>
            <p:cNvPr id="11" name="组合 10"/>
            <p:cNvGrpSpPr/>
            <p:nvPr/>
          </p:nvGrpSpPr>
          <p:grpSpPr>
            <a:xfrm>
              <a:off x="7770398" y="1475406"/>
              <a:ext cx="1620958" cy="2613602"/>
              <a:chOff x="7770398" y="1475406"/>
              <a:chExt cx="1620958" cy="2613602"/>
            </a:xfrm>
          </p:grpSpPr>
          <p:sp>
            <p:nvSpPr>
              <p:cNvPr id="7" name="文本框 6"/>
              <p:cNvSpPr txBox="1"/>
              <p:nvPr/>
            </p:nvSpPr>
            <p:spPr>
              <a:xfrm>
                <a:off x="7770399" y="1475406"/>
                <a:ext cx="16209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b="1" dirty="0" smtClean="0"/>
                  <a:t>现实问题</a:t>
                </a:r>
                <a:endParaRPr lang="zh-CN" altLang="en-US" sz="2800" b="1" dirty="0"/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7770398" y="3565788"/>
                <a:ext cx="16209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b="1" dirty="0" smtClean="0"/>
                  <a:t>传统智慧</a:t>
                </a:r>
                <a:endParaRPr lang="zh-CN" altLang="en-US" sz="2800" b="1" dirty="0"/>
              </a:p>
            </p:txBody>
          </p:sp>
        </p:grpSp>
        <p:sp>
          <p:nvSpPr>
            <p:cNvPr id="13" name="右大括号 12"/>
            <p:cNvSpPr/>
            <p:nvPr/>
          </p:nvSpPr>
          <p:spPr>
            <a:xfrm>
              <a:off x="7137780" y="1211577"/>
              <a:ext cx="395784" cy="1050878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右大括号 13"/>
            <p:cNvSpPr/>
            <p:nvPr/>
          </p:nvSpPr>
          <p:spPr>
            <a:xfrm>
              <a:off x="7165075" y="3301959"/>
              <a:ext cx="395784" cy="1050878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86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0" y="0"/>
            <a:ext cx="121920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3200" dirty="0"/>
              <a:t>逐梦新时代，青年共</a:t>
            </a:r>
            <a:r>
              <a:rPr lang="zh-CN" altLang="zh-CN" sz="3200" dirty="0" smtClean="0"/>
              <a:t>启航</a:t>
            </a:r>
            <a:endParaRPr lang="en-US" altLang="zh-CN" sz="3200" dirty="0" smtClean="0"/>
          </a:p>
          <a:p>
            <a:r>
              <a:rPr lang="zh-CN" altLang="zh-CN" sz="3200" dirty="0"/>
              <a:t>我亲爱的伙伴：</a:t>
            </a:r>
          </a:p>
          <a:p>
            <a:r>
              <a:rPr lang="en-US" altLang="zh-CN" sz="3200" dirty="0" smtClean="0"/>
              <a:t>         </a:t>
            </a:r>
            <a:r>
              <a:rPr lang="zh-CN" altLang="zh-CN" sz="3200" dirty="0" smtClean="0"/>
              <a:t>你好</a:t>
            </a:r>
            <a:r>
              <a:rPr lang="zh-CN" altLang="zh-CN" sz="3200" dirty="0"/>
              <a:t>。我们可能是不同的：一个国家，两种制度，三种货币，处于大湾区的三个部分，拥有三种不同的生活。但无论你来自何方，作为新时代青年，我们面向同样灿烂的未来，心中奏响同一支团结协作的旋律。伙伴们，我们是当今新青年，未来领军者，国家未来落于肩上，就让我们携手出发，扬帆启航，追逐共同的新时代吧！</a:t>
            </a:r>
          </a:p>
          <a:p>
            <a:r>
              <a:rPr lang="en-US" altLang="zh-CN" sz="3200" dirty="0" smtClean="0"/>
              <a:t>        </a:t>
            </a:r>
            <a:r>
              <a:rPr lang="zh-CN" altLang="zh-CN" sz="3200" dirty="0" smtClean="0"/>
              <a:t>欲</a:t>
            </a:r>
            <a:r>
              <a:rPr lang="zh-CN" altLang="zh-CN" sz="3200" dirty="0"/>
              <a:t>横渡重洋，必先展开风帆；欲共谋发展，必先放下疑虑</a:t>
            </a:r>
            <a:r>
              <a:rPr lang="zh-CN" altLang="zh-CN" sz="3200" dirty="0" smtClean="0"/>
              <a:t>。</a:t>
            </a:r>
            <a:r>
              <a:rPr lang="zh-CN" altLang="en-US" sz="3200" dirty="0" smtClean="0"/>
              <a:t>愚公</a:t>
            </a:r>
            <a:r>
              <a:rPr lang="en-US" altLang="zh-CN" sz="3200" dirty="0" smtClean="0"/>
              <a:t>……</a:t>
            </a:r>
            <a:r>
              <a:rPr lang="zh-CN" altLang="en-US" sz="3200" dirty="0" smtClean="0"/>
              <a:t>大湾区</a:t>
            </a:r>
            <a:r>
              <a:rPr lang="en-US" altLang="zh-CN" sz="3200" dirty="0" smtClean="0"/>
              <a:t>……</a:t>
            </a:r>
            <a:r>
              <a:rPr lang="zh-CN" altLang="en-US" sz="3200" dirty="0" smtClean="0"/>
              <a:t>新时代青年</a:t>
            </a:r>
            <a:r>
              <a:rPr lang="en-US" altLang="zh-CN" sz="3200" dirty="0" smtClean="0"/>
              <a:t>……</a:t>
            </a:r>
          </a:p>
          <a:p>
            <a:r>
              <a:rPr lang="en-US" altLang="zh-CN" sz="3200" dirty="0" smtClean="0"/>
              <a:t>        </a:t>
            </a:r>
            <a:r>
              <a:rPr lang="zh-CN" altLang="zh-CN" sz="3200" dirty="0" smtClean="0"/>
              <a:t>欲</a:t>
            </a:r>
            <a:r>
              <a:rPr lang="zh-CN" altLang="zh-CN" sz="3200" dirty="0"/>
              <a:t>乘风破浪，必须合力斗争；欲共度难关，必须团结一致</a:t>
            </a:r>
            <a:r>
              <a:rPr lang="zh-CN" altLang="zh-CN" sz="3200" dirty="0" smtClean="0"/>
              <a:t>。</a:t>
            </a:r>
            <a:r>
              <a:rPr lang="zh-CN" altLang="en-US" sz="3200" dirty="0"/>
              <a:t>愚公</a:t>
            </a:r>
            <a:r>
              <a:rPr lang="en-US" altLang="zh-CN" sz="3200" dirty="0" smtClean="0"/>
              <a:t>……</a:t>
            </a:r>
            <a:r>
              <a:rPr lang="zh-CN" altLang="en-US" sz="3200" dirty="0"/>
              <a:t>大湾区</a:t>
            </a:r>
            <a:r>
              <a:rPr lang="en-US" altLang="zh-CN" sz="3200" dirty="0"/>
              <a:t>……</a:t>
            </a:r>
            <a:r>
              <a:rPr lang="zh-CN" altLang="en-US" sz="3200" dirty="0"/>
              <a:t>新时代青年</a:t>
            </a:r>
            <a:r>
              <a:rPr lang="en-US" altLang="zh-CN" sz="3200" dirty="0" smtClean="0"/>
              <a:t>……</a:t>
            </a:r>
          </a:p>
          <a:p>
            <a:r>
              <a:rPr lang="en-US" altLang="zh-CN" sz="3200" dirty="0" smtClean="0"/>
              <a:t>        </a:t>
            </a:r>
            <a:r>
              <a:rPr lang="zh-CN" altLang="zh-CN" sz="3200" dirty="0" smtClean="0"/>
              <a:t>逐</a:t>
            </a:r>
            <a:r>
              <a:rPr lang="zh-CN" altLang="zh-CN" sz="3200" dirty="0"/>
              <a:t>梦新时代，青年共启航，把握机遇，共同发展</a:t>
            </a:r>
            <a:r>
              <a:rPr lang="zh-CN" altLang="zh-CN" sz="3200" dirty="0" smtClean="0"/>
              <a:t>。</a:t>
            </a:r>
            <a:r>
              <a:rPr lang="zh-CN" altLang="en-US" sz="3200" dirty="0"/>
              <a:t>大湾区</a:t>
            </a:r>
            <a:r>
              <a:rPr lang="en-US" altLang="zh-CN" sz="3200" dirty="0"/>
              <a:t>……</a:t>
            </a:r>
            <a:r>
              <a:rPr lang="zh-CN" altLang="en-US" sz="3200" dirty="0"/>
              <a:t>新时代青年</a:t>
            </a:r>
            <a:r>
              <a:rPr lang="en-US" altLang="zh-CN" sz="3200" dirty="0"/>
              <a:t>……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6273225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rgbClr val="0070C0"/>
                </a:solidFill>
              </a:rPr>
              <a:t>58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分范文，把材料一当做切入点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56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0" y="0"/>
            <a:ext cx="12192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3200" dirty="0"/>
              <a:t>中国青年，当为拓路</a:t>
            </a:r>
            <a:r>
              <a:rPr lang="zh-CN" altLang="zh-CN" sz="3200" dirty="0" smtClean="0"/>
              <a:t>先锋</a:t>
            </a:r>
            <a:endParaRPr lang="en-US" altLang="zh-CN" sz="3200" dirty="0" smtClean="0"/>
          </a:p>
          <a:p>
            <a:r>
              <a:rPr lang="zh-CN" altLang="zh-CN" sz="3200" dirty="0"/>
              <a:t>各位</a:t>
            </a:r>
            <a:r>
              <a:rPr lang="zh-CN" altLang="zh-CN" sz="3200" dirty="0" smtClean="0"/>
              <a:t>青年</a:t>
            </a:r>
            <a:r>
              <a:rPr lang="zh-CN" altLang="en-US" sz="3200" dirty="0" smtClean="0"/>
              <a:t>：</a:t>
            </a:r>
            <a:endParaRPr lang="zh-CN" altLang="zh-CN" sz="3200" dirty="0"/>
          </a:p>
          <a:p>
            <a:r>
              <a:rPr lang="en-US" altLang="zh-CN" sz="3200" dirty="0" smtClean="0"/>
              <a:t>         </a:t>
            </a:r>
            <a:r>
              <a:rPr lang="zh-CN" altLang="zh-CN" sz="3200" dirty="0" smtClean="0"/>
              <a:t>你们</a:t>
            </a:r>
            <a:r>
              <a:rPr lang="zh-CN" altLang="zh-CN" sz="3200" dirty="0"/>
              <a:t>好！</a:t>
            </a:r>
          </a:p>
          <a:p>
            <a:r>
              <a:rPr lang="en-US" altLang="zh-CN" sz="3200" dirty="0" smtClean="0"/>
              <a:t>         </a:t>
            </a:r>
            <a:r>
              <a:rPr lang="zh-CN" altLang="zh-CN" sz="3200" dirty="0" smtClean="0"/>
              <a:t>愚公移山</a:t>
            </a:r>
            <a:r>
              <a:rPr lang="zh-CN" altLang="zh-CN" sz="3200" dirty="0"/>
              <a:t>的故事如今有了后续，愚公想邀邻居修一条更宽更直的路。这说的恰是如今已克服重重困难而渴望更进一步发展的中国呀！我认为，我们中国青年，当争做拓路先锋，以奉献精神和合作意识修好祖国发展的康庄大道。</a:t>
            </a:r>
          </a:p>
          <a:p>
            <a:r>
              <a:rPr lang="en-US" altLang="zh-CN" sz="3200" dirty="0" smtClean="0"/>
              <a:t>         </a:t>
            </a:r>
            <a:r>
              <a:rPr lang="zh-CN" altLang="zh-CN" sz="3200" dirty="0" smtClean="0"/>
              <a:t>羊肠小道</a:t>
            </a:r>
            <a:r>
              <a:rPr lang="zh-CN" altLang="zh-CN" sz="3200" dirty="0"/>
              <a:t>仅己过，康庄大道万人行</a:t>
            </a:r>
            <a:r>
              <a:rPr lang="zh-CN" altLang="zh-CN" sz="3200" dirty="0" smtClean="0"/>
              <a:t>。</a:t>
            </a:r>
            <a:r>
              <a:rPr lang="zh-CN" altLang="en-US" sz="3200" dirty="0" smtClean="0"/>
              <a:t>愚公</a:t>
            </a:r>
            <a:r>
              <a:rPr lang="en-US" altLang="zh-CN" sz="3200" dirty="0" smtClean="0"/>
              <a:t>……</a:t>
            </a:r>
            <a:r>
              <a:rPr lang="zh-CN" altLang="en-US" sz="3200" dirty="0" smtClean="0"/>
              <a:t>大</a:t>
            </a:r>
            <a:r>
              <a:rPr lang="zh-CN" altLang="en-US" sz="3200" dirty="0"/>
              <a:t>湾</a:t>
            </a:r>
            <a:r>
              <a:rPr lang="zh-CN" altLang="en-US" sz="3200" dirty="0" smtClean="0"/>
              <a:t>区青年</a:t>
            </a:r>
            <a:r>
              <a:rPr lang="en-US" altLang="zh-CN" sz="3200" dirty="0" smtClean="0"/>
              <a:t>……</a:t>
            </a:r>
            <a:r>
              <a:rPr lang="zh-CN" altLang="en-US" sz="3200" dirty="0"/>
              <a:t>我们</a:t>
            </a:r>
            <a:r>
              <a:rPr lang="en-US" altLang="zh-CN" sz="3200" dirty="0"/>
              <a:t>……</a:t>
            </a:r>
            <a:endParaRPr lang="en-US" altLang="zh-CN" sz="3200" dirty="0" smtClean="0"/>
          </a:p>
          <a:p>
            <a:r>
              <a:rPr lang="en-US" altLang="zh-CN" sz="3200" dirty="0" smtClean="0"/>
              <a:t>         </a:t>
            </a:r>
            <a:r>
              <a:rPr lang="zh-CN" altLang="zh-CN" sz="3200" dirty="0" smtClean="0"/>
              <a:t>莫</a:t>
            </a:r>
            <a:r>
              <a:rPr lang="zh-CN" altLang="zh-CN" sz="3200" dirty="0"/>
              <a:t>嫌修路占家门，奉献方显我光芒</a:t>
            </a:r>
            <a:r>
              <a:rPr lang="zh-CN" altLang="zh-CN" sz="3200" dirty="0" smtClean="0"/>
              <a:t>。</a:t>
            </a:r>
            <a:r>
              <a:rPr lang="zh-CN" altLang="en-US" sz="3200" dirty="0"/>
              <a:t>愚公</a:t>
            </a:r>
            <a:r>
              <a:rPr lang="en-US" altLang="zh-CN" sz="3200" dirty="0" smtClean="0"/>
              <a:t>……</a:t>
            </a:r>
            <a:r>
              <a:rPr lang="zh-CN" altLang="en-US" sz="3200" dirty="0"/>
              <a:t>我们</a:t>
            </a:r>
            <a:r>
              <a:rPr lang="en-US" altLang="zh-CN" sz="3200" dirty="0"/>
              <a:t>……</a:t>
            </a:r>
            <a:r>
              <a:rPr lang="zh-CN" altLang="en-US" sz="3200" dirty="0" smtClean="0"/>
              <a:t>大</a:t>
            </a:r>
            <a:r>
              <a:rPr lang="zh-CN" altLang="en-US" sz="3200" dirty="0"/>
              <a:t>湾区青年</a:t>
            </a:r>
            <a:r>
              <a:rPr lang="en-US" altLang="zh-CN" sz="3200" dirty="0" smtClean="0"/>
              <a:t>……</a:t>
            </a:r>
          </a:p>
          <a:p>
            <a:r>
              <a:rPr lang="en-US" altLang="zh-CN" sz="3200" dirty="0" smtClean="0"/>
              <a:t>         </a:t>
            </a:r>
            <a:r>
              <a:rPr lang="zh-CN" altLang="zh-CN" sz="3200" dirty="0" smtClean="0"/>
              <a:t>路</a:t>
            </a:r>
            <a:r>
              <a:rPr lang="zh-CN" altLang="zh-CN" sz="3200" dirty="0"/>
              <a:t>成非为一人功，众人合力业终成</a:t>
            </a:r>
            <a:r>
              <a:rPr lang="zh-CN" altLang="zh-CN" sz="3200" dirty="0" smtClean="0"/>
              <a:t>。</a:t>
            </a:r>
            <a:r>
              <a:rPr lang="zh-CN" altLang="en-US" sz="3200" dirty="0"/>
              <a:t>愚公</a:t>
            </a:r>
            <a:r>
              <a:rPr lang="en-US" altLang="zh-CN" sz="3200" dirty="0"/>
              <a:t>……</a:t>
            </a:r>
            <a:r>
              <a:rPr lang="zh-CN" altLang="en-US" sz="3200" dirty="0"/>
              <a:t>大湾区青年</a:t>
            </a:r>
            <a:r>
              <a:rPr lang="en-US" altLang="zh-CN" sz="3200" dirty="0" smtClean="0"/>
              <a:t>……</a:t>
            </a:r>
            <a:r>
              <a:rPr lang="zh-CN" altLang="en-US" sz="3200" dirty="0"/>
              <a:t>我们</a:t>
            </a:r>
            <a:r>
              <a:rPr lang="en-US" altLang="zh-CN" sz="3200" dirty="0"/>
              <a:t>……</a:t>
            </a:r>
          </a:p>
          <a:p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6273225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rgbClr val="0070C0"/>
                </a:solidFill>
              </a:rPr>
              <a:t>55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分范文，把材料二当做切入点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62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32513" y="2786417"/>
            <a:ext cx="111229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佛二模作文题题目字数与佛一模</a:t>
            </a:r>
            <a:r>
              <a:rPr lang="zh-CN" altLang="en-US" sz="3200" b="1" dirty="0"/>
              <a:t>作文题题目</a:t>
            </a:r>
            <a:r>
              <a:rPr lang="zh-CN" altLang="en-US" sz="3200" b="1" dirty="0" smtClean="0"/>
              <a:t>字数基本持平。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风格近似，审题关键信息量</a:t>
            </a:r>
            <a:r>
              <a:rPr lang="zh-CN" altLang="en-US" sz="3200" b="1" dirty="0" smtClean="0"/>
              <a:t>加大。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0817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954460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阅读下面的材料，根据要求作文。（</a:t>
            </a:r>
            <a:r>
              <a:rPr lang="en-US" altLang="zh-CN" sz="2800" dirty="0" smtClean="0"/>
              <a:t>60</a:t>
            </a:r>
            <a:r>
              <a:rPr lang="zh-CN" altLang="en-US" sz="2800" dirty="0" smtClean="0"/>
              <a:t>分）</a:t>
            </a:r>
            <a:endParaRPr lang="en-US" altLang="zh-CN" sz="2800" dirty="0" smtClean="0"/>
          </a:p>
          <a:p>
            <a:r>
              <a:rPr lang="zh-CN" altLang="en-US" sz="2800" dirty="0" smtClean="0"/>
              <a:t>材料一：</a:t>
            </a:r>
            <a:endParaRPr lang="en-US" altLang="zh-CN" sz="2800" dirty="0" smtClean="0"/>
          </a:p>
          <a:p>
            <a:r>
              <a:rPr lang="en-US" altLang="zh-CN" sz="2800" dirty="0" smtClean="0"/>
              <a:t>        2018</a:t>
            </a:r>
            <a:r>
              <a:rPr lang="zh-CN" altLang="en-US" sz="2800" dirty="0" smtClean="0"/>
              <a:t>年</a:t>
            </a:r>
            <a:r>
              <a:rPr lang="en-US" altLang="zh-CN" sz="2800" dirty="0" smtClean="0"/>
              <a:t>7</a:t>
            </a:r>
            <a:r>
              <a:rPr lang="zh-CN" altLang="en-US" sz="2800" dirty="0" smtClean="0"/>
              <a:t>月，珠海、香港、澳门三地青年组织联合启动“新时代大湾区青年启航计划”。该计划将紧扣党政大局和青年需求，使港珠澳三地青年组织共同做好“粤港澳大湾区青年发展共同体”这篇大文章。</a:t>
            </a:r>
            <a:endParaRPr lang="en-US" altLang="zh-CN" sz="2800" dirty="0" smtClean="0"/>
          </a:p>
          <a:p>
            <a:r>
              <a:rPr lang="zh-CN" altLang="en-US" sz="2800" dirty="0" smtClean="0"/>
              <a:t>材料二：</a:t>
            </a:r>
            <a:endParaRPr lang="en-US" altLang="zh-CN" sz="2800" dirty="0" smtClean="0"/>
          </a:p>
          <a:p>
            <a:r>
              <a:rPr lang="zh-CN" altLang="en-US" sz="2800" dirty="0" smtClean="0"/>
              <a:t>        门前的山被移走之后，愚公又邀邻居一起修一条更宽更直的路。愚公把自己的想法告诉邻居。邻居们有人欣然同意；有人认为现有小路够了，修这么大的路做什么；还有人怕占了自己的地，赶紧把自己家门前的土地围起来。</a:t>
            </a:r>
            <a:endParaRPr lang="en-US" altLang="zh-CN" sz="2800" dirty="0" smtClean="0"/>
          </a:p>
          <a:p>
            <a:r>
              <a:rPr lang="zh-CN" altLang="en-US" sz="2800" dirty="0" smtClean="0"/>
              <a:t>        阅读上述两则材料，你有怎样的触动和思考？请据此写一篇文章，与你的同龄人分享。要求：选好角度，确定立意，明确文体，自拟标题，不要套作，不得抄袭，不得泄露个人信息；不少于</a:t>
            </a:r>
            <a:r>
              <a:rPr lang="en-US" altLang="zh-CN" sz="2800" dirty="0" smtClean="0"/>
              <a:t>800</a:t>
            </a:r>
            <a:r>
              <a:rPr lang="zh-CN" altLang="en-US" sz="2800" dirty="0" smtClean="0"/>
              <a:t>字。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9852898" y="1216098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/>
              <a:t>无人物故事，</a:t>
            </a:r>
            <a:endParaRPr lang="en-US" altLang="zh-CN" sz="2800" dirty="0" smtClean="0"/>
          </a:p>
          <a:p>
            <a:r>
              <a:rPr lang="zh-CN" altLang="en-US" sz="2800" dirty="0" smtClean="0"/>
              <a:t>有时代背景。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9852898" y="3122306"/>
            <a:ext cx="233910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有</a:t>
            </a:r>
            <a:r>
              <a:rPr lang="zh-CN" altLang="en-US" sz="2800" dirty="0" smtClean="0"/>
              <a:t>人物故事，</a:t>
            </a:r>
            <a:endParaRPr lang="en-US" altLang="zh-CN" sz="2800" dirty="0" smtClean="0"/>
          </a:p>
          <a:p>
            <a:r>
              <a:rPr lang="zh-CN" altLang="en-US" sz="2800" dirty="0" smtClean="0"/>
              <a:t>有寓意，</a:t>
            </a:r>
            <a:endParaRPr lang="en-US" altLang="zh-CN" sz="2800" dirty="0" smtClean="0"/>
          </a:p>
          <a:p>
            <a:r>
              <a:rPr lang="zh-CN" altLang="en-US" sz="2800" dirty="0" smtClean="0"/>
              <a:t>无时代背景。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5494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5534" y="0"/>
            <a:ext cx="942453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dirty="0"/>
              <a:t>阅读下面的材料，根据要求作文。（</a:t>
            </a:r>
            <a:r>
              <a:rPr lang="en-US" altLang="zh-CN" sz="2800" dirty="0"/>
              <a:t>60</a:t>
            </a:r>
            <a:r>
              <a:rPr lang="zh-CN" altLang="zh-CN" sz="2800" dirty="0"/>
              <a:t>分）</a:t>
            </a:r>
          </a:p>
          <a:p>
            <a:r>
              <a:rPr lang="zh-CN" altLang="zh-CN" sz="2800" dirty="0"/>
              <a:t>材料一：</a:t>
            </a:r>
          </a:p>
          <a:p>
            <a:r>
              <a:rPr lang="en-US" altLang="zh-CN" sz="2800" dirty="0" smtClean="0"/>
              <a:t>        1978</a:t>
            </a:r>
            <a:r>
              <a:rPr lang="zh-CN" altLang="zh-CN" sz="2800" dirty="0"/>
              <a:t>年</a:t>
            </a:r>
            <a:r>
              <a:rPr lang="en-US" altLang="zh-CN" sz="2800" dirty="0"/>
              <a:t>12</a:t>
            </a:r>
            <a:r>
              <a:rPr lang="zh-CN" altLang="zh-CN" sz="2800" dirty="0"/>
              <a:t>月，安徽风阳小岗村的</a:t>
            </a:r>
            <a:r>
              <a:rPr lang="en-US" altLang="zh-CN" sz="2800" dirty="0"/>
              <a:t>18</a:t>
            </a:r>
            <a:r>
              <a:rPr lang="zh-CN" altLang="zh-CN" sz="2800" dirty="0"/>
              <a:t>位农民，突破高度集中的生产管理体制，一起</a:t>
            </a:r>
            <a:r>
              <a:rPr lang="zh-CN" altLang="zh-CN" sz="2800" dirty="0" smtClean="0"/>
              <a:t>签下</a:t>
            </a:r>
            <a:r>
              <a:rPr lang="zh-CN" altLang="zh-CN" sz="2800" dirty="0"/>
              <a:t>了土地承包责任书，怀着美好的愿望开始争夺自己的天空。</a:t>
            </a:r>
          </a:p>
          <a:p>
            <a:r>
              <a:rPr lang="en-US" altLang="zh-CN" sz="2800" dirty="0" smtClean="0"/>
              <a:t>        2018</a:t>
            </a:r>
            <a:r>
              <a:rPr lang="zh-CN" altLang="zh-CN" sz="2800" dirty="0"/>
              <a:t>年</a:t>
            </a:r>
            <a:r>
              <a:rPr lang="en-US" altLang="zh-CN" sz="2800" dirty="0"/>
              <a:t>12</a:t>
            </a:r>
            <a:r>
              <a:rPr lang="zh-CN" altLang="zh-CN" sz="2800" dirty="0"/>
              <a:t>月</a:t>
            </a:r>
            <a:r>
              <a:rPr lang="en-US" altLang="zh-CN" sz="2800" dirty="0"/>
              <a:t>18</a:t>
            </a:r>
            <a:r>
              <a:rPr lang="zh-CN" altLang="zh-CN" sz="2800" dirty="0"/>
              <a:t>日，党中央表彰了</a:t>
            </a:r>
            <a:r>
              <a:rPr lang="en-US" altLang="zh-CN" sz="2800" dirty="0"/>
              <a:t>100</a:t>
            </a:r>
            <a:r>
              <a:rPr lang="zh-CN" altLang="zh-CN" sz="2800" dirty="0"/>
              <a:t>位在改革开放中作出杰出贡献的个人，小岗</a:t>
            </a:r>
            <a:r>
              <a:rPr lang="zh-CN" altLang="zh-CN" sz="2800" dirty="0" smtClean="0"/>
              <a:t>村</a:t>
            </a:r>
            <a:r>
              <a:rPr lang="en-US" altLang="zh-CN" sz="2800" dirty="0" smtClean="0"/>
              <a:t>18</a:t>
            </a:r>
            <a:r>
              <a:rPr lang="zh-CN" altLang="zh-CN" sz="2800" dirty="0"/>
              <a:t>位农民位列其中。</a:t>
            </a:r>
          </a:p>
          <a:p>
            <a:r>
              <a:rPr lang="zh-CN" altLang="zh-CN" sz="2800" dirty="0"/>
              <a:t>材料二：</a:t>
            </a:r>
          </a:p>
          <a:p>
            <a:r>
              <a:rPr lang="en-US" altLang="zh-CN" sz="2800" dirty="0"/>
              <a:t>    </a:t>
            </a:r>
            <a:r>
              <a:rPr lang="en-US" altLang="zh-CN" sz="2800" dirty="0" smtClean="0"/>
              <a:t>    1979</a:t>
            </a:r>
            <a:r>
              <a:rPr lang="zh-CN" altLang="zh-CN" sz="2800" dirty="0"/>
              <a:t>年</a:t>
            </a:r>
            <a:r>
              <a:rPr lang="en-US" altLang="zh-CN" sz="2800" dirty="0"/>
              <a:t>12</a:t>
            </a:r>
            <a:r>
              <a:rPr lang="zh-CN" altLang="zh-CN" sz="2800" dirty="0"/>
              <a:t>月，舒婷在《北京深秋的晚上》一诗中写道：</a:t>
            </a:r>
          </a:p>
          <a:p>
            <a:r>
              <a:rPr lang="en-US" altLang="zh-CN" sz="2800" dirty="0" smtClean="0"/>
              <a:t>        </a:t>
            </a:r>
            <a:r>
              <a:rPr lang="zh-CN" altLang="zh-CN" sz="2800" dirty="0" smtClean="0"/>
              <a:t>夜</a:t>
            </a:r>
            <a:r>
              <a:rPr lang="zh-CN" altLang="zh-CN" sz="2800" dirty="0"/>
              <a:t>，漫过路灯的</a:t>
            </a:r>
            <a:r>
              <a:rPr lang="zh-CN" altLang="zh-CN" sz="2800" dirty="0" smtClean="0"/>
              <a:t>警戒线</a:t>
            </a:r>
            <a:r>
              <a:rPr lang="en-US" altLang="zh-CN" sz="2800" dirty="0" smtClean="0"/>
              <a:t>/</a:t>
            </a:r>
            <a:r>
              <a:rPr lang="zh-CN" altLang="zh-CN" sz="2800" dirty="0" smtClean="0"/>
              <a:t>去</a:t>
            </a:r>
            <a:r>
              <a:rPr lang="zh-CN" altLang="zh-CN" sz="2800" dirty="0"/>
              <a:t>扑灭</a:t>
            </a:r>
            <a:r>
              <a:rPr lang="zh-CN" altLang="zh-CN" sz="2800" dirty="0" smtClean="0"/>
              <a:t>群星</a:t>
            </a:r>
            <a:r>
              <a:rPr lang="en-US" altLang="zh-CN" sz="2800" dirty="0" smtClean="0"/>
              <a:t>/</a:t>
            </a:r>
            <a:r>
              <a:rPr lang="zh-CN" altLang="zh-CN" sz="2800" dirty="0" smtClean="0"/>
              <a:t>风</a:t>
            </a:r>
            <a:r>
              <a:rPr lang="zh-CN" altLang="zh-CN" sz="2800" dirty="0"/>
              <a:t>跟踪而来，震动了每一片</a:t>
            </a:r>
            <a:r>
              <a:rPr lang="zh-CN" altLang="zh-CN" sz="2800" dirty="0" smtClean="0"/>
              <a:t>杨树</a:t>
            </a:r>
            <a:r>
              <a:rPr lang="en-US" altLang="zh-CN" sz="2800" dirty="0" smtClean="0"/>
              <a:t>/</a:t>
            </a:r>
            <a:r>
              <a:rPr lang="zh-CN" altLang="zh-CN" sz="2800" dirty="0" smtClean="0"/>
              <a:t>发出</a:t>
            </a:r>
            <a:r>
              <a:rPr lang="zh-CN" altLang="zh-CN" sz="2800" dirty="0"/>
              <a:t>潮水般的</a:t>
            </a:r>
            <a:r>
              <a:rPr lang="zh-CN" altLang="zh-CN" sz="2800" dirty="0" smtClean="0"/>
              <a:t>喧响</a:t>
            </a:r>
            <a:r>
              <a:rPr lang="en-US" altLang="zh-CN" sz="2800" dirty="0" smtClean="0"/>
              <a:t>/</a:t>
            </a:r>
            <a:r>
              <a:rPr lang="zh-CN" altLang="zh-CN" sz="2800" dirty="0" smtClean="0"/>
              <a:t>我们</a:t>
            </a:r>
            <a:r>
              <a:rPr lang="zh-CN" altLang="zh-CN" sz="2800" dirty="0"/>
              <a:t>也去</a:t>
            </a:r>
            <a:r>
              <a:rPr lang="zh-CN" altLang="zh-CN" sz="2800" dirty="0" smtClean="0"/>
              <a:t>吧</a:t>
            </a:r>
            <a:r>
              <a:rPr lang="en-US" altLang="zh-CN" sz="2800" dirty="0" smtClean="0"/>
              <a:t>/</a:t>
            </a:r>
            <a:r>
              <a:rPr lang="zh-CN" altLang="zh-CN" sz="2800" dirty="0" smtClean="0"/>
              <a:t>去</a:t>
            </a:r>
            <a:r>
              <a:rPr lang="zh-CN" altLang="zh-CN" sz="2800" dirty="0"/>
              <a:t>争夺</a:t>
            </a:r>
            <a:r>
              <a:rPr lang="zh-CN" altLang="zh-CN" sz="2800" dirty="0" smtClean="0"/>
              <a:t>天空</a:t>
            </a:r>
            <a:r>
              <a:rPr lang="en-US" altLang="zh-CN" sz="2800" dirty="0" smtClean="0"/>
              <a:t>/</a:t>
            </a:r>
            <a:r>
              <a:rPr lang="zh-CN" altLang="zh-CN" sz="2800" dirty="0" smtClean="0"/>
              <a:t>或者</a:t>
            </a:r>
            <a:r>
              <a:rPr lang="zh-CN" altLang="zh-CN" sz="2800" dirty="0"/>
              <a:t>做一片小</a:t>
            </a:r>
            <a:r>
              <a:rPr lang="zh-CN" altLang="zh-CN" sz="2800" dirty="0" smtClean="0"/>
              <a:t>叶子</a:t>
            </a:r>
            <a:r>
              <a:rPr lang="en-US" altLang="zh-CN" sz="2800" dirty="0" smtClean="0"/>
              <a:t>/</a:t>
            </a:r>
            <a:r>
              <a:rPr lang="zh-CN" altLang="zh-CN" sz="2800" dirty="0" smtClean="0"/>
              <a:t>回应</a:t>
            </a:r>
            <a:r>
              <a:rPr lang="zh-CN" altLang="zh-CN" sz="2800" dirty="0"/>
              <a:t>森林的歌唱</a:t>
            </a:r>
          </a:p>
          <a:p>
            <a:r>
              <a:rPr lang="zh-CN" altLang="en-US" sz="2800" dirty="0"/>
              <a:t> </a:t>
            </a:r>
            <a:r>
              <a:rPr lang="zh-CN" altLang="en-US" sz="2800" dirty="0" smtClean="0"/>
              <a:t>       </a:t>
            </a:r>
            <a:r>
              <a:rPr lang="zh-CN" altLang="zh-CN" sz="2800" dirty="0" smtClean="0"/>
              <a:t>读</a:t>
            </a:r>
            <a:r>
              <a:rPr lang="zh-CN" altLang="zh-CN" sz="2800" dirty="0"/>
              <a:t>了上述材料，你有什么所思所感？请写一篇文章，谈谈你的看法。</a:t>
            </a:r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</a:t>
            </a:r>
            <a:r>
              <a:rPr lang="zh-CN" altLang="zh-CN" sz="2800" dirty="0" smtClean="0"/>
              <a:t>要求</a:t>
            </a:r>
            <a:r>
              <a:rPr lang="zh-CN" altLang="zh-CN" sz="2800" dirty="0"/>
              <a:t>：综合材料内容及含意，选好角度，确定立意，明确文体，自拟标题，不要套作</a:t>
            </a:r>
            <a:r>
              <a:rPr lang="zh-CN" altLang="zh-CN" sz="2800" dirty="0" smtClean="0"/>
              <a:t>，不得</a:t>
            </a:r>
            <a:r>
              <a:rPr lang="zh-CN" altLang="zh-CN" sz="2800" dirty="0"/>
              <a:t>抄袭；不少于</a:t>
            </a:r>
            <a:r>
              <a:rPr lang="en-US" altLang="zh-CN" sz="2800" dirty="0"/>
              <a:t>800</a:t>
            </a:r>
            <a:r>
              <a:rPr lang="zh-CN" altLang="zh-CN" sz="2800" dirty="0"/>
              <a:t>字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9852898" y="1157263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/>
              <a:t>有人物故事，</a:t>
            </a:r>
            <a:endParaRPr lang="en-US" altLang="zh-CN" sz="2800" dirty="0" smtClean="0"/>
          </a:p>
          <a:p>
            <a:r>
              <a:rPr lang="zh-CN" altLang="en-US" sz="2800" dirty="0" smtClean="0"/>
              <a:t>有时代背景。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9852898" y="3723978"/>
            <a:ext cx="233910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/>
              <a:t>无人物故事，</a:t>
            </a:r>
            <a:endParaRPr lang="en-US" altLang="zh-CN" sz="2800" dirty="0" smtClean="0"/>
          </a:p>
          <a:p>
            <a:r>
              <a:rPr lang="zh-CN" altLang="en-US" sz="2800" dirty="0" smtClean="0"/>
              <a:t>有喻义，</a:t>
            </a:r>
            <a:endParaRPr lang="en-US" altLang="zh-CN" sz="2800" dirty="0" smtClean="0"/>
          </a:p>
          <a:p>
            <a:r>
              <a:rPr lang="zh-CN" altLang="en-US" sz="2800" dirty="0" smtClean="0"/>
              <a:t>有时代背景。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9802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48420" y="1665026"/>
            <a:ext cx="40943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写作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任务</a:t>
            </a:r>
            <a:r>
              <a:rPr lang="zh-CN" altLang="en-US" sz="3600" b="1" dirty="0" smtClean="0"/>
              <a:t>怎样回应？</a:t>
            </a:r>
            <a:endParaRPr lang="en-US" altLang="zh-CN" sz="3600" b="1" dirty="0" smtClean="0"/>
          </a:p>
          <a:p>
            <a:r>
              <a:rPr lang="zh-CN" altLang="en-US" sz="3600" b="1" dirty="0" smtClean="0">
                <a:solidFill>
                  <a:srgbClr val="7030A0"/>
                </a:solidFill>
              </a:rPr>
              <a:t>有机关联</a:t>
            </a:r>
            <a:r>
              <a:rPr lang="zh-CN" altLang="en-US" sz="3600" b="1" dirty="0" smtClean="0"/>
              <a:t>怎么体现？</a:t>
            </a:r>
            <a:endParaRPr lang="en-US" altLang="zh-CN" sz="3600" b="1" dirty="0" smtClean="0"/>
          </a:p>
          <a:p>
            <a:r>
              <a:rPr lang="zh-CN" altLang="en-US" sz="3600" b="1" dirty="0">
                <a:solidFill>
                  <a:srgbClr val="7030A0"/>
                </a:solidFill>
              </a:rPr>
              <a:t>家国情怀</a:t>
            </a:r>
            <a:r>
              <a:rPr lang="zh-CN" altLang="en-US" sz="3600" b="1" dirty="0" smtClean="0"/>
              <a:t>如何表达？</a:t>
            </a:r>
            <a:endParaRPr lang="en-US" altLang="zh-CN" sz="3600" b="1" dirty="0" smtClean="0"/>
          </a:p>
          <a:p>
            <a:r>
              <a:rPr lang="zh-CN" altLang="en-US" sz="3600" b="1" dirty="0" smtClean="0">
                <a:solidFill>
                  <a:srgbClr val="7030A0"/>
                </a:solidFill>
              </a:rPr>
              <a:t>切入角度</a:t>
            </a:r>
            <a:r>
              <a:rPr lang="zh-CN" altLang="en-US" sz="3600" b="1" dirty="0" smtClean="0"/>
              <a:t>怎样强调？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文章内容如何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充实</a:t>
            </a:r>
            <a:r>
              <a:rPr lang="zh-CN" altLang="en-US" sz="3600" b="1" dirty="0" smtClean="0"/>
              <a:t>？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题目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深意</a:t>
            </a:r>
            <a:r>
              <a:rPr lang="zh-CN" altLang="en-US" sz="3600" b="1" dirty="0" smtClean="0"/>
              <a:t>如何挖掘？</a:t>
            </a:r>
            <a:endParaRPr lang="zh-CN" altLang="en-US" sz="36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163773"/>
            <a:ext cx="11122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后期备考要关注的几个问题：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464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3206" y="1665026"/>
            <a:ext cx="110956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写作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任务</a:t>
            </a:r>
            <a:r>
              <a:rPr lang="zh-CN" altLang="en-US" sz="3600" b="1" dirty="0" smtClean="0"/>
              <a:t>怎样回应？有任务，但驱动力不足。</a:t>
            </a:r>
            <a:endParaRPr lang="en-US" altLang="zh-CN" sz="3600" b="1" dirty="0" smtClean="0"/>
          </a:p>
          <a:p>
            <a:r>
              <a:rPr lang="zh-CN" altLang="en-US" sz="3600" b="1" dirty="0" smtClean="0">
                <a:solidFill>
                  <a:srgbClr val="7030A0"/>
                </a:solidFill>
              </a:rPr>
              <a:t>有机关联</a:t>
            </a:r>
            <a:r>
              <a:rPr lang="zh-CN" altLang="en-US" sz="3600" b="1" dirty="0" smtClean="0"/>
              <a:t>怎么体现？题目明确要关联，但风格迥异。</a:t>
            </a:r>
            <a:endParaRPr lang="en-US" altLang="zh-CN" sz="3600" b="1" dirty="0" smtClean="0"/>
          </a:p>
          <a:p>
            <a:r>
              <a:rPr lang="zh-CN" altLang="en-US" sz="3600" b="1" dirty="0">
                <a:solidFill>
                  <a:srgbClr val="7030A0"/>
                </a:solidFill>
              </a:rPr>
              <a:t>家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国情怀</a:t>
            </a:r>
            <a:r>
              <a:rPr lang="zh-CN" altLang="en-US" sz="3600" b="1" dirty="0" smtClean="0"/>
              <a:t>如何表达？现实太新，传统太旧。</a:t>
            </a:r>
            <a:endParaRPr lang="en-US" altLang="zh-CN" sz="3600" b="1" dirty="0" smtClean="0"/>
          </a:p>
          <a:p>
            <a:r>
              <a:rPr lang="zh-CN" altLang="en-US" sz="3600" b="1" dirty="0" smtClean="0">
                <a:solidFill>
                  <a:srgbClr val="7030A0"/>
                </a:solidFill>
              </a:rPr>
              <a:t>切入角度</a:t>
            </a:r>
            <a:r>
              <a:rPr lang="zh-CN" altLang="en-US" sz="3600" b="1" dirty="0" smtClean="0"/>
              <a:t>怎样强调？紧扣时代背景：大湾区青年发展。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文章内容如何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充实</a:t>
            </a:r>
            <a:r>
              <a:rPr lang="zh-CN" altLang="en-US" sz="3600" b="1" dirty="0" smtClean="0"/>
              <a:t>？缺少论据支持。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题目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深意</a:t>
            </a:r>
            <a:r>
              <a:rPr lang="zh-CN" altLang="en-US" sz="3600" b="1" dirty="0" smtClean="0"/>
              <a:t>如何挖掘？借助“愚公修路”中的褒贬。</a:t>
            </a:r>
            <a:endParaRPr lang="zh-CN" altLang="en-US" sz="36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163773"/>
            <a:ext cx="11122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后期备考要关注的几个问题：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98438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74042" y="1678674"/>
            <a:ext cx="106179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写作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任务</a:t>
            </a:r>
            <a:r>
              <a:rPr lang="zh-CN" altLang="en-US" sz="3600" b="1" dirty="0" smtClean="0"/>
              <a:t>怎样回应？有任务，但驱动力不足。</a:t>
            </a:r>
            <a:endParaRPr lang="en-US" altLang="zh-CN" sz="3600" b="1" dirty="0" smtClean="0"/>
          </a:p>
          <a:p>
            <a:r>
              <a:rPr lang="zh-CN" altLang="en-US" sz="3600" b="1" dirty="0" smtClean="0">
                <a:solidFill>
                  <a:srgbClr val="7030A0"/>
                </a:solidFill>
              </a:rPr>
              <a:t>有机关联</a:t>
            </a:r>
            <a:r>
              <a:rPr lang="zh-CN" altLang="en-US" sz="3600" b="1" dirty="0" smtClean="0"/>
              <a:t>怎么体现？题目明确要关联，但风格迥异。</a:t>
            </a:r>
            <a:endParaRPr lang="en-US" altLang="zh-CN" sz="3600" b="1" dirty="0" smtClean="0"/>
          </a:p>
          <a:p>
            <a:r>
              <a:rPr lang="zh-CN" altLang="en-US" sz="3600" b="1" dirty="0">
                <a:solidFill>
                  <a:srgbClr val="7030A0"/>
                </a:solidFill>
              </a:rPr>
              <a:t>家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国情怀</a:t>
            </a:r>
            <a:r>
              <a:rPr lang="zh-CN" altLang="en-US" sz="3600" b="1" dirty="0" smtClean="0"/>
              <a:t>如何表达？现实太新，传统太旧。</a:t>
            </a:r>
            <a:endParaRPr lang="en-US" altLang="zh-CN" sz="3600" b="1" dirty="0" smtClean="0"/>
          </a:p>
          <a:p>
            <a:r>
              <a:rPr lang="zh-CN" altLang="en-US" sz="3600" b="1" dirty="0" smtClean="0">
                <a:solidFill>
                  <a:srgbClr val="7030A0"/>
                </a:solidFill>
              </a:rPr>
              <a:t>切入角度</a:t>
            </a:r>
            <a:r>
              <a:rPr lang="zh-CN" altLang="en-US" sz="3600" b="1" dirty="0" smtClean="0"/>
              <a:t>怎样强调？时代</a:t>
            </a:r>
            <a:r>
              <a:rPr lang="zh-CN" altLang="en-US" sz="3600" b="1" dirty="0"/>
              <a:t>背景：大</a:t>
            </a:r>
            <a:r>
              <a:rPr lang="zh-CN" altLang="en-US" sz="3600" b="1" dirty="0" smtClean="0"/>
              <a:t>湾区青年发展。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文章内容如何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充实</a:t>
            </a:r>
            <a:r>
              <a:rPr lang="zh-CN" altLang="en-US" sz="3600" b="1" dirty="0" smtClean="0"/>
              <a:t>？缺少论据支持。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题目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深意</a:t>
            </a:r>
            <a:r>
              <a:rPr lang="zh-CN" altLang="en-US" sz="3600" b="1" dirty="0" smtClean="0"/>
              <a:t>如何挖掘？借助“愚公修路”中的褒贬。</a:t>
            </a:r>
            <a:endParaRPr lang="zh-CN" altLang="en-US" sz="36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13731" y="1955673"/>
            <a:ext cx="117370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命题</a:t>
            </a:r>
            <a:endParaRPr lang="en-US" altLang="zh-CN" sz="3600" dirty="0" smtClean="0"/>
          </a:p>
          <a:p>
            <a:endParaRPr lang="en-US" altLang="zh-CN" sz="3600" dirty="0"/>
          </a:p>
          <a:p>
            <a:r>
              <a:rPr lang="zh-CN" altLang="en-US" sz="3600" dirty="0" smtClean="0"/>
              <a:t>立意</a:t>
            </a:r>
            <a:endParaRPr lang="en-US" altLang="zh-CN" sz="3600" dirty="0" smtClean="0"/>
          </a:p>
          <a:p>
            <a:endParaRPr lang="en-US" altLang="zh-CN" sz="3600" dirty="0"/>
          </a:p>
          <a:p>
            <a:r>
              <a:rPr lang="zh-CN" altLang="en-US" sz="3600" dirty="0" smtClean="0"/>
              <a:t>内容</a:t>
            </a:r>
            <a:endParaRPr lang="zh-CN" altLang="en-US" sz="3600" dirty="0"/>
          </a:p>
        </p:txBody>
      </p:sp>
      <p:sp>
        <p:nvSpPr>
          <p:cNvPr id="2" name="左大括号 1"/>
          <p:cNvSpPr/>
          <p:nvPr/>
        </p:nvSpPr>
        <p:spPr>
          <a:xfrm>
            <a:off x="1405719" y="1955673"/>
            <a:ext cx="168323" cy="63740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左大括号 4"/>
          <p:cNvSpPr/>
          <p:nvPr/>
        </p:nvSpPr>
        <p:spPr>
          <a:xfrm>
            <a:off x="1405719" y="3068133"/>
            <a:ext cx="168323" cy="63740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左大括号 5"/>
          <p:cNvSpPr/>
          <p:nvPr/>
        </p:nvSpPr>
        <p:spPr>
          <a:xfrm>
            <a:off x="1405719" y="4180593"/>
            <a:ext cx="168323" cy="63740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0" y="163773"/>
            <a:ext cx="11122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后期备考要关注的几个问题：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40832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646331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既要有家国情怀又要有充实的内容。</a:t>
            </a:r>
            <a:endParaRPr lang="en-US" altLang="zh-CN" sz="3600" b="1" dirty="0" smtClean="0">
              <a:solidFill>
                <a:srgbClr val="7030A0"/>
              </a:solidFill>
            </a:endParaRPr>
          </a:p>
          <a:p>
            <a:r>
              <a:rPr lang="zh-CN" altLang="en-US" sz="3600" b="1" dirty="0" smtClean="0"/>
              <a:t>建议关注宏大历史中的闪光个体。要把历史趋势人格化，改革开放</a:t>
            </a:r>
            <a:r>
              <a:rPr lang="en-US" altLang="zh-CN" sz="3600" b="1" dirty="0" smtClean="0"/>
              <a:t>100</a:t>
            </a:r>
            <a:r>
              <a:rPr lang="zh-CN" altLang="en-US" sz="3600" b="1" dirty="0" smtClean="0"/>
              <a:t>人，全国五四奖章获得者，感动中国年度人物等。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不要空泛的谈历史，要有具体的内容，如为共和国拍照，与英雄的一天等这类题目。就是家国情怀的具体体现。</a:t>
            </a:r>
            <a:endParaRPr lang="en-US" altLang="zh-CN" sz="3600" b="1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333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备考建议：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24698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646331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既要有家国情怀又要注意切入角度</a:t>
            </a:r>
            <a:r>
              <a:rPr lang="zh-CN" altLang="en-US" sz="3600" b="1" dirty="0" smtClean="0"/>
              <a:t>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同样是写青年人要自强奋斗，在不同的时代，有不同的体现。</a:t>
            </a:r>
            <a:endParaRPr lang="en-US" altLang="zh-CN" sz="3600" b="1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333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备考建议：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24651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646331"/>
            <a:ext cx="12192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既要有家国情怀又要注意切入角度</a:t>
            </a:r>
            <a:r>
              <a:rPr lang="zh-CN" altLang="en-US" sz="3600" b="1" dirty="0" smtClean="0"/>
              <a:t>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同样是写青年人要自强奋斗，在不同的时代，有不同的体现。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1900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1919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1937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1948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1956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1977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1999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2019</a:t>
            </a:r>
            <a:r>
              <a:rPr lang="zh-CN" altLang="en-US" sz="3600" b="1" dirty="0" smtClean="0"/>
              <a:t>年：</a:t>
            </a:r>
            <a:endParaRPr lang="en-US" altLang="zh-CN" sz="3600" b="1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333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备考建议：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53984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646331"/>
            <a:ext cx="12192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既要有家国情怀又要注意切入角度</a:t>
            </a:r>
            <a:r>
              <a:rPr lang="zh-CN" altLang="en-US" sz="3600" b="1" dirty="0" smtClean="0"/>
              <a:t>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同样是写青年人要自强奋斗，在不同的时代，有不同的体现。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1900</a:t>
            </a:r>
            <a:r>
              <a:rPr lang="zh-CN" altLang="en-US" sz="3600" b="1" dirty="0" smtClean="0"/>
              <a:t>年：老大中国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1919</a:t>
            </a:r>
            <a:r>
              <a:rPr lang="zh-CN" altLang="en-US" sz="3600" b="1" dirty="0" smtClean="0"/>
              <a:t>年：五四运动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1937</a:t>
            </a:r>
            <a:r>
              <a:rPr lang="zh-CN" altLang="en-US" sz="3600" b="1" dirty="0" smtClean="0"/>
              <a:t>年：抗战救亡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1948</a:t>
            </a:r>
            <a:r>
              <a:rPr lang="zh-CN" altLang="en-US" sz="3600" b="1" dirty="0" smtClean="0"/>
              <a:t>年：解放战争，董存瑞</a:t>
            </a:r>
            <a:r>
              <a:rPr lang="en-US" altLang="zh-CN" sz="3600" b="1" dirty="0" smtClean="0"/>
              <a:t>19</a:t>
            </a:r>
            <a:r>
              <a:rPr lang="zh-CN" altLang="en-US" sz="3600" b="1" dirty="0" smtClean="0"/>
              <a:t>岁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1956</a:t>
            </a:r>
            <a:r>
              <a:rPr lang="zh-CN" altLang="en-US" sz="3600" b="1" dirty="0" smtClean="0"/>
              <a:t>年：核讹诈，两弹一星开端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1977</a:t>
            </a:r>
            <a:r>
              <a:rPr lang="zh-CN" altLang="en-US" sz="3600" b="1" dirty="0" smtClean="0"/>
              <a:t>年：恢复高考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1999</a:t>
            </a:r>
            <a:r>
              <a:rPr lang="zh-CN" altLang="en-US" sz="3600" b="1" dirty="0" smtClean="0"/>
              <a:t>年：互联网潮起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2019</a:t>
            </a:r>
            <a:r>
              <a:rPr lang="zh-CN" altLang="en-US" sz="3600" b="1" dirty="0" smtClean="0"/>
              <a:t>年：大湾区，贸易战</a:t>
            </a:r>
            <a:endParaRPr lang="en-US" altLang="zh-CN" sz="3600" b="1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333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备考建议：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30744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068731"/>
            <a:ext cx="116101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全面备考，传统的材料作文，学生要会写。</a:t>
            </a:r>
            <a:endParaRPr lang="en-US" altLang="zh-CN" sz="3600" b="1" dirty="0" smtClean="0">
              <a:solidFill>
                <a:srgbClr val="7030A0"/>
              </a:solidFill>
            </a:endParaRPr>
          </a:p>
          <a:p>
            <a:r>
              <a:rPr lang="zh-CN" altLang="en-US" sz="3600" b="1" dirty="0" smtClean="0"/>
              <a:t>会概括（名句化育后世、劳动创造人生价值）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会分析（蚯蚓小鸟建家园、沃德分析弹痕、小羽创茶）</a:t>
            </a:r>
            <a:endParaRPr lang="en-US" altLang="zh-CN" sz="3600" b="1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0" y="1052945"/>
            <a:ext cx="333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备考建议：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87705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0898" y="2008980"/>
            <a:ext cx="10002981" cy="1625599"/>
          </a:xfrm>
        </p:spPr>
        <p:txBody>
          <a:bodyPr>
            <a:normAutofit/>
          </a:bodyPr>
          <a:lstStyle/>
          <a:p>
            <a:r>
              <a:rPr lang="zh-CN" altLang="en-US" sz="5400" b="1" dirty="0" smtClean="0"/>
              <a:t>关注时代精神的切入点和闪光点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53407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2017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5</a:t>
            </a:r>
            <a:r>
              <a:rPr lang="zh-CN" altLang="en-US" sz="2800" b="1" dirty="0" smtClean="0"/>
              <a:t>月</a:t>
            </a:r>
            <a:r>
              <a:rPr lang="en-US" altLang="zh-CN" sz="2800" b="1" dirty="0" smtClean="0"/>
              <a:t>14</a:t>
            </a:r>
            <a:r>
              <a:rPr lang="zh-CN" altLang="en-US" sz="2800" b="1" dirty="0" smtClean="0"/>
              <a:t>日</a:t>
            </a:r>
            <a:r>
              <a:rPr lang="zh-CN" altLang="en-US" sz="2800" b="1" dirty="0"/>
              <a:t>至</a:t>
            </a:r>
            <a:r>
              <a:rPr lang="en-US" altLang="zh-CN" sz="2800" b="1" dirty="0" smtClean="0"/>
              <a:t>15</a:t>
            </a:r>
            <a:r>
              <a:rPr lang="zh-CN" altLang="en-US" sz="2800" b="1" dirty="0" smtClean="0"/>
              <a:t>日，中国举办第一届“一带一路”国际合作高峰论坛。</a:t>
            </a:r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en-US" altLang="zh-CN" sz="2800" b="1" dirty="0" smtClean="0"/>
              <a:t>2019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月</a:t>
            </a:r>
            <a:r>
              <a:rPr lang="en-US" altLang="zh-CN" sz="2800" b="1" dirty="0" smtClean="0"/>
              <a:t>15</a:t>
            </a:r>
            <a:r>
              <a:rPr lang="zh-CN" altLang="en-US" sz="2800" b="1" dirty="0" smtClean="0"/>
              <a:t>日至</a:t>
            </a:r>
            <a:r>
              <a:rPr lang="en-US" altLang="zh-CN" sz="2800" b="1" dirty="0" smtClean="0"/>
              <a:t>27</a:t>
            </a:r>
            <a:r>
              <a:rPr lang="zh-CN" altLang="en-US" sz="2800" b="1" dirty="0"/>
              <a:t>日，中国举办</a:t>
            </a:r>
            <a:r>
              <a:rPr lang="zh-CN" altLang="en-US" sz="2800" b="1" dirty="0" smtClean="0"/>
              <a:t>第二届</a:t>
            </a:r>
            <a:r>
              <a:rPr lang="zh-CN" altLang="en-US" sz="2800" b="1" dirty="0"/>
              <a:t>“一带一路”国际合作高峰论坛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en-US" altLang="zh-CN" sz="2800" b="1" dirty="0" smtClean="0"/>
              <a:t>2017</a:t>
            </a:r>
            <a:r>
              <a:rPr lang="zh-CN" altLang="en-US" sz="2800" b="1" dirty="0" smtClean="0"/>
              <a:t>年，全国一卷作文题，从</a:t>
            </a:r>
            <a:r>
              <a:rPr lang="en-US" altLang="zh-CN" sz="2800" b="1" dirty="0" smtClean="0"/>
              <a:t>12</a:t>
            </a:r>
            <a:r>
              <a:rPr lang="zh-CN" altLang="en-US" sz="2800" b="1" dirty="0" smtClean="0"/>
              <a:t>个关键词中选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个向外国留学生介绍你所认识的中国。其中排在第一的关键词就是“一带一路”。</a:t>
            </a:r>
            <a:endParaRPr lang="en-US" altLang="zh-CN" sz="28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3089563"/>
            <a:ext cx="1219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2018</a:t>
            </a:r>
            <a:r>
              <a:rPr lang="zh-CN" altLang="en-US" sz="2800" b="1" dirty="0" smtClean="0"/>
              <a:t>年第一批</a:t>
            </a:r>
            <a:r>
              <a:rPr lang="en-US" altLang="zh-CN" sz="2800" b="1" dirty="0" smtClean="0"/>
              <a:t>00</a:t>
            </a:r>
            <a:r>
              <a:rPr lang="zh-CN" altLang="en-US" sz="2800" b="1" dirty="0" smtClean="0"/>
              <a:t>后成人，参加高考。</a:t>
            </a:r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en-US" altLang="zh-CN" sz="2800" b="1" dirty="0" smtClean="0"/>
              <a:t>2018</a:t>
            </a:r>
            <a:r>
              <a:rPr lang="zh-CN" altLang="en-US" sz="2800" b="1" dirty="0" smtClean="0"/>
              <a:t>年，全国一卷作文题，回顾从</a:t>
            </a:r>
            <a:r>
              <a:rPr lang="en-US" altLang="zh-CN" sz="2800" b="1" dirty="0" smtClean="0"/>
              <a:t>00</a:t>
            </a:r>
            <a:r>
              <a:rPr lang="zh-CN" altLang="en-US" sz="2800" b="1" dirty="0" smtClean="0"/>
              <a:t>后至今的</a:t>
            </a:r>
            <a:r>
              <a:rPr lang="en-US" altLang="zh-CN" sz="2800" b="1" dirty="0" smtClean="0"/>
              <a:t>18</a:t>
            </a:r>
            <a:r>
              <a:rPr lang="zh-CN" altLang="en-US" sz="2800" b="1" dirty="0" smtClean="0"/>
              <a:t>年，写信给</a:t>
            </a:r>
            <a:r>
              <a:rPr lang="en-US" altLang="zh-CN" sz="2800" b="1" dirty="0" smtClean="0"/>
              <a:t>2035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18</a:t>
            </a:r>
            <a:r>
              <a:rPr lang="zh-CN" altLang="en-US" sz="2800" b="1" dirty="0"/>
              <a:t>岁</a:t>
            </a:r>
            <a:r>
              <a:rPr lang="zh-CN" altLang="en-US" sz="2800" b="1" dirty="0" smtClean="0"/>
              <a:t>青年，体现与新时代中国同行追梦。</a:t>
            </a:r>
            <a:endParaRPr lang="en-US" altLang="zh-CN" sz="2800" b="1" dirty="0"/>
          </a:p>
        </p:txBody>
      </p:sp>
      <p:sp>
        <p:nvSpPr>
          <p:cNvPr id="8" name="文本框 7"/>
          <p:cNvSpPr txBox="1"/>
          <p:nvPr/>
        </p:nvSpPr>
        <p:spPr>
          <a:xfrm>
            <a:off x="0" y="5317352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2019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月</a:t>
            </a:r>
            <a:r>
              <a:rPr lang="en-US" altLang="zh-CN" sz="2800" b="1" dirty="0" smtClean="0"/>
              <a:t>30</a:t>
            </a:r>
            <a:r>
              <a:rPr lang="zh-CN" altLang="en-US" sz="2800" b="1" dirty="0" smtClean="0"/>
              <a:t>日纪念五四运动</a:t>
            </a:r>
            <a:r>
              <a:rPr lang="en-US" altLang="zh-CN" sz="2800" b="1" dirty="0" smtClean="0"/>
              <a:t>100</a:t>
            </a:r>
            <a:r>
              <a:rPr lang="zh-CN" altLang="en-US" sz="2800" b="1" dirty="0" smtClean="0"/>
              <a:t>周年大会。</a:t>
            </a:r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380882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0" y="1899898"/>
            <a:ext cx="12192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五四精神在追逐中国梦的今天应该如何发扬丰富？</a:t>
            </a:r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zh-CN" altLang="en-US" sz="2800" b="1" dirty="0" smtClean="0"/>
              <a:t>如果有机会与</a:t>
            </a:r>
            <a:r>
              <a:rPr lang="en-US" altLang="zh-CN" sz="2800" b="1" dirty="0" smtClean="0"/>
              <a:t>100</a:t>
            </a:r>
            <a:r>
              <a:rPr lang="zh-CN" altLang="en-US" sz="2800" b="1" dirty="0" smtClean="0"/>
              <a:t>年前的青年对话，你希望交流些什么？</a:t>
            </a:r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zh-CN" altLang="en-US" sz="2800" b="1" dirty="0" smtClean="0"/>
              <a:t>五四以来的</a:t>
            </a:r>
            <a:r>
              <a:rPr lang="en-US" altLang="zh-CN" sz="2800" b="1" dirty="0" smtClean="0"/>
              <a:t>100</a:t>
            </a:r>
            <a:r>
              <a:rPr lang="zh-CN" altLang="en-US" sz="2800" b="1" dirty="0" smtClean="0"/>
              <a:t>年里，哪些青年的哪些瞬间感动你，你认为原因是什么？</a:t>
            </a:r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zh-CN" altLang="en-US" sz="2800" b="1" dirty="0" smtClean="0"/>
              <a:t>时代不同，青年人身上的特质</a:t>
            </a:r>
            <a:r>
              <a:rPr lang="zh-CN" altLang="en-US" sz="2800" b="1" dirty="0"/>
              <a:t>哪些</a:t>
            </a:r>
            <a:r>
              <a:rPr lang="zh-CN" altLang="en-US" sz="2800" b="1" dirty="0" smtClean="0"/>
              <a:t>是变化的，哪些是不变的？</a:t>
            </a:r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230237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</TotalTime>
  <Words>2498</Words>
  <PresentationFormat>宽屏</PresentationFormat>
  <Paragraphs>157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7" baseType="lpstr">
      <vt:lpstr>宋体</vt:lpstr>
      <vt:lpstr>Arial</vt:lpstr>
      <vt:lpstr>Calibri</vt:lpstr>
      <vt:lpstr>Calibri Light</vt:lpstr>
      <vt:lpstr>Office 主题</vt:lpstr>
      <vt:lpstr>重点突出，全面备考  ——佛二模作文分析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关注时代精神的切入点和闪光点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2019-04-23T00:53:58Z</dcterms:created>
  <dcterms:modified xsi:type="dcterms:W3CDTF">2019-04-29T00:43:52Z</dcterms:modified>
</cp:coreProperties>
</file>