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 id="2147483685" r:id="rId3"/>
  </p:sldMasterIdLst>
  <p:notesMasterIdLst>
    <p:notesMasterId r:id="rId35"/>
  </p:notesMasterIdLst>
  <p:sldIdLst>
    <p:sldId id="295" r:id="rId4"/>
    <p:sldId id="293" r:id="rId5"/>
    <p:sldId id="257" r:id="rId6"/>
    <p:sldId id="258" r:id="rId7"/>
    <p:sldId id="259" r:id="rId8"/>
    <p:sldId id="266" r:id="rId9"/>
    <p:sldId id="298" r:id="rId10"/>
    <p:sldId id="268" r:id="rId11"/>
    <p:sldId id="267" r:id="rId12"/>
    <p:sldId id="269" r:id="rId13"/>
    <p:sldId id="270" r:id="rId14"/>
    <p:sldId id="299" r:id="rId15"/>
    <p:sldId id="271" r:id="rId16"/>
    <p:sldId id="300" r:id="rId17"/>
    <p:sldId id="273" r:id="rId18"/>
    <p:sldId id="301" r:id="rId19"/>
    <p:sldId id="274" r:id="rId20"/>
    <p:sldId id="304" r:id="rId21"/>
    <p:sldId id="302" r:id="rId22"/>
    <p:sldId id="275" r:id="rId23"/>
    <p:sldId id="303" r:id="rId24"/>
    <p:sldId id="279" r:id="rId25"/>
    <p:sldId id="285" r:id="rId26"/>
    <p:sldId id="283" r:id="rId27"/>
    <p:sldId id="289" r:id="rId28"/>
    <p:sldId id="296" r:id="rId29"/>
    <p:sldId id="308" r:id="rId30"/>
    <p:sldId id="309" r:id="rId31"/>
    <p:sldId id="310" r:id="rId32"/>
    <p:sldId id="311" r:id="rId33"/>
    <p:sldId id="312" r:id="rId34"/>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FF"/>
    <a:srgbClr val="0000FF"/>
    <a:srgbClr val="0000CC"/>
    <a:srgbClr val="FF99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81734" autoAdjust="0"/>
  </p:normalViewPr>
  <p:slideViewPr>
    <p:cSldViewPr>
      <p:cViewPr varScale="1">
        <p:scale>
          <a:sx n="59" d="100"/>
          <a:sy n="59" d="100"/>
        </p:scale>
        <p:origin x="1716" y="66"/>
      </p:cViewPr>
      <p:guideLst>
        <p:guide orient="horz" pos="2160"/>
        <p:guide pos="2880"/>
      </p:guideLst>
    </p:cSldViewPr>
  </p:slideViewPr>
  <p:notesTextViewPr>
    <p:cViewPr>
      <p:scale>
        <a:sx n="1" d="1"/>
        <a:sy n="1" d="1"/>
      </p:scale>
      <p:origin x="0" y="0"/>
    </p:cViewPr>
  </p:notesTextViewPr>
  <p:sorterViewPr>
    <p:cViewPr>
      <p:scale>
        <a:sx n="170" d="100"/>
        <a:sy n="170" d="100"/>
      </p:scale>
      <p:origin x="0" y="-765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ableStyles" Target="tableStyles.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notesMaster" Target="notesMasters/notesMaster1.xml"/><Relationship Id="rId8" Type="http://schemas.openxmlformats.org/officeDocument/2006/relationships/slide" Target="slides/slide5.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8173348-A9BE-422B-9463-C62800AAFEAC}" type="datetimeFigureOut">
              <a:rPr lang="zh-CN" altLang="en-US" smtClean="0"/>
              <a:t>2018/12/1</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D7221D4-F73E-4976-AB93-652A4D04F7DB}" type="slidenum">
              <a:rPr lang="zh-CN" altLang="en-US" smtClean="0"/>
              <a:t>‹#›</a:t>
            </a:fld>
            <a:endParaRPr lang="zh-CN" altLang="en-US"/>
          </a:p>
        </p:txBody>
      </p:sp>
    </p:spTree>
    <p:extLst>
      <p:ext uri="{BB962C8B-B14F-4D97-AF65-F5344CB8AC3E}">
        <p14:creationId xmlns:p14="http://schemas.microsoft.com/office/powerpoint/2010/main" val="9265379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b="1" dirty="0"/>
              <a:t>斯宾诺莎：</a:t>
            </a:r>
            <a:r>
              <a:rPr lang="zh-CN" altLang="en-US" dirty="0"/>
              <a:t>思想和言论自由是天赋人权，政府应保障自由；守法，更享自由。</a:t>
            </a:r>
            <a:endParaRPr lang="en-US" altLang="zh-CN" dirty="0"/>
          </a:p>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200" b="1" dirty="0">
                <a:solidFill>
                  <a:srgbClr val="000000"/>
                </a:solidFill>
                <a:ea typeface="黑体" pitchFamily="2" charset="-122"/>
              </a:rPr>
              <a:t>洛克</a:t>
            </a:r>
            <a:r>
              <a:rPr lang="zh-CN" altLang="en-US" sz="1200" b="1" dirty="0">
                <a:solidFill>
                  <a:schemeClr val="tx1"/>
                </a:solidFill>
                <a:ea typeface="+mn-ea"/>
              </a:rPr>
              <a:t>：</a:t>
            </a:r>
            <a:r>
              <a:rPr lang="zh-CN" altLang="en-US" sz="1200" dirty="0">
                <a:solidFill>
                  <a:srgbClr val="990000"/>
                </a:solidFill>
                <a:ea typeface="黑体" pitchFamily="2" charset="-122"/>
              </a:rPr>
              <a:t>第一次系统阐释“天赋人权”，并提出分权理论。主张有：天赋人权（自由权、生命权、财产权）；法治保障自由；政府保障人权，分权限制政府（国王与议会）。意义：为“光荣革命”后的英国新政治秩序提供理论基础。</a:t>
            </a:r>
            <a:endParaRPr lang="en-US" altLang="zh-CN" sz="1200" dirty="0">
              <a:solidFill>
                <a:srgbClr val="990000"/>
              </a:solidFill>
              <a:ea typeface="黑体" pitchFamily="2" charset="-122"/>
            </a:endParaRPr>
          </a:p>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200" dirty="0">
                <a:solidFill>
                  <a:srgbClr val="990000"/>
                </a:solidFill>
                <a:ea typeface="黑体" pitchFamily="2" charset="-122"/>
              </a:rPr>
              <a:t>康德：</a:t>
            </a:r>
            <a:r>
              <a:rPr lang="en-US" altLang="zh-CN" sz="1200" dirty="0">
                <a:solidFill>
                  <a:srgbClr val="990000"/>
                </a:solidFill>
                <a:ea typeface="黑体" pitchFamily="2" charset="-122"/>
              </a:rPr>
              <a:t>《</a:t>
            </a:r>
            <a:r>
              <a:rPr lang="zh-CN" altLang="en-US" sz="1200" dirty="0">
                <a:solidFill>
                  <a:srgbClr val="990000"/>
                </a:solidFill>
                <a:ea typeface="黑体" pitchFamily="2" charset="-122"/>
              </a:rPr>
              <a:t>纯粹理性批判</a:t>
            </a:r>
            <a:r>
              <a:rPr lang="en-US" altLang="zh-CN" sz="1200" dirty="0">
                <a:solidFill>
                  <a:srgbClr val="990000"/>
                </a:solidFill>
                <a:ea typeface="黑体" pitchFamily="2" charset="-122"/>
              </a:rPr>
              <a:t>》《</a:t>
            </a:r>
            <a:r>
              <a:rPr lang="zh-CN" altLang="en-US" sz="1200" dirty="0">
                <a:solidFill>
                  <a:srgbClr val="990000"/>
                </a:solidFill>
                <a:ea typeface="黑体" pitchFamily="2" charset="-122"/>
              </a:rPr>
              <a:t>实践理性批判</a:t>
            </a:r>
            <a:r>
              <a:rPr lang="en-US" altLang="zh-CN" sz="1200" dirty="0">
                <a:solidFill>
                  <a:srgbClr val="990000"/>
                </a:solidFill>
                <a:ea typeface="黑体" pitchFamily="2" charset="-122"/>
              </a:rPr>
              <a:t>》《</a:t>
            </a:r>
            <a:r>
              <a:rPr lang="zh-CN" altLang="en-US" sz="1200" dirty="0">
                <a:solidFill>
                  <a:srgbClr val="990000"/>
                </a:solidFill>
                <a:ea typeface="黑体" pitchFamily="2" charset="-122"/>
              </a:rPr>
              <a:t>判断力批判</a:t>
            </a:r>
            <a:r>
              <a:rPr lang="en-US" altLang="zh-CN" sz="1200" dirty="0">
                <a:solidFill>
                  <a:srgbClr val="990000"/>
                </a:solidFill>
                <a:ea typeface="黑体" pitchFamily="2" charset="-122"/>
              </a:rPr>
              <a:t>》</a:t>
            </a:r>
            <a:endParaRPr lang="zh-CN" altLang="en-US" dirty="0"/>
          </a:p>
          <a:p>
            <a:endParaRPr lang="zh-CN" altLang="en-US" dirty="0"/>
          </a:p>
        </p:txBody>
      </p:sp>
      <p:sp>
        <p:nvSpPr>
          <p:cNvPr id="4" name="灯片编号占位符 3"/>
          <p:cNvSpPr>
            <a:spLocks noGrp="1"/>
          </p:cNvSpPr>
          <p:nvPr>
            <p:ph type="sldNum" sz="quarter" idx="10"/>
          </p:nvPr>
        </p:nvSpPr>
        <p:spPr/>
        <p:txBody>
          <a:bodyPr/>
          <a:lstStyle/>
          <a:p>
            <a:fld id="{AD7221D4-F73E-4976-AB93-652A4D04F7DB}" type="slidenum">
              <a:rPr lang="zh-CN" altLang="en-US" smtClean="0"/>
              <a:t>6</a:t>
            </a:fld>
            <a:endParaRPr lang="zh-CN" altLang="en-US"/>
          </a:p>
        </p:txBody>
      </p:sp>
    </p:spTree>
    <p:extLst>
      <p:ext uri="{BB962C8B-B14F-4D97-AF65-F5344CB8AC3E}">
        <p14:creationId xmlns:p14="http://schemas.microsoft.com/office/powerpoint/2010/main" val="12549998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参考答案</a:t>
            </a:r>
            <a:endParaRPr lang="en-US" altLang="zh-CN" dirty="0">
              <a:sym typeface="Wingdings" panose="05000000000000000000" pitchFamily="2" charset="2"/>
            </a:endParaRPr>
          </a:p>
          <a:p>
            <a:r>
              <a:rPr lang="zh-CN" altLang="en-US" dirty="0">
                <a:sym typeface="Wingdings" panose="05000000000000000000" pitchFamily="2" charset="2"/>
              </a:rPr>
              <a:t>（</a:t>
            </a:r>
            <a:r>
              <a:rPr lang="en-US" altLang="zh-CN" dirty="0">
                <a:sym typeface="Wingdings" panose="05000000000000000000" pitchFamily="2" charset="2"/>
              </a:rPr>
              <a:t>1</a:t>
            </a:r>
            <a:r>
              <a:rPr lang="zh-CN" altLang="en-US" dirty="0">
                <a:sym typeface="Wingdings" panose="05000000000000000000" pitchFamily="2" charset="2"/>
              </a:rPr>
              <a:t>）牛顿。经典力学体系完成了人类对自然界认识史上第一次理论大综合，促进了理性思想与启蒙运动的发展。</a:t>
            </a:r>
            <a:endParaRPr lang="en-US" altLang="zh-CN" dirty="0">
              <a:sym typeface="Wingdings" panose="05000000000000000000" pitchFamily="2" charset="2"/>
            </a:endParaRPr>
          </a:p>
          <a:p>
            <a:r>
              <a:rPr lang="zh-CN" altLang="en-US" dirty="0">
                <a:sym typeface="Wingdings" panose="05000000000000000000" pitchFamily="2" charset="2"/>
              </a:rPr>
              <a:t>（</a:t>
            </a:r>
            <a:r>
              <a:rPr lang="en-US" altLang="zh-CN" dirty="0">
                <a:sym typeface="Wingdings" panose="05000000000000000000" pitchFamily="2" charset="2"/>
              </a:rPr>
              <a:t>2</a:t>
            </a:r>
            <a:r>
              <a:rPr lang="zh-CN" altLang="en-US" dirty="0">
                <a:sym typeface="Wingdings" panose="05000000000000000000" pitchFamily="2" charset="2"/>
              </a:rPr>
              <a:t>）主张：君主及其政府的权力源于人民；建立政府的目的在于保护人民的权利；君主及其政府威胁人民的权利时，人民有权推翻它；</a:t>
            </a:r>
            <a:r>
              <a:rPr lang="zh-CN" altLang="en-US" dirty="0"/>
              <a:t>限制和削弱但不抛弃王权。影响：为英国新政治秩序提供了理论基础。英国议会通过种种法律，限制国王的权力，同时又在不影响国家本质的前提下保留了国王原有的许多特权。</a:t>
            </a:r>
          </a:p>
        </p:txBody>
      </p:sp>
      <p:sp>
        <p:nvSpPr>
          <p:cNvPr id="4" name="灯片编号占位符 3"/>
          <p:cNvSpPr>
            <a:spLocks noGrp="1"/>
          </p:cNvSpPr>
          <p:nvPr>
            <p:ph type="sldNum" sz="quarter" idx="10"/>
          </p:nvPr>
        </p:nvSpPr>
        <p:spPr/>
        <p:txBody>
          <a:bodyPr/>
          <a:lstStyle/>
          <a:p>
            <a:fld id="{AD7221D4-F73E-4976-AB93-652A4D04F7DB}" type="slidenum">
              <a:rPr lang="zh-CN" altLang="en-US" smtClean="0"/>
              <a:t>7</a:t>
            </a:fld>
            <a:endParaRPr lang="zh-CN" altLang="en-US"/>
          </a:p>
        </p:txBody>
      </p:sp>
    </p:spTree>
    <p:extLst>
      <p:ext uri="{BB962C8B-B14F-4D97-AF65-F5344CB8AC3E}">
        <p14:creationId xmlns:p14="http://schemas.microsoft.com/office/powerpoint/2010/main" val="15591843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hangingPunct="1"/>
            <a:fld id="{058EB059-37F9-4F33-9733-22CD074F318C}" type="slidenum">
              <a:rPr lang="en-US" altLang="zh-CN" sz="1200" b="0">
                <a:solidFill>
                  <a:prstClr val="black"/>
                </a:solidFill>
              </a:rPr>
              <a:pPr eaLnBrk="1" hangingPunct="1"/>
              <a:t>17</a:t>
            </a:fld>
            <a:endParaRPr lang="en-US" altLang="zh-CN" sz="1200" b="0">
              <a:solidFill>
                <a:prstClr val="black"/>
              </a:solidFill>
            </a:endParaRPr>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AD7221D4-F73E-4976-AB93-652A4D04F7DB}" type="slidenum">
              <a:rPr lang="zh-CN" altLang="en-US" smtClean="0"/>
              <a:t>29</a:t>
            </a:fld>
            <a:endParaRPr lang="zh-CN" altLang="en-US"/>
          </a:p>
        </p:txBody>
      </p:sp>
    </p:spTree>
    <p:extLst>
      <p:ext uri="{BB962C8B-B14F-4D97-AF65-F5344CB8AC3E}">
        <p14:creationId xmlns:p14="http://schemas.microsoft.com/office/powerpoint/2010/main" val="16192714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a:t>单击此处编辑母版标题样式</a:t>
            </a:r>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D7F9129-2E77-4777-B059-1BD376A451D4}"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604988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B0C1226-A3D6-4EF3-8D66-4A5B248D3DF9}"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40240386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4CD4EF2-21EB-4248-BC2A-46EB4FD5868F}"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7661252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E6882C3-60AF-498F-A131-F2F3F4E28425}"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8460812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EF43DCD2-22F9-4F9E-B852-BE93AA5515C5}"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9676287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9E258836-3D2C-41C3-9556-E7FDF7A888CF}"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0037163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6FC36AD-4F7A-4386-A875-4FAA1C294556}"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1507209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D745644-FDE1-44FB-A251-4FA068FE3DE4}"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6976707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4ADCC56-48E3-404F-AB51-43FB60EA54DB}"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6367234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F0BBF0B-9338-41DE-9B1A-1D7A97F29A46}"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5143613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FCBA0AB-1701-4873-8311-E46A0E3AFD44}"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204488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a:t>单击此处编辑母版标题样式</a:t>
            </a:r>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560AF1E-B1C4-4BF1-A89B-563F318FA00E}"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0899918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C8296CD-F932-4C45-9D3A-25D52BEA43F5}"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9220448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5BB4EC9-B4A2-4DE0-B15C-B7DBEA98B845}"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3076708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DFEEF96-FF9B-4B6A-B8E3-F89272941935}"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9368376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145A3A7E-F631-4313-A6F8-E7B075FF673D}"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40329360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41DD9A7E-57DE-4EF1-B90B-39866840181C}"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1345369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A2F530B8-2B40-4796-A25E-4274EEDCA9ED}"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616917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92120A08-10A0-4DA7-AA46-7A7B029A2056}"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90807810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22F8269-33E8-4CCC-AD75-5A1C0ABB0466}"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7250214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71C69CF-3E93-4332-A2F4-F9CC23E732F7}"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4762074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9B82B09-F16A-45E2-9F0D-3BCD8EC5F234}"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44479139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246CDCD-3284-4BD9-9D7A-16C2A7CEE448}"/>
              </a:ext>
            </a:extLst>
          </p:cNvPr>
          <p:cNvSpPr>
            <a:spLocks noGrp="1"/>
          </p:cNvSpPr>
          <p:nvPr>
            <p:ph type="ctrTitle"/>
          </p:nvPr>
        </p:nvSpPr>
        <p:spPr>
          <a:xfrm>
            <a:off x="1143000" y="1122358"/>
            <a:ext cx="6858000" cy="2387627"/>
          </a:xfrm>
          <a:prstGeom prst="rect">
            <a:avLst/>
          </a:prstGeo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52C718A0-4812-48B7-ABCC-E80EEE474903}"/>
              </a:ext>
            </a:extLst>
          </p:cNvPr>
          <p:cNvSpPr>
            <a:spLocks noGrp="1"/>
          </p:cNvSpPr>
          <p:nvPr>
            <p:ph type="subTitle" idx="1"/>
          </p:nvPr>
        </p:nvSpPr>
        <p:spPr>
          <a:xfrm>
            <a:off x="1143000" y="3601450"/>
            <a:ext cx="6858000" cy="1655905"/>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Tree>
    <p:extLst>
      <p:ext uri="{BB962C8B-B14F-4D97-AF65-F5344CB8AC3E}">
        <p14:creationId xmlns:p14="http://schemas.microsoft.com/office/powerpoint/2010/main" val="72663397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DD1667B-EF80-4DF3-86AB-C75D5C5BE1B4}"/>
              </a:ext>
            </a:extLst>
          </p:cNvPr>
          <p:cNvSpPr>
            <a:spLocks noGrp="1"/>
          </p:cNvSpPr>
          <p:nvPr>
            <p:ph type="title"/>
          </p:nvPr>
        </p:nvSpPr>
        <p:spPr>
          <a:xfrm>
            <a:off x="628650" y="365862"/>
            <a:ext cx="7886700" cy="1324343"/>
          </a:xfrm>
          <a:prstGeom prst="rect">
            <a:avLst/>
          </a:prstGeom>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E0EDD94D-534A-4D30-A086-505484B8B78B}"/>
              </a:ext>
            </a:extLst>
          </p:cNvPr>
          <p:cNvSpPr>
            <a:spLocks noGrp="1"/>
          </p:cNvSpPr>
          <p:nvPr>
            <p:ph idx="1"/>
          </p:nvPr>
        </p:nvSpPr>
        <p:spPr>
          <a:xfrm>
            <a:off x="628650" y="1825497"/>
            <a:ext cx="7886700" cy="4352229"/>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287443736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05D70FF-E24D-4177-B03B-CB42047C7439}"/>
              </a:ext>
            </a:extLst>
          </p:cNvPr>
          <p:cNvSpPr>
            <a:spLocks noGrp="1"/>
          </p:cNvSpPr>
          <p:nvPr>
            <p:ph type="title"/>
          </p:nvPr>
        </p:nvSpPr>
        <p:spPr>
          <a:xfrm>
            <a:off x="623888" y="1709261"/>
            <a:ext cx="7886700" cy="2852577"/>
          </a:xfrm>
          <a:prstGeom prst="rect">
            <a:avLst/>
          </a:prstGeo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D6A2526B-60B2-443A-82A0-2512D0579C40}"/>
              </a:ext>
            </a:extLst>
          </p:cNvPr>
          <p:cNvSpPr>
            <a:spLocks noGrp="1"/>
          </p:cNvSpPr>
          <p:nvPr>
            <p:ph type="body" idx="1"/>
          </p:nvPr>
        </p:nvSpPr>
        <p:spPr>
          <a:xfrm>
            <a:off x="623888" y="4588514"/>
            <a:ext cx="7886700" cy="150155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a:t>编辑母版文本样式</a:t>
            </a:r>
          </a:p>
        </p:txBody>
      </p:sp>
    </p:spTree>
    <p:extLst>
      <p:ext uri="{BB962C8B-B14F-4D97-AF65-F5344CB8AC3E}">
        <p14:creationId xmlns:p14="http://schemas.microsoft.com/office/powerpoint/2010/main" val="412196411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A94F854-4D73-4137-9D47-270CEB54500F}"/>
              </a:ext>
            </a:extLst>
          </p:cNvPr>
          <p:cNvSpPr>
            <a:spLocks noGrp="1"/>
          </p:cNvSpPr>
          <p:nvPr>
            <p:ph type="title"/>
          </p:nvPr>
        </p:nvSpPr>
        <p:spPr>
          <a:xfrm>
            <a:off x="628650" y="365862"/>
            <a:ext cx="7886700" cy="1324343"/>
          </a:xfrm>
          <a:prstGeom prst="rect">
            <a:avLst/>
          </a:prstGeom>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828C2E1C-13B9-4A6C-A1E0-FAF3F3C090E4}"/>
              </a:ext>
            </a:extLst>
          </p:cNvPr>
          <p:cNvSpPr>
            <a:spLocks noGrp="1"/>
          </p:cNvSpPr>
          <p:nvPr>
            <p:ph sz="half" idx="1"/>
          </p:nvPr>
        </p:nvSpPr>
        <p:spPr>
          <a:xfrm>
            <a:off x="628650" y="1825497"/>
            <a:ext cx="3867150" cy="4352229"/>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id="{BABBF784-D3D6-4273-8B4E-2FCF197ADC01}"/>
              </a:ext>
            </a:extLst>
          </p:cNvPr>
          <p:cNvSpPr>
            <a:spLocks noGrp="1"/>
          </p:cNvSpPr>
          <p:nvPr>
            <p:ph sz="half" idx="2"/>
          </p:nvPr>
        </p:nvSpPr>
        <p:spPr>
          <a:xfrm>
            <a:off x="4648200" y="1825497"/>
            <a:ext cx="3867150" cy="4352229"/>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270718779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DFBCB27-742C-46BF-BDA2-6BB7F01910B4}"/>
              </a:ext>
            </a:extLst>
          </p:cNvPr>
          <p:cNvSpPr>
            <a:spLocks noGrp="1"/>
          </p:cNvSpPr>
          <p:nvPr>
            <p:ph type="title"/>
          </p:nvPr>
        </p:nvSpPr>
        <p:spPr>
          <a:xfrm>
            <a:off x="630238" y="365862"/>
            <a:ext cx="7886700" cy="1324343"/>
          </a:xfrm>
          <a:prstGeom prst="rect">
            <a:avLst/>
          </a:prstGeo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29A0EB94-856C-4B67-B329-B96F6F1B2E23}"/>
              </a:ext>
            </a:extLst>
          </p:cNvPr>
          <p:cNvSpPr>
            <a:spLocks noGrp="1"/>
          </p:cNvSpPr>
          <p:nvPr>
            <p:ph type="body" idx="1"/>
          </p:nvPr>
        </p:nvSpPr>
        <p:spPr>
          <a:xfrm>
            <a:off x="630239" y="1680677"/>
            <a:ext cx="3868737" cy="825095"/>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id="{E14DF550-5E12-441D-B8EE-66D3A531776F}"/>
              </a:ext>
            </a:extLst>
          </p:cNvPr>
          <p:cNvSpPr>
            <a:spLocks noGrp="1"/>
          </p:cNvSpPr>
          <p:nvPr>
            <p:ph sz="half" idx="2"/>
          </p:nvPr>
        </p:nvSpPr>
        <p:spPr>
          <a:xfrm>
            <a:off x="630239" y="2505772"/>
            <a:ext cx="3868737" cy="3683387"/>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id="{0066B8C1-30E8-4474-99F7-A09B56D9121E}"/>
              </a:ext>
            </a:extLst>
          </p:cNvPr>
          <p:cNvSpPr>
            <a:spLocks noGrp="1"/>
          </p:cNvSpPr>
          <p:nvPr>
            <p:ph type="body" sz="quarter" idx="3"/>
          </p:nvPr>
        </p:nvSpPr>
        <p:spPr>
          <a:xfrm>
            <a:off x="4629150" y="1680677"/>
            <a:ext cx="3887788" cy="825095"/>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id="{BCA5B5F8-B195-471C-98AA-1CF3B320702F}"/>
              </a:ext>
            </a:extLst>
          </p:cNvPr>
          <p:cNvSpPr>
            <a:spLocks noGrp="1"/>
          </p:cNvSpPr>
          <p:nvPr>
            <p:ph sz="quarter" idx="4"/>
          </p:nvPr>
        </p:nvSpPr>
        <p:spPr>
          <a:xfrm>
            <a:off x="4629150" y="2505772"/>
            <a:ext cx="3887788" cy="3683387"/>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660327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2F99142-253F-4BD0-90CC-75F44F4A2E20}"/>
              </a:ext>
            </a:extLst>
          </p:cNvPr>
          <p:cNvSpPr>
            <a:spLocks noGrp="1"/>
          </p:cNvSpPr>
          <p:nvPr>
            <p:ph type="title"/>
          </p:nvPr>
        </p:nvSpPr>
        <p:spPr>
          <a:xfrm>
            <a:off x="628650" y="365862"/>
            <a:ext cx="7886700" cy="1324343"/>
          </a:xfrm>
          <a:prstGeom prst="rect">
            <a:avLst/>
          </a:prstGeom>
        </p:spPr>
        <p:txBody>
          <a:bodyPr/>
          <a:lstStyle/>
          <a:p>
            <a:r>
              <a:rPr lang="zh-CN" altLang="en-US"/>
              <a:t>单击此处编辑母版标题样式</a:t>
            </a:r>
          </a:p>
        </p:txBody>
      </p:sp>
    </p:spTree>
    <p:extLst>
      <p:ext uri="{BB962C8B-B14F-4D97-AF65-F5344CB8AC3E}">
        <p14:creationId xmlns:p14="http://schemas.microsoft.com/office/powerpoint/2010/main" val="125689628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5744948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2688B1C-379B-4263-A724-3FB64D6845F2}"/>
              </a:ext>
            </a:extLst>
          </p:cNvPr>
          <p:cNvSpPr>
            <a:spLocks noGrp="1"/>
          </p:cNvSpPr>
          <p:nvPr>
            <p:ph type="title"/>
          </p:nvPr>
        </p:nvSpPr>
        <p:spPr>
          <a:xfrm>
            <a:off x="630239" y="457327"/>
            <a:ext cx="2949575" cy="1600644"/>
          </a:xfrm>
          <a:prstGeom prst="rect">
            <a:avLst/>
          </a:prstGeo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DA4B767C-32F8-46EF-B88B-FC73D182586D}"/>
              </a:ext>
            </a:extLst>
          </p:cNvPr>
          <p:cNvSpPr>
            <a:spLocks noGrp="1"/>
          </p:cNvSpPr>
          <p:nvPr>
            <p:ph idx="1"/>
          </p:nvPr>
        </p:nvSpPr>
        <p:spPr>
          <a:xfrm>
            <a:off x="3887788" y="987064"/>
            <a:ext cx="4629150" cy="4874344"/>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id="{08A52353-FA0B-4787-BFF5-3B42C7980302}"/>
              </a:ext>
            </a:extLst>
          </p:cNvPr>
          <p:cNvSpPr>
            <a:spLocks noGrp="1"/>
          </p:cNvSpPr>
          <p:nvPr>
            <p:ph type="body" sz="half" idx="2"/>
          </p:nvPr>
        </p:nvSpPr>
        <p:spPr>
          <a:xfrm>
            <a:off x="630239" y="2057972"/>
            <a:ext cx="2949575" cy="381105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Tree>
    <p:extLst>
      <p:ext uri="{BB962C8B-B14F-4D97-AF65-F5344CB8AC3E}">
        <p14:creationId xmlns:p14="http://schemas.microsoft.com/office/powerpoint/2010/main" val="320179668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B85BC30-C9B1-4F88-8292-D53B55E46B52}"/>
              </a:ext>
            </a:extLst>
          </p:cNvPr>
          <p:cNvSpPr>
            <a:spLocks noGrp="1"/>
          </p:cNvSpPr>
          <p:nvPr>
            <p:ph type="title"/>
          </p:nvPr>
        </p:nvSpPr>
        <p:spPr>
          <a:xfrm>
            <a:off x="630239" y="457327"/>
            <a:ext cx="2949575" cy="1600644"/>
          </a:xfrm>
          <a:prstGeom prst="rect">
            <a:avLst/>
          </a:prstGeo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83F17425-1CAD-443A-B938-15429AE2146C}"/>
              </a:ext>
            </a:extLst>
          </p:cNvPr>
          <p:cNvSpPr>
            <a:spLocks noGrp="1"/>
          </p:cNvSpPr>
          <p:nvPr>
            <p:ph type="pic" idx="1"/>
          </p:nvPr>
        </p:nvSpPr>
        <p:spPr>
          <a:xfrm>
            <a:off x="3887788" y="987064"/>
            <a:ext cx="4629150" cy="4874344"/>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EE569EB1-47C6-4393-ADB1-853A6FBFD94E}"/>
              </a:ext>
            </a:extLst>
          </p:cNvPr>
          <p:cNvSpPr>
            <a:spLocks noGrp="1"/>
          </p:cNvSpPr>
          <p:nvPr>
            <p:ph type="body" sz="half" idx="2"/>
          </p:nvPr>
        </p:nvSpPr>
        <p:spPr>
          <a:xfrm>
            <a:off x="630239" y="2057972"/>
            <a:ext cx="2949575" cy="381105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Tree>
    <p:extLst>
      <p:ext uri="{BB962C8B-B14F-4D97-AF65-F5344CB8AC3E}">
        <p14:creationId xmlns:p14="http://schemas.microsoft.com/office/powerpoint/2010/main" val="263543112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88100AF-E6D6-4E69-B0BB-5C9C6A7E5836}"/>
              </a:ext>
            </a:extLst>
          </p:cNvPr>
          <p:cNvSpPr>
            <a:spLocks noGrp="1"/>
          </p:cNvSpPr>
          <p:nvPr>
            <p:ph type="title"/>
          </p:nvPr>
        </p:nvSpPr>
        <p:spPr>
          <a:xfrm>
            <a:off x="628650" y="365862"/>
            <a:ext cx="7886700" cy="1324343"/>
          </a:xfrm>
          <a:prstGeom prst="rect">
            <a:avLst/>
          </a:prstGeom>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FEFD4C30-532F-41AD-8155-FF6674E31655}"/>
              </a:ext>
            </a:extLst>
          </p:cNvPr>
          <p:cNvSpPr>
            <a:spLocks noGrp="1"/>
          </p:cNvSpPr>
          <p:nvPr>
            <p:ph type="body" orient="vert" idx="1"/>
          </p:nvPr>
        </p:nvSpPr>
        <p:spPr>
          <a:xfrm>
            <a:off x="628650" y="1825497"/>
            <a:ext cx="7886700" cy="4352229"/>
          </a:xfrm>
          <a:prstGeom prst="rect">
            <a:avLst/>
          </a:prstGeo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124810807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BED45BDD-747A-48EE-8B06-4C2477245D96}"/>
              </a:ext>
            </a:extLst>
          </p:cNvPr>
          <p:cNvSpPr>
            <a:spLocks noGrp="1"/>
          </p:cNvSpPr>
          <p:nvPr>
            <p:ph type="title" orient="vert"/>
          </p:nvPr>
        </p:nvSpPr>
        <p:spPr>
          <a:xfrm>
            <a:off x="6543676" y="365862"/>
            <a:ext cx="1971675" cy="5811864"/>
          </a:xfrm>
          <a:prstGeom prst="rect">
            <a:avLst/>
          </a:prstGeo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3ECE22A7-E169-4A62-AB0E-BF7550667CA0}"/>
              </a:ext>
            </a:extLst>
          </p:cNvPr>
          <p:cNvSpPr>
            <a:spLocks noGrp="1"/>
          </p:cNvSpPr>
          <p:nvPr>
            <p:ph type="body" orient="vert" idx="1"/>
          </p:nvPr>
        </p:nvSpPr>
        <p:spPr>
          <a:xfrm>
            <a:off x="628651" y="365862"/>
            <a:ext cx="5762625" cy="5811864"/>
          </a:xfrm>
          <a:prstGeom prst="rect">
            <a:avLst/>
          </a:prstGeo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10802623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eg"/><Relationship Id="rId18" Type="http://schemas.openxmlformats.org/officeDocument/2006/relationships/image" Target="../media/image4.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17" Type="http://schemas.openxmlformats.org/officeDocument/2006/relationships/slide" Target="../slides/slide26.xml"/><Relationship Id="rId2" Type="http://schemas.openxmlformats.org/officeDocument/2006/relationships/slideLayout" Target="../slideLayouts/slideLayout24.xml"/><Relationship Id="rId16"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image" Target="../media/image2.png"/><Relationship Id="rId10" Type="http://schemas.openxmlformats.org/officeDocument/2006/relationships/slideLayout" Target="../slideLayouts/slideLayout32.xml"/><Relationship Id="rId19" Type="http://schemas.openxmlformats.org/officeDocument/2006/relationships/image" Target="../media/image5.png"/><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 Target="../slides/slide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shadeToTitle="1">
        <a:gradFill rotWithShape="0">
          <a:gsLst>
            <a:gs pos="0">
              <a:srgbClr val="FFEFD1"/>
            </a:gs>
            <a:gs pos="64999">
              <a:srgbClr val="F0EBD5"/>
            </a:gs>
            <a:gs pos="100000">
              <a:srgbClr val="D1C39F"/>
            </a:gs>
          </a:gsLst>
          <a:path path="shape">
            <a:fillToRect l="50000" t="50000" r="50000" b="50000"/>
          </a:path>
        </a:gra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3075"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b="0">
                <a:latin typeface="Arial" charset="0"/>
              </a:defRPr>
            </a:lvl1pPr>
          </a:lstStyle>
          <a:p>
            <a:pPr fontAlgn="base">
              <a:spcBef>
                <a:spcPct val="0"/>
              </a:spcBef>
              <a:spcAft>
                <a:spcPct val="0"/>
              </a:spcAft>
              <a:defRPr/>
            </a:pPr>
            <a:endParaRPr lang="en-US" altLang="zh-CN">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a:latin typeface="Arial" charset="0"/>
              </a:defRPr>
            </a:lvl1pPr>
          </a:lstStyle>
          <a:p>
            <a:pPr algn="ctr" fontAlgn="base">
              <a:spcBef>
                <a:spcPct val="0"/>
              </a:spcBef>
              <a:spcAft>
                <a:spcPct val="0"/>
              </a:spcAft>
              <a:defRPr/>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a:latin typeface="Arial" charset="0"/>
              </a:defRPr>
            </a:lvl1pPr>
          </a:lstStyle>
          <a:p>
            <a:pPr fontAlgn="base">
              <a:spcBef>
                <a:spcPct val="0"/>
              </a:spcBef>
              <a:spcAft>
                <a:spcPct val="0"/>
              </a:spcAft>
              <a:defRPr/>
            </a:pPr>
            <a:fld id="{E9A571DA-3B14-4BCA-9FD1-AD42D77E5123}" type="slidenum">
              <a:rPr lang="en-US" altLang="zh-CN">
                <a:solidFill>
                  <a:srgbClr val="000000"/>
                </a:solidFill>
              </a:rPr>
              <a:pPr fontAlgn="base">
                <a:spcBef>
                  <a:spcPct val="0"/>
                </a:spcBef>
                <a:spcAft>
                  <a:spcPct val="0"/>
                </a:spcAft>
                <a:defRPr/>
              </a:pPr>
              <a:t>‹#›</a:t>
            </a:fld>
            <a:endParaRPr lang="en-US" altLang="zh-CN">
              <a:solidFill>
                <a:srgbClr val="000000"/>
              </a:solidFill>
            </a:endParaRPr>
          </a:p>
        </p:txBody>
      </p:sp>
    </p:spTree>
    <p:extLst>
      <p:ext uri="{BB962C8B-B14F-4D97-AF65-F5344CB8AC3E}">
        <p14:creationId xmlns:p14="http://schemas.microsoft.com/office/powerpoint/2010/main" val="350823885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宋体" pitchFamily="2" charset="-122"/>
        </a:defRPr>
      </a:lvl2pPr>
      <a:lvl3pPr algn="ctr" rtl="0" eaLnBrk="0" fontAlgn="base" hangingPunct="0">
        <a:spcBef>
          <a:spcPct val="0"/>
        </a:spcBef>
        <a:spcAft>
          <a:spcPct val="0"/>
        </a:spcAft>
        <a:defRPr sz="4400">
          <a:solidFill>
            <a:schemeClr val="tx2"/>
          </a:solidFill>
          <a:latin typeface="Arial" charset="0"/>
          <a:ea typeface="宋体" pitchFamily="2" charset="-122"/>
        </a:defRPr>
      </a:lvl3pPr>
      <a:lvl4pPr algn="ctr" rtl="0" eaLnBrk="0" fontAlgn="base" hangingPunct="0">
        <a:spcBef>
          <a:spcPct val="0"/>
        </a:spcBef>
        <a:spcAft>
          <a:spcPct val="0"/>
        </a:spcAft>
        <a:defRPr sz="4400">
          <a:solidFill>
            <a:schemeClr val="tx2"/>
          </a:solidFill>
          <a:latin typeface="Arial" charset="0"/>
          <a:ea typeface="宋体" pitchFamily="2" charset="-122"/>
        </a:defRPr>
      </a:lvl4pPr>
      <a:lvl5pPr algn="ctr" rtl="0" eaLnBrk="0" fontAlgn="base" hangingPunct="0">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4099"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9876"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b="0">
                <a:latin typeface="Arial" charset="0"/>
              </a:defRPr>
            </a:lvl1pPr>
          </a:lstStyle>
          <a:p>
            <a:pPr fontAlgn="base">
              <a:spcBef>
                <a:spcPct val="0"/>
              </a:spcBef>
              <a:spcAft>
                <a:spcPct val="0"/>
              </a:spcAft>
              <a:defRPr/>
            </a:pPr>
            <a:endParaRPr lang="en-US" altLang="zh-CN">
              <a:solidFill>
                <a:srgbClr val="000000"/>
              </a:solidFill>
            </a:endParaRPr>
          </a:p>
        </p:txBody>
      </p:sp>
      <p:sp>
        <p:nvSpPr>
          <p:cNvPr id="79877"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a:latin typeface="Arial" charset="0"/>
              </a:defRPr>
            </a:lvl1pPr>
          </a:lstStyle>
          <a:p>
            <a:pPr algn="ctr" fontAlgn="base">
              <a:spcBef>
                <a:spcPct val="0"/>
              </a:spcBef>
              <a:spcAft>
                <a:spcPct val="0"/>
              </a:spcAft>
              <a:defRPr/>
            </a:pPr>
            <a:endParaRPr lang="en-US" altLang="zh-CN">
              <a:solidFill>
                <a:srgbClr val="000000"/>
              </a:solidFill>
            </a:endParaRPr>
          </a:p>
        </p:txBody>
      </p:sp>
      <p:sp>
        <p:nvSpPr>
          <p:cNvPr id="79878"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a:latin typeface="Arial" charset="0"/>
              </a:defRPr>
            </a:lvl1pPr>
          </a:lstStyle>
          <a:p>
            <a:pPr fontAlgn="base">
              <a:spcBef>
                <a:spcPct val="0"/>
              </a:spcBef>
              <a:spcAft>
                <a:spcPct val="0"/>
              </a:spcAft>
              <a:defRPr/>
            </a:pPr>
            <a:fld id="{6058E30A-4483-4CE2-A1C7-04B28977C0A3}" type="slidenum">
              <a:rPr lang="en-US" altLang="zh-CN">
                <a:solidFill>
                  <a:srgbClr val="000000"/>
                </a:solidFill>
              </a:rPr>
              <a:pPr fontAlgn="base">
                <a:spcBef>
                  <a:spcPct val="0"/>
                </a:spcBef>
                <a:spcAft>
                  <a:spcPct val="0"/>
                </a:spcAft>
                <a:defRPr/>
              </a:pPr>
              <a:t>‹#›</a:t>
            </a:fld>
            <a:endParaRPr lang="en-US" altLang="zh-CN">
              <a:solidFill>
                <a:srgbClr val="000000"/>
              </a:solidFill>
            </a:endParaRPr>
          </a:p>
        </p:txBody>
      </p:sp>
    </p:spTree>
    <p:extLst>
      <p:ext uri="{BB962C8B-B14F-4D97-AF65-F5344CB8AC3E}">
        <p14:creationId xmlns:p14="http://schemas.microsoft.com/office/powerpoint/2010/main" val="294155660"/>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宋体" pitchFamily="2" charset="-122"/>
        </a:defRPr>
      </a:lvl2pPr>
      <a:lvl3pPr algn="ctr" rtl="0" eaLnBrk="0" fontAlgn="base" hangingPunct="0">
        <a:spcBef>
          <a:spcPct val="0"/>
        </a:spcBef>
        <a:spcAft>
          <a:spcPct val="0"/>
        </a:spcAft>
        <a:defRPr sz="4400">
          <a:solidFill>
            <a:schemeClr val="tx2"/>
          </a:solidFill>
          <a:latin typeface="Arial" charset="0"/>
          <a:ea typeface="宋体" pitchFamily="2" charset="-122"/>
        </a:defRPr>
      </a:lvl3pPr>
      <a:lvl4pPr algn="ctr" rtl="0" eaLnBrk="0" fontAlgn="base" hangingPunct="0">
        <a:spcBef>
          <a:spcPct val="0"/>
        </a:spcBef>
        <a:spcAft>
          <a:spcPct val="0"/>
        </a:spcAft>
        <a:defRPr sz="4400">
          <a:solidFill>
            <a:schemeClr val="tx2"/>
          </a:solidFill>
          <a:latin typeface="Arial" charset="0"/>
          <a:ea typeface="宋体" pitchFamily="2" charset="-122"/>
        </a:defRPr>
      </a:lvl4pPr>
      <a:lvl5pPr algn="ctr" rtl="0" eaLnBrk="0" fontAlgn="base" hangingPunct="0">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536650" name="Rectangle 74">
            <a:hlinkClick r:id="" action="ppaction://hlinkshowjump?jump=firstslide" tooltip="返回首页"/>
            <a:extLst>
              <a:ext uri="{FF2B5EF4-FFF2-40B4-BE49-F238E27FC236}">
                <a16:creationId xmlns:a16="http://schemas.microsoft.com/office/drawing/2014/main" id="{34CFC5B0-DC7B-4B24-A03C-028A54A318F5}"/>
              </a:ext>
            </a:extLst>
          </p:cNvPr>
          <p:cNvSpPr>
            <a:spLocks noChangeArrowheads="1"/>
          </p:cNvSpPr>
          <p:nvPr userDrawn="1"/>
        </p:nvSpPr>
        <p:spPr bwMode="auto">
          <a:xfrm>
            <a:off x="1512889" y="251701"/>
            <a:ext cx="1030287" cy="369332"/>
          </a:xfrm>
          <a:prstGeom prst="rect">
            <a:avLst/>
          </a:prstGeom>
          <a:solidFill>
            <a:schemeClr val="accent1">
              <a:alpha val="999"/>
            </a:schemeClr>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zh-CN" altLang="en-US" sz="1800"/>
          </a:p>
        </p:txBody>
      </p:sp>
      <p:pic>
        <p:nvPicPr>
          <p:cNvPr id="536669" name="Picture 93" descr="图片1">
            <a:hlinkClick r:id="rId14" action="ppaction://hlinksldjump" tooltip="点击进入"/>
            <a:extLst>
              <a:ext uri="{FF2B5EF4-FFF2-40B4-BE49-F238E27FC236}">
                <a16:creationId xmlns:a16="http://schemas.microsoft.com/office/drawing/2014/main" id="{89B4A74A-F6AD-4632-8CF6-E4D3D0A62651}"/>
              </a:ext>
            </a:extLst>
          </p:cNvPr>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3659188" y="282018"/>
            <a:ext cx="901700" cy="365862"/>
          </a:xfrm>
          <a:prstGeom prst="rect">
            <a:avLst/>
          </a:prstGeom>
          <a:noFill/>
          <a:extLst>
            <a:ext uri="{909E8E84-426E-40DD-AFC4-6F175D3DCCD1}">
              <a14:hiddenFill xmlns:a14="http://schemas.microsoft.com/office/drawing/2010/main">
                <a:solidFill>
                  <a:srgbClr val="FFFFFF"/>
                </a:solidFill>
              </a14:hiddenFill>
            </a:ext>
          </a:extLst>
        </p:spPr>
      </p:pic>
      <p:pic>
        <p:nvPicPr>
          <p:cNvPr id="536672" name="Picture 96" descr="图片1">
            <a:hlinkClick r:id="" action="ppaction://noaction"/>
            <a:extLst>
              <a:ext uri="{FF2B5EF4-FFF2-40B4-BE49-F238E27FC236}">
                <a16:creationId xmlns:a16="http://schemas.microsoft.com/office/drawing/2014/main" id="{7481412B-8874-4B51-9263-4E63848ED258}"/>
              </a:ext>
            </a:extLst>
          </p:cNvPr>
          <p:cNvPicPr>
            <a:picLocks noChangeAspect="1" noChangeArrowheads="1"/>
          </p:cNvPicPr>
          <p:nvPr userDrawn="1"/>
        </p:nvPicPr>
        <p:blipFill>
          <a:blip r:embed="rId16">
            <a:extLst>
              <a:ext uri="{28A0092B-C50C-407E-A947-70E740481C1C}">
                <a14:useLocalDpi xmlns:a14="http://schemas.microsoft.com/office/drawing/2010/main" val="0"/>
              </a:ext>
            </a:extLst>
          </a:blip>
          <a:srcRect l="70006" t="7143" r="4243" b="7143"/>
          <a:stretch>
            <a:fillRect/>
          </a:stretch>
        </p:blipFill>
        <p:spPr bwMode="auto">
          <a:xfrm>
            <a:off x="7431089" y="327751"/>
            <a:ext cx="1252537" cy="320129"/>
          </a:xfrm>
          <a:prstGeom prst="rect">
            <a:avLst/>
          </a:prstGeom>
          <a:noFill/>
          <a:extLst>
            <a:ext uri="{909E8E84-426E-40DD-AFC4-6F175D3DCCD1}">
              <a14:hiddenFill xmlns:a14="http://schemas.microsoft.com/office/drawing/2010/main">
                <a:solidFill>
                  <a:srgbClr val="FFFFFF"/>
                </a:solidFill>
              </a14:hiddenFill>
            </a:ext>
          </a:extLst>
        </p:spPr>
      </p:pic>
      <p:pic>
        <p:nvPicPr>
          <p:cNvPr id="536674" name="Picture 98" descr="典例剖析">
            <a:hlinkClick r:id="rId17" action="ppaction://hlinksldjump"/>
            <a:extLst>
              <a:ext uri="{FF2B5EF4-FFF2-40B4-BE49-F238E27FC236}">
                <a16:creationId xmlns:a16="http://schemas.microsoft.com/office/drawing/2014/main" id="{278AAA5E-88A1-4C02-88FD-E7897D3CBE2F}"/>
              </a:ext>
            </a:extLst>
          </p:cNvPr>
          <p:cNvPicPr>
            <a:picLocks noChangeAspect="1" noChangeArrowheads="1"/>
          </p:cNvPicPr>
          <p:nvPr userDrawn="1"/>
        </p:nvPicPr>
        <p:blipFill>
          <a:blip r:embed="rId18">
            <a:extLst>
              <a:ext uri="{28A0092B-C50C-407E-A947-70E740481C1C}">
                <a14:useLocalDpi xmlns:a14="http://schemas.microsoft.com/office/drawing/2010/main" val="0"/>
              </a:ext>
            </a:extLst>
          </a:blip>
          <a:srcRect/>
          <a:stretch>
            <a:fillRect/>
          </a:stretch>
        </p:blipFill>
        <p:spPr bwMode="auto">
          <a:xfrm>
            <a:off x="4911725" y="282018"/>
            <a:ext cx="908050" cy="365862"/>
          </a:xfrm>
          <a:prstGeom prst="rect">
            <a:avLst/>
          </a:prstGeom>
          <a:noFill/>
          <a:extLst>
            <a:ext uri="{909E8E84-426E-40DD-AFC4-6F175D3DCCD1}">
              <a14:hiddenFill xmlns:a14="http://schemas.microsoft.com/office/drawing/2010/main">
                <a:solidFill>
                  <a:srgbClr val="FFFFFF"/>
                </a:solidFill>
              </a14:hiddenFill>
            </a:ext>
          </a:extLst>
        </p:spPr>
      </p:pic>
      <p:pic>
        <p:nvPicPr>
          <p:cNvPr id="536675" name="Picture 99" descr="跟踪演练">
            <a:hlinkClick r:id="" action="ppaction://noaction"/>
            <a:extLst>
              <a:ext uri="{FF2B5EF4-FFF2-40B4-BE49-F238E27FC236}">
                <a16:creationId xmlns:a16="http://schemas.microsoft.com/office/drawing/2014/main" id="{1037C6F8-F65E-4D7A-BFC0-AE4305871907}"/>
              </a:ext>
            </a:extLst>
          </p:cNvPr>
          <p:cNvPicPr>
            <a:picLocks noChangeAspect="1" noChangeArrowheads="1"/>
          </p:cNvPicPr>
          <p:nvPr userDrawn="1"/>
        </p:nvPicPr>
        <p:blipFill>
          <a:blip r:embed="rId19">
            <a:extLst>
              <a:ext uri="{28A0092B-C50C-407E-A947-70E740481C1C}">
                <a14:useLocalDpi xmlns:a14="http://schemas.microsoft.com/office/drawing/2010/main" val="0"/>
              </a:ext>
            </a:extLst>
          </a:blip>
          <a:srcRect/>
          <a:stretch>
            <a:fillRect/>
          </a:stretch>
        </p:blipFill>
        <p:spPr bwMode="auto">
          <a:xfrm>
            <a:off x="6170613" y="282018"/>
            <a:ext cx="908050" cy="3658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0651766"/>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8.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slide" Target="slide17.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slide" Target="slide16.xml"/><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slide" Target="slide21.xml"/><Relationship Id="rId2" Type="http://schemas.openxmlformats.org/officeDocument/2006/relationships/slide" Target="slide20.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slide" Target="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slide" Target="slide19.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14-3A.tif" TargetMode="External"/><Relationship Id="rId2" Type="http://schemas.openxmlformats.org/officeDocument/2006/relationships/image" Target="../media/image13.pn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Text Box 2"/>
          <p:cNvSpPr txBox="1">
            <a:spLocks noChangeArrowheads="1"/>
          </p:cNvSpPr>
          <p:nvPr/>
        </p:nvSpPr>
        <p:spPr bwMode="auto">
          <a:xfrm>
            <a:off x="0" y="-27384"/>
            <a:ext cx="9144000" cy="584775"/>
          </a:xfrm>
          <a:prstGeom prst="rect">
            <a:avLst/>
          </a:prstGeom>
          <a:solidFill>
            <a:schemeClr val="bg1"/>
          </a:solidFill>
          <a:ln>
            <a:noFill/>
          </a:ln>
          <a:effectLst/>
          <a:extLst/>
        </p:spPr>
        <p:txBody>
          <a:bodyPr wrap="square">
            <a:spAutoFit/>
          </a:bodyPr>
          <a:lstStyle/>
          <a:p>
            <a:r>
              <a:rPr lang="zh-CN" altLang="en-US" sz="3200" b="1" dirty="0"/>
              <a:t>建立时空坐标，把握历史发展线索 </a:t>
            </a:r>
            <a:endParaRPr lang="en-US" altLang="zh-CN" sz="3200" b="1" dirty="0"/>
          </a:p>
        </p:txBody>
      </p:sp>
      <p:grpSp>
        <p:nvGrpSpPr>
          <p:cNvPr id="137219" name="Group 3"/>
          <p:cNvGrpSpPr>
            <a:grpSpLocks/>
          </p:cNvGrpSpPr>
          <p:nvPr/>
        </p:nvGrpSpPr>
        <p:grpSpPr bwMode="auto">
          <a:xfrm>
            <a:off x="5039816" y="1871663"/>
            <a:ext cx="1143000" cy="1295400"/>
            <a:chOff x="2976" y="1179"/>
            <a:chExt cx="720" cy="816"/>
          </a:xfrm>
        </p:grpSpPr>
        <p:grpSp>
          <p:nvGrpSpPr>
            <p:cNvPr id="137220" name="Group 4"/>
            <p:cNvGrpSpPr>
              <a:grpSpLocks/>
            </p:cNvGrpSpPr>
            <p:nvPr/>
          </p:nvGrpSpPr>
          <p:grpSpPr bwMode="auto">
            <a:xfrm>
              <a:off x="3024" y="1371"/>
              <a:ext cx="672" cy="624"/>
              <a:chOff x="3408" y="960"/>
              <a:chExt cx="960" cy="1296"/>
            </a:xfrm>
          </p:grpSpPr>
          <p:sp>
            <p:nvSpPr>
              <p:cNvPr id="137221" name="Line 5"/>
              <p:cNvSpPr>
                <a:spLocks noChangeShapeType="1"/>
              </p:cNvSpPr>
              <p:nvPr/>
            </p:nvSpPr>
            <p:spPr bwMode="auto">
              <a:xfrm flipV="1">
                <a:off x="4320" y="1008"/>
                <a:ext cx="0" cy="124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37222" name="AutoShape 6"/>
              <p:cNvSpPr>
                <a:spLocks noChangeArrowheads="1"/>
              </p:cNvSpPr>
              <p:nvPr/>
            </p:nvSpPr>
            <p:spPr bwMode="auto">
              <a:xfrm>
                <a:off x="3408" y="960"/>
                <a:ext cx="960" cy="144"/>
              </a:xfrm>
              <a:custGeom>
                <a:avLst/>
                <a:gdLst>
                  <a:gd name="G0" fmla="+- 5400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400"/>
                  <a:gd name="G18" fmla="*/ 5400 1 2"/>
                  <a:gd name="G19" fmla="+- G18 5400 0"/>
                  <a:gd name="G20" fmla="cos G19 11796480"/>
                  <a:gd name="G21" fmla="sin G19 11796480"/>
                  <a:gd name="G22" fmla="+- G20 10800 0"/>
                  <a:gd name="G23" fmla="+- G21 10800 0"/>
                  <a:gd name="G24" fmla="+- 10800 0 G20"/>
                  <a:gd name="G25" fmla="+- 5400 10800 0"/>
                  <a:gd name="G26" fmla="?: G9 G17 G25"/>
                  <a:gd name="G27" fmla="?: G9 0 21600"/>
                  <a:gd name="G28" fmla="cos 10800 11796480"/>
                  <a:gd name="G29" fmla="sin 10800 11796480"/>
                  <a:gd name="G30" fmla="sin 5400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2700 w 21600"/>
                  <a:gd name="T15" fmla="*/ 10800 h 21600"/>
                  <a:gd name="T16" fmla="*/ 10800 w 21600"/>
                  <a:gd name="T17" fmla="*/ 5400 h 21600"/>
                  <a:gd name="T18" fmla="*/ 18900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close/>
                  </a:path>
                </a:pathLst>
              </a:cu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137223" name="Text Box 7"/>
            <p:cNvSpPr txBox="1">
              <a:spLocks noChangeArrowheads="1"/>
            </p:cNvSpPr>
            <p:nvPr/>
          </p:nvSpPr>
          <p:spPr bwMode="auto">
            <a:xfrm>
              <a:off x="2976" y="1179"/>
              <a:ext cx="720"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1800" b="1">
                  <a:solidFill>
                    <a:srgbClr val="FF0000"/>
                  </a:solidFill>
                </a:rPr>
                <a:t>启蒙运动</a:t>
              </a:r>
            </a:p>
          </p:txBody>
        </p:sp>
      </p:grpSp>
      <p:grpSp>
        <p:nvGrpSpPr>
          <p:cNvPr id="137235" name="Group 19"/>
          <p:cNvGrpSpPr>
            <a:grpSpLocks/>
          </p:cNvGrpSpPr>
          <p:nvPr/>
        </p:nvGrpSpPr>
        <p:grpSpPr bwMode="auto">
          <a:xfrm>
            <a:off x="2372816" y="1871663"/>
            <a:ext cx="2819400" cy="1295400"/>
            <a:chOff x="1296" y="1179"/>
            <a:chExt cx="1776" cy="816"/>
          </a:xfrm>
        </p:grpSpPr>
        <p:grpSp>
          <p:nvGrpSpPr>
            <p:cNvPr id="137236" name="Group 20"/>
            <p:cNvGrpSpPr>
              <a:grpSpLocks/>
            </p:cNvGrpSpPr>
            <p:nvPr/>
          </p:nvGrpSpPr>
          <p:grpSpPr bwMode="auto">
            <a:xfrm>
              <a:off x="2352" y="1563"/>
              <a:ext cx="672" cy="432"/>
              <a:chOff x="2496" y="1824"/>
              <a:chExt cx="672" cy="432"/>
            </a:xfrm>
          </p:grpSpPr>
          <p:sp>
            <p:nvSpPr>
              <p:cNvPr id="137237" name="Line 21"/>
              <p:cNvSpPr>
                <a:spLocks noChangeShapeType="1"/>
              </p:cNvSpPr>
              <p:nvPr/>
            </p:nvSpPr>
            <p:spPr bwMode="auto">
              <a:xfrm flipV="1">
                <a:off x="2496" y="1824"/>
                <a:ext cx="0" cy="43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37238" name="AutoShape 22"/>
              <p:cNvSpPr>
                <a:spLocks noChangeArrowheads="1"/>
              </p:cNvSpPr>
              <p:nvPr/>
            </p:nvSpPr>
            <p:spPr bwMode="auto">
              <a:xfrm>
                <a:off x="2496" y="1824"/>
                <a:ext cx="672" cy="96"/>
              </a:xfrm>
              <a:custGeom>
                <a:avLst/>
                <a:gdLst>
                  <a:gd name="G0" fmla="+- 5400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400"/>
                  <a:gd name="G18" fmla="*/ 5400 1 2"/>
                  <a:gd name="G19" fmla="+- G18 5400 0"/>
                  <a:gd name="G20" fmla="cos G19 11796480"/>
                  <a:gd name="G21" fmla="sin G19 11796480"/>
                  <a:gd name="G22" fmla="+- G20 10800 0"/>
                  <a:gd name="G23" fmla="+- G21 10800 0"/>
                  <a:gd name="G24" fmla="+- 10800 0 G20"/>
                  <a:gd name="G25" fmla="+- 5400 10800 0"/>
                  <a:gd name="G26" fmla="?: G9 G17 G25"/>
                  <a:gd name="G27" fmla="?: G9 0 21600"/>
                  <a:gd name="G28" fmla="cos 10800 11796480"/>
                  <a:gd name="G29" fmla="sin 10800 11796480"/>
                  <a:gd name="G30" fmla="sin 5400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2700 w 21600"/>
                  <a:gd name="T15" fmla="*/ 10800 h 21600"/>
                  <a:gd name="T16" fmla="*/ 10800 w 21600"/>
                  <a:gd name="T17" fmla="*/ 5400 h 21600"/>
                  <a:gd name="T18" fmla="*/ 18900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close/>
                  </a:path>
                </a:pathLst>
              </a:cu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137239" name="Group 23"/>
            <p:cNvGrpSpPr>
              <a:grpSpLocks/>
            </p:cNvGrpSpPr>
            <p:nvPr/>
          </p:nvGrpSpPr>
          <p:grpSpPr bwMode="auto">
            <a:xfrm>
              <a:off x="1296" y="1179"/>
              <a:ext cx="1776" cy="816"/>
              <a:chOff x="1296" y="1179"/>
              <a:chExt cx="1776" cy="816"/>
            </a:xfrm>
          </p:grpSpPr>
          <p:sp>
            <p:nvSpPr>
              <p:cNvPr id="137240" name="Text Box 24"/>
              <p:cNvSpPr txBox="1">
                <a:spLocks noChangeArrowheads="1"/>
              </p:cNvSpPr>
              <p:nvPr/>
            </p:nvSpPr>
            <p:spPr bwMode="auto">
              <a:xfrm>
                <a:off x="1776" y="1179"/>
                <a:ext cx="76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1800" b="1">
                    <a:solidFill>
                      <a:srgbClr val="FF0000"/>
                    </a:solidFill>
                  </a:rPr>
                  <a:t>文艺复兴</a:t>
                </a:r>
              </a:p>
            </p:txBody>
          </p:sp>
          <p:grpSp>
            <p:nvGrpSpPr>
              <p:cNvPr id="137241" name="Group 25"/>
              <p:cNvGrpSpPr>
                <a:grpSpLocks/>
              </p:cNvGrpSpPr>
              <p:nvPr/>
            </p:nvGrpSpPr>
            <p:grpSpPr bwMode="auto">
              <a:xfrm>
                <a:off x="1296" y="1371"/>
                <a:ext cx="1728" cy="624"/>
                <a:chOff x="1392" y="960"/>
                <a:chExt cx="2064" cy="1296"/>
              </a:xfrm>
            </p:grpSpPr>
            <p:sp>
              <p:nvSpPr>
                <p:cNvPr id="137242" name="Line 26"/>
                <p:cNvSpPr>
                  <a:spLocks noChangeShapeType="1"/>
                </p:cNvSpPr>
                <p:nvPr/>
              </p:nvSpPr>
              <p:spPr bwMode="auto">
                <a:xfrm flipV="1">
                  <a:off x="3456" y="1008"/>
                  <a:ext cx="0" cy="124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37243" name="Line 27"/>
                <p:cNvSpPr>
                  <a:spLocks noChangeShapeType="1"/>
                </p:cNvSpPr>
                <p:nvPr/>
              </p:nvSpPr>
              <p:spPr bwMode="auto">
                <a:xfrm flipV="1">
                  <a:off x="1440" y="1008"/>
                  <a:ext cx="0" cy="124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37244" name="AutoShape 28"/>
                <p:cNvSpPr>
                  <a:spLocks noChangeArrowheads="1"/>
                </p:cNvSpPr>
                <p:nvPr/>
              </p:nvSpPr>
              <p:spPr bwMode="auto">
                <a:xfrm>
                  <a:off x="1392" y="960"/>
                  <a:ext cx="2064" cy="144"/>
                </a:xfrm>
                <a:custGeom>
                  <a:avLst/>
                  <a:gdLst>
                    <a:gd name="G0" fmla="+- 5400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400"/>
                    <a:gd name="G18" fmla="*/ 5400 1 2"/>
                    <a:gd name="G19" fmla="+- G18 5400 0"/>
                    <a:gd name="G20" fmla="cos G19 11796480"/>
                    <a:gd name="G21" fmla="sin G19 11796480"/>
                    <a:gd name="G22" fmla="+- G20 10800 0"/>
                    <a:gd name="G23" fmla="+- G21 10800 0"/>
                    <a:gd name="G24" fmla="+- 10800 0 G20"/>
                    <a:gd name="G25" fmla="+- 5400 10800 0"/>
                    <a:gd name="G26" fmla="?: G9 G17 G25"/>
                    <a:gd name="G27" fmla="?: G9 0 21600"/>
                    <a:gd name="G28" fmla="cos 10800 11796480"/>
                    <a:gd name="G29" fmla="sin 10800 11796480"/>
                    <a:gd name="G30" fmla="sin 5400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2700 w 21600"/>
                    <a:gd name="T15" fmla="*/ 10800 h 21600"/>
                    <a:gd name="T16" fmla="*/ 10800 w 21600"/>
                    <a:gd name="T17" fmla="*/ 5400 h 21600"/>
                    <a:gd name="T18" fmla="*/ 18900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close/>
                    </a:path>
                  </a:pathLst>
                </a:cu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137245" name="Text Box 29"/>
              <p:cNvSpPr txBox="1">
                <a:spLocks noChangeArrowheads="1"/>
              </p:cNvSpPr>
              <p:nvPr/>
            </p:nvSpPr>
            <p:spPr bwMode="auto">
              <a:xfrm>
                <a:off x="2304" y="1371"/>
                <a:ext cx="76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1800" b="1">
                    <a:solidFill>
                      <a:srgbClr val="FF0000"/>
                    </a:solidFill>
                  </a:rPr>
                  <a:t>宗教改革</a:t>
                </a:r>
              </a:p>
            </p:txBody>
          </p:sp>
        </p:grpSp>
      </p:grpSp>
      <p:grpSp>
        <p:nvGrpSpPr>
          <p:cNvPr id="137246" name="Group 30"/>
          <p:cNvGrpSpPr>
            <a:grpSpLocks/>
          </p:cNvGrpSpPr>
          <p:nvPr/>
        </p:nvGrpSpPr>
        <p:grpSpPr bwMode="auto">
          <a:xfrm>
            <a:off x="848816" y="2803525"/>
            <a:ext cx="7467600" cy="412750"/>
            <a:chOff x="336" y="1766"/>
            <a:chExt cx="4704" cy="260"/>
          </a:xfrm>
        </p:grpSpPr>
        <p:sp>
          <p:nvSpPr>
            <p:cNvPr id="137247" name="Line 31"/>
            <p:cNvSpPr>
              <a:spLocks noChangeShapeType="1"/>
            </p:cNvSpPr>
            <p:nvPr/>
          </p:nvSpPr>
          <p:spPr bwMode="auto">
            <a:xfrm>
              <a:off x="336" y="1995"/>
              <a:ext cx="4704" cy="0"/>
            </a:xfrm>
            <a:prstGeom prst="line">
              <a:avLst/>
            </a:prstGeom>
            <a:noFill/>
            <a:ln w="508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37248" name="Text Box 32"/>
            <p:cNvSpPr txBox="1">
              <a:spLocks noChangeArrowheads="1"/>
            </p:cNvSpPr>
            <p:nvPr/>
          </p:nvSpPr>
          <p:spPr bwMode="auto">
            <a:xfrm>
              <a:off x="3552" y="1776"/>
              <a:ext cx="410"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2000" b="1"/>
                <a:t>18C</a:t>
              </a:r>
            </a:p>
          </p:txBody>
        </p:sp>
        <p:sp>
          <p:nvSpPr>
            <p:cNvPr id="137249" name="Text Box 33"/>
            <p:cNvSpPr txBox="1">
              <a:spLocks noChangeArrowheads="1"/>
            </p:cNvSpPr>
            <p:nvPr/>
          </p:nvSpPr>
          <p:spPr bwMode="auto">
            <a:xfrm>
              <a:off x="2950" y="1776"/>
              <a:ext cx="410"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2000" b="1"/>
                <a:t>17C</a:t>
              </a:r>
            </a:p>
          </p:txBody>
        </p:sp>
        <p:sp>
          <p:nvSpPr>
            <p:cNvPr id="137250" name="Text Box 34"/>
            <p:cNvSpPr txBox="1">
              <a:spLocks noChangeArrowheads="1"/>
            </p:cNvSpPr>
            <p:nvPr/>
          </p:nvSpPr>
          <p:spPr bwMode="auto">
            <a:xfrm>
              <a:off x="1008" y="1776"/>
              <a:ext cx="410"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2000" b="1" dirty="0"/>
                <a:t>14C</a:t>
              </a:r>
            </a:p>
          </p:txBody>
        </p:sp>
        <p:sp>
          <p:nvSpPr>
            <p:cNvPr id="137251" name="Text Box 35"/>
            <p:cNvSpPr txBox="1">
              <a:spLocks noChangeArrowheads="1"/>
            </p:cNvSpPr>
            <p:nvPr/>
          </p:nvSpPr>
          <p:spPr bwMode="auto">
            <a:xfrm>
              <a:off x="2208" y="1776"/>
              <a:ext cx="410"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2000" b="1"/>
                <a:t>16C</a:t>
              </a:r>
            </a:p>
          </p:txBody>
        </p:sp>
        <p:sp>
          <p:nvSpPr>
            <p:cNvPr id="137252" name="Text Box 36"/>
            <p:cNvSpPr txBox="1">
              <a:spLocks noChangeArrowheads="1"/>
            </p:cNvSpPr>
            <p:nvPr/>
          </p:nvSpPr>
          <p:spPr bwMode="auto">
            <a:xfrm>
              <a:off x="1584" y="1766"/>
              <a:ext cx="410"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2000" b="1"/>
                <a:t>15C</a:t>
              </a:r>
            </a:p>
          </p:txBody>
        </p:sp>
      </p:grpSp>
      <p:sp>
        <p:nvSpPr>
          <p:cNvPr id="2" name="TextBox 1"/>
          <p:cNvSpPr txBox="1"/>
          <p:nvPr/>
        </p:nvSpPr>
        <p:spPr>
          <a:xfrm>
            <a:off x="251520" y="2803525"/>
            <a:ext cx="720080" cy="369332"/>
          </a:xfrm>
          <a:prstGeom prst="rect">
            <a:avLst/>
          </a:prstGeom>
          <a:noFill/>
        </p:spPr>
        <p:txBody>
          <a:bodyPr wrap="square" rtlCol="0">
            <a:spAutoFit/>
          </a:bodyPr>
          <a:lstStyle/>
          <a:p>
            <a:endParaRPr lang="zh-CN" altLang="en-US" dirty="0"/>
          </a:p>
        </p:txBody>
      </p:sp>
      <p:sp>
        <p:nvSpPr>
          <p:cNvPr id="3" name="TextBox 2"/>
          <p:cNvSpPr txBox="1"/>
          <p:nvPr/>
        </p:nvSpPr>
        <p:spPr>
          <a:xfrm>
            <a:off x="566936" y="2812866"/>
            <a:ext cx="1008112" cy="400110"/>
          </a:xfrm>
          <a:prstGeom prst="rect">
            <a:avLst/>
          </a:prstGeom>
          <a:noFill/>
        </p:spPr>
        <p:txBody>
          <a:bodyPr wrap="square" rtlCol="0">
            <a:spAutoFit/>
          </a:bodyPr>
          <a:lstStyle/>
          <a:p>
            <a:r>
              <a:rPr lang="zh-CN" altLang="en-US" sz="2000" b="1" dirty="0"/>
              <a:t>前</a:t>
            </a:r>
            <a:r>
              <a:rPr lang="en-US" altLang="zh-CN" sz="2000" b="1" dirty="0"/>
              <a:t>5C</a:t>
            </a:r>
            <a:endParaRPr lang="zh-CN" altLang="en-US" sz="2000" b="1" dirty="0"/>
          </a:p>
        </p:txBody>
      </p:sp>
      <p:sp>
        <p:nvSpPr>
          <p:cNvPr id="4" name="TextBox 3"/>
          <p:cNvSpPr txBox="1"/>
          <p:nvPr/>
        </p:nvSpPr>
        <p:spPr>
          <a:xfrm>
            <a:off x="566936" y="2286530"/>
            <a:ext cx="1008112" cy="646331"/>
          </a:xfrm>
          <a:prstGeom prst="rect">
            <a:avLst/>
          </a:prstGeom>
          <a:noFill/>
        </p:spPr>
        <p:txBody>
          <a:bodyPr wrap="square" rtlCol="0">
            <a:spAutoFit/>
          </a:bodyPr>
          <a:lstStyle/>
          <a:p>
            <a:pPr algn="ctr"/>
            <a:r>
              <a:rPr lang="zh-CN" altLang="en-US" b="1" dirty="0">
                <a:solidFill>
                  <a:srgbClr val="FF0000"/>
                </a:solidFill>
              </a:rPr>
              <a:t>古希腊先哲</a:t>
            </a:r>
          </a:p>
        </p:txBody>
      </p:sp>
      <p:sp>
        <p:nvSpPr>
          <p:cNvPr id="5" name="TextBox 4"/>
          <p:cNvSpPr txBox="1"/>
          <p:nvPr/>
        </p:nvSpPr>
        <p:spPr>
          <a:xfrm>
            <a:off x="611560" y="1412776"/>
            <a:ext cx="1080120" cy="461665"/>
          </a:xfrm>
          <a:prstGeom prst="rect">
            <a:avLst/>
          </a:prstGeom>
          <a:noFill/>
        </p:spPr>
        <p:txBody>
          <a:bodyPr wrap="square" rtlCol="0">
            <a:spAutoFit/>
          </a:bodyPr>
          <a:lstStyle/>
          <a:p>
            <a:r>
              <a:rPr lang="zh-CN" altLang="en-US" sz="2400" b="1" dirty="0">
                <a:solidFill>
                  <a:srgbClr val="0000CC"/>
                </a:solidFill>
                <a:latin typeface="华文新魏" panose="02010800040101010101" pitchFamily="2" charset="-122"/>
                <a:ea typeface="华文新魏" panose="02010800040101010101" pitchFamily="2" charset="-122"/>
              </a:rPr>
              <a:t>萌芽</a:t>
            </a:r>
          </a:p>
        </p:txBody>
      </p:sp>
      <p:cxnSp>
        <p:nvCxnSpPr>
          <p:cNvPr id="7" name="直接箭头连接符 6"/>
          <p:cNvCxnSpPr>
            <a:endCxn id="57" idx="1"/>
          </p:cNvCxnSpPr>
          <p:nvPr/>
        </p:nvCxnSpPr>
        <p:spPr bwMode="auto">
          <a:xfrm>
            <a:off x="1331640" y="1643608"/>
            <a:ext cx="1584176" cy="1"/>
          </a:xfrm>
          <a:prstGeom prst="straightConnector1">
            <a:avLst/>
          </a:prstGeom>
          <a:solidFill>
            <a:schemeClr val="accent1"/>
          </a:solidFill>
          <a:ln w="47625" cap="flat" cmpd="sng" algn="ctr">
            <a:solidFill>
              <a:srgbClr val="0000CC"/>
            </a:solidFill>
            <a:prstDash val="sysDash"/>
            <a:round/>
            <a:headEnd type="none" w="med" len="med"/>
            <a:tailEnd type="arrow"/>
          </a:ln>
          <a:effectLst/>
        </p:spPr>
      </p:cxnSp>
      <p:sp>
        <p:nvSpPr>
          <p:cNvPr id="57" name="TextBox 56"/>
          <p:cNvSpPr txBox="1"/>
          <p:nvPr/>
        </p:nvSpPr>
        <p:spPr>
          <a:xfrm>
            <a:off x="2915816" y="1412776"/>
            <a:ext cx="1080120" cy="461665"/>
          </a:xfrm>
          <a:prstGeom prst="rect">
            <a:avLst/>
          </a:prstGeom>
          <a:noFill/>
        </p:spPr>
        <p:txBody>
          <a:bodyPr wrap="square" rtlCol="0">
            <a:spAutoFit/>
          </a:bodyPr>
          <a:lstStyle/>
          <a:p>
            <a:r>
              <a:rPr lang="zh-CN" altLang="en-US" sz="2400" b="1" dirty="0">
                <a:solidFill>
                  <a:srgbClr val="0000CC"/>
                </a:solidFill>
                <a:latin typeface="华文新魏" panose="02010800040101010101" pitchFamily="2" charset="-122"/>
                <a:ea typeface="华文新魏" panose="02010800040101010101" pitchFamily="2" charset="-122"/>
              </a:rPr>
              <a:t>发展</a:t>
            </a:r>
          </a:p>
        </p:txBody>
      </p:sp>
      <p:cxnSp>
        <p:nvCxnSpPr>
          <p:cNvPr id="59" name="直接箭头连接符 58"/>
          <p:cNvCxnSpPr/>
          <p:nvPr/>
        </p:nvCxnSpPr>
        <p:spPr bwMode="auto">
          <a:xfrm>
            <a:off x="3707904" y="1628800"/>
            <a:ext cx="1584176" cy="1"/>
          </a:xfrm>
          <a:prstGeom prst="straightConnector1">
            <a:avLst/>
          </a:prstGeom>
          <a:solidFill>
            <a:schemeClr val="accent1"/>
          </a:solidFill>
          <a:ln w="47625" cap="flat" cmpd="sng" algn="ctr">
            <a:solidFill>
              <a:srgbClr val="0000CC"/>
            </a:solidFill>
            <a:prstDash val="sysDash"/>
            <a:round/>
            <a:headEnd type="none" w="med" len="med"/>
            <a:tailEnd type="arrow"/>
          </a:ln>
          <a:effectLst/>
        </p:spPr>
      </p:cxnSp>
      <p:sp>
        <p:nvSpPr>
          <p:cNvPr id="60" name="TextBox 59"/>
          <p:cNvSpPr txBox="1"/>
          <p:nvPr/>
        </p:nvSpPr>
        <p:spPr>
          <a:xfrm>
            <a:off x="5220072" y="1412776"/>
            <a:ext cx="1080120" cy="461665"/>
          </a:xfrm>
          <a:prstGeom prst="rect">
            <a:avLst/>
          </a:prstGeom>
          <a:noFill/>
        </p:spPr>
        <p:txBody>
          <a:bodyPr wrap="square" rtlCol="0">
            <a:spAutoFit/>
          </a:bodyPr>
          <a:lstStyle/>
          <a:p>
            <a:r>
              <a:rPr lang="zh-CN" altLang="en-US" sz="2400" b="1" dirty="0">
                <a:solidFill>
                  <a:srgbClr val="0000CC"/>
                </a:solidFill>
                <a:latin typeface="华文新魏" panose="02010800040101010101" pitchFamily="2" charset="-122"/>
                <a:ea typeface="华文新魏" panose="02010800040101010101" pitchFamily="2" charset="-122"/>
              </a:rPr>
              <a:t>成熟</a:t>
            </a:r>
          </a:p>
        </p:txBody>
      </p:sp>
      <p:sp>
        <p:nvSpPr>
          <p:cNvPr id="6" name="TextBox 5"/>
          <p:cNvSpPr txBox="1"/>
          <p:nvPr/>
        </p:nvSpPr>
        <p:spPr>
          <a:xfrm>
            <a:off x="7170861" y="3247816"/>
            <a:ext cx="641499" cy="338554"/>
          </a:xfrm>
          <a:prstGeom prst="rect">
            <a:avLst/>
          </a:prstGeom>
          <a:noFill/>
        </p:spPr>
        <p:txBody>
          <a:bodyPr wrap="square" rtlCol="0">
            <a:spAutoFit/>
          </a:bodyPr>
          <a:lstStyle/>
          <a:p>
            <a:r>
              <a:rPr lang="en-US" altLang="zh-CN" sz="1600" b="1" dirty="0"/>
              <a:t>1789</a:t>
            </a:r>
            <a:endParaRPr lang="zh-CN" altLang="en-US" sz="1600" b="1" dirty="0"/>
          </a:p>
        </p:txBody>
      </p:sp>
      <p:sp>
        <p:nvSpPr>
          <p:cNvPr id="62" name="Text Box 15"/>
          <p:cNvSpPr txBox="1">
            <a:spLocks noChangeArrowheads="1"/>
          </p:cNvSpPr>
          <p:nvPr/>
        </p:nvSpPr>
        <p:spPr bwMode="auto">
          <a:xfrm>
            <a:off x="7308304" y="3535848"/>
            <a:ext cx="396875"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1800" b="1" dirty="0">
                <a:latin typeface="楷体_GB2312" panose="02010609030101010101" pitchFamily="49" charset="-122"/>
                <a:ea typeface="楷体_GB2312" panose="02010609030101010101" pitchFamily="49" charset="-122"/>
              </a:rPr>
              <a:t>法国大革命</a:t>
            </a:r>
          </a:p>
        </p:txBody>
      </p:sp>
      <p:sp>
        <p:nvSpPr>
          <p:cNvPr id="8" name="TextBox 7"/>
          <p:cNvSpPr txBox="1"/>
          <p:nvPr/>
        </p:nvSpPr>
        <p:spPr>
          <a:xfrm>
            <a:off x="467544" y="3356992"/>
            <a:ext cx="1403448" cy="1200329"/>
          </a:xfrm>
          <a:prstGeom prst="rect">
            <a:avLst/>
          </a:prstGeom>
          <a:noFill/>
        </p:spPr>
        <p:txBody>
          <a:bodyPr wrap="square" rtlCol="0">
            <a:spAutoFit/>
          </a:bodyPr>
          <a:lstStyle/>
          <a:p>
            <a:pPr algn="ctr"/>
            <a:r>
              <a:rPr lang="zh-CN" altLang="en-US" b="1" dirty="0">
                <a:latin typeface="楷体_GB2312" panose="02010609030101010101" pitchFamily="49" charset="-122"/>
                <a:ea typeface="楷体_GB2312" panose="02010609030101010101" pitchFamily="49" charset="-122"/>
              </a:rPr>
              <a:t>智者学派 苏格拉底 柏拉图   亚里士多德</a:t>
            </a:r>
          </a:p>
        </p:txBody>
      </p:sp>
      <p:sp>
        <p:nvSpPr>
          <p:cNvPr id="63" name="TextBox 62"/>
          <p:cNvSpPr txBox="1"/>
          <p:nvPr/>
        </p:nvSpPr>
        <p:spPr>
          <a:xfrm>
            <a:off x="2638773" y="3212976"/>
            <a:ext cx="997123" cy="646331"/>
          </a:xfrm>
          <a:prstGeom prst="rect">
            <a:avLst/>
          </a:prstGeom>
          <a:noFill/>
        </p:spPr>
        <p:txBody>
          <a:bodyPr wrap="square" rtlCol="0">
            <a:spAutoFit/>
          </a:bodyPr>
          <a:lstStyle/>
          <a:p>
            <a:pPr algn="ctr"/>
            <a:r>
              <a:rPr lang="zh-CN" altLang="en-US" b="1" dirty="0">
                <a:latin typeface="楷体_GB2312" panose="02010609030101010101" pitchFamily="49" charset="-122"/>
                <a:ea typeface="楷体_GB2312" panose="02010609030101010101" pitchFamily="49" charset="-122"/>
              </a:rPr>
              <a:t>美术“三杰”</a:t>
            </a:r>
          </a:p>
        </p:txBody>
      </p:sp>
      <p:sp>
        <p:nvSpPr>
          <p:cNvPr id="64" name="TextBox 63"/>
          <p:cNvSpPr txBox="1"/>
          <p:nvPr/>
        </p:nvSpPr>
        <p:spPr>
          <a:xfrm>
            <a:off x="3995936" y="3289954"/>
            <a:ext cx="641499" cy="338554"/>
          </a:xfrm>
          <a:prstGeom prst="rect">
            <a:avLst/>
          </a:prstGeom>
          <a:noFill/>
        </p:spPr>
        <p:txBody>
          <a:bodyPr wrap="square" rtlCol="0">
            <a:spAutoFit/>
          </a:bodyPr>
          <a:lstStyle/>
          <a:p>
            <a:r>
              <a:rPr lang="en-US" altLang="zh-CN" sz="1600" b="1" dirty="0"/>
              <a:t>1517</a:t>
            </a:r>
            <a:endParaRPr lang="zh-CN" altLang="en-US" sz="1600" b="1" dirty="0"/>
          </a:p>
        </p:txBody>
      </p:sp>
      <p:sp>
        <p:nvSpPr>
          <p:cNvPr id="65" name="TextBox 64"/>
          <p:cNvSpPr txBox="1"/>
          <p:nvPr/>
        </p:nvSpPr>
        <p:spPr>
          <a:xfrm>
            <a:off x="3707904" y="3586370"/>
            <a:ext cx="1656184" cy="615553"/>
          </a:xfrm>
          <a:prstGeom prst="rect">
            <a:avLst/>
          </a:prstGeom>
          <a:noFill/>
        </p:spPr>
        <p:txBody>
          <a:bodyPr wrap="square" rtlCol="0">
            <a:spAutoFit/>
          </a:bodyPr>
          <a:lstStyle/>
          <a:p>
            <a:pPr algn="ctr"/>
            <a:r>
              <a:rPr lang="zh-CN" altLang="en-US" b="1" dirty="0">
                <a:latin typeface="楷体_GB2312" panose="02010609030101010101" pitchFamily="49" charset="-122"/>
                <a:ea typeface="楷体_GB2312" panose="02010609030101010101" pitchFamily="49" charset="-122"/>
              </a:rPr>
              <a:t>马丁</a:t>
            </a:r>
            <a:r>
              <a:rPr lang="en-US" altLang="zh-CN" b="1" dirty="0">
                <a:latin typeface="楷体_GB2312" panose="02010609030101010101" pitchFamily="49" charset="-122"/>
                <a:ea typeface="楷体_GB2312" panose="02010609030101010101" pitchFamily="49" charset="-122"/>
              </a:rPr>
              <a:t>·</a:t>
            </a:r>
            <a:r>
              <a:rPr lang="zh-CN" altLang="en-US" b="1" dirty="0">
                <a:latin typeface="楷体_GB2312" panose="02010609030101010101" pitchFamily="49" charset="-122"/>
                <a:ea typeface="楷体_GB2312" panose="02010609030101010101" pitchFamily="49" charset="-122"/>
              </a:rPr>
              <a:t>路德</a:t>
            </a:r>
            <a:r>
              <a:rPr lang="en-US" altLang="zh-CN" sz="1600" b="1" dirty="0">
                <a:latin typeface="楷体_GB2312" panose="02010609030101010101" pitchFamily="49" charset="-122"/>
                <a:ea typeface="楷体_GB2312" panose="02010609030101010101" pitchFamily="49" charset="-122"/>
              </a:rPr>
              <a:t>《</a:t>
            </a:r>
            <a:r>
              <a:rPr lang="zh-CN" altLang="en-US" sz="1600" b="1" dirty="0">
                <a:latin typeface="楷体_GB2312" panose="02010609030101010101" pitchFamily="49" charset="-122"/>
                <a:ea typeface="楷体_GB2312" panose="02010609030101010101" pitchFamily="49" charset="-122"/>
              </a:rPr>
              <a:t>九十五条论纲</a:t>
            </a:r>
            <a:r>
              <a:rPr lang="en-US" altLang="zh-CN" sz="1600" b="1" dirty="0">
                <a:latin typeface="楷体_GB2312" panose="02010609030101010101" pitchFamily="49" charset="-122"/>
                <a:ea typeface="楷体_GB2312" panose="02010609030101010101" pitchFamily="49" charset="-122"/>
              </a:rPr>
              <a:t>》</a:t>
            </a:r>
            <a:endParaRPr lang="zh-CN" altLang="en-US" b="1" dirty="0">
              <a:latin typeface="楷体_GB2312" panose="02010609030101010101" pitchFamily="49" charset="-122"/>
              <a:ea typeface="楷体_GB2312" panose="02010609030101010101" pitchFamily="49" charset="-122"/>
            </a:endParaRPr>
          </a:p>
        </p:txBody>
      </p:sp>
      <p:sp>
        <p:nvSpPr>
          <p:cNvPr id="66" name="TextBox 65"/>
          <p:cNvSpPr txBox="1"/>
          <p:nvPr/>
        </p:nvSpPr>
        <p:spPr>
          <a:xfrm>
            <a:off x="5436096" y="3212976"/>
            <a:ext cx="1656184" cy="1200329"/>
          </a:xfrm>
          <a:prstGeom prst="rect">
            <a:avLst/>
          </a:prstGeom>
          <a:noFill/>
        </p:spPr>
        <p:txBody>
          <a:bodyPr wrap="square" rtlCol="0">
            <a:spAutoFit/>
          </a:bodyPr>
          <a:lstStyle/>
          <a:p>
            <a:pPr algn="ctr"/>
            <a:r>
              <a:rPr lang="zh-CN" altLang="en-US" b="1" dirty="0">
                <a:latin typeface="楷体_GB2312" panose="02010609030101010101" pitchFamily="49" charset="-122"/>
                <a:ea typeface="楷体_GB2312" panose="02010609030101010101" pitchFamily="49" charset="-122"/>
              </a:rPr>
              <a:t>孟德斯鸠</a:t>
            </a:r>
            <a:endParaRPr lang="en-US" altLang="zh-CN" b="1" dirty="0">
              <a:latin typeface="楷体_GB2312" panose="02010609030101010101" pitchFamily="49" charset="-122"/>
              <a:ea typeface="楷体_GB2312" panose="02010609030101010101" pitchFamily="49" charset="-122"/>
            </a:endParaRPr>
          </a:p>
          <a:p>
            <a:pPr algn="ctr"/>
            <a:r>
              <a:rPr lang="zh-CN" altLang="en-US" b="1" dirty="0">
                <a:latin typeface="楷体_GB2312" panose="02010609030101010101" pitchFamily="49" charset="-122"/>
                <a:ea typeface="楷体_GB2312" panose="02010609030101010101" pitchFamily="49" charset="-122"/>
              </a:rPr>
              <a:t>伏尔泰</a:t>
            </a:r>
            <a:endParaRPr lang="en-US" altLang="zh-CN" b="1" dirty="0">
              <a:latin typeface="楷体_GB2312" panose="02010609030101010101" pitchFamily="49" charset="-122"/>
              <a:ea typeface="楷体_GB2312" panose="02010609030101010101" pitchFamily="49" charset="-122"/>
            </a:endParaRPr>
          </a:p>
          <a:p>
            <a:pPr algn="ctr"/>
            <a:r>
              <a:rPr lang="zh-CN" altLang="en-US" b="1" dirty="0">
                <a:latin typeface="楷体_GB2312" panose="02010609030101010101" pitchFamily="49" charset="-122"/>
                <a:ea typeface="楷体_GB2312" panose="02010609030101010101" pitchFamily="49" charset="-122"/>
              </a:rPr>
              <a:t>卢梭</a:t>
            </a:r>
            <a:endParaRPr lang="en-US" altLang="zh-CN" b="1" dirty="0">
              <a:latin typeface="楷体_GB2312" panose="02010609030101010101" pitchFamily="49" charset="-122"/>
              <a:ea typeface="楷体_GB2312" panose="02010609030101010101" pitchFamily="49" charset="-122"/>
            </a:endParaRPr>
          </a:p>
          <a:p>
            <a:pPr algn="ctr"/>
            <a:r>
              <a:rPr lang="zh-CN" altLang="en-US" b="1" dirty="0">
                <a:latin typeface="楷体_GB2312" panose="02010609030101010101" pitchFamily="49" charset="-122"/>
                <a:ea typeface="楷体_GB2312" panose="02010609030101010101" pitchFamily="49" charset="-122"/>
              </a:rPr>
              <a:t>康德</a:t>
            </a:r>
          </a:p>
        </p:txBody>
      </p:sp>
    </p:spTree>
    <p:extLst>
      <p:ext uri="{BB962C8B-B14F-4D97-AF65-F5344CB8AC3E}">
        <p14:creationId xmlns:p14="http://schemas.microsoft.com/office/powerpoint/2010/main" val="3272087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37246"/>
                                        </p:tgtEl>
                                        <p:attrNameLst>
                                          <p:attrName>style.visibility</p:attrName>
                                        </p:attrNameLst>
                                      </p:cBhvr>
                                      <p:to>
                                        <p:strVal val="visible"/>
                                      </p:to>
                                    </p:set>
                                    <p:animEffect transition="in" filter="blinds(horizontal)">
                                      <p:cBhvr>
                                        <p:cTn id="7" dur="500"/>
                                        <p:tgtEl>
                                          <p:spTgt spid="137246"/>
                                        </p:tgtEl>
                                      </p:cBhvr>
                                    </p:animEffect>
                                  </p:childTnLst>
                                </p:cTn>
                              </p:par>
                              <p:par>
                                <p:cTn id="8" presetID="1"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childTnLst>
                                </p:cTn>
                              </p:par>
                            </p:childTnLst>
                          </p:cTn>
                        </p:par>
                        <p:par>
                          <p:cTn id="14" fill="hold">
                            <p:stCondLst>
                              <p:cond delay="0"/>
                            </p:stCondLst>
                            <p:childTnLst>
                              <p:par>
                                <p:cTn id="15" presetID="42"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750"/>
                                        <p:tgtEl>
                                          <p:spTgt spid="8"/>
                                        </p:tgtEl>
                                      </p:cBhvr>
                                    </p:animEffect>
                                    <p:anim calcmode="lin" valueType="num">
                                      <p:cBhvr>
                                        <p:cTn id="18" dur="750" fill="hold"/>
                                        <p:tgtEl>
                                          <p:spTgt spid="8"/>
                                        </p:tgtEl>
                                        <p:attrNameLst>
                                          <p:attrName>ppt_x</p:attrName>
                                        </p:attrNameLst>
                                      </p:cBhvr>
                                      <p:tavLst>
                                        <p:tav tm="0">
                                          <p:val>
                                            <p:strVal val="#ppt_x"/>
                                          </p:val>
                                        </p:tav>
                                        <p:tav tm="100000">
                                          <p:val>
                                            <p:strVal val="#ppt_x"/>
                                          </p:val>
                                        </p:tav>
                                      </p:tavLst>
                                    </p:anim>
                                    <p:anim calcmode="lin" valueType="num">
                                      <p:cBhvr>
                                        <p:cTn id="19" dur="75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nodeType="clickEffect">
                                  <p:stCondLst>
                                    <p:cond delay="0"/>
                                  </p:stCondLst>
                                  <p:childTnLst>
                                    <p:set>
                                      <p:cBhvr>
                                        <p:cTn id="23" dur="1" fill="hold">
                                          <p:stCondLst>
                                            <p:cond delay="0"/>
                                          </p:stCondLst>
                                        </p:cTn>
                                        <p:tgtEl>
                                          <p:spTgt spid="137235"/>
                                        </p:tgtEl>
                                        <p:attrNameLst>
                                          <p:attrName>style.visibility</p:attrName>
                                        </p:attrNameLst>
                                      </p:cBhvr>
                                      <p:to>
                                        <p:strVal val="visible"/>
                                      </p:to>
                                    </p:set>
                                    <p:animEffect transition="in" filter="blinds(horizontal)">
                                      <p:cBhvr>
                                        <p:cTn id="24" dur="500"/>
                                        <p:tgtEl>
                                          <p:spTgt spid="137235"/>
                                        </p:tgtEl>
                                      </p:cBhvr>
                                    </p:animEffect>
                                  </p:childTnLst>
                                </p:cTn>
                              </p:par>
                            </p:childTnLst>
                          </p:cTn>
                        </p:par>
                        <p:par>
                          <p:cTn id="25" fill="hold">
                            <p:stCondLst>
                              <p:cond delay="500"/>
                            </p:stCondLst>
                            <p:childTnLst>
                              <p:par>
                                <p:cTn id="26" presetID="42" presetClass="entr" presetSubtype="0" fill="hold" grpId="0" nodeType="afterEffect">
                                  <p:stCondLst>
                                    <p:cond delay="0"/>
                                  </p:stCondLst>
                                  <p:childTnLst>
                                    <p:set>
                                      <p:cBhvr>
                                        <p:cTn id="27" dur="1" fill="hold">
                                          <p:stCondLst>
                                            <p:cond delay="0"/>
                                          </p:stCondLst>
                                        </p:cTn>
                                        <p:tgtEl>
                                          <p:spTgt spid="63"/>
                                        </p:tgtEl>
                                        <p:attrNameLst>
                                          <p:attrName>style.visibility</p:attrName>
                                        </p:attrNameLst>
                                      </p:cBhvr>
                                      <p:to>
                                        <p:strVal val="visible"/>
                                      </p:to>
                                    </p:set>
                                    <p:animEffect transition="in" filter="fade">
                                      <p:cBhvr>
                                        <p:cTn id="28" dur="1000"/>
                                        <p:tgtEl>
                                          <p:spTgt spid="63"/>
                                        </p:tgtEl>
                                      </p:cBhvr>
                                    </p:animEffect>
                                    <p:anim calcmode="lin" valueType="num">
                                      <p:cBhvr>
                                        <p:cTn id="29" dur="1000" fill="hold"/>
                                        <p:tgtEl>
                                          <p:spTgt spid="63"/>
                                        </p:tgtEl>
                                        <p:attrNameLst>
                                          <p:attrName>ppt_x</p:attrName>
                                        </p:attrNameLst>
                                      </p:cBhvr>
                                      <p:tavLst>
                                        <p:tav tm="0">
                                          <p:val>
                                            <p:strVal val="#ppt_x"/>
                                          </p:val>
                                        </p:tav>
                                        <p:tav tm="100000">
                                          <p:val>
                                            <p:strVal val="#ppt_x"/>
                                          </p:val>
                                        </p:tav>
                                      </p:tavLst>
                                    </p:anim>
                                    <p:anim calcmode="lin" valueType="num">
                                      <p:cBhvr>
                                        <p:cTn id="30" dur="1000" fill="hold"/>
                                        <p:tgtEl>
                                          <p:spTgt spid="63"/>
                                        </p:tgtEl>
                                        <p:attrNameLst>
                                          <p:attrName>ppt_y</p:attrName>
                                        </p:attrNameLst>
                                      </p:cBhvr>
                                      <p:tavLst>
                                        <p:tav tm="0">
                                          <p:val>
                                            <p:strVal val="#ppt_y+.1"/>
                                          </p:val>
                                        </p:tav>
                                        <p:tav tm="100000">
                                          <p:val>
                                            <p:strVal val="#ppt_y"/>
                                          </p:val>
                                        </p:tav>
                                      </p:tavLst>
                                    </p:anim>
                                  </p:childTnLst>
                                </p:cTn>
                              </p:par>
                            </p:childTnLst>
                          </p:cTn>
                        </p:par>
                        <p:par>
                          <p:cTn id="31" fill="hold">
                            <p:stCondLst>
                              <p:cond delay="1500"/>
                            </p:stCondLst>
                            <p:childTnLst>
                              <p:par>
                                <p:cTn id="32" presetID="42" presetClass="entr" presetSubtype="0" fill="hold" grpId="0" nodeType="afterEffect">
                                  <p:stCondLst>
                                    <p:cond delay="0"/>
                                  </p:stCondLst>
                                  <p:childTnLst>
                                    <p:set>
                                      <p:cBhvr>
                                        <p:cTn id="33" dur="1" fill="hold">
                                          <p:stCondLst>
                                            <p:cond delay="0"/>
                                          </p:stCondLst>
                                        </p:cTn>
                                        <p:tgtEl>
                                          <p:spTgt spid="64"/>
                                        </p:tgtEl>
                                        <p:attrNameLst>
                                          <p:attrName>style.visibility</p:attrName>
                                        </p:attrNameLst>
                                      </p:cBhvr>
                                      <p:to>
                                        <p:strVal val="visible"/>
                                      </p:to>
                                    </p:set>
                                    <p:animEffect transition="in" filter="fade">
                                      <p:cBhvr>
                                        <p:cTn id="34" dur="1000"/>
                                        <p:tgtEl>
                                          <p:spTgt spid="64"/>
                                        </p:tgtEl>
                                      </p:cBhvr>
                                    </p:animEffect>
                                    <p:anim calcmode="lin" valueType="num">
                                      <p:cBhvr>
                                        <p:cTn id="35" dur="1000" fill="hold"/>
                                        <p:tgtEl>
                                          <p:spTgt spid="64"/>
                                        </p:tgtEl>
                                        <p:attrNameLst>
                                          <p:attrName>ppt_x</p:attrName>
                                        </p:attrNameLst>
                                      </p:cBhvr>
                                      <p:tavLst>
                                        <p:tav tm="0">
                                          <p:val>
                                            <p:strVal val="#ppt_x"/>
                                          </p:val>
                                        </p:tav>
                                        <p:tav tm="100000">
                                          <p:val>
                                            <p:strVal val="#ppt_x"/>
                                          </p:val>
                                        </p:tav>
                                      </p:tavLst>
                                    </p:anim>
                                    <p:anim calcmode="lin" valueType="num">
                                      <p:cBhvr>
                                        <p:cTn id="36" dur="1000" fill="hold"/>
                                        <p:tgtEl>
                                          <p:spTgt spid="64"/>
                                        </p:tgtEl>
                                        <p:attrNameLst>
                                          <p:attrName>ppt_y</p:attrName>
                                        </p:attrNameLst>
                                      </p:cBhvr>
                                      <p:tavLst>
                                        <p:tav tm="0">
                                          <p:val>
                                            <p:strVal val="#ppt_y+.1"/>
                                          </p:val>
                                        </p:tav>
                                        <p:tav tm="100000">
                                          <p:val>
                                            <p:strVal val="#ppt_y"/>
                                          </p:val>
                                        </p:tav>
                                      </p:tavLst>
                                    </p:anim>
                                  </p:childTnLst>
                                </p:cTn>
                              </p:par>
                            </p:childTnLst>
                          </p:cTn>
                        </p:par>
                        <p:par>
                          <p:cTn id="37" fill="hold">
                            <p:stCondLst>
                              <p:cond delay="2500"/>
                            </p:stCondLst>
                            <p:childTnLst>
                              <p:par>
                                <p:cTn id="38" presetID="42" presetClass="entr" presetSubtype="0" fill="hold" grpId="0" nodeType="afterEffect">
                                  <p:stCondLst>
                                    <p:cond delay="0"/>
                                  </p:stCondLst>
                                  <p:childTnLst>
                                    <p:set>
                                      <p:cBhvr>
                                        <p:cTn id="39" dur="1" fill="hold">
                                          <p:stCondLst>
                                            <p:cond delay="0"/>
                                          </p:stCondLst>
                                        </p:cTn>
                                        <p:tgtEl>
                                          <p:spTgt spid="65"/>
                                        </p:tgtEl>
                                        <p:attrNameLst>
                                          <p:attrName>style.visibility</p:attrName>
                                        </p:attrNameLst>
                                      </p:cBhvr>
                                      <p:to>
                                        <p:strVal val="visible"/>
                                      </p:to>
                                    </p:set>
                                    <p:animEffect transition="in" filter="fade">
                                      <p:cBhvr>
                                        <p:cTn id="40" dur="1000"/>
                                        <p:tgtEl>
                                          <p:spTgt spid="65"/>
                                        </p:tgtEl>
                                      </p:cBhvr>
                                    </p:animEffect>
                                    <p:anim calcmode="lin" valueType="num">
                                      <p:cBhvr>
                                        <p:cTn id="41" dur="1000" fill="hold"/>
                                        <p:tgtEl>
                                          <p:spTgt spid="65"/>
                                        </p:tgtEl>
                                        <p:attrNameLst>
                                          <p:attrName>ppt_x</p:attrName>
                                        </p:attrNameLst>
                                      </p:cBhvr>
                                      <p:tavLst>
                                        <p:tav tm="0">
                                          <p:val>
                                            <p:strVal val="#ppt_x"/>
                                          </p:val>
                                        </p:tav>
                                        <p:tav tm="100000">
                                          <p:val>
                                            <p:strVal val="#ppt_x"/>
                                          </p:val>
                                        </p:tav>
                                      </p:tavLst>
                                    </p:anim>
                                    <p:anim calcmode="lin" valueType="num">
                                      <p:cBhvr>
                                        <p:cTn id="42" dur="1000" fill="hold"/>
                                        <p:tgtEl>
                                          <p:spTgt spid="65"/>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nodeType="clickEffect">
                                  <p:stCondLst>
                                    <p:cond delay="0"/>
                                  </p:stCondLst>
                                  <p:childTnLst>
                                    <p:set>
                                      <p:cBhvr>
                                        <p:cTn id="46" dur="1" fill="hold">
                                          <p:stCondLst>
                                            <p:cond delay="0"/>
                                          </p:stCondLst>
                                        </p:cTn>
                                        <p:tgtEl>
                                          <p:spTgt spid="137219"/>
                                        </p:tgtEl>
                                        <p:attrNameLst>
                                          <p:attrName>style.visibility</p:attrName>
                                        </p:attrNameLst>
                                      </p:cBhvr>
                                      <p:to>
                                        <p:strVal val="visible"/>
                                      </p:to>
                                    </p:set>
                                    <p:animEffect transition="in" filter="blinds(horizontal)">
                                      <p:cBhvr>
                                        <p:cTn id="47" dur="500"/>
                                        <p:tgtEl>
                                          <p:spTgt spid="137219"/>
                                        </p:tgtEl>
                                      </p:cBhvr>
                                    </p:animEffect>
                                  </p:childTnLst>
                                </p:cTn>
                              </p:par>
                            </p:childTnLst>
                          </p:cTn>
                        </p:par>
                        <p:par>
                          <p:cTn id="48" fill="hold">
                            <p:stCondLst>
                              <p:cond delay="500"/>
                            </p:stCondLst>
                            <p:childTnLst>
                              <p:par>
                                <p:cTn id="49" presetID="42" presetClass="entr" presetSubtype="0" fill="hold" grpId="0" nodeType="afterEffect">
                                  <p:stCondLst>
                                    <p:cond delay="0"/>
                                  </p:stCondLst>
                                  <p:childTnLst>
                                    <p:set>
                                      <p:cBhvr>
                                        <p:cTn id="50" dur="1" fill="hold">
                                          <p:stCondLst>
                                            <p:cond delay="0"/>
                                          </p:stCondLst>
                                        </p:cTn>
                                        <p:tgtEl>
                                          <p:spTgt spid="66"/>
                                        </p:tgtEl>
                                        <p:attrNameLst>
                                          <p:attrName>style.visibility</p:attrName>
                                        </p:attrNameLst>
                                      </p:cBhvr>
                                      <p:to>
                                        <p:strVal val="visible"/>
                                      </p:to>
                                    </p:set>
                                    <p:animEffect transition="in" filter="fade">
                                      <p:cBhvr>
                                        <p:cTn id="51" dur="1000"/>
                                        <p:tgtEl>
                                          <p:spTgt spid="66"/>
                                        </p:tgtEl>
                                      </p:cBhvr>
                                    </p:animEffect>
                                    <p:anim calcmode="lin" valueType="num">
                                      <p:cBhvr>
                                        <p:cTn id="52" dur="1000" fill="hold"/>
                                        <p:tgtEl>
                                          <p:spTgt spid="66"/>
                                        </p:tgtEl>
                                        <p:attrNameLst>
                                          <p:attrName>ppt_x</p:attrName>
                                        </p:attrNameLst>
                                      </p:cBhvr>
                                      <p:tavLst>
                                        <p:tav tm="0">
                                          <p:val>
                                            <p:strVal val="#ppt_x"/>
                                          </p:val>
                                        </p:tav>
                                        <p:tav tm="100000">
                                          <p:val>
                                            <p:strVal val="#ppt_x"/>
                                          </p:val>
                                        </p:tav>
                                      </p:tavLst>
                                    </p:anim>
                                    <p:anim calcmode="lin" valueType="num">
                                      <p:cBhvr>
                                        <p:cTn id="53"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2" presetClass="entr" presetSubtype="8" fill="hold" grpId="0" nodeType="click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additive="base">
                                        <p:cTn id="58" dur="500" fill="hold"/>
                                        <p:tgtEl>
                                          <p:spTgt spid="5"/>
                                        </p:tgtEl>
                                        <p:attrNameLst>
                                          <p:attrName>ppt_x</p:attrName>
                                        </p:attrNameLst>
                                      </p:cBhvr>
                                      <p:tavLst>
                                        <p:tav tm="0">
                                          <p:val>
                                            <p:strVal val="0-#ppt_w/2"/>
                                          </p:val>
                                        </p:tav>
                                        <p:tav tm="100000">
                                          <p:val>
                                            <p:strVal val="#ppt_x"/>
                                          </p:val>
                                        </p:tav>
                                      </p:tavLst>
                                    </p:anim>
                                    <p:anim calcmode="lin" valueType="num">
                                      <p:cBhvr additive="base">
                                        <p:cTn id="59" dur="500" fill="hold"/>
                                        <p:tgtEl>
                                          <p:spTgt spid="5"/>
                                        </p:tgtEl>
                                        <p:attrNameLst>
                                          <p:attrName>ppt_y</p:attrName>
                                        </p:attrNameLst>
                                      </p:cBhvr>
                                      <p:tavLst>
                                        <p:tav tm="0">
                                          <p:val>
                                            <p:strVal val="#ppt_y"/>
                                          </p:val>
                                        </p:tav>
                                        <p:tav tm="100000">
                                          <p:val>
                                            <p:strVal val="#ppt_y"/>
                                          </p:val>
                                        </p:tav>
                                      </p:tavLst>
                                    </p:anim>
                                  </p:childTnLst>
                                </p:cTn>
                              </p:par>
                              <p:par>
                                <p:cTn id="60" presetID="2" presetClass="entr" presetSubtype="8" fill="hold"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additive="base">
                                        <p:cTn id="62" dur="500" fill="hold"/>
                                        <p:tgtEl>
                                          <p:spTgt spid="7"/>
                                        </p:tgtEl>
                                        <p:attrNameLst>
                                          <p:attrName>ppt_x</p:attrName>
                                        </p:attrNameLst>
                                      </p:cBhvr>
                                      <p:tavLst>
                                        <p:tav tm="0">
                                          <p:val>
                                            <p:strVal val="0-#ppt_w/2"/>
                                          </p:val>
                                        </p:tav>
                                        <p:tav tm="100000">
                                          <p:val>
                                            <p:strVal val="#ppt_x"/>
                                          </p:val>
                                        </p:tav>
                                      </p:tavLst>
                                    </p:anim>
                                    <p:anim calcmode="lin" valueType="num">
                                      <p:cBhvr additive="base">
                                        <p:cTn id="63" dur="500" fill="hold"/>
                                        <p:tgtEl>
                                          <p:spTgt spid="7"/>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57"/>
                                        </p:tgtEl>
                                        <p:attrNameLst>
                                          <p:attrName>style.visibility</p:attrName>
                                        </p:attrNameLst>
                                      </p:cBhvr>
                                      <p:to>
                                        <p:strVal val="visible"/>
                                      </p:to>
                                    </p:set>
                                    <p:anim calcmode="lin" valueType="num">
                                      <p:cBhvr additive="base">
                                        <p:cTn id="66" dur="500" fill="hold"/>
                                        <p:tgtEl>
                                          <p:spTgt spid="57"/>
                                        </p:tgtEl>
                                        <p:attrNameLst>
                                          <p:attrName>ppt_x</p:attrName>
                                        </p:attrNameLst>
                                      </p:cBhvr>
                                      <p:tavLst>
                                        <p:tav tm="0">
                                          <p:val>
                                            <p:strVal val="0-#ppt_w/2"/>
                                          </p:val>
                                        </p:tav>
                                        <p:tav tm="100000">
                                          <p:val>
                                            <p:strVal val="#ppt_x"/>
                                          </p:val>
                                        </p:tav>
                                      </p:tavLst>
                                    </p:anim>
                                    <p:anim calcmode="lin" valueType="num">
                                      <p:cBhvr additive="base">
                                        <p:cTn id="67" dur="500" fill="hold"/>
                                        <p:tgtEl>
                                          <p:spTgt spid="57"/>
                                        </p:tgtEl>
                                        <p:attrNameLst>
                                          <p:attrName>ppt_y</p:attrName>
                                        </p:attrNameLst>
                                      </p:cBhvr>
                                      <p:tavLst>
                                        <p:tav tm="0">
                                          <p:val>
                                            <p:strVal val="#ppt_y"/>
                                          </p:val>
                                        </p:tav>
                                        <p:tav tm="100000">
                                          <p:val>
                                            <p:strVal val="#ppt_y"/>
                                          </p:val>
                                        </p:tav>
                                      </p:tavLst>
                                    </p:anim>
                                  </p:childTnLst>
                                </p:cTn>
                              </p:par>
                              <p:par>
                                <p:cTn id="68" presetID="2" presetClass="entr" presetSubtype="8" fill="hold" nodeType="withEffect">
                                  <p:stCondLst>
                                    <p:cond delay="0"/>
                                  </p:stCondLst>
                                  <p:childTnLst>
                                    <p:set>
                                      <p:cBhvr>
                                        <p:cTn id="69" dur="1" fill="hold">
                                          <p:stCondLst>
                                            <p:cond delay="0"/>
                                          </p:stCondLst>
                                        </p:cTn>
                                        <p:tgtEl>
                                          <p:spTgt spid="59"/>
                                        </p:tgtEl>
                                        <p:attrNameLst>
                                          <p:attrName>style.visibility</p:attrName>
                                        </p:attrNameLst>
                                      </p:cBhvr>
                                      <p:to>
                                        <p:strVal val="visible"/>
                                      </p:to>
                                    </p:set>
                                    <p:anim calcmode="lin" valueType="num">
                                      <p:cBhvr additive="base">
                                        <p:cTn id="70" dur="500" fill="hold"/>
                                        <p:tgtEl>
                                          <p:spTgt spid="59"/>
                                        </p:tgtEl>
                                        <p:attrNameLst>
                                          <p:attrName>ppt_x</p:attrName>
                                        </p:attrNameLst>
                                      </p:cBhvr>
                                      <p:tavLst>
                                        <p:tav tm="0">
                                          <p:val>
                                            <p:strVal val="0-#ppt_w/2"/>
                                          </p:val>
                                        </p:tav>
                                        <p:tav tm="100000">
                                          <p:val>
                                            <p:strVal val="#ppt_x"/>
                                          </p:val>
                                        </p:tav>
                                      </p:tavLst>
                                    </p:anim>
                                    <p:anim calcmode="lin" valueType="num">
                                      <p:cBhvr additive="base">
                                        <p:cTn id="71" dur="500" fill="hold"/>
                                        <p:tgtEl>
                                          <p:spTgt spid="59"/>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60"/>
                                        </p:tgtEl>
                                        <p:attrNameLst>
                                          <p:attrName>style.visibility</p:attrName>
                                        </p:attrNameLst>
                                      </p:cBhvr>
                                      <p:to>
                                        <p:strVal val="visible"/>
                                      </p:to>
                                    </p:set>
                                    <p:anim calcmode="lin" valueType="num">
                                      <p:cBhvr additive="base">
                                        <p:cTn id="74" dur="500" fill="hold"/>
                                        <p:tgtEl>
                                          <p:spTgt spid="60"/>
                                        </p:tgtEl>
                                        <p:attrNameLst>
                                          <p:attrName>ppt_x</p:attrName>
                                        </p:attrNameLst>
                                      </p:cBhvr>
                                      <p:tavLst>
                                        <p:tav tm="0">
                                          <p:val>
                                            <p:strVal val="0-#ppt_w/2"/>
                                          </p:val>
                                        </p:tav>
                                        <p:tav tm="100000">
                                          <p:val>
                                            <p:strVal val="#ppt_x"/>
                                          </p:val>
                                        </p:tav>
                                      </p:tavLst>
                                    </p:anim>
                                    <p:anim calcmode="lin" valueType="num">
                                      <p:cBhvr additive="base">
                                        <p:cTn id="75" dur="500" fill="hold"/>
                                        <p:tgtEl>
                                          <p:spTgt spid="60"/>
                                        </p:tgtEl>
                                        <p:attrNameLst>
                                          <p:attrName>ppt_y</p:attrName>
                                        </p:attrNameLst>
                                      </p:cBhvr>
                                      <p:tavLst>
                                        <p:tav tm="0">
                                          <p:val>
                                            <p:strVal val="#ppt_y"/>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42" presetClass="entr" presetSubtype="0" fill="hold" grpId="0" nodeType="clickEffect">
                                  <p:stCondLst>
                                    <p:cond delay="0"/>
                                  </p:stCondLst>
                                  <p:childTnLst>
                                    <p:set>
                                      <p:cBhvr>
                                        <p:cTn id="79" dur="1" fill="hold">
                                          <p:stCondLst>
                                            <p:cond delay="0"/>
                                          </p:stCondLst>
                                        </p:cTn>
                                        <p:tgtEl>
                                          <p:spTgt spid="6"/>
                                        </p:tgtEl>
                                        <p:attrNameLst>
                                          <p:attrName>style.visibility</p:attrName>
                                        </p:attrNameLst>
                                      </p:cBhvr>
                                      <p:to>
                                        <p:strVal val="visible"/>
                                      </p:to>
                                    </p:set>
                                    <p:animEffect transition="in" filter="fade">
                                      <p:cBhvr>
                                        <p:cTn id="80" dur="1000"/>
                                        <p:tgtEl>
                                          <p:spTgt spid="6"/>
                                        </p:tgtEl>
                                      </p:cBhvr>
                                    </p:animEffect>
                                    <p:anim calcmode="lin" valueType="num">
                                      <p:cBhvr>
                                        <p:cTn id="81" dur="1000" fill="hold"/>
                                        <p:tgtEl>
                                          <p:spTgt spid="6"/>
                                        </p:tgtEl>
                                        <p:attrNameLst>
                                          <p:attrName>ppt_x</p:attrName>
                                        </p:attrNameLst>
                                      </p:cBhvr>
                                      <p:tavLst>
                                        <p:tav tm="0">
                                          <p:val>
                                            <p:strVal val="#ppt_x"/>
                                          </p:val>
                                        </p:tav>
                                        <p:tav tm="100000">
                                          <p:val>
                                            <p:strVal val="#ppt_x"/>
                                          </p:val>
                                        </p:tav>
                                      </p:tavLst>
                                    </p:anim>
                                    <p:anim calcmode="lin" valueType="num">
                                      <p:cBhvr>
                                        <p:cTn id="82" dur="1000" fill="hold"/>
                                        <p:tgtEl>
                                          <p:spTgt spid="6"/>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62"/>
                                        </p:tgtEl>
                                        <p:attrNameLst>
                                          <p:attrName>style.visibility</p:attrName>
                                        </p:attrNameLst>
                                      </p:cBhvr>
                                      <p:to>
                                        <p:strVal val="visible"/>
                                      </p:to>
                                    </p:set>
                                    <p:animEffect transition="in" filter="fade">
                                      <p:cBhvr>
                                        <p:cTn id="85" dur="1000"/>
                                        <p:tgtEl>
                                          <p:spTgt spid="62"/>
                                        </p:tgtEl>
                                      </p:cBhvr>
                                    </p:animEffect>
                                    <p:anim calcmode="lin" valueType="num">
                                      <p:cBhvr>
                                        <p:cTn id="86" dur="1000" fill="hold"/>
                                        <p:tgtEl>
                                          <p:spTgt spid="62"/>
                                        </p:tgtEl>
                                        <p:attrNameLst>
                                          <p:attrName>ppt_x</p:attrName>
                                        </p:attrNameLst>
                                      </p:cBhvr>
                                      <p:tavLst>
                                        <p:tav tm="0">
                                          <p:val>
                                            <p:strVal val="#ppt_x"/>
                                          </p:val>
                                        </p:tav>
                                        <p:tav tm="100000">
                                          <p:val>
                                            <p:strVal val="#ppt_x"/>
                                          </p:val>
                                        </p:tav>
                                      </p:tavLst>
                                    </p:anim>
                                    <p:anim calcmode="lin" valueType="num">
                                      <p:cBhvr>
                                        <p:cTn id="87" dur="1000" fill="hold"/>
                                        <p:tgtEl>
                                          <p:spTgt spid="6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57" grpId="0"/>
      <p:bldP spid="60" grpId="0"/>
      <p:bldP spid="6" grpId="0"/>
      <p:bldP spid="62" grpId="0"/>
      <p:bldP spid="8" grpId="0"/>
      <p:bldP spid="63" grpId="0"/>
      <p:bldP spid="64" grpId="0"/>
      <p:bldP spid="65" grpId="0"/>
      <p:bldP spid="6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Text Box 2"/>
          <p:cNvSpPr txBox="1">
            <a:spLocks noChangeArrowheads="1"/>
          </p:cNvSpPr>
          <p:nvPr/>
        </p:nvSpPr>
        <p:spPr bwMode="auto">
          <a:xfrm>
            <a:off x="0" y="4581525"/>
            <a:ext cx="9144000" cy="2062103"/>
          </a:xfrm>
          <a:prstGeom prst="rect">
            <a:avLst/>
          </a:prstGeom>
          <a:solidFill>
            <a:schemeClr val="bg1"/>
          </a:soli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zh-CN" altLang="en-US" sz="2800" b="1" dirty="0">
                <a:latin typeface="黑体" pitchFamily="49" charset="-122"/>
                <a:ea typeface="黑体" pitchFamily="49" charset="-122"/>
              </a:rPr>
              <a:t>课标要求：</a:t>
            </a:r>
          </a:p>
          <a:p>
            <a:r>
              <a:rPr lang="en-US" altLang="zh-CN" sz="2000" b="1" dirty="0">
                <a:latin typeface="黑体" pitchFamily="49" charset="-122"/>
                <a:ea typeface="黑体" pitchFamily="49" charset="-122"/>
              </a:rPr>
              <a:t>1.</a:t>
            </a:r>
            <a:r>
              <a:rPr lang="zh-CN" altLang="en-US" sz="2000" b="1" dirty="0">
                <a:latin typeface="黑体" pitchFamily="49" charset="-122"/>
                <a:ea typeface="黑体" pitchFamily="49" charset="-122"/>
              </a:rPr>
              <a:t>了解启蒙运动产生的背景；</a:t>
            </a:r>
          </a:p>
          <a:p>
            <a:r>
              <a:rPr lang="en-US" altLang="zh-CN" sz="2000" b="1" dirty="0">
                <a:latin typeface="黑体" pitchFamily="49" charset="-122"/>
                <a:ea typeface="黑体" pitchFamily="49" charset="-122"/>
              </a:rPr>
              <a:t>2.</a:t>
            </a:r>
            <a:r>
              <a:rPr lang="zh-CN" altLang="en-US" sz="2000" b="1" dirty="0">
                <a:latin typeface="黑体" pitchFamily="49" charset="-122"/>
                <a:ea typeface="黑体" pitchFamily="49" charset="-122"/>
              </a:rPr>
              <a:t>简述孟德斯鸠、伏尔泰、卢梭、康德等启蒙思想家的观点。</a:t>
            </a:r>
          </a:p>
          <a:p>
            <a:r>
              <a:rPr lang="en-US" altLang="zh-CN" sz="2000" b="1" dirty="0">
                <a:latin typeface="黑体" pitchFamily="49" charset="-122"/>
                <a:ea typeface="黑体" pitchFamily="49" charset="-122"/>
              </a:rPr>
              <a:t>3.</a:t>
            </a:r>
            <a:r>
              <a:rPr lang="zh-CN" altLang="en-US" sz="2000" b="1" dirty="0">
                <a:latin typeface="黑体" pitchFamily="49" charset="-122"/>
                <a:ea typeface="黑体" pitchFamily="49" charset="-122"/>
              </a:rPr>
              <a:t>概括启蒙运动对人文主义思想的发展。</a:t>
            </a:r>
          </a:p>
          <a:p>
            <a:r>
              <a:rPr lang="en-US" altLang="zh-CN" sz="2000" b="1" dirty="0">
                <a:latin typeface="黑体" pitchFamily="49" charset="-122"/>
                <a:ea typeface="黑体" pitchFamily="49" charset="-122"/>
              </a:rPr>
              <a:t>4.</a:t>
            </a:r>
            <a:r>
              <a:rPr lang="zh-CN" altLang="en-US" sz="2000" b="1" dirty="0">
                <a:latin typeface="黑体" pitchFamily="49" charset="-122"/>
                <a:ea typeface="黑体" pitchFamily="49" charset="-122"/>
              </a:rPr>
              <a:t>认同启蒙思想家的进步主张，认识到进步思想对于社会发展的重要意义。</a:t>
            </a:r>
          </a:p>
          <a:p>
            <a:r>
              <a:rPr lang="zh-CN" altLang="en-US" sz="2000" b="1" dirty="0">
                <a:solidFill>
                  <a:srgbClr val="FF0000"/>
                </a:solidFill>
                <a:latin typeface="黑体" pitchFamily="49" charset="-122"/>
                <a:ea typeface="黑体" pitchFamily="49" charset="-122"/>
              </a:rPr>
              <a:t>链接选修：选修二第</a:t>
            </a:r>
            <a:r>
              <a:rPr lang="en-US" altLang="zh-CN" sz="2000" b="1" dirty="0">
                <a:solidFill>
                  <a:srgbClr val="FF0000"/>
                </a:solidFill>
                <a:latin typeface="黑体" pitchFamily="49" charset="-122"/>
                <a:ea typeface="黑体" pitchFamily="49" charset="-122"/>
              </a:rPr>
              <a:t>2</a:t>
            </a:r>
            <a:r>
              <a:rPr lang="zh-CN" altLang="en-US" sz="2000" b="1" dirty="0">
                <a:solidFill>
                  <a:srgbClr val="FF0000"/>
                </a:solidFill>
                <a:latin typeface="黑体" pitchFamily="49" charset="-122"/>
                <a:ea typeface="黑体" pitchFamily="49" charset="-122"/>
              </a:rPr>
              <a:t>课 近代西方的民主思想</a:t>
            </a:r>
          </a:p>
        </p:txBody>
      </p:sp>
      <p:sp>
        <p:nvSpPr>
          <p:cNvPr id="126979" name="Text Box 3"/>
          <p:cNvSpPr txBox="1">
            <a:spLocks noChangeArrowheads="1"/>
          </p:cNvSpPr>
          <p:nvPr/>
        </p:nvSpPr>
        <p:spPr bwMode="auto">
          <a:xfrm>
            <a:off x="0" y="254099"/>
            <a:ext cx="9144000" cy="582613"/>
          </a:xfrm>
          <a:prstGeom prst="rect">
            <a:avLst/>
          </a:prstGeom>
          <a:solidFill>
            <a:schemeClr val="bg1"/>
          </a:solidFill>
          <a:ln w="31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3200" b="1" dirty="0">
                <a:solidFill>
                  <a:srgbClr val="0000FF"/>
                </a:solidFill>
              </a:rPr>
              <a:t>必修三第</a:t>
            </a:r>
            <a:r>
              <a:rPr lang="en-US" altLang="zh-CN" sz="3200" b="1" dirty="0">
                <a:solidFill>
                  <a:srgbClr val="0000FF"/>
                </a:solidFill>
              </a:rPr>
              <a:t>2</a:t>
            </a:r>
            <a:r>
              <a:rPr lang="zh-CN" altLang="en-US" sz="3200" b="1" dirty="0">
                <a:solidFill>
                  <a:srgbClr val="0000FF"/>
                </a:solidFill>
              </a:rPr>
              <a:t>单元     西方人文精神的起源及其发展</a:t>
            </a:r>
          </a:p>
        </p:txBody>
      </p:sp>
      <p:sp>
        <p:nvSpPr>
          <p:cNvPr id="126980" name="Rectangle 4"/>
          <p:cNvSpPr>
            <a:spLocks noChangeArrowheads="1"/>
          </p:cNvSpPr>
          <p:nvPr/>
        </p:nvSpPr>
        <p:spPr bwMode="auto">
          <a:xfrm>
            <a:off x="684213" y="821656"/>
            <a:ext cx="799147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57150" algn="ctr">
                <a:solidFill>
                  <a:srgbClr val="99FF33"/>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3200" b="1" dirty="0">
                <a:solidFill>
                  <a:srgbClr val="FF0000"/>
                </a:solidFill>
                <a:ea typeface="黑体" pitchFamily="49" charset="-122"/>
              </a:rPr>
              <a:t>人文精神的成熟</a:t>
            </a:r>
            <a:r>
              <a:rPr lang="en-US" altLang="zh-CN" sz="3200" b="1" dirty="0">
                <a:solidFill>
                  <a:srgbClr val="FF0000"/>
                </a:solidFill>
                <a:ea typeface="黑体" pitchFamily="49" charset="-122"/>
              </a:rPr>
              <a:t>——</a:t>
            </a:r>
            <a:r>
              <a:rPr lang="zh-CN" altLang="en-US" sz="3200" b="1" dirty="0">
                <a:solidFill>
                  <a:srgbClr val="FF0000"/>
                </a:solidFill>
                <a:ea typeface="黑体" pitchFamily="49" charset="-122"/>
              </a:rPr>
              <a:t>启蒙运动</a:t>
            </a:r>
            <a:endParaRPr lang="zh-CN" altLang="en-US" sz="3200" b="1" dirty="0">
              <a:solidFill>
                <a:srgbClr val="FF0000"/>
              </a:solidFill>
              <a:latin typeface="黑体" pitchFamily="49" charset="-122"/>
              <a:ea typeface="黑体" pitchFamily="49" charset="-122"/>
            </a:endParaRPr>
          </a:p>
        </p:txBody>
      </p:sp>
      <p:pic>
        <p:nvPicPr>
          <p:cNvPr id="126984" name="Picture 8" descr="20060415143542301130"/>
          <p:cNvPicPr>
            <a:picLocks noChangeAspect="1" noChangeArrowheads="1"/>
          </p:cNvPicPr>
          <p:nvPr/>
        </p:nvPicPr>
        <p:blipFill>
          <a:blip r:embed="rId2">
            <a:lum contrast="16000"/>
            <a:extLst>
              <a:ext uri="{28A0092B-C50C-407E-A947-70E740481C1C}">
                <a14:useLocalDpi xmlns:a14="http://schemas.microsoft.com/office/drawing/2010/main" val="0"/>
              </a:ext>
            </a:extLst>
          </a:blip>
          <a:srcRect/>
          <a:stretch>
            <a:fillRect/>
          </a:stretch>
        </p:blipFill>
        <p:spPr bwMode="auto">
          <a:xfrm>
            <a:off x="2843213" y="1700213"/>
            <a:ext cx="1544637" cy="2305050"/>
          </a:xfrm>
          <a:prstGeom prst="rect">
            <a:avLst/>
          </a:prstGeom>
          <a:noFill/>
          <a:ln w="12700">
            <a:solidFill>
              <a:srgbClr val="FF9933"/>
            </a:solidFill>
            <a:miter lim="800000"/>
            <a:headEnd/>
            <a:tailEnd/>
          </a:ln>
          <a:effectLst>
            <a:outerShdw dist="107763" dir="2700000" algn="ctr" rotWithShape="0">
              <a:srgbClr val="808080">
                <a:alpha val="50000"/>
              </a:srgbClr>
            </a:outerShdw>
          </a:effectLst>
          <a:extLst>
            <a:ext uri="{909E8E84-426E-40DD-AFC4-6F175D3DCCD1}">
              <a14:hiddenFill xmlns:a14="http://schemas.microsoft.com/office/drawing/2010/main">
                <a:solidFill>
                  <a:srgbClr val="FFFFFF"/>
                </a:solidFill>
              </a14:hiddenFill>
            </a:ext>
          </a:extLst>
        </p:spPr>
      </p:pic>
      <p:pic>
        <p:nvPicPr>
          <p:cNvPr id="126985" name="Picture 9" descr="voltaire"/>
          <p:cNvPicPr>
            <a:picLocks noChangeAspect="1" noChangeArrowheads="1"/>
          </p:cNvPicPr>
          <p:nvPr/>
        </p:nvPicPr>
        <p:blipFill>
          <a:blip r:embed="rId3">
            <a:lum contrast="16000"/>
            <a:extLst>
              <a:ext uri="{28A0092B-C50C-407E-A947-70E740481C1C}">
                <a14:useLocalDpi xmlns:a14="http://schemas.microsoft.com/office/drawing/2010/main" val="0"/>
              </a:ext>
            </a:extLst>
          </a:blip>
          <a:srcRect/>
          <a:stretch>
            <a:fillRect/>
          </a:stretch>
        </p:blipFill>
        <p:spPr bwMode="auto">
          <a:xfrm>
            <a:off x="539750" y="1700213"/>
            <a:ext cx="1728788" cy="2305050"/>
          </a:xfrm>
          <a:prstGeom prst="rect">
            <a:avLst/>
          </a:prstGeom>
          <a:noFill/>
          <a:ln w="12700">
            <a:solidFill>
              <a:srgbClr val="FF9933"/>
            </a:solidFill>
            <a:miter lim="800000"/>
            <a:headEnd/>
            <a:tailEnd/>
          </a:ln>
          <a:effectLst>
            <a:outerShdw dist="107763" dir="2700000" algn="ctr" rotWithShape="0">
              <a:srgbClr val="808080">
                <a:alpha val="50000"/>
              </a:srgbClr>
            </a:outerShdw>
          </a:effectLst>
          <a:extLst>
            <a:ext uri="{909E8E84-426E-40DD-AFC4-6F175D3DCCD1}">
              <a14:hiddenFill xmlns:a14="http://schemas.microsoft.com/office/drawing/2010/main">
                <a:solidFill>
                  <a:srgbClr val="FFFFFF"/>
                </a:solidFill>
              </a14:hiddenFill>
            </a:ext>
          </a:extLst>
        </p:spPr>
      </p:pic>
      <p:pic>
        <p:nvPicPr>
          <p:cNvPr id="126986" name="Picture 10" descr="11524560669958631"/>
          <p:cNvPicPr>
            <a:picLocks noChangeAspect="1" noChangeArrowheads="1"/>
          </p:cNvPicPr>
          <p:nvPr/>
        </p:nvPicPr>
        <p:blipFill>
          <a:blip r:embed="rId4">
            <a:lum contrast="16000"/>
            <a:extLst>
              <a:ext uri="{28A0092B-C50C-407E-A947-70E740481C1C}">
                <a14:useLocalDpi xmlns:a14="http://schemas.microsoft.com/office/drawing/2010/main" val="0"/>
              </a:ext>
            </a:extLst>
          </a:blip>
          <a:srcRect/>
          <a:stretch>
            <a:fillRect/>
          </a:stretch>
        </p:blipFill>
        <p:spPr bwMode="auto">
          <a:xfrm>
            <a:off x="4932363" y="1700213"/>
            <a:ext cx="1552575" cy="2305050"/>
          </a:xfrm>
          <a:prstGeom prst="rect">
            <a:avLst/>
          </a:prstGeom>
          <a:noFill/>
          <a:ln w="12700">
            <a:solidFill>
              <a:srgbClr val="FF9933"/>
            </a:solidFill>
            <a:miter lim="800000"/>
            <a:headEnd/>
            <a:tailEnd/>
          </a:ln>
          <a:effectLst>
            <a:outerShdw dist="107763" dir="2700000" algn="ctr" rotWithShape="0">
              <a:srgbClr val="808080">
                <a:alpha val="50000"/>
              </a:srgbClr>
            </a:outerShdw>
          </a:effectLst>
          <a:extLst>
            <a:ext uri="{909E8E84-426E-40DD-AFC4-6F175D3DCCD1}">
              <a14:hiddenFill xmlns:a14="http://schemas.microsoft.com/office/drawing/2010/main">
                <a:solidFill>
                  <a:srgbClr val="FFFFFF"/>
                </a:solidFill>
              </a14:hiddenFill>
            </a:ext>
          </a:extLst>
        </p:spPr>
      </p:pic>
      <p:pic>
        <p:nvPicPr>
          <p:cNvPr id="126987" name="Picture 11" descr="康德"/>
          <p:cNvPicPr>
            <a:picLocks noChangeAspect="1" noChangeArrowheads="1"/>
          </p:cNvPicPr>
          <p:nvPr/>
        </p:nvPicPr>
        <p:blipFill>
          <a:blip r:embed="rId5">
            <a:lum contrast="16000"/>
            <a:extLst>
              <a:ext uri="{28A0092B-C50C-407E-A947-70E740481C1C}">
                <a14:useLocalDpi xmlns:a14="http://schemas.microsoft.com/office/drawing/2010/main" val="0"/>
              </a:ext>
            </a:extLst>
          </a:blip>
          <a:srcRect/>
          <a:stretch>
            <a:fillRect/>
          </a:stretch>
        </p:blipFill>
        <p:spPr bwMode="auto">
          <a:xfrm>
            <a:off x="7019925" y="1700213"/>
            <a:ext cx="1728788" cy="2305050"/>
          </a:xfrm>
          <a:prstGeom prst="rect">
            <a:avLst/>
          </a:prstGeom>
          <a:noFill/>
          <a:ln w="12700">
            <a:solidFill>
              <a:srgbClr val="FF9933"/>
            </a:solidFill>
            <a:miter lim="800000"/>
            <a:headEnd/>
            <a:tailEnd/>
          </a:ln>
          <a:effectLst>
            <a:outerShdw dist="107763" dir="2700000" algn="ctr" rotWithShape="0">
              <a:srgbClr val="808080">
                <a:alpha val="50000"/>
              </a:srgbClr>
            </a:outerShdw>
          </a:effectLst>
          <a:extLst>
            <a:ext uri="{909E8E84-426E-40DD-AFC4-6F175D3DCCD1}">
              <a14:hiddenFill xmlns:a14="http://schemas.microsoft.com/office/drawing/2010/main">
                <a:solidFill>
                  <a:srgbClr val="FFFFFF"/>
                </a:solidFill>
              </a14:hiddenFill>
            </a:ext>
          </a:extLst>
        </p:spPr>
      </p:pic>
      <p:sp>
        <p:nvSpPr>
          <p:cNvPr id="126988" name="Text Box 12"/>
          <p:cNvSpPr txBox="1">
            <a:spLocks noChangeArrowheads="1"/>
          </p:cNvSpPr>
          <p:nvPr/>
        </p:nvSpPr>
        <p:spPr bwMode="auto">
          <a:xfrm>
            <a:off x="7451725" y="4005263"/>
            <a:ext cx="8651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400" b="1">
                <a:ea typeface="华文中宋" pitchFamily="2" charset="-122"/>
              </a:rPr>
              <a:t>康德</a:t>
            </a:r>
          </a:p>
        </p:txBody>
      </p:sp>
      <p:sp>
        <p:nvSpPr>
          <p:cNvPr id="126989" name="Text Box 13"/>
          <p:cNvSpPr txBox="1">
            <a:spLocks noChangeArrowheads="1"/>
          </p:cNvSpPr>
          <p:nvPr/>
        </p:nvSpPr>
        <p:spPr bwMode="auto">
          <a:xfrm>
            <a:off x="4572000" y="4005263"/>
            <a:ext cx="23399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en-US" sz="2400" b="1">
                <a:ea typeface="华文中宋" pitchFamily="2" charset="-122"/>
              </a:rPr>
              <a:t>卢梭</a:t>
            </a:r>
          </a:p>
        </p:txBody>
      </p:sp>
      <p:sp>
        <p:nvSpPr>
          <p:cNvPr id="126990" name="Text Box 14"/>
          <p:cNvSpPr txBox="1">
            <a:spLocks noChangeArrowheads="1"/>
          </p:cNvSpPr>
          <p:nvPr/>
        </p:nvSpPr>
        <p:spPr bwMode="auto">
          <a:xfrm>
            <a:off x="2484438" y="4005263"/>
            <a:ext cx="23399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en-US" sz="2400" b="1">
                <a:ea typeface="华文中宋" pitchFamily="2" charset="-122"/>
              </a:rPr>
              <a:t>孟德斯鸠</a:t>
            </a:r>
          </a:p>
        </p:txBody>
      </p:sp>
      <p:sp>
        <p:nvSpPr>
          <p:cNvPr id="126991" name="Text Box 15"/>
          <p:cNvSpPr txBox="1">
            <a:spLocks noChangeArrowheads="1"/>
          </p:cNvSpPr>
          <p:nvPr/>
        </p:nvSpPr>
        <p:spPr bwMode="auto">
          <a:xfrm>
            <a:off x="296863" y="4008438"/>
            <a:ext cx="23399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en-US" sz="2400" b="1">
                <a:ea typeface="华文中宋" pitchFamily="2" charset="-122"/>
              </a:rPr>
              <a:t>伏尔泰</a:t>
            </a:r>
          </a:p>
        </p:txBody>
      </p:sp>
    </p:spTree>
    <p:extLst>
      <p:ext uri="{BB962C8B-B14F-4D97-AF65-F5344CB8AC3E}">
        <p14:creationId xmlns:p14="http://schemas.microsoft.com/office/powerpoint/2010/main" val="207264859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26978"/>
                                        </p:tgtEl>
                                        <p:attrNameLst>
                                          <p:attrName>style.visibility</p:attrName>
                                        </p:attrNameLst>
                                      </p:cBhvr>
                                      <p:to>
                                        <p:strVal val="visible"/>
                                      </p:to>
                                    </p:set>
                                    <p:animEffect transition="in" filter="dissolve">
                                      <p:cBhvr>
                                        <p:cTn id="7" dur="500"/>
                                        <p:tgtEl>
                                          <p:spTgt spid="1269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97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 Box 5"/>
          <p:cNvSpPr txBox="1">
            <a:spLocks noChangeArrowheads="1"/>
          </p:cNvSpPr>
          <p:nvPr/>
        </p:nvSpPr>
        <p:spPr bwMode="auto">
          <a:xfrm>
            <a:off x="1828800" y="685800"/>
            <a:ext cx="51054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0"/>
              </a:spcBef>
              <a:spcAft>
                <a:spcPct val="0"/>
              </a:spcAft>
            </a:pPr>
            <a:r>
              <a:rPr kumimoji="1" lang="fr-CH" altLang="zh-CN" sz="2800" dirty="0">
                <a:solidFill>
                  <a:srgbClr val="000000"/>
                </a:solidFill>
                <a:latin typeface="华文中宋" pitchFamily="2" charset="-122"/>
                <a:ea typeface="华文中宋" pitchFamily="2" charset="-122"/>
              </a:rPr>
              <a:t>17</a:t>
            </a:r>
            <a:r>
              <a:rPr kumimoji="1" lang="zh-CN" altLang="fr-CH" sz="2800" dirty="0">
                <a:solidFill>
                  <a:srgbClr val="000000"/>
                </a:solidFill>
                <a:latin typeface="华文中宋" pitchFamily="2" charset="-122"/>
                <a:ea typeface="华文中宋" pitchFamily="2" charset="-122"/>
              </a:rPr>
              <a:t>、</a:t>
            </a:r>
            <a:r>
              <a:rPr kumimoji="1" lang="fr-CH" altLang="zh-CN" sz="2800" dirty="0">
                <a:solidFill>
                  <a:srgbClr val="000000"/>
                </a:solidFill>
                <a:latin typeface="华文中宋" pitchFamily="2" charset="-122"/>
                <a:ea typeface="华文中宋" pitchFamily="2" charset="-122"/>
              </a:rPr>
              <a:t>18</a:t>
            </a:r>
            <a:r>
              <a:rPr kumimoji="1" lang="zh-CN" altLang="fr-CH" sz="2800" dirty="0">
                <a:solidFill>
                  <a:srgbClr val="000000"/>
                </a:solidFill>
                <a:latin typeface="华文中宋" pitchFamily="2" charset="-122"/>
                <a:ea typeface="华文中宋" pitchFamily="2" charset="-122"/>
              </a:rPr>
              <a:t>世纪欧洲的政治状况</a:t>
            </a:r>
            <a:endParaRPr kumimoji="1" lang="zh-CN" altLang="en-US" sz="2800" dirty="0">
              <a:solidFill>
                <a:srgbClr val="000000"/>
              </a:solidFill>
              <a:latin typeface="华文中宋" pitchFamily="2" charset="-122"/>
              <a:ea typeface="华文中宋" pitchFamily="2" charset="-122"/>
            </a:endParaRPr>
          </a:p>
        </p:txBody>
      </p:sp>
      <p:sp>
        <p:nvSpPr>
          <p:cNvPr id="43011" name="Text Box 6"/>
          <p:cNvSpPr txBox="1">
            <a:spLocks noChangeArrowheads="1"/>
          </p:cNvSpPr>
          <p:nvPr/>
        </p:nvSpPr>
        <p:spPr bwMode="auto">
          <a:xfrm>
            <a:off x="228600" y="1243013"/>
            <a:ext cx="8382000" cy="163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0"/>
              </a:spcBef>
              <a:spcAft>
                <a:spcPct val="0"/>
              </a:spcAft>
            </a:pPr>
            <a:r>
              <a:rPr kumimoji="1" lang="zh-CN" altLang="en-US" sz="2000" dirty="0">
                <a:solidFill>
                  <a:srgbClr val="000000"/>
                </a:solidFill>
                <a:latin typeface="黑体" pitchFamily="2" charset="-122"/>
                <a:ea typeface="黑体" pitchFamily="2" charset="-122"/>
              </a:rPr>
              <a:t>材料一  “宗教改革”后，旧教和新教的斗争厮杀甚至战争，在各个国家都有，特别在法国尤其严重。十七八世纪的欧洲，神学还占据着相当的地位，虽然罗马教廷已经不占统治地位了，分裂了，但神学思想留下来的东西还是在人们的脑子里占相当地位。 </a:t>
            </a:r>
            <a:endParaRPr kumimoji="1" lang="en-US" altLang="zh-CN" sz="2000" dirty="0">
              <a:solidFill>
                <a:srgbClr val="000000"/>
              </a:solidFill>
              <a:latin typeface="黑体" pitchFamily="2" charset="-122"/>
              <a:ea typeface="黑体" pitchFamily="2" charset="-122"/>
            </a:endParaRPr>
          </a:p>
          <a:p>
            <a:pPr eaLnBrk="1" fontAlgn="base" hangingPunct="1">
              <a:spcBef>
                <a:spcPct val="0"/>
              </a:spcBef>
              <a:spcAft>
                <a:spcPct val="0"/>
              </a:spcAft>
            </a:pPr>
            <a:r>
              <a:rPr kumimoji="1" lang="en-US" altLang="zh-CN" sz="2000" dirty="0">
                <a:solidFill>
                  <a:srgbClr val="000000"/>
                </a:solidFill>
                <a:latin typeface="黑体" pitchFamily="2" charset="-122"/>
                <a:ea typeface="黑体" pitchFamily="2" charset="-122"/>
              </a:rPr>
              <a:t>                          ——</a:t>
            </a:r>
            <a:r>
              <a:rPr kumimoji="1" lang="zh-CN" altLang="en-US" sz="2000" dirty="0">
                <a:solidFill>
                  <a:srgbClr val="000000"/>
                </a:solidFill>
                <a:latin typeface="黑体" pitchFamily="2" charset="-122"/>
                <a:ea typeface="黑体" pitchFamily="2" charset="-122"/>
              </a:rPr>
              <a:t>陈乐民</a:t>
            </a:r>
            <a:r>
              <a:rPr kumimoji="1" lang="en-US" altLang="zh-CN" sz="2000" dirty="0">
                <a:solidFill>
                  <a:srgbClr val="000000"/>
                </a:solidFill>
                <a:latin typeface="黑体" pitchFamily="2" charset="-122"/>
                <a:ea typeface="黑体" pitchFamily="2" charset="-122"/>
              </a:rPr>
              <a:t>《</a:t>
            </a:r>
            <a:r>
              <a:rPr kumimoji="1" lang="zh-CN" altLang="en-US" sz="2000" dirty="0">
                <a:solidFill>
                  <a:srgbClr val="000000"/>
                </a:solidFill>
                <a:latin typeface="黑体" pitchFamily="2" charset="-122"/>
                <a:ea typeface="黑体" pitchFamily="2" charset="-122"/>
              </a:rPr>
              <a:t>欧洲文明十五讲</a:t>
            </a:r>
            <a:r>
              <a:rPr kumimoji="1" lang="en-US" altLang="zh-CN" sz="2000" dirty="0">
                <a:solidFill>
                  <a:srgbClr val="000000"/>
                </a:solidFill>
                <a:latin typeface="黑体" pitchFamily="2" charset="-122"/>
                <a:ea typeface="黑体" pitchFamily="2" charset="-122"/>
              </a:rPr>
              <a:t>》</a:t>
            </a:r>
            <a:endParaRPr lang="en-US" altLang="zh-CN" sz="2000" dirty="0">
              <a:solidFill>
                <a:srgbClr val="000000"/>
              </a:solidFill>
              <a:latin typeface="黑体" pitchFamily="2" charset="-122"/>
              <a:ea typeface="黑体" pitchFamily="2" charset="-122"/>
            </a:endParaRPr>
          </a:p>
        </p:txBody>
      </p:sp>
      <p:sp>
        <p:nvSpPr>
          <p:cNvPr id="43012" name="Text Box 7"/>
          <p:cNvSpPr txBox="1">
            <a:spLocks noChangeArrowheads="1"/>
          </p:cNvSpPr>
          <p:nvPr/>
        </p:nvSpPr>
        <p:spPr bwMode="auto">
          <a:xfrm>
            <a:off x="304800" y="2870200"/>
            <a:ext cx="83058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0"/>
              </a:spcBef>
              <a:spcAft>
                <a:spcPct val="0"/>
              </a:spcAft>
            </a:pPr>
            <a:r>
              <a:rPr kumimoji="1" lang="zh-CN" altLang="en-US" sz="2000" dirty="0">
                <a:solidFill>
                  <a:srgbClr val="000000"/>
                </a:solidFill>
                <a:latin typeface="黑体" pitchFamily="2" charset="-122"/>
                <a:ea typeface="黑体" pitchFamily="2" charset="-122"/>
              </a:rPr>
              <a:t>材料二  路易十四（</a:t>
            </a:r>
            <a:r>
              <a:rPr kumimoji="1" lang="en-US" altLang="zh-CN" sz="2000" dirty="0">
                <a:solidFill>
                  <a:srgbClr val="000000"/>
                </a:solidFill>
                <a:latin typeface="黑体" pitchFamily="2" charset="-122"/>
                <a:ea typeface="黑体" pitchFamily="2" charset="-122"/>
              </a:rPr>
              <a:t>1643</a:t>
            </a:r>
            <a:r>
              <a:rPr kumimoji="1" lang="zh-CN" altLang="en-US" sz="2000" dirty="0">
                <a:solidFill>
                  <a:srgbClr val="000000"/>
                </a:solidFill>
                <a:latin typeface="黑体" pitchFamily="2" charset="-122"/>
                <a:ea typeface="黑体" pitchFamily="2" charset="-122"/>
              </a:rPr>
              <a:t>～</a:t>
            </a:r>
            <a:r>
              <a:rPr kumimoji="1" lang="en-US" altLang="zh-CN" sz="2000" dirty="0">
                <a:solidFill>
                  <a:srgbClr val="000000"/>
                </a:solidFill>
                <a:latin typeface="黑体" pitchFamily="2" charset="-122"/>
                <a:ea typeface="黑体" pitchFamily="2" charset="-122"/>
              </a:rPr>
              <a:t>1715</a:t>
            </a:r>
            <a:r>
              <a:rPr kumimoji="1" lang="zh-CN" altLang="en-US" sz="2000" dirty="0">
                <a:solidFill>
                  <a:srgbClr val="000000"/>
                </a:solidFill>
                <a:latin typeface="黑体" pitchFamily="2" charset="-122"/>
                <a:ea typeface="黑体" pitchFamily="2" charset="-122"/>
              </a:rPr>
              <a:t>） ：“朕即国家”。</a:t>
            </a:r>
          </a:p>
          <a:p>
            <a:pPr eaLnBrk="1" fontAlgn="base" hangingPunct="1">
              <a:spcBef>
                <a:spcPct val="0"/>
              </a:spcBef>
              <a:spcAft>
                <a:spcPct val="0"/>
              </a:spcAft>
            </a:pPr>
            <a:r>
              <a:rPr kumimoji="1" lang="zh-CN" altLang="en-US" sz="2000" dirty="0">
                <a:solidFill>
                  <a:srgbClr val="000000"/>
                </a:solidFill>
                <a:latin typeface="黑体" pitchFamily="2" charset="-122"/>
                <a:ea typeface="黑体" pitchFamily="2" charset="-122"/>
              </a:rPr>
              <a:t>        路易十五（</a:t>
            </a:r>
            <a:r>
              <a:rPr kumimoji="1" lang="en-US" altLang="zh-CN" sz="2000" dirty="0">
                <a:solidFill>
                  <a:srgbClr val="000000"/>
                </a:solidFill>
                <a:latin typeface="黑体" pitchFamily="2" charset="-122"/>
                <a:ea typeface="黑体" pitchFamily="2" charset="-122"/>
              </a:rPr>
              <a:t>1715</a:t>
            </a:r>
            <a:r>
              <a:rPr kumimoji="1" lang="zh-CN" altLang="en-US" sz="2000" dirty="0">
                <a:solidFill>
                  <a:srgbClr val="000000"/>
                </a:solidFill>
                <a:latin typeface="黑体" pitchFamily="2" charset="-122"/>
                <a:ea typeface="黑体" pitchFamily="2" charset="-122"/>
              </a:rPr>
              <a:t>～</a:t>
            </a:r>
            <a:r>
              <a:rPr kumimoji="1" lang="en-US" altLang="zh-CN" sz="2000" dirty="0">
                <a:solidFill>
                  <a:srgbClr val="000000"/>
                </a:solidFill>
                <a:latin typeface="黑体" pitchFamily="2" charset="-122"/>
                <a:ea typeface="黑体" pitchFamily="2" charset="-122"/>
              </a:rPr>
              <a:t>1784</a:t>
            </a:r>
            <a:r>
              <a:rPr kumimoji="1" lang="zh-CN" altLang="en-US" sz="2000" dirty="0">
                <a:solidFill>
                  <a:srgbClr val="000000"/>
                </a:solidFill>
                <a:latin typeface="黑体" pitchFamily="2" charset="-122"/>
                <a:ea typeface="黑体" pitchFamily="2" charset="-122"/>
              </a:rPr>
              <a:t>） ：“我只是从上帝那里接受王冠，制定法律的权力属于我一人，不依附于他人，也不能让别人分享。”</a:t>
            </a:r>
          </a:p>
        </p:txBody>
      </p:sp>
      <p:sp>
        <p:nvSpPr>
          <p:cNvPr id="43013" name="Rectangle 8"/>
          <p:cNvSpPr>
            <a:spLocks noChangeArrowheads="1"/>
          </p:cNvSpPr>
          <p:nvPr/>
        </p:nvSpPr>
        <p:spPr bwMode="auto">
          <a:xfrm>
            <a:off x="304800" y="4013200"/>
            <a:ext cx="83820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0"/>
              </a:spcBef>
              <a:spcAft>
                <a:spcPct val="0"/>
              </a:spcAft>
            </a:pPr>
            <a:r>
              <a:rPr kumimoji="1" lang="zh-CN" altLang="en-US" sz="2000" dirty="0">
                <a:solidFill>
                  <a:srgbClr val="000000"/>
                </a:solidFill>
                <a:latin typeface="黑体" pitchFamily="2" charset="-122"/>
                <a:ea typeface="黑体" pitchFamily="2" charset="-122"/>
              </a:rPr>
              <a:t>材料三  英王詹姆士一世宣称：“上帝直接赋予了世袭君主以神圣不可侵犯的最高权力，人民的全部义务就是无抵抗的服从。”</a:t>
            </a:r>
            <a:endParaRPr kumimoji="1" lang="en-US" altLang="zh-CN" sz="2000" dirty="0">
              <a:solidFill>
                <a:srgbClr val="000000"/>
              </a:solidFill>
              <a:latin typeface="黑体" pitchFamily="2" charset="-122"/>
              <a:ea typeface="黑体" pitchFamily="2" charset="-122"/>
            </a:endParaRPr>
          </a:p>
          <a:p>
            <a:pPr eaLnBrk="1" fontAlgn="base" hangingPunct="1">
              <a:spcBef>
                <a:spcPct val="0"/>
              </a:spcBef>
              <a:spcAft>
                <a:spcPct val="0"/>
              </a:spcAft>
            </a:pPr>
            <a:r>
              <a:rPr kumimoji="1" lang="en-US" altLang="zh-CN" sz="2000" dirty="0">
                <a:solidFill>
                  <a:srgbClr val="000000"/>
                </a:solidFill>
                <a:latin typeface="黑体" pitchFamily="2" charset="-122"/>
                <a:ea typeface="黑体" pitchFamily="2" charset="-122"/>
              </a:rPr>
              <a:t>                         ——</a:t>
            </a:r>
            <a:r>
              <a:rPr kumimoji="1" lang="zh-CN" altLang="en-US" sz="2000" dirty="0">
                <a:solidFill>
                  <a:srgbClr val="000000"/>
                </a:solidFill>
                <a:latin typeface="黑体" pitchFamily="2" charset="-122"/>
                <a:ea typeface="黑体" pitchFamily="2" charset="-122"/>
              </a:rPr>
              <a:t>吴恩裕：</a:t>
            </a:r>
            <a:r>
              <a:rPr kumimoji="1" lang="en-US" altLang="zh-CN" sz="2000" dirty="0">
                <a:solidFill>
                  <a:srgbClr val="000000"/>
                </a:solidFill>
                <a:latin typeface="黑体" pitchFamily="2" charset="-122"/>
                <a:ea typeface="黑体" pitchFamily="2" charset="-122"/>
              </a:rPr>
              <a:t>《</a:t>
            </a:r>
            <a:r>
              <a:rPr kumimoji="1" lang="zh-CN" altLang="en-US" sz="2000" dirty="0">
                <a:solidFill>
                  <a:srgbClr val="000000"/>
                </a:solidFill>
                <a:latin typeface="黑体" pitchFamily="2" charset="-122"/>
                <a:ea typeface="黑体" pitchFamily="2" charset="-122"/>
              </a:rPr>
              <a:t>西方政治思想史论集</a:t>
            </a:r>
            <a:r>
              <a:rPr kumimoji="1" lang="en-US" altLang="zh-CN" sz="2000" dirty="0">
                <a:solidFill>
                  <a:srgbClr val="000000"/>
                </a:solidFill>
                <a:latin typeface="黑体" pitchFamily="2" charset="-122"/>
                <a:ea typeface="黑体" pitchFamily="2" charset="-122"/>
              </a:rPr>
              <a:t>》 </a:t>
            </a:r>
          </a:p>
        </p:txBody>
      </p:sp>
      <p:sp>
        <p:nvSpPr>
          <p:cNvPr id="43014" name="Text Box 9"/>
          <p:cNvSpPr txBox="1">
            <a:spLocks noChangeArrowheads="1"/>
          </p:cNvSpPr>
          <p:nvPr/>
        </p:nvSpPr>
        <p:spPr bwMode="auto">
          <a:xfrm>
            <a:off x="304800" y="4953000"/>
            <a:ext cx="8642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0"/>
              </a:spcBef>
              <a:spcAft>
                <a:spcPct val="0"/>
              </a:spcAft>
            </a:pPr>
            <a:r>
              <a:rPr lang="zh-CN" altLang="en-US" sz="2400" dirty="0">
                <a:solidFill>
                  <a:srgbClr val="000000"/>
                </a:solidFill>
                <a:latin typeface="楷体" pitchFamily="49" charset="-122"/>
                <a:ea typeface="楷体" pitchFamily="49" charset="-122"/>
              </a:rPr>
              <a:t>探究</a:t>
            </a:r>
            <a:r>
              <a:rPr lang="en-US" altLang="zh-CN" sz="2400" dirty="0">
                <a:solidFill>
                  <a:srgbClr val="000000"/>
                </a:solidFill>
                <a:latin typeface="楷体" pitchFamily="49" charset="-122"/>
                <a:ea typeface="楷体" pitchFamily="49" charset="-122"/>
              </a:rPr>
              <a:t>1</a:t>
            </a:r>
            <a:r>
              <a:rPr lang="zh-CN" altLang="en-US" sz="2400" dirty="0">
                <a:solidFill>
                  <a:srgbClr val="000000"/>
                </a:solidFill>
                <a:latin typeface="楷体" pitchFamily="49" charset="-122"/>
                <a:ea typeface="楷体" pitchFamily="49" charset="-122"/>
              </a:rPr>
              <a:t>：</a:t>
            </a:r>
            <a:r>
              <a:rPr lang="en-US" altLang="zh-CN" sz="2400" dirty="0">
                <a:solidFill>
                  <a:srgbClr val="000000"/>
                </a:solidFill>
                <a:latin typeface="楷体" pitchFamily="49" charset="-122"/>
                <a:ea typeface="楷体" pitchFamily="49" charset="-122"/>
              </a:rPr>
              <a:t>17</a:t>
            </a:r>
            <a:r>
              <a:rPr lang="zh-CN" altLang="en-US" sz="2400" dirty="0">
                <a:solidFill>
                  <a:srgbClr val="000000"/>
                </a:solidFill>
                <a:latin typeface="楷体" pitchFamily="49" charset="-122"/>
                <a:ea typeface="楷体" pitchFamily="49" charset="-122"/>
              </a:rPr>
              <a:t>、</a:t>
            </a:r>
            <a:r>
              <a:rPr lang="en-US" altLang="zh-CN" sz="2400" dirty="0">
                <a:solidFill>
                  <a:srgbClr val="000000"/>
                </a:solidFill>
                <a:latin typeface="楷体" pitchFamily="49" charset="-122"/>
                <a:ea typeface="楷体" pitchFamily="49" charset="-122"/>
              </a:rPr>
              <a:t>18</a:t>
            </a:r>
            <a:r>
              <a:rPr lang="zh-CN" altLang="en-US" sz="2400" dirty="0">
                <a:solidFill>
                  <a:srgbClr val="000000"/>
                </a:solidFill>
                <a:latin typeface="楷体" pitchFamily="49" charset="-122"/>
                <a:ea typeface="楷体" pitchFamily="49" charset="-122"/>
              </a:rPr>
              <a:t>世纪的欧洲政治状况如何？</a:t>
            </a:r>
          </a:p>
        </p:txBody>
      </p:sp>
      <p:sp>
        <p:nvSpPr>
          <p:cNvPr id="8" name="Text Box 9"/>
          <p:cNvSpPr txBox="1">
            <a:spLocks noChangeArrowheads="1"/>
          </p:cNvSpPr>
          <p:nvPr/>
        </p:nvSpPr>
        <p:spPr bwMode="auto">
          <a:xfrm>
            <a:off x="533400" y="5334000"/>
            <a:ext cx="8229600" cy="95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0"/>
              </a:spcBef>
              <a:spcAft>
                <a:spcPct val="0"/>
              </a:spcAft>
            </a:pPr>
            <a:r>
              <a:rPr lang="en-US" altLang="zh-CN" sz="2800" dirty="0">
                <a:solidFill>
                  <a:srgbClr val="0000CC"/>
                </a:solidFill>
                <a:latin typeface="华文中宋" pitchFamily="2" charset="-122"/>
                <a:ea typeface="华文中宋" pitchFamily="2" charset="-122"/>
              </a:rPr>
              <a:t>       </a:t>
            </a:r>
            <a:r>
              <a:rPr lang="zh-CN" altLang="en-US" sz="2800" dirty="0">
                <a:solidFill>
                  <a:srgbClr val="0000CC"/>
                </a:solidFill>
                <a:latin typeface="华文中宋" pitchFamily="2" charset="-122"/>
                <a:ea typeface="华文中宋" pitchFamily="2" charset="-122"/>
              </a:rPr>
              <a:t>教会特权和封建制度的蒙昧、专制，依然严重阻碍着资本主义的发展。</a:t>
            </a:r>
          </a:p>
        </p:txBody>
      </p:sp>
      <p:sp>
        <p:nvSpPr>
          <p:cNvPr id="43016" name="Text Box 9"/>
          <p:cNvSpPr txBox="1">
            <a:spLocks noChangeArrowheads="1"/>
          </p:cNvSpPr>
          <p:nvPr/>
        </p:nvSpPr>
        <p:spPr bwMode="auto">
          <a:xfrm>
            <a:off x="381000" y="6244545"/>
            <a:ext cx="7880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0"/>
              </a:spcBef>
              <a:spcAft>
                <a:spcPct val="0"/>
              </a:spcAft>
            </a:pPr>
            <a:r>
              <a:rPr lang="zh-CN" altLang="en-US" sz="2400" dirty="0">
                <a:solidFill>
                  <a:srgbClr val="000000"/>
                </a:solidFill>
                <a:latin typeface="楷体" pitchFamily="49" charset="-122"/>
                <a:ea typeface="楷体" pitchFamily="49" charset="-122"/>
              </a:rPr>
              <a:t>探究</a:t>
            </a:r>
            <a:r>
              <a:rPr lang="en-US" altLang="zh-CN" sz="2400" dirty="0">
                <a:solidFill>
                  <a:srgbClr val="000000"/>
                </a:solidFill>
                <a:latin typeface="楷体" pitchFamily="49" charset="-122"/>
                <a:ea typeface="楷体" pitchFamily="49" charset="-122"/>
              </a:rPr>
              <a:t>2</a:t>
            </a:r>
            <a:r>
              <a:rPr lang="zh-CN" altLang="en-US" sz="2400" dirty="0">
                <a:solidFill>
                  <a:srgbClr val="000000"/>
                </a:solidFill>
                <a:latin typeface="楷体" pitchFamily="49" charset="-122"/>
                <a:ea typeface="楷体" pitchFamily="49" charset="-122"/>
              </a:rPr>
              <a:t>：新兴的资产阶级为此提出了哪些政治要求？</a:t>
            </a:r>
          </a:p>
        </p:txBody>
      </p:sp>
    </p:spTree>
    <p:extLst>
      <p:ext uri="{BB962C8B-B14F-4D97-AF65-F5344CB8AC3E}">
        <p14:creationId xmlns:p14="http://schemas.microsoft.com/office/powerpoint/2010/main" val="177682945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slide(fromBottom)">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43016"/>
                                        </p:tgtEl>
                                        <p:attrNameLst>
                                          <p:attrName>style.visibility</p:attrName>
                                        </p:attrNameLst>
                                      </p:cBhvr>
                                      <p:to>
                                        <p:strVal val="visible"/>
                                      </p:to>
                                    </p:set>
                                    <p:animEffect transition="in" filter="fade">
                                      <p:cBhvr>
                                        <p:cTn id="12" dur="1000"/>
                                        <p:tgtEl>
                                          <p:spTgt spid="43016"/>
                                        </p:tgtEl>
                                      </p:cBhvr>
                                    </p:animEffect>
                                    <p:anim calcmode="lin" valueType="num">
                                      <p:cBhvr>
                                        <p:cTn id="13" dur="1000" fill="hold"/>
                                        <p:tgtEl>
                                          <p:spTgt spid="43016"/>
                                        </p:tgtEl>
                                        <p:attrNameLst>
                                          <p:attrName>ppt_x</p:attrName>
                                        </p:attrNameLst>
                                      </p:cBhvr>
                                      <p:tavLst>
                                        <p:tav tm="0">
                                          <p:val>
                                            <p:strVal val="#ppt_x"/>
                                          </p:val>
                                        </p:tav>
                                        <p:tav tm="100000">
                                          <p:val>
                                            <p:strVal val="#ppt_x"/>
                                          </p:val>
                                        </p:tav>
                                      </p:tavLst>
                                    </p:anim>
                                    <p:anim calcmode="lin" valueType="num">
                                      <p:cBhvr>
                                        <p:cTn id="14" dur="1000" fill="hold"/>
                                        <p:tgtEl>
                                          <p:spTgt spid="430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4301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5955" name="Picture 3" descr="chali"/>
          <p:cNvPicPr>
            <a:picLocks noChangeAspect="1" noChangeArrowheads="1"/>
          </p:cNvPicPr>
          <p:nvPr/>
        </p:nvPicPr>
        <p:blipFill>
          <a:blip r:embed="rId2"/>
          <a:srcRect/>
          <a:stretch>
            <a:fillRect/>
          </a:stretch>
        </p:blipFill>
        <p:spPr bwMode="auto">
          <a:xfrm>
            <a:off x="323850" y="1636713"/>
            <a:ext cx="2114550" cy="2478087"/>
          </a:xfrm>
          <a:prstGeom prst="rect">
            <a:avLst/>
          </a:prstGeom>
          <a:noFill/>
          <a:ln w="25400">
            <a:solidFill>
              <a:schemeClr val="tx1"/>
            </a:solidFill>
            <a:miter lim="800000"/>
            <a:headEnd/>
            <a:tailEnd/>
          </a:ln>
          <a:effectLst>
            <a:outerShdw dist="107763" dir="8100000" algn="ctr" rotWithShape="0">
              <a:srgbClr val="808080">
                <a:alpha val="50000"/>
              </a:srgbClr>
            </a:outerShdw>
          </a:effectLst>
        </p:spPr>
      </p:pic>
      <p:sp>
        <p:nvSpPr>
          <p:cNvPr id="44035" name="Rectangle 4"/>
          <p:cNvSpPr>
            <a:spLocks noChangeArrowheads="1"/>
          </p:cNvSpPr>
          <p:nvPr/>
        </p:nvSpPr>
        <p:spPr bwMode="auto">
          <a:xfrm>
            <a:off x="482600" y="4327525"/>
            <a:ext cx="17272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0"/>
              </a:spcBef>
              <a:spcAft>
                <a:spcPct val="0"/>
              </a:spcAft>
            </a:pPr>
            <a:r>
              <a:rPr lang="zh-CN" altLang="en-US" sz="2000">
                <a:solidFill>
                  <a:srgbClr val="000000"/>
                </a:solidFill>
                <a:latin typeface="Times New Roman" pitchFamily="18" charset="0"/>
                <a:ea typeface="黑体" pitchFamily="2" charset="-122"/>
              </a:rPr>
              <a:t>查理一世画像</a:t>
            </a:r>
          </a:p>
        </p:txBody>
      </p:sp>
      <p:sp>
        <p:nvSpPr>
          <p:cNvPr id="44036" name="Rectangle 6"/>
          <p:cNvSpPr>
            <a:spLocks noChangeArrowheads="1"/>
          </p:cNvSpPr>
          <p:nvPr/>
        </p:nvSpPr>
        <p:spPr bwMode="auto">
          <a:xfrm>
            <a:off x="2590800" y="1676400"/>
            <a:ext cx="6302375" cy="1570038"/>
          </a:xfrm>
          <a:prstGeom prst="rect">
            <a:avLst/>
          </a:prstGeom>
          <a:noFill/>
          <a:ln w="28575">
            <a:solidFill>
              <a:schemeClr val="tx1"/>
            </a:solidFill>
            <a:prstDash val="sysDash"/>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0"/>
              </a:spcBef>
              <a:spcAft>
                <a:spcPct val="0"/>
              </a:spcAft>
            </a:pPr>
            <a:r>
              <a:rPr lang="zh-CN" altLang="en-US" sz="2400" dirty="0">
                <a:solidFill>
                  <a:srgbClr val="000000"/>
                </a:solidFill>
                <a:latin typeface="黑体" pitchFamily="2" charset="-122"/>
                <a:ea typeface="黑体" pitchFamily="2" charset="-122"/>
              </a:rPr>
              <a:t>　　</a:t>
            </a:r>
            <a:r>
              <a:rPr lang="en-US" altLang="zh-CN" sz="2400" dirty="0">
                <a:solidFill>
                  <a:srgbClr val="000000"/>
                </a:solidFill>
                <a:latin typeface="黑体" pitchFamily="2" charset="-122"/>
                <a:ea typeface="黑体" pitchFamily="2" charset="-122"/>
              </a:rPr>
              <a:t>1649</a:t>
            </a:r>
            <a:r>
              <a:rPr lang="zh-CN" altLang="en-US" sz="2400" dirty="0">
                <a:solidFill>
                  <a:srgbClr val="000000"/>
                </a:solidFill>
                <a:latin typeface="黑体" pitchFamily="2" charset="-122"/>
                <a:ea typeface="黑体" pitchFamily="2" charset="-122"/>
              </a:rPr>
              <a:t>年</a:t>
            </a:r>
            <a:r>
              <a:rPr lang="en-US" altLang="zh-CN" sz="2400" dirty="0">
                <a:solidFill>
                  <a:srgbClr val="000000"/>
                </a:solidFill>
                <a:latin typeface="黑体" pitchFamily="2" charset="-122"/>
                <a:ea typeface="黑体" pitchFamily="2" charset="-122"/>
              </a:rPr>
              <a:t>1</a:t>
            </a:r>
            <a:r>
              <a:rPr lang="zh-CN" altLang="en-US" sz="2400" dirty="0">
                <a:solidFill>
                  <a:srgbClr val="000000"/>
                </a:solidFill>
                <a:latin typeface="黑体" pitchFamily="2" charset="-122"/>
                <a:ea typeface="黑体" pitchFamily="2" charset="-122"/>
              </a:rPr>
              <a:t>月</a:t>
            </a:r>
            <a:r>
              <a:rPr lang="en-US" altLang="zh-CN" sz="2400" dirty="0">
                <a:solidFill>
                  <a:srgbClr val="000000"/>
                </a:solidFill>
                <a:latin typeface="黑体" pitchFamily="2" charset="-122"/>
                <a:ea typeface="黑体" pitchFamily="2" charset="-122"/>
              </a:rPr>
              <a:t>30</a:t>
            </a:r>
            <a:r>
              <a:rPr lang="zh-CN" altLang="en-US" sz="2400" dirty="0">
                <a:solidFill>
                  <a:srgbClr val="000000"/>
                </a:solidFill>
                <a:latin typeface="黑体" pitchFamily="2" charset="-122"/>
                <a:ea typeface="黑体" pitchFamily="2" charset="-122"/>
              </a:rPr>
              <a:t>日的伦敦，清冷而阴暗。广场中间的断头台上，刽子手举起了明晃晃的大斧，对准查理一世的脖子用力砍去，一颗曾戴过王冠的头颅立即滚了下来。</a:t>
            </a:r>
          </a:p>
        </p:txBody>
      </p:sp>
      <p:sp>
        <p:nvSpPr>
          <p:cNvPr id="44037" name="Rectangle 7"/>
          <p:cNvSpPr>
            <a:spLocks noChangeArrowheads="1"/>
          </p:cNvSpPr>
          <p:nvPr/>
        </p:nvSpPr>
        <p:spPr bwMode="auto">
          <a:xfrm>
            <a:off x="2590800" y="3505200"/>
            <a:ext cx="6302375" cy="1570038"/>
          </a:xfrm>
          <a:prstGeom prst="rect">
            <a:avLst/>
          </a:prstGeom>
          <a:noFill/>
          <a:ln w="28575">
            <a:solidFill>
              <a:schemeClr val="tx1"/>
            </a:solidFill>
            <a:prstDash val="sysDash"/>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0"/>
              </a:spcBef>
              <a:spcAft>
                <a:spcPct val="0"/>
              </a:spcAft>
            </a:pPr>
            <a:r>
              <a:rPr lang="zh-CN" altLang="en-US" sz="2400" dirty="0">
                <a:solidFill>
                  <a:srgbClr val="000000"/>
                </a:solidFill>
                <a:latin typeface="黑体" pitchFamily="2" charset="-122"/>
                <a:ea typeface="黑体" pitchFamily="2" charset="-122"/>
              </a:rPr>
              <a:t>　　历史会铭记住这一刻，因为，这在人类历史上还是头一次：臣民们把自己的国王送上断头台，从此，欧洲的历史揭开了新的一页。</a:t>
            </a:r>
          </a:p>
        </p:txBody>
      </p:sp>
      <p:sp>
        <p:nvSpPr>
          <p:cNvPr id="44038" name="Text Box 8"/>
          <p:cNvSpPr txBox="1">
            <a:spLocks noChangeArrowheads="1"/>
          </p:cNvSpPr>
          <p:nvPr/>
        </p:nvSpPr>
        <p:spPr bwMode="auto">
          <a:xfrm>
            <a:off x="1905000" y="847725"/>
            <a:ext cx="51847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0"/>
              </a:spcBef>
              <a:spcAft>
                <a:spcPct val="0"/>
              </a:spcAft>
            </a:pPr>
            <a:r>
              <a:rPr kumimoji="1" lang="fr-CH" altLang="zh-CN" sz="2800" dirty="0">
                <a:solidFill>
                  <a:srgbClr val="000000"/>
                </a:solidFill>
                <a:latin typeface="华文中宋" pitchFamily="2" charset="-122"/>
                <a:ea typeface="华文中宋" pitchFamily="2" charset="-122"/>
              </a:rPr>
              <a:t>17</a:t>
            </a:r>
            <a:r>
              <a:rPr kumimoji="1" lang="zh-CN" altLang="fr-CH" sz="2800" dirty="0">
                <a:solidFill>
                  <a:srgbClr val="000000"/>
                </a:solidFill>
                <a:latin typeface="华文中宋" pitchFamily="2" charset="-122"/>
                <a:ea typeface="华文中宋" pitchFamily="2" charset="-122"/>
              </a:rPr>
              <a:t>、</a:t>
            </a:r>
            <a:r>
              <a:rPr kumimoji="1" lang="fr-CH" altLang="zh-CN" sz="2800" dirty="0">
                <a:solidFill>
                  <a:srgbClr val="000000"/>
                </a:solidFill>
                <a:latin typeface="华文中宋" pitchFamily="2" charset="-122"/>
                <a:ea typeface="华文中宋" pitchFamily="2" charset="-122"/>
              </a:rPr>
              <a:t>18</a:t>
            </a:r>
            <a:r>
              <a:rPr kumimoji="1" lang="zh-CN" altLang="fr-CH" sz="2800" dirty="0">
                <a:solidFill>
                  <a:srgbClr val="000000"/>
                </a:solidFill>
                <a:latin typeface="华文中宋" pitchFamily="2" charset="-122"/>
                <a:ea typeface="华文中宋" pitchFamily="2" charset="-122"/>
              </a:rPr>
              <a:t>世纪欧洲的政治追求</a:t>
            </a:r>
            <a:endParaRPr kumimoji="1" lang="zh-CN" altLang="en-US" sz="2800" dirty="0">
              <a:solidFill>
                <a:srgbClr val="000000"/>
              </a:solidFill>
              <a:latin typeface="华文中宋" pitchFamily="2" charset="-122"/>
              <a:ea typeface="华文中宋" pitchFamily="2" charset="-122"/>
            </a:endParaRPr>
          </a:p>
        </p:txBody>
      </p:sp>
      <p:sp>
        <p:nvSpPr>
          <p:cNvPr id="44039" name="Text Box 9"/>
          <p:cNvSpPr txBox="1">
            <a:spLocks noChangeArrowheads="1"/>
          </p:cNvSpPr>
          <p:nvPr/>
        </p:nvSpPr>
        <p:spPr bwMode="auto">
          <a:xfrm>
            <a:off x="304800" y="5257800"/>
            <a:ext cx="86106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0"/>
              </a:spcBef>
              <a:spcAft>
                <a:spcPct val="0"/>
              </a:spcAft>
            </a:pPr>
            <a:r>
              <a:rPr lang="zh-CN" altLang="en-US" sz="2800" dirty="0">
                <a:solidFill>
                  <a:srgbClr val="000000"/>
                </a:solidFill>
                <a:latin typeface="楷体" pitchFamily="49" charset="-122"/>
                <a:ea typeface="楷体" pitchFamily="49" charset="-122"/>
              </a:rPr>
              <a:t>探究</a:t>
            </a:r>
            <a:r>
              <a:rPr lang="en-US" altLang="zh-CN" sz="2800" dirty="0">
                <a:solidFill>
                  <a:srgbClr val="000000"/>
                </a:solidFill>
                <a:latin typeface="楷体" pitchFamily="49" charset="-122"/>
                <a:ea typeface="楷体" pitchFamily="49" charset="-122"/>
              </a:rPr>
              <a:t>3</a:t>
            </a:r>
            <a:r>
              <a:rPr lang="zh-CN" altLang="en-US" sz="2800" dirty="0">
                <a:solidFill>
                  <a:srgbClr val="000000"/>
                </a:solidFill>
                <a:latin typeface="楷体" pitchFamily="49" charset="-122"/>
                <a:ea typeface="楷体" pitchFamily="49" charset="-122"/>
              </a:rPr>
              <a:t>：</a:t>
            </a:r>
            <a:r>
              <a:rPr lang="en-US" altLang="zh-CN" sz="2800" dirty="0">
                <a:solidFill>
                  <a:srgbClr val="000000"/>
                </a:solidFill>
                <a:latin typeface="楷体" pitchFamily="49" charset="-122"/>
                <a:ea typeface="楷体" pitchFamily="49" charset="-122"/>
              </a:rPr>
              <a:t>17</a:t>
            </a:r>
            <a:r>
              <a:rPr lang="zh-CN" altLang="en-US" sz="2800" dirty="0">
                <a:solidFill>
                  <a:srgbClr val="000000"/>
                </a:solidFill>
                <a:latin typeface="楷体" pitchFamily="49" charset="-122"/>
                <a:ea typeface="楷体" pitchFamily="49" charset="-122"/>
              </a:rPr>
              <a:t>、</a:t>
            </a:r>
            <a:r>
              <a:rPr lang="en-US" altLang="zh-CN" sz="2800" dirty="0">
                <a:solidFill>
                  <a:srgbClr val="000000"/>
                </a:solidFill>
                <a:latin typeface="楷体" pitchFamily="49" charset="-122"/>
                <a:ea typeface="楷体" pitchFamily="49" charset="-122"/>
              </a:rPr>
              <a:t>18</a:t>
            </a:r>
            <a:r>
              <a:rPr lang="zh-CN" altLang="en-US" sz="2800" dirty="0">
                <a:solidFill>
                  <a:srgbClr val="000000"/>
                </a:solidFill>
                <a:latin typeface="楷体" pitchFamily="49" charset="-122"/>
                <a:ea typeface="楷体" pitchFamily="49" charset="-122"/>
              </a:rPr>
              <a:t>世纪欧洲人为什么会有这样的政治追求？</a:t>
            </a:r>
          </a:p>
        </p:txBody>
      </p:sp>
    </p:spTree>
    <p:extLst>
      <p:ext uri="{BB962C8B-B14F-4D97-AF65-F5344CB8AC3E}">
        <p14:creationId xmlns:p14="http://schemas.microsoft.com/office/powerpoint/2010/main" val="406359266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4039"/>
                                        </p:tgtEl>
                                        <p:attrNameLst>
                                          <p:attrName>style.visibility</p:attrName>
                                        </p:attrNameLst>
                                      </p:cBhvr>
                                      <p:to>
                                        <p:strVal val="visible"/>
                                      </p:to>
                                    </p:set>
                                    <p:animEffect transition="in" filter="fade">
                                      <p:cBhvr>
                                        <p:cTn id="7" dur="1000"/>
                                        <p:tgtEl>
                                          <p:spTgt spid="44039"/>
                                        </p:tgtEl>
                                      </p:cBhvr>
                                    </p:animEffect>
                                    <p:anim calcmode="lin" valueType="num">
                                      <p:cBhvr>
                                        <p:cTn id="8" dur="1000" fill="hold"/>
                                        <p:tgtEl>
                                          <p:spTgt spid="44039"/>
                                        </p:tgtEl>
                                        <p:attrNameLst>
                                          <p:attrName>ppt_x</p:attrName>
                                        </p:attrNameLst>
                                      </p:cBhvr>
                                      <p:tavLst>
                                        <p:tav tm="0">
                                          <p:val>
                                            <p:strVal val="#ppt_x"/>
                                          </p:val>
                                        </p:tav>
                                        <p:tav tm="100000">
                                          <p:val>
                                            <p:strVal val="#ppt_x"/>
                                          </p:val>
                                        </p:tav>
                                      </p:tavLst>
                                    </p:anim>
                                    <p:anim calcmode="lin" valueType="num">
                                      <p:cBhvr>
                                        <p:cTn id="9" dur="1000" fill="hold"/>
                                        <p:tgtEl>
                                          <p:spTgt spid="4403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9" name="Rectangle 5"/>
          <p:cNvSpPr>
            <a:spLocks noChangeArrowheads="1"/>
          </p:cNvSpPr>
          <p:nvPr/>
        </p:nvSpPr>
        <p:spPr bwMode="auto">
          <a:xfrm>
            <a:off x="533400" y="1533525"/>
            <a:ext cx="8077200" cy="151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30000"/>
              </a:spcBef>
              <a:spcAft>
                <a:spcPct val="0"/>
              </a:spcAft>
            </a:pPr>
            <a:r>
              <a:rPr lang="en-US" altLang="zh-CN" sz="2800" dirty="0">
                <a:solidFill>
                  <a:srgbClr val="000000"/>
                </a:solidFill>
                <a:latin typeface="华文中宋" pitchFamily="2" charset="-122"/>
                <a:ea typeface="华文中宋" pitchFamily="2" charset="-122"/>
              </a:rPr>
              <a:t>1</a:t>
            </a:r>
            <a:r>
              <a:rPr lang="zh-CN" altLang="en-US" sz="2800" dirty="0">
                <a:solidFill>
                  <a:srgbClr val="000000"/>
                </a:solidFill>
                <a:latin typeface="华文中宋" pitchFamily="2" charset="-122"/>
                <a:ea typeface="华文中宋" pitchFamily="2" charset="-122"/>
              </a:rPr>
              <a:t>）</a:t>
            </a:r>
            <a:r>
              <a:rPr lang="en-US" altLang="zh-CN" sz="2800" dirty="0">
                <a:solidFill>
                  <a:srgbClr val="000000"/>
                </a:solidFill>
                <a:latin typeface="华文中宋" pitchFamily="2" charset="-122"/>
                <a:ea typeface="华文中宋" pitchFamily="2" charset="-122"/>
              </a:rPr>
              <a:t>17</a:t>
            </a:r>
            <a:r>
              <a:rPr lang="zh-CN" altLang="en-US" sz="2800" dirty="0">
                <a:solidFill>
                  <a:srgbClr val="000000"/>
                </a:solidFill>
                <a:latin typeface="华文中宋" pitchFamily="2" charset="-122"/>
                <a:ea typeface="华文中宋" pitchFamily="2" charset="-122"/>
              </a:rPr>
              <a:t>～</a:t>
            </a:r>
            <a:r>
              <a:rPr lang="en-US" altLang="zh-CN" sz="2800" dirty="0">
                <a:solidFill>
                  <a:srgbClr val="000000"/>
                </a:solidFill>
                <a:latin typeface="华文中宋" pitchFamily="2" charset="-122"/>
                <a:ea typeface="华文中宋" pitchFamily="2" charset="-122"/>
              </a:rPr>
              <a:t>18</a:t>
            </a:r>
            <a:r>
              <a:rPr lang="zh-CN" altLang="en-US" sz="2800" dirty="0">
                <a:solidFill>
                  <a:srgbClr val="000000"/>
                </a:solidFill>
                <a:latin typeface="华文中宋" pitchFamily="2" charset="-122"/>
                <a:ea typeface="华文中宋" pitchFamily="2" charset="-122"/>
              </a:rPr>
              <a:t>世纪，欧洲资本主义经济不断发展</a:t>
            </a:r>
          </a:p>
          <a:p>
            <a:pPr eaLnBrk="1" fontAlgn="base" hangingPunct="1">
              <a:spcBef>
                <a:spcPct val="30000"/>
              </a:spcBef>
              <a:spcAft>
                <a:spcPct val="0"/>
              </a:spcAft>
            </a:pPr>
            <a:r>
              <a:rPr lang="en-US" altLang="zh-CN" sz="2800" dirty="0">
                <a:solidFill>
                  <a:srgbClr val="000000"/>
                </a:solidFill>
                <a:latin typeface="华文中宋" pitchFamily="2" charset="-122"/>
                <a:ea typeface="华文中宋" pitchFamily="2" charset="-122"/>
              </a:rPr>
              <a:t>2</a:t>
            </a:r>
            <a:r>
              <a:rPr lang="zh-CN" altLang="en-US" sz="2800" dirty="0">
                <a:solidFill>
                  <a:srgbClr val="000000"/>
                </a:solidFill>
                <a:latin typeface="华文中宋" pitchFamily="2" charset="-122"/>
                <a:ea typeface="华文中宋" pitchFamily="2" charset="-122"/>
              </a:rPr>
              <a:t>）力量壮大的资产阶级，要求摆脱封建专制统治和教会压迫。</a:t>
            </a:r>
          </a:p>
        </p:txBody>
      </p:sp>
      <p:sp>
        <p:nvSpPr>
          <p:cNvPr id="62470" name="Text Box 6"/>
          <p:cNvSpPr txBox="1">
            <a:spLocks noChangeArrowheads="1"/>
          </p:cNvSpPr>
          <p:nvPr/>
        </p:nvSpPr>
        <p:spPr bwMode="auto">
          <a:xfrm>
            <a:off x="609600" y="3581400"/>
            <a:ext cx="7921625" cy="2554288"/>
          </a:xfrm>
          <a:prstGeom prst="rect">
            <a:avLst/>
          </a:prstGeom>
          <a:noFill/>
          <a:ln w="28575">
            <a:solidFill>
              <a:schemeClr val="tx1"/>
            </a:solidFill>
            <a:prstDash val="sys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0"/>
              </a:spcBef>
              <a:spcAft>
                <a:spcPct val="0"/>
              </a:spcAft>
            </a:pPr>
            <a:r>
              <a:rPr lang="en-US" altLang="zh-CN" sz="2000" dirty="0">
                <a:solidFill>
                  <a:srgbClr val="000066"/>
                </a:solidFill>
                <a:latin typeface="黑体" pitchFamily="2" charset="-122"/>
                <a:ea typeface="黑体" pitchFamily="2" charset="-122"/>
              </a:rPr>
              <a:t>    </a:t>
            </a:r>
            <a:r>
              <a:rPr lang="zh-CN" altLang="en-US" sz="2000" dirty="0">
                <a:solidFill>
                  <a:srgbClr val="000066"/>
                </a:solidFill>
                <a:latin typeface="黑体" pitchFamily="2" charset="-122"/>
                <a:ea typeface="黑体" pitchFamily="2" charset="-122"/>
              </a:rPr>
              <a:t>牛顿在</a:t>
            </a:r>
            <a:r>
              <a:rPr lang="en-US" altLang="zh-CN" sz="2000" dirty="0">
                <a:solidFill>
                  <a:srgbClr val="000066"/>
                </a:solidFill>
                <a:latin typeface="黑体" pitchFamily="2" charset="-122"/>
                <a:ea typeface="黑体" pitchFamily="2" charset="-122"/>
              </a:rPr>
              <a:t>1687</a:t>
            </a:r>
            <a:r>
              <a:rPr lang="zh-CN" altLang="en-US" sz="2000" dirty="0">
                <a:solidFill>
                  <a:srgbClr val="000066"/>
                </a:solidFill>
                <a:latin typeface="黑体" pitchFamily="2" charset="-122"/>
                <a:ea typeface="黑体" pitchFamily="2" charset="-122"/>
              </a:rPr>
              <a:t>年发表了一部名著</a:t>
            </a:r>
            <a:r>
              <a:rPr lang="en-US" altLang="zh-CN" sz="2000" dirty="0">
                <a:solidFill>
                  <a:srgbClr val="000066"/>
                </a:solidFill>
                <a:latin typeface="黑体" pitchFamily="2" charset="-122"/>
                <a:ea typeface="黑体" pitchFamily="2" charset="-122"/>
              </a:rPr>
              <a:t>《</a:t>
            </a:r>
            <a:r>
              <a:rPr lang="zh-CN" altLang="en-US" sz="2000" dirty="0">
                <a:solidFill>
                  <a:srgbClr val="000066"/>
                </a:solidFill>
                <a:latin typeface="黑体" pitchFamily="2" charset="-122"/>
                <a:ea typeface="黑体" pitchFamily="2" charset="-122"/>
              </a:rPr>
              <a:t>自然哲学的数学原理</a:t>
            </a:r>
            <a:r>
              <a:rPr lang="en-US" altLang="zh-CN" sz="2000" dirty="0">
                <a:solidFill>
                  <a:srgbClr val="000066"/>
                </a:solidFill>
                <a:latin typeface="黑体" pitchFamily="2" charset="-122"/>
                <a:ea typeface="黑体" pitchFamily="2" charset="-122"/>
              </a:rPr>
              <a:t>》</a:t>
            </a:r>
            <a:r>
              <a:rPr lang="zh-CN" altLang="en-US" sz="2000" dirty="0">
                <a:solidFill>
                  <a:srgbClr val="000066"/>
                </a:solidFill>
                <a:latin typeface="黑体" pitchFamily="2" charset="-122"/>
                <a:ea typeface="黑体" pitchFamily="2" charset="-122"/>
              </a:rPr>
              <a:t>，</a:t>
            </a:r>
            <a:r>
              <a:rPr lang="en-US" altLang="zh-CN" sz="2000" dirty="0">
                <a:solidFill>
                  <a:srgbClr val="000066"/>
                </a:solidFill>
                <a:latin typeface="黑体" pitchFamily="2" charset="-122"/>
                <a:ea typeface="黑体" pitchFamily="2" charset="-122"/>
              </a:rPr>
              <a:t>……</a:t>
            </a:r>
            <a:r>
              <a:rPr lang="zh-CN" altLang="en-US" sz="2000" dirty="0">
                <a:solidFill>
                  <a:srgbClr val="000066"/>
                </a:solidFill>
                <a:latin typeface="黑体" pitchFamily="2" charset="-122"/>
                <a:ea typeface="黑体" pitchFamily="2" charset="-122"/>
              </a:rPr>
              <a:t>他发现了一个基本的、宇宙的法则，这个法则既支配宇宙，也支配了最小的物质。这样一来，自然界俨然成为一架按照自然法则运行的庞大的机器装置，这一架机械装置可以靠观察、实验、测量及计算被人们认识。由此类推，支配人类社会的法则依靠人的理性也可以为人们所发现。在牛顿的启发下，启蒙思想家们力图发现支配人事及社会的永恒的法则。</a:t>
            </a:r>
          </a:p>
          <a:p>
            <a:pPr algn="r" eaLnBrk="1" fontAlgn="base" hangingPunct="1">
              <a:spcBef>
                <a:spcPct val="0"/>
              </a:spcBef>
              <a:spcAft>
                <a:spcPct val="0"/>
              </a:spcAft>
            </a:pPr>
            <a:r>
              <a:rPr lang="en-US" altLang="zh-CN" sz="2000" dirty="0">
                <a:solidFill>
                  <a:srgbClr val="000066"/>
                </a:solidFill>
                <a:latin typeface="黑体" pitchFamily="2" charset="-122"/>
                <a:ea typeface="黑体" pitchFamily="2" charset="-122"/>
              </a:rPr>
              <a:t>——</a:t>
            </a:r>
            <a:r>
              <a:rPr lang="zh-CN" altLang="en-US" sz="2000" dirty="0">
                <a:solidFill>
                  <a:srgbClr val="000066"/>
                </a:solidFill>
                <a:latin typeface="黑体" pitchFamily="2" charset="-122"/>
                <a:ea typeface="黑体" pitchFamily="2" charset="-122"/>
              </a:rPr>
              <a:t>吴于廑等主编</a:t>
            </a:r>
            <a:r>
              <a:rPr lang="en-US" altLang="zh-CN" sz="2000" dirty="0">
                <a:solidFill>
                  <a:srgbClr val="000066"/>
                </a:solidFill>
                <a:latin typeface="黑体" pitchFamily="2" charset="-122"/>
                <a:ea typeface="黑体" pitchFamily="2" charset="-122"/>
              </a:rPr>
              <a:t>《</a:t>
            </a:r>
            <a:r>
              <a:rPr lang="zh-CN" altLang="en-US" sz="2000" dirty="0">
                <a:solidFill>
                  <a:srgbClr val="000066"/>
                </a:solidFill>
                <a:latin typeface="黑体" pitchFamily="2" charset="-122"/>
                <a:ea typeface="黑体" pitchFamily="2" charset="-122"/>
              </a:rPr>
              <a:t>世界史</a:t>
            </a:r>
            <a:r>
              <a:rPr lang="en-US" altLang="zh-CN" sz="2000" dirty="0">
                <a:solidFill>
                  <a:srgbClr val="000066"/>
                </a:solidFill>
                <a:latin typeface="黑体" pitchFamily="2" charset="-122"/>
                <a:ea typeface="黑体" pitchFamily="2" charset="-122"/>
              </a:rPr>
              <a:t>·</a:t>
            </a:r>
            <a:r>
              <a:rPr lang="zh-CN" altLang="en-US" sz="2000" dirty="0">
                <a:solidFill>
                  <a:srgbClr val="000066"/>
                </a:solidFill>
                <a:latin typeface="黑体" pitchFamily="2" charset="-122"/>
                <a:ea typeface="黑体" pitchFamily="2" charset="-122"/>
              </a:rPr>
              <a:t>近代编</a:t>
            </a:r>
            <a:r>
              <a:rPr lang="en-US" altLang="zh-CN" sz="2000" dirty="0">
                <a:solidFill>
                  <a:srgbClr val="000066"/>
                </a:solidFill>
                <a:latin typeface="黑体" pitchFamily="2" charset="-122"/>
                <a:ea typeface="黑体" pitchFamily="2" charset="-122"/>
              </a:rPr>
              <a:t>》</a:t>
            </a:r>
          </a:p>
        </p:txBody>
      </p:sp>
      <p:sp>
        <p:nvSpPr>
          <p:cNvPr id="62471" name="Text Box 7"/>
          <p:cNvSpPr txBox="1">
            <a:spLocks noChangeArrowheads="1"/>
          </p:cNvSpPr>
          <p:nvPr/>
        </p:nvSpPr>
        <p:spPr bwMode="auto">
          <a:xfrm>
            <a:off x="609600" y="2981325"/>
            <a:ext cx="41513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0"/>
              </a:spcBef>
              <a:spcAft>
                <a:spcPct val="0"/>
              </a:spcAft>
            </a:pPr>
            <a:r>
              <a:rPr lang="zh-CN" altLang="en-US" sz="2800">
                <a:solidFill>
                  <a:srgbClr val="663300"/>
                </a:solidFill>
                <a:latin typeface="黑体" pitchFamily="2" charset="-122"/>
                <a:ea typeface="黑体" pitchFamily="2" charset="-122"/>
              </a:rPr>
              <a:t>下列材料说明什么问题？</a:t>
            </a:r>
          </a:p>
        </p:txBody>
      </p:sp>
      <p:sp>
        <p:nvSpPr>
          <p:cNvPr id="7" name="Rectangle 5"/>
          <p:cNvSpPr>
            <a:spLocks noChangeArrowheads="1"/>
          </p:cNvSpPr>
          <p:nvPr/>
        </p:nvSpPr>
        <p:spPr bwMode="auto">
          <a:xfrm>
            <a:off x="533400" y="2981325"/>
            <a:ext cx="7935913" cy="2505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30000"/>
              </a:spcBef>
              <a:spcAft>
                <a:spcPct val="0"/>
              </a:spcAft>
            </a:pPr>
            <a:r>
              <a:rPr lang="en-US" altLang="zh-CN" sz="2800" dirty="0">
                <a:solidFill>
                  <a:srgbClr val="000000"/>
                </a:solidFill>
                <a:latin typeface="华文中宋" pitchFamily="2" charset="-122"/>
                <a:ea typeface="华文中宋" pitchFamily="2" charset="-122"/>
              </a:rPr>
              <a:t>3)</a:t>
            </a:r>
            <a:r>
              <a:rPr lang="zh-CN" altLang="en-US" sz="2800" dirty="0">
                <a:solidFill>
                  <a:srgbClr val="000000"/>
                </a:solidFill>
                <a:latin typeface="华文中宋" pitchFamily="2" charset="-122"/>
                <a:ea typeface="华文中宋" pitchFamily="2" charset="-122"/>
              </a:rPr>
              <a:t>自然科学的新发展为人们认识人类社会提供了新的依据。 </a:t>
            </a:r>
          </a:p>
          <a:p>
            <a:pPr eaLnBrk="1" fontAlgn="base" hangingPunct="1">
              <a:spcBef>
                <a:spcPct val="30000"/>
              </a:spcBef>
              <a:spcAft>
                <a:spcPct val="0"/>
              </a:spcAft>
            </a:pPr>
            <a:r>
              <a:rPr lang="en-US" altLang="zh-CN" sz="2800" dirty="0">
                <a:solidFill>
                  <a:srgbClr val="000000"/>
                </a:solidFill>
                <a:latin typeface="华文中宋" pitchFamily="2" charset="-122"/>
                <a:ea typeface="华文中宋" pitchFamily="2" charset="-122"/>
              </a:rPr>
              <a:t>4)</a:t>
            </a:r>
            <a:r>
              <a:rPr lang="zh-CN" altLang="en-US" sz="2800" dirty="0">
                <a:solidFill>
                  <a:srgbClr val="000000"/>
                </a:solidFill>
                <a:latin typeface="华文中宋" pitchFamily="2" charset="-122"/>
                <a:ea typeface="华文中宋" pitchFamily="2" charset="-122"/>
              </a:rPr>
              <a:t>文艺复兴、宗教改革解放了人们的思想，为启蒙运动奠定了思想基础。</a:t>
            </a:r>
          </a:p>
          <a:p>
            <a:pPr eaLnBrk="1" fontAlgn="base" hangingPunct="1">
              <a:spcBef>
                <a:spcPct val="30000"/>
              </a:spcBef>
              <a:spcAft>
                <a:spcPct val="0"/>
              </a:spcAft>
            </a:pPr>
            <a:r>
              <a:rPr lang="en-US" altLang="zh-CN" sz="2800" dirty="0">
                <a:solidFill>
                  <a:srgbClr val="000000"/>
                </a:solidFill>
                <a:latin typeface="华文中宋" pitchFamily="2" charset="-122"/>
                <a:ea typeface="华文中宋" pitchFamily="2" charset="-122"/>
              </a:rPr>
              <a:t>5</a:t>
            </a:r>
            <a:r>
              <a:rPr lang="zh-CN" altLang="en-US" sz="2800" dirty="0">
                <a:solidFill>
                  <a:srgbClr val="000000"/>
                </a:solidFill>
                <a:latin typeface="华文中宋" pitchFamily="2" charset="-122"/>
                <a:ea typeface="华文中宋" pitchFamily="2" charset="-122"/>
              </a:rPr>
              <a:t>）英国资产阶级革命的影响。</a:t>
            </a:r>
          </a:p>
        </p:txBody>
      </p:sp>
      <p:sp>
        <p:nvSpPr>
          <p:cNvPr id="8" name="Rectangle 8"/>
          <p:cNvSpPr>
            <a:spLocks noChangeArrowheads="1"/>
          </p:cNvSpPr>
          <p:nvPr/>
        </p:nvSpPr>
        <p:spPr bwMode="auto">
          <a:xfrm>
            <a:off x="381000" y="381000"/>
            <a:ext cx="8686800" cy="1077913"/>
          </a:xfrm>
          <a:prstGeom prst="rect">
            <a:avLst/>
          </a:prstGeom>
          <a:noFill/>
          <a:ln w="9525">
            <a:noFill/>
            <a:miter lim="800000"/>
            <a:headEnd/>
            <a:tailEnd/>
          </a:ln>
          <a:effectLst/>
        </p:spPr>
        <p:txBody>
          <a:bodyPr>
            <a:spAutoFit/>
          </a:bodyPr>
          <a:lstStyle/>
          <a:p>
            <a:pPr marL="457200" indent="-457200" fontAlgn="base">
              <a:spcBef>
                <a:spcPct val="0"/>
              </a:spcBef>
              <a:spcAft>
                <a:spcPct val="0"/>
              </a:spcAft>
              <a:buFont typeface="Wingdings" panose="05000000000000000000" pitchFamily="2" charset="2"/>
              <a:buChar char="n"/>
              <a:defRPr/>
            </a:pPr>
            <a:r>
              <a:rPr lang="zh-CN" altLang="en-US" sz="3200" b="1" dirty="0">
                <a:solidFill>
                  <a:srgbClr val="FF0000"/>
                </a:solidFill>
                <a:effectLst>
                  <a:outerShdw blurRad="38100" dist="38100" dir="2700000" algn="tl">
                    <a:srgbClr val="000000">
                      <a:alpha val="43137"/>
                    </a:srgbClr>
                  </a:outerShdw>
                </a:effectLst>
                <a:latin typeface="微软雅黑" pitchFamily="34" charset="-122"/>
                <a:ea typeface="微软雅黑" pitchFamily="34" charset="-122"/>
              </a:rPr>
              <a:t>人文精神的成熟</a:t>
            </a:r>
            <a:r>
              <a:rPr lang="en-US" altLang="zh-CN" sz="3200" b="1" dirty="0">
                <a:solidFill>
                  <a:srgbClr val="FF0000"/>
                </a:solidFill>
                <a:effectLst>
                  <a:outerShdw blurRad="38100" dist="38100" dir="2700000" algn="tl">
                    <a:srgbClr val="000000">
                      <a:alpha val="43137"/>
                    </a:srgbClr>
                  </a:outerShdw>
                </a:effectLst>
                <a:latin typeface="微软雅黑" pitchFamily="34" charset="-122"/>
                <a:ea typeface="微软雅黑" pitchFamily="34" charset="-122"/>
              </a:rPr>
              <a:t>——</a:t>
            </a:r>
            <a:r>
              <a:rPr lang="zh-CN" altLang="en-US" sz="3200" b="1" dirty="0">
                <a:solidFill>
                  <a:srgbClr val="FF0000"/>
                </a:solidFill>
                <a:effectLst>
                  <a:outerShdw blurRad="38100" dist="38100" dir="2700000" algn="tl">
                    <a:srgbClr val="000000">
                      <a:alpha val="43137"/>
                    </a:srgbClr>
                  </a:outerShdw>
                </a:effectLst>
                <a:latin typeface="微软雅黑" pitchFamily="34" charset="-122"/>
                <a:ea typeface="微软雅黑" pitchFamily="34" charset="-122"/>
              </a:rPr>
              <a:t>启蒙运动</a:t>
            </a:r>
          </a:p>
          <a:p>
            <a:pPr fontAlgn="base">
              <a:spcBef>
                <a:spcPct val="0"/>
              </a:spcBef>
              <a:spcAft>
                <a:spcPct val="0"/>
              </a:spcAft>
              <a:defRPr/>
            </a:pPr>
            <a:endParaRPr lang="zh-CN" altLang="en-US" sz="3200" b="1" dirty="0">
              <a:solidFill>
                <a:srgbClr val="000000"/>
              </a:solidFill>
              <a:effectLst>
                <a:outerShdw blurRad="38100" dist="38100" dir="2700000" algn="tl">
                  <a:srgbClr val="000000">
                    <a:alpha val="43137"/>
                  </a:srgbClr>
                </a:outerShdw>
              </a:effectLst>
              <a:latin typeface="微软雅黑" pitchFamily="34" charset="-122"/>
              <a:ea typeface="微软雅黑" pitchFamily="34" charset="-122"/>
            </a:endParaRPr>
          </a:p>
        </p:txBody>
      </p:sp>
      <p:sp>
        <p:nvSpPr>
          <p:cNvPr id="9" name="Rectangle 8"/>
          <p:cNvSpPr>
            <a:spLocks noChangeArrowheads="1"/>
          </p:cNvSpPr>
          <p:nvPr/>
        </p:nvSpPr>
        <p:spPr bwMode="auto">
          <a:xfrm>
            <a:off x="533400" y="990600"/>
            <a:ext cx="32766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0"/>
              </a:spcBef>
              <a:spcAft>
                <a:spcPct val="0"/>
              </a:spcAft>
            </a:pPr>
            <a:r>
              <a:rPr lang="en-US" altLang="zh-CN" sz="2800" dirty="0">
                <a:solidFill>
                  <a:srgbClr val="000000"/>
                </a:solidFill>
                <a:latin typeface="华文中宋" pitchFamily="2" charset="-122"/>
                <a:ea typeface="华文中宋" pitchFamily="2" charset="-122"/>
              </a:rPr>
              <a:t>1.</a:t>
            </a:r>
            <a:r>
              <a:rPr lang="zh-CN" altLang="en-US" sz="2800" dirty="0">
                <a:solidFill>
                  <a:srgbClr val="000000"/>
                </a:solidFill>
                <a:latin typeface="华文中宋" pitchFamily="2" charset="-122"/>
                <a:ea typeface="华文中宋" pitchFamily="2" charset="-122"/>
              </a:rPr>
              <a:t>启蒙运动的背景：</a:t>
            </a:r>
          </a:p>
        </p:txBody>
      </p:sp>
    </p:spTree>
    <p:extLst>
      <p:ext uri="{BB962C8B-B14F-4D97-AF65-F5344CB8AC3E}">
        <p14:creationId xmlns:p14="http://schemas.microsoft.com/office/powerpoint/2010/main" val="403887649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62469">
                                            <p:txEl>
                                              <p:pRg st="1" end="1"/>
                                            </p:txEl>
                                          </p:spTgt>
                                        </p:tgtEl>
                                        <p:attrNameLst>
                                          <p:attrName>style.visibility</p:attrName>
                                        </p:attrNameLst>
                                      </p:cBhvr>
                                      <p:to>
                                        <p:strVal val="visible"/>
                                      </p:to>
                                    </p:set>
                                    <p:anim calcmode="lin" valueType="num">
                                      <p:cBhvr>
                                        <p:cTn id="7" dur="500" fill="hold"/>
                                        <p:tgtEl>
                                          <p:spTgt spid="62469">
                                            <p:txEl>
                                              <p:pRg st="1" end="1"/>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62469">
                                            <p:txEl>
                                              <p:pRg st="1" end="1"/>
                                            </p:txEl>
                                          </p:spTgt>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62469">
                                            <p:txEl>
                                              <p:pRg st="1" end="1"/>
                                            </p:txEl>
                                          </p:spTgt>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6246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23" presetClass="entr" presetSubtype="528" fill="hold" grpId="0" nodeType="clickEffect">
                                  <p:stCondLst>
                                    <p:cond delay="0"/>
                                  </p:stCondLst>
                                  <p:childTnLst>
                                    <p:set>
                                      <p:cBhvr>
                                        <p:cTn id="14" dur="1" fill="hold">
                                          <p:stCondLst>
                                            <p:cond delay="0"/>
                                          </p:stCondLst>
                                        </p:cTn>
                                        <p:tgtEl>
                                          <p:spTgt spid="62471"/>
                                        </p:tgtEl>
                                        <p:attrNameLst>
                                          <p:attrName>style.visibility</p:attrName>
                                        </p:attrNameLst>
                                      </p:cBhvr>
                                      <p:to>
                                        <p:strVal val="visible"/>
                                      </p:to>
                                    </p:set>
                                    <p:anim calcmode="lin" valueType="num">
                                      <p:cBhvr>
                                        <p:cTn id="15" dur="500" fill="hold"/>
                                        <p:tgtEl>
                                          <p:spTgt spid="62471"/>
                                        </p:tgtEl>
                                        <p:attrNameLst>
                                          <p:attrName>ppt_w</p:attrName>
                                        </p:attrNameLst>
                                      </p:cBhvr>
                                      <p:tavLst>
                                        <p:tav tm="0">
                                          <p:val>
                                            <p:fltVal val="0"/>
                                          </p:val>
                                        </p:tav>
                                        <p:tav tm="100000">
                                          <p:val>
                                            <p:strVal val="#ppt_w"/>
                                          </p:val>
                                        </p:tav>
                                      </p:tavLst>
                                    </p:anim>
                                    <p:anim calcmode="lin" valueType="num">
                                      <p:cBhvr>
                                        <p:cTn id="16" dur="500" fill="hold"/>
                                        <p:tgtEl>
                                          <p:spTgt spid="62471"/>
                                        </p:tgtEl>
                                        <p:attrNameLst>
                                          <p:attrName>ppt_h</p:attrName>
                                        </p:attrNameLst>
                                      </p:cBhvr>
                                      <p:tavLst>
                                        <p:tav tm="0">
                                          <p:val>
                                            <p:fltVal val="0"/>
                                          </p:val>
                                        </p:tav>
                                        <p:tav tm="100000">
                                          <p:val>
                                            <p:strVal val="#ppt_h"/>
                                          </p:val>
                                        </p:tav>
                                      </p:tavLst>
                                    </p:anim>
                                    <p:anim calcmode="lin" valueType="num">
                                      <p:cBhvr>
                                        <p:cTn id="17" dur="500" fill="hold"/>
                                        <p:tgtEl>
                                          <p:spTgt spid="62471"/>
                                        </p:tgtEl>
                                        <p:attrNameLst>
                                          <p:attrName>ppt_x</p:attrName>
                                        </p:attrNameLst>
                                      </p:cBhvr>
                                      <p:tavLst>
                                        <p:tav tm="0">
                                          <p:val>
                                            <p:fltVal val="0.5"/>
                                          </p:val>
                                        </p:tav>
                                        <p:tav tm="100000">
                                          <p:val>
                                            <p:strVal val="#ppt_x"/>
                                          </p:val>
                                        </p:tav>
                                      </p:tavLst>
                                    </p:anim>
                                    <p:anim calcmode="lin" valueType="num">
                                      <p:cBhvr>
                                        <p:cTn id="18" dur="500" fill="hold"/>
                                        <p:tgtEl>
                                          <p:spTgt spid="62471"/>
                                        </p:tgtEl>
                                        <p:attrNameLst>
                                          <p:attrName>ppt_y</p:attrName>
                                        </p:attrNameLst>
                                      </p:cBhvr>
                                      <p:tavLst>
                                        <p:tav tm="0">
                                          <p:val>
                                            <p:fltVal val="0.5"/>
                                          </p:val>
                                        </p:tav>
                                        <p:tav tm="100000">
                                          <p:val>
                                            <p:strVal val="#ppt_y"/>
                                          </p:val>
                                        </p:tav>
                                      </p:tavLst>
                                    </p:anim>
                                  </p:childTnLst>
                                </p:cTn>
                              </p:par>
                            </p:childTnLst>
                          </p:cTn>
                        </p:par>
                        <p:par>
                          <p:cTn id="19" fill="hold" nodeType="afterGroup">
                            <p:stCondLst>
                              <p:cond delay="500"/>
                            </p:stCondLst>
                            <p:childTnLst>
                              <p:par>
                                <p:cTn id="20" presetID="12" presetClass="entr" presetSubtype="4" fill="hold" grpId="0" nodeType="afterEffect">
                                  <p:stCondLst>
                                    <p:cond delay="0"/>
                                  </p:stCondLst>
                                  <p:childTnLst>
                                    <p:set>
                                      <p:cBhvr>
                                        <p:cTn id="21" dur="1" fill="hold">
                                          <p:stCondLst>
                                            <p:cond delay="0"/>
                                          </p:stCondLst>
                                        </p:cTn>
                                        <p:tgtEl>
                                          <p:spTgt spid="62470"/>
                                        </p:tgtEl>
                                        <p:attrNameLst>
                                          <p:attrName>style.visibility</p:attrName>
                                        </p:attrNameLst>
                                      </p:cBhvr>
                                      <p:to>
                                        <p:strVal val="visible"/>
                                      </p:to>
                                    </p:set>
                                    <p:animEffect transition="in" filter="slide(fromBottom)">
                                      <p:cBhvr>
                                        <p:cTn id="22" dur="500"/>
                                        <p:tgtEl>
                                          <p:spTgt spid="6247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xit" presetSubtype="4" fill="hold" grpId="1" nodeType="clickEffect">
                                  <p:stCondLst>
                                    <p:cond delay="0"/>
                                  </p:stCondLst>
                                  <p:childTnLst>
                                    <p:anim calcmode="lin" valueType="num">
                                      <p:cBhvr additive="base">
                                        <p:cTn id="26" dur="500"/>
                                        <p:tgtEl>
                                          <p:spTgt spid="62471"/>
                                        </p:tgtEl>
                                        <p:attrNameLst>
                                          <p:attrName>ppt_x</p:attrName>
                                        </p:attrNameLst>
                                      </p:cBhvr>
                                      <p:tavLst>
                                        <p:tav tm="0">
                                          <p:val>
                                            <p:strVal val="ppt_x"/>
                                          </p:val>
                                        </p:tav>
                                        <p:tav tm="100000">
                                          <p:val>
                                            <p:strVal val="ppt_x"/>
                                          </p:val>
                                        </p:tav>
                                      </p:tavLst>
                                    </p:anim>
                                    <p:anim calcmode="lin" valueType="num">
                                      <p:cBhvr additive="base">
                                        <p:cTn id="27" dur="500"/>
                                        <p:tgtEl>
                                          <p:spTgt spid="62471"/>
                                        </p:tgtEl>
                                        <p:attrNameLst>
                                          <p:attrName>ppt_y</p:attrName>
                                        </p:attrNameLst>
                                      </p:cBhvr>
                                      <p:tavLst>
                                        <p:tav tm="0">
                                          <p:val>
                                            <p:strVal val="ppt_y"/>
                                          </p:val>
                                        </p:tav>
                                        <p:tav tm="100000">
                                          <p:val>
                                            <p:strVal val="1+ppt_h/2"/>
                                          </p:val>
                                        </p:tav>
                                      </p:tavLst>
                                    </p:anim>
                                    <p:set>
                                      <p:cBhvr>
                                        <p:cTn id="28" dur="1" fill="hold">
                                          <p:stCondLst>
                                            <p:cond delay="499"/>
                                          </p:stCondLst>
                                        </p:cTn>
                                        <p:tgtEl>
                                          <p:spTgt spid="62471"/>
                                        </p:tgtEl>
                                        <p:attrNameLst>
                                          <p:attrName>style.visibility</p:attrName>
                                        </p:attrNameLst>
                                      </p:cBhvr>
                                      <p:to>
                                        <p:strVal val="hidden"/>
                                      </p:to>
                                    </p:set>
                                  </p:childTnLst>
                                </p:cTn>
                              </p:par>
                              <p:par>
                                <p:cTn id="29" presetID="2" presetClass="exit" presetSubtype="4" fill="hold" grpId="1" nodeType="withEffect">
                                  <p:stCondLst>
                                    <p:cond delay="0"/>
                                  </p:stCondLst>
                                  <p:childTnLst>
                                    <p:anim calcmode="lin" valueType="num">
                                      <p:cBhvr additive="base">
                                        <p:cTn id="30" dur="500"/>
                                        <p:tgtEl>
                                          <p:spTgt spid="62470"/>
                                        </p:tgtEl>
                                        <p:attrNameLst>
                                          <p:attrName>ppt_x</p:attrName>
                                        </p:attrNameLst>
                                      </p:cBhvr>
                                      <p:tavLst>
                                        <p:tav tm="0">
                                          <p:val>
                                            <p:strVal val="ppt_x"/>
                                          </p:val>
                                        </p:tav>
                                        <p:tav tm="100000">
                                          <p:val>
                                            <p:strVal val="ppt_x"/>
                                          </p:val>
                                        </p:tav>
                                      </p:tavLst>
                                    </p:anim>
                                    <p:anim calcmode="lin" valueType="num">
                                      <p:cBhvr additive="base">
                                        <p:cTn id="31" dur="500"/>
                                        <p:tgtEl>
                                          <p:spTgt spid="62470"/>
                                        </p:tgtEl>
                                        <p:attrNameLst>
                                          <p:attrName>ppt_y</p:attrName>
                                        </p:attrNameLst>
                                      </p:cBhvr>
                                      <p:tavLst>
                                        <p:tav tm="0">
                                          <p:val>
                                            <p:strVal val="ppt_y"/>
                                          </p:val>
                                        </p:tav>
                                        <p:tav tm="100000">
                                          <p:val>
                                            <p:strVal val="1+ppt_h/2"/>
                                          </p:val>
                                        </p:tav>
                                      </p:tavLst>
                                    </p:anim>
                                    <p:set>
                                      <p:cBhvr>
                                        <p:cTn id="32" dur="1" fill="hold">
                                          <p:stCondLst>
                                            <p:cond delay="499"/>
                                          </p:stCondLst>
                                        </p:cTn>
                                        <p:tgtEl>
                                          <p:spTgt spid="62470"/>
                                        </p:tgtEl>
                                        <p:attrNameLst>
                                          <p:attrName>style.visibility</p:attrName>
                                        </p:attrNameLst>
                                      </p:cBhvr>
                                      <p:to>
                                        <p:strVal val="hidden"/>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7">
                                            <p:txEl>
                                              <p:pRg st="0" end="0"/>
                                            </p:txEl>
                                          </p:spTgt>
                                        </p:tgtEl>
                                        <p:attrNameLst>
                                          <p:attrName>style.visibility</p:attrName>
                                        </p:attrNameLst>
                                      </p:cBhvr>
                                      <p:to>
                                        <p:strVal val="visible"/>
                                      </p:to>
                                    </p:set>
                                    <p:animEffect transition="in" filter="blinds(horizontal)">
                                      <p:cBhvr>
                                        <p:cTn id="37" dur="500"/>
                                        <p:tgtEl>
                                          <p:spTgt spid="7">
                                            <p:txEl>
                                              <p:pRg st="0" end="0"/>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7">
                                            <p:txEl>
                                              <p:pRg st="1" end="1"/>
                                            </p:txEl>
                                          </p:spTgt>
                                        </p:tgtEl>
                                        <p:attrNameLst>
                                          <p:attrName>style.visibility</p:attrName>
                                        </p:attrNameLst>
                                      </p:cBhvr>
                                      <p:to>
                                        <p:strVal val="visible"/>
                                      </p:to>
                                    </p:set>
                                    <p:animEffect transition="in" filter="blinds(horizontal)">
                                      <p:cBhvr>
                                        <p:cTn id="42" dur="500"/>
                                        <p:tgtEl>
                                          <p:spTgt spid="7">
                                            <p:txEl>
                                              <p:pRg st="1" end="1"/>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7">
                                            <p:txEl>
                                              <p:pRg st="2" end="2"/>
                                            </p:txEl>
                                          </p:spTgt>
                                        </p:tgtEl>
                                        <p:attrNameLst>
                                          <p:attrName>style.visibility</p:attrName>
                                        </p:attrNameLst>
                                      </p:cBhvr>
                                      <p:to>
                                        <p:strVal val="visible"/>
                                      </p:to>
                                    </p:set>
                                    <p:animEffect transition="in" filter="blinds(horizontal)">
                                      <p:cBhvr>
                                        <p:cTn id="47" dur="500"/>
                                        <p:tgtEl>
                                          <p:spTgt spid="7">
                                            <p:txEl>
                                              <p:pRg st="2" end="2"/>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blinds(horizontal)">
                                      <p:cBhvr>
                                        <p:cTn id="52" dur="500"/>
                                        <p:tgtEl>
                                          <p:spTgt spid="9"/>
                                        </p:tgtEl>
                                      </p:cBhvr>
                                    </p:animEffect>
                                  </p:childTnLst>
                                </p:cTn>
                              </p:par>
                            </p:childTnLst>
                          </p:cTn>
                        </p:par>
                        <p:par>
                          <p:cTn id="53" fill="hold" nodeType="withGroup">
                            <p:stCondLst>
                              <p:cond delay="500"/>
                            </p:stCondLst>
                            <p:childTnLst>
                              <p:par>
                                <p:cTn id="54" presetID="3" presetClass="entr" presetSubtype="10" fill="hold" grpId="0" nodeType="after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blinds(horizontal)">
                                      <p:cBhvr>
                                        <p:cTn id="5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9" grpId="0" build="allAtOnce"/>
      <p:bldP spid="62470" grpId="0" animBg="1"/>
      <p:bldP spid="62470" grpId="1" animBg="1"/>
      <p:bldP spid="62471" grpId="0"/>
      <p:bldP spid="62471" grpId="1"/>
      <p:bldP spid="7" grpId="0" build="p"/>
      <p:bldP spid="8"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9149" name="Group 125"/>
          <p:cNvGraphicFramePr>
            <a:graphicFrameLocks noGrp="1"/>
          </p:cNvGraphicFramePr>
          <p:nvPr/>
        </p:nvGraphicFramePr>
        <p:xfrm>
          <a:off x="228600" y="1143000"/>
          <a:ext cx="8686800" cy="5672139"/>
        </p:xfrm>
        <a:graphic>
          <a:graphicData uri="http://schemas.openxmlformats.org/drawingml/2006/table">
            <a:tbl>
              <a:tblPr/>
              <a:tblGrid>
                <a:gridCol w="762000">
                  <a:extLst>
                    <a:ext uri="{9D8B030D-6E8A-4147-A177-3AD203B41FA5}">
                      <a16:colId xmlns:a16="http://schemas.microsoft.com/office/drawing/2014/main" val="20000"/>
                    </a:ext>
                  </a:extLst>
                </a:gridCol>
                <a:gridCol w="762000">
                  <a:extLst>
                    <a:ext uri="{9D8B030D-6E8A-4147-A177-3AD203B41FA5}">
                      <a16:colId xmlns:a16="http://schemas.microsoft.com/office/drawing/2014/main" val="20001"/>
                    </a:ext>
                  </a:extLst>
                </a:gridCol>
                <a:gridCol w="1600200">
                  <a:extLst>
                    <a:ext uri="{9D8B030D-6E8A-4147-A177-3AD203B41FA5}">
                      <a16:colId xmlns:a16="http://schemas.microsoft.com/office/drawing/2014/main" val="20002"/>
                    </a:ext>
                  </a:extLst>
                </a:gridCol>
                <a:gridCol w="1752600">
                  <a:extLst>
                    <a:ext uri="{9D8B030D-6E8A-4147-A177-3AD203B41FA5}">
                      <a16:colId xmlns:a16="http://schemas.microsoft.com/office/drawing/2014/main" val="20003"/>
                    </a:ext>
                  </a:extLst>
                </a:gridCol>
                <a:gridCol w="1905000">
                  <a:extLst>
                    <a:ext uri="{9D8B030D-6E8A-4147-A177-3AD203B41FA5}">
                      <a16:colId xmlns:a16="http://schemas.microsoft.com/office/drawing/2014/main" val="20004"/>
                    </a:ext>
                  </a:extLst>
                </a:gridCol>
                <a:gridCol w="1905000">
                  <a:extLst>
                    <a:ext uri="{9D8B030D-6E8A-4147-A177-3AD203B41FA5}">
                      <a16:colId xmlns:a16="http://schemas.microsoft.com/office/drawing/2014/main" val="20005"/>
                    </a:ext>
                  </a:extLst>
                </a:gridCol>
              </a:tblGrid>
              <a:tr h="4572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200" b="1" i="0" u="none" strike="noStrike" cap="none" normalizeH="0" baseline="0" dirty="0">
                          <a:ln>
                            <a:noFill/>
                          </a:ln>
                          <a:solidFill>
                            <a:schemeClr val="tx1"/>
                          </a:solidFill>
                          <a:effectLst/>
                          <a:latin typeface="黑体" pitchFamily="49" charset="-122"/>
                          <a:ea typeface="黑体" pitchFamily="49" charset="-122"/>
                        </a:rPr>
                        <a:t>阶段</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200" b="1" i="0" u="none" strike="noStrike" cap="none" normalizeH="0" baseline="0">
                          <a:ln>
                            <a:noFill/>
                          </a:ln>
                          <a:solidFill>
                            <a:schemeClr val="tx1"/>
                          </a:solidFill>
                          <a:effectLst/>
                          <a:latin typeface="黑体" pitchFamily="49" charset="-122"/>
                          <a:ea typeface="黑体" pitchFamily="49" charset="-122"/>
                        </a:rPr>
                        <a:t>国家</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200" b="1" i="0" u="none" strike="noStrike" cap="none" normalizeH="0" baseline="0">
                          <a:ln>
                            <a:noFill/>
                          </a:ln>
                          <a:solidFill>
                            <a:schemeClr val="tx1"/>
                          </a:solidFill>
                          <a:effectLst/>
                          <a:latin typeface="黑体" pitchFamily="49" charset="-122"/>
                          <a:ea typeface="黑体" pitchFamily="49" charset="-122"/>
                        </a:rPr>
                        <a:t>代表人物</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200" b="1" i="0" u="none" strike="noStrike" cap="none" normalizeH="0" baseline="0">
                          <a:ln>
                            <a:noFill/>
                          </a:ln>
                          <a:solidFill>
                            <a:schemeClr val="tx1"/>
                          </a:solidFill>
                          <a:effectLst/>
                          <a:latin typeface="黑体" pitchFamily="49" charset="-122"/>
                          <a:ea typeface="黑体" pitchFamily="49" charset="-122"/>
                        </a:rPr>
                        <a:t>主要著作</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200" b="1" i="0" u="none" strike="noStrike" cap="none" normalizeH="0" baseline="0">
                          <a:ln>
                            <a:noFill/>
                          </a:ln>
                          <a:solidFill>
                            <a:schemeClr val="tx1"/>
                          </a:solidFill>
                          <a:effectLst/>
                          <a:latin typeface="黑体" pitchFamily="49" charset="-122"/>
                          <a:ea typeface="黑体" pitchFamily="49" charset="-122"/>
                        </a:rPr>
                        <a:t>主要思想</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200" b="1" i="0" u="none" strike="noStrike" cap="none" normalizeH="0" baseline="0" dirty="0">
                          <a:ln>
                            <a:noFill/>
                          </a:ln>
                          <a:solidFill>
                            <a:schemeClr val="tx1"/>
                          </a:solidFill>
                          <a:effectLst/>
                          <a:latin typeface="黑体" pitchFamily="49" charset="-122"/>
                          <a:ea typeface="黑体" pitchFamily="49" charset="-122"/>
                        </a:rPr>
                        <a:t>影响</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extLst>
                  <a:ext uri="{0D108BD9-81ED-4DB2-BD59-A6C34878D82A}">
                    <a16:rowId xmlns:a16="http://schemas.microsoft.com/office/drawing/2014/main" val="10000"/>
                  </a:ext>
                </a:extLst>
              </a:tr>
              <a:tr h="793750">
                <a:tc row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a:ln>
                          <a:noFill/>
                        </a:ln>
                        <a:solidFill>
                          <a:schemeClr val="tx1"/>
                        </a:solidFill>
                        <a:effectLst/>
                        <a:latin typeface="Arial" pitchFamily="34" charset="0"/>
                        <a:ea typeface="宋体"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row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dirty="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000" b="1" i="0" u="none" strike="noStrike" cap="none" normalizeH="0" baseline="0" dirty="0">
                        <a:ln>
                          <a:noFill/>
                        </a:ln>
                        <a:solidFill>
                          <a:schemeClr val="tx1"/>
                        </a:solidFill>
                        <a:effectLst/>
                        <a:latin typeface="华文中宋" pitchFamily="2" charset="-122"/>
                        <a:ea typeface="华文中宋"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r h="795338">
                <a:tc vMerge="1">
                  <a:txBody>
                    <a:bodyPr/>
                    <a:lstStyle/>
                    <a:p>
                      <a:endParaRPr lang="zh-CN" altLang="en-US"/>
                    </a:p>
                  </a:txBody>
                  <a:tcPr/>
                </a:tc>
                <a:tc vMerge="1">
                  <a:txBody>
                    <a:bodyPr/>
                    <a:lstStyle/>
                    <a:p>
                      <a:endParaRPr lang="zh-CN" alt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925513">
                <a:tc rowSpan="3">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a:ln>
                          <a:noFill/>
                        </a:ln>
                        <a:solidFill>
                          <a:schemeClr val="tx1"/>
                        </a:solidFill>
                        <a:effectLst/>
                        <a:latin typeface="Arial" pitchFamily="34" charset="0"/>
                        <a:ea typeface="宋体"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rowSpan="3">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r h="685800">
                <a:tc vMerge="1">
                  <a:txBody>
                    <a:bodyPr/>
                    <a:lstStyle/>
                    <a:p>
                      <a:endParaRPr lang="zh-CN" altLang="en-US"/>
                    </a:p>
                  </a:txBody>
                  <a:tcPr/>
                </a:tc>
                <a:tc vMerge="1">
                  <a:txBody>
                    <a:bodyPr/>
                    <a:lstStyle/>
                    <a:p>
                      <a:endParaRPr lang="zh-CN" alt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4"/>
                  </a:ext>
                </a:extLst>
              </a:tr>
              <a:tr h="1219200">
                <a:tc vMerge="1">
                  <a:txBody>
                    <a:bodyPr/>
                    <a:lstStyle/>
                    <a:p>
                      <a:endParaRPr lang="zh-CN" altLang="en-US"/>
                    </a:p>
                  </a:txBody>
                  <a:tcPr/>
                </a:tc>
                <a:tc vMerge="1">
                  <a:txBody>
                    <a:bodyPr/>
                    <a:lstStyle/>
                    <a:p>
                      <a:endParaRPr lang="zh-CN" alt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5"/>
                  </a:ext>
                </a:extLst>
              </a:tr>
              <a:tr h="795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a:ln>
                          <a:noFill/>
                        </a:ln>
                        <a:solidFill>
                          <a:schemeClr val="tx1"/>
                        </a:solidFill>
                        <a:effectLst/>
                        <a:latin typeface="Arial" pitchFamily="34" charset="0"/>
                        <a:ea typeface="宋体"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dirty="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6"/>
                  </a:ext>
                </a:extLst>
              </a:tr>
            </a:tbl>
          </a:graphicData>
        </a:graphic>
      </p:graphicFrame>
      <p:sp>
        <p:nvSpPr>
          <p:cNvPr id="129108" name="Text Box 84"/>
          <p:cNvSpPr txBox="1">
            <a:spLocks noChangeArrowheads="1"/>
          </p:cNvSpPr>
          <p:nvPr/>
        </p:nvSpPr>
        <p:spPr bwMode="auto">
          <a:xfrm>
            <a:off x="381000" y="3657600"/>
            <a:ext cx="611188" cy="1223963"/>
          </a:xfrm>
          <a:prstGeom prst="rect">
            <a:avLst/>
          </a:prstGeom>
          <a:noFill/>
          <a:ln w="9525">
            <a:noFill/>
            <a:miter lim="800000"/>
            <a:headEnd/>
            <a:tailEnd/>
          </a:ln>
          <a:effectLst/>
        </p:spPr>
        <p:txBody>
          <a:bodyPr vert="eaVert">
            <a:spAutoFit/>
          </a:bodyPr>
          <a:lstStyle/>
          <a:p>
            <a:pPr algn="ctr" fontAlgn="base">
              <a:spcBef>
                <a:spcPct val="50000"/>
              </a:spcBef>
              <a:spcAft>
                <a:spcPct val="0"/>
              </a:spcAft>
              <a:defRPr/>
            </a:pPr>
            <a:r>
              <a:rPr lang="zh-CN" altLang="en-US" sz="2800" b="1">
                <a:solidFill>
                  <a:srgbClr val="990000"/>
                </a:solidFill>
                <a:effectLst>
                  <a:outerShdw blurRad="38100" dist="38100" dir="2700000" algn="tl">
                    <a:srgbClr val="000000"/>
                  </a:outerShdw>
                </a:effectLst>
                <a:ea typeface="黑体" pitchFamily="49" charset="-122"/>
              </a:rPr>
              <a:t>高    潮</a:t>
            </a:r>
          </a:p>
        </p:txBody>
      </p:sp>
      <p:sp>
        <p:nvSpPr>
          <p:cNvPr id="129109" name="Rectangle 85"/>
          <p:cNvSpPr>
            <a:spLocks noChangeArrowheads="1"/>
          </p:cNvSpPr>
          <p:nvPr/>
        </p:nvSpPr>
        <p:spPr bwMode="auto">
          <a:xfrm>
            <a:off x="381000" y="1905000"/>
            <a:ext cx="533400" cy="946150"/>
          </a:xfrm>
          <a:prstGeom prst="rect">
            <a:avLst/>
          </a:prstGeom>
          <a:noFill/>
          <a:ln w="9525">
            <a:noFill/>
            <a:miter lim="800000"/>
            <a:headEnd/>
            <a:tailEnd/>
          </a:ln>
          <a:effectLst/>
        </p:spPr>
        <p:txBody>
          <a:bodyPr>
            <a:spAutoFit/>
          </a:bodyPr>
          <a:lstStyle/>
          <a:p>
            <a:pPr algn="ctr" fontAlgn="base">
              <a:spcBef>
                <a:spcPct val="0"/>
              </a:spcBef>
              <a:spcAft>
                <a:spcPct val="0"/>
              </a:spcAft>
              <a:defRPr/>
            </a:pPr>
            <a:r>
              <a:rPr lang="zh-CN" altLang="en-US" sz="2800" b="1">
                <a:solidFill>
                  <a:srgbClr val="990000"/>
                </a:solidFill>
                <a:effectLst>
                  <a:outerShdw blurRad="38100" dist="38100" dir="2700000" algn="tl">
                    <a:srgbClr val="000000"/>
                  </a:outerShdw>
                </a:effectLst>
                <a:ea typeface="黑体" pitchFamily="49" charset="-122"/>
              </a:rPr>
              <a:t>兴起</a:t>
            </a:r>
          </a:p>
        </p:txBody>
      </p:sp>
      <p:sp>
        <p:nvSpPr>
          <p:cNvPr id="129110" name="Rectangle 86"/>
          <p:cNvSpPr>
            <a:spLocks noChangeArrowheads="1"/>
          </p:cNvSpPr>
          <p:nvPr/>
        </p:nvSpPr>
        <p:spPr bwMode="auto">
          <a:xfrm>
            <a:off x="228600" y="6096000"/>
            <a:ext cx="898525" cy="519113"/>
          </a:xfrm>
          <a:prstGeom prst="rect">
            <a:avLst/>
          </a:prstGeom>
          <a:noFill/>
          <a:ln w="9525">
            <a:noFill/>
            <a:miter lim="800000"/>
            <a:headEnd/>
            <a:tailEnd/>
          </a:ln>
          <a:effectLst/>
        </p:spPr>
        <p:txBody>
          <a:bodyPr wrap="none">
            <a:spAutoFit/>
          </a:bodyPr>
          <a:lstStyle/>
          <a:p>
            <a:pPr algn="ctr" fontAlgn="base">
              <a:spcBef>
                <a:spcPct val="0"/>
              </a:spcBef>
              <a:spcAft>
                <a:spcPct val="0"/>
              </a:spcAft>
              <a:defRPr/>
            </a:pPr>
            <a:r>
              <a:rPr lang="zh-CN" altLang="en-US" sz="2800" b="1">
                <a:solidFill>
                  <a:srgbClr val="990000"/>
                </a:solidFill>
                <a:effectLst>
                  <a:outerShdw blurRad="38100" dist="38100" dir="2700000" algn="tl">
                    <a:srgbClr val="000000"/>
                  </a:outerShdw>
                </a:effectLst>
                <a:ea typeface="黑体" pitchFamily="49" charset="-122"/>
              </a:rPr>
              <a:t>扩展</a:t>
            </a:r>
          </a:p>
        </p:txBody>
      </p:sp>
      <p:sp>
        <p:nvSpPr>
          <p:cNvPr id="129111" name="Rectangle 87"/>
          <p:cNvSpPr>
            <a:spLocks noChangeArrowheads="1"/>
          </p:cNvSpPr>
          <p:nvPr/>
        </p:nvSpPr>
        <p:spPr bwMode="auto">
          <a:xfrm>
            <a:off x="1066800" y="2438400"/>
            <a:ext cx="533400" cy="830263"/>
          </a:xfrm>
          <a:prstGeom prst="rect">
            <a:avLst/>
          </a:prstGeom>
          <a:noFill/>
          <a:ln w="9525">
            <a:noFill/>
            <a:miter lim="800000"/>
            <a:headEnd/>
            <a:tailEnd/>
          </a:ln>
          <a:effectLst/>
        </p:spPr>
        <p:txBody>
          <a:bodyPr>
            <a:spAutoFit/>
          </a:bodyPr>
          <a:lstStyle/>
          <a:p>
            <a:pPr algn="ctr" fontAlgn="base">
              <a:spcBef>
                <a:spcPct val="0"/>
              </a:spcBef>
              <a:spcAft>
                <a:spcPct val="0"/>
              </a:spcAft>
              <a:defRPr/>
            </a:pPr>
            <a:r>
              <a:rPr lang="zh-CN" altLang="en-US" sz="2400" b="1" dirty="0">
                <a:solidFill>
                  <a:srgbClr val="000000"/>
                </a:solidFill>
                <a:effectLst>
                  <a:outerShdw blurRad="38100" dist="38100" dir="2700000" algn="tl">
                    <a:srgbClr val="FFFFFF"/>
                  </a:outerShdw>
                </a:effectLst>
                <a:ea typeface="黑体" pitchFamily="49" charset="-122"/>
              </a:rPr>
              <a:t>英国</a:t>
            </a:r>
          </a:p>
        </p:txBody>
      </p:sp>
      <p:sp>
        <p:nvSpPr>
          <p:cNvPr id="129112" name="Rectangle 88"/>
          <p:cNvSpPr>
            <a:spLocks noChangeArrowheads="1"/>
          </p:cNvSpPr>
          <p:nvPr/>
        </p:nvSpPr>
        <p:spPr bwMode="auto">
          <a:xfrm>
            <a:off x="949325" y="6172200"/>
            <a:ext cx="803275" cy="461963"/>
          </a:xfrm>
          <a:prstGeom prst="rect">
            <a:avLst/>
          </a:prstGeom>
          <a:noFill/>
          <a:ln w="9525">
            <a:noFill/>
            <a:miter lim="800000"/>
            <a:headEnd/>
            <a:tailEnd/>
          </a:ln>
          <a:effectLst/>
        </p:spPr>
        <p:txBody>
          <a:bodyPr wrap="none">
            <a:spAutoFit/>
          </a:bodyPr>
          <a:lstStyle/>
          <a:p>
            <a:pPr algn="ctr" fontAlgn="base">
              <a:spcBef>
                <a:spcPct val="0"/>
              </a:spcBef>
              <a:spcAft>
                <a:spcPct val="0"/>
              </a:spcAft>
              <a:defRPr/>
            </a:pPr>
            <a:r>
              <a:rPr lang="zh-CN" altLang="en-US" sz="2400" b="1" dirty="0">
                <a:solidFill>
                  <a:srgbClr val="000000"/>
                </a:solidFill>
                <a:effectLst>
                  <a:outerShdw blurRad="38100" dist="38100" dir="2700000" algn="tl">
                    <a:srgbClr val="FFFFFF"/>
                  </a:outerShdw>
                </a:effectLst>
                <a:ea typeface="黑体" pitchFamily="49" charset="-122"/>
              </a:rPr>
              <a:t>德国</a:t>
            </a:r>
          </a:p>
        </p:txBody>
      </p:sp>
      <p:sp>
        <p:nvSpPr>
          <p:cNvPr id="129113" name="Text Box 89"/>
          <p:cNvSpPr txBox="1">
            <a:spLocks noChangeArrowheads="1"/>
          </p:cNvSpPr>
          <p:nvPr/>
        </p:nvSpPr>
        <p:spPr bwMode="auto">
          <a:xfrm>
            <a:off x="990600" y="3657600"/>
            <a:ext cx="611188" cy="1223963"/>
          </a:xfrm>
          <a:prstGeom prst="rect">
            <a:avLst/>
          </a:prstGeom>
          <a:noFill/>
          <a:ln w="9525">
            <a:noFill/>
            <a:miter lim="800000"/>
            <a:headEnd/>
            <a:tailEnd/>
          </a:ln>
          <a:effectLst/>
        </p:spPr>
        <p:txBody>
          <a:bodyPr vert="eaVert">
            <a:spAutoFit/>
          </a:bodyPr>
          <a:lstStyle/>
          <a:p>
            <a:pPr algn="ctr" fontAlgn="base">
              <a:spcBef>
                <a:spcPct val="50000"/>
              </a:spcBef>
              <a:spcAft>
                <a:spcPct val="0"/>
              </a:spcAft>
              <a:defRPr/>
            </a:pPr>
            <a:r>
              <a:rPr lang="zh-CN" altLang="en-US" sz="2800" b="1" dirty="0">
                <a:solidFill>
                  <a:srgbClr val="000000"/>
                </a:solidFill>
                <a:effectLst>
                  <a:outerShdw blurRad="38100" dist="38100" dir="2700000" algn="tl">
                    <a:srgbClr val="FFFFFF"/>
                  </a:outerShdw>
                </a:effectLst>
                <a:ea typeface="黑体" pitchFamily="49" charset="-122"/>
              </a:rPr>
              <a:t>法    国</a:t>
            </a:r>
          </a:p>
        </p:txBody>
      </p:sp>
      <p:sp>
        <p:nvSpPr>
          <p:cNvPr id="129123" name="Rectangle 99"/>
          <p:cNvSpPr>
            <a:spLocks noChangeArrowheads="1"/>
          </p:cNvSpPr>
          <p:nvPr/>
        </p:nvSpPr>
        <p:spPr bwMode="auto">
          <a:xfrm>
            <a:off x="1979712" y="3352800"/>
            <a:ext cx="1179513" cy="488950"/>
          </a:xfrm>
          <a:prstGeom prst="rect">
            <a:avLst/>
          </a:prstGeom>
          <a:noFill/>
          <a:ln w="9525">
            <a:noFill/>
            <a:miter lim="800000"/>
            <a:headEnd/>
            <a:tailEnd/>
          </a:ln>
          <a:effectLst/>
        </p:spPr>
        <p:txBody>
          <a:bodyPr wrap="none" anchor="ctr">
            <a:spAutoFit/>
          </a:bodyPr>
          <a:lstStyle/>
          <a:p>
            <a:pPr algn="ctr" fontAlgn="base">
              <a:spcBef>
                <a:spcPct val="0"/>
              </a:spcBef>
              <a:spcAft>
                <a:spcPct val="0"/>
              </a:spcAft>
              <a:defRPr/>
            </a:pPr>
            <a:r>
              <a:rPr lang="zh-CN" altLang="en-US" sz="2600" b="1">
                <a:solidFill>
                  <a:srgbClr val="FF0000"/>
                </a:solidFill>
                <a:effectLst>
                  <a:outerShdw blurRad="38100" dist="38100" dir="2700000" algn="tl">
                    <a:srgbClr val="000000"/>
                  </a:outerShdw>
                </a:effectLst>
                <a:latin typeface="华文中宋" pitchFamily="2" charset="-122"/>
                <a:ea typeface="华文中宋" pitchFamily="2" charset="-122"/>
              </a:rPr>
              <a:t>伏尔泰</a:t>
            </a:r>
          </a:p>
        </p:txBody>
      </p:sp>
      <p:sp>
        <p:nvSpPr>
          <p:cNvPr id="129124" name="Rectangle 100"/>
          <p:cNvSpPr>
            <a:spLocks noChangeArrowheads="1"/>
          </p:cNvSpPr>
          <p:nvPr/>
        </p:nvSpPr>
        <p:spPr bwMode="auto">
          <a:xfrm>
            <a:off x="1763688" y="4146550"/>
            <a:ext cx="1677988" cy="488950"/>
          </a:xfrm>
          <a:prstGeom prst="rect">
            <a:avLst/>
          </a:prstGeom>
          <a:noFill/>
          <a:ln w="9525">
            <a:noFill/>
            <a:miter lim="800000"/>
            <a:headEnd/>
            <a:tailEnd/>
          </a:ln>
          <a:effectLst/>
        </p:spPr>
        <p:txBody>
          <a:bodyPr wrap="none" anchor="ctr">
            <a:spAutoFit/>
          </a:bodyPr>
          <a:lstStyle/>
          <a:p>
            <a:pPr algn="ctr" fontAlgn="base">
              <a:spcBef>
                <a:spcPct val="0"/>
              </a:spcBef>
              <a:spcAft>
                <a:spcPct val="0"/>
              </a:spcAft>
              <a:defRPr/>
            </a:pPr>
            <a:r>
              <a:rPr lang="zh-CN" altLang="en-US" sz="2600" b="1" dirty="0">
                <a:solidFill>
                  <a:srgbClr val="FF0000"/>
                </a:solidFill>
                <a:effectLst>
                  <a:outerShdw blurRad="38100" dist="38100" dir="2700000" algn="tl">
                    <a:srgbClr val="000000"/>
                  </a:outerShdw>
                </a:effectLst>
                <a:latin typeface="华文中宋" pitchFamily="2" charset="-122"/>
                <a:ea typeface="华文中宋" pitchFamily="2" charset="-122"/>
              </a:rPr>
              <a:t>孟德斯鸠 </a:t>
            </a:r>
          </a:p>
        </p:txBody>
      </p:sp>
      <p:sp>
        <p:nvSpPr>
          <p:cNvPr id="129125" name="Rectangle 101"/>
          <p:cNvSpPr>
            <a:spLocks noChangeArrowheads="1"/>
          </p:cNvSpPr>
          <p:nvPr/>
        </p:nvSpPr>
        <p:spPr bwMode="auto">
          <a:xfrm>
            <a:off x="1907704" y="5105400"/>
            <a:ext cx="1292225" cy="492125"/>
          </a:xfrm>
          <a:prstGeom prst="rect">
            <a:avLst/>
          </a:prstGeom>
          <a:noFill/>
          <a:ln w="9525">
            <a:noFill/>
            <a:miter lim="800000"/>
            <a:headEnd/>
            <a:tailEnd/>
          </a:ln>
          <a:effectLst/>
        </p:spPr>
        <p:txBody>
          <a:bodyPr wrap="none" anchor="ctr">
            <a:spAutoFit/>
          </a:bodyPr>
          <a:lstStyle/>
          <a:p>
            <a:pPr algn="ctr" fontAlgn="base">
              <a:spcBef>
                <a:spcPct val="0"/>
              </a:spcBef>
              <a:spcAft>
                <a:spcPct val="0"/>
              </a:spcAft>
              <a:defRPr/>
            </a:pPr>
            <a:r>
              <a:rPr lang="zh-CN" altLang="en-US" sz="2600" b="1" dirty="0">
                <a:solidFill>
                  <a:srgbClr val="FF0000"/>
                </a:solidFill>
                <a:effectLst>
                  <a:outerShdw blurRad="38100" dist="38100" dir="2700000" algn="tl">
                    <a:srgbClr val="000000"/>
                  </a:outerShdw>
                </a:effectLst>
                <a:latin typeface="华文中宋" pitchFamily="2" charset="-122"/>
                <a:ea typeface="华文中宋" pitchFamily="2" charset="-122"/>
              </a:rPr>
              <a:t>卢　梭 </a:t>
            </a:r>
          </a:p>
        </p:txBody>
      </p:sp>
      <p:sp>
        <p:nvSpPr>
          <p:cNvPr id="129126" name="Rectangle 102"/>
          <p:cNvSpPr>
            <a:spLocks noChangeArrowheads="1"/>
          </p:cNvSpPr>
          <p:nvPr/>
        </p:nvSpPr>
        <p:spPr bwMode="auto">
          <a:xfrm>
            <a:off x="2057400" y="6172200"/>
            <a:ext cx="1173163" cy="492125"/>
          </a:xfrm>
          <a:prstGeom prst="rect">
            <a:avLst/>
          </a:prstGeom>
          <a:noFill/>
          <a:ln w="9525">
            <a:noFill/>
            <a:miter lim="800000"/>
            <a:headEnd/>
            <a:tailEnd/>
          </a:ln>
          <a:effectLst/>
        </p:spPr>
        <p:txBody>
          <a:bodyPr wrap="none" anchor="ctr">
            <a:spAutoFit/>
          </a:bodyPr>
          <a:lstStyle/>
          <a:p>
            <a:pPr algn="ctr" fontAlgn="base">
              <a:spcBef>
                <a:spcPct val="0"/>
              </a:spcBef>
              <a:spcAft>
                <a:spcPct val="0"/>
              </a:spcAft>
              <a:defRPr/>
            </a:pPr>
            <a:r>
              <a:rPr lang="zh-CN" altLang="en-US" sz="2600" b="1" dirty="0">
                <a:solidFill>
                  <a:srgbClr val="FF0000"/>
                </a:solidFill>
                <a:effectLst>
                  <a:outerShdw blurRad="38100" dist="38100" dir="2700000" algn="tl">
                    <a:srgbClr val="000000"/>
                  </a:outerShdw>
                </a:effectLst>
                <a:latin typeface="华文中宋" pitchFamily="2" charset="-122"/>
                <a:ea typeface="华文中宋" pitchFamily="2" charset="-122"/>
              </a:rPr>
              <a:t>康  德 </a:t>
            </a:r>
          </a:p>
        </p:txBody>
      </p:sp>
      <p:sp>
        <p:nvSpPr>
          <p:cNvPr id="129127" name="Text Box 103"/>
          <p:cNvSpPr txBox="1">
            <a:spLocks noChangeArrowheads="1"/>
          </p:cNvSpPr>
          <p:nvPr/>
        </p:nvSpPr>
        <p:spPr bwMode="auto">
          <a:xfrm>
            <a:off x="1524000" y="1752600"/>
            <a:ext cx="2016125" cy="488950"/>
          </a:xfrm>
          <a:prstGeom prst="rect">
            <a:avLst/>
          </a:prstGeom>
          <a:noFill/>
          <a:ln w="9525">
            <a:noFill/>
            <a:miter lim="800000"/>
            <a:headEnd/>
            <a:tailEnd/>
          </a:ln>
          <a:effectLst/>
        </p:spPr>
        <p:txBody>
          <a:bodyPr>
            <a:spAutoFit/>
          </a:bodyPr>
          <a:lstStyle/>
          <a:p>
            <a:pPr algn="ctr" fontAlgn="base">
              <a:spcBef>
                <a:spcPct val="50000"/>
              </a:spcBef>
              <a:spcAft>
                <a:spcPct val="0"/>
              </a:spcAft>
              <a:defRPr/>
            </a:pPr>
            <a:r>
              <a:rPr lang="zh-CN" altLang="en-US" sz="2600" b="1" dirty="0">
                <a:solidFill>
                  <a:srgbClr val="000000"/>
                </a:solidFill>
                <a:effectLst>
                  <a:outerShdw blurRad="38100" dist="38100" dir="2700000" algn="tl">
                    <a:srgbClr val="FFFFFF"/>
                  </a:outerShdw>
                </a:effectLst>
                <a:latin typeface="华文中宋" pitchFamily="2" charset="-122"/>
                <a:ea typeface="华文中宋" pitchFamily="2" charset="-122"/>
              </a:rPr>
              <a:t>斯宾诺莎</a:t>
            </a:r>
          </a:p>
        </p:txBody>
      </p:sp>
      <p:sp>
        <p:nvSpPr>
          <p:cNvPr id="129128" name="Text Box 104">
            <a:hlinkClick r:id="rId3" action="ppaction://hlinksldjump"/>
          </p:cNvPr>
          <p:cNvSpPr txBox="1">
            <a:spLocks noChangeArrowheads="1"/>
          </p:cNvSpPr>
          <p:nvPr/>
        </p:nvSpPr>
        <p:spPr bwMode="auto">
          <a:xfrm>
            <a:off x="1676400" y="2514600"/>
            <a:ext cx="1873250" cy="488950"/>
          </a:xfrm>
          <a:prstGeom prst="rect">
            <a:avLst/>
          </a:prstGeom>
          <a:noFill/>
          <a:ln w="9525">
            <a:noFill/>
            <a:miter lim="800000"/>
            <a:headEnd/>
            <a:tailEnd/>
          </a:ln>
          <a:effectLst/>
        </p:spPr>
        <p:txBody>
          <a:bodyPr>
            <a:spAutoFit/>
          </a:bodyPr>
          <a:lstStyle/>
          <a:p>
            <a:pPr algn="ctr" fontAlgn="base">
              <a:spcBef>
                <a:spcPct val="50000"/>
              </a:spcBef>
              <a:spcAft>
                <a:spcPct val="0"/>
              </a:spcAft>
              <a:defRPr/>
            </a:pPr>
            <a:r>
              <a:rPr lang="zh-CN" altLang="en-US" sz="2600" b="1" dirty="0">
                <a:solidFill>
                  <a:srgbClr val="000000"/>
                </a:solidFill>
                <a:effectLst>
                  <a:outerShdw blurRad="38100" dist="38100" dir="2700000" algn="tl">
                    <a:srgbClr val="FFFFFF"/>
                  </a:outerShdw>
                </a:effectLst>
                <a:latin typeface="华文中宋" pitchFamily="2" charset="-122"/>
                <a:ea typeface="华文中宋" pitchFamily="2" charset="-122"/>
              </a:rPr>
              <a:t>洛  克</a:t>
            </a:r>
          </a:p>
        </p:txBody>
      </p:sp>
      <p:sp>
        <p:nvSpPr>
          <p:cNvPr id="129131" name="Text Box 43"/>
          <p:cNvSpPr txBox="1">
            <a:spLocks noChangeArrowheads="1"/>
          </p:cNvSpPr>
          <p:nvPr/>
        </p:nvSpPr>
        <p:spPr bwMode="auto">
          <a:xfrm>
            <a:off x="3276600" y="4203700"/>
            <a:ext cx="1801813" cy="396875"/>
          </a:xfrm>
          <a:prstGeom prst="rect">
            <a:avLst/>
          </a:prstGeom>
          <a:noFill/>
          <a:ln w="12700" cap="sq">
            <a:noFill/>
            <a:miter lim="800000"/>
            <a:headEnd type="none" w="sm" len="sm"/>
            <a:tailEnd type="none" w="sm" len="sm"/>
          </a:ln>
        </p:spPr>
        <p:txBody>
          <a:bodyPr>
            <a:spAutoFit/>
          </a:bodyPr>
          <a:lstStyle/>
          <a:p>
            <a:pPr fontAlgn="base">
              <a:spcBef>
                <a:spcPct val="50000"/>
              </a:spcBef>
              <a:spcAft>
                <a:spcPct val="0"/>
              </a:spcAft>
              <a:defRPr/>
            </a:pPr>
            <a:r>
              <a:rPr kumimoji="1" lang="en-US" altLang="zh-CN" sz="2000" b="1" dirty="0">
                <a:solidFill>
                  <a:srgbClr val="000000"/>
                </a:solidFill>
                <a:effectLst>
                  <a:outerShdw blurRad="38100" dist="38100" dir="2700000" algn="tl">
                    <a:srgbClr val="FFFFFF"/>
                  </a:outerShdw>
                </a:effectLst>
                <a:latin typeface="华文中宋" pitchFamily="2" charset="-122"/>
                <a:ea typeface="华文中宋" pitchFamily="2" charset="-122"/>
              </a:rPr>
              <a:t>《</a:t>
            </a:r>
            <a:r>
              <a:rPr kumimoji="1" lang="zh-CN" altLang="en-US" sz="2000" b="1" dirty="0">
                <a:solidFill>
                  <a:srgbClr val="000000"/>
                </a:solidFill>
                <a:effectLst>
                  <a:outerShdw blurRad="38100" dist="38100" dir="2700000" algn="tl">
                    <a:srgbClr val="FFFFFF"/>
                  </a:outerShdw>
                </a:effectLst>
                <a:latin typeface="华文中宋" pitchFamily="2" charset="-122"/>
                <a:ea typeface="华文中宋" pitchFamily="2" charset="-122"/>
              </a:rPr>
              <a:t>论法的精神</a:t>
            </a:r>
            <a:r>
              <a:rPr kumimoji="1" lang="en-US" altLang="zh-CN" sz="2000" b="1" dirty="0">
                <a:solidFill>
                  <a:srgbClr val="000000"/>
                </a:solidFill>
                <a:effectLst>
                  <a:outerShdw blurRad="38100" dist="38100" dir="2700000" algn="tl">
                    <a:srgbClr val="FFFFFF"/>
                  </a:outerShdw>
                </a:effectLst>
                <a:latin typeface="华文中宋" pitchFamily="2" charset="-122"/>
                <a:ea typeface="华文中宋" pitchFamily="2" charset="-122"/>
              </a:rPr>
              <a:t>》</a:t>
            </a:r>
          </a:p>
        </p:txBody>
      </p:sp>
      <p:sp>
        <p:nvSpPr>
          <p:cNvPr id="129132" name="Text Box 44"/>
          <p:cNvSpPr txBox="1">
            <a:spLocks noChangeArrowheads="1"/>
          </p:cNvSpPr>
          <p:nvPr/>
        </p:nvSpPr>
        <p:spPr bwMode="auto">
          <a:xfrm>
            <a:off x="3276600" y="5105400"/>
            <a:ext cx="1828800" cy="396875"/>
          </a:xfrm>
          <a:prstGeom prst="rect">
            <a:avLst/>
          </a:prstGeom>
          <a:noFill/>
          <a:ln w="12700" cap="sq">
            <a:noFill/>
            <a:miter lim="800000"/>
            <a:headEnd type="none" w="sm" len="sm"/>
            <a:tailEnd type="none" w="sm" len="sm"/>
          </a:ln>
        </p:spPr>
        <p:txBody>
          <a:bodyPr>
            <a:spAutoFit/>
          </a:bodyPr>
          <a:lstStyle/>
          <a:p>
            <a:pPr fontAlgn="base">
              <a:spcBef>
                <a:spcPct val="50000"/>
              </a:spcBef>
              <a:spcAft>
                <a:spcPct val="0"/>
              </a:spcAft>
              <a:defRPr/>
            </a:pPr>
            <a:r>
              <a:rPr kumimoji="1" lang="en-US" altLang="zh-CN" sz="2000" b="1" dirty="0">
                <a:solidFill>
                  <a:srgbClr val="000000"/>
                </a:solidFill>
                <a:effectLst>
                  <a:outerShdw blurRad="38100" dist="38100" dir="2700000" algn="tl">
                    <a:srgbClr val="FFFFFF"/>
                  </a:outerShdw>
                </a:effectLst>
                <a:latin typeface="华文中宋" pitchFamily="2" charset="-122"/>
                <a:ea typeface="华文中宋" pitchFamily="2" charset="-122"/>
              </a:rPr>
              <a:t>《</a:t>
            </a:r>
            <a:r>
              <a:rPr kumimoji="1" lang="zh-CN" altLang="en-US" sz="2000" b="1" dirty="0">
                <a:solidFill>
                  <a:srgbClr val="000000"/>
                </a:solidFill>
                <a:effectLst>
                  <a:outerShdw blurRad="38100" dist="38100" dir="2700000" algn="tl">
                    <a:srgbClr val="FFFFFF"/>
                  </a:outerShdw>
                </a:effectLst>
                <a:latin typeface="华文中宋" pitchFamily="2" charset="-122"/>
                <a:ea typeface="华文中宋" pitchFamily="2" charset="-122"/>
              </a:rPr>
              <a:t>社会契约论</a:t>
            </a:r>
            <a:r>
              <a:rPr kumimoji="1" lang="en-US" altLang="zh-CN" sz="2000" b="1" dirty="0">
                <a:solidFill>
                  <a:srgbClr val="000000"/>
                </a:solidFill>
                <a:effectLst>
                  <a:outerShdw blurRad="38100" dist="38100" dir="2700000" algn="tl">
                    <a:srgbClr val="FFFFFF"/>
                  </a:outerShdw>
                </a:effectLst>
                <a:latin typeface="华文中宋" pitchFamily="2" charset="-122"/>
                <a:ea typeface="华文中宋" pitchFamily="2" charset="-122"/>
              </a:rPr>
              <a:t>》</a:t>
            </a:r>
          </a:p>
        </p:txBody>
      </p:sp>
      <p:sp>
        <p:nvSpPr>
          <p:cNvPr id="129133" name="Text Box 45"/>
          <p:cNvSpPr txBox="1">
            <a:spLocks noChangeArrowheads="1"/>
          </p:cNvSpPr>
          <p:nvPr/>
        </p:nvSpPr>
        <p:spPr bwMode="auto">
          <a:xfrm>
            <a:off x="3505200" y="6248400"/>
            <a:ext cx="1600200" cy="396875"/>
          </a:xfrm>
          <a:prstGeom prst="rect">
            <a:avLst/>
          </a:prstGeom>
          <a:noFill/>
          <a:ln w="12700" cap="sq">
            <a:noFill/>
            <a:miter lim="800000"/>
            <a:headEnd type="none" w="sm" len="sm"/>
            <a:tailEnd type="none" w="sm" len="sm"/>
          </a:ln>
        </p:spPr>
        <p:txBody>
          <a:bodyPr>
            <a:spAutoFit/>
          </a:bodyPr>
          <a:lstStyle/>
          <a:p>
            <a:pPr fontAlgn="base">
              <a:spcBef>
                <a:spcPct val="50000"/>
              </a:spcBef>
              <a:spcAft>
                <a:spcPct val="0"/>
              </a:spcAft>
              <a:defRPr/>
            </a:pPr>
            <a:r>
              <a:rPr kumimoji="1" lang="en-US" altLang="zh-CN" sz="2000" b="1" dirty="0">
                <a:solidFill>
                  <a:srgbClr val="000000"/>
                </a:solidFill>
                <a:effectLst>
                  <a:outerShdw blurRad="38100" dist="38100" dir="2700000" algn="tl">
                    <a:srgbClr val="FFFFFF"/>
                  </a:outerShdw>
                </a:effectLst>
                <a:latin typeface="华文中宋" pitchFamily="2" charset="-122"/>
                <a:ea typeface="华文中宋" pitchFamily="2" charset="-122"/>
              </a:rPr>
              <a:t>“</a:t>
            </a:r>
            <a:r>
              <a:rPr kumimoji="1" lang="zh-CN" altLang="en-US" sz="2000" b="1" dirty="0">
                <a:solidFill>
                  <a:srgbClr val="000000"/>
                </a:solidFill>
                <a:effectLst>
                  <a:outerShdw blurRad="38100" dist="38100" dir="2700000" algn="tl">
                    <a:srgbClr val="FFFFFF"/>
                  </a:outerShdw>
                </a:effectLst>
                <a:latin typeface="华文中宋" pitchFamily="2" charset="-122"/>
                <a:ea typeface="华文中宋" pitchFamily="2" charset="-122"/>
              </a:rPr>
              <a:t>三大批判”</a:t>
            </a:r>
          </a:p>
        </p:txBody>
      </p:sp>
      <p:sp>
        <p:nvSpPr>
          <p:cNvPr id="129134" name="Text Box 46"/>
          <p:cNvSpPr txBox="1">
            <a:spLocks noChangeArrowheads="1"/>
          </p:cNvSpPr>
          <p:nvPr/>
        </p:nvSpPr>
        <p:spPr bwMode="auto">
          <a:xfrm>
            <a:off x="3376613" y="3268663"/>
            <a:ext cx="1728787" cy="396875"/>
          </a:xfrm>
          <a:prstGeom prst="rect">
            <a:avLst/>
          </a:prstGeom>
          <a:noFill/>
          <a:ln w="12700" cap="sq">
            <a:noFill/>
            <a:miter lim="800000"/>
            <a:headEnd type="none" w="sm" len="sm"/>
            <a:tailEnd type="none" w="sm" len="sm"/>
          </a:ln>
        </p:spPr>
        <p:txBody>
          <a:bodyPr>
            <a:spAutoFit/>
          </a:bodyPr>
          <a:lstStyle/>
          <a:p>
            <a:pPr fontAlgn="base">
              <a:spcBef>
                <a:spcPct val="50000"/>
              </a:spcBef>
              <a:spcAft>
                <a:spcPct val="0"/>
              </a:spcAft>
              <a:defRPr/>
            </a:pPr>
            <a:r>
              <a:rPr kumimoji="1" lang="en-US" altLang="zh-CN" sz="2000" b="1" dirty="0">
                <a:solidFill>
                  <a:srgbClr val="000000"/>
                </a:solidFill>
                <a:effectLst>
                  <a:outerShdw blurRad="38100" dist="38100" dir="2700000" algn="tl">
                    <a:srgbClr val="FFFFFF"/>
                  </a:outerShdw>
                </a:effectLst>
                <a:latin typeface="华文中宋" pitchFamily="2" charset="-122"/>
                <a:ea typeface="华文中宋" pitchFamily="2" charset="-122"/>
              </a:rPr>
              <a:t>《</a:t>
            </a:r>
            <a:r>
              <a:rPr kumimoji="1" lang="zh-CN" altLang="en-US" sz="2000" b="1" dirty="0">
                <a:solidFill>
                  <a:srgbClr val="000000"/>
                </a:solidFill>
                <a:effectLst>
                  <a:outerShdw blurRad="38100" dist="38100" dir="2700000" algn="tl">
                    <a:srgbClr val="FFFFFF"/>
                  </a:outerShdw>
                </a:effectLst>
                <a:latin typeface="华文中宋" pitchFamily="2" charset="-122"/>
                <a:ea typeface="华文中宋" pitchFamily="2" charset="-122"/>
              </a:rPr>
              <a:t>哲学通信</a:t>
            </a:r>
            <a:r>
              <a:rPr kumimoji="1" lang="en-US" altLang="zh-CN" sz="2000" b="1" dirty="0">
                <a:solidFill>
                  <a:srgbClr val="000000"/>
                </a:solidFill>
                <a:effectLst>
                  <a:outerShdw blurRad="38100" dist="38100" dir="2700000" algn="tl">
                    <a:srgbClr val="FFFFFF"/>
                  </a:outerShdw>
                </a:effectLst>
                <a:latin typeface="华文中宋" pitchFamily="2" charset="-122"/>
                <a:ea typeface="华文中宋" pitchFamily="2" charset="-122"/>
              </a:rPr>
              <a:t>》</a:t>
            </a:r>
          </a:p>
        </p:txBody>
      </p:sp>
      <p:sp>
        <p:nvSpPr>
          <p:cNvPr id="129135" name="Rectangle 111"/>
          <p:cNvSpPr>
            <a:spLocks noChangeArrowheads="1"/>
          </p:cNvSpPr>
          <p:nvPr/>
        </p:nvSpPr>
        <p:spPr bwMode="auto">
          <a:xfrm>
            <a:off x="5257800" y="3124200"/>
            <a:ext cx="1717675" cy="1006475"/>
          </a:xfrm>
          <a:prstGeom prst="rect">
            <a:avLst/>
          </a:prstGeom>
          <a:noFill/>
          <a:ln w="9525">
            <a:noFill/>
            <a:miter lim="800000"/>
            <a:headEnd/>
            <a:tailEnd/>
          </a:ln>
          <a:effectLst/>
        </p:spPr>
        <p:txBody>
          <a:bodyPr wrap="none">
            <a:spAutoFit/>
          </a:bodyPr>
          <a:lstStyle/>
          <a:p>
            <a:pPr algn="ctr" fontAlgn="base">
              <a:spcBef>
                <a:spcPct val="0"/>
              </a:spcBef>
              <a:spcAft>
                <a:spcPct val="0"/>
              </a:spcAft>
              <a:defRPr/>
            </a:pPr>
            <a:r>
              <a:rPr kumimoji="1" lang="zh-CN" altLang="en-US" sz="2000" b="1">
                <a:solidFill>
                  <a:srgbClr val="000000"/>
                </a:solidFill>
                <a:effectLst>
                  <a:outerShdw blurRad="38100" dist="38100" dir="2700000" algn="tl">
                    <a:srgbClr val="FFFFFF"/>
                  </a:outerShdw>
                </a:effectLst>
                <a:latin typeface="华文中宋" pitchFamily="2" charset="-122"/>
                <a:ea typeface="华文中宋" pitchFamily="2" charset="-122"/>
              </a:rPr>
              <a:t>批判专制教会</a:t>
            </a:r>
          </a:p>
          <a:p>
            <a:pPr algn="ctr" fontAlgn="base">
              <a:spcBef>
                <a:spcPct val="0"/>
              </a:spcBef>
              <a:spcAft>
                <a:spcPct val="0"/>
              </a:spcAft>
              <a:defRPr/>
            </a:pPr>
            <a:r>
              <a:rPr kumimoji="1" lang="zh-CN" altLang="en-US" sz="2000" b="1">
                <a:solidFill>
                  <a:srgbClr val="000000"/>
                </a:solidFill>
                <a:effectLst>
                  <a:outerShdw blurRad="38100" dist="38100" dir="2700000" algn="tl">
                    <a:srgbClr val="FFFFFF"/>
                  </a:outerShdw>
                </a:effectLst>
                <a:latin typeface="华文中宋" pitchFamily="2" charset="-122"/>
                <a:ea typeface="华文中宋" pitchFamily="2" charset="-122"/>
              </a:rPr>
              <a:t>提倡自由平等</a:t>
            </a:r>
          </a:p>
          <a:p>
            <a:pPr algn="ctr" fontAlgn="base">
              <a:spcBef>
                <a:spcPct val="0"/>
              </a:spcBef>
              <a:spcAft>
                <a:spcPct val="0"/>
              </a:spcAft>
              <a:defRPr/>
            </a:pPr>
            <a:r>
              <a:rPr kumimoji="1" lang="zh-CN" altLang="en-US" sz="2000" b="1">
                <a:solidFill>
                  <a:srgbClr val="FF0000"/>
                </a:solidFill>
                <a:effectLst>
                  <a:outerShdw blurRad="38100" dist="38100" dir="2700000" algn="tl">
                    <a:srgbClr val="000000"/>
                  </a:outerShdw>
                </a:effectLst>
                <a:latin typeface="华文中宋" pitchFamily="2" charset="-122"/>
                <a:ea typeface="华文中宋" pitchFamily="2" charset="-122"/>
              </a:rPr>
              <a:t>君主立宪制</a:t>
            </a:r>
          </a:p>
        </p:txBody>
      </p:sp>
      <p:sp>
        <p:nvSpPr>
          <p:cNvPr id="129136" name="Rectangle 112"/>
          <p:cNvSpPr>
            <a:spLocks noChangeArrowheads="1"/>
          </p:cNvSpPr>
          <p:nvPr/>
        </p:nvSpPr>
        <p:spPr bwMode="auto">
          <a:xfrm>
            <a:off x="5257800" y="4114800"/>
            <a:ext cx="1462088" cy="701675"/>
          </a:xfrm>
          <a:prstGeom prst="rect">
            <a:avLst/>
          </a:prstGeom>
          <a:noFill/>
          <a:ln w="9525">
            <a:noFill/>
            <a:miter lim="800000"/>
            <a:headEnd/>
            <a:tailEnd/>
          </a:ln>
          <a:effectLst/>
        </p:spPr>
        <p:txBody>
          <a:bodyPr wrap="none">
            <a:spAutoFit/>
          </a:bodyPr>
          <a:lstStyle/>
          <a:p>
            <a:pPr algn="ctr" fontAlgn="base">
              <a:spcBef>
                <a:spcPct val="0"/>
              </a:spcBef>
              <a:spcAft>
                <a:spcPct val="0"/>
              </a:spcAft>
              <a:defRPr/>
            </a:pPr>
            <a:r>
              <a:rPr lang="zh-CN" altLang="en-US" sz="2000" b="1">
                <a:solidFill>
                  <a:srgbClr val="000000"/>
                </a:solidFill>
                <a:effectLst>
                  <a:outerShdw blurRad="38100" dist="38100" dir="2700000" algn="tl">
                    <a:srgbClr val="FFFFFF"/>
                  </a:outerShdw>
                </a:effectLst>
                <a:latin typeface="华文中宋" pitchFamily="2" charset="-122"/>
                <a:ea typeface="华文中宋" pitchFamily="2" charset="-122"/>
              </a:rPr>
              <a:t>三权分立</a:t>
            </a:r>
          </a:p>
          <a:p>
            <a:pPr algn="ctr" fontAlgn="base">
              <a:spcBef>
                <a:spcPct val="0"/>
              </a:spcBef>
              <a:spcAft>
                <a:spcPct val="0"/>
              </a:spcAft>
              <a:defRPr/>
            </a:pPr>
            <a:r>
              <a:rPr kumimoji="1" lang="zh-CN" altLang="en-US" sz="2000" b="1">
                <a:solidFill>
                  <a:srgbClr val="FF0000"/>
                </a:solidFill>
                <a:effectLst>
                  <a:outerShdw blurRad="38100" dist="38100" dir="2700000" algn="tl">
                    <a:srgbClr val="000000"/>
                  </a:outerShdw>
                </a:effectLst>
                <a:latin typeface="华文中宋" pitchFamily="2" charset="-122"/>
                <a:ea typeface="华文中宋" pitchFamily="2" charset="-122"/>
              </a:rPr>
              <a:t>君主立宪制</a:t>
            </a:r>
          </a:p>
        </p:txBody>
      </p:sp>
      <p:sp>
        <p:nvSpPr>
          <p:cNvPr id="129137" name="Rectangle 113"/>
          <p:cNvSpPr>
            <a:spLocks noChangeArrowheads="1"/>
          </p:cNvSpPr>
          <p:nvPr/>
        </p:nvSpPr>
        <p:spPr bwMode="auto">
          <a:xfrm>
            <a:off x="5105400" y="4800600"/>
            <a:ext cx="1728788" cy="1138238"/>
          </a:xfrm>
          <a:prstGeom prst="rect">
            <a:avLst/>
          </a:prstGeom>
          <a:noFill/>
          <a:ln w="9525">
            <a:noFill/>
            <a:miter lim="800000"/>
            <a:headEnd/>
            <a:tailEnd/>
          </a:ln>
          <a:effectLst/>
        </p:spPr>
        <p:txBody>
          <a:bodyPr>
            <a:spAutoFit/>
          </a:bodyPr>
          <a:lstStyle/>
          <a:p>
            <a:pPr algn="ctr" fontAlgn="base">
              <a:lnSpc>
                <a:spcPct val="85000"/>
              </a:lnSpc>
              <a:spcBef>
                <a:spcPct val="0"/>
              </a:spcBef>
              <a:spcAft>
                <a:spcPct val="0"/>
              </a:spcAft>
              <a:defRPr/>
            </a:pPr>
            <a:r>
              <a:rPr lang="zh-CN" altLang="en-US" sz="2000" b="1" dirty="0">
                <a:solidFill>
                  <a:srgbClr val="000000"/>
                </a:solidFill>
                <a:effectLst>
                  <a:outerShdw blurRad="38100" dist="38100" dir="2700000" algn="tl">
                    <a:srgbClr val="FFFFFF"/>
                  </a:outerShdw>
                </a:effectLst>
                <a:latin typeface="华文中宋" pitchFamily="2" charset="-122"/>
                <a:ea typeface="华文中宋" pitchFamily="2" charset="-122"/>
              </a:rPr>
              <a:t>天赋人权       社会契约</a:t>
            </a:r>
          </a:p>
          <a:p>
            <a:pPr algn="ctr" fontAlgn="base">
              <a:lnSpc>
                <a:spcPct val="85000"/>
              </a:lnSpc>
              <a:spcBef>
                <a:spcPct val="0"/>
              </a:spcBef>
              <a:spcAft>
                <a:spcPct val="0"/>
              </a:spcAft>
              <a:defRPr/>
            </a:pPr>
            <a:r>
              <a:rPr lang="zh-CN" altLang="en-US" sz="2000" b="1" dirty="0">
                <a:solidFill>
                  <a:srgbClr val="000000"/>
                </a:solidFill>
                <a:effectLst>
                  <a:outerShdw blurRad="38100" dist="38100" dir="2700000" algn="tl">
                    <a:srgbClr val="FFFFFF"/>
                  </a:outerShdw>
                </a:effectLst>
                <a:latin typeface="华文中宋" pitchFamily="2" charset="-122"/>
                <a:ea typeface="华文中宋" pitchFamily="2" charset="-122"/>
              </a:rPr>
              <a:t>人民主权</a:t>
            </a:r>
          </a:p>
          <a:p>
            <a:pPr algn="ctr" fontAlgn="base">
              <a:lnSpc>
                <a:spcPct val="85000"/>
              </a:lnSpc>
              <a:spcBef>
                <a:spcPct val="0"/>
              </a:spcBef>
              <a:spcAft>
                <a:spcPct val="0"/>
              </a:spcAft>
              <a:defRPr/>
            </a:pPr>
            <a:r>
              <a:rPr lang="zh-CN" altLang="en-US" sz="2000" b="1" dirty="0">
                <a:solidFill>
                  <a:srgbClr val="FF0000"/>
                </a:solidFill>
                <a:effectLst>
                  <a:outerShdw blurRad="38100" dist="38100" dir="2700000" algn="tl">
                    <a:srgbClr val="000000"/>
                  </a:outerShdw>
                </a:effectLst>
                <a:latin typeface="华文中宋" pitchFamily="2" charset="-122"/>
                <a:ea typeface="华文中宋" pitchFamily="2" charset="-122"/>
              </a:rPr>
              <a:t>民主共和制</a:t>
            </a:r>
          </a:p>
        </p:txBody>
      </p:sp>
      <p:sp>
        <p:nvSpPr>
          <p:cNvPr id="129138" name="Rectangle 114"/>
          <p:cNvSpPr>
            <a:spLocks noChangeArrowheads="1"/>
          </p:cNvSpPr>
          <p:nvPr/>
        </p:nvSpPr>
        <p:spPr bwMode="auto">
          <a:xfrm>
            <a:off x="7010400" y="4876800"/>
            <a:ext cx="1905000" cy="1016000"/>
          </a:xfrm>
          <a:prstGeom prst="rect">
            <a:avLst/>
          </a:prstGeom>
          <a:noFill/>
          <a:ln w="9525">
            <a:noFill/>
            <a:miter lim="800000"/>
            <a:headEnd/>
            <a:tailEnd/>
          </a:ln>
          <a:effectLst/>
        </p:spPr>
        <p:txBody>
          <a:bodyPr>
            <a:spAutoFit/>
          </a:bodyPr>
          <a:lstStyle/>
          <a:p>
            <a:pPr fontAlgn="base">
              <a:spcBef>
                <a:spcPct val="50000"/>
              </a:spcBef>
              <a:spcAft>
                <a:spcPct val="0"/>
              </a:spcAft>
              <a:defRPr/>
            </a:pPr>
            <a:r>
              <a:rPr lang="zh-CN" altLang="en-US" sz="2000" b="1" dirty="0">
                <a:solidFill>
                  <a:srgbClr val="000066"/>
                </a:solidFill>
                <a:effectLst>
                  <a:outerShdw blurRad="38100" dist="38100" dir="2700000" algn="tl">
                    <a:srgbClr val="000000"/>
                  </a:outerShdw>
                </a:effectLst>
                <a:latin typeface="华文中宋" pitchFamily="2" charset="-122"/>
                <a:ea typeface="华文中宋" pitchFamily="2" charset="-122"/>
              </a:rPr>
              <a:t>为</a:t>
            </a:r>
            <a:r>
              <a:rPr lang="zh-CN" altLang="en-US" sz="2000" b="1" dirty="0">
                <a:solidFill>
                  <a:srgbClr val="FF0000"/>
                </a:solidFill>
                <a:effectLst>
                  <a:outerShdw blurRad="38100" dist="38100" dir="2700000" algn="tl">
                    <a:srgbClr val="000000"/>
                  </a:outerShdw>
                </a:effectLst>
                <a:latin typeface="华文中宋" pitchFamily="2" charset="-122"/>
                <a:ea typeface="华文中宋" pitchFamily="2" charset="-122"/>
              </a:rPr>
              <a:t>资产阶级革命</a:t>
            </a:r>
            <a:r>
              <a:rPr lang="zh-CN" altLang="en-US" sz="2000" b="1" dirty="0">
                <a:solidFill>
                  <a:srgbClr val="000066"/>
                </a:solidFill>
                <a:effectLst>
                  <a:outerShdw blurRad="38100" dist="38100" dir="2700000" algn="tl">
                    <a:srgbClr val="000000"/>
                  </a:outerShdw>
                </a:effectLst>
                <a:latin typeface="华文中宋" pitchFamily="2" charset="-122"/>
                <a:ea typeface="华文中宋" pitchFamily="2" charset="-122"/>
              </a:rPr>
              <a:t>提供理论武器</a:t>
            </a:r>
          </a:p>
        </p:txBody>
      </p:sp>
      <p:sp>
        <p:nvSpPr>
          <p:cNvPr id="129139" name="Rectangle 115"/>
          <p:cNvSpPr>
            <a:spLocks noChangeArrowheads="1"/>
          </p:cNvSpPr>
          <p:nvPr/>
        </p:nvSpPr>
        <p:spPr bwMode="auto">
          <a:xfrm>
            <a:off x="7086600" y="4114800"/>
            <a:ext cx="1871663" cy="701675"/>
          </a:xfrm>
          <a:prstGeom prst="rect">
            <a:avLst/>
          </a:prstGeom>
          <a:noFill/>
          <a:ln w="9525">
            <a:noFill/>
            <a:miter lim="800000"/>
            <a:headEnd/>
            <a:tailEnd/>
          </a:ln>
          <a:effectLst/>
        </p:spPr>
        <p:txBody>
          <a:bodyPr>
            <a:spAutoFit/>
          </a:bodyPr>
          <a:lstStyle/>
          <a:p>
            <a:pPr algn="ctr" fontAlgn="base">
              <a:spcBef>
                <a:spcPct val="0"/>
              </a:spcBef>
              <a:spcAft>
                <a:spcPct val="0"/>
              </a:spcAft>
              <a:defRPr/>
            </a:pPr>
            <a:r>
              <a:rPr kumimoji="1" lang="zh-CN" altLang="en-US" sz="2000" b="1">
                <a:solidFill>
                  <a:srgbClr val="000066"/>
                </a:solidFill>
                <a:effectLst>
                  <a:outerShdw blurRad="38100" dist="38100" dir="2700000" algn="tl">
                    <a:srgbClr val="000000"/>
                  </a:outerShdw>
                </a:effectLst>
                <a:latin typeface="华文中宋" pitchFamily="2" charset="-122"/>
                <a:ea typeface="华文中宋" pitchFamily="2" charset="-122"/>
              </a:rPr>
              <a:t>资本主义</a:t>
            </a:r>
            <a:r>
              <a:rPr kumimoji="1" lang="zh-CN" altLang="en-US" sz="2000" b="1">
                <a:solidFill>
                  <a:srgbClr val="FF0000"/>
                </a:solidFill>
                <a:effectLst>
                  <a:outerShdw blurRad="38100" dist="38100" dir="2700000" algn="tl">
                    <a:srgbClr val="000000"/>
                  </a:outerShdw>
                </a:effectLst>
                <a:latin typeface="华文中宋" pitchFamily="2" charset="-122"/>
                <a:ea typeface="华文中宋" pitchFamily="2" charset="-122"/>
              </a:rPr>
              <a:t>政治制度</a:t>
            </a:r>
            <a:r>
              <a:rPr kumimoji="1" lang="zh-CN" altLang="en-US" sz="2000" b="1">
                <a:solidFill>
                  <a:srgbClr val="000066"/>
                </a:solidFill>
                <a:effectLst>
                  <a:outerShdw blurRad="38100" dist="38100" dir="2700000" algn="tl">
                    <a:srgbClr val="000000"/>
                  </a:outerShdw>
                </a:effectLst>
                <a:latin typeface="华文中宋" pitchFamily="2" charset="-122"/>
                <a:ea typeface="华文中宋" pitchFamily="2" charset="-122"/>
              </a:rPr>
              <a:t>基本原则</a:t>
            </a:r>
          </a:p>
        </p:txBody>
      </p:sp>
      <p:sp>
        <p:nvSpPr>
          <p:cNvPr id="129140" name="Rectangle 116"/>
          <p:cNvSpPr>
            <a:spLocks noChangeArrowheads="1"/>
          </p:cNvSpPr>
          <p:nvPr/>
        </p:nvSpPr>
        <p:spPr bwMode="auto">
          <a:xfrm>
            <a:off x="7086600" y="3200400"/>
            <a:ext cx="1800225" cy="701675"/>
          </a:xfrm>
          <a:prstGeom prst="rect">
            <a:avLst/>
          </a:prstGeom>
          <a:noFill/>
          <a:ln w="9525">
            <a:noFill/>
            <a:miter lim="800000"/>
            <a:headEnd/>
            <a:tailEnd/>
          </a:ln>
          <a:effectLst/>
        </p:spPr>
        <p:txBody>
          <a:bodyPr>
            <a:spAutoFit/>
          </a:bodyPr>
          <a:lstStyle/>
          <a:p>
            <a:pPr algn="ctr" fontAlgn="base">
              <a:spcBef>
                <a:spcPct val="0"/>
              </a:spcBef>
              <a:spcAft>
                <a:spcPct val="0"/>
              </a:spcAft>
              <a:defRPr/>
            </a:pPr>
            <a:r>
              <a:rPr lang="zh-CN" altLang="en-US" sz="2000" b="1">
                <a:solidFill>
                  <a:srgbClr val="000066"/>
                </a:solidFill>
                <a:effectLst>
                  <a:outerShdw blurRad="38100" dist="38100" dir="2700000" algn="tl">
                    <a:srgbClr val="000000"/>
                  </a:outerShdw>
                </a:effectLst>
                <a:latin typeface="华文中宋" pitchFamily="2" charset="-122"/>
                <a:ea typeface="华文中宋" pitchFamily="2" charset="-122"/>
              </a:rPr>
              <a:t>对</a:t>
            </a:r>
            <a:r>
              <a:rPr lang="en-US" altLang="zh-CN" sz="2000" b="1">
                <a:solidFill>
                  <a:srgbClr val="000066"/>
                </a:solidFill>
                <a:effectLst>
                  <a:outerShdw blurRad="38100" dist="38100" dir="2700000" algn="tl">
                    <a:srgbClr val="000000"/>
                  </a:outerShdw>
                </a:effectLst>
                <a:latin typeface="华文中宋" pitchFamily="2" charset="-122"/>
                <a:ea typeface="华文中宋" pitchFamily="2" charset="-122"/>
              </a:rPr>
              <a:t>18</a:t>
            </a:r>
            <a:r>
              <a:rPr lang="zh-CN" altLang="en-US" sz="2000" b="1">
                <a:solidFill>
                  <a:srgbClr val="000066"/>
                </a:solidFill>
                <a:effectLst>
                  <a:outerShdw blurRad="38100" dist="38100" dir="2700000" algn="tl">
                    <a:srgbClr val="000000"/>
                  </a:outerShdw>
                </a:effectLst>
                <a:latin typeface="华文中宋" pitchFamily="2" charset="-122"/>
                <a:ea typeface="华文中宋" pitchFamily="2" charset="-122"/>
              </a:rPr>
              <a:t>世纪欧洲产生巨大影响</a:t>
            </a:r>
          </a:p>
        </p:txBody>
      </p:sp>
      <p:sp>
        <p:nvSpPr>
          <p:cNvPr id="129141" name="Rectangle 117"/>
          <p:cNvSpPr>
            <a:spLocks noChangeArrowheads="1"/>
          </p:cNvSpPr>
          <p:nvPr/>
        </p:nvSpPr>
        <p:spPr bwMode="auto">
          <a:xfrm>
            <a:off x="5397500" y="6019800"/>
            <a:ext cx="1724025" cy="708025"/>
          </a:xfrm>
          <a:prstGeom prst="rect">
            <a:avLst/>
          </a:prstGeom>
          <a:noFill/>
          <a:ln w="9525">
            <a:noFill/>
            <a:miter lim="800000"/>
            <a:headEnd/>
            <a:tailEnd/>
          </a:ln>
          <a:effectLst/>
        </p:spPr>
        <p:txBody>
          <a:bodyPr wrap="none">
            <a:spAutoFit/>
          </a:bodyPr>
          <a:lstStyle/>
          <a:p>
            <a:pPr algn="ctr" fontAlgn="base">
              <a:spcBef>
                <a:spcPct val="0"/>
              </a:spcBef>
              <a:spcAft>
                <a:spcPct val="0"/>
              </a:spcAft>
              <a:defRPr/>
            </a:pPr>
            <a:r>
              <a:rPr lang="en-US" altLang="zh-CN" sz="2000" b="1" dirty="0">
                <a:solidFill>
                  <a:srgbClr val="FF0000"/>
                </a:solidFill>
                <a:effectLst>
                  <a:outerShdw blurRad="38100" dist="38100" dir="2700000" algn="tl">
                    <a:srgbClr val="000000"/>
                  </a:outerShdw>
                </a:effectLst>
                <a:latin typeface="华文中宋" pitchFamily="2" charset="-122"/>
                <a:ea typeface="华文中宋" pitchFamily="2" charset="-122"/>
              </a:rPr>
              <a:t>“</a:t>
            </a:r>
            <a:r>
              <a:rPr lang="zh-CN" altLang="en-US" sz="2000" b="1" dirty="0">
                <a:solidFill>
                  <a:srgbClr val="FF0000"/>
                </a:solidFill>
                <a:effectLst>
                  <a:outerShdw blurRad="38100" dist="38100" dir="2700000" algn="tl">
                    <a:srgbClr val="000000"/>
                  </a:outerShdw>
                </a:effectLst>
                <a:latin typeface="华文中宋" pitchFamily="2" charset="-122"/>
                <a:ea typeface="华文中宋" pitchFamily="2" charset="-122"/>
              </a:rPr>
              <a:t>人非工具”</a:t>
            </a:r>
          </a:p>
          <a:p>
            <a:pPr algn="ctr" fontAlgn="base">
              <a:spcBef>
                <a:spcPct val="0"/>
              </a:spcBef>
              <a:spcAft>
                <a:spcPct val="0"/>
              </a:spcAft>
              <a:defRPr/>
            </a:pPr>
            <a:r>
              <a:rPr kumimoji="1" lang="zh-CN" altLang="en-US" sz="2000" b="1" dirty="0">
                <a:solidFill>
                  <a:srgbClr val="000000"/>
                </a:solidFill>
                <a:effectLst>
                  <a:outerShdw blurRad="38100" dist="38100" dir="2700000" algn="tl">
                    <a:srgbClr val="FFFFFF"/>
                  </a:outerShdw>
                </a:effectLst>
                <a:latin typeface="华文中宋" pitchFamily="2" charset="-122"/>
                <a:ea typeface="华文中宋" pitchFamily="2" charset="-122"/>
              </a:rPr>
              <a:t> 尊重他人</a:t>
            </a:r>
          </a:p>
        </p:txBody>
      </p:sp>
      <p:sp>
        <p:nvSpPr>
          <p:cNvPr id="129142" name="Rectangle 118"/>
          <p:cNvSpPr>
            <a:spLocks noChangeArrowheads="1"/>
          </p:cNvSpPr>
          <p:nvPr/>
        </p:nvSpPr>
        <p:spPr bwMode="auto">
          <a:xfrm>
            <a:off x="7086600" y="6019800"/>
            <a:ext cx="1828800" cy="701675"/>
          </a:xfrm>
          <a:prstGeom prst="rect">
            <a:avLst/>
          </a:prstGeom>
          <a:noFill/>
          <a:ln w="9525">
            <a:noFill/>
            <a:miter lim="800000"/>
            <a:headEnd/>
            <a:tailEnd/>
          </a:ln>
          <a:effectLst/>
        </p:spPr>
        <p:txBody>
          <a:bodyPr>
            <a:spAutoFit/>
          </a:bodyPr>
          <a:lstStyle/>
          <a:p>
            <a:pPr fontAlgn="base">
              <a:spcBef>
                <a:spcPct val="0"/>
              </a:spcBef>
              <a:spcAft>
                <a:spcPct val="0"/>
              </a:spcAft>
              <a:defRPr/>
            </a:pPr>
            <a:r>
              <a:rPr lang="en-US" altLang="zh-CN" sz="2000" b="1" dirty="0">
                <a:solidFill>
                  <a:srgbClr val="000099"/>
                </a:solidFill>
                <a:effectLst>
                  <a:outerShdw blurRad="38100" dist="38100" dir="2700000" algn="tl">
                    <a:srgbClr val="000000"/>
                  </a:outerShdw>
                </a:effectLst>
                <a:latin typeface="华文中宋" pitchFamily="2" charset="-122"/>
                <a:ea typeface="华文中宋" pitchFamily="2" charset="-122"/>
              </a:rPr>
              <a:t>   </a:t>
            </a:r>
            <a:r>
              <a:rPr lang="zh-CN" altLang="en-US" sz="2000" b="1" dirty="0">
                <a:solidFill>
                  <a:srgbClr val="000099"/>
                </a:solidFill>
                <a:effectLst>
                  <a:outerShdw blurRad="38100" dist="38100" dir="2700000" algn="tl">
                    <a:srgbClr val="000000"/>
                  </a:outerShdw>
                </a:effectLst>
                <a:latin typeface="华文中宋" pitchFamily="2" charset="-122"/>
                <a:ea typeface="华文中宋" pitchFamily="2" charset="-122"/>
              </a:rPr>
              <a:t>最终确立</a:t>
            </a:r>
          </a:p>
          <a:p>
            <a:pPr fontAlgn="base">
              <a:spcBef>
                <a:spcPct val="0"/>
              </a:spcBef>
              <a:spcAft>
                <a:spcPct val="0"/>
              </a:spcAft>
              <a:defRPr/>
            </a:pPr>
            <a:r>
              <a:rPr lang="zh-CN" altLang="en-US" sz="2000" b="1" dirty="0">
                <a:solidFill>
                  <a:srgbClr val="FF0000"/>
                </a:solidFill>
                <a:effectLst>
                  <a:outerShdw blurRad="38100" dist="38100" dir="2700000" algn="tl">
                    <a:srgbClr val="000000"/>
                  </a:outerShdw>
                </a:effectLst>
                <a:latin typeface="华文中宋" pitchFamily="2" charset="-122"/>
                <a:ea typeface="华文中宋" pitchFamily="2" charset="-122"/>
              </a:rPr>
              <a:t>人的主体地位</a:t>
            </a:r>
          </a:p>
        </p:txBody>
      </p:sp>
      <p:sp>
        <p:nvSpPr>
          <p:cNvPr id="129150" name="Text Box 126"/>
          <p:cNvSpPr txBox="1">
            <a:spLocks noChangeArrowheads="1"/>
          </p:cNvSpPr>
          <p:nvPr/>
        </p:nvSpPr>
        <p:spPr bwMode="auto">
          <a:xfrm>
            <a:off x="3276600" y="1600200"/>
            <a:ext cx="1905000" cy="777875"/>
          </a:xfrm>
          <a:prstGeom prst="rect">
            <a:avLst/>
          </a:prstGeom>
          <a:noFill/>
          <a:ln w="9525">
            <a:noFill/>
            <a:miter lim="800000"/>
            <a:headEnd/>
            <a:tailEnd/>
          </a:ln>
          <a:effectLst/>
        </p:spPr>
        <p:txBody>
          <a:bodyPr>
            <a:spAutoFit/>
          </a:bodyPr>
          <a:lstStyle/>
          <a:p>
            <a:pPr fontAlgn="base">
              <a:spcBef>
                <a:spcPct val="25000"/>
              </a:spcBef>
              <a:spcAft>
                <a:spcPct val="0"/>
              </a:spcAft>
              <a:defRPr/>
            </a:pPr>
            <a:r>
              <a:rPr lang="en-US" altLang="zh-CN" sz="2000" b="1" dirty="0">
                <a:solidFill>
                  <a:srgbClr val="000000"/>
                </a:solidFill>
                <a:effectLst>
                  <a:outerShdw blurRad="38100" dist="38100" dir="2700000" algn="tl">
                    <a:srgbClr val="FFFFFF"/>
                  </a:outerShdw>
                </a:effectLst>
                <a:latin typeface="华文中宋" pitchFamily="2" charset="-122"/>
                <a:ea typeface="华文中宋" pitchFamily="2" charset="-122"/>
              </a:rPr>
              <a:t>《</a:t>
            </a:r>
            <a:r>
              <a:rPr lang="zh-CN" altLang="en-US" sz="2000" b="1" dirty="0">
                <a:solidFill>
                  <a:srgbClr val="000000"/>
                </a:solidFill>
                <a:effectLst>
                  <a:outerShdw blurRad="38100" dist="38100" dir="2700000" algn="tl">
                    <a:srgbClr val="FFFFFF"/>
                  </a:outerShdw>
                </a:effectLst>
                <a:latin typeface="华文中宋" pitchFamily="2" charset="-122"/>
                <a:ea typeface="华文中宋" pitchFamily="2" charset="-122"/>
              </a:rPr>
              <a:t>伦理学</a:t>
            </a:r>
            <a:r>
              <a:rPr lang="en-US" altLang="zh-CN" sz="2000" b="1" dirty="0">
                <a:solidFill>
                  <a:srgbClr val="000000"/>
                </a:solidFill>
                <a:effectLst>
                  <a:outerShdw blurRad="38100" dist="38100" dir="2700000" algn="tl">
                    <a:srgbClr val="FFFFFF"/>
                  </a:outerShdw>
                </a:effectLst>
                <a:latin typeface="华文中宋" pitchFamily="2" charset="-122"/>
                <a:ea typeface="华文中宋" pitchFamily="2" charset="-122"/>
              </a:rPr>
              <a:t>》</a:t>
            </a:r>
          </a:p>
          <a:p>
            <a:pPr fontAlgn="base">
              <a:spcBef>
                <a:spcPct val="25000"/>
              </a:spcBef>
              <a:spcAft>
                <a:spcPct val="0"/>
              </a:spcAft>
              <a:defRPr/>
            </a:pPr>
            <a:r>
              <a:rPr lang="en-US" altLang="zh-CN" sz="2000" b="1" dirty="0">
                <a:solidFill>
                  <a:srgbClr val="000000"/>
                </a:solidFill>
                <a:effectLst>
                  <a:outerShdw blurRad="38100" dist="38100" dir="2700000" algn="tl">
                    <a:srgbClr val="FFFFFF"/>
                  </a:outerShdw>
                </a:effectLst>
                <a:latin typeface="华文中宋" pitchFamily="2" charset="-122"/>
                <a:ea typeface="华文中宋" pitchFamily="2" charset="-122"/>
              </a:rPr>
              <a:t>《</a:t>
            </a:r>
            <a:r>
              <a:rPr lang="zh-CN" altLang="en-US" sz="2000" b="1" dirty="0">
                <a:solidFill>
                  <a:srgbClr val="000000"/>
                </a:solidFill>
                <a:effectLst>
                  <a:outerShdw blurRad="38100" dist="38100" dir="2700000" algn="tl">
                    <a:srgbClr val="FFFFFF"/>
                  </a:outerShdw>
                </a:effectLst>
                <a:latin typeface="华文中宋" pitchFamily="2" charset="-122"/>
                <a:ea typeface="华文中宋" pitchFamily="2" charset="-122"/>
              </a:rPr>
              <a:t>神学政治论</a:t>
            </a:r>
            <a:r>
              <a:rPr lang="en-US" altLang="zh-CN" sz="2000" b="1" dirty="0">
                <a:solidFill>
                  <a:srgbClr val="000000"/>
                </a:solidFill>
                <a:effectLst>
                  <a:outerShdw blurRad="38100" dist="38100" dir="2700000" algn="tl">
                    <a:srgbClr val="FFFFFF"/>
                  </a:outerShdw>
                </a:effectLst>
                <a:latin typeface="华文中宋" pitchFamily="2" charset="-122"/>
                <a:ea typeface="华文中宋" pitchFamily="2" charset="-122"/>
              </a:rPr>
              <a:t>》</a:t>
            </a:r>
          </a:p>
        </p:txBody>
      </p:sp>
      <p:sp>
        <p:nvSpPr>
          <p:cNvPr id="129151" name="Text Box 127"/>
          <p:cNvSpPr txBox="1">
            <a:spLocks noChangeArrowheads="1"/>
          </p:cNvSpPr>
          <p:nvPr/>
        </p:nvSpPr>
        <p:spPr bwMode="auto">
          <a:xfrm>
            <a:off x="5181600" y="1600200"/>
            <a:ext cx="1905000" cy="701675"/>
          </a:xfrm>
          <a:prstGeom prst="rect">
            <a:avLst/>
          </a:prstGeom>
          <a:noFill/>
          <a:ln w="9525">
            <a:noFill/>
            <a:miter lim="800000"/>
            <a:headEnd/>
            <a:tailEnd/>
          </a:ln>
          <a:effectLst/>
        </p:spPr>
        <p:txBody>
          <a:bodyPr>
            <a:spAutoFit/>
          </a:bodyPr>
          <a:lstStyle/>
          <a:p>
            <a:pPr algn="ctr" fontAlgn="base">
              <a:spcBef>
                <a:spcPct val="0"/>
              </a:spcBef>
              <a:spcAft>
                <a:spcPct val="0"/>
              </a:spcAft>
              <a:defRPr/>
            </a:pPr>
            <a:r>
              <a:rPr lang="zh-CN" altLang="en-US" sz="2000" b="1" dirty="0">
                <a:solidFill>
                  <a:srgbClr val="000000"/>
                </a:solidFill>
                <a:effectLst>
                  <a:outerShdw blurRad="38100" dist="38100" dir="2700000" algn="tl">
                    <a:srgbClr val="FFFFFF"/>
                  </a:outerShdw>
                </a:effectLst>
                <a:latin typeface="华文中宋" pitchFamily="2" charset="-122"/>
                <a:ea typeface="华文中宋" pitchFamily="2" charset="-122"/>
              </a:rPr>
              <a:t>自由、守法</a:t>
            </a:r>
          </a:p>
          <a:p>
            <a:pPr algn="ctr" fontAlgn="base">
              <a:spcBef>
                <a:spcPct val="0"/>
              </a:spcBef>
              <a:spcAft>
                <a:spcPct val="0"/>
              </a:spcAft>
              <a:defRPr/>
            </a:pPr>
            <a:r>
              <a:rPr lang="zh-CN" altLang="en-US" sz="2000" b="1" dirty="0">
                <a:solidFill>
                  <a:srgbClr val="000000"/>
                </a:solidFill>
                <a:effectLst>
                  <a:outerShdw blurRad="38100" dist="38100" dir="2700000" algn="tl">
                    <a:srgbClr val="FFFFFF"/>
                  </a:outerShdw>
                </a:effectLst>
                <a:latin typeface="华文中宋" pitchFamily="2" charset="-122"/>
                <a:ea typeface="华文中宋" pitchFamily="2" charset="-122"/>
              </a:rPr>
              <a:t>民主政体</a:t>
            </a:r>
          </a:p>
        </p:txBody>
      </p:sp>
      <p:sp>
        <p:nvSpPr>
          <p:cNvPr id="129152" name="Text Box 128"/>
          <p:cNvSpPr txBox="1">
            <a:spLocks noChangeArrowheads="1"/>
          </p:cNvSpPr>
          <p:nvPr/>
        </p:nvSpPr>
        <p:spPr bwMode="auto">
          <a:xfrm>
            <a:off x="3505200" y="2590800"/>
            <a:ext cx="1676400" cy="396875"/>
          </a:xfrm>
          <a:prstGeom prst="rect">
            <a:avLst/>
          </a:prstGeom>
          <a:noFill/>
          <a:ln w="9525">
            <a:noFill/>
            <a:miter lim="800000"/>
            <a:headEnd/>
            <a:tailEnd/>
          </a:ln>
          <a:effectLst/>
        </p:spPr>
        <p:txBody>
          <a:bodyPr>
            <a:spAutoFit/>
          </a:bodyPr>
          <a:lstStyle/>
          <a:p>
            <a:pPr fontAlgn="base">
              <a:spcBef>
                <a:spcPct val="50000"/>
              </a:spcBef>
              <a:spcAft>
                <a:spcPct val="0"/>
              </a:spcAft>
              <a:defRPr/>
            </a:pPr>
            <a:r>
              <a:rPr lang="en-US" altLang="zh-CN" sz="2000" b="1" dirty="0">
                <a:solidFill>
                  <a:srgbClr val="000000"/>
                </a:solidFill>
                <a:effectLst>
                  <a:outerShdw blurRad="38100" dist="38100" dir="2700000" algn="tl">
                    <a:srgbClr val="FFFFFF"/>
                  </a:outerShdw>
                </a:effectLst>
                <a:latin typeface="华文中宋" pitchFamily="2" charset="-122"/>
                <a:ea typeface="华文中宋" pitchFamily="2" charset="-122"/>
              </a:rPr>
              <a:t>《</a:t>
            </a:r>
            <a:r>
              <a:rPr lang="zh-CN" altLang="en-US" sz="2000" b="1" dirty="0">
                <a:solidFill>
                  <a:srgbClr val="000000"/>
                </a:solidFill>
                <a:effectLst>
                  <a:outerShdw blurRad="38100" dist="38100" dir="2700000" algn="tl">
                    <a:srgbClr val="FFFFFF"/>
                  </a:outerShdw>
                </a:effectLst>
                <a:latin typeface="华文中宋" pitchFamily="2" charset="-122"/>
                <a:ea typeface="华文中宋" pitchFamily="2" charset="-122"/>
              </a:rPr>
              <a:t>政府论</a:t>
            </a:r>
            <a:r>
              <a:rPr lang="en-US" altLang="zh-CN" sz="2000" b="1" dirty="0">
                <a:solidFill>
                  <a:srgbClr val="000000"/>
                </a:solidFill>
                <a:effectLst>
                  <a:outerShdw blurRad="38100" dist="38100" dir="2700000" algn="tl">
                    <a:srgbClr val="FFFFFF"/>
                  </a:outerShdw>
                </a:effectLst>
                <a:latin typeface="华文中宋" pitchFamily="2" charset="-122"/>
                <a:ea typeface="华文中宋" pitchFamily="2" charset="-122"/>
              </a:rPr>
              <a:t>》</a:t>
            </a:r>
          </a:p>
        </p:txBody>
      </p:sp>
      <p:sp>
        <p:nvSpPr>
          <p:cNvPr id="129153" name="Text Box 129"/>
          <p:cNvSpPr txBox="1">
            <a:spLocks noChangeArrowheads="1"/>
          </p:cNvSpPr>
          <p:nvPr/>
        </p:nvSpPr>
        <p:spPr bwMode="auto">
          <a:xfrm>
            <a:off x="5181600" y="2438400"/>
            <a:ext cx="1981200" cy="754063"/>
          </a:xfrm>
          <a:prstGeom prst="rect">
            <a:avLst/>
          </a:prstGeom>
          <a:noFill/>
          <a:ln w="9525">
            <a:noFill/>
            <a:miter lim="800000"/>
            <a:headEnd/>
            <a:tailEnd/>
          </a:ln>
          <a:effectLst/>
        </p:spPr>
        <p:txBody>
          <a:bodyPr>
            <a:spAutoFit/>
          </a:bodyPr>
          <a:lstStyle/>
          <a:p>
            <a:pPr fontAlgn="base">
              <a:spcBef>
                <a:spcPct val="15000"/>
              </a:spcBef>
              <a:spcAft>
                <a:spcPct val="0"/>
              </a:spcAft>
              <a:defRPr/>
            </a:pPr>
            <a:r>
              <a:rPr lang="en-US" altLang="zh-CN" sz="2000" b="1" dirty="0">
                <a:solidFill>
                  <a:srgbClr val="000000"/>
                </a:solidFill>
                <a:effectLst>
                  <a:outerShdw blurRad="38100" dist="38100" dir="2700000" algn="tl">
                    <a:srgbClr val="FFFFFF"/>
                  </a:outerShdw>
                </a:effectLst>
                <a:latin typeface="华文中宋" pitchFamily="2" charset="-122"/>
                <a:ea typeface="华文中宋" pitchFamily="2" charset="-122"/>
              </a:rPr>
              <a:t>“</a:t>
            </a:r>
            <a:r>
              <a:rPr lang="zh-CN" altLang="en-US" sz="2000" b="1" dirty="0">
                <a:solidFill>
                  <a:srgbClr val="FF0000"/>
                </a:solidFill>
                <a:effectLst>
                  <a:outerShdw blurRad="38100" dist="38100" dir="2700000" algn="tl">
                    <a:srgbClr val="000000"/>
                  </a:outerShdw>
                </a:effectLst>
                <a:latin typeface="华文中宋" pitchFamily="2" charset="-122"/>
                <a:ea typeface="华文中宋" pitchFamily="2" charset="-122"/>
              </a:rPr>
              <a:t>天赋人权</a:t>
            </a:r>
            <a:r>
              <a:rPr lang="zh-CN" altLang="en-US" sz="2000" b="1" dirty="0">
                <a:solidFill>
                  <a:srgbClr val="000000"/>
                </a:solidFill>
                <a:effectLst>
                  <a:outerShdw blurRad="38100" dist="38100" dir="2700000" algn="tl">
                    <a:srgbClr val="FFFFFF"/>
                  </a:outerShdw>
                </a:effectLst>
                <a:latin typeface="华文中宋" pitchFamily="2" charset="-122"/>
                <a:ea typeface="华文中宋" pitchFamily="2" charset="-122"/>
              </a:rPr>
              <a:t>”，</a:t>
            </a:r>
          </a:p>
          <a:p>
            <a:pPr fontAlgn="base">
              <a:spcBef>
                <a:spcPct val="15000"/>
              </a:spcBef>
              <a:spcAft>
                <a:spcPct val="0"/>
              </a:spcAft>
              <a:defRPr/>
            </a:pPr>
            <a:r>
              <a:rPr lang="zh-CN" altLang="en-US" sz="2000" b="1" dirty="0">
                <a:solidFill>
                  <a:srgbClr val="000000"/>
                </a:solidFill>
                <a:effectLst>
                  <a:outerShdw blurRad="38100" dist="38100" dir="2700000" algn="tl">
                    <a:srgbClr val="FFFFFF"/>
                  </a:outerShdw>
                </a:effectLst>
                <a:latin typeface="华文中宋" pitchFamily="2" charset="-122"/>
                <a:ea typeface="华文中宋" pitchFamily="2" charset="-122"/>
              </a:rPr>
              <a:t>自由</a:t>
            </a:r>
            <a:r>
              <a:rPr lang="en-US" altLang="zh-CN" sz="2000" b="1" dirty="0">
                <a:solidFill>
                  <a:srgbClr val="000000"/>
                </a:solidFill>
                <a:effectLst>
                  <a:outerShdw blurRad="38100" dist="38100" dir="2700000" algn="tl">
                    <a:srgbClr val="FFFFFF"/>
                  </a:outerShdw>
                </a:effectLst>
                <a:latin typeface="华文中宋" pitchFamily="2" charset="-122"/>
                <a:ea typeface="华文中宋" pitchFamily="2" charset="-122"/>
              </a:rPr>
              <a:t>.</a:t>
            </a:r>
            <a:r>
              <a:rPr lang="zh-CN" altLang="en-US" sz="2000" b="1" dirty="0">
                <a:solidFill>
                  <a:srgbClr val="000000"/>
                </a:solidFill>
                <a:effectLst>
                  <a:outerShdw blurRad="38100" dist="38100" dir="2700000" algn="tl">
                    <a:srgbClr val="FFFFFF"/>
                  </a:outerShdw>
                </a:effectLst>
                <a:latin typeface="华文中宋" pitchFamily="2" charset="-122"/>
                <a:ea typeface="华文中宋" pitchFamily="2" charset="-122"/>
              </a:rPr>
              <a:t>法治</a:t>
            </a:r>
            <a:r>
              <a:rPr lang="en-US" altLang="zh-CN" sz="2000" b="1" dirty="0">
                <a:solidFill>
                  <a:srgbClr val="000000"/>
                </a:solidFill>
                <a:effectLst>
                  <a:outerShdw blurRad="38100" dist="38100" dir="2700000" algn="tl">
                    <a:srgbClr val="FFFFFF"/>
                  </a:outerShdw>
                </a:effectLst>
                <a:latin typeface="华文中宋" pitchFamily="2" charset="-122"/>
                <a:ea typeface="华文中宋" pitchFamily="2" charset="-122"/>
              </a:rPr>
              <a:t>.</a:t>
            </a:r>
            <a:r>
              <a:rPr lang="zh-CN" altLang="en-US" sz="2000" b="1" dirty="0">
                <a:solidFill>
                  <a:srgbClr val="000000"/>
                </a:solidFill>
                <a:effectLst>
                  <a:outerShdw blurRad="38100" dist="38100" dir="2700000" algn="tl">
                    <a:srgbClr val="FFFFFF"/>
                  </a:outerShdw>
                </a:effectLst>
                <a:latin typeface="华文中宋" pitchFamily="2" charset="-122"/>
                <a:ea typeface="华文中宋" pitchFamily="2" charset="-122"/>
              </a:rPr>
              <a:t>分权</a:t>
            </a:r>
          </a:p>
        </p:txBody>
      </p:sp>
      <p:sp>
        <p:nvSpPr>
          <p:cNvPr id="129154" name="Text Box 130"/>
          <p:cNvSpPr txBox="1">
            <a:spLocks noChangeArrowheads="1"/>
          </p:cNvSpPr>
          <p:nvPr/>
        </p:nvSpPr>
        <p:spPr bwMode="auto">
          <a:xfrm>
            <a:off x="7086600" y="2438400"/>
            <a:ext cx="1752600" cy="701675"/>
          </a:xfrm>
          <a:prstGeom prst="rect">
            <a:avLst/>
          </a:prstGeom>
          <a:noFill/>
          <a:ln w="9525" algn="ctr">
            <a:noFill/>
            <a:miter lim="800000"/>
            <a:headEnd/>
            <a:tailEnd/>
          </a:ln>
          <a:effectLst/>
        </p:spPr>
        <p:txBody>
          <a:bodyPr>
            <a:spAutoFit/>
          </a:bodyPr>
          <a:lstStyle/>
          <a:p>
            <a:pPr algn="ctr" fontAlgn="base">
              <a:spcBef>
                <a:spcPct val="0"/>
              </a:spcBef>
              <a:spcAft>
                <a:spcPct val="0"/>
              </a:spcAft>
              <a:defRPr/>
            </a:pPr>
            <a:r>
              <a:rPr lang="zh-CN" altLang="en-US" sz="2000" b="1" dirty="0">
                <a:solidFill>
                  <a:srgbClr val="000000"/>
                </a:solidFill>
                <a:effectLst>
                  <a:outerShdw blurRad="38100" dist="38100" dir="2700000" algn="tl">
                    <a:srgbClr val="FFFFFF"/>
                  </a:outerShdw>
                </a:effectLst>
                <a:latin typeface="华文中宋" pitchFamily="2" charset="-122"/>
                <a:ea typeface="华文中宋" pitchFamily="2" charset="-122"/>
              </a:rPr>
              <a:t>为英君主立宪奠定理论基础</a:t>
            </a:r>
          </a:p>
        </p:txBody>
      </p:sp>
      <p:sp>
        <p:nvSpPr>
          <p:cNvPr id="35" name="Rectangle 52"/>
          <p:cNvSpPr>
            <a:spLocks noChangeArrowheads="1"/>
          </p:cNvSpPr>
          <p:nvPr/>
        </p:nvSpPr>
        <p:spPr bwMode="auto">
          <a:xfrm>
            <a:off x="381000" y="609600"/>
            <a:ext cx="5549900" cy="523875"/>
          </a:xfrm>
          <a:prstGeom prst="rect">
            <a:avLst/>
          </a:prstGeom>
          <a:noFill/>
          <a:ln w="9525">
            <a:noFill/>
            <a:miter lim="800000"/>
            <a:headEnd/>
            <a:tailEnd/>
          </a:ln>
          <a:effectLst/>
        </p:spPr>
        <p:txBody>
          <a:bodyPr wrap="none">
            <a:spAutoFit/>
          </a:bodyPr>
          <a:lstStyle/>
          <a:p>
            <a:pPr algn="ctr" fontAlgn="base">
              <a:spcBef>
                <a:spcPct val="20000"/>
              </a:spcBef>
              <a:spcAft>
                <a:spcPct val="0"/>
              </a:spcAft>
              <a:buClr>
                <a:srgbClr val="009999"/>
              </a:buClr>
              <a:buFont typeface="Wingdings" pitchFamily="2" charset="2"/>
              <a:buNone/>
              <a:defRPr/>
            </a:pPr>
            <a:r>
              <a:rPr lang="en-US" altLang="zh-CN" sz="2800" b="1" dirty="0">
                <a:solidFill>
                  <a:srgbClr val="000000"/>
                </a:solidFill>
                <a:effectLst>
                  <a:outerShdw blurRad="38100" dist="38100" dir="2700000" algn="tl">
                    <a:srgbClr val="C0C0C0"/>
                  </a:outerShdw>
                </a:effectLst>
                <a:latin typeface="华文中宋" pitchFamily="2" charset="-122"/>
                <a:ea typeface="华文中宋" pitchFamily="2" charset="-122"/>
              </a:rPr>
              <a:t>2.</a:t>
            </a:r>
            <a:r>
              <a:rPr lang="zh-CN" altLang="en-US" sz="2800" b="1" dirty="0">
                <a:solidFill>
                  <a:srgbClr val="000000"/>
                </a:solidFill>
                <a:effectLst>
                  <a:outerShdw blurRad="38100" dist="38100" dir="2700000" algn="tl">
                    <a:srgbClr val="C0C0C0"/>
                  </a:outerShdw>
                </a:effectLst>
                <a:latin typeface="华文中宋" pitchFamily="2" charset="-122"/>
                <a:ea typeface="华文中宋" pitchFamily="2" charset="-122"/>
              </a:rPr>
              <a:t>启蒙思想家的思想主张及共同点</a:t>
            </a:r>
          </a:p>
        </p:txBody>
      </p:sp>
      <p:sp>
        <p:nvSpPr>
          <p:cNvPr id="36" name="Rectangle 8"/>
          <p:cNvSpPr>
            <a:spLocks noChangeArrowheads="1"/>
          </p:cNvSpPr>
          <p:nvPr/>
        </p:nvSpPr>
        <p:spPr bwMode="auto">
          <a:xfrm>
            <a:off x="304800" y="141288"/>
            <a:ext cx="8686800" cy="1077912"/>
          </a:xfrm>
          <a:prstGeom prst="rect">
            <a:avLst/>
          </a:prstGeom>
          <a:noFill/>
          <a:ln w="9525">
            <a:noFill/>
            <a:miter lim="800000"/>
            <a:headEnd/>
            <a:tailEnd/>
          </a:ln>
          <a:effectLst/>
        </p:spPr>
        <p:txBody>
          <a:bodyPr>
            <a:spAutoFit/>
          </a:bodyPr>
          <a:lstStyle/>
          <a:p>
            <a:pPr marL="457200" indent="-457200" fontAlgn="base">
              <a:spcBef>
                <a:spcPct val="0"/>
              </a:spcBef>
              <a:spcAft>
                <a:spcPct val="0"/>
              </a:spcAft>
              <a:buFont typeface="Wingdings" panose="05000000000000000000" pitchFamily="2" charset="2"/>
              <a:buChar char="n"/>
              <a:defRPr/>
            </a:pPr>
            <a:r>
              <a:rPr lang="zh-CN" altLang="en-US" sz="3200" b="1" dirty="0">
                <a:solidFill>
                  <a:srgbClr val="FF0000"/>
                </a:solidFill>
                <a:effectLst>
                  <a:outerShdw blurRad="38100" dist="38100" dir="2700000" algn="tl">
                    <a:srgbClr val="000000">
                      <a:alpha val="43137"/>
                    </a:srgbClr>
                  </a:outerShdw>
                </a:effectLst>
                <a:latin typeface="微软雅黑" pitchFamily="34" charset="-122"/>
                <a:ea typeface="微软雅黑" pitchFamily="34" charset="-122"/>
              </a:rPr>
              <a:t>人文精神的成熟</a:t>
            </a:r>
            <a:r>
              <a:rPr lang="en-US" altLang="zh-CN" sz="3200" b="1" dirty="0">
                <a:solidFill>
                  <a:srgbClr val="FF0000"/>
                </a:solidFill>
                <a:effectLst>
                  <a:outerShdw blurRad="38100" dist="38100" dir="2700000" algn="tl">
                    <a:srgbClr val="000000">
                      <a:alpha val="43137"/>
                    </a:srgbClr>
                  </a:outerShdw>
                </a:effectLst>
                <a:latin typeface="微软雅黑" pitchFamily="34" charset="-122"/>
                <a:ea typeface="微软雅黑" pitchFamily="34" charset="-122"/>
              </a:rPr>
              <a:t>——</a:t>
            </a:r>
            <a:r>
              <a:rPr lang="zh-CN" altLang="en-US" sz="3200" b="1" dirty="0">
                <a:solidFill>
                  <a:srgbClr val="FF0000"/>
                </a:solidFill>
                <a:effectLst>
                  <a:outerShdw blurRad="38100" dist="38100" dir="2700000" algn="tl">
                    <a:srgbClr val="000000">
                      <a:alpha val="43137"/>
                    </a:srgbClr>
                  </a:outerShdw>
                </a:effectLst>
                <a:latin typeface="微软雅黑" pitchFamily="34" charset="-122"/>
                <a:ea typeface="微软雅黑" pitchFamily="34" charset="-122"/>
              </a:rPr>
              <a:t>启蒙运动</a:t>
            </a:r>
          </a:p>
          <a:p>
            <a:pPr fontAlgn="base">
              <a:spcBef>
                <a:spcPct val="0"/>
              </a:spcBef>
              <a:spcAft>
                <a:spcPct val="0"/>
              </a:spcAft>
              <a:defRPr/>
            </a:pPr>
            <a:endParaRPr lang="zh-CN" altLang="en-US" sz="3200" b="1" dirty="0">
              <a:solidFill>
                <a:srgbClr val="FF0000"/>
              </a:solidFill>
              <a:effectLst>
                <a:outerShdw blurRad="38100" dist="38100" dir="2700000" algn="tl">
                  <a:srgbClr val="000000">
                    <a:alpha val="43137"/>
                  </a:srgbClr>
                </a:outerShdw>
              </a:effectLst>
              <a:latin typeface="微软雅黑" pitchFamily="34" charset="-122"/>
              <a:ea typeface="微软雅黑" pitchFamily="34" charset="-122"/>
            </a:endParaRPr>
          </a:p>
        </p:txBody>
      </p:sp>
      <p:cxnSp>
        <p:nvCxnSpPr>
          <p:cNvPr id="52309" name="直接连接符 33"/>
          <p:cNvCxnSpPr>
            <a:cxnSpLocks noChangeShapeType="1"/>
          </p:cNvCxnSpPr>
          <p:nvPr/>
        </p:nvCxnSpPr>
        <p:spPr bwMode="auto">
          <a:xfrm rot="10800000">
            <a:off x="990600" y="2362200"/>
            <a:ext cx="762000" cy="1588"/>
          </a:xfrm>
          <a:prstGeom prst="line">
            <a:avLst/>
          </a:prstGeom>
          <a:noFill/>
          <a:ln w="9525" algn="ctr">
            <a:solidFill>
              <a:schemeClr val="tx1"/>
            </a:solidFill>
            <a:round/>
            <a:headEnd/>
            <a:tailEnd/>
          </a:ln>
        </p:spPr>
      </p:cxnSp>
      <p:sp>
        <p:nvSpPr>
          <p:cNvPr id="37" name="Rectangle 87"/>
          <p:cNvSpPr>
            <a:spLocks noChangeArrowheads="1"/>
          </p:cNvSpPr>
          <p:nvPr/>
        </p:nvSpPr>
        <p:spPr bwMode="auto">
          <a:xfrm>
            <a:off x="1143000" y="1600200"/>
            <a:ext cx="533400" cy="830263"/>
          </a:xfrm>
          <a:prstGeom prst="rect">
            <a:avLst/>
          </a:prstGeom>
          <a:noFill/>
          <a:ln w="9525">
            <a:noFill/>
            <a:miter lim="800000"/>
            <a:headEnd/>
            <a:tailEnd/>
          </a:ln>
          <a:effectLst/>
        </p:spPr>
        <p:txBody>
          <a:bodyPr>
            <a:spAutoFit/>
          </a:bodyPr>
          <a:lstStyle/>
          <a:p>
            <a:pPr algn="ctr" fontAlgn="base">
              <a:spcBef>
                <a:spcPct val="0"/>
              </a:spcBef>
              <a:spcAft>
                <a:spcPct val="0"/>
              </a:spcAft>
              <a:defRPr/>
            </a:pPr>
            <a:r>
              <a:rPr lang="zh-CN" altLang="en-US" sz="2400" b="1" dirty="0">
                <a:solidFill>
                  <a:srgbClr val="000000"/>
                </a:solidFill>
                <a:effectLst>
                  <a:outerShdw blurRad="38100" dist="38100" dir="2700000" algn="tl">
                    <a:srgbClr val="FFFFFF"/>
                  </a:outerShdw>
                </a:effectLst>
                <a:ea typeface="黑体" pitchFamily="49" charset="-122"/>
              </a:rPr>
              <a:t>荷兰</a:t>
            </a:r>
          </a:p>
        </p:txBody>
      </p:sp>
      <p:sp>
        <p:nvSpPr>
          <p:cNvPr id="38" name="矩形 37"/>
          <p:cNvSpPr>
            <a:spLocks noChangeArrowheads="1"/>
          </p:cNvSpPr>
          <p:nvPr/>
        </p:nvSpPr>
        <p:spPr bwMode="auto">
          <a:xfrm>
            <a:off x="7086600" y="1676400"/>
            <a:ext cx="16764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20000"/>
              </a:spcBef>
              <a:spcAft>
                <a:spcPct val="0"/>
              </a:spcAft>
            </a:pPr>
            <a:r>
              <a:rPr lang="zh-CN" altLang="en-US" sz="2000">
                <a:solidFill>
                  <a:srgbClr val="990000"/>
                </a:solidFill>
                <a:latin typeface="华文中宋" pitchFamily="2" charset="-122"/>
                <a:ea typeface="华文中宋" pitchFamily="2" charset="-122"/>
              </a:rPr>
              <a:t>开启近代民主先河</a:t>
            </a:r>
            <a:endParaRPr lang="zh-CN" altLang="zh-CN" sz="2000">
              <a:solidFill>
                <a:srgbClr val="000000"/>
              </a:solidFill>
              <a:latin typeface="华文中宋" pitchFamily="2" charset="-122"/>
              <a:ea typeface="华文中宋" pitchFamily="2" charset="-122"/>
            </a:endParaRPr>
          </a:p>
        </p:txBody>
      </p:sp>
    </p:spTree>
    <p:extLst>
      <p:ext uri="{BB962C8B-B14F-4D97-AF65-F5344CB8AC3E}">
        <p14:creationId xmlns:p14="http://schemas.microsoft.com/office/powerpoint/2010/main" val="29044480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9150"/>
                                        </p:tgtEl>
                                        <p:attrNameLst>
                                          <p:attrName>style.visibility</p:attrName>
                                        </p:attrNameLst>
                                      </p:cBhvr>
                                      <p:to>
                                        <p:strVal val="visible"/>
                                      </p:to>
                                    </p:set>
                                    <p:animEffect transition="in" filter="blinds(horizontal)">
                                      <p:cBhvr>
                                        <p:cTn id="7" dur="500"/>
                                        <p:tgtEl>
                                          <p:spTgt spid="129150"/>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29151"/>
                                        </p:tgtEl>
                                        <p:attrNameLst>
                                          <p:attrName>style.visibility</p:attrName>
                                        </p:attrNameLst>
                                      </p:cBhvr>
                                      <p:to>
                                        <p:strVal val="visible"/>
                                      </p:to>
                                    </p:set>
                                    <p:animEffect transition="in" filter="blinds(horizontal)">
                                      <p:cBhvr>
                                        <p:cTn id="10" dur="500"/>
                                        <p:tgtEl>
                                          <p:spTgt spid="12915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38"/>
                                        </p:tgtEl>
                                        <p:attrNameLst>
                                          <p:attrName>style.visibility</p:attrName>
                                        </p:attrNameLst>
                                      </p:cBhvr>
                                      <p:to>
                                        <p:strVal val="visible"/>
                                      </p:to>
                                    </p:set>
                                    <p:animEffect transition="in" filter="blinds(horizontal)">
                                      <p:cBhvr>
                                        <p:cTn id="15" dur="500"/>
                                        <p:tgtEl>
                                          <p:spTgt spid="38"/>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129152"/>
                                        </p:tgtEl>
                                        <p:attrNameLst>
                                          <p:attrName>style.visibility</p:attrName>
                                        </p:attrNameLst>
                                      </p:cBhvr>
                                      <p:to>
                                        <p:strVal val="visible"/>
                                      </p:to>
                                    </p:set>
                                    <p:animEffect transition="in" filter="blinds(horizontal)">
                                      <p:cBhvr>
                                        <p:cTn id="20" dur="500"/>
                                        <p:tgtEl>
                                          <p:spTgt spid="129152"/>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3" presetClass="entr" presetSubtype="10" fill="hold" nodeType="clickEffect">
                                  <p:stCondLst>
                                    <p:cond delay="0"/>
                                  </p:stCondLst>
                                  <p:childTnLst>
                                    <p:set>
                                      <p:cBhvr>
                                        <p:cTn id="24" dur="1" fill="hold">
                                          <p:stCondLst>
                                            <p:cond delay="0"/>
                                          </p:stCondLst>
                                        </p:cTn>
                                        <p:tgtEl>
                                          <p:spTgt spid="129154">
                                            <p:txEl>
                                              <p:pRg st="0" end="0"/>
                                            </p:txEl>
                                          </p:spTgt>
                                        </p:tgtEl>
                                        <p:attrNameLst>
                                          <p:attrName>style.visibility</p:attrName>
                                        </p:attrNameLst>
                                      </p:cBhvr>
                                      <p:to>
                                        <p:strVal val="visible"/>
                                      </p:to>
                                    </p:set>
                                    <p:animEffect transition="in" filter="blinds(horizontal)">
                                      <p:cBhvr>
                                        <p:cTn id="25" dur="500"/>
                                        <p:tgtEl>
                                          <p:spTgt spid="129154">
                                            <p:txEl>
                                              <p:pRg st="0" end="0"/>
                                            </p:txEl>
                                          </p:spTgt>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29153"/>
                                        </p:tgtEl>
                                        <p:attrNameLst>
                                          <p:attrName>style.visibility</p:attrName>
                                        </p:attrNameLst>
                                      </p:cBhvr>
                                      <p:to>
                                        <p:strVal val="visible"/>
                                      </p:to>
                                    </p:set>
                                    <p:animEffect transition="in" filter="blinds(horizontal)">
                                      <p:cBhvr>
                                        <p:cTn id="28" dur="500"/>
                                        <p:tgtEl>
                                          <p:spTgt spid="129153"/>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129113"/>
                                        </p:tgtEl>
                                        <p:attrNameLst>
                                          <p:attrName>style.visibility</p:attrName>
                                        </p:attrNameLst>
                                      </p:cBhvr>
                                      <p:to>
                                        <p:strVal val="visible"/>
                                      </p:to>
                                    </p:set>
                                    <p:animEffect transition="in" filter="blinds(horizontal)">
                                      <p:cBhvr>
                                        <p:cTn id="33" dur="500"/>
                                        <p:tgtEl>
                                          <p:spTgt spid="129113"/>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3" presetClass="entr" presetSubtype="10" fill="hold" grpId="0" nodeType="clickEffect">
                                  <p:stCondLst>
                                    <p:cond delay="0"/>
                                  </p:stCondLst>
                                  <p:childTnLst>
                                    <p:set>
                                      <p:cBhvr>
                                        <p:cTn id="37" dur="1" fill="hold">
                                          <p:stCondLst>
                                            <p:cond delay="0"/>
                                          </p:stCondLst>
                                        </p:cTn>
                                        <p:tgtEl>
                                          <p:spTgt spid="129123"/>
                                        </p:tgtEl>
                                        <p:attrNameLst>
                                          <p:attrName>style.visibility</p:attrName>
                                        </p:attrNameLst>
                                      </p:cBhvr>
                                      <p:to>
                                        <p:strVal val="visible"/>
                                      </p:to>
                                    </p:set>
                                    <p:animEffect transition="in" filter="blinds(horizontal)">
                                      <p:cBhvr>
                                        <p:cTn id="38" dur="500"/>
                                        <p:tgtEl>
                                          <p:spTgt spid="129123"/>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3" presetClass="entr" presetSubtype="10" fill="hold" grpId="0" nodeType="clickEffect">
                                  <p:stCondLst>
                                    <p:cond delay="0"/>
                                  </p:stCondLst>
                                  <p:childTnLst>
                                    <p:set>
                                      <p:cBhvr>
                                        <p:cTn id="42" dur="1" fill="hold">
                                          <p:stCondLst>
                                            <p:cond delay="0"/>
                                          </p:stCondLst>
                                        </p:cTn>
                                        <p:tgtEl>
                                          <p:spTgt spid="129134"/>
                                        </p:tgtEl>
                                        <p:attrNameLst>
                                          <p:attrName>style.visibility</p:attrName>
                                        </p:attrNameLst>
                                      </p:cBhvr>
                                      <p:to>
                                        <p:strVal val="visible"/>
                                      </p:to>
                                    </p:set>
                                    <p:animEffect transition="in" filter="blinds(horizontal)">
                                      <p:cBhvr>
                                        <p:cTn id="43" dur="500"/>
                                        <p:tgtEl>
                                          <p:spTgt spid="129134"/>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3" presetClass="entr" presetSubtype="10" fill="hold" grpId="0" nodeType="clickEffect">
                                  <p:stCondLst>
                                    <p:cond delay="0"/>
                                  </p:stCondLst>
                                  <p:childTnLst>
                                    <p:set>
                                      <p:cBhvr>
                                        <p:cTn id="47" dur="1" fill="hold">
                                          <p:stCondLst>
                                            <p:cond delay="0"/>
                                          </p:stCondLst>
                                        </p:cTn>
                                        <p:tgtEl>
                                          <p:spTgt spid="129135"/>
                                        </p:tgtEl>
                                        <p:attrNameLst>
                                          <p:attrName>style.visibility</p:attrName>
                                        </p:attrNameLst>
                                      </p:cBhvr>
                                      <p:to>
                                        <p:strVal val="visible"/>
                                      </p:to>
                                    </p:set>
                                    <p:animEffect transition="in" filter="blinds(horizontal)">
                                      <p:cBhvr>
                                        <p:cTn id="48" dur="500"/>
                                        <p:tgtEl>
                                          <p:spTgt spid="129135"/>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3" presetClass="entr" presetSubtype="10" fill="hold" grpId="0" nodeType="clickEffect">
                                  <p:stCondLst>
                                    <p:cond delay="0"/>
                                  </p:stCondLst>
                                  <p:childTnLst>
                                    <p:set>
                                      <p:cBhvr>
                                        <p:cTn id="52" dur="1" fill="hold">
                                          <p:stCondLst>
                                            <p:cond delay="0"/>
                                          </p:stCondLst>
                                        </p:cTn>
                                        <p:tgtEl>
                                          <p:spTgt spid="129140"/>
                                        </p:tgtEl>
                                        <p:attrNameLst>
                                          <p:attrName>style.visibility</p:attrName>
                                        </p:attrNameLst>
                                      </p:cBhvr>
                                      <p:to>
                                        <p:strVal val="visible"/>
                                      </p:to>
                                    </p:set>
                                    <p:animEffect transition="in" filter="blinds(horizontal)">
                                      <p:cBhvr>
                                        <p:cTn id="53" dur="500"/>
                                        <p:tgtEl>
                                          <p:spTgt spid="129140"/>
                                        </p:tgtEl>
                                      </p:cBhvr>
                                    </p:animEffect>
                                  </p:childTnLst>
                                </p:cTn>
                              </p:par>
                            </p:childTnLst>
                          </p:cTn>
                        </p:par>
                      </p:childTnLst>
                    </p:cTn>
                  </p:par>
                  <p:par>
                    <p:cTn id="54" fill="hold" nodeType="clickPar">
                      <p:stCondLst>
                        <p:cond delay="indefinite"/>
                      </p:stCondLst>
                      <p:childTnLst>
                        <p:par>
                          <p:cTn id="55" fill="hold" nodeType="withGroup">
                            <p:stCondLst>
                              <p:cond delay="0"/>
                            </p:stCondLst>
                            <p:childTnLst>
                              <p:par>
                                <p:cTn id="56" presetID="3" presetClass="entr" presetSubtype="10" fill="hold" grpId="0" nodeType="clickEffect">
                                  <p:stCondLst>
                                    <p:cond delay="0"/>
                                  </p:stCondLst>
                                  <p:childTnLst>
                                    <p:set>
                                      <p:cBhvr>
                                        <p:cTn id="57" dur="1" fill="hold">
                                          <p:stCondLst>
                                            <p:cond delay="0"/>
                                          </p:stCondLst>
                                        </p:cTn>
                                        <p:tgtEl>
                                          <p:spTgt spid="129124"/>
                                        </p:tgtEl>
                                        <p:attrNameLst>
                                          <p:attrName>style.visibility</p:attrName>
                                        </p:attrNameLst>
                                      </p:cBhvr>
                                      <p:to>
                                        <p:strVal val="visible"/>
                                      </p:to>
                                    </p:set>
                                    <p:animEffect transition="in" filter="blinds(horizontal)">
                                      <p:cBhvr>
                                        <p:cTn id="58" dur="500"/>
                                        <p:tgtEl>
                                          <p:spTgt spid="129124"/>
                                        </p:tgtEl>
                                      </p:cBhvr>
                                    </p:animEffect>
                                  </p:childTnLst>
                                </p:cTn>
                              </p:par>
                            </p:childTnLst>
                          </p:cTn>
                        </p:par>
                      </p:childTnLst>
                    </p:cTn>
                  </p:par>
                  <p:par>
                    <p:cTn id="59" fill="hold" nodeType="clickPar">
                      <p:stCondLst>
                        <p:cond delay="indefinite"/>
                      </p:stCondLst>
                      <p:childTnLst>
                        <p:par>
                          <p:cTn id="60" fill="hold" nodeType="withGroup">
                            <p:stCondLst>
                              <p:cond delay="0"/>
                            </p:stCondLst>
                            <p:childTnLst>
                              <p:par>
                                <p:cTn id="61" presetID="3" presetClass="entr" presetSubtype="10" fill="hold" grpId="0" nodeType="clickEffect">
                                  <p:stCondLst>
                                    <p:cond delay="0"/>
                                  </p:stCondLst>
                                  <p:childTnLst>
                                    <p:set>
                                      <p:cBhvr>
                                        <p:cTn id="62" dur="1" fill="hold">
                                          <p:stCondLst>
                                            <p:cond delay="0"/>
                                          </p:stCondLst>
                                        </p:cTn>
                                        <p:tgtEl>
                                          <p:spTgt spid="129131"/>
                                        </p:tgtEl>
                                        <p:attrNameLst>
                                          <p:attrName>style.visibility</p:attrName>
                                        </p:attrNameLst>
                                      </p:cBhvr>
                                      <p:to>
                                        <p:strVal val="visible"/>
                                      </p:to>
                                    </p:set>
                                    <p:animEffect transition="in" filter="blinds(horizontal)">
                                      <p:cBhvr>
                                        <p:cTn id="63" dur="500"/>
                                        <p:tgtEl>
                                          <p:spTgt spid="129131"/>
                                        </p:tgtEl>
                                      </p:cBhvr>
                                    </p:animEffect>
                                  </p:childTnLst>
                                </p:cTn>
                              </p:par>
                            </p:childTnLst>
                          </p:cTn>
                        </p:par>
                      </p:childTnLst>
                    </p:cTn>
                  </p:par>
                  <p:par>
                    <p:cTn id="64" fill="hold" nodeType="clickPar">
                      <p:stCondLst>
                        <p:cond delay="indefinite"/>
                      </p:stCondLst>
                      <p:childTnLst>
                        <p:par>
                          <p:cTn id="65" fill="hold" nodeType="withGroup">
                            <p:stCondLst>
                              <p:cond delay="0"/>
                            </p:stCondLst>
                            <p:childTnLst>
                              <p:par>
                                <p:cTn id="66" presetID="3" presetClass="entr" presetSubtype="10" fill="hold" grpId="0" nodeType="clickEffect">
                                  <p:stCondLst>
                                    <p:cond delay="0"/>
                                  </p:stCondLst>
                                  <p:childTnLst>
                                    <p:set>
                                      <p:cBhvr>
                                        <p:cTn id="67" dur="1" fill="hold">
                                          <p:stCondLst>
                                            <p:cond delay="0"/>
                                          </p:stCondLst>
                                        </p:cTn>
                                        <p:tgtEl>
                                          <p:spTgt spid="129136"/>
                                        </p:tgtEl>
                                        <p:attrNameLst>
                                          <p:attrName>style.visibility</p:attrName>
                                        </p:attrNameLst>
                                      </p:cBhvr>
                                      <p:to>
                                        <p:strVal val="visible"/>
                                      </p:to>
                                    </p:set>
                                    <p:animEffect transition="in" filter="blinds(horizontal)">
                                      <p:cBhvr>
                                        <p:cTn id="68" dur="500"/>
                                        <p:tgtEl>
                                          <p:spTgt spid="129136"/>
                                        </p:tgtEl>
                                      </p:cBhvr>
                                    </p:animEffect>
                                  </p:childTnLst>
                                </p:cTn>
                              </p:par>
                            </p:childTnLst>
                          </p:cTn>
                        </p:par>
                      </p:childTnLst>
                    </p:cTn>
                  </p:par>
                  <p:par>
                    <p:cTn id="69" fill="hold" nodeType="clickPar">
                      <p:stCondLst>
                        <p:cond delay="indefinite"/>
                      </p:stCondLst>
                      <p:childTnLst>
                        <p:par>
                          <p:cTn id="70" fill="hold" nodeType="withGroup">
                            <p:stCondLst>
                              <p:cond delay="0"/>
                            </p:stCondLst>
                            <p:childTnLst>
                              <p:par>
                                <p:cTn id="71" presetID="3" presetClass="entr" presetSubtype="10" fill="hold" grpId="0" nodeType="clickEffect">
                                  <p:stCondLst>
                                    <p:cond delay="0"/>
                                  </p:stCondLst>
                                  <p:childTnLst>
                                    <p:set>
                                      <p:cBhvr>
                                        <p:cTn id="72" dur="1" fill="hold">
                                          <p:stCondLst>
                                            <p:cond delay="0"/>
                                          </p:stCondLst>
                                        </p:cTn>
                                        <p:tgtEl>
                                          <p:spTgt spid="129139"/>
                                        </p:tgtEl>
                                        <p:attrNameLst>
                                          <p:attrName>style.visibility</p:attrName>
                                        </p:attrNameLst>
                                      </p:cBhvr>
                                      <p:to>
                                        <p:strVal val="visible"/>
                                      </p:to>
                                    </p:set>
                                    <p:animEffect transition="in" filter="blinds(horizontal)">
                                      <p:cBhvr>
                                        <p:cTn id="73" dur="500"/>
                                        <p:tgtEl>
                                          <p:spTgt spid="129139"/>
                                        </p:tgtEl>
                                      </p:cBhvr>
                                    </p:animEffect>
                                  </p:childTnLst>
                                </p:cTn>
                              </p:par>
                            </p:childTnLst>
                          </p:cTn>
                        </p:par>
                      </p:childTnLst>
                    </p:cTn>
                  </p:par>
                  <p:par>
                    <p:cTn id="74" fill="hold" nodeType="clickPar">
                      <p:stCondLst>
                        <p:cond delay="indefinite"/>
                      </p:stCondLst>
                      <p:childTnLst>
                        <p:par>
                          <p:cTn id="75" fill="hold" nodeType="withGroup">
                            <p:stCondLst>
                              <p:cond delay="0"/>
                            </p:stCondLst>
                            <p:childTnLst>
                              <p:par>
                                <p:cTn id="76" presetID="3" presetClass="entr" presetSubtype="10" fill="hold" grpId="0" nodeType="clickEffect">
                                  <p:stCondLst>
                                    <p:cond delay="0"/>
                                  </p:stCondLst>
                                  <p:childTnLst>
                                    <p:set>
                                      <p:cBhvr>
                                        <p:cTn id="77" dur="1" fill="hold">
                                          <p:stCondLst>
                                            <p:cond delay="0"/>
                                          </p:stCondLst>
                                        </p:cTn>
                                        <p:tgtEl>
                                          <p:spTgt spid="129125"/>
                                        </p:tgtEl>
                                        <p:attrNameLst>
                                          <p:attrName>style.visibility</p:attrName>
                                        </p:attrNameLst>
                                      </p:cBhvr>
                                      <p:to>
                                        <p:strVal val="visible"/>
                                      </p:to>
                                    </p:set>
                                    <p:animEffect transition="in" filter="blinds(horizontal)">
                                      <p:cBhvr>
                                        <p:cTn id="78" dur="500"/>
                                        <p:tgtEl>
                                          <p:spTgt spid="129125"/>
                                        </p:tgtEl>
                                      </p:cBhvr>
                                    </p:animEffect>
                                  </p:childTnLst>
                                </p:cTn>
                              </p:par>
                            </p:childTnLst>
                          </p:cTn>
                        </p:par>
                      </p:childTnLst>
                    </p:cTn>
                  </p:par>
                  <p:par>
                    <p:cTn id="79" fill="hold" nodeType="clickPar">
                      <p:stCondLst>
                        <p:cond delay="indefinite"/>
                      </p:stCondLst>
                      <p:childTnLst>
                        <p:par>
                          <p:cTn id="80" fill="hold" nodeType="withGroup">
                            <p:stCondLst>
                              <p:cond delay="0"/>
                            </p:stCondLst>
                            <p:childTnLst>
                              <p:par>
                                <p:cTn id="81" presetID="3" presetClass="entr" presetSubtype="10" fill="hold" grpId="0" nodeType="clickEffect">
                                  <p:stCondLst>
                                    <p:cond delay="0"/>
                                  </p:stCondLst>
                                  <p:childTnLst>
                                    <p:set>
                                      <p:cBhvr>
                                        <p:cTn id="82" dur="1" fill="hold">
                                          <p:stCondLst>
                                            <p:cond delay="0"/>
                                          </p:stCondLst>
                                        </p:cTn>
                                        <p:tgtEl>
                                          <p:spTgt spid="129132"/>
                                        </p:tgtEl>
                                        <p:attrNameLst>
                                          <p:attrName>style.visibility</p:attrName>
                                        </p:attrNameLst>
                                      </p:cBhvr>
                                      <p:to>
                                        <p:strVal val="visible"/>
                                      </p:to>
                                    </p:set>
                                    <p:animEffect transition="in" filter="blinds(horizontal)">
                                      <p:cBhvr>
                                        <p:cTn id="83" dur="500"/>
                                        <p:tgtEl>
                                          <p:spTgt spid="129132"/>
                                        </p:tgtEl>
                                      </p:cBhvr>
                                    </p:animEffect>
                                  </p:childTnLst>
                                </p:cTn>
                              </p:par>
                            </p:childTnLst>
                          </p:cTn>
                        </p:par>
                      </p:childTnLst>
                    </p:cTn>
                  </p:par>
                  <p:par>
                    <p:cTn id="84" fill="hold" nodeType="clickPar">
                      <p:stCondLst>
                        <p:cond delay="indefinite"/>
                      </p:stCondLst>
                      <p:childTnLst>
                        <p:par>
                          <p:cTn id="85" fill="hold" nodeType="withGroup">
                            <p:stCondLst>
                              <p:cond delay="0"/>
                            </p:stCondLst>
                            <p:childTnLst>
                              <p:par>
                                <p:cTn id="86" presetID="3" presetClass="entr" presetSubtype="10" fill="hold" grpId="0" nodeType="clickEffect">
                                  <p:stCondLst>
                                    <p:cond delay="0"/>
                                  </p:stCondLst>
                                  <p:childTnLst>
                                    <p:set>
                                      <p:cBhvr>
                                        <p:cTn id="87" dur="1" fill="hold">
                                          <p:stCondLst>
                                            <p:cond delay="0"/>
                                          </p:stCondLst>
                                        </p:cTn>
                                        <p:tgtEl>
                                          <p:spTgt spid="129137"/>
                                        </p:tgtEl>
                                        <p:attrNameLst>
                                          <p:attrName>style.visibility</p:attrName>
                                        </p:attrNameLst>
                                      </p:cBhvr>
                                      <p:to>
                                        <p:strVal val="visible"/>
                                      </p:to>
                                    </p:set>
                                    <p:animEffect transition="in" filter="blinds(horizontal)">
                                      <p:cBhvr>
                                        <p:cTn id="88" dur="500"/>
                                        <p:tgtEl>
                                          <p:spTgt spid="129137"/>
                                        </p:tgtEl>
                                      </p:cBhvr>
                                    </p:animEffect>
                                  </p:childTnLst>
                                </p:cTn>
                              </p:par>
                            </p:childTnLst>
                          </p:cTn>
                        </p:par>
                      </p:childTnLst>
                    </p:cTn>
                  </p:par>
                  <p:par>
                    <p:cTn id="89" fill="hold" nodeType="clickPar">
                      <p:stCondLst>
                        <p:cond delay="indefinite"/>
                      </p:stCondLst>
                      <p:childTnLst>
                        <p:par>
                          <p:cTn id="90" fill="hold" nodeType="withGroup">
                            <p:stCondLst>
                              <p:cond delay="0"/>
                            </p:stCondLst>
                            <p:childTnLst>
                              <p:par>
                                <p:cTn id="91" presetID="3" presetClass="entr" presetSubtype="10" fill="hold" grpId="0" nodeType="clickEffect">
                                  <p:stCondLst>
                                    <p:cond delay="0"/>
                                  </p:stCondLst>
                                  <p:childTnLst>
                                    <p:set>
                                      <p:cBhvr>
                                        <p:cTn id="92" dur="1" fill="hold">
                                          <p:stCondLst>
                                            <p:cond delay="0"/>
                                          </p:stCondLst>
                                        </p:cTn>
                                        <p:tgtEl>
                                          <p:spTgt spid="129138"/>
                                        </p:tgtEl>
                                        <p:attrNameLst>
                                          <p:attrName>style.visibility</p:attrName>
                                        </p:attrNameLst>
                                      </p:cBhvr>
                                      <p:to>
                                        <p:strVal val="visible"/>
                                      </p:to>
                                    </p:set>
                                    <p:animEffect transition="in" filter="blinds(horizontal)">
                                      <p:cBhvr>
                                        <p:cTn id="93" dur="500"/>
                                        <p:tgtEl>
                                          <p:spTgt spid="129138"/>
                                        </p:tgtEl>
                                      </p:cBhvr>
                                    </p:animEffect>
                                  </p:childTnLst>
                                </p:cTn>
                              </p:par>
                            </p:childTnLst>
                          </p:cTn>
                        </p:par>
                      </p:childTnLst>
                    </p:cTn>
                  </p:par>
                  <p:par>
                    <p:cTn id="94" fill="hold" nodeType="clickPar">
                      <p:stCondLst>
                        <p:cond delay="indefinite"/>
                      </p:stCondLst>
                      <p:childTnLst>
                        <p:par>
                          <p:cTn id="95" fill="hold" nodeType="withGroup">
                            <p:stCondLst>
                              <p:cond delay="0"/>
                            </p:stCondLst>
                            <p:childTnLst>
                              <p:par>
                                <p:cTn id="96" presetID="3" presetClass="entr" presetSubtype="10" fill="hold" grpId="0" nodeType="clickEffect">
                                  <p:stCondLst>
                                    <p:cond delay="0"/>
                                  </p:stCondLst>
                                  <p:childTnLst>
                                    <p:set>
                                      <p:cBhvr>
                                        <p:cTn id="97" dur="1" fill="hold">
                                          <p:stCondLst>
                                            <p:cond delay="0"/>
                                          </p:stCondLst>
                                        </p:cTn>
                                        <p:tgtEl>
                                          <p:spTgt spid="129112"/>
                                        </p:tgtEl>
                                        <p:attrNameLst>
                                          <p:attrName>style.visibility</p:attrName>
                                        </p:attrNameLst>
                                      </p:cBhvr>
                                      <p:to>
                                        <p:strVal val="visible"/>
                                      </p:to>
                                    </p:set>
                                    <p:animEffect transition="in" filter="blinds(horizontal)">
                                      <p:cBhvr>
                                        <p:cTn id="98" dur="500"/>
                                        <p:tgtEl>
                                          <p:spTgt spid="129112"/>
                                        </p:tgtEl>
                                      </p:cBhvr>
                                    </p:animEffect>
                                  </p:childTnLst>
                                </p:cTn>
                              </p:par>
                            </p:childTnLst>
                          </p:cTn>
                        </p:par>
                      </p:childTnLst>
                    </p:cTn>
                  </p:par>
                  <p:par>
                    <p:cTn id="99" fill="hold" nodeType="clickPar">
                      <p:stCondLst>
                        <p:cond delay="indefinite"/>
                      </p:stCondLst>
                      <p:childTnLst>
                        <p:par>
                          <p:cTn id="100" fill="hold" nodeType="withGroup">
                            <p:stCondLst>
                              <p:cond delay="0"/>
                            </p:stCondLst>
                            <p:childTnLst>
                              <p:par>
                                <p:cTn id="101" presetID="3" presetClass="entr" presetSubtype="10" fill="hold" grpId="0" nodeType="clickEffect">
                                  <p:stCondLst>
                                    <p:cond delay="0"/>
                                  </p:stCondLst>
                                  <p:childTnLst>
                                    <p:set>
                                      <p:cBhvr>
                                        <p:cTn id="102" dur="1" fill="hold">
                                          <p:stCondLst>
                                            <p:cond delay="0"/>
                                          </p:stCondLst>
                                        </p:cTn>
                                        <p:tgtEl>
                                          <p:spTgt spid="129126"/>
                                        </p:tgtEl>
                                        <p:attrNameLst>
                                          <p:attrName>style.visibility</p:attrName>
                                        </p:attrNameLst>
                                      </p:cBhvr>
                                      <p:to>
                                        <p:strVal val="visible"/>
                                      </p:to>
                                    </p:set>
                                    <p:animEffect transition="in" filter="blinds(horizontal)">
                                      <p:cBhvr>
                                        <p:cTn id="103" dur="500"/>
                                        <p:tgtEl>
                                          <p:spTgt spid="129126"/>
                                        </p:tgtEl>
                                      </p:cBhvr>
                                    </p:animEffect>
                                  </p:childTnLst>
                                </p:cTn>
                              </p:par>
                            </p:childTnLst>
                          </p:cTn>
                        </p:par>
                      </p:childTnLst>
                    </p:cTn>
                  </p:par>
                  <p:par>
                    <p:cTn id="104" fill="hold" nodeType="clickPar">
                      <p:stCondLst>
                        <p:cond delay="indefinite"/>
                      </p:stCondLst>
                      <p:childTnLst>
                        <p:par>
                          <p:cTn id="105" fill="hold" nodeType="withGroup">
                            <p:stCondLst>
                              <p:cond delay="0"/>
                            </p:stCondLst>
                            <p:childTnLst>
                              <p:par>
                                <p:cTn id="106" presetID="3" presetClass="entr" presetSubtype="10" fill="hold" grpId="0" nodeType="clickEffect">
                                  <p:stCondLst>
                                    <p:cond delay="0"/>
                                  </p:stCondLst>
                                  <p:childTnLst>
                                    <p:set>
                                      <p:cBhvr>
                                        <p:cTn id="107" dur="1" fill="hold">
                                          <p:stCondLst>
                                            <p:cond delay="0"/>
                                          </p:stCondLst>
                                        </p:cTn>
                                        <p:tgtEl>
                                          <p:spTgt spid="129141"/>
                                        </p:tgtEl>
                                        <p:attrNameLst>
                                          <p:attrName>style.visibility</p:attrName>
                                        </p:attrNameLst>
                                      </p:cBhvr>
                                      <p:to>
                                        <p:strVal val="visible"/>
                                      </p:to>
                                    </p:set>
                                    <p:animEffect transition="in" filter="blinds(horizontal)">
                                      <p:cBhvr>
                                        <p:cTn id="108" dur="500"/>
                                        <p:tgtEl>
                                          <p:spTgt spid="129141"/>
                                        </p:tgtEl>
                                      </p:cBhvr>
                                    </p:animEffect>
                                  </p:childTnLst>
                                </p:cTn>
                              </p:par>
                            </p:childTnLst>
                          </p:cTn>
                        </p:par>
                      </p:childTnLst>
                    </p:cTn>
                  </p:par>
                  <p:par>
                    <p:cTn id="109" fill="hold" nodeType="clickPar">
                      <p:stCondLst>
                        <p:cond delay="indefinite"/>
                      </p:stCondLst>
                      <p:childTnLst>
                        <p:par>
                          <p:cTn id="110" fill="hold" nodeType="withGroup">
                            <p:stCondLst>
                              <p:cond delay="0"/>
                            </p:stCondLst>
                            <p:childTnLst>
                              <p:par>
                                <p:cTn id="111" presetID="3" presetClass="entr" presetSubtype="10" fill="hold" grpId="0" nodeType="clickEffect">
                                  <p:stCondLst>
                                    <p:cond delay="0"/>
                                  </p:stCondLst>
                                  <p:childTnLst>
                                    <p:set>
                                      <p:cBhvr>
                                        <p:cTn id="112" dur="1" fill="hold">
                                          <p:stCondLst>
                                            <p:cond delay="0"/>
                                          </p:stCondLst>
                                        </p:cTn>
                                        <p:tgtEl>
                                          <p:spTgt spid="129133"/>
                                        </p:tgtEl>
                                        <p:attrNameLst>
                                          <p:attrName>style.visibility</p:attrName>
                                        </p:attrNameLst>
                                      </p:cBhvr>
                                      <p:to>
                                        <p:strVal val="visible"/>
                                      </p:to>
                                    </p:set>
                                    <p:animEffect transition="in" filter="blinds(horizontal)">
                                      <p:cBhvr>
                                        <p:cTn id="113" dur="500"/>
                                        <p:tgtEl>
                                          <p:spTgt spid="129133"/>
                                        </p:tgtEl>
                                      </p:cBhvr>
                                    </p:animEffect>
                                  </p:childTnLst>
                                </p:cTn>
                              </p:par>
                            </p:childTnLst>
                          </p:cTn>
                        </p:par>
                      </p:childTnLst>
                    </p:cTn>
                  </p:par>
                  <p:par>
                    <p:cTn id="114" fill="hold" nodeType="clickPar">
                      <p:stCondLst>
                        <p:cond delay="indefinite"/>
                      </p:stCondLst>
                      <p:childTnLst>
                        <p:par>
                          <p:cTn id="115" fill="hold" nodeType="withGroup">
                            <p:stCondLst>
                              <p:cond delay="0"/>
                            </p:stCondLst>
                            <p:childTnLst>
                              <p:par>
                                <p:cTn id="116" presetID="3" presetClass="entr" presetSubtype="10" fill="hold" grpId="0" nodeType="clickEffect">
                                  <p:stCondLst>
                                    <p:cond delay="0"/>
                                  </p:stCondLst>
                                  <p:childTnLst>
                                    <p:set>
                                      <p:cBhvr>
                                        <p:cTn id="117" dur="1" fill="hold">
                                          <p:stCondLst>
                                            <p:cond delay="0"/>
                                          </p:stCondLst>
                                        </p:cTn>
                                        <p:tgtEl>
                                          <p:spTgt spid="129142"/>
                                        </p:tgtEl>
                                        <p:attrNameLst>
                                          <p:attrName>style.visibility</p:attrName>
                                        </p:attrNameLst>
                                      </p:cBhvr>
                                      <p:to>
                                        <p:strVal val="visible"/>
                                      </p:to>
                                    </p:set>
                                    <p:animEffect transition="in" filter="blinds(horizontal)">
                                      <p:cBhvr>
                                        <p:cTn id="118" dur="500"/>
                                        <p:tgtEl>
                                          <p:spTgt spid="1291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9112" grpId="0"/>
      <p:bldP spid="129113" grpId="0"/>
      <p:bldP spid="129123" grpId="0"/>
      <p:bldP spid="129124" grpId="0"/>
      <p:bldP spid="129125" grpId="0"/>
      <p:bldP spid="129126" grpId="0"/>
      <p:bldP spid="129131" grpId="0"/>
      <p:bldP spid="129132" grpId="0"/>
      <p:bldP spid="129133" grpId="0"/>
      <p:bldP spid="129134" grpId="0"/>
      <p:bldP spid="129135" grpId="0"/>
      <p:bldP spid="129136" grpId="0"/>
      <p:bldP spid="129137" grpId="0"/>
      <p:bldP spid="129138" grpId="0"/>
      <p:bldP spid="129139" grpId="0"/>
      <p:bldP spid="129140" grpId="0"/>
      <p:bldP spid="129141" grpId="0"/>
      <p:bldP spid="129142" grpId="0"/>
      <p:bldP spid="129150" grpId="0"/>
      <p:bldP spid="129151" grpId="0"/>
      <p:bldP spid="129152" grpId="0"/>
      <p:bldP spid="129153" grpId="0"/>
      <p:bldP spid="38" grpId="0"/>
    </p:bldLst>
  </p:timing>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Box 1">
            <a:hlinkClick r:id="rId3" action="ppaction://hlinksldjump"/>
          </p:cNvPr>
          <p:cNvSpPr txBox="1"/>
          <p:nvPr/>
        </p:nvSpPr>
        <p:spPr>
          <a:xfrm>
            <a:off x="251520" y="116632"/>
            <a:ext cx="8712968" cy="5950860"/>
          </a:xfrm>
          <a:prstGeom prst="rect">
            <a:avLst/>
          </a:prstGeom>
          <a:noFill/>
        </p:spPr>
        <p:txBody>
          <a:bodyPr wrap="square" rtlCol="0">
            <a:spAutoFit/>
          </a:bodyPr>
          <a:lstStyle/>
          <a:p>
            <a:pPr>
              <a:lnSpc>
                <a:spcPct val="90000"/>
              </a:lnSpc>
            </a:pPr>
            <a:r>
              <a:rPr lang="en-US" altLang="zh-CN" sz="2200" b="1" dirty="0">
                <a:latin typeface="华文中宋" panose="02010600040101010101" pitchFamily="2" charset="-122"/>
                <a:ea typeface="华文中宋" panose="02010600040101010101" pitchFamily="2" charset="-122"/>
              </a:rPr>
              <a:t>1.</a:t>
            </a:r>
            <a:r>
              <a:rPr lang="zh-CN" altLang="en-US" sz="2200" b="1" dirty="0">
                <a:latin typeface="华文中宋" panose="02010600040101010101" pitchFamily="2" charset="-122"/>
                <a:ea typeface="华文中宋" panose="02010600040101010101" pitchFamily="2" charset="-122"/>
              </a:rPr>
              <a:t>近代的民主思想和科学精神从欧洲兴起后，传播到世界。阅读材料，回答问题。</a:t>
            </a:r>
            <a:endParaRPr lang="en-US" altLang="zh-CN" sz="2200" b="1" dirty="0">
              <a:latin typeface="华文中宋" panose="02010600040101010101" pitchFamily="2" charset="-122"/>
              <a:ea typeface="华文中宋" panose="02010600040101010101" pitchFamily="2" charset="-122"/>
            </a:endParaRPr>
          </a:p>
          <a:p>
            <a:pPr>
              <a:lnSpc>
                <a:spcPct val="90000"/>
              </a:lnSpc>
            </a:pPr>
            <a:endParaRPr lang="en-US" altLang="zh-CN" sz="500" b="1" dirty="0">
              <a:latin typeface="华文中宋" panose="02010600040101010101" pitchFamily="2" charset="-122"/>
              <a:ea typeface="华文中宋" panose="02010600040101010101" pitchFamily="2" charset="-122"/>
            </a:endParaRPr>
          </a:p>
          <a:p>
            <a:pPr>
              <a:lnSpc>
                <a:spcPct val="90000"/>
              </a:lnSpc>
            </a:pPr>
            <a:r>
              <a:rPr lang="zh-CN" altLang="en-US" sz="2200" b="1" dirty="0">
                <a:latin typeface="华文中宋" panose="02010600040101010101" pitchFamily="2" charset="-122"/>
                <a:ea typeface="华文中宋" panose="02010600040101010101" pitchFamily="2" charset="-122"/>
              </a:rPr>
              <a:t>材料一  </a:t>
            </a:r>
            <a:r>
              <a:rPr lang="zh-CN" altLang="en-US" sz="2200" b="1" dirty="0">
                <a:latin typeface="楷体_GB2312" panose="02010609030101010101" pitchFamily="49" charset="-122"/>
                <a:ea typeface="楷体_GB2312" panose="02010609030101010101" pitchFamily="49" charset="-122"/>
              </a:rPr>
              <a:t>在“光荣革命”到来之前，一个伟大的人发现了解释自然现象的钥匙。</a:t>
            </a:r>
            <a:r>
              <a:rPr lang="en-US" altLang="zh-CN" sz="2200" b="1" dirty="0">
                <a:latin typeface="楷体_GB2312" panose="02010609030101010101" pitchFamily="49" charset="-122"/>
                <a:ea typeface="楷体_GB2312" panose="02010609030101010101" pitchFamily="49" charset="-122"/>
              </a:rPr>
              <a:t>……</a:t>
            </a:r>
            <a:r>
              <a:rPr lang="zh-CN" altLang="en-US" sz="2200" b="1" dirty="0">
                <a:latin typeface="楷体_GB2312" panose="02010609030101010101" pitchFamily="49" charset="-122"/>
                <a:ea typeface="楷体_GB2312" panose="02010609030101010101" pitchFamily="49" charset="-122"/>
              </a:rPr>
              <a:t>人们觉得，理性也能打开人类事务之门。随后，洛克发表</a:t>
            </a:r>
            <a:r>
              <a:rPr lang="en-US" altLang="zh-CN" sz="2200" b="1" dirty="0">
                <a:latin typeface="楷体_GB2312" panose="02010609030101010101" pitchFamily="49" charset="-122"/>
                <a:ea typeface="楷体_GB2312" panose="02010609030101010101" pitchFamily="49" charset="-122"/>
              </a:rPr>
              <a:t>《</a:t>
            </a:r>
            <a:r>
              <a:rPr lang="zh-CN" altLang="en-US" sz="2200" b="1" dirty="0">
                <a:latin typeface="楷体_GB2312" panose="02010609030101010101" pitchFamily="49" charset="-122"/>
                <a:ea typeface="楷体_GB2312" panose="02010609030101010101" pitchFamily="49" charset="-122"/>
              </a:rPr>
              <a:t>政府论</a:t>
            </a:r>
            <a:r>
              <a:rPr lang="en-US" altLang="zh-CN" sz="2200" b="1" dirty="0">
                <a:latin typeface="楷体_GB2312" panose="02010609030101010101" pitchFamily="49" charset="-122"/>
                <a:ea typeface="楷体_GB2312" panose="02010609030101010101" pitchFamily="49" charset="-122"/>
              </a:rPr>
              <a:t>》</a:t>
            </a:r>
            <a:r>
              <a:rPr lang="zh-CN" altLang="en-US" sz="2200" b="1" dirty="0">
                <a:latin typeface="楷体_GB2312" panose="02010609030101010101" pitchFamily="49" charset="-122"/>
                <a:ea typeface="楷体_GB2312" panose="02010609030101010101" pitchFamily="49" charset="-122"/>
              </a:rPr>
              <a:t>，他指出：政治权力是每个人交给社会的自然状态中所有的权力，由社会委托给统治者，用来为他们谋福利和保护他们的财产。当统治者滥用权力，破坏而不是保护人民财产的时候，人民可以反抗甚至推翻它。</a:t>
            </a:r>
            <a:endParaRPr lang="en-US" altLang="zh-CN" sz="2200" b="1" dirty="0">
              <a:latin typeface="楷体_GB2312" panose="02010609030101010101" pitchFamily="49" charset="-122"/>
              <a:ea typeface="楷体_GB2312" panose="02010609030101010101" pitchFamily="49" charset="-122"/>
            </a:endParaRPr>
          </a:p>
          <a:p>
            <a:pPr algn="r">
              <a:lnSpc>
                <a:spcPct val="90000"/>
              </a:lnSpc>
            </a:pPr>
            <a:r>
              <a:rPr lang="en-US" altLang="zh-CN" sz="2200" b="1" dirty="0">
                <a:latin typeface="楷体_GB2312" panose="02010609030101010101" pitchFamily="49" charset="-122"/>
                <a:ea typeface="楷体_GB2312" panose="02010609030101010101" pitchFamily="49" charset="-122"/>
              </a:rPr>
              <a:t>——</a:t>
            </a:r>
            <a:r>
              <a:rPr lang="zh-CN" altLang="en-US" sz="2200" b="1" dirty="0">
                <a:latin typeface="楷体_GB2312" panose="02010609030101010101" pitchFamily="49" charset="-122"/>
                <a:ea typeface="楷体_GB2312" panose="02010609030101010101" pitchFamily="49" charset="-122"/>
              </a:rPr>
              <a:t>据斯塔夫里阿诺斯</a:t>
            </a:r>
            <a:r>
              <a:rPr lang="en-US" altLang="zh-CN" sz="2200" b="1" dirty="0">
                <a:latin typeface="楷体_GB2312" panose="02010609030101010101" pitchFamily="49" charset="-122"/>
                <a:ea typeface="楷体_GB2312" panose="02010609030101010101" pitchFamily="49" charset="-122"/>
              </a:rPr>
              <a:t>《</a:t>
            </a:r>
            <a:r>
              <a:rPr lang="zh-CN" altLang="en-US" sz="2200" b="1" dirty="0">
                <a:latin typeface="楷体_GB2312" panose="02010609030101010101" pitchFamily="49" charset="-122"/>
                <a:ea typeface="楷体_GB2312" panose="02010609030101010101" pitchFamily="49" charset="-122"/>
              </a:rPr>
              <a:t>全球通史</a:t>
            </a:r>
            <a:r>
              <a:rPr lang="en-US" altLang="zh-CN" sz="2200" b="1" dirty="0">
                <a:latin typeface="楷体_GB2312" panose="02010609030101010101" pitchFamily="49" charset="-122"/>
                <a:ea typeface="楷体_GB2312" panose="02010609030101010101" pitchFamily="49" charset="-122"/>
              </a:rPr>
              <a:t>》</a:t>
            </a:r>
            <a:r>
              <a:rPr lang="zh-CN" altLang="en-US" sz="2200" b="1" dirty="0">
                <a:latin typeface="楷体_GB2312" panose="02010609030101010101" pitchFamily="49" charset="-122"/>
                <a:ea typeface="楷体_GB2312" panose="02010609030101010101" pitchFamily="49" charset="-122"/>
              </a:rPr>
              <a:t>等编写</a:t>
            </a:r>
            <a:endParaRPr lang="en-US" altLang="zh-CN" sz="2200" b="1" dirty="0">
              <a:latin typeface="楷体_GB2312" panose="02010609030101010101" pitchFamily="49" charset="-122"/>
              <a:ea typeface="楷体_GB2312" panose="02010609030101010101" pitchFamily="49" charset="-122"/>
            </a:endParaRPr>
          </a:p>
          <a:p>
            <a:pPr fontAlgn="base">
              <a:lnSpc>
                <a:spcPct val="90000"/>
              </a:lnSpc>
              <a:spcBef>
                <a:spcPct val="0"/>
              </a:spcBef>
              <a:spcAft>
                <a:spcPct val="0"/>
              </a:spcAft>
              <a:defRPr/>
            </a:pPr>
            <a:r>
              <a:rPr lang="zh-CN" altLang="en-US" sz="2200" b="1" dirty="0">
                <a:solidFill>
                  <a:srgbClr val="000000"/>
                </a:solidFill>
                <a:latin typeface="华文中宋" panose="02010600040101010101" pitchFamily="2" charset="-122"/>
                <a:ea typeface="华文中宋" panose="02010600040101010101" pitchFamily="2" charset="-122"/>
              </a:rPr>
              <a:t>材料一  </a:t>
            </a:r>
            <a:r>
              <a:rPr lang="zh-CN" altLang="en-US" sz="2200" b="1" dirty="0">
                <a:latin typeface="楷体_GB2312" panose="02010609030101010101" pitchFamily="49" charset="-122"/>
                <a:ea typeface="楷体_GB2312" panose="02010609030101010101" pitchFamily="49" charset="-122"/>
              </a:rPr>
              <a:t>按照洛克的分权理论，国家政治权力应分为三种：立法权、行政权和联盟权。其中立法权属于议会，议会定期开会，通过法律，但议会不能干预法律的执行。行政权属于国王，国王指导法律的执行，否决议会法案，使议会不致夺取全部权力而破坏“公民的自然权利”。联盟权亦属国王，即由其处理宣战、媾和等外交事务。 </a:t>
            </a:r>
          </a:p>
          <a:p>
            <a:pPr fontAlgn="base">
              <a:lnSpc>
                <a:spcPct val="90000"/>
              </a:lnSpc>
              <a:spcBef>
                <a:spcPct val="0"/>
              </a:spcBef>
              <a:spcAft>
                <a:spcPct val="0"/>
              </a:spcAft>
              <a:defRPr/>
            </a:pPr>
            <a:r>
              <a:rPr lang="en-US" altLang="zh-CN" sz="2200" b="1" dirty="0">
                <a:latin typeface="楷体_GB2312" panose="02010609030101010101" pitchFamily="49" charset="-122"/>
                <a:ea typeface="楷体_GB2312" panose="02010609030101010101" pitchFamily="49" charset="-122"/>
              </a:rPr>
              <a:t>                          ——</a:t>
            </a:r>
            <a:r>
              <a:rPr lang="zh-CN" altLang="en-US" sz="2200" b="1" dirty="0">
                <a:latin typeface="楷体_GB2312" panose="02010609030101010101" pitchFamily="49" charset="-122"/>
                <a:ea typeface="楷体_GB2312" panose="02010609030101010101" pitchFamily="49" charset="-122"/>
              </a:rPr>
              <a:t>阎照祥</a:t>
            </a:r>
            <a:r>
              <a:rPr lang="en-US" altLang="zh-CN" sz="2200" b="1" dirty="0">
                <a:latin typeface="楷体_GB2312" panose="02010609030101010101" pitchFamily="49" charset="-122"/>
                <a:ea typeface="楷体_GB2312" panose="02010609030101010101" pitchFamily="49" charset="-122"/>
              </a:rPr>
              <a:t>《</a:t>
            </a:r>
            <a:r>
              <a:rPr lang="zh-CN" altLang="en-US" sz="2200" b="1" dirty="0">
                <a:latin typeface="楷体_GB2312" panose="02010609030101010101" pitchFamily="49" charset="-122"/>
                <a:ea typeface="楷体_GB2312" panose="02010609030101010101" pitchFamily="49" charset="-122"/>
              </a:rPr>
              <a:t>英国政治制度史</a:t>
            </a:r>
            <a:r>
              <a:rPr lang="en-US" altLang="zh-CN" sz="2200" b="1" dirty="0">
                <a:latin typeface="楷体_GB2312" panose="02010609030101010101" pitchFamily="49" charset="-122"/>
                <a:ea typeface="楷体_GB2312" panose="02010609030101010101" pitchFamily="49" charset="-122"/>
              </a:rPr>
              <a:t>》</a:t>
            </a:r>
            <a:endParaRPr lang="en-US" altLang="zh-CN" sz="2200" b="1" dirty="0">
              <a:latin typeface="华文中宋" panose="02010600040101010101" pitchFamily="2" charset="-122"/>
              <a:ea typeface="华文中宋" panose="02010600040101010101" pitchFamily="2" charset="-122"/>
            </a:endParaRPr>
          </a:p>
          <a:p>
            <a:pPr>
              <a:lnSpc>
                <a:spcPct val="90000"/>
              </a:lnSpc>
            </a:pPr>
            <a:r>
              <a:rPr lang="zh-CN" altLang="en-US" sz="2200" b="1" dirty="0">
                <a:latin typeface="华文中宋" panose="02010600040101010101" pitchFamily="2" charset="-122"/>
                <a:ea typeface="华文中宋" panose="02010600040101010101" pitchFamily="2" charset="-122"/>
              </a:rPr>
              <a:t>（</a:t>
            </a:r>
            <a:r>
              <a:rPr lang="en-US" altLang="zh-CN" sz="2200" b="1" dirty="0">
                <a:latin typeface="华文中宋" panose="02010600040101010101" pitchFamily="2" charset="-122"/>
                <a:ea typeface="华文中宋" panose="02010600040101010101" pitchFamily="2" charset="-122"/>
              </a:rPr>
              <a:t>1</a:t>
            </a:r>
            <a:r>
              <a:rPr lang="zh-CN" altLang="en-US" sz="2200" b="1" dirty="0">
                <a:latin typeface="华文中宋" panose="02010600040101010101" pitchFamily="2" charset="-122"/>
                <a:ea typeface="华文中宋" panose="02010600040101010101" pitchFamily="2" charset="-122"/>
              </a:rPr>
              <a:t>）联系所学知识，写出材料一中“伟大的人”的名字及其所发现“钥匙”的重要意义。（</a:t>
            </a:r>
            <a:r>
              <a:rPr lang="en-US" altLang="zh-CN" sz="2200" b="1" dirty="0">
                <a:latin typeface="华文中宋" panose="02010600040101010101" pitchFamily="2" charset="-122"/>
                <a:ea typeface="华文中宋" panose="02010600040101010101" pitchFamily="2" charset="-122"/>
              </a:rPr>
              <a:t>4</a:t>
            </a:r>
            <a:r>
              <a:rPr lang="zh-CN" altLang="en-US" sz="2200" b="1" dirty="0">
                <a:latin typeface="华文中宋" panose="02010600040101010101" pitchFamily="2" charset="-122"/>
                <a:ea typeface="华文中宋" panose="02010600040101010101" pitchFamily="2" charset="-122"/>
              </a:rPr>
              <a:t>分）</a:t>
            </a:r>
            <a:endParaRPr lang="en-US" altLang="zh-CN" sz="2200" b="1" dirty="0">
              <a:latin typeface="华文中宋" panose="02010600040101010101" pitchFamily="2" charset="-122"/>
              <a:ea typeface="华文中宋" panose="02010600040101010101" pitchFamily="2" charset="-122"/>
            </a:endParaRPr>
          </a:p>
          <a:p>
            <a:pPr>
              <a:lnSpc>
                <a:spcPct val="90000"/>
              </a:lnSpc>
            </a:pPr>
            <a:r>
              <a:rPr lang="zh-CN" altLang="en-US" sz="2200" b="1" dirty="0">
                <a:latin typeface="华文中宋" panose="02010600040101010101" pitchFamily="2" charset="-122"/>
                <a:ea typeface="华文中宋" panose="02010600040101010101" pitchFamily="2" charset="-122"/>
              </a:rPr>
              <a:t>（</a:t>
            </a:r>
            <a:r>
              <a:rPr lang="en-US" altLang="zh-CN" sz="2200" b="1" dirty="0">
                <a:latin typeface="华文中宋" panose="02010600040101010101" pitchFamily="2" charset="-122"/>
                <a:ea typeface="华文中宋" panose="02010600040101010101" pitchFamily="2" charset="-122"/>
              </a:rPr>
              <a:t>2</a:t>
            </a:r>
            <a:r>
              <a:rPr lang="zh-CN" altLang="en-US" sz="2200" b="1" dirty="0">
                <a:latin typeface="华文中宋" panose="02010600040101010101" pitchFamily="2" charset="-122"/>
                <a:ea typeface="华文中宋" panose="02010600040101010101" pitchFamily="2" charset="-122"/>
              </a:rPr>
              <a:t>）根据材料一、二概括洛克的思想主张，结合所学知识分析洛克分权论对英国政治制度的影响。（</a:t>
            </a:r>
            <a:r>
              <a:rPr lang="en-US" altLang="zh-CN" sz="2200" b="1" dirty="0">
                <a:latin typeface="华文中宋" panose="02010600040101010101" pitchFamily="2" charset="-122"/>
                <a:ea typeface="华文中宋" panose="02010600040101010101" pitchFamily="2" charset="-122"/>
              </a:rPr>
              <a:t>10</a:t>
            </a:r>
            <a:r>
              <a:rPr lang="zh-CN" altLang="en-US" sz="2200" b="1" dirty="0">
                <a:latin typeface="华文中宋" panose="02010600040101010101" pitchFamily="2" charset="-122"/>
                <a:ea typeface="华文中宋" panose="02010600040101010101" pitchFamily="2" charset="-122"/>
              </a:rPr>
              <a:t>分）</a:t>
            </a:r>
          </a:p>
        </p:txBody>
      </p:sp>
      <p:sp>
        <p:nvSpPr>
          <p:cNvPr id="4" name="TextBox 3"/>
          <p:cNvSpPr txBox="1"/>
          <p:nvPr/>
        </p:nvSpPr>
        <p:spPr>
          <a:xfrm>
            <a:off x="272490" y="6021288"/>
            <a:ext cx="8980030" cy="646331"/>
          </a:xfrm>
          <a:prstGeom prst="rect">
            <a:avLst/>
          </a:prstGeom>
          <a:noFill/>
        </p:spPr>
        <p:txBody>
          <a:bodyPr wrap="square" rtlCol="0">
            <a:spAutoFit/>
          </a:bodyPr>
          <a:lstStyle/>
          <a:p>
            <a:r>
              <a:rPr lang="zh-CN" altLang="en-US" b="1" dirty="0">
                <a:solidFill>
                  <a:srgbClr val="FF0000"/>
                </a:solidFill>
                <a:latin typeface="楷体_GB2312" panose="02010609030101010101" pitchFamily="49" charset="-122"/>
                <a:ea typeface="楷体_GB2312" panose="02010609030101010101" pitchFamily="49" charset="-122"/>
              </a:rPr>
              <a:t>解析</a:t>
            </a:r>
            <a:r>
              <a:rPr lang="zh-CN" altLang="en-US" b="1" dirty="0">
                <a:latin typeface="楷体_GB2312" panose="02010609030101010101" pitchFamily="49" charset="-122"/>
                <a:ea typeface="楷体_GB2312" panose="02010609030101010101" pitchFamily="49" charset="-122"/>
              </a:rPr>
              <a:t>  </a:t>
            </a:r>
            <a:r>
              <a:rPr lang="zh-CN" altLang="en-US" b="1" dirty="0">
                <a:solidFill>
                  <a:srgbClr val="0000FF"/>
                </a:solidFill>
                <a:latin typeface="楷体_GB2312" panose="02010609030101010101" pitchFamily="49" charset="-122"/>
                <a:ea typeface="楷体_GB2312" panose="02010609030101010101" pitchFamily="49" charset="-122"/>
              </a:rPr>
              <a:t>第一问结合所学知识可知是牛顿，发现“钥匙”的意义回顾教材知识做答。第二问提炼材料的主旨，概况洛克的思想主张，从政治制度角度分析其对英国的影响。</a:t>
            </a:r>
          </a:p>
        </p:txBody>
      </p:sp>
      <p:sp>
        <p:nvSpPr>
          <p:cNvPr id="5" name="TextBox 4"/>
          <p:cNvSpPr txBox="1"/>
          <p:nvPr/>
        </p:nvSpPr>
        <p:spPr>
          <a:xfrm>
            <a:off x="539552" y="5949280"/>
            <a:ext cx="5184576" cy="923330"/>
          </a:xfrm>
          <a:prstGeom prst="rect">
            <a:avLst/>
          </a:prstGeom>
          <a:solidFill>
            <a:schemeClr val="bg1"/>
          </a:solidFill>
        </p:spPr>
        <p:txBody>
          <a:bodyPr wrap="square" rtlCol="0">
            <a:spAutoFit/>
          </a:bodyPr>
          <a:lstStyle/>
          <a:p>
            <a:r>
              <a:rPr lang="zh-CN" altLang="en-US" b="1" dirty="0">
                <a:solidFill>
                  <a:srgbClr val="FF0000"/>
                </a:solidFill>
                <a:latin typeface="黑体" panose="02010609060101010101" pitchFamily="49" charset="-122"/>
                <a:ea typeface="黑体" panose="02010609060101010101" pitchFamily="49" charset="-122"/>
              </a:rPr>
              <a:t>第一步：审清设问   </a:t>
            </a:r>
            <a:r>
              <a:rPr lang="zh-CN" altLang="en-US" sz="1400" b="1" dirty="0">
                <a:solidFill>
                  <a:srgbClr val="FF0000"/>
                </a:solidFill>
                <a:latin typeface="方正舒体" panose="02010601030101010101" pitchFamily="2" charset="-122"/>
                <a:ea typeface="方正舒体" panose="02010601030101010101" pitchFamily="2" charset="-122"/>
              </a:rPr>
              <a:t>答项语？问题类型？答项提示语言？</a:t>
            </a:r>
            <a:endParaRPr lang="en-US" altLang="zh-CN" sz="1400" b="1" dirty="0">
              <a:solidFill>
                <a:srgbClr val="FF0000"/>
              </a:solidFill>
              <a:latin typeface="方正舒体" panose="02010601030101010101" pitchFamily="2" charset="-122"/>
              <a:ea typeface="方正舒体" panose="02010601030101010101" pitchFamily="2" charset="-122"/>
            </a:endParaRPr>
          </a:p>
          <a:p>
            <a:r>
              <a:rPr lang="zh-CN" altLang="en-US" b="1" dirty="0">
                <a:solidFill>
                  <a:srgbClr val="FF0000"/>
                </a:solidFill>
                <a:latin typeface="黑体" panose="02010609060101010101" pitchFamily="49" charset="-122"/>
                <a:ea typeface="黑体" panose="02010609060101010101" pitchFamily="49" charset="-122"/>
              </a:rPr>
              <a:t>第二步：获取信息</a:t>
            </a:r>
            <a:endParaRPr lang="en-US" altLang="zh-CN" b="1" dirty="0">
              <a:solidFill>
                <a:srgbClr val="FF0000"/>
              </a:solidFill>
              <a:latin typeface="黑体" panose="02010609060101010101" pitchFamily="49" charset="-122"/>
              <a:ea typeface="黑体" panose="02010609060101010101" pitchFamily="49" charset="-122"/>
            </a:endParaRPr>
          </a:p>
          <a:p>
            <a:r>
              <a:rPr lang="zh-CN" altLang="en-US" b="1" dirty="0">
                <a:solidFill>
                  <a:srgbClr val="FF0000"/>
                </a:solidFill>
                <a:latin typeface="黑体" panose="02010609060101010101" pitchFamily="49" charset="-122"/>
                <a:ea typeface="黑体" panose="02010609060101010101" pitchFamily="49" charset="-122"/>
              </a:rPr>
              <a:t>第三步：规范作答</a:t>
            </a:r>
          </a:p>
        </p:txBody>
      </p:sp>
    </p:spTree>
    <p:extLst>
      <p:ext uri="{BB962C8B-B14F-4D97-AF65-F5344CB8AC3E}">
        <p14:creationId xmlns:p14="http://schemas.microsoft.com/office/powerpoint/2010/main" val="1003249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xit" presetSubtype="4" fill="hold" grpId="0" nodeType="clickEffect">
                                  <p:stCondLst>
                                    <p:cond delay="0"/>
                                  </p:stCondLst>
                                  <p:childTnLst>
                                    <p:anim calcmode="lin" valueType="num">
                                      <p:cBhvr additive="base">
                                        <p:cTn id="27" dur="500"/>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8" dur="500"/>
                                        <p:tgtEl>
                                          <p:spTgt spid="5">
                                            <p:txEl>
                                              <p:pRg st="0" end="0"/>
                                            </p:txEl>
                                          </p:spTgt>
                                        </p:tgtEl>
                                        <p:attrNameLst>
                                          <p:attrName>ppt_y</p:attrName>
                                        </p:attrNameLst>
                                      </p:cBhvr>
                                      <p:tavLst>
                                        <p:tav tm="0">
                                          <p:val>
                                            <p:strVal val="ppt_y"/>
                                          </p:val>
                                        </p:tav>
                                        <p:tav tm="100000">
                                          <p:val>
                                            <p:strVal val="1+ppt_h/2"/>
                                          </p:val>
                                        </p:tav>
                                      </p:tavLst>
                                    </p:anim>
                                    <p:set>
                                      <p:cBhvr>
                                        <p:cTn id="29" dur="1" fill="hold">
                                          <p:stCondLst>
                                            <p:cond delay="499"/>
                                          </p:stCondLst>
                                        </p:cTn>
                                        <p:tgtEl>
                                          <p:spTgt spid="5">
                                            <p:txEl>
                                              <p:pRg st="0" end="0"/>
                                            </p:txEl>
                                          </p:spTgt>
                                        </p:tgtEl>
                                        <p:attrNameLst>
                                          <p:attrName>style.visibility</p:attrName>
                                        </p:attrNameLst>
                                      </p:cBhvr>
                                      <p:to>
                                        <p:strVal val="hidden"/>
                                      </p:to>
                                    </p:set>
                                  </p:childTnLst>
                                </p:cTn>
                              </p:par>
                              <p:par>
                                <p:cTn id="30" presetID="2" presetClass="exit" presetSubtype="4" fill="hold" grpId="0" nodeType="withEffect">
                                  <p:stCondLst>
                                    <p:cond delay="0"/>
                                  </p:stCondLst>
                                  <p:childTnLst>
                                    <p:anim calcmode="lin" valueType="num">
                                      <p:cBhvr additive="base">
                                        <p:cTn id="31" dur="500"/>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32" dur="500"/>
                                        <p:tgtEl>
                                          <p:spTgt spid="5">
                                            <p:txEl>
                                              <p:pRg st="1" end="1"/>
                                            </p:txEl>
                                          </p:spTgt>
                                        </p:tgtEl>
                                        <p:attrNameLst>
                                          <p:attrName>ppt_y</p:attrName>
                                        </p:attrNameLst>
                                      </p:cBhvr>
                                      <p:tavLst>
                                        <p:tav tm="0">
                                          <p:val>
                                            <p:strVal val="ppt_y"/>
                                          </p:val>
                                        </p:tav>
                                        <p:tav tm="100000">
                                          <p:val>
                                            <p:strVal val="1+ppt_h/2"/>
                                          </p:val>
                                        </p:tav>
                                      </p:tavLst>
                                    </p:anim>
                                    <p:set>
                                      <p:cBhvr>
                                        <p:cTn id="33" dur="1" fill="hold">
                                          <p:stCondLst>
                                            <p:cond delay="499"/>
                                          </p:stCondLst>
                                        </p:cTn>
                                        <p:tgtEl>
                                          <p:spTgt spid="5">
                                            <p:txEl>
                                              <p:pRg st="1" end="1"/>
                                            </p:txEl>
                                          </p:spTgt>
                                        </p:tgtEl>
                                        <p:attrNameLst>
                                          <p:attrName>style.visibility</p:attrName>
                                        </p:attrNameLst>
                                      </p:cBhvr>
                                      <p:to>
                                        <p:strVal val="hidden"/>
                                      </p:to>
                                    </p:set>
                                  </p:childTnLst>
                                </p:cTn>
                              </p:par>
                              <p:par>
                                <p:cTn id="34" presetID="2" presetClass="exit" presetSubtype="4" fill="hold" grpId="0" nodeType="withEffect">
                                  <p:stCondLst>
                                    <p:cond delay="0"/>
                                  </p:stCondLst>
                                  <p:childTnLst>
                                    <p:anim calcmode="lin" valueType="num">
                                      <p:cBhvr additive="base">
                                        <p:cTn id="35" dur="500"/>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36" dur="500"/>
                                        <p:tgtEl>
                                          <p:spTgt spid="5">
                                            <p:txEl>
                                              <p:pRg st="2" end="2"/>
                                            </p:txEl>
                                          </p:spTgt>
                                        </p:tgtEl>
                                        <p:attrNameLst>
                                          <p:attrName>ppt_y</p:attrName>
                                        </p:attrNameLst>
                                      </p:cBhvr>
                                      <p:tavLst>
                                        <p:tav tm="0">
                                          <p:val>
                                            <p:strVal val="ppt_y"/>
                                          </p:val>
                                        </p:tav>
                                        <p:tav tm="100000">
                                          <p:val>
                                            <p:strVal val="1+ppt_h/2"/>
                                          </p:val>
                                        </p:tav>
                                      </p:tavLst>
                                    </p:anim>
                                    <p:set>
                                      <p:cBhvr>
                                        <p:cTn id="37" dur="1" fill="hold">
                                          <p:stCondLst>
                                            <p:cond delay="499"/>
                                          </p:stCondLst>
                                        </p:cTn>
                                        <p:tgtEl>
                                          <p:spTgt spid="5">
                                            <p:txEl>
                                              <p:pRg st="2" end="2"/>
                                            </p:txEl>
                                          </p:spTgt>
                                        </p:tgtEl>
                                        <p:attrNameLst>
                                          <p:attrName>style.visibility</p:attrName>
                                        </p:attrNameLst>
                                      </p:cBhvr>
                                      <p:to>
                                        <p:strVal val="hidden"/>
                                      </p:to>
                                    </p:set>
                                  </p:childTnLst>
                                </p:cTn>
                              </p:par>
                              <p:par>
                                <p:cTn id="38" presetID="2" presetClass="exit" presetSubtype="4" fill="hold" grpId="1" nodeType="withEffect">
                                  <p:stCondLst>
                                    <p:cond delay="0"/>
                                  </p:stCondLst>
                                  <p:childTnLst>
                                    <p:anim calcmode="lin" valueType="num">
                                      <p:cBhvr additive="base">
                                        <p:cTn id="39" dur="500"/>
                                        <p:tgtEl>
                                          <p:spTgt spid="5">
                                            <p:bg/>
                                          </p:spTgt>
                                        </p:tgtEl>
                                        <p:attrNameLst>
                                          <p:attrName>ppt_x</p:attrName>
                                        </p:attrNameLst>
                                      </p:cBhvr>
                                      <p:tavLst>
                                        <p:tav tm="0">
                                          <p:val>
                                            <p:strVal val="ppt_x"/>
                                          </p:val>
                                        </p:tav>
                                        <p:tav tm="100000">
                                          <p:val>
                                            <p:strVal val="ppt_x"/>
                                          </p:val>
                                        </p:tav>
                                      </p:tavLst>
                                    </p:anim>
                                    <p:anim calcmode="lin" valueType="num">
                                      <p:cBhvr additive="base">
                                        <p:cTn id="40" dur="500"/>
                                        <p:tgtEl>
                                          <p:spTgt spid="5">
                                            <p:bg/>
                                          </p:spTgt>
                                        </p:tgtEl>
                                        <p:attrNameLst>
                                          <p:attrName>ppt_y</p:attrName>
                                        </p:attrNameLst>
                                      </p:cBhvr>
                                      <p:tavLst>
                                        <p:tav tm="0">
                                          <p:val>
                                            <p:strVal val="ppt_y"/>
                                          </p:val>
                                        </p:tav>
                                        <p:tav tm="100000">
                                          <p:val>
                                            <p:strVal val="1+ppt_h/2"/>
                                          </p:val>
                                        </p:tav>
                                      </p:tavLst>
                                    </p:anim>
                                    <p:set>
                                      <p:cBhvr>
                                        <p:cTn id="41" dur="1" fill="hold">
                                          <p:stCondLst>
                                            <p:cond delay="499"/>
                                          </p:stCondLst>
                                        </p:cTn>
                                        <p:tgtEl>
                                          <p:spTgt spid="5">
                                            <p:bg/>
                                          </p:spTgt>
                                        </p:tgtEl>
                                        <p:attrNameLst>
                                          <p:attrName>style.visibility</p:attrName>
                                        </p:attrNameLst>
                                      </p:cBhvr>
                                      <p:to>
                                        <p:strVal val="hidden"/>
                                      </p:to>
                                    </p:set>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grpId="0" nodeType="click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fade">
                                      <p:cBhvr>
                                        <p:cTn id="46" dur="1000"/>
                                        <p:tgtEl>
                                          <p:spTgt spid="4"/>
                                        </p:tgtEl>
                                      </p:cBhvr>
                                    </p:animEffect>
                                    <p:anim calcmode="lin" valueType="num">
                                      <p:cBhvr>
                                        <p:cTn id="47" dur="1000" fill="hold"/>
                                        <p:tgtEl>
                                          <p:spTgt spid="4"/>
                                        </p:tgtEl>
                                        <p:attrNameLst>
                                          <p:attrName>ppt_x</p:attrName>
                                        </p:attrNameLst>
                                      </p:cBhvr>
                                      <p:tavLst>
                                        <p:tav tm="0">
                                          <p:val>
                                            <p:strVal val="#ppt_x"/>
                                          </p:val>
                                        </p:tav>
                                        <p:tav tm="100000">
                                          <p:val>
                                            <p:strVal val="#ppt_x"/>
                                          </p:val>
                                        </p:tav>
                                      </p:tavLst>
                                    </p:anim>
                                    <p:anim calcmode="lin" valueType="num">
                                      <p:cBhvr>
                                        <p:cTn id="48"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xit" presetSubtype="4" fill="hold" grpId="1" nodeType="clickEffect">
                                  <p:stCondLst>
                                    <p:cond delay="0"/>
                                  </p:stCondLst>
                                  <p:childTnLst>
                                    <p:anim calcmode="lin" valueType="num">
                                      <p:cBhvr additive="base">
                                        <p:cTn id="52" dur="500"/>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53" dur="500"/>
                                        <p:tgtEl>
                                          <p:spTgt spid="5">
                                            <p:txEl>
                                              <p:pRg st="0" end="0"/>
                                            </p:txEl>
                                          </p:spTgt>
                                        </p:tgtEl>
                                        <p:attrNameLst>
                                          <p:attrName>ppt_y</p:attrName>
                                        </p:attrNameLst>
                                      </p:cBhvr>
                                      <p:tavLst>
                                        <p:tav tm="0">
                                          <p:val>
                                            <p:strVal val="ppt_y"/>
                                          </p:val>
                                        </p:tav>
                                        <p:tav tm="100000">
                                          <p:val>
                                            <p:strVal val="1+ppt_h/2"/>
                                          </p:val>
                                        </p:tav>
                                      </p:tavLst>
                                    </p:anim>
                                    <p:set>
                                      <p:cBhvr>
                                        <p:cTn id="54" dur="1" fill="hold">
                                          <p:stCondLst>
                                            <p:cond delay="499"/>
                                          </p:stCondLst>
                                        </p:cTn>
                                        <p:tgtEl>
                                          <p:spTgt spid="5">
                                            <p:txEl>
                                              <p:pRg st="0" end="0"/>
                                            </p:txEl>
                                          </p:spTgt>
                                        </p:tgtEl>
                                        <p:attrNameLst>
                                          <p:attrName>style.visibility</p:attrName>
                                        </p:attrNameLst>
                                      </p:cBhvr>
                                      <p:to>
                                        <p:strVal val="hidden"/>
                                      </p:to>
                                    </p:set>
                                  </p:childTnLst>
                                </p:cTn>
                              </p:par>
                              <p:par>
                                <p:cTn id="55" presetID="2" presetClass="exit" presetSubtype="4" fill="hold" grpId="1" nodeType="withEffect">
                                  <p:stCondLst>
                                    <p:cond delay="0"/>
                                  </p:stCondLst>
                                  <p:childTnLst>
                                    <p:anim calcmode="lin" valueType="num">
                                      <p:cBhvr additive="base">
                                        <p:cTn id="56" dur="500"/>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57" dur="500"/>
                                        <p:tgtEl>
                                          <p:spTgt spid="5">
                                            <p:txEl>
                                              <p:pRg st="1" end="1"/>
                                            </p:txEl>
                                          </p:spTgt>
                                        </p:tgtEl>
                                        <p:attrNameLst>
                                          <p:attrName>ppt_y</p:attrName>
                                        </p:attrNameLst>
                                      </p:cBhvr>
                                      <p:tavLst>
                                        <p:tav tm="0">
                                          <p:val>
                                            <p:strVal val="ppt_y"/>
                                          </p:val>
                                        </p:tav>
                                        <p:tav tm="100000">
                                          <p:val>
                                            <p:strVal val="1+ppt_h/2"/>
                                          </p:val>
                                        </p:tav>
                                      </p:tavLst>
                                    </p:anim>
                                    <p:set>
                                      <p:cBhvr>
                                        <p:cTn id="58" dur="1" fill="hold">
                                          <p:stCondLst>
                                            <p:cond delay="499"/>
                                          </p:stCondLst>
                                        </p:cTn>
                                        <p:tgtEl>
                                          <p:spTgt spid="5">
                                            <p:txEl>
                                              <p:pRg st="1" end="1"/>
                                            </p:txEl>
                                          </p:spTgt>
                                        </p:tgtEl>
                                        <p:attrNameLst>
                                          <p:attrName>style.visibility</p:attrName>
                                        </p:attrNameLst>
                                      </p:cBhvr>
                                      <p:to>
                                        <p:strVal val="hidden"/>
                                      </p:to>
                                    </p:set>
                                  </p:childTnLst>
                                </p:cTn>
                              </p:par>
                              <p:par>
                                <p:cTn id="59" presetID="2" presetClass="exit" presetSubtype="4" fill="hold" grpId="1" nodeType="withEffect">
                                  <p:stCondLst>
                                    <p:cond delay="0"/>
                                  </p:stCondLst>
                                  <p:childTnLst>
                                    <p:anim calcmode="lin" valueType="num">
                                      <p:cBhvr additive="base">
                                        <p:cTn id="60" dur="500"/>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61" dur="500"/>
                                        <p:tgtEl>
                                          <p:spTgt spid="5">
                                            <p:txEl>
                                              <p:pRg st="2" end="2"/>
                                            </p:txEl>
                                          </p:spTgt>
                                        </p:tgtEl>
                                        <p:attrNameLst>
                                          <p:attrName>ppt_y</p:attrName>
                                        </p:attrNameLst>
                                      </p:cBhvr>
                                      <p:tavLst>
                                        <p:tav tm="0">
                                          <p:val>
                                            <p:strVal val="ppt_y"/>
                                          </p:val>
                                        </p:tav>
                                        <p:tav tm="100000">
                                          <p:val>
                                            <p:strVal val="1+ppt_h/2"/>
                                          </p:val>
                                        </p:tav>
                                      </p:tavLst>
                                    </p:anim>
                                    <p:set>
                                      <p:cBhvr>
                                        <p:cTn id="62" dur="1" fill="hold">
                                          <p:stCondLst>
                                            <p:cond delay="499"/>
                                          </p:stCondLst>
                                        </p:cTn>
                                        <p:tgtEl>
                                          <p:spTgt spid="5">
                                            <p:txEl>
                                              <p:pRg st="2" end="2"/>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uiExpand="1" build="allAtOnce"/>
      <p:bldP spid="5" grpId="1" uiExpand="1" build="allAtOnce"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Text Box 2"/>
          <p:cNvSpPr txBox="1">
            <a:spLocks noChangeArrowheads="1"/>
          </p:cNvSpPr>
          <p:nvPr/>
        </p:nvSpPr>
        <p:spPr bwMode="auto">
          <a:xfrm>
            <a:off x="228600" y="2057400"/>
            <a:ext cx="1447800" cy="519113"/>
          </a:xfrm>
          <a:prstGeom prst="rect">
            <a:avLst/>
          </a:prstGeom>
          <a:noFill/>
          <a:ln w="9525" algn="ctr">
            <a:noFill/>
            <a:miter lim="800000"/>
            <a:headEnd/>
            <a:tailEnd/>
          </a:ln>
          <a:effectLst/>
        </p:spPr>
        <p:txBody>
          <a:bodyPr>
            <a:spAutoFit/>
          </a:bodyPr>
          <a:lstStyle/>
          <a:p>
            <a:pPr algn="ctr" fontAlgn="base">
              <a:spcBef>
                <a:spcPct val="50000"/>
              </a:spcBef>
              <a:spcAft>
                <a:spcPct val="0"/>
              </a:spcAft>
              <a:defRPr/>
            </a:pPr>
            <a:r>
              <a:rPr lang="zh-CN" altLang="en-US" sz="2800" b="1" dirty="0">
                <a:solidFill>
                  <a:srgbClr val="0000CC"/>
                </a:solidFill>
                <a:effectLst>
                  <a:outerShdw blurRad="38100" dist="38100" dir="2700000" algn="tl">
                    <a:srgbClr val="000000"/>
                  </a:outerShdw>
                </a:effectLst>
              </a:rPr>
              <a:t>民权：</a:t>
            </a:r>
          </a:p>
        </p:txBody>
      </p:sp>
      <p:sp>
        <p:nvSpPr>
          <p:cNvPr id="136195" name="Text Box 3"/>
          <p:cNvSpPr txBox="1">
            <a:spLocks noChangeArrowheads="1"/>
          </p:cNvSpPr>
          <p:nvPr/>
        </p:nvSpPr>
        <p:spPr bwMode="auto">
          <a:xfrm>
            <a:off x="1447800" y="1866900"/>
            <a:ext cx="1828800" cy="1016000"/>
          </a:xfrm>
          <a:prstGeom prst="rect">
            <a:avLst/>
          </a:prstGeom>
          <a:noFill/>
          <a:ln w="28575" algn="ctr">
            <a:solidFill>
              <a:schemeClr val="tx1"/>
            </a:solidFill>
            <a:prstDash val="sys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50000"/>
              </a:spcBef>
              <a:spcAft>
                <a:spcPct val="0"/>
              </a:spcAft>
            </a:pPr>
            <a:r>
              <a:rPr lang="zh-CN" altLang="en-US" sz="2400">
                <a:solidFill>
                  <a:srgbClr val="990000"/>
                </a:solidFill>
              </a:rPr>
              <a:t>思想自由</a:t>
            </a:r>
          </a:p>
          <a:p>
            <a:pPr algn="ctr" eaLnBrk="1" fontAlgn="base" hangingPunct="1">
              <a:spcBef>
                <a:spcPct val="50000"/>
              </a:spcBef>
              <a:spcAft>
                <a:spcPct val="0"/>
              </a:spcAft>
            </a:pPr>
            <a:r>
              <a:rPr lang="zh-CN" altLang="en-US" sz="2400">
                <a:solidFill>
                  <a:srgbClr val="000000"/>
                </a:solidFill>
              </a:rPr>
              <a:t>（斯宾诺莎）</a:t>
            </a:r>
          </a:p>
        </p:txBody>
      </p:sp>
      <p:sp>
        <p:nvSpPr>
          <p:cNvPr id="136196" name="Text Box 4"/>
          <p:cNvSpPr txBox="1">
            <a:spLocks noChangeArrowheads="1"/>
          </p:cNvSpPr>
          <p:nvPr/>
        </p:nvSpPr>
        <p:spPr bwMode="auto">
          <a:xfrm>
            <a:off x="3886200" y="1739900"/>
            <a:ext cx="2209800" cy="1187450"/>
          </a:xfrm>
          <a:prstGeom prst="rect">
            <a:avLst/>
          </a:prstGeom>
          <a:noFill/>
          <a:ln w="28575" algn="ctr">
            <a:solidFill>
              <a:schemeClr val="tx1"/>
            </a:solidFill>
            <a:prstDash val="sys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50000"/>
              </a:spcBef>
              <a:spcAft>
                <a:spcPct val="0"/>
              </a:spcAft>
            </a:pPr>
            <a:r>
              <a:rPr lang="zh-CN" altLang="en-US" sz="2400">
                <a:solidFill>
                  <a:srgbClr val="990000"/>
                </a:solidFill>
              </a:rPr>
              <a:t>天赋人权</a:t>
            </a:r>
            <a:r>
              <a:rPr lang="en-US" altLang="zh-CN" sz="2400">
                <a:solidFill>
                  <a:srgbClr val="990000"/>
                </a:solidFill>
              </a:rPr>
              <a:t>——</a:t>
            </a:r>
            <a:r>
              <a:rPr lang="zh-CN" altLang="en-US" sz="2400">
                <a:solidFill>
                  <a:srgbClr val="990000"/>
                </a:solidFill>
              </a:rPr>
              <a:t>财产生命自由</a:t>
            </a:r>
            <a:r>
              <a:rPr lang="zh-CN" altLang="en-US" sz="2400">
                <a:solidFill>
                  <a:srgbClr val="000000"/>
                </a:solidFill>
              </a:rPr>
              <a:t>（洛克）</a:t>
            </a:r>
          </a:p>
        </p:txBody>
      </p:sp>
      <p:sp>
        <p:nvSpPr>
          <p:cNvPr id="136197" name="Text Box 5"/>
          <p:cNvSpPr txBox="1">
            <a:spLocks noChangeArrowheads="1"/>
          </p:cNvSpPr>
          <p:nvPr/>
        </p:nvSpPr>
        <p:spPr bwMode="auto">
          <a:xfrm>
            <a:off x="6781800" y="1816100"/>
            <a:ext cx="1547813" cy="1014413"/>
          </a:xfrm>
          <a:prstGeom prst="rect">
            <a:avLst/>
          </a:prstGeom>
          <a:noFill/>
          <a:ln w="28575" algn="ctr">
            <a:solidFill>
              <a:schemeClr val="tx1"/>
            </a:solidFill>
            <a:prstDash val="sys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50000"/>
              </a:spcBef>
              <a:spcAft>
                <a:spcPct val="0"/>
              </a:spcAft>
            </a:pPr>
            <a:r>
              <a:rPr lang="zh-CN" altLang="en-US" sz="2400">
                <a:solidFill>
                  <a:srgbClr val="990000"/>
                </a:solidFill>
              </a:rPr>
              <a:t>人民主权</a:t>
            </a:r>
          </a:p>
          <a:p>
            <a:pPr algn="ctr" eaLnBrk="1" fontAlgn="base" hangingPunct="1">
              <a:spcBef>
                <a:spcPct val="50000"/>
              </a:spcBef>
              <a:spcAft>
                <a:spcPct val="0"/>
              </a:spcAft>
            </a:pPr>
            <a:r>
              <a:rPr lang="zh-CN" altLang="en-US" sz="2400">
                <a:solidFill>
                  <a:srgbClr val="000000"/>
                </a:solidFill>
              </a:rPr>
              <a:t>（卢梭）</a:t>
            </a:r>
          </a:p>
        </p:txBody>
      </p:sp>
      <p:sp>
        <p:nvSpPr>
          <p:cNvPr id="136198" name="Text Box 6"/>
          <p:cNvSpPr txBox="1">
            <a:spLocks noChangeArrowheads="1"/>
          </p:cNvSpPr>
          <p:nvPr/>
        </p:nvSpPr>
        <p:spPr bwMode="auto">
          <a:xfrm>
            <a:off x="228600" y="3568700"/>
            <a:ext cx="1447800" cy="519113"/>
          </a:xfrm>
          <a:prstGeom prst="rect">
            <a:avLst/>
          </a:prstGeom>
          <a:noFill/>
          <a:ln w="9525" algn="ctr">
            <a:noFill/>
            <a:miter lim="800000"/>
            <a:headEnd/>
            <a:tailEnd/>
          </a:ln>
          <a:effectLst/>
        </p:spPr>
        <p:txBody>
          <a:bodyPr>
            <a:spAutoFit/>
          </a:bodyPr>
          <a:lstStyle/>
          <a:p>
            <a:pPr algn="ctr" fontAlgn="base">
              <a:spcBef>
                <a:spcPct val="50000"/>
              </a:spcBef>
              <a:spcAft>
                <a:spcPct val="0"/>
              </a:spcAft>
              <a:defRPr/>
            </a:pPr>
            <a:r>
              <a:rPr lang="zh-CN" altLang="en-US" sz="2800" b="1" dirty="0">
                <a:solidFill>
                  <a:srgbClr val="0000CC"/>
                </a:solidFill>
                <a:effectLst>
                  <a:outerShdw blurRad="38100" dist="38100" dir="2700000" algn="tl">
                    <a:srgbClr val="000000"/>
                  </a:outerShdw>
                </a:effectLst>
              </a:rPr>
              <a:t>政府：</a:t>
            </a:r>
          </a:p>
        </p:txBody>
      </p:sp>
      <p:sp>
        <p:nvSpPr>
          <p:cNvPr id="136199" name="Text Box 7"/>
          <p:cNvSpPr txBox="1">
            <a:spLocks noChangeArrowheads="1"/>
          </p:cNvSpPr>
          <p:nvPr/>
        </p:nvSpPr>
        <p:spPr bwMode="auto">
          <a:xfrm>
            <a:off x="1371600" y="3390900"/>
            <a:ext cx="1912938" cy="1016000"/>
          </a:xfrm>
          <a:prstGeom prst="rect">
            <a:avLst/>
          </a:prstGeom>
          <a:solidFill>
            <a:srgbClr val="FFCCFF">
              <a:alpha val="53000"/>
            </a:srgbClr>
          </a:solidFill>
          <a:ln w="28575" algn="ctr">
            <a:solidFill>
              <a:schemeClr val="tx1"/>
            </a:solidFill>
            <a:prstDash val="sysDash"/>
            <a:miter lim="800000"/>
            <a:headEnd/>
            <a:tailEnd/>
          </a:ln>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50000"/>
              </a:spcBef>
              <a:spcAft>
                <a:spcPct val="0"/>
              </a:spcAft>
            </a:pPr>
            <a:r>
              <a:rPr lang="zh-CN" altLang="en-US" sz="2400" dirty="0">
                <a:solidFill>
                  <a:srgbClr val="990000"/>
                </a:solidFill>
              </a:rPr>
              <a:t>保障自由</a:t>
            </a:r>
          </a:p>
          <a:p>
            <a:pPr algn="ctr" eaLnBrk="1" fontAlgn="base" hangingPunct="1">
              <a:spcBef>
                <a:spcPct val="50000"/>
              </a:spcBef>
              <a:spcAft>
                <a:spcPct val="0"/>
              </a:spcAft>
            </a:pPr>
            <a:r>
              <a:rPr lang="zh-CN" altLang="en-US" sz="2400" dirty="0">
                <a:solidFill>
                  <a:srgbClr val="000000"/>
                </a:solidFill>
              </a:rPr>
              <a:t>（斯宾诺莎）</a:t>
            </a:r>
          </a:p>
        </p:txBody>
      </p:sp>
      <p:sp>
        <p:nvSpPr>
          <p:cNvPr id="136200" name="Text Box 8"/>
          <p:cNvSpPr txBox="1">
            <a:spLocks noChangeArrowheads="1"/>
          </p:cNvSpPr>
          <p:nvPr/>
        </p:nvSpPr>
        <p:spPr bwMode="auto">
          <a:xfrm>
            <a:off x="3886200" y="3111500"/>
            <a:ext cx="2209800" cy="1384300"/>
          </a:xfrm>
          <a:prstGeom prst="rect">
            <a:avLst/>
          </a:prstGeom>
          <a:solidFill>
            <a:srgbClr val="FFCCFF">
              <a:alpha val="53000"/>
            </a:srgbClr>
          </a:solidFill>
          <a:ln w="28575" algn="ctr">
            <a:solidFill>
              <a:schemeClr val="tx1"/>
            </a:solidFill>
            <a:prstDash val="sysDash"/>
            <a:miter lim="800000"/>
            <a:headEnd/>
            <a:tailEnd/>
          </a:ln>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50000"/>
              </a:spcBef>
              <a:spcAft>
                <a:spcPct val="0"/>
              </a:spcAft>
            </a:pPr>
            <a:r>
              <a:rPr lang="zh-CN" altLang="en-US" sz="2400">
                <a:solidFill>
                  <a:srgbClr val="990000"/>
                </a:solidFill>
              </a:rPr>
              <a:t>保障人权，分权限制政府</a:t>
            </a:r>
          </a:p>
          <a:p>
            <a:pPr algn="ctr" eaLnBrk="1" fontAlgn="base" hangingPunct="1">
              <a:spcBef>
                <a:spcPct val="50000"/>
              </a:spcBef>
              <a:spcAft>
                <a:spcPct val="0"/>
              </a:spcAft>
            </a:pPr>
            <a:r>
              <a:rPr lang="zh-CN" altLang="en-US" sz="2400">
                <a:solidFill>
                  <a:srgbClr val="000000"/>
                </a:solidFill>
              </a:rPr>
              <a:t>（洛克）</a:t>
            </a:r>
          </a:p>
        </p:txBody>
      </p:sp>
      <p:sp>
        <p:nvSpPr>
          <p:cNvPr id="136201" name="Text Box 9"/>
          <p:cNvSpPr txBox="1">
            <a:spLocks noChangeArrowheads="1"/>
          </p:cNvSpPr>
          <p:nvPr/>
        </p:nvSpPr>
        <p:spPr bwMode="auto">
          <a:xfrm>
            <a:off x="1981200" y="4711700"/>
            <a:ext cx="3048000" cy="1384300"/>
          </a:xfrm>
          <a:prstGeom prst="rect">
            <a:avLst/>
          </a:prstGeom>
          <a:solidFill>
            <a:srgbClr val="FFCCFF">
              <a:alpha val="53000"/>
            </a:srgbClr>
          </a:solidFill>
          <a:ln w="28575" algn="ctr">
            <a:solidFill>
              <a:schemeClr val="tx1"/>
            </a:solidFill>
            <a:prstDash val="sysDash"/>
            <a:miter lim="800000"/>
            <a:headEnd/>
            <a:tailEnd/>
          </a:ln>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50000"/>
              </a:spcBef>
              <a:spcAft>
                <a:spcPct val="0"/>
              </a:spcAft>
            </a:pPr>
            <a:r>
              <a:rPr lang="zh-CN" altLang="en-US" sz="2400" dirty="0">
                <a:solidFill>
                  <a:srgbClr val="990000"/>
                </a:solidFill>
              </a:rPr>
              <a:t>人民授权政府，政府服从人民公共意志</a:t>
            </a:r>
          </a:p>
          <a:p>
            <a:pPr algn="ctr" eaLnBrk="1" fontAlgn="base" hangingPunct="1">
              <a:spcBef>
                <a:spcPct val="50000"/>
              </a:spcBef>
              <a:spcAft>
                <a:spcPct val="0"/>
              </a:spcAft>
            </a:pPr>
            <a:r>
              <a:rPr lang="zh-CN" altLang="en-US" sz="2400" dirty="0">
                <a:solidFill>
                  <a:srgbClr val="000000"/>
                </a:solidFill>
              </a:rPr>
              <a:t>（卢梭）</a:t>
            </a:r>
          </a:p>
        </p:txBody>
      </p:sp>
      <p:sp>
        <p:nvSpPr>
          <p:cNvPr id="136202" name="WordArt 10"/>
          <p:cNvSpPr>
            <a:spLocks noChangeArrowheads="1" noChangeShapeType="1" noTextEdit="1"/>
          </p:cNvSpPr>
          <p:nvPr/>
        </p:nvSpPr>
        <p:spPr bwMode="auto">
          <a:xfrm>
            <a:off x="5334000" y="4787900"/>
            <a:ext cx="3448050" cy="1219200"/>
          </a:xfrm>
          <a:prstGeom prst="rect">
            <a:avLst/>
          </a:prstGeom>
        </p:spPr>
        <p:txBody>
          <a:bodyPr wrap="none" fromWordArt="1">
            <a:prstTxWarp prst="textPlain">
              <a:avLst>
                <a:gd name="adj" fmla="val 50000"/>
              </a:avLst>
            </a:prstTxWarp>
          </a:bodyPr>
          <a:lstStyle/>
          <a:p>
            <a:pPr algn="ctr" fontAlgn="base">
              <a:spcBef>
                <a:spcPct val="0"/>
              </a:spcBef>
              <a:spcAft>
                <a:spcPct val="0"/>
              </a:spcAft>
            </a:pPr>
            <a:r>
              <a:rPr lang="zh-CN" altLang="en-US" sz="3600" b="1"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黑体"/>
                <a:ea typeface="黑体"/>
              </a:rPr>
              <a:t>民权的范围在扩大，</a:t>
            </a:r>
          </a:p>
          <a:p>
            <a:pPr algn="ctr" fontAlgn="base">
              <a:spcBef>
                <a:spcPct val="0"/>
              </a:spcBef>
              <a:spcAft>
                <a:spcPct val="0"/>
              </a:spcAft>
            </a:pPr>
            <a:r>
              <a:rPr lang="zh-CN" altLang="en-US" sz="3600" b="1"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黑体"/>
                <a:ea typeface="黑体"/>
              </a:rPr>
              <a:t>政府权力的重心在下移</a:t>
            </a:r>
          </a:p>
        </p:txBody>
      </p:sp>
      <p:sp>
        <p:nvSpPr>
          <p:cNvPr id="136203" name="AutoShape 11"/>
          <p:cNvSpPr>
            <a:spLocks noChangeArrowheads="1"/>
          </p:cNvSpPr>
          <p:nvPr/>
        </p:nvSpPr>
        <p:spPr bwMode="auto">
          <a:xfrm>
            <a:off x="3352800" y="2197100"/>
            <a:ext cx="457200" cy="304800"/>
          </a:xfrm>
          <a:prstGeom prst="rightArrow">
            <a:avLst>
              <a:gd name="adj1" fmla="val 50000"/>
              <a:gd name="adj2" fmla="val 37500"/>
            </a:avLst>
          </a:prstGeom>
          <a:solidFill>
            <a:srgbClr val="000080"/>
          </a:solidFill>
          <a:ln w="28575" algn="ctr">
            <a:solidFill>
              <a:schemeClr val="tx1"/>
            </a:solidFill>
            <a:prstDash val="sysDash"/>
            <a:miter lim="800000"/>
            <a:headEnd/>
            <a:tailEnd/>
          </a:ln>
        </p:spPr>
        <p:txBody>
          <a:bodyPr wrap="none" anchor="ct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0"/>
              </a:spcBef>
              <a:spcAft>
                <a:spcPct val="0"/>
              </a:spcAft>
            </a:pPr>
            <a:endParaRPr lang="zh-CN" altLang="en-US">
              <a:solidFill>
                <a:srgbClr val="000000"/>
              </a:solidFill>
            </a:endParaRPr>
          </a:p>
        </p:txBody>
      </p:sp>
      <p:sp>
        <p:nvSpPr>
          <p:cNvPr id="136204" name="AutoShape 12"/>
          <p:cNvSpPr>
            <a:spLocks noChangeArrowheads="1"/>
          </p:cNvSpPr>
          <p:nvPr/>
        </p:nvSpPr>
        <p:spPr bwMode="auto">
          <a:xfrm>
            <a:off x="6172200" y="2120900"/>
            <a:ext cx="457200" cy="304800"/>
          </a:xfrm>
          <a:prstGeom prst="rightArrow">
            <a:avLst>
              <a:gd name="adj1" fmla="val 50000"/>
              <a:gd name="adj2" fmla="val 37500"/>
            </a:avLst>
          </a:prstGeom>
          <a:solidFill>
            <a:srgbClr val="000080"/>
          </a:solidFill>
          <a:ln w="28575" algn="ctr">
            <a:solidFill>
              <a:schemeClr val="tx1"/>
            </a:solidFill>
            <a:prstDash val="sysDash"/>
            <a:miter lim="800000"/>
            <a:headEnd/>
            <a:tailEnd/>
          </a:ln>
        </p:spPr>
        <p:txBody>
          <a:bodyPr wrap="none" anchor="ct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0"/>
              </a:spcBef>
              <a:spcAft>
                <a:spcPct val="0"/>
              </a:spcAft>
            </a:pPr>
            <a:endParaRPr lang="zh-CN" altLang="en-US">
              <a:solidFill>
                <a:srgbClr val="000000"/>
              </a:solidFill>
            </a:endParaRPr>
          </a:p>
        </p:txBody>
      </p:sp>
      <p:sp>
        <p:nvSpPr>
          <p:cNvPr id="136205" name="AutoShape 13"/>
          <p:cNvSpPr>
            <a:spLocks noChangeArrowheads="1"/>
          </p:cNvSpPr>
          <p:nvPr/>
        </p:nvSpPr>
        <p:spPr bwMode="auto">
          <a:xfrm>
            <a:off x="3352800" y="3644900"/>
            <a:ext cx="457200" cy="304800"/>
          </a:xfrm>
          <a:prstGeom prst="rightArrow">
            <a:avLst>
              <a:gd name="adj1" fmla="val 50000"/>
              <a:gd name="adj2" fmla="val 37500"/>
            </a:avLst>
          </a:prstGeom>
          <a:solidFill>
            <a:srgbClr val="000080"/>
          </a:solidFill>
          <a:ln w="28575" algn="ctr">
            <a:solidFill>
              <a:schemeClr val="tx1"/>
            </a:solidFill>
            <a:prstDash val="sysDash"/>
            <a:miter lim="800000"/>
            <a:headEnd/>
            <a:tailEnd/>
          </a:ln>
        </p:spPr>
        <p:txBody>
          <a:bodyPr wrap="none" anchor="ct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0"/>
              </a:spcBef>
              <a:spcAft>
                <a:spcPct val="0"/>
              </a:spcAft>
            </a:pPr>
            <a:endParaRPr lang="zh-CN" altLang="en-US">
              <a:solidFill>
                <a:srgbClr val="000000"/>
              </a:solidFill>
            </a:endParaRPr>
          </a:p>
        </p:txBody>
      </p:sp>
      <p:sp>
        <p:nvSpPr>
          <p:cNvPr id="136206" name="AutoShape 14"/>
          <p:cNvSpPr>
            <a:spLocks noChangeArrowheads="1"/>
          </p:cNvSpPr>
          <p:nvPr/>
        </p:nvSpPr>
        <p:spPr bwMode="auto">
          <a:xfrm>
            <a:off x="1524000" y="5245100"/>
            <a:ext cx="457200" cy="304800"/>
          </a:xfrm>
          <a:prstGeom prst="rightArrow">
            <a:avLst>
              <a:gd name="adj1" fmla="val 50000"/>
              <a:gd name="adj2" fmla="val 37500"/>
            </a:avLst>
          </a:prstGeom>
          <a:solidFill>
            <a:srgbClr val="000080"/>
          </a:solidFill>
          <a:ln w="28575" algn="ctr">
            <a:solidFill>
              <a:schemeClr val="tx1"/>
            </a:solidFill>
            <a:prstDash val="sysDash"/>
            <a:miter lim="800000"/>
            <a:headEnd/>
            <a:tailEnd/>
          </a:ln>
        </p:spPr>
        <p:txBody>
          <a:bodyPr wrap="none" anchor="ct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0"/>
              </a:spcBef>
              <a:spcAft>
                <a:spcPct val="0"/>
              </a:spcAft>
            </a:pPr>
            <a:endParaRPr lang="zh-CN" altLang="en-US">
              <a:solidFill>
                <a:srgbClr val="000000"/>
              </a:solidFill>
            </a:endParaRPr>
          </a:p>
        </p:txBody>
      </p:sp>
      <p:sp>
        <p:nvSpPr>
          <p:cNvPr id="136207" name="Text Box 15"/>
          <p:cNvSpPr txBox="1">
            <a:spLocks noChangeArrowheads="1"/>
          </p:cNvSpPr>
          <p:nvPr/>
        </p:nvSpPr>
        <p:spPr bwMode="auto">
          <a:xfrm>
            <a:off x="6781800" y="3111500"/>
            <a:ext cx="1866900" cy="1384300"/>
          </a:xfrm>
          <a:prstGeom prst="rect">
            <a:avLst/>
          </a:prstGeom>
          <a:solidFill>
            <a:srgbClr val="FFCCFF">
              <a:alpha val="53000"/>
            </a:srgbClr>
          </a:solidFill>
          <a:ln w="28575" algn="ctr">
            <a:solidFill>
              <a:schemeClr val="tx1"/>
            </a:solidFill>
            <a:prstDash val="sysDash"/>
            <a:miter lim="800000"/>
            <a:headEnd/>
            <a:tailEnd/>
          </a:ln>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50000"/>
              </a:spcBef>
              <a:spcAft>
                <a:spcPct val="0"/>
              </a:spcAft>
            </a:pPr>
            <a:r>
              <a:rPr lang="zh-CN" altLang="en-US" sz="2400">
                <a:solidFill>
                  <a:srgbClr val="990000"/>
                </a:solidFill>
              </a:rPr>
              <a:t>三权分立，平衡制约</a:t>
            </a:r>
          </a:p>
          <a:p>
            <a:pPr algn="ctr" eaLnBrk="1" fontAlgn="base" hangingPunct="1">
              <a:spcBef>
                <a:spcPct val="50000"/>
              </a:spcBef>
              <a:spcAft>
                <a:spcPct val="0"/>
              </a:spcAft>
            </a:pPr>
            <a:r>
              <a:rPr lang="zh-CN" altLang="en-US" sz="2400">
                <a:solidFill>
                  <a:srgbClr val="000000"/>
                </a:solidFill>
              </a:rPr>
              <a:t>（孟德斯鸠）</a:t>
            </a:r>
          </a:p>
        </p:txBody>
      </p:sp>
      <p:sp>
        <p:nvSpPr>
          <p:cNvPr id="136208" name="AutoShape 16"/>
          <p:cNvSpPr>
            <a:spLocks noChangeArrowheads="1"/>
          </p:cNvSpPr>
          <p:nvPr/>
        </p:nvSpPr>
        <p:spPr bwMode="auto">
          <a:xfrm>
            <a:off x="6248400" y="3568700"/>
            <a:ext cx="457200" cy="304800"/>
          </a:xfrm>
          <a:prstGeom prst="rightArrow">
            <a:avLst>
              <a:gd name="adj1" fmla="val 50000"/>
              <a:gd name="adj2" fmla="val 37500"/>
            </a:avLst>
          </a:prstGeom>
          <a:solidFill>
            <a:srgbClr val="000080"/>
          </a:solidFill>
          <a:ln w="28575" algn="ctr">
            <a:solidFill>
              <a:schemeClr val="tx1"/>
            </a:solidFill>
            <a:prstDash val="sysDash"/>
            <a:miter lim="800000"/>
            <a:headEnd/>
            <a:tailEnd/>
          </a:ln>
        </p:spPr>
        <p:txBody>
          <a:bodyPr wrap="none" anchor="ct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0"/>
              </a:spcBef>
              <a:spcAft>
                <a:spcPct val="0"/>
              </a:spcAft>
            </a:pPr>
            <a:endParaRPr lang="zh-CN" altLang="en-US">
              <a:solidFill>
                <a:srgbClr val="000000"/>
              </a:solidFill>
            </a:endParaRPr>
          </a:p>
        </p:txBody>
      </p:sp>
      <p:sp>
        <p:nvSpPr>
          <p:cNvPr id="21" name="Rectangle 52"/>
          <p:cNvSpPr>
            <a:spLocks noChangeArrowheads="1"/>
          </p:cNvSpPr>
          <p:nvPr/>
        </p:nvSpPr>
        <p:spPr bwMode="auto">
          <a:xfrm>
            <a:off x="755650" y="1063625"/>
            <a:ext cx="3770313" cy="523875"/>
          </a:xfrm>
          <a:prstGeom prst="rect">
            <a:avLst/>
          </a:prstGeom>
          <a:noFill/>
          <a:ln w="9525">
            <a:noFill/>
            <a:miter lim="800000"/>
            <a:headEnd/>
            <a:tailEnd/>
          </a:ln>
          <a:effectLst/>
        </p:spPr>
        <p:txBody>
          <a:bodyPr wrap="none">
            <a:spAutoFit/>
          </a:bodyPr>
          <a:lstStyle/>
          <a:p>
            <a:pPr algn="ctr" fontAlgn="base">
              <a:spcBef>
                <a:spcPct val="20000"/>
              </a:spcBef>
              <a:spcAft>
                <a:spcPct val="0"/>
              </a:spcAft>
              <a:buClr>
                <a:srgbClr val="009999"/>
              </a:buClr>
              <a:buFont typeface="Wingdings" pitchFamily="2" charset="2"/>
              <a:buChar char="u"/>
              <a:defRPr/>
            </a:pPr>
            <a:r>
              <a:rPr lang="zh-CN" altLang="en-US" sz="2800" b="1" dirty="0">
                <a:solidFill>
                  <a:srgbClr val="000000"/>
                </a:solidFill>
                <a:effectLst>
                  <a:outerShdw blurRad="38100" dist="38100" dir="2700000" algn="tl">
                    <a:srgbClr val="FFFFFF"/>
                  </a:outerShdw>
                </a:effectLst>
                <a:latin typeface="华文中宋" pitchFamily="2" charset="-122"/>
                <a:ea typeface="华文中宋" pitchFamily="2" charset="-122"/>
              </a:rPr>
              <a:t>启蒙思想的发展趋势</a:t>
            </a:r>
          </a:p>
        </p:txBody>
      </p:sp>
      <p:sp>
        <p:nvSpPr>
          <p:cNvPr id="22" name="Rectangle 8"/>
          <p:cNvSpPr>
            <a:spLocks noChangeArrowheads="1"/>
          </p:cNvSpPr>
          <p:nvPr/>
        </p:nvSpPr>
        <p:spPr bwMode="auto">
          <a:xfrm>
            <a:off x="304800" y="509588"/>
            <a:ext cx="8686800" cy="579437"/>
          </a:xfrm>
          <a:prstGeom prst="rect">
            <a:avLst/>
          </a:prstGeom>
          <a:noFill/>
          <a:ln w="9525">
            <a:noFill/>
            <a:miter lim="800000"/>
            <a:headEnd/>
            <a:tailEnd/>
          </a:ln>
          <a:effectLst/>
        </p:spPr>
        <p:txBody>
          <a:bodyPr>
            <a:spAutoFit/>
          </a:bodyPr>
          <a:lstStyle/>
          <a:p>
            <a:pPr marL="457200" indent="-457200" fontAlgn="base">
              <a:spcBef>
                <a:spcPct val="0"/>
              </a:spcBef>
              <a:spcAft>
                <a:spcPct val="0"/>
              </a:spcAft>
              <a:buFont typeface="Wingdings" panose="05000000000000000000" pitchFamily="2" charset="2"/>
              <a:buChar char="n"/>
              <a:defRPr/>
            </a:pPr>
            <a:r>
              <a:rPr lang="zh-CN" altLang="en-US" sz="3200" b="1" dirty="0">
                <a:solidFill>
                  <a:srgbClr val="FF0000"/>
                </a:solidFill>
                <a:effectLst>
                  <a:outerShdw blurRad="38100" dist="38100" dir="2700000" algn="tl">
                    <a:srgbClr val="FFFFFF"/>
                  </a:outerShdw>
                </a:effectLst>
                <a:latin typeface="微软雅黑" pitchFamily="34" charset="-122"/>
                <a:ea typeface="微软雅黑" pitchFamily="34" charset="-122"/>
              </a:rPr>
              <a:t>人文精神的成熟</a:t>
            </a:r>
            <a:r>
              <a:rPr lang="en-US" altLang="zh-CN" sz="3200" b="1" dirty="0">
                <a:solidFill>
                  <a:srgbClr val="FF0000"/>
                </a:solidFill>
                <a:effectLst>
                  <a:outerShdw blurRad="38100" dist="38100" dir="2700000" algn="tl">
                    <a:srgbClr val="FFFFFF"/>
                  </a:outerShdw>
                </a:effectLst>
                <a:latin typeface="微软雅黑" pitchFamily="34" charset="-122"/>
                <a:ea typeface="微软雅黑" pitchFamily="34" charset="-122"/>
              </a:rPr>
              <a:t>——</a:t>
            </a:r>
            <a:r>
              <a:rPr lang="zh-CN" altLang="en-US" sz="3200" b="1" dirty="0">
                <a:solidFill>
                  <a:srgbClr val="FF0000"/>
                </a:solidFill>
                <a:effectLst>
                  <a:outerShdw blurRad="38100" dist="38100" dir="2700000" algn="tl">
                    <a:srgbClr val="FFFFFF"/>
                  </a:outerShdw>
                </a:effectLst>
                <a:latin typeface="微软雅黑" pitchFamily="34" charset="-122"/>
                <a:ea typeface="微软雅黑" pitchFamily="34" charset="-122"/>
              </a:rPr>
              <a:t>启蒙运动</a:t>
            </a:r>
          </a:p>
        </p:txBody>
      </p:sp>
    </p:spTree>
    <p:extLst>
      <p:ext uri="{BB962C8B-B14F-4D97-AF65-F5344CB8AC3E}">
        <p14:creationId xmlns:p14="http://schemas.microsoft.com/office/powerpoint/2010/main" val="42476231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6195"/>
                                        </p:tgtEl>
                                        <p:attrNameLst>
                                          <p:attrName>style.visibility</p:attrName>
                                        </p:attrNameLst>
                                      </p:cBhvr>
                                      <p:to>
                                        <p:strVal val="visible"/>
                                      </p:to>
                                    </p:set>
                                    <p:animEffect transition="in" filter="blinds(horizontal)">
                                      <p:cBhvr>
                                        <p:cTn id="7" dur="500"/>
                                        <p:tgtEl>
                                          <p:spTgt spid="13619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36196"/>
                                        </p:tgtEl>
                                        <p:attrNameLst>
                                          <p:attrName>style.visibility</p:attrName>
                                        </p:attrNameLst>
                                      </p:cBhvr>
                                      <p:to>
                                        <p:strVal val="visible"/>
                                      </p:to>
                                    </p:set>
                                    <p:animEffect transition="in" filter="blinds(horizontal)">
                                      <p:cBhvr>
                                        <p:cTn id="10" dur="500"/>
                                        <p:tgtEl>
                                          <p:spTgt spid="13619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36197"/>
                                        </p:tgtEl>
                                        <p:attrNameLst>
                                          <p:attrName>style.visibility</p:attrName>
                                        </p:attrNameLst>
                                      </p:cBhvr>
                                      <p:to>
                                        <p:strVal val="visible"/>
                                      </p:to>
                                    </p:set>
                                    <p:animEffect transition="in" filter="blinds(horizontal)">
                                      <p:cBhvr>
                                        <p:cTn id="13" dur="500"/>
                                        <p:tgtEl>
                                          <p:spTgt spid="136197"/>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36203"/>
                                        </p:tgtEl>
                                        <p:attrNameLst>
                                          <p:attrName>style.visibility</p:attrName>
                                        </p:attrNameLst>
                                      </p:cBhvr>
                                      <p:to>
                                        <p:strVal val="visible"/>
                                      </p:to>
                                    </p:set>
                                    <p:animEffect transition="in" filter="blinds(horizontal)">
                                      <p:cBhvr>
                                        <p:cTn id="16" dur="500"/>
                                        <p:tgtEl>
                                          <p:spTgt spid="136203"/>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36204"/>
                                        </p:tgtEl>
                                        <p:attrNameLst>
                                          <p:attrName>style.visibility</p:attrName>
                                        </p:attrNameLst>
                                      </p:cBhvr>
                                      <p:to>
                                        <p:strVal val="visible"/>
                                      </p:to>
                                    </p:set>
                                    <p:animEffect transition="in" filter="blinds(horizontal)">
                                      <p:cBhvr>
                                        <p:cTn id="19" dur="500"/>
                                        <p:tgtEl>
                                          <p:spTgt spid="136204"/>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8" presetClass="entr" presetSubtype="16" fill="hold" grpId="0" nodeType="clickEffect">
                                  <p:stCondLst>
                                    <p:cond delay="0"/>
                                  </p:stCondLst>
                                  <p:childTnLst>
                                    <p:set>
                                      <p:cBhvr>
                                        <p:cTn id="23" dur="1" fill="hold">
                                          <p:stCondLst>
                                            <p:cond delay="0"/>
                                          </p:stCondLst>
                                        </p:cTn>
                                        <p:tgtEl>
                                          <p:spTgt spid="136199"/>
                                        </p:tgtEl>
                                        <p:attrNameLst>
                                          <p:attrName>style.visibility</p:attrName>
                                        </p:attrNameLst>
                                      </p:cBhvr>
                                      <p:to>
                                        <p:strVal val="visible"/>
                                      </p:to>
                                    </p:set>
                                    <p:animEffect transition="in" filter="diamond(in)">
                                      <p:cBhvr>
                                        <p:cTn id="24" dur="2000"/>
                                        <p:tgtEl>
                                          <p:spTgt spid="136199"/>
                                        </p:tgtEl>
                                      </p:cBhvr>
                                    </p:animEffect>
                                  </p:childTnLst>
                                </p:cTn>
                              </p:par>
                              <p:par>
                                <p:cTn id="25" presetID="8" presetClass="entr" presetSubtype="16" fill="hold" grpId="0" nodeType="withEffect">
                                  <p:stCondLst>
                                    <p:cond delay="0"/>
                                  </p:stCondLst>
                                  <p:childTnLst>
                                    <p:set>
                                      <p:cBhvr>
                                        <p:cTn id="26" dur="1" fill="hold">
                                          <p:stCondLst>
                                            <p:cond delay="0"/>
                                          </p:stCondLst>
                                        </p:cTn>
                                        <p:tgtEl>
                                          <p:spTgt spid="136200"/>
                                        </p:tgtEl>
                                        <p:attrNameLst>
                                          <p:attrName>style.visibility</p:attrName>
                                        </p:attrNameLst>
                                      </p:cBhvr>
                                      <p:to>
                                        <p:strVal val="visible"/>
                                      </p:to>
                                    </p:set>
                                    <p:animEffect transition="in" filter="diamond(in)">
                                      <p:cBhvr>
                                        <p:cTn id="27" dur="2000"/>
                                        <p:tgtEl>
                                          <p:spTgt spid="136200"/>
                                        </p:tgtEl>
                                      </p:cBhvr>
                                    </p:animEffect>
                                  </p:childTnLst>
                                </p:cTn>
                              </p:par>
                              <p:par>
                                <p:cTn id="28" presetID="8" presetClass="entr" presetSubtype="16" fill="hold" grpId="0" nodeType="withEffect">
                                  <p:stCondLst>
                                    <p:cond delay="0"/>
                                  </p:stCondLst>
                                  <p:childTnLst>
                                    <p:set>
                                      <p:cBhvr>
                                        <p:cTn id="29" dur="1" fill="hold">
                                          <p:stCondLst>
                                            <p:cond delay="0"/>
                                          </p:stCondLst>
                                        </p:cTn>
                                        <p:tgtEl>
                                          <p:spTgt spid="136201"/>
                                        </p:tgtEl>
                                        <p:attrNameLst>
                                          <p:attrName>style.visibility</p:attrName>
                                        </p:attrNameLst>
                                      </p:cBhvr>
                                      <p:to>
                                        <p:strVal val="visible"/>
                                      </p:to>
                                    </p:set>
                                    <p:animEffect transition="in" filter="diamond(in)">
                                      <p:cBhvr>
                                        <p:cTn id="30" dur="2000"/>
                                        <p:tgtEl>
                                          <p:spTgt spid="136201"/>
                                        </p:tgtEl>
                                      </p:cBhvr>
                                    </p:animEffect>
                                  </p:childTnLst>
                                </p:cTn>
                              </p:par>
                              <p:par>
                                <p:cTn id="31" presetID="8" presetClass="entr" presetSubtype="16" fill="hold" grpId="0" nodeType="withEffect">
                                  <p:stCondLst>
                                    <p:cond delay="0"/>
                                  </p:stCondLst>
                                  <p:childTnLst>
                                    <p:set>
                                      <p:cBhvr>
                                        <p:cTn id="32" dur="1" fill="hold">
                                          <p:stCondLst>
                                            <p:cond delay="0"/>
                                          </p:stCondLst>
                                        </p:cTn>
                                        <p:tgtEl>
                                          <p:spTgt spid="136205"/>
                                        </p:tgtEl>
                                        <p:attrNameLst>
                                          <p:attrName>style.visibility</p:attrName>
                                        </p:attrNameLst>
                                      </p:cBhvr>
                                      <p:to>
                                        <p:strVal val="visible"/>
                                      </p:to>
                                    </p:set>
                                    <p:animEffect transition="in" filter="diamond(in)">
                                      <p:cBhvr>
                                        <p:cTn id="33" dur="2000"/>
                                        <p:tgtEl>
                                          <p:spTgt spid="136205"/>
                                        </p:tgtEl>
                                      </p:cBhvr>
                                    </p:animEffect>
                                  </p:childTnLst>
                                </p:cTn>
                              </p:par>
                              <p:par>
                                <p:cTn id="34" presetID="8" presetClass="entr" presetSubtype="16" fill="hold" grpId="0" nodeType="withEffect">
                                  <p:stCondLst>
                                    <p:cond delay="0"/>
                                  </p:stCondLst>
                                  <p:childTnLst>
                                    <p:set>
                                      <p:cBhvr>
                                        <p:cTn id="35" dur="1" fill="hold">
                                          <p:stCondLst>
                                            <p:cond delay="0"/>
                                          </p:stCondLst>
                                        </p:cTn>
                                        <p:tgtEl>
                                          <p:spTgt spid="136206"/>
                                        </p:tgtEl>
                                        <p:attrNameLst>
                                          <p:attrName>style.visibility</p:attrName>
                                        </p:attrNameLst>
                                      </p:cBhvr>
                                      <p:to>
                                        <p:strVal val="visible"/>
                                      </p:to>
                                    </p:set>
                                    <p:animEffect transition="in" filter="diamond(in)">
                                      <p:cBhvr>
                                        <p:cTn id="36" dur="2000"/>
                                        <p:tgtEl>
                                          <p:spTgt spid="136206"/>
                                        </p:tgtEl>
                                      </p:cBhvr>
                                    </p:animEffect>
                                  </p:childTnLst>
                                </p:cTn>
                              </p:par>
                              <p:par>
                                <p:cTn id="37" presetID="8" presetClass="entr" presetSubtype="16" fill="hold" grpId="0" nodeType="withEffect">
                                  <p:stCondLst>
                                    <p:cond delay="0"/>
                                  </p:stCondLst>
                                  <p:childTnLst>
                                    <p:set>
                                      <p:cBhvr>
                                        <p:cTn id="38" dur="1" fill="hold">
                                          <p:stCondLst>
                                            <p:cond delay="0"/>
                                          </p:stCondLst>
                                        </p:cTn>
                                        <p:tgtEl>
                                          <p:spTgt spid="136207"/>
                                        </p:tgtEl>
                                        <p:attrNameLst>
                                          <p:attrName>style.visibility</p:attrName>
                                        </p:attrNameLst>
                                      </p:cBhvr>
                                      <p:to>
                                        <p:strVal val="visible"/>
                                      </p:to>
                                    </p:set>
                                    <p:animEffect transition="in" filter="diamond(in)">
                                      <p:cBhvr>
                                        <p:cTn id="39" dur="2000"/>
                                        <p:tgtEl>
                                          <p:spTgt spid="136207"/>
                                        </p:tgtEl>
                                      </p:cBhvr>
                                    </p:animEffect>
                                  </p:childTnLst>
                                </p:cTn>
                              </p:par>
                              <p:par>
                                <p:cTn id="40" presetID="8" presetClass="entr" presetSubtype="16" fill="hold" grpId="0" nodeType="withEffect">
                                  <p:stCondLst>
                                    <p:cond delay="0"/>
                                  </p:stCondLst>
                                  <p:childTnLst>
                                    <p:set>
                                      <p:cBhvr>
                                        <p:cTn id="41" dur="1" fill="hold">
                                          <p:stCondLst>
                                            <p:cond delay="0"/>
                                          </p:stCondLst>
                                        </p:cTn>
                                        <p:tgtEl>
                                          <p:spTgt spid="136208"/>
                                        </p:tgtEl>
                                        <p:attrNameLst>
                                          <p:attrName>style.visibility</p:attrName>
                                        </p:attrNameLst>
                                      </p:cBhvr>
                                      <p:to>
                                        <p:strVal val="visible"/>
                                      </p:to>
                                    </p:set>
                                    <p:animEffect transition="in" filter="diamond(in)">
                                      <p:cBhvr>
                                        <p:cTn id="42" dur="2000"/>
                                        <p:tgtEl>
                                          <p:spTgt spid="136208"/>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53" presetClass="entr" presetSubtype="0" fill="hold" grpId="0" nodeType="clickEffect">
                                  <p:stCondLst>
                                    <p:cond delay="0"/>
                                  </p:stCondLst>
                                  <p:childTnLst>
                                    <p:set>
                                      <p:cBhvr>
                                        <p:cTn id="46" dur="1" fill="hold">
                                          <p:stCondLst>
                                            <p:cond delay="0"/>
                                          </p:stCondLst>
                                        </p:cTn>
                                        <p:tgtEl>
                                          <p:spTgt spid="136202"/>
                                        </p:tgtEl>
                                        <p:attrNameLst>
                                          <p:attrName>style.visibility</p:attrName>
                                        </p:attrNameLst>
                                      </p:cBhvr>
                                      <p:to>
                                        <p:strVal val="visible"/>
                                      </p:to>
                                    </p:set>
                                    <p:anim calcmode="lin" valueType="num">
                                      <p:cBhvr>
                                        <p:cTn id="47" dur="500" fill="hold"/>
                                        <p:tgtEl>
                                          <p:spTgt spid="136202"/>
                                        </p:tgtEl>
                                        <p:attrNameLst>
                                          <p:attrName>ppt_w</p:attrName>
                                        </p:attrNameLst>
                                      </p:cBhvr>
                                      <p:tavLst>
                                        <p:tav tm="0">
                                          <p:val>
                                            <p:fltVal val="0"/>
                                          </p:val>
                                        </p:tav>
                                        <p:tav tm="100000">
                                          <p:val>
                                            <p:strVal val="#ppt_w"/>
                                          </p:val>
                                        </p:tav>
                                      </p:tavLst>
                                    </p:anim>
                                    <p:anim calcmode="lin" valueType="num">
                                      <p:cBhvr>
                                        <p:cTn id="48" dur="500" fill="hold"/>
                                        <p:tgtEl>
                                          <p:spTgt spid="136202"/>
                                        </p:tgtEl>
                                        <p:attrNameLst>
                                          <p:attrName>ppt_h</p:attrName>
                                        </p:attrNameLst>
                                      </p:cBhvr>
                                      <p:tavLst>
                                        <p:tav tm="0">
                                          <p:val>
                                            <p:fltVal val="0"/>
                                          </p:val>
                                        </p:tav>
                                        <p:tav tm="100000">
                                          <p:val>
                                            <p:strVal val="#ppt_h"/>
                                          </p:val>
                                        </p:tav>
                                      </p:tavLst>
                                    </p:anim>
                                    <p:animEffect transition="in" filter="fade">
                                      <p:cBhvr>
                                        <p:cTn id="49" dur="500"/>
                                        <p:tgtEl>
                                          <p:spTgt spid="1362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6195" grpId="0" animBg="1"/>
      <p:bldP spid="136196" grpId="0" animBg="1"/>
      <p:bldP spid="136197" grpId="0" animBg="1"/>
      <p:bldP spid="136199" grpId="0" animBg="1"/>
      <p:bldP spid="136200" grpId="0" animBg="1"/>
      <p:bldP spid="136201" grpId="0" animBg="1"/>
      <p:bldP spid="136202" grpId="0" animBg="1"/>
      <p:bldP spid="136203" grpId="0" animBg="1"/>
      <p:bldP spid="136204" grpId="0" animBg="1"/>
      <p:bldP spid="136205" grpId="0" animBg="1"/>
      <p:bldP spid="136206" grpId="0" animBg="1"/>
      <p:bldP spid="136207" grpId="0" animBg="1"/>
      <p:bldP spid="13620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5"/>
          <p:cNvSpPr>
            <a:spLocks noChangeArrowheads="1"/>
          </p:cNvSpPr>
          <p:nvPr/>
        </p:nvSpPr>
        <p:spPr bwMode="auto">
          <a:xfrm>
            <a:off x="228600" y="1100138"/>
            <a:ext cx="8588375" cy="1662112"/>
          </a:xfrm>
          <a:prstGeom prst="rect">
            <a:avLst/>
          </a:prstGeom>
          <a:solidFill>
            <a:schemeClr val="tx1">
              <a:alpha val="0"/>
            </a:schemeClr>
          </a:solidFill>
          <a:ln>
            <a:noFill/>
          </a:ln>
          <a:extLst>
            <a:ext uri="{91240B29-F687-4F45-9708-019B960494DF}">
              <a14:hiddenLine xmlns:a14="http://schemas.microsoft.com/office/drawing/2010/main" w="28575">
                <a:solidFill>
                  <a:srgbClr val="000000"/>
                </a:solidFill>
                <a:prstDash val="sysDash"/>
                <a:miter lim="800000"/>
                <a:headEnd/>
                <a:tailEnd/>
              </a14:hiddenLine>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0"/>
              </a:spcBef>
              <a:spcAft>
                <a:spcPct val="0"/>
              </a:spcAft>
              <a:buFontTx/>
              <a:buBlip>
                <a:blip r:embed="rId2"/>
              </a:buBlip>
            </a:pPr>
            <a:r>
              <a:rPr lang="zh-CN" altLang="en-US" sz="2400" b="0" dirty="0">
                <a:solidFill>
                  <a:srgbClr val="000000"/>
                </a:solidFill>
                <a:latin typeface="华文中宋" pitchFamily="2" charset="-122"/>
                <a:ea typeface="华文中宋" pitchFamily="2" charset="-122"/>
              </a:rPr>
              <a:t>启蒙思想家主张的共同点</a:t>
            </a:r>
            <a:endParaRPr lang="en-US" altLang="zh-CN" sz="2400" b="0" dirty="0">
              <a:solidFill>
                <a:srgbClr val="000000"/>
              </a:solidFill>
              <a:latin typeface="华文中宋" pitchFamily="2" charset="-122"/>
              <a:ea typeface="华文中宋" pitchFamily="2" charset="-122"/>
            </a:endParaRPr>
          </a:p>
          <a:p>
            <a:pPr eaLnBrk="1" fontAlgn="base" hangingPunct="1">
              <a:spcBef>
                <a:spcPct val="0"/>
              </a:spcBef>
              <a:spcAft>
                <a:spcPct val="0"/>
              </a:spcAft>
            </a:pPr>
            <a:r>
              <a:rPr lang="en-US" altLang="zh-CN" sz="2600" b="0" dirty="0">
                <a:solidFill>
                  <a:srgbClr val="000000"/>
                </a:solidFill>
                <a:latin typeface="华文中宋" pitchFamily="2" charset="-122"/>
                <a:ea typeface="华文中宋" pitchFamily="2" charset="-122"/>
              </a:rPr>
              <a:t>1.</a:t>
            </a:r>
            <a:r>
              <a:rPr lang="zh-CN" altLang="en-US" sz="2600" b="0" dirty="0">
                <a:solidFill>
                  <a:srgbClr val="000000"/>
                </a:solidFill>
                <a:latin typeface="华文中宋" pitchFamily="2" charset="-122"/>
                <a:ea typeface="华文中宋" pitchFamily="2" charset="-122"/>
              </a:rPr>
              <a:t>崇尚理性，批判封建专制和封建神学，反对王权、教权、特权等级；</a:t>
            </a:r>
            <a:endParaRPr lang="en-US" altLang="zh-CN" sz="2600" b="0" dirty="0">
              <a:solidFill>
                <a:srgbClr val="000000"/>
              </a:solidFill>
              <a:latin typeface="华文中宋" pitchFamily="2" charset="-122"/>
              <a:ea typeface="华文中宋" pitchFamily="2" charset="-122"/>
            </a:endParaRPr>
          </a:p>
          <a:p>
            <a:pPr eaLnBrk="1" fontAlgn="base" hangingPunct="1">
              <a:spcBef>
                <a:spcPct val="0"/>
              </a:spcBef>
              <a:spcAft>
                <a:spcPct val="0"/>
              </a:spcAft>
            </a:pPr>
            <a:r>
              <a:rPr lang="en-US" altLang="zh-CN" sz="2600" b="0" dirty="0">
                <a:solidFill>
                  <a:srgbClr val="000000"/>
                </a:solidFill>
                <a:latin typeface="华文中宋" pitchFamily="2" charset="-122"/>
                <a:ea typeface="华文中宋" pitchFamily="2" charset="-122"/>
              </a:rPr>
              <a:t>2.</a:t>
            </a:r>
            <a:r>
              <a:rPr lang="zh-CN" altLang="en-US" sz="2600" b="0" dirty="0">
                <a:solidFill>
                  <a:srgbClr val="000000"/>
                </a:solidFill>
                <a:latin typeface="华文中宋" pitchFamily="2" charset="-122"/>
                <a:ea typeface="华文中宋" pitchFamily="2" charset="-122"/>
              </a:rPr>
              <a:t>政治学说集中宣传了人权和法治。</a:t>
            </a:r>
          </a:p>
        </p:txBody>
      </p:sp>
      <p:sp>
        <p:nvSpPr>
          <p:cNvPr id="54275" name="Rectangle 7"/>
          <p:cNvSpPr>
            <a:spLocks noChangeArrowheads="1"/>
          </p:cNvSpPr>
          <p:nvPr/>
        </p:nvSpPr>
        <p:spPr bwMode="auto">
          <a:xfrm>
            <a:off x="2614613" y="3655665"/>
            <a:ext cx="1152525" cy="1216025"/>
          </a:xfrm>
          <a:prstGeom prst="rect">
            <a:avLst/>
          </a:prstGeom>
          <a:solidFill>
            <a:srgbClr val="FFFF00">
              <a:alpha val="39999"/>
            </a:srgbClr>
          </a:solidFill>
          <a:ln w="28575">
            <a:solidFill>
              <a:schemeClr val="tx1"/>
            </a:solidFill>
            <a:prstDash val="sysDot"/>
            <a:miter lim="800000"/>
            <a:headEnd/>
            <a:tailEnd/>
          </a:ln>
        </p:spPr>
        <p:txBody>
          <a:bodyPr anchor="ct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0"/>
              </a:spcBef>
              <a:spcAft>
                <a:spcPct val="0"/>
              </a:spcAft>
            </a:pPr>
            <a:r>
              <a:rPr lang="zh-CN" altLang="en-US" sz="2400" dirty="0">
                <a:solidFill>
                  <a:srgbClr val="000000"/>
                </a:solidFill>
                <a:latin typeface="黑体" pitchFamily="2" charset="-122"/>
                <a:ea typeface="黑体" pitchFamily="2" charset="-122"/>
              </a:rPr>
              <a:t>人权</a:t>
            </a:r>
          </a:p>
          <a:p>
            <a:pPr algn="ctr" eaLnBrk="1" fontAlgn="base" hangingPunct="1">
              <a:spcBef>
                <a:spcPct val="0"/>
              </a:spcBef>
              <a:spcAft>
                <a:spcPct val="0"/>
              </a:spcAft>
            </a:pPr>
            <a:r>
              <a:rPr lang="zh-CN" altLang="en-US" sz="2400" b="0" dirty="0">
                <a:solidFill>
                  <a:schemeClr val="tx1">
                    <a:lumMod val="50000"/>
                    <a:lumOff val="50000"/>
                  </a:schemeClr>
                </a:solidFill>
                <a:latin typeface="黑体" pitchFamily="2" charset="-122"/>
                <a:ea typeface="黑体" pitchFamily="2" charset="-122"/>
              </a:rPr>
              <a:t>公民取代臣民</a:t>
            </a:r>
          </a:p>
        </p:txBody>
      </p:sp>
      <p:sp>
        <p:nvSpPr>
          <p:cNvPr id="54276" name="Text Box 8"/>
          <p:cNvSpPr txBox="1">
            <a:spLocks noChangeArrowheads="1"/>
          </p:cNvSpPr>
          <p:nvPr/>
        </p:nvSpPr>
        <p:spPr bwMode="auto">
          <a:xfrm>
            <a:off x="3838575" y="3293715"/>
            <a:ext cx="1511300" cy="850900"/>
          </a:xfrm>
          <a:prstGeom prst="rect">
            <a:avLst/>
          </a:prstGeom>
          <a:solidFill>
            <a:srgbClr val="FF0000">
              <a:alpha val="50195"/>
            </a:srgbClr>
          </a:solidFill>
          <a:ln w="28575">
            <a:solidFill>
              <a:schemeClr val="tx1"/>
            </a:solidFill>
            <a:prstDash val="sysDot"/>
            <a:miter lim="800000"/>
            <a:headEnd/>
            <a:tailEnd/>
          </a:ln>
        </p:spPr>
        <p:txBody>
          <a:bodyPr anchor="ct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50000"/>
              </a:spcBef>
              <a:spcAft>
                <a:spcPct val="0"/>
              </a:spcAft>
            </a:pPr>
            <a:r>
              <a:rPr lang="zh-CN" altLang="en-US" sz="2400">
                <a:solidFill>
                  <a:srgbClr val="000000"/>
                </a:solidFill>
                <a:latin typeface="黑体" pitchFamily="2" charset="-122"/>
                <a:ea typeface="黑体" pitchFamily="2" charset="-122"/>
              </a:rPr>
              <a:t>需要法律支持</a:t>
            </a:r>
          </a:p>
        </p:txBody>
      </p:sp>
      <p:grpSp>
        <p:nvGrpSpPr>
          <p:cNvPr id="54277" name="Group 9"/>
          <p:cNvGrpSpPr>
            <a:grpSpLocks/>
          </p:cNvGrpSpPr>
          <p:nvPr/>
        </p:nvGrpSpPr>
        <p:grpSpPr bwMode="auto">
          <a:xfrm>
            <a:off x="381000" y="3236567"/>
            <a:ext cx="2233613" cy="1098550"/>
            <a:chOff x="272" y="2441"/>
            <a:chExt cx="1407" cy="692"/>
          </a:xfrm>
        </p:grpSpPr>
        <p:sp>
          <p:nvSpPr>
            <p:cNvPr id="54293" name="Rectangle 10"/>
            <p:cNvSpPr>
              <a:spLocks noChangeArrowheads="1"/>
            </p:cNvSpPr>
            <p:nvPr/>
          </p:nvSpPr>
          <p:spPr bwMode="auto">
            <a:xfrm>
              <a:off x="272" y="2441"/>
              <a:ext cx="1134" cy="536"/>
            </a:xfrm>
            <a:prstGeom prst="rect">
              <a:avLst/>
            </a:prstGeom>
            <a:solidFill>
              <a:srgbClr val="FFFF00">
                <a:alpha val="39999"/>
              </a:srgbClr>
            </a:solidFill>
            <a:ln w="28575">
              <a:solidFill>
                <a:schemeClr val="tx1"/>
              </a:solidFill>
              <a:prstDash val="sysDot"/>
              <a:miter lim="800000"/>
              <a:headEnd/>
              <a:tailEnd/>
            </a:ln>
          </p:spPr>
          <p:txBody>
            <a:bodyPr anchor="ct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0"/>
                </a:spcBef>
                <a:spcAft>
                  <a:spcPct val="0"/>
                </a:spcAft>
              </a:pPr>
              <a:r>
                <a:rPr lang="zh-CN" altLang="en-US" sz="2400" dirty="0">
                  <a:solidFill>
                    <a:srgbClr val="000000"/>
                  </a:solidFill>
                  <a:latin typeface="黑体" pitchFamily="2" charset="-122"/>
                  <a:ea typeface="黑体" pitchFamily="2" charset="-122"/>
                </a:rPr>
                <a:t>天赋人权</a:t>
              </a:r>
            </a:p>
            <a:p>
              <a:pPr algn="ctr" eaLnBrk="1" fontAlgn="base" hangingPunct="1">
                <a:spcBef>
                  <a:spcPct val="0"/>
                </a:spcBef>
                <a:spcAft>
                  <a:spcPct val="0"/>
                </a:spcAft>
              </a:pPr>
              <a:r>
                <a:rPr lang="en-US" altLang="zh-CN" sz="2400" b="0" dirty="0">
                  <a:solidFill>
                    <a:schemeClr val="tx1">
                      <a:lumMod val="50000"/>
                      <a:lumOff val="50000"/>
                    </a:schemeClr>
                  </a:solidFill>
                  <a:latin typeface="黑体" pitchFamily="2" charset="-122"/>
                  <a:ea typeface="黑体" pitchFamily="2" charset="-122"/>
                </a:rPr>
                <a:t>(</a:t>
              </a:r>
              <a:r>
                <a:rPr lang="zh-CN" altLang="en-US" sz="2400" b="0" dirty="0">
                  <a:solidFill>
                    <a:schemeClr val="tx1">
                      <a:lumMod val="50000"/>
                      <a:lumOff val="50000"/>
                    </a:schemeClr>
                  </a:solidFill>
                  <a:latin typeface="黑体" pitchFamily="2" charset="-122"/>
                  <a:ea typeface="黑体" pitchFamily="2" charset="-122"/>
                </a:rPr>
                <a:t>否定特权</a:t>
              </a:r>
              <a:r>
                <a:rPr lang="en-US" altLang="zh-CN" sz="2400" b="0" dirty="0">
                  <a:solidFill>
                    <a:schemeClr val="tx1">
                      <a:lumMod val="50000"/>
                      <a:lumOff val="50000"/>
                    </a:schemeClr>
                  </a:solidFill>
                  <a:latin typeface="黑体" pitchFamily="2" charset="-122"/>
                  <a:ea typeface="黑体" pitchFamily="2" charset="-122"/>
                </a:rPr>
                <a:t>)</a:t>
              </a:r>
            </a:p>
          </p:txBody>
        </p:sp>
        <p:cxnSp>
          <p:nvCxnSpPr>
            <p:cNvPr id="54294" name="AutoShape 11"/>
            <p:cNvCxnSpPr>
              <a:cxnSpLocks noChangeShapeType="1"/>
              <a:stCxn id="54293" idx="3"/>
              <a:endCxn id="54275" idx="1"/>
            </p:cNvCxnSpPr>
            <p:nvPr/>
          </p:nvCxnSpPr>
          <p:spPr bwMode="auto">
            <a:xfrm>
              <a:off x="1406" y="2709"/>
              <a:ext cx="273" cy="424"/>
            </a:xfrm>
            <a:prstGeom prst="bentConnector3">
              <a:avLst>
                <a:gd name="adj1" fmla="val 50000"/>
              </a:avLst>
            </a:prstGeom>
            <a:noFill/>
            <a:ln w="34925">
              <a:solidFill>
                <a:schemeClr val="tx1"/>
              </a:solidFill>
              <a:miter lim="800000"/>
              <a:headEnd/>
              <a:tailEnd type="stealth" w="lg" len="lg"/>
            </a:ln>
            <a:extLst>
              <a:ext uri="{909E8E84-426E-40DD-AFC4-6F175D3DCCD1}">
                <a14:hiddenFill xmlns:a14="http://schemas.microsoft.com/office/drawing/2010/main">
                  <a:noFill/>
                </a14:hiddenFill>
              </a:ext>
            </a:extLst>
          </p:spPr>
        </p:cxnSp>
      </p:grpSp>
      <p:grpSp>
        <p:nvGrpSpPr>
          <p:cNvPr id="54278" name="Group 12"/>
          <p:cNvGrpSpPr>
            <a:grpSpLocks/>
          </p:cNvGrpSpPr>
          <p:nvPr/>
        </p:nvGrpSpPr>
        <p:grpSpPr bwMode="auto">
          <a:xfrm>
            <a:off x="381000" y="4335117"/>
            <a:ext cx="2233613" cy="963613"/>
            <a:chOff x="272" y="3133"/>
            <a:chExt cx="1407" cy="607"/>
          </a:xfrm>
        </p:grpSpPr>
        <p:sp>
          <p:nvSpPr>
            <p:cNvPr id="54291" name="Rectangle 13"/>
            <p:cNvSpPr>
              <a:spLocks noChangeArrowheads="1"/>
            </p:cNvSpPr>
            <p:nvPr/>
          </p:nvSpPr>
          <p:spPr bwMode="auto">
            <a:xfrm>
              <a:off x="272" y="3204"/>
              <a:ext cx="1134" cy="536"/>
            </a:xfrm>
            <a:prstGeom prst="rect">
              <a:avLst/>
            </a:prstGeom>
            <a:solidFill>
              <a:srgbClr val="FFFF00">
                <a:alpha val="39999"/>
              </a:srgbClr>
            </a:solidFill>
            <a:ln w="28575">
              <a:solidFill>
                <a:schemeClr val="tx1"/>
              </a:solidFill>
              <a:prstDash val="sysDot"/>
              <a:miter lim="800000"/>
              <a:headEnd/>
              <a:tailEnd/>
            </a:ln>
          </p:spPr>
          <p:txBody>
            <a:bodyPr anchor="ct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0"/>
                </a:spcBef>
                <a:spcAft>
                  <a:spcPct val="0"/>
                </a:spcAft>
              </a:pPr>
              <a:r>
                <a:rPr lang="zh-CN" altLang="en-US" sz="2400" dirty="0">
                  <a:solidFill>
                    <a:srgbClr val="000000"/>
                  </a:solidFill>
                  <a:latin typeface="黑体" pitchFamily="2" charset="-122"/>
                  <a:ea typeface="黑体" pitchFamily="2" charset="-122"/>
                </a:rPr>
                <a:t>人民主权</a:t>
              </a:r>
            </a:p>
            <a:p>
              <a:pPr algn="ctr" eaLnBrk="1" fontAlgn="base" hangingPunct="1">
                <a:spcBef>
                  <a:spcPct val="0"/>
                </a:spcBef>
                <a:spcAft>
                  <a:spcPct val="0"/>
                </a:spcAft>
              </a:pPr>
              <a:r>
                <a:rPr lang="en-US" altLang="zh-CN" sz="2400" b="0" dirty="0">
                  <a:solidFill>
                    <a:schemeClr val="tx1">
                      <a:lumMod val="50000"/>
                      <a:lumOff val="50000"/>
                    </a:schemeClr>
                  </a:solidFill>
                  <a:latin typeface="黑体" pitchFamily="2" charset="-122"/>
                  <a:ea typeface="黑体" pitchFamily="2" charset="-122"/>
                </a:rPr>
                <a:t>(</a:t>
              </a:r>
              <a:r>
                <a:rPr lang="zh-CN" altLang="en-US" sz="2400" b="0" dirty="0">
                  <a:solidFill>
                    <a:schemeClr val="tx1">
                      <a:lumMod val="50000"/>
                      <a:lumOff val="50000"/>
                    </a:schemeClr>
                  </a:solidFill>
                  <a:latin typeface="黑体" pitchFamily="2" charset="-122"/>
                  <a:ea typeface="黑体" pitchFamily="2" charset="-122"/>
                </a:rPr>
                <a:t>否定王权</a:t>
              </a:r>
              <a:r>
                <a:rPr lang="en-US" altLang="zh-CN" sz="2400" b="0" dirty="0">
                  <a:solidFill>
                    <a:schemeClr val="tx1">
                      <a:lumMod val="50000"/>
                      <a:lumOff val="50000"/>
                    </a:schemeClr>
                  </a:solidFill>
                  <a:latin typeface="黑体" pitchFamily="2" charset="-122"/>
                  <a:ea typeface="黑体" pitchFamily="2" charset="-122"/>
                </a:rPr>
                <a:t>)</a:t>
              </a:r>
            </a:p>
          </p:txBody>
        </p:sp>
        <p:cxnSp>
          <p:nvCxnSpPr>
            <p:cNvPr id="54292" name="AutoShape 14"/>
            <p:cNvCxnSpPr>
              <a:cxnSpLocks noChangeShapeType="1"/>
              <a:stCxn id="54291" idx="3"/>
              <a:endCxn id="54275" idx="1"/>
            </p:cNvCxnSpPr>
            <p:nvPr/>
          </p:nvCxnSpPr>
          <p:spPr bwMode="auto">
            <a:xfrm flipV="1">
              <a:off x="1406" y="3133"/>
              <a:ext cx="273" cy="339"/>
            </a:xfrm>
            <a:prstGeom prst="bentConnector3">
              <a:avLst>
                <a:gd name="adj1" fmla="val 50000"/>
              </a:avLst>
            </a:prstGeom>
            <a:noFill/>
            <a:ln w="34925">
              <a:solidFill>
                <a:schemeClr val="tx1"/>
              </a:solidFill>
              <a:miter lim="800000"/>
              <a:headEnd/>
              <a:tailEnd type="stealth" w="lg" len="lg"/>
            </a:ln>
            <a:extLst>
              <a:ext uri="{909E8E84-426E-40DD-AFC4-6F175D3DCCD1}">
                <a14:hiddenFill xmlns:a14="http://schemas.microsoft.com/office/drawing/2010/main">
                  <a:noFill/>
                </a14:hiddenFill>
              </a:ext>
            </a:extLst>
          </p:spPr>
        </p:cxnSp>
      </p:grpSp>
      <p:grpSp>
        <p:nvGrpSpPr>
          <p:cNvPr id="54279" name="Group 15"/>
          <p:cNvGrpSpPr>
            <a:grpSpLocks/>
          </p:cNvGrpSpPr>
          <p:nvPr/>
        </p:nvGrpSpPr>
        <p:grpSpPr bwMode="auto">
          <a:xfrm>
            <a:off x="6575425" y="3222277"/>
            <a:ext cx="2338388" cy="1041400"/>
            <a:chOff x="4174" y="2432"/>
            <a:chExt cx="1473" cy="656"/>
          </a:xfrm>
        </p:grpSpPr>
        <p:sp>
          <p:nvSpPr>
            <p:cNvPr id="54289" name="Rectangle 16"/>
            <p:cNvSpPr>
              <a:spLocks noChangeArrowheads="1"/>
            </p:cNvSpPr>
            <p:nvPr/>
          </p:nvSpPr>
          <p:spPr bwMode="auto">
            <a:xfrm>
              <a:off x="4513" y="2432"/>
              <a:ext cx="1134" cy="536"/>
            </a:xfrm>
            <a:prstGeom prst="rect">
              <a:avLst/>
            </a:prstGeom>
            <a:solidFill>
              <a:srgbClr val="FFFF00">
                <a:alpha val="39999"/>
              </a:srgbClr>
            </a:solidFill>
            <a:ln w="28575">
              <a:solidFill>
                <a:schemeClr val="tx1"/>
              </a:solidFill>
              <a:prstDash val="sysDot"/>
              <a:miter lim="800000"/>
              <a:headEnd/>
              <a:tailEnd/>
            </a:ln>
          </p:spPr>
          <p:txBody>
            <a:bodyPr anchor="ct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0"/>
                </a:spcBef>
                <a:spcAft>
                  <a:spcPct val="0"/>
                </a:spcAft>
              </a:pPr>
              <a:r>
                <a:rPr lang="zh-CN" altLang="en-US" sz="2400" dirty="0">
                  <a:solidFill>
                    <a:srgbClr val="000000"/>
                  </a:solidFill>
                  <a:latin typeface="黑体" pitchFamily="2" charset="-122"/>
                  <a:ea typeface="黑体" pitchFamily="2" charset="-122"/>
                </a:rPr>
                <a:t>社会契约</a:t>
              </a:r>
            </a:p>
            <a:p>
              <a:pPr algn="ctr" eaLnBrk="1" fontAlgn="base" hangingPunct="1">
                <a:spcBef>
                  <a:spcPct val="0"/>
                </a:spcBef>
                <a:spcAft>
                  <a:spcPct val="0"/>
                </a:spcAft>
              </a:pPr>
              <a:r>
                <a:rPr lang="zh-CN" altLang="en-US" sz="2400" b="0" dirty="0">
                  <a:solidFill>
                    <a:schemeClr val="tx1">
                      <a:lumMod val="50000"/>
                      <a:lumOff val="50000"/>
                    </a:schemeClr>
                  </a:solidFill>
                  <a:latin typeface="黑体" pitchFamily="2" charset="-122"/>
                  <a:ea typeface="黑体" pitchFamily="2" charset="-122"/>
                </a:rPr>
                <a:t>（否定神权）</a:t>
              </a:r>
            </a:p>
          </p:txBody>
        </p:sp>
        <p:cxnSp>
          <p:nvCxnSpPr>
            <p:cNvPr id="54290" name="AutoShape 17"/>
            <p:cNvCxnSpPr>
              <a:cxnSpLocks noChangeShapeType="1"/>
              <a:stCxn id="54285" idx="3"/>
              <a:endCxn id="54289" idx="1"/>
            </p:cNvCxnSpPr>
            <p:nvPr/>
          </p:nvCxnSpPr>
          <p:spPr bwMode="auto">
            <a:xfrm flipV="1">
              <a:off x="4174" y="2700"/>
              <a:ext cx="339" cy="388"/>
            </a:xfrm>
            <a:prstGeom prst="bentConnector3">
              <a:avLst>
                <a:gd name="adj1" fmla="val 50000"/>
              </a:avLst>
            </a:prstGeom>
            <a:noFill/>
            <a:ln w="34925">
              <a:solidFill>
                <a:schemeClr val="tx1"/>
              </a:solidFill>
              <a:miter lim="800000"/>
              <a:headEnd/>
              <a:tailEnd type="stealth" w="lg" len="lg"/>
            </a:ln>
            <a:extLst>
              <a:ext uri="{909E8E84-426E-40DD-AFC4-6F175D3DCCD1}">
                <a14:hiddenFill xmlns:a14="http://schemas.microsoft.com/office/drawing/2010/main">
                  <a:noFill/>
                </a14:hiddenFill>
              </a:ext>
            </a:extLst>
          </p:spPr>
        </p:cxnSp>
      </p:grpSp>
      <p:grpSp>
        <p:nvGrpSpPr>
          <p:cNvPr id="54280" name="Group 18"/>
          <p:cNvGrpSpPr>
            <a:grpSpLocks/>
          </p:cNvGrpSpPr>
          <p:nvPr/>
        </p:nvGrpSpPr>
        <p:grpSpPr bwMode="auto">
          <a:xfrm>
            <a:off x="6575425" y="4263677"/>
            <a:ext cx="2338388" cy="1035050"/>
            <a:chOff x="4174" y="3088"/>
            <a:chExt cx="1473" cy="652"/>
          </a:xfrm>
        </p:grpSpPr>
        <p:sp>
          <p:nvSpPr>
            <p:cNvPr id="54287" name="Rectangle 19"/>
            <p:cNvSpPr>
              <a:spLocks noChangeArrowheads="1"/>
            </p:cNvSpPr>
            <p:nvPr/>
          </p:nvSpPr>
          <p:spPr bwMode="auto">
            <a:xfrm>
              <a:off x="4513" y="3204"/>
              <a:ext cx="1134" cy="536"/>
            </a:xfrm>
            <a:prstGeom prst="rect">
              <a:avLst/>
            </a:prstGeom>
            <a:solidFill>
              <a:srgbClr val="FFFF00">
                <a:alpha val="39999"/>
              </a:srgbClr>
            </a:solidFill>
            <a:ln w="28575">
              <a:solidFill>
                <a:schemeClr val="tx1"/>
              </a:solidFill>
              <a:prstDash val="sysDot"/>
              <a:miter lim="800000"/>
              <a:headEnd/>
              <a:tailEnd/>
            </a:ln>
          </p:spPr>
          <p:txBody>
            <a:bodyPr anchor="ct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0"/>
                </a:spcBef>
                <a:spcAft>
                  <a:spcPct val="0"/>
                </a:spcAft>
              </a:pPr>
              <a:r>
                <a:rPr lang="zh-CN" altLang="en-US" sz="2400" dirty="0">
                  <a:solidFill>
                    <a:srgbClr val="000000"/>
                  </a:solidFill>
                  <a:latin typeface="黑体" pitchFamily="2" charset="-122"/>
                  <a:ea typeface="黑体" pitchFamily="2" charset="-122"/>
                </a:rPr>
                <a:t>三权分立</a:t>
              </a:r>
            </a:p>
            <a:p>
              <a:pPr algn="ctr" eaLnBrk="1" fontAlgn="base" hangingPunct="1">
                <a:spcBef>
                  <a:spcPct val="0"/>
                </a:spcBef>
                <a:spcAft>
                  <a:spcPct val="0"/>
                </a:spcAft>
              </a:pPr>
              <a:r>
                <a:rPr lang="en-US" altLang="zh-CN" sz="2400" b="0" dirty="0">
                  <a:solidFill>
                    <a:schemeClr val="tx1">
                      <a:lumMod val="50000"/>
                      <a:lumOff val="50000"/>
                    </a:schemeClr>
                  </a:solidFill>
                  <a:latin typeface="黑体" pitchFamily="2" charset="-122"/>
                  <a:ea typeface="黑体" pitchFamily="2" charset="-122"/>
                </a:rPr>
                <a:t>(</a:t>
              </a:r>
              <a:r>
                <a:rPr lang="zh-CN" altLang="en-US" sz="2400" b="0" dirty="0">
                  <a:solidFill>
                    <a:schemeClr val="tx1">
                      <a:lumMod val="50000"/>
                      <a:lumOff val="50000"/>
                    </a:schemeClr>
                  </a:solidFill>
                  <a:latin typeface="黑体" pitchFamily="2" charset="-122"/>
                  <a:ea typeface="黑体" pitchFamily="2" charset="-122"/>
                </a:rPr>
                <a:t>防止专制</a:t>
              </a:r>
              <a:r>
                <a:rPr lang="en-US" altLang="zh-CN" sz="2400" b="0" dirty="0">
                  <a:solidFill>
                    <a:schemeClr val="tx1">
                      <a:lumMod val="50000"/>
                      <a:lumOff val="50000"/>
                    </a:schemeClr>
                  </a:solidFill>
                  <a:latin typeface="黑体" pitchFamily="2" charset="-122"/>
                  <a:ea typeface="黑体" pitchFamily="2" charset="-122"/>
                </a:rPr>
                <a:t>)</a:t>
              </a:r>
            </a:p>
          </p:txBody>
        </p:sp>
        <p:cxnSp>
          <p:nvCxnSpPr>
            <p:cNvPr id="54288" name="AutoShape 20"/>
            <p:cNvCxnSpPr>
              <a:cxnSpLocks noChangeShapeType="1"/>
              <a:stCxn id="54285" idx="3"/>
              <a:endCxn id="54287" idx="1"/>
            </p:cNvCxnSpPr>
            <p:nvPr/>
          </p:nvCxnSpPr>
          <p:spPr bwMode="auto">
            <a:xfrm>
              <a:off x="4174" y="3088"/>
              <a:ext cx="339" cy="384"/>
            </a:xfrm>
            <a:prstGeom prst="bentConnector3">
              <a:avLst>
                <a:gd name="adj1" fmla="val 50000"/>
              </a:avLst>
            </a:prstGeom>
            <a:noFill/>
            <a:ln w="34925">
              <a:solidFill>
                <a:schemeClr val="tx1"/>
              </a:solidFill>
              <a:miter lim="800000"/>
              <a:headEnd/>
              <a:tailEnd type="stealth" w="lg" len="lg"/>
            </a:ln>
            <a:extLst>
              <a:ext uri="{909E8E84-426E-40DD-AFC4-6F175D3DCCD1}">
                <a14:hiddenFill xmlns:a14="http://schemas.microsoft.com/office/drawing/2010/main">
                  <a:noFill/>
                </a14:hiddenFill>
              </a:ext>
            </a:extLst>
          </p:spPr>
        </p:cxnSp>
      </p:grpSp>
      <p:grpSp>
        <p:nvGrpSpPr>
          <p:cNvPr id="54281" name="Group 21"/>
          <p:cNvGrpSpPr>
            <a:grpSpLocks/>
          </p:cNvGrpSpPr>
          <p:nvPr/>
        </p:nvGrpSpPr>
        <p:grpSpPr bwMode="auto">
          <a:xfrm>
            <a:off x="3767138" y="3655665"/>
            <a:ext cx="2808287" cy="1216025"/>
            <a:chOff x="2405" y="2705"/>
            <a:chExt cx="1769" cy="766"/>
          </a:xfrm>
        </p:grpSpPr>
        <p:sp>
          <p:nvSpPr>
            <p:cNvPr id="54285" name="Rectangle 22"/>
            <p:cNvSpPr>
              <a:spLocks noChangeArrowheads="1"/>
            </p:cNvSpPr>
            <p:nvPr/>
          </p:nvSpPr>
          <p:spPr bwMode="auto">
            <a:xfrm>
              <a:off x="3448" y="2705"/>
              <a:ext cx="726" cy="766"/>
            </a:xfrm>
            <a:prstGeom prst="rect">
              <a:avLst/>
            </a:prstGeom>
            <a:solidFill>
              <a:srgbClr val="FFFF00">
                <a:alpha val="39999"/>
              </a:srgbClr>
            </a:solidFill>
            <a:ln w="28575">
              <a:solidFill>
                <a:schemeClr val="tx1"/>
              </a:solidFill>
              <a:prstDash val="sysDot"/>
              <a:miter lim="800000"/>
              <a:headEnd/>
              <a:tailEnd/>
            </a:ln>
          </p:spPr>
          <p:txBody>
            <a:bodyPr anchor="ct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0"/>
                </a:spcBef>
                <a:spcAft>
                  <a:spcPct val="0"/>
                </a:spcAft>
              </a:pPr>
              <a:r>
                <a:rPr lang="zh-CN" altLang="en-US" sz="2400" dirty="0">
                  <a:solidFill>
                    <a:srgbClr val="000000"/>
                  </a:solidFill>
                  <a:latin typeface="黑体" pitchFamily="2" charset="-122"/>
                  <a:ea typeface="黑体" pitchFamily="2" charset="-122"/>
                </a:rPr>
                <a:t>法治</a:t>
              </a:r>
            </a:p>
            <a:p>
              <a:pPr algn="ctr" eaLnBrk="1" fontAlgn="base" hangingPunct="1">
                <a:spcBef>
                  <a:spcPct val="0"/>
                </a:spcBef>
                <a:spcAft>
                  <a:spcPct val="0"/>
                </a:spcAft>
              </a:pPr>
              <a:r>
                <a:rPr lang="zh-CN" altLang="en-US" sz="2400" b="0" dirty="0">
                  <a:solidFill>
                    <a:schemeClr val="tx1">
                      <a:lumMod val="50000"/>
                      <a:lumOff val="50000"/>
                    </a:schemeClr>
                  </a:solidFill>
                  <a:latin typeface="黑体" pitchFamily="2" charset="-122"/>
                  <a:ea typeface="黑体" pitchFamily="2" charset="-122"/>
                </a:rPr>
                <a:t>法治取代人治</a:t>
              </a:r>
            </a:p>
          </p:txBody>
        </p:sp>
        <p:cxnSp>
          <p:nvCxnSpPr>
            <p:cNvPr id="54286" name="AutoShape 23"/>
            <p:cNvCxnSpPr>
              <a:cxnSpLocks noChangeShapeType="1"/>
              <a:stCxn id="54275" idx="3"/>
              <a:endCxn id="54285" idx="1"/>
            </p:cNvCxnSpPr>
            <p:nvPr/>
          </p:nvCxnSpPr>
          <p:spPr bwMode="auto">
            <a:xfrm>
              <a:off x="2405" y="3088"/>
              <a:ext cx="1043" cy="0"/>
            </a:xfrm>
            <a:prstGeom prst="straightConnector1">
              <a:avLst/>
            </a:prstGeom>
            <a:noFill/>
            <a:ln w="34925">
              <a:solidFill>
                <a:schemeClr val="tx1"/>
              </a:solidFill>
              <a:round/>
              <a:headEnd/>
              <a:tailEnd type="stealth" w="lg" len="lg"/>
            </a:ln>
            <a:extLst>
              <a:ext uri="{909E8E84-426E-40DD-AFC4-6F175D3DCCD1}">
                <a14:hiddenFill xmlns:a14="http://schemas.microsoft.com/office/drawing/2010/main">
                  <a:noFill/>
                </a14:hiddenFill>
              </a:ext>
            </a:extLst>
          </p:spPr>
        </p:cxnSp>
      </p:grpSp>
      <p:sp>
        <p:nvSpPr>
          <p:cNvPr id="80920" name="Text Box 24"/>
          <p:cNvSpPr txBox="1">
            <a:spLocks noChangeArrowheads="1"/>
          </p:cNvSpPr>
          <p:nvPr/>
        </p:nvSpPr>
        <p:spPr bwMode="auto">
          <a:xfrm>
            <a:off x="3871913" y="4517231"/>
            <a:ext cx="1441450" cy="1216025"/>
          </a:xfrm>
          <a:prstGeom prst="rect">
            <a:avLst/>
          </a:prstGeom>
          <a:solidFill>
            <a:srgbClr val="FF0000">
              <a:alpha val="50000"/>
            </a:srgbClr>
          </a:solidFill>
          <a:ln w="28575">
            <a:solidFill>
              <a:schemeClr val="tx1"/>
            </a:solidFill>
            <a:prstDash val="sysDot"/>
            <a:miter lim="800000"/>
            <a:headEnd/>
            <a:tailEnd/>
          </a:ln>
          <a:effectLst/>
        </p:spPr>
        <p:txBody>
          <a:bodyPr anchor="ctr">
            <a:spAutoFit/>
          </a:bodyPr>
          <a:lstStyle/>
          <a:p>
            <a:pPr algn="ctr" fontAlgn="base">
              <a:spcBef>
                <a:spcPct val="0"/>
              </a:spcBef>
              <a:spcAft>
                <a:spcPct val="0"/>
              </a:spcAft>
              <a:defRPr/>
            </a:pPr>
            <a:r>
              <a:rPr lang="zh-CN" altLang="en-US" sz="2400" b="1">
                <a:solidFill>
                  <a:srgbClr val="000000"/>
                </a:solidFill>
                <a:effectLst>
                  <a:outerShdw blurRad="38100" dist="38100" dir="2700000" algn="tl">
                    <a:srgbClr val="FFFFFF"/>
                  </a:outerShdw>
                </a:effectLst>
                <a:latin typeface="黑体" pitchFamily="49" charset="-122"/>
                <a:ea typeface="黑体" pitchFamily="49" charset="-122"/>
              </a:rPr>
              <a:t>政体</a:t>
            </a:r>
          </a:p>
          <a:p>
            <a:pPr algn="ctr" fontAlgn="base">
              <a:spcBef>
                <a:spcPct val="0"/>
              </a:spcBef>
              <a:spcAft>
                <a:spcPct val="0"/>
              </a:spcAft>
              <a:defRPr/>
            </a:pPr>
            <a:r>
              <a:rPr lang="zh-CN" altLang="en-US" sz="2400" b="1">
                <a:solidFill>
                  <a:srgbClr val="000000"/>
                </a:solidFill>
                <a:effectLst>
                  <a:outerShdw blurRad="38100" dist="38100" dir="2700000" algn="tl">
                    <a:srgbClr val="FFFFFF"/>
                  </a:outerShdw>
                </a:effectLst>
                <a:latin typeface="黑体" pitchFamily="49" charset="-122"/>
                <a:ea typeface="黑体" pitchFamily="49" charset="-122"/>
              </a:rPr>
              <a:t>君主立宪</a:t>
            </a:r>
          </a:p>
          <a:p>
            <a:pPr algn="ctr" fontAlgn="base">
              <a:spcBef>
                <a:spcPct val="0"/>
              </a:spcBef>
              <a:spcAft>
                <a:spcPct val="0"/>
              </a:spcAft>
              <a:defRPr/>
            </a:pPr>
            <a:r>
              <a:rPr lang="zh-CN" altLang="en-US" sz="2400" b="1">
                <a:solidFill>
                  <a:srgbClr val="000000"/>
                </a:solidFill>
                <a:effectLst>
                  <a:outerShdw blurRad="38100" dist="38100" dir="2700000" algn="tl">
                    <a:srgbClr val="FFFFFF"/>
                  </a:outerShdw>
                </a:effectLst>
                <a:latin typeface="黑体" pitchFamily="49" charset="-122"/>
                <a:ea typeface="黑体" pitchFamily="49" charset="-122"/>
              </a:rPr>
              <a:t>民主共和</a:t>
            </a:r>
          </a:p>
        </p:txBody>
      </p:sp>
      <p:sp>
        <p:nvSpPr>
          <p:cNvPr id="25" name="Rectangle 52"/>
          <p:cNvSpPr>
            <a:spLocks noChangeArrowheads="1"/>
          </p:cNvSpPr>
          <p:nvPr/>
        </p:nvSpPr>
        <p:spPr bwMode="auto">
          <a:xfrm>
            <a:off x="317500" y="533400"/>
            <a:ext cx="5549900" cy="523875"/>
          </a:xfrm>
          <a:prstGeom prst="rect">
            <a:avLst/>
          </a:prstGeom>
          <a:noFill/>
          <a:ln w="9525">
            <a:noFill/>
            <a:miter lim="800000"/>
            <a:headEnd/>
            <a:tailEnd/>
          </a:ln>
          <a:effectLst/>
        </p:spPr>
        <p:txBody>
          <a:bodyPr wrap="none">
            <a:spAutoFit/>
          </a:bodyPr>
          <a:lstStyle/>
          <a:p>
            <a:pPr algn="ctr" fontAlgn="base">
              <a:spcBef>
                <a:spcPct val="20000"/>
              </a:spcBef>
              <a:spcAft>
                <a:spcPct val="0"/>
              </a:spcAft>
              <a:buClr>
                <a:srgbClr val="009999"/>
              </a:buClr>
              <a:buFont typeface="Wingdings" pitchFamily="2" charset="2"/>
              <a:buNone/>
              <a:defRPr/>
            </a:pPr>
            <a:r>
              <a:rPr lang="en-US" altLang="zh-CN" sz="2800" b="1" dirty="0">
                <a:solidFill>
                  <a:srgbClr val="000000"/>
                </a:solidFill>
                <a:effectLst>
                  <a:outerShdw blurRad="38100" dist="38100" dir="2700000" algn="tl">
                    <a:srgbClr val="C0C0C0"/>
                  </a:outerShdw>
                </a:effectLst>
                <a:latin typeface="华文中宋" pitchFamily="2" charset="-122"/>
                <a:ea typeface="华文中宋" pitchFamily="2" charset="-122"/>
              </a:rPr>
              <a:t>2.</a:t>
            </a:r>
            <a:r>
              <a:rPr lang="zh-CN" altLang="en-US" sz="2800" b="1" dirty="0">
                <a:solidFill>
                  <a:srgbClr val="000000"/>
                </a:solidFill>
                <a:effectLst>
                  <a:outerShdw blurRad="38100" dist="38100" dir="2700000" algn="tl">
                    <a:srgbClr val="C0C0C0"/>
                  </a:outerShdw>
                </a:effectLst>
                <a:latin typeface="华文中宋" pitchFamily="2" charset="-122"/>
                <a:ea typeface="华文中宋" pitchFamily="2" charset="-122"/>
              </a:rPr>
              <a:t>启蒙思想家的思想主张及共同点</a:t>
            </a:r>
          </a:p>
        </p:txBody>
      </p:sp>
    </p:spTree>
    <p:extLst>
      <p:ext uri="{BB962C8B-B14F-4D97-AF65-F5344CB8AC3E}">
        <p14:creationId xmlns:p14="http://schemas.microsoft.com/office/powerpoint/2010/main" val="174000006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3250">
                                            <p:txEl>
                                              <p:pRg st="0" end="0"/>
                                            </p:txEl>
                                          </p:spTgt>
                                        </p:tgtEl>
                                        <p:attrNameLst>
                                          <p:attrName>style.visibility</p:attrName>
                                        </p:attrNameLst>
                                      </p:cBhvr>
                                      <p:to>
                                        <p:strVal val="visible"/>
                                      </p:to>
                                    </p:set>
                                    <p:animEffect transition="in" filter="box(in)">
                                      <p:cBhvr>
                                        <p:cTn id="7" dur="500"/>
                                        <p:tgtEl>
                                          <p:spTgt spid="5325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3250">
                                            <p:txEl>
                                              <p:pRg st="1" end="1"/>
                                            </p:txEl>
                                          </p:spTgt>
                                        </p:tgtEl>
                                        <p:attrNameLst>
                                          <p:attrName>style.visibility</p:attrName>
                                        </p:attrNameLst>
                                      </p:cBhvr>
                                      <p:to>
                                        <p:strVal val="visible"/>
                                      </p:to>
                                    </p:set>
                                    <p:animEffect transition="in" filter="box(in)">
                                      <p:cBhvr>
                                        <p:cTn id="12" dur="500"/>
                                        <p:tgtEl>
                                          <p:spTgt spid="53250">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53250">
                                            <p:txEl>
                                              <p:pRg st="2" end="2"/>
                                            </p:txEl>
                                          </p:spTgt>
                                        </p:tgtEl>
                                        <p:attrNameLst>
                                          <p:attrName>style.visibility</p:attrName>
                                        </p:attrNameLst>
                                      </p:cBhvr>
                                      <p:to>
                                        <p:strVal val="visible"/>
                                      </p:to>
                                    </p:set>
                                    <p:animEffect transition="in" filter="box(in)">
                                      <p:cBhvr>
                                        <p:cTn id="17" dur="500"/>
                                        <p:tgtEl>
                                          <p:spTgt spid="5325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0"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Text Box 2"/>
          <p:cNvSpPr txBox="1">
            <a:spLocks noChangeArrowheads="1"/>
          </p:cNvSpPr>
          <p:nvPr/>
        </p:nvSpPr>
        <p:spPr bwMode="auto">
          <a:xfrm>
            <a:off x="468313" y="836613"/>
            <a:ext cx="8280400" cy="895350"/>
          </a:xfrm>
          <a:prstGeom prst="rect">
            <a:avLst/>
          </a:prstGeom>
          <a:noFill/>
          <a:ln w="9525">
            <a:noFill/>
            <a:miter lim="800000"/>
            <a:headEnd/>
            <a:tailEnd/>
          </a:ln>
          <a:effectLst/>
        </p:spPr>
        <p:txBody>
          <a:bodyPr>
            <a:spAutoFit/>
          </a:bodyPr>
          <a:lstStyle/>
          <a:p>
            <a:pPr algn="ctr" fontAlgn="base">
              <a:spcBef>
                <a:spcPct val="20000"/>
              </a:spcBef>
              <a:spcAft>
                <a:spcPct val="0"/>
              </a:spcAft>
              <a:defRPr/>
            </a:pPr>
            <a:r>
              <a:rPr lang="en-US" altLang="zh-CN" sz="2400" b="1">
                <a:solidFill>
                  <a:srgbClr val="000000"/>
                </a:solidFill>
                <a:effectLst>
                  <a:outerShdw blurRad="38100" dist="38100" dir="2700000" algn="tl">
                    <a:srgbClr val="C0C0C0"/>
                  </a:outerShdw>
                </a:effectLst>
                <a:latin typeface="楷体_GB2312" pitchFamily="49" charset="-122"/>
                <a:ea typeface="楷体_GB2312" pitchFamily="49" charset="-122"/>
              </a:rPr>
              <a:t>    </a:t>
            </a:r>
          </a:p>
          <a:p>
            <a:pPr algn="ctr" fontAlgn="base">
              <a:spcBef>
                <a:spcPct val="20000"/>
              </a:spcBef>
              <a:spcAft>
                <a:spcPct val="0"/>
              </a:spcAft>
              <a:defRPr/>
            </a:pPr>
            <a:r>
              <a:rPr lang="en-US" altLang="zh-CN" sz="2400" b="1">
                <a:solidFill>
                  <a:srgbClr val="000000"/>
                </a:solidFill>
                <a:effectLst>
                  <a:outerShdw blurRad="38100" dist="38100" dir="2700000" algn="tl">
                    <a:srgbClr val="C0C0C0"/>
                  </a:outerShdw>
                </a:effectLst>
                <a:latin typeface="楷体_GB2312" pitchFamily="49" charset="-122"/>
                <a:ea typeface="楷体_GB2312" pitchFamily="49" charset="-122"/>
              </a:rPr>
              <a:t>    </a:t>
            </a:r>
          </a:p>
        </p:txBody>
      </p:sp>
      <p:sp>
        <p:nvSpPr>
          <p:cNvPr id="129027" name="Text Box 3"/>
          <p:cNvSpPr txBox="1">
            <a:spLocks noChangeArrowheads="1"/>
          </p:cNvSpPr>
          <p:nvPr/>
        </p:nvSpPr>
        <p:spPr bwMode="auto">
          <a:xfrm>
            <a:off x="228600" y="4191000"/>
            <a:ext cx="8610600" cy="830263"/>
          </a:xfrm>
          <a:prstGeom prst="rect">
            <a:avLst/>
          </a:prstGeom>
          <a:noFill/>
          <a:ln w="9525">
            <a:noFill/>
            <a:miter lim="800000"/>
            <a:headEnd/>
            <a:tailEnd/>
          </a:ln>
          <a:effectLst/>
        </p:spPr>
        <p:txBody>
          <a:bodyPr>
            <a:spAutoFit/>
          </a:bodyPr>
          <a:lstStyle/>
          <a:p>
            <a:pPr fontAlgn="base">
              <a:spcBef>
                <a:spcPct val="40000"/>
              </a:spcBef>
              <a:spcAft>
                <a:spcPct val="0"/>
              </a:spcAft>
              <a:defRPr/>
            </a:pPr>
            <a:r>
              <a:rPr lang="zh-CN" altLang="en-US" sz="2400" b="1" dirty="0">
                <a:solidFill>
                  <a:srgbClr val="000000"/>
                </a:solidFill>
                <a:effectLst>
                  <a:outerShdw blurRad="38100" dist="38100" dir="2700000" algn="tl">
                    <a:srgbClr val="C0C0C0"/>
                  </a:outerShdw>
                </a:effectLst>
                <a:ea typeface="楷体_GB2312" pitchFamily="49" charset="-122"/>
              </a:rPr>
              <a:t>探究</a:t>
            </a:r>
            <a:r>
              <a:rPr lang="en-US" altLang="zh-CN" sz="2400" b="1" dirty="0">
                <a:solidFill>
                  <a:srgbClr val="000000"/>
                </a:solidFill>
                <a:effectLst>
                  <a:outerShdw blurRad="38100" dist="38100" dir="2700000" algn="tl">
                    <a:srgbClr val="C0C0C0"/>
                  </a:outerShdw>
                </a:effectLst>
                <a:ea typeface="楷体_GB2312" pitchFamily="49" charset="-122"/>
              </a:rPr>
              <a:t>4</a:t>
            </a:r>
            <a:r>
              <a:rPr lang="zh-CN" altLang="en-US" sz="2400" b="1" dirty="0">
                <a:solidFill>
                  <a:srgbClr val="000000"/>
                </a:solidFill>
                <a:effectLst>
                  <a:outerShdw blurRad="38100" dist="38100" dir="2700000" algn="tl">
                    <a:srgbClr val="C0C0C0"/>
                  </a:outerShdw>
                </a:effectLst>
                <a:ea typeface="楷体_GB2312" pitchFamily="49" charset="-122"/>
              </a:rPr>
              <a:t>：依据材料，结合所学知识，分析启蒙运动的核心是什么？其含义如何？</a:t>
            </a:r>
          </a:p>
        </p:txBody>
      </p:sp>
      <p:sp>
        <p:nvSpPr>
          <p:cNvPr id="129029" name="Text Box 5"/>
          <p:cNvSpPr txBox="1">
            <a:spLocks noChangeArrowheads="1"/>
          </p:cNvSpPr>
          <p:nvPr/>
        </p:nvSpPr>
        <p:spPr bwMode="auto">
          <a:xfrm>
            <a:off x="250825" y="2590800"/>
            <a:ext cx="8512175" cy="1569660"/>
          </a:xfrm>
          <a:prstGeom prst="rect">
            <a:avLst/>
          </a:prstGeom>
          <a:noFill/>
          <a:ln w="28575">
            <a:solidFill>
              <a:srgbClr val="993366"/>
            </a:solidFill>
            <a:prstDash val="lgDashDot"/>
            <a:miter lim="800000"/>
            <a:headEnd/>
            <a:tailEnd/>
          </a:ln>
          <a:effectLst/>
        </p:spPr>
        <p:txBody>
          <a:bodyPr>
            <a:spAutoFit/>
          </a:bodyPr>
          <a:lstStyle/>
          <a:p>
            <a:pPr fontAlgn="base">
              <a:spcBef>
                <a:spcPct val="0"/>
              </a:spcBef>
              <a:spcAft>
                <a:spcPct val="0"/>
              </a:spcAft>
              <a:defRPr/>
            </a:pPr>
            <a:r>
              <a:rPr lang="zh-CN" altLang="en-US" sz="2400" b="1" dirty="0">
                <a:solidFill>
                  <a:srgbClr val="000000"/>
                </a:solidFill>
                <a:effectLst>
                  <a:outerShdw blurRad="38100" dist="38100" dir="2700000" algn="tl">
                    <a:srgbClr val="C0C0C0"/>
                  </a:outerShdw>
                </a:effectLst>
                <a:latin typeface="黑体" pitchFamily="49" charset="-122"/>
                <a:ea typeface="黑体" pitchFamily="49" charset="-122"/>
              </a:rPr>
              <a:t>　　启蒙思想家</a:t>
            </a:r>
            <a:r>
              <a:rPr lang="zh-CN" altLang="en-US" sz="2400" b="1" dirty="0">
                <a:solidFill>
                  <a:srgbClr val="C00000"/>
                </a:solidFill>
                <a:effectLst>
                  <a:outerShdw blurRad="38100" dist="38100" dir="2700000" algn="tl">
                    <a:srgbClr val="C0C0C0"/>
                  </a:outerShdw>
                </a:effectLst>
                <a:latin typeface="黑体" pitchFamily="49" charset="-122"/>
                <a:ea typeface="黑体" pitchFamily="49" charset="-122"/>
              </a:rPr>
              <a:t>不承认</a:t>
            </a:r>
            <a:r>
              <a:rPr lang="zh-CN" altLang="en-US" sz="2400" b="1" dirty="0">
                <a:solidFill>
                  <a:srgbClr val="000000"/>
                </a:solidFill>
                <a:effectLst>
                  <a:outerShdw blurRad="38100" dist="38100" dir="2700000" algn="tl">
                    <a:srgbClr val="C0C0C0"/>
                  </a:outerShdw>
                </a:effectLst>
                <a:latin typeface="黑体" pitchFamily="49" charset="-122"/>
                <a:ea typeface="黑体" pitchFamily="49" charset="-122"/>
              </a:rPr>
              <a:t>任何外界的</a:t>
            </a:r>
            <a:r>
              <a:rPr lang="zh-CN" altLang="en-US" sz="2400" b="1" dirty="0">
                <a:solidFill>
                  <a:srgbClr val="C00000"/>
                </a:solidFill>
                <a:effectLst>
                  <a:outerShdw blurRad="38100" dist="38100" dir="2700000" algn="tl">
                    <a:srgbClr val="C0C0C0"/>
                  </a:outerShdw>
                </a:effectLst>
                <a:latin typeface="黑体" pitchFamily="49" charset="-122"/>
                <a:ea typeface="黑体" pitchFamily="49" charset="-122"/>
              </a:rPr>
              <a:t>权威</a:t>
            </a:r>
            <a:r>
              <a:rPr lang="zh-CN" altLang="en-US" sz="2400" b="1" dirty="0">
                <a:solidFill>
                  <a:srgbClr val="000000"/>
                </a:solidFill>
                <a:effectLst>
                  <a:outerShdw blurRad="38100" dist="38100" dir="2700000" algn="tl">
                    <a:srgbClr val="C0C0C0"/>
                  </a:outerShdw>
                </a:effectLst>
                <a:latin typeface="黑体" pitchFamily="49" charset="-122"/>
                <a:ea typeface="黑体" pitchFamily="49" charset="-122"/>
              </a:rPr>
              <a:t>，</a:t>
            </a:r>
            <a:r>
              <a:rPr lang="en-US" altLang="zh-CN" sz="2400" b="1" dirty="0">
                <a:solidFill>
                  <a:srgbClr val="000000"/>
                </a:solidFill>
                <a:effectLst>
                  <a:outerShdw blurRad="38100" dist="38100" dir="2700000" algn="tl">
                    <a:srgbClr val="C0C0C0"/>
                  </a:outerShdw>
                </a:effectLst>
                <a:ea typeface="黑体" pitchFamily="49" charset="-122"/>
              </a:rPr>
              <a:t>……</a:t>
            </a:r>
            <a:r>
              <a:rPr lang="zh-CN" altLang="en-US" sz="2400" b="1" dirty="0">
                <a:solidFill>
                  <a:srgbClr val="000000"/>
                </a:solidFill>
                <a:effectLst>
                  <a:outerShdw blurRad="38100" dist="38100" dir="2700000" algn="tl">
                    <a:srgbClr val="C0C0C0"/>
                  </a:outerShdw>
                </a:effectLst>
                <a:latin typeface="黑体" pitchFamily="49" charset="-122"/>
                <a:ea typeface="黑体" pitchFamily="49" charset="-122"/>
              </a:rPr>
              <a:t>一切都必须在理性的法庭面前为自己的存在作辩护。</a:t>
            </a:r>
            <a:r>
              <a:rPr lang="en-US" altLang="zh-CN" sz="2400" b="1" dirty="0">
                <a:solidFill>
                  <a:srgbClr val="000000"/>
                </a:solidFill>
                <a:effectLst>
                  <a:outerShdw blurRad="38100" dist="38100" dir="2700000" algn="tl">
                    <a:srgbClr val="C0C0C0"/>
                  </a:outerShdw>
                </a:effectLst>
                <a:ea typeface="黑体" pitchFamily="49" charset="-122"/>
              </a:rPr>
              <a:t>……</a:t>
            </a:r>
            <a:r>
              <a:rPr lang="zh-CN" altLang="en-US" sz="2400" b="1" dirty="0">
                <a:solidFill>
                  <a:srgbClr val="C00000"/>
                </a:solidFill>
                <a:effectLst>
                  <a:outerShdw blurRad="38100" dist="38100" dir="2700000" algn="tl">
                    <a:srgbClr val="C0C0C0"/>
                  </a:outerShdw>
                </a:effectLst>
                <a:latin typeface="黑体" pitchFamily="49" charset="-122"/>
                <a:ea typeface="黑体" pitchFamily="49" charset="-122"/>
              </a:rPr>
              <a:t>迷信、偏私、特权和压迫必将</a:t>
            </a:r>
            <a:r>
              <a:rPr lang="zh-CN" altLang="en-US" sz="2400" b="1" dirty="0">
                <a:solidFill>
                  <a:srgbClr val="000000"/>
                </a:solidFill>
                <a:effectLst>
                  <a:outerShdw blurRad="38100" dist="38100" dir="2700000" algn="tl">
                    <a:srgbClr val="C0C0C0"/>
                  </a:outerShdw>
                </a:effectLst>
                <a:latin typeface="黑体" pitchFamily="49" charset="-122"/>
                <a:ea typeface="黑体" pitchFamily="49" charset="-122"/>
              </a:rPr>
              <a:t>为永恒的真理，为永恒的正义，为基于自然的平等和不可剥夺的人权所</a:t>
            </a:r>
            <a:r>
              <a:rPr lang="zh-CN" altLang="en-US" sz="2400" b="1" dirty="0">
                <a:solidFill>
                  <a:srgbClr val="C00000"/>
                </a:solidFill>
                <a:effectLst>
                  <a:outerShdw blurRad="38100" dist="38100" dir="2700000" algn="tl">
                    <a:srgbClr val="C0C0C0"/>
                  </a:outerShdw>
                </a:effectLst>
                <a:latin typeface="黑体" pitchFamily="49" charset="-122"/>
                <a:ea typeface="黑体" pitchFamily="49" charset="-122"/>
              </a:rPr>
              <a:t>排挤</a:t>
            </a:r>
            <a:r>
              <a:rPr lang="zh-CN" altLang="en-US" sz="2400" b="1" dirty="0">
                <a:solidFill>
                  <a:srgbClr val="000000"/>
                </a:solidFill>
                <a:effectLst>
                  <a:outerShdw blurRad="38100" dist="38100" dir="2700000" algn="tl">
                    <a:srgbClr val="C0C0C0"/>
                  </a:outerShdw>
                </a:effectLst>
                <a:latin typeface="黑体" pitchFamily="49" charset="-122"/>
                <a:ea typeface="黑体" pitchFamily="49" charset="-122"/>
              </a:rPr>
              <a:t>。                     </a:t>
            </a:r>
            <a:r>
              <a:rPr lang="en-US" altLang="zh-CN" sz="2400" b="1" dirty="0">
                <a:solidFill>
                  <a:srgbClr val="000000"/>
                </a:solidFill>
                <a:effectLst>
                  <a:outerShdw blurRad="38100" dist="38100" dir="2700000" algn="tl">
                    <a:srgbClr val="C0C0C0"/>
                  </a:outerShdw>
                </a:effectLst>
                <a:ea typeface="黑体" pitchFamily="49" charset="-122"/>
              </a:rPr>
              <a:t>——</a:t>
            </a:r>
            <a:r>
              <a:rPr lang="zh-CN" altLang="en-US" sz="2400" b="1" dirty="0">
                <a:solidFill>
                  <a:srgbClr val="000000"/>
                </a:solidFill>
                <a:effectLst>
                  <a:outerShdw blurRad="38100" dist="38100" dir="2700000" algn="tl">
                    <a:srgbClr val="C0C0C0"/>
                  </a:outerShdw>
                </a:effectLst>
                <a:latin typeface="黑体" pitchFamily="49" charset="-122"/>
                <a:ea typeface="黑体" pitchFamily="49" charset="-122"/>
              </a:rPr>
              <a:t>恩格斯</a:t>
            </a:r>
          </a:p>
        </p:txBody>
      </p:sp>
      <p:sp>
        <p:nvSpPr>
          <p:cNvPr id="129030" name="Text Box 6"/>
          <p:cNvSpPr txBox="1">
            <a:spLocks noChangeArrowheads="1"/>
          </p:cNvSpPr>
          <p:nvPr/>
        </p:nvSpPr>
        <p:spPr bwMode="auto">
          <a:xfrm>
            <a:off x="250825" y="1268413"/>
            <a:ext cx="8512175" cy="1200150"/>
          </a:xfrm>
          <a:prstGeom prst="rect">
            <a:avLst/>
          </a:prstGeom>
          <a:noFill/>
          <a:ln w="28575">
            <a:solidFill>
              <a:srgbClr val="993366"/>
            </a:solidFill>
            <a:prstDash val="lgDashDot"/>
            <a:miter lim="800000"/>
            <a:headEnd/>
            <a:tailEnd/>
          </a:ln>
          <a:effectLst/>
        </p:spPr>
        <p:txBody>
          <a:bodyPr>
            <a:spAutoFit/>
          </a:bodyPr>
          <a:lstStyle/>
          <a:p>
            <a:pPr fontAlgn="base">
              <a:spcBef>
                <a:spcPct val="0"/>
              </a:spcBef>
              <a:spcAft>
                <a:spcPct val="0"/>
              </a:spcAft>
              <a:defRPr/>
            </a:pPr>
            <a:r>
              <a:rPr lang="zh-CN" altLang="en-US" sz="2400" b="1" dirty="0">
                <a:solidFill>
                  <a:srgbClr val="000000"/>
                </a:solidFill>
                <a:effectLst>
                  <a:outerShdw blurRad="38100" dist="38100" dir="2700000" algn="tl">
                    <a:srgbClr val="C0C0C0"/>
                  </a:outerShdw>
                </a:effectLst>
                <a:latin typeface="黑体" pitchFamily="49" charset="-122"/>
                <a:ea typeface="黑体" pitchFamily="49" charset="-122"/>
              </a:rPr>
              <a:t>　　启蒙运动就是人类</a:t>
            </a:r>
            <a:r>
              <a:rPr lang="zh-CN" altLang="en-US" sz="2400" b="1" dirty="0">
                <a:solidFill>
                  <a:srgbClr val="C00000"/>
                </a:solidFill>
                <a:effectLst>
                  <a:outerShdw blurRad="38100" dist="38100" dir="2700000" algn="tl">
                    <a:srgbClr val="C0C0C0"/>
                  </a:outerShdw>
                </a:effectLst>
                <a:latin typeface="黑体" pitchFamily="49" charset="-122"/>
                <a:ea typeface="黑体" pitchFamily="49" charset="-122"/>
              </a:rPr>
              <a:t>脱离</a:t>
            </a:r>
            <a:r>
              <a:rPr lang="zh-CN" altLang="en-US" sz="2400" b="1" dirty="0">
                <a:solidFill>
                  <a:srgbClr val="000000"/>
                </a:solidFill>
                <a:effectLst>
                  <a:outerShdw blurRad="38100" dist="38100" dir="2700000" algn="tl">
                    <a:srgbClr val="C0C0C0"/>
                  </a:outerShdw>
                </a:effectLst>
                <a:latin typeface="黑体" pitchFamily="49" charset="-122"/>
                <a:ea typeface="黑体" pitchFamily="49" charset="-122"/>
              </a:rPr>
              <a:t>自己所加之于自己的</a:t>
            </a:r>
            <a:r>
              <a:rPr lang="zh-CN" altLang="en-US" sz="2400" b="1" dirty="0">
                <a:solidFill>
                  <a:srgbClr val="C00000"/>
                </a:solidFill>
                <a:effectLst>
                  <a:outerShdw blurRad="38100" dist="38100" dir="2700000" algn="tl">
                    <a:srgbClr val="C0C0C0"/>
                  </a:outerShdw>
                </a:effectLst>
                <a:latin typeface="黑体" pitchFamily="49" charset="-122"/>
                <a:ea typeface="黑体" pitchFamily="49" charset="-122"/>
              </a:rPr>
              <a:t>不成熟状态</a:t>
            </a:r>
            <a:r>
              <a:rPr lang="zh-CN" altLang="en-US" sz="2400" b="1" dirty="0">
                <a:solidFill>
                  <a:srgbClr val="000000"/>
                </a:solidFill>
                <a:effectLst>
                  <a:outerShdw blurRad="38100" dist="38100" dir="2700000" algn="tl">
                    <a:srgbClr val="C0C0C0"/>
                  </a:outerShdw>
                </a:effectLst>
                <a:latin typeface="黑体" pitchFamily="49" charset="-122"/>
                <a:ea typeface="黑体" pitchFamily="49" charset="-122"/>
              </a:rPr>
              <a:t>，不成熟状态就是不经别人的引导，就对运用自己的理智无能为力。                                       </a:t>
            </a:r>
            <a:r>
              <a:rPr lang="en-US" altLang="zh-CN" sz="2400" b="1" dirty="0">
                <a:solidFill>
                  <a:srgbClr val="000000"/>
                </a:solidFill>
                <a:effectLst>
                  <a:outerShdw blurRad="38100" dist="38100" dir="2700000" algn="tl">
                    <a:srgbClr val="C0C0C0"/>
                  </a:outerShdw>
                </a:effectLst>
                <a:ea typeface="黑体" pitchFamily="49" charset="-122"/>
              </a:rPr>
              <a:t>——</a:t>
            </a:r>
            <a:r>
              <a:rPr lang="zh-CN" altLang="en-US" sz="2400" b="1" dirty="0">
                <a:solidFill>
                  <a:srgbClr val="000000"/>
                </a:solidFill>
                <a:effectLst>
                  <a:outerShdw blurRad="38100" dist="38100" dir="2700000" algn="tl">
                    <a:srgbClr val="C0C0C0"/>
                  </a:outerShdw>
                </a:effectLst>
                <a:latin typeface="黑体" pitchFamily="49" charset="-122"/>
                <a:ea typeface="黑体" pitchFamily="49" charset="-122"/>
              </a:rPr>
              <a:t>康德</a:t>
            </a:r>
          </a:p>
        </p:txBody>
      </p:sp>
      <p:sp>
        <p:nvSpPr>
          <p:cNvPr id="8" name="Rectangle 52"/>
          <p:cNvSpPr>
            <a:spLocks noChangeArrowheads="1"/>
          </p:cNvSpPr>
          <p:nvPr/>
        </p:nvSpPr>
        <p:spPr bwMode="auto">
          <a:xfrm>
            <a:off x="228600" y="762000"/>
            <a:ext cx="3036888" cy="523875"/>
          </a:xfrm>
          <a:prstGeom prst="rect">
            <a:avLst/>
          </a:prstGeom>
          <a:noFill/>
          <a:ln w="9525">
            <a:noFill/>
            <a:miter lim="800000"/>
            <a:headEnd/>
            <a:tailEnd/>
          </a:ln>
          <a:effectLst/>
        </p:spPr>
        <p:txBody>
          <a:bodyPr wrap="none">
            <a:spAutoFit/>
          </a:bodyPr>
          <a:lstStyle/>
          <a:p>
            <a:pPr algn="ctr" fontAlgn="base">
              <a:spcBef>
                <a:spcPct val="20000"/>
              </a:spcBef>
              <a:spcAft>
                <a:spcPct val="0"/>
              </a:spcAft>
              <a:buClr>
                <a:srgbClr val="009999"/>
              </a:buClr>
              <a:buFont typeface="Wingdings" pitchFamily="2" charset="2"/>
              <a:buNone/>
              <a:defRPr/>
            </a:pPr>
            <a:r>
              <a:rPr lang="en-US" altLang="zh-CN" sz="2800" b="1" dirty="0">
                <a:solidFill>
                  <a:srgbClr val="000000"/>
                </a:solidFill>
                <a:effectLst>
                  <a:outerShdw blurRad="38100" dist="38100" dir="2700000" algn="tl">
                    <a:srgbClr val="C0C0C0"/>
                  </a:outerShdw>
                </a:effectLst>
                <a:latin typeface="华文中宋" pitchFamily="2" charset="-122"/>
                <a:ea typeface="华文中宋" pitchFamily="2" charset="-122"/>
              </a:rPr>
              <a:t>3.</a:t>
            </a:r>
            <a:r>
              <a:rPr lang="zh-CN" altLang="en-US" sz="2800" b="1" dirty="0">
                <a:solidFill>
                  <a:srgbClr val="000000"/>
                </a:solidFill>
                <a:effectLst>
                  <a:outerShdw blurRad="38100" dist="38100" dir="2700000" algn="tl">
                    <a:srgbClr val="C0C0C0"/>
                  </a:outerShdw>
                </a:effectLst>
                <a:latin typeface="华文中宋" pitchFamily="2" charset="-122"/>
                <a:ea typeface="华文中宋" pitchFamily="2" charset="-122"/>
              </a:rPr>
              <a:t>启蒙思想的核心</a:t>
            </a:r>
          </a:p>
        </p:txBody>
      </p:sp>
      <p:sp>
        <p:nvSpPr>
          <p:cNvPr id="9" name="Rectangle 8"/>
          <p:cNvSpPr>
            <a:spLocks noChangeArrowheads="1"/>
          </p:cNvSpPr>
          <p:nvPr/>
        </p:nvSpPr>
        <p:spPr bwMode="auto">
          <a:xfrm>
            <a:off x="152400" y="228600"/>
            <a:ext cx="8686800" cy="1077913"/>
          </a:xfrm>
          <a:prstGeom prst="rect">
            <a:avLst/>
          </a:prstGeom>
          <a:noFill/>
          <a:ln w="9525">
            <a:noFill/>
            <a:miter lim="800000"/>
            <a:headEnd/>
            <a:tailEnd/>
          </a:ln>
          <a:effectLst/>
        </p:spPr>
        <p:txBody>
          <a:bodyPr>
            <a:spAutoFit/>
          </a:bodyPr>
          <a:lstStyle/>
          <a:p>
            <a:pPr marL="457200" indent="-457200" fontAlgn="base">
              <a:spcBef>
                <a:spcPct val="0"/>
              </a:spcBef>
              <a:spcAft>
                <a:spcPct val="0"/>
              </a:spcAft>
              <a:buFont typeface="Wingdings" panose="05000000000000000000" pitchFamily="2" charset="2"/>
              <a:buChar char="n"/>
              <a:defRPr/>
            </a:pPr>
            <a:r>
              <a:rPr lang="zh-CN" altLang="en-US" sz="3200" b="1" dirty="0">
                <a:solidFill>
                  <a:srgbClr val="FF0000"/>
                </a:solidFill>
                <a:effectLst>
                  <a:outerShdw blurRad="38100" dist="38100" dir="2700000" algn="tl">
                    <a:srgbClr val="000000">
                      <a:alpha val="43137"/>
                    </a:srgbClr>
                  </a:outerShdw>
                </a:effectLst>
                <a:latin typeface="微软雅黑" pitchFamily="34" charset="-122"/>
                <a:ea typeface="微软雅黑" pitchFamily="34" charset="-122"/>
              </a:rPr>
              <a:t>人文精神的成熟</a:t>
            </a:r>
            <a:r>
              <a:rPr lang="en-US" altLang="zh-CN" sz="3200" b="1" dirty="0">
                <a:solidFill>
                  <a:srgbClr val="FF0000"/>
                </a:solidFill>
                <a:effectLst>
                  <a:outerShdw blurRad="38100" dist="38100" dir="2700000" algn="tl">
                    <a:srgbClr val="000000">
                      <a:alpha val="43137"/>
                    </a:srgbClr>
                  </a:outerShdw>
                </a:effectLst>
                <a:latin typeface="微软雅黑" pitchFamily="34" charset="-122"/>
                <a:ea typeface="微软雅黑" pitchFamily="34" charset="-122"/>
              </a:rPr>
              <a:t>——</a:t>
            </a:r>
            <a:r>
              <a:rPr lang="zh-CN" altLang="en-US" sz="3200" b="1" dirty="0">
                <a:solidFill>
                  <a:srgbClr val="FF0000"/>
                </a:solidFill>
                <a:effectLst>
                  <a:outerShdw blurRad="38100" dist="38100" dir="2700000" algn="tl">
                    <a:srgbClr val="000000">
                      <a:alpha val="43137"/>
                    </a:srgbClr>
                  </a:outerShdw>
                </a:effectLst>
                <a:latin typeface="微软雅黑" pitchFamily="34" charset="-122"/>
                <a:ea typeface="微软雅黑" pitchFamily="34" charset="-122"/>
              </a:rPr>
              <a:t>启蒙运动</a:t>
            </a:r>
          </a:p>
          <a:p>
            <a:pPr fontAlgn="base">
              <a:spcBef>
                <a:spcPct val="0"/>
              </a:spcBef>
              <a:spcAft>
                <a:spcPct val="0"/>
              </a:spcAft>
              <a:defRPr/>
            </a:pPr>
            <a:endParaRPr lang="zh-CN" altLang="en-US" sz="3200" b="1" dirty="0">
              <a:solidFill>
                <a:srgbClr val="FF0000"/>
              </a:solidFill>
              <a:effectLst>
                <a:outerShdw blurRad="38100" dist="38100" dir="2700000" algn="tl">
                  <a:srgbClr val="000000">
                    <a:alpha val="43137"/>
                  </a:srgbClr>
                </a:outerShdw>
              </a:effectLst>
              <a:latin typeface="微软雅黑" pitchFamily="34" charset="-122"/>
              <a:ea typeface="微软雅黑" pitchFamily="34" charset="-122"/>
            </a:endParaRPr>
          </a:p>
        </p:txBody>
      </p:sp>
      <p:sp>
        <p:nvSpPr>
          <p:cNvPr id="10" name="WordArt 3"/>
          <p:cNvSpPr>
            <a:spLocks noChangeArrowheads="1" noChangeShapeType="1" noTextEdit="1"/>
          </p:cNvSpPr>
          <p:nvPr/>
        </p:nvSpPr>
        <p:spPr bwMode="auto">
          <a:xfrm>
            <a:off x="2895600" y="4800600"/>
            <a:ext cx="2209800" cy="685800"/>
          </a:xfrm>
          <a:prstGeom prst="rect">
            <a:avLst/>
          </a:prstGeom>
        </p:spPr>
        <p:txBody>
          <a:bodyPr wrap="none" fromWordArt="1">
            <a:prstTxWarp prst="textPlain">
              <a:avLst>
                <a:gd name="adj" fmla="val 50000"/>
              </a:avLst>
            </a:prstTxWarp>
          </a:bodyPr>
          <a:lstStyle/>
          <a:p>
            <a:pPr algn="ctr" fontAlgn="base">
              <a:spcBef>
                <a:spcPct val="0"/>
              </a:spcBef>
              <a:spcAft>
                <a:spcPct val="0"/>
              </a:spcAft>
            </a:pPr>
            <a:r>
              <a:rPr lang="zh-CN" altLang="en-US" sz="3600" b="1"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黑体"/>
                <a:ea typeface="黑体"/>
              </a:rPr>
              <a:t>理性主义</a:t>
            </a:r>
          </a:p>
        </p:txBody>
      </p:sp>
      <p:sp>
        <p:nvSpPr>
          <p:cNvPr id="11" name="Text Box 4"/>
          <p:cNvSpPr txBox="1">
            <a:spLocks noChangeArrowheads="1"/>
          </p:cNvSpPr>
          <p:nvPr/>
        </p:nvSpPr>
        <p:spPr bwMode="auto">
          <a:xfrm>
            <a:off x="236538" y="5670550"/>
            <a:ext cx="7993062" cy="425450"/>
          </a:xfrm>
          <a:prstGeom prst="rect">
            <a:avLst/>
          </a:prstGeom>
          <a:noFill/>
          <a:ln w="9525">
            <a:noFill/>
            <a:miter lim="800000"/>
            <a:headEnd/>
            <a:tailEnd/>
          </a:ln>
          <a:effectLst/>
        </p:spPr>
        <p:txBody>
          <a:bodyPr>
            <a:spAutoFit/>
          </a:bodyPr>
          <a:lstStyle/>
          <a:p>
            <a:pPr fontAlgn="base">
              <a:lnSpc>
                <a:spcPct val="90000"/>
              </a:lnSpc>
              <a:spcBef>
                <a:spcPct val="0"/>
              </a:spcBef>
              <a:spcAft>
                <a:spcPct val="0"/>
              </a:spcAft>
              <a:buFont typeface="Wingdings" pitchFamily="2" charset="2"/>
              <a:buChar char="l"/>
              <a:defRPr/>
            </a:pPr>
            <a:r>
              <a:rPr lang="zh-CN" altLang="en-US" sz="2400" b="1" dirty="0">
                <a:solidFill>
                  <a:srgbClr val="000000"/>
                </a:solidFill>
                <a:effectLst>
                  <a:outerShdw blurRad="38100" dist="38100" dir="2700000" algn="tl">
                    <a:srgbClr val="C0C0C0"/>
                  </a:outerShdw>
                </a:effectLst>
                <a:latin typeface="华文中宋" pitchFamily="2" charset="-122"/>
                <a:ea typeface="华文中宋" pitchFamily="2" charset="-122"/>
              </a:rPr>
              <a:t>理性</a:t>
            </a:r>
            <a:r>
              <a:rPr lang="en-US" altLang="zh-CN" sz="2400" b="1" dirty="0">
                <a:solidFill>
                  <a:srgbClr val="000000"/>
                </a:solidFill>
                <a:effectLst>
                  <a:outerShdw blurRad="38100" dist="38100" dir="2700000" algn="tl">
                    <a:srgbClr val="C0C0C0"/>
                  </a:outerShdw>
                </a:effectLst>
                <a:latin typeface="华文中宋" pitchFamily="2" charset="-122"/>
                <a:ea typeface="华文中宋" pitchFamily="2" charset="-122"/>
              </a:rPr>
              <a:t>: </a:t>
            </a:r>
            <a:r>
              <a:rPr lang="zh-CN" altLang="en-US" sz="2400" b="1" dirty="0">
                <a:solidFill>
                  <a:srgbClr val="000000"/>
                </a:solidFill>
                <a:effectLst>
                  <a:outerShdw blurRad="38100" dist="38100" dir="2700000" algn="tl">
                    <a:srgbClr val="C0C0C0"/>
                  </a:outerShdw>
                </a:effectLst>
                <a:latin typeface="华文中宋" pitchFamily="2" charset="-122"/>
                <a:ea typeface="华文中宋" pitchFamily="2" charset="-122"/>
              </a:rPr>
              <a:t>独立的思考和自主的精神。</a:t>
            </a:r>
          </a:p>
        </p:txBody>
      </p:sp>
      <p:sp>
        <p:nvSpPr>
          <p:cNvPr id="12" name="Text Box 5"/>
          <p:cNvSpPr txBox="1">
            <a:spLocks noChangeArrowheads="1"/>
          </p:cNvSpPr>
          <p:nvPr/>
        </p:nvSpPr>
        <p:spPr bwMode="auto">
          <a:xfrm>
            <a:off x="228600" y="6027738"/>
            <a:ext cx="8686800" cy="830262"/>
          </a:xfrm>
          <a:prstGeom prst="rect">
            <a:avLst/>
          </a:prstGeom>
          <a:noFill/>
          <a:ln w="9525">
            <a:noFill/>
            <a:miter lim="800000"/>
            <a:headEnd/>
            <a:tailEnd/>
          </a:ln>
          <a:effectLst/>
        </p:spPr>
        <p:txBody>
          <a:bodyPr>
            <a:spAutoFit/>
          </a:bodyPr>
          <a:lstStyle/>
          <a:p>
            <a:pPr fontAlgn="base">
              <a:spcBef>
                <a:spcPct val="0"/>
              </a:spcBef>
              <a:spcAft>
                <a:spcPct val="0"/>
              </a:spcAft>
              <a:buFont typeface="Wingdings" pitchFamily="2" charset="2"/>
              <a:buChar char="l"/>
              <a:defRPr/>
            </a:pPr>
            <a:r>
              <a:rPr lang="zh-CN" altLang="en-US" sz="2400" b="1" dirty="0">
                <a:solidFill>
                  <a:srgbClr val="000000"/>
                </a:solidFill>
                <a:effectLst>
                  <a:outerShdw blurRad="38100" dist="38100" dir="2700000" algn="tl">
                    <a:srgbClr val="C0C0C0"/>
                  </a:outerShdw>
                </a:effectLst>
                <a:latin typeface="华文中宋" pitchFamily="2" charset="-122"/>
                <a:ea typeface="华文中宋" pitchFamily="2" charset="-122"/>
              </a:rPr>
              <a:t>启蒙的真谛：能够自觉地运用自己的</a:t>
            </a:r>
            <a:r>
              <a:rPr lang="zh-CN" altLang="en-US" sz="2400" b="1" u="sng" dirty="0">
                <a:solidFill>
                  <a:srgbClr val="FF0000"/>
                </a:solidFill>
                <a:effectLst>
                  <a:outerShdw blurRad="38100" dist="38100" dir="2700000" algn="tl">
                    <a:srgbClr val="C0C0C0"/>
                  </a:outerShdw>
                </a:effectLst>
                <a:latin typeface="华文中宋" pitchFamily="2" charset="-122"/>
                <a:ea typeface="华文中宋" pitchFamily="2" charset="-122"/>
              </a:rPr>
              <a:t>理智</a:t>
            </a:r>
            <a:r>
              <a:rPr lang="zh-CN" altLang="en-US" sz="2400" b="1" dirty="0">
                <a:solidFill>
                  <a:srgbClr val="000000"/>
                </a:solidFill>
                <a:effectLst>
                  <a:outerShdw blurRad="38100" dist="38100" dir="2700000" algn="tl">
                    <a:srgbClr val="C0C0C0"/>
                  </a:outerShdw>
                </a:effectLst>
                <a:latin typeface="华文中宋" pitchFamily="2" charset="-122"/>
                <a:ea typeface="华文中宋" pitchFamily="2" charset="-122"/>
              </a:rPr>
              <a:t>，</a:t>
            </a:r>
            <a:r>
              <a:rPr lang="zh-CN" altLang="en-US" sz="2400" b="1" u="sng" dirty="0">
                <a:solidFill>
                  <a:srgbClr val="FF0000"/>
                </a:solidFill>
                <a:effectLst>
                  <a:outerShdw blurRad="38100" dist="38100" dir="2700000" algn="tl">
                    <a:srgbClr val="C0C0C0"/>
                  </a:outerShdw>
                </a:effectLst>
                <a:latin typeface="华文中宋" pitchFamily="2" charset="-122"/>
                <a:ea typeface="华文中宋" pitchFamily="2" charset="-122"/>
              </a:rPr>
              <a:t>自由</a:t>
            </a:r>
            <a:r>
              <a:rPr lang="zh-CN" altLang="en-US" sz="2400" b="1" dirty="0">
                <a:solidFill>
                  <a:srgbClr val="000000"/>
                </a:solidFill>
                <a:effectLst>
                  <a:outerShdw blurRad="38100" dist="38100" dir="2700000" algn="tl">
                    <a:srgbClr val="C0C0C0"/>
                  </a:outerShdw>
                </a:effectLst>
                <a:latin typeface="华文中宋" pitchFamily="2" charset="-122"/>
                <a:ea typeface="华文中宋" pitchFamily="2" charset="-122"/>
              </a:rPr>
              <a:t>地表达自己的思想和言论。</a:t>
            </a:r>
          </a:p>
        </p:txBody>
      </p:sp>
      <p:sp>
        <p:nvSpPr>
          <p:cNvPr id="14" name="矩形 13"/>
          <p:cNvSpPr/>
          <p:nvPr/>
        </p:nvSpPr>
        <p:spPr>
          <a:xfrm>
            <a:off x="5105400" y="4648200"/>
            <a:ext cx="3657600" cy="1016000"/>
          </a:xfrm>
          <a:prstGeom prst="rect">
            <a:avLst/>
          </a:prstGeom>
          <a:ln w="28575">
            <a:solidFill>
              <a:schemeClr val="tx1"/>
            </a:solidFill>
            <a:prstDash val="sysDash"/>
          </a:ln>
        </p:spPr>
        <p:txBody>
          <a:bodyPr>
            <a:spAutoFit/>
          </a:bodyPr>
          <a:lstStyle/>
          <a:p>
            <a:pPr fontAlgn="base">
              <a:spcBef>
                <a:spcPct val="20000"/>
              </a:spcBef>
              <a:spcAft>
                <a:spcPct val="0"/>
              </a:spcAft>
              <a:defRPr/>
            </a:pPr>
            <a:r>
              <a:rPr lang="zh-CN" altLang="en-US" sz="2000" b="1" dirty="0">
                <a:solidFill>
                  <a:srgbClr val="000000"/>
                </a:solidFill>
                <a:effectLst>
                  <a:outerShdw blurRad="38100" dist="38100" dir="2700000" algn="tl">
                    <a:srgbClr val="FFFFFF"/>
                  </a:outerShdw>
                </a:effectLst>
                <a:latin typeface="黑体" pitchFamily="49" charset="-122"/>
                <a:ea typeface="黑体" pitchFamily="49" charset="-122"/>
              </a:rPr>
              <a:t>以理性为思想武器，反对专制王权、天主教神权、贵族特权，提倡民主政治、自由平等</a:t>
            </a:r>
          </a:p>
        </p:txBody>
      </p:sp>
    </p:spTree>
    <p:extLst>
      <p:ext uri="{BB962C8B-B14F-4D97-AF65-F5344CB8AC3E}">
        <p14:creationId xmlns:p14="http://schemas.microsoft.com/office/powerpoint/2010/main" val="417164946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9030"/>
                                        </p:tgtEl>
                                        <p:attrNameLst>
                                          <p:attrName>style.visibility</p:attrName>
                                        </p:attrNameLst>
                                      </p:cBhvr>
                                      <p:to>
                                        <p:strVal val="visible"/>
                                      </p:to>
                                    </p:set>
                                    <p:animEffect transition="in" filter="blinds(horizontal)">
                                      <p:cBhvr>
                                        <p:cTn id="7" dur="500"/>
                                        <p:tgtEl>
                                          <p:spTgt spid="129030"/>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29029"/>
                                        </p:tgtEl>
                                        <p:attrNameLst>
                                          <p:attrName>style.visibility</p:attrName>
                                        </p:attrNameLst>
                                      </p:cBhvr>
                                      <p:to>
                                        <p:strVal val="visible"/>
                                      </p:to>
                                    </p:set>
                                    <p:animEffect transition="in" filter="blinds(horizontal)">
                                      <p:cBhvr>
                                        <p:cTn id="10" dur="500"/>
                                        <p:tgtEl>
                                          <p:spTgt spid="129029"/>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29027"/>
                                        </p:tgtEl>
                                        <p:attrNameLst>
                                          <p:attrName>style.visibility</p:attrName>
                                        </p:attrNameLst>
                                      </p:cBhvr>
                                      <p:to>
                                        <p:strVal val="visible"/>
                                      </p:to>
                                    </p:set>
                                    <p:animEffect transition="in" filter="blinds(horizontal)">
                                      <p:cBhvr>
                                        <p:cTn id="13" dur="500"/>
                                        <p:tgtEl>
                                          <p:spTgt spid="129027"/>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linds(horizontal)">
                                      <p:cBhvr>
                                        <p:cTn id="18" dur="500"/>
                                        <p:tgtEl>
                                          <p:spTgt spid="10"/>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blinds(horizontal)">
                                      <p:cBhvr>
                                        <p:cTn id="23" dur="500"/>
                                        <p:tgtEl>
                                          <p:spTgt spid="11"/>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8" presetClass="entr" presetSubtype="16"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diamond(in)">
                                      <p:cBhvr>
                                        <p:cTn id="28" dur="2000"/>
                                        <p:tgtEl>
                                          <p:spTgt spid="14"/>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wipe(left)">
                                      <p:cBhvr>
                                        <p:cTn id="33"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9027" grpId="0"/>
      <p:bldP spid="129029" grpId="0" animBg="1"/>
      <p:bldP spid="129030" grpId="0" animBg="1"/>
      <p:bldP spid="10" grpId="0" animBg="1"/>
      <p:bldP spid="11" grpId="0"/>
      <p:bldP spid="12" grpId="0"/>
      <p:bldP spid="1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Text Box 2"/>
          <p:cNvSpPr txBox="1">
            <a:spLocks noChangeArrowheads="1"/>
          </p:cNvSpPr>
          <p:nvPr/>
        </p:nvSpPr>
        <p:spPr bwMode="auto">
          <a:xfrm>
            <a:off x="179388" y="1914525"/>
            <a:ext cx="8964612" cy="461963"/>
          </a:xfrm>
          <a:prstGeom prst="rect">
            <a:avLst/>
          </a:prstGeom>
          <a:noFill/>
          <a:ln w="9525">
            <a:noFill/>
            <a:miter lim="800000"/>
            <a:headEnd/>
            <a:tailEnd/>
          </a:ln>
          <a:effectLst/>
        </p:spPr>
        <p:txBody>
          <a:bodyPr>
            <a:spAutoFit/>
          </a:bodyPr>
          <a:lstStyle/>
          <a:p>
            <a:pPr fontAlgn="base">
              <a:spcBef>
                <a:spcPct val="0"/>
              </a:spcBef>
              <a:spcAft>
                <a:spcPct val="0"/>
              </a:spcAft>
              <a:defRPr/>
            </a:pPr>
            <a:r>
              <a:rPr lang="zh-CN" altLang="en-US" sz="2400" b="1" dirty="0">
                <a:solidFill>
                  <a:srgbClr val="000000"/>
                </a:solidFill>
                <a:effectLst>
                  <a:outerShdw blurRad="38100" dist="38100" dir="2700000" algn="tl">
                    <a:srgbClr val="C0C0C0"/>
                  </a:outerShdw>
                </a:effectLst>
                <a:latin typeface="楷体" pitchFamily="49" charset="-122"/>
                <a:ea typeface="楷体" pitchFamily="49" charset="-122"/>
              </a:rPr>
              <a:t>探究</a:t>
            </a:r>
            <a:r>
              <a:rPr lang="en-US" altLang="zh-CN" sz="2400" b="1" dirty="0">
                <a:solidFill>
                  <a:srgbClr val="000000"/>
                </a:solidFill>
                <a:effectLst>
                  <a:outerShdw blurRad="38100" dist="38100" dir="2700000" algn="tl">
                    <a:srgbClr val="C0C0C0"/>
                  </a:outerShdw>
                </a:effectLst>
                <a:latin typeface="楷体" pitchFamily="49" charset="-122"/>
                <a:ea typeface="楷体" pitchFamily="49" charset="-122"/>
              </a:rPr>
              <a:t>5</a:t>
            </a:r>
            <a:r>
              <a:rPr lang="zh-CN" altLang="en-US" sz="2400" b="1" dirty="0">
                <a:solidFill>
                  <a:srgbClr val="000000"/>
                </a:solidFill>
                <a:effectLst>
                  <a:outerShdw blurRad="38100" dist="38100" dir="2700000" algn="tl">
                    <a:srgbClr val="C0C0C0"/>
                  </a:outerShdw>
                </a:effectLst>
                <a:latin typeface="楷体" pitchFamily="49" charset="-122"/>
                <a:ea typeface="楷体" pitchFamily="49" charset="-122"/>
              </a:rPr>
              <a:t>：与文艺复兴相比，启蒙运动对人文主义思想有哪些发展？</a:t>
            </a:r>
          </a:p>
        </p:txBody>
      </p:sp>
      <p:sp>
        <p:nvSpPr>
          <p:cNvPr id="132099" name="Text Box 3"/>
          <p:cNvSpPr txBox="1">
            <a:spLocks noChangeArrowheads="1"/>
          </p:cNvSpPr>
          <p:nvPr/>
        </p:nvSpPr>
        <p:spPr bwMode="auto">
          <a:xfrm>
            <a:off x="576263" y="2438400"/>
            <a:ext cx="5976937" cy="457200"/>
          </a:xfrm>
          <a:prstGeom prst="rect">
            <a:avLst/>
          </a:prstGeom>
          <a:noFill/>
          <a:ln w="9525">
            <a:noFill/>
            <a:miter lim="800000"/>
            <a:headEnd/>
            <a:tailEnd/>
          </a:ln>
          <a:effectLst/>
        </p:spPr>
        <p:txBody>
          <a:bodyPr>
            <a:spAutoFit/>
          </a:bodyPr>
          <a:lstStyle/>
          <a:p>
            <a:pPr fontAlgn="base">
              <a:spcBef>
                <a:spcPct val="0"/>
              </a:spcBef>
              <a:spcAft>
                <a:spcPct val="0"/>
              </a:spcAft>
              <a:defRPr/>
            </a:pPr>
            <a:r>
              <a:rPr lang="en-US" altLang="zh-CN" sz="2400" b="1" dirty="0">
                <a:solidFill>
                  <a:srgbClr val="000000"/>
                </a:solidFill>
                <a:effectLst>
                  <a:outerShdw blurRad="38100" dist="38100" dir="2700000" algn="tl">
                    <a:srgbClr val="C0C0C0"/>
                  </a:outerShdw>
                </a:effectLst>
                <a:ea typeface="黑体" pitchFamily="49" charset="-122"/>
              </a:rPr>
              <a:t>1</a:t>
            </a:r>
            <a:r>
              <a:rPr lang="zh-CN" altLang="en-US" sz="2400" b="1" dirty="0">
                <a:solidFill>
                  <a:srgbClr val="000000"/>
                </a:solidFill>
                <a:effectLst>
                  <a:outerShdw blurRad="38100" dist="38100" dir="2700000" algn="tl">
                    <a:srgbClr val="C0C0C0"/>
                  </a:outerShdw>
                </a:effectLst>
                <a:ea typeface="黑体" pitchFamily="49" charset="-122"/>
              </a:rPr>
              <a:t>）丰富和发展了人文主义的内涵</a:t>
            </a:r>
          </a:p>
        </p:txBody>
      </p:sp>
      <p:sp>
        <p:nvSpPr>
          <p:cNvPr id="132100" name="Text Box 4"/>
          <p:cNvSpPr txBox="1">
            <a:spLocks noChangeArrowheads="1"/>
          </p:cNvSpPr>
          <p:nvPr/>
        </p:nvSpPr>
        <p:spPr bwMode="auto">
          <a:xfrm>
            <a:off x="1066800" y="2895600"/>
            <a:ext cx="6477000" cy="461963"/>
          </a:xfrm>
          <a:prstGeom prst="rect">
            <a:avLst/>
          </a:prstGeom>
          <a:noFill/>
          <a:ln w="38100">
            <a:noFill/>
            <a:miter lim="800000"/>
            <a:headEnd/>
            <a:tailEnd/>
          </a:ln>
          <a:effectLst/>
        </p:spPr>
        <p:txBody>
          <a:bodyPr>
            <a:spAutoFit/>
          </a:bodyPr>
          <a:lstStyle/>
          <a:p>
            <a:pPr algn="ctr" fontAlgn="base">
              <a:spcBef>
                <a:spcPct val="0"/>
              </a:spcBef>
              <a:spcAft>
                <a:spcPct val="0"/>
              </a:spcAft>
              <a:defRPr/>
            </a:pPr>
            <a:r>
              <a:rPr lang="zh-CN" altLang="en-US" sz="2400" b="1" dirty="0">
                <a:solidFill>
                  <a:srgbClr val="000000"/>
                </a:solidFill>
                <a:effectLst>
                  <a:outerShdw blurRad="38100" dist="38100" dir="2700000" algn="tl">
                    <a:srgbClr val="C0C0C0"/>
                  </a:outerShdw>
                </a:effectLst>
                <a:ea typeface="楷体_GB2312" pitchFamily="49" charset="-122"/>
              </a:rPr>
              <a:t>自由、平等、人权、民主、法制、三权分立等</a:t>
            </a:r>
          </a:p>
        </p:txBody>
      </p:sp>
      <p:sp>
        <p:nvSpPr>
          <p:cNvPr id="132101" name="Text Box 5"/>
          <p:cNvSpPr txBox="1">
            <a:spLocks noChangeArrowheads="1"/>
          </p:cNvSpPr>
          <p:nvPr/>
        </p:nvSpPr>
        <p:spPr bwMode="auto">
          <a:xfrm>
            <a:off x="584200" y="3352800"/>
            <a:ext cx="7416800" cy="457200"/>
          </a:xfrm>
          <a:prstGeom prst="rect">
            <a:avLst/>
          </a:prstGeom>
          <a:noFill/>
          <a:ln w="9525">
            <a:noFill/>
            <a:miter lim="800000"/>
            <a:headEnd/>
            <a:tailEnd/>
          </a:ln>
          <a:effectLst/>
        </p:spPr>
        <p:txBody>
          <a:bodyPr>
            <a:spAutoFit/>
          </a:bodyPr>
          <a:lstStyle/>
          <a:p>
            <a:pPr fontAlgn="base">
              <a:spcBef>
                <a:spcPct val="0"/>
              </a:spcBef>
              <a:spcAft>
                <a:spcPct val="0"/>
              </a:spcAft>
              <a:defRPr/>
            </a:pPr>
            <a:r>
              <a:rPr lang="en-US" altLang="zh-CN" sz="2400" b="1" dirty="0">
                <a:solidFill>
                  <a:srgbClr val="000000"/>
                </a:solidFill>
                <a:effectLst>
                  <a:outerShdw blurRad="38100" dist="38100" dir="2700000" algn="tl">
                    <a:srgbClr val="C0C0C0"/>
                  </a:outerShdw>
                </a:effectLst>
                <a:ea typeface="黑体" pitchFamily="49" charset="-122"/>
              </a:rPr>
              <a:t>2</a:t>
            </a:r>
            <a:r>
              <a:rPr lang="zh-CN" altLang="en-US" sz="2400" b="1" dirty="0">
                <a:solidFill>
                  <a:srgbClr val="000000"/>
                </a:solidFill>
                <a:effectLst>
                  <a:outerShdw blurRad="38100" dist="38100" dir="2700000" algn="tl">
                    <a:srgbClr val="C0C0C0"/>
                  </a:outerShdw>
                </a:effectLst>
                <a:ea typeface="黑体" pitchFamily="49" charset="-122"/>
              </a:rPr>
              <a:t>）把反封建和反宗教神学的斗争推进到新的高度</a:t>
            </a:r>
          </a:p>
        </p:txBody>
      </p:sp>
      <p:sp>
        <p:nvSpPr>
          <p:cNvPr id="132102" name="Rectangle 6"/>
          <p:cNvSpPr>
            <a:spLocks noChangeArrowheads="1"/>
          </p:cNvSpPr>
          <p:nvPr/>
        </p:nvSpPr>
        <p:spPr bwMode="auto">
          <a:xfrm>
            <a:off x="1123950" y="3810000"/>
            <a:ext cx="7639050" cy="830263"/>
          </a:xfrm>
          <a:prstGeom prst="rect">
            <a:avLst/>
          </a:prstGeom>
          <a:noFill/>
          <a:ln w="9525">
            <a:noFill/>
            <a:miter lim="800000"/>
            <a:headEnd/>
            <a:tailEnd/>
          </a:ln>
          <a:effectLst/>
        </p:spPr>
        <p:txBody>
          <a:bodyPr>
            <a:spAutoFit/>
          </a:bodyPr>
          <a:lstStyle/>
          <a:p>
            <a:pPr fontAlgn="base">
              <a:spcBef>
                <a:spcPct val="0"/>
              </a:spcBef>
              <a:spcAft>
                <a:spcPct val="0"/>
              </a:spcAft>
              <a:defRPr/>
            </a:pPr>
            <a:r>
              <a:rPr lang="zh-CN" altLang="en-US" sz="2400" b="1" dirty="0">
                <a:solidFill>
                  <a:srgbClr val="000000"/>
                </a:solidFill>
                <a:effectLst>
                  <a:outerShdw blurRad="38100" dist="38100" dir="2700000" algn="tl">
                    <a:srgbClr val="C0C0C0"/>
                  </a:outerShdw>
                </a:effectLst>
                <a:ea typeface="楷体_GB2312" pitchFamily="49" charset="-122"/>
              </a:rPr>
              <a:t>反对封建专制制度，建立资产阶级“理想王国”，构建资产阶级政治制度</a:t>
            </a:r>
          </a:p>
        </p:txBody>
      </p:sp>
      <p:sp>
        <p:nvSpPr>
          <p:cNvPr id="8" name="Rectangle 52"/>
          <p:cNvSpPr>
            <a:spLocks noChangeArrowheads="1"/>
          </p:cNvSpPr>
          <p:nvPr/>
        </p:nvSpPr>
        <p:spPr bwMode="auto">
          <a:xfrm>
            <a:off x="533400" y="1381125"/>
            <a:ext cx="3036888" cy="523875"/>
          </a:xfrm>
          <a:prstGeom prst="rect">
            <a:avLst/>
          </a:prstGeom>
          <a:noFill/>
          <a:ln w="9525">
            <a:noFill/>
            <a:miter lim="800000"/>
            <a:headEnd/>
            <a:tailEnd/>
          </a:ln>
          <a:effectLst/>
        </p:spPr>
        <p:txBody>
          <a:bodyPr wrap="none">
            <a:spAutoFit/>
          </a:bodyPr>
          <a:lstStyle/>
          <a:p>
            <a:pPr algn="ctr" fontAlgn="base">
              <a:spcBef>
                <a:spcPct val="20000"/>
              </a:spcBef>
              <a:spcAft>
                <a:spcPct val="0"/>
              </a:spcAft>
              <a:buClr>
                <a:srgbClr val="009999"/>
              </a:buClr>
              <a:buFont typeface="Wingdings" pitchFamily="2" charset="2"/>
              <a:buNone/>
              <a:defRPr/>
            </a:pPr>
            <a:r>
              <a:rPr lang="en-US" altLang="zh-CN" sz="2800" b="1" dirty="0">
                <a:solidFill>
                  <a:srgbClr val="000000"/>
                </a:solidFill>
                <a:effectLst>
                  <a:outerShdw blurRad="38100" dist="38100" dir="2700000" algn="tl">
                    <a:srgbClr val="C0C0C0"/>
                  </a:outerShdw>
                </a:effectLst>
                <a:latin typeface="华文中宋" pitchFamily="2" charset="-122"/>
                <a:ea typeface="华文中宋" pitchFamily="2" charset="-122"/>
              </a:rPr>
              <a:t>3.</a:t>
            </a:r>
            <a:r>
              <a:rPr lang="zh-CN" altLang="en-US" sz="2800" b="1" dirty="0">
                <a:solidFill>
                  <a:srgbClr val="000000"/>
                </a:solidFill>
                <a:effectLst>
                  <a:outerShdw blurRad="38100" dist="38100" dir="2700000" algn="tl">
                    <a:srgbClr val="C0C0C0"/>
                  </a:outerShdw>
                </a:effectLst>
                <a:latin typeface="华文中宋" pitchFamily="2" charset="-122"/>
                <a:ea typeface="华文中宋" pitchFamily="2" charset="-122"/>
              </a:rPr>
              <a:t>启蒙思想的核心</a:t>
            </a:r>
          </a:p>
        </p:txBody>
      </p:sp>
      <p:sp>
        <p:nvSpPr>
          <p:cNvPr id="9" name="Rectangle 8"/>
          <p:cNvSpPr>
            <a:spLocks noChangeArrowheads="1"/>
          </p:cNvSpPr>
          <p:nvPr/>
        </p:nvSpPr>
        <p:spPr bwMode="auto">
          <a:xfrm>
            <a:off x="457200" y="548680"/>
            <a:ext cx="8686800" cy="1077912"/>
          </a:xfrm>
          <a:prstGeom prst="rect">
            <a:avLst/>
          </a:prstGeom>
          <a:noFill/>
          <a:ln w="9525">
            <a:noFill/>
            <a:miter lim="800000"/>
            <a:headEnd/>
            <a:tailEnd/>
          </a:ln>
          <a:effectLst/>
        </p:spPr>
        <p:txBody>
          <a:bodyPr>
            <a:spAutoFit/>
          </a:bodyPr>
          <a:lstStyle/>
          <a:p>
            <a:pPr marL="457200" indent="-457200" fontAlgn="base">
              <a:spcBef>
                <a:spcPct val="0"/>
              </a:spcBef>
              <a:spcAft>
                <a:spcPct val="0"/>
              </a:spcAft>
              <a:buFont typeface="Wingdings" panose="05000000000000000000" pitchFamily="2" charset="2"/>
              <a:buChar char="n"/>
              <a:defRPr/>
            </a:pPr>
            <a:r>
              <a:rPr lang="zh-CN" altLang="en-US" sz="3200" b="1" dirty="0">
                <a:solidFill>
                  <a:srgbClr val="FF0000"/>
                </a:solidFill>
                <a:effectLst>
                  <a:outerShdw blurRad="38100" dist="38100" dir="2700000" algn="tl">
                    <a:srgbClr val="000000">
                      <a:alpha val="43137"/>
                    </a:srgbClr>
                  </a:outerShdw>
                </a:effectLst>
                <a:latin typeface="微软雅黑" pitchFamily="34" charset="-122"/>
                <a:ea typeface="微软雅黑" pitchFamily="34" charset="-122"/>
              </a:rPr>
              <a:t>人文精神的成熟</a:t>
            </a:r>
            <a:r>
              <a:rPr lang="en-US" altLang="zh-CN" sz="3200" b="1" dirty="0">
                <a:solidFill>
                  <a:srgbClr val="FF0000"/>
                </a:solidFill>
                <a:effectLst>
                  <a:outerShdw blurRad="38100" dist="38100" dir="2700000" algn="tl">
                    <a:srgbClr val="000000">
                      <a:alpha val="43137"/>
                    </a:srgbClr>
                  </a:outerShdw>
                </a:effectLst>
                <a:latin typeface="微软雅黑" pitchFamily="34" charset="-122"/>
                <a:ea typeface="微软雅黑" pitchFamily="34" charset="-122"/>
              </a:rPr>
              <a:t>——</a:t>
            </a:r>
            <a:r>
              <a:rPr lang="zh-CN" altLang="en-US" sz="3200" b="1" dirty="0">
                <a:solidFill>
                  <a:srgbClr val="FF0000"/>
                </a:solidFill>
                <a:effectLst>
                  <a:outerShdw blurRad="38100" dist="38100" dir="2700000" algn="tl">
                    <a:srgbClr val="000000">
                      <a:alpha val="43137"/>
                    </a:srgbClr>
                  </a:outerShdw>
                </a:effectLst>
                <a:latin typeface="微软雅黑" pitchFamily="34" charset="-122"/>
                <a:ea typeface="微软雅黑" pitchFamily="34" charset="-122"/>
              </a:rPr>
              <a:t>启蒙运动</a:t>
            </a:r>
          </a:p>
          <a:p>
            <a:pPr fontAlgn="base">
              <a:spcBef>
                <a:spcPct val="0"/>
              </a:spcBef>
              <a:spcAft>
                <a:spcPct val="0"/>
              </a:spcAft>
              <a:defRPr/>
            </a:pPr>
            <a:endParaRPr lang="zh-CN" altLang="en-US" sz="3200" b="1" dirty="0">
              <a:solidFill>
                <a:srgbClr val="000000"/>
              </a:solidFill>
              <a:effectLst>
                <a:outerShdw blurRad="38100" dist="38100" dir="2700000" algn="tl">
                  <a:srgbClr val="000000">
                    <a:alpha val="43137"/>
                  </a:srgbClr>
                </a:outerShdw>
              </a:effectLst>
              <a:latin typeface="微软雅黑" pitchFamily="34" charset="-122"/>
              <a:ea typeface="微软雅黑" pitchFamily="34" charset="-122"/>
            </a:endParaRPr>
          </a:p>
        </p:txBody>
      </p:sp>
      <p:sp>
        <p:nvSpPr>
          <p:cNvPr id="10" name="Rectangle 16"/>
          <p:cNvSpPr>
            <a:spLocks noChangeArrowheads="1"/>
          </p:cNvSpPr>
          <p:nvPr/>
        </p:nvSpPr>
        <p:spPr bwMode="auto">
          <a:xfrm>
            <a:off x="533400" y="4622800"/>
            <a:ext cx="8077200" cy="1016000"/>
          </a:xfrm>
          <a:prstGeom prst="rect">
            <a:avLst/>
          </a:prstGeom>
          <a:noFill/>
          <a:ln w="9525">
            <a:noFill/>
            <a:miter lim="800000"/>
            <a:headEnd/>
            <a:tailEnd/>
          </a:ln>
          <a:effectLst/>
        </p:spPr>
        <p:txBody>
          <a:bodyPr>
            <a:spAutoFit/>
          </a:bodyPr>
          <a:lstStyle/>
          <a:p>
            <a:pPr fontAlgn="base">
              <a:spcBef>
                <a:spcPct val="50000"/>
              </a:spcBef>
              <a:spcAft>
                <a:spcPct val="0"/>
              </a:spcAft>
              <a:defRPr/>
            </a:pPr>
            <a:r>
              <a:rPr kumimoji="1" lang="zh-CN" altLang="en-US" sz="2400" b="1" dirty="0">
                <a:solidFill>
                  <a:srgbClr val="FF0000"/>
                </a:solidFill>
                <a:effectLst>
                  <a:outerShdw blurRad="38100" dist="38100" dir="2700000" algn="tl">
                    <a:srgbClr val="C0C0C0"/>
                  </a:outerShdw>
                </a:effectLst>
                <a:latin typeface="华文中宋" pitchFamily="2" charset="-122"/>
                <a:ea typeface="华文中宋" pitchFamily="2" charset="-122"/>
              </a:rPr>
              <a:t>文艺复兴（人性）</a:t>
            </a:r>
            <a:r>
              <a:rPr kumimoji="1" lang="zh-CN" altLang="en-US" sz="2400" b="1" dirty="0">
                <a:solidFill>
                  <a:srgbClr val="000000"/>
                </a:solidFill>
                <a:latin typeface="华文中宋" pitchFamily="2" charset="-122"/>
                <a:ea typeface="华文中宋" pitchFamily="2" charset="-122"/>
              </a:rPr>
              <a:t>：使人类从</a:t>
            </a:r>
            <a:r>
              <a:rPr kumimoji="1" lang="zh-CN" altLang="en-US" sz="2400" b="1" dirty="0">
                <a:solidFill>
                  <a:srgbClr val="0000FF"/>
                </a:solidFill>
                <a:effectLst>
                  <a:outerShdw blurRad="38100" dist="38100" dir="2700000" algn="tl">
                    <a:srgbClr val="C0C0C0"/>
                  </a:outerShdw>
                </a:effectLst>
                <a:latin typeface="华文中宋" pitchFamily="2" charset="-122"/>
                <a:ea typeface="华文中宋" pitchFamily="2" charset="-122"/>
              </a:rPr>
              <a:t>神权</a:t>
            </a:r>
            <a:r>
              <a:rPr kumimoji="1" lang="zh-CN" altLang="en-US" sz="2400" b="1" dirty="0">
                <a:solidFill>
                  <a:srgbClr val="000000"/>
                </a:solidFill>
                <a:latin typeface="华文中宋" pitchFamily="2" charset="-122"/>
                <a:ea typeface="华文中宋" pitchFamily="2" charset="-122"/>
              </a:rPr>
              <a:t>的束缚下解脱出来              </a:t>
            </a:r>
            <a:endParaRPr kumimoji="1" lang="en-US" altLang="zh-CN" sz="2400" b="1" dirty="0">
              <a:solidFill>
                <a:srgbClr val="000000"/>
              </a:solidFill>
              <a:latin typeface="华文中宋" pitchFamily="2" charset="-122"/>
              <a:ea typeface="华文中宋" pitchFamily="2" charset="-122"/>
            </a:endParaRPr>
          </a:p>
          <a:p>
            <a:pPr fontAlgn="base">
              <a:spcBef>
                <a:spcPct val="50000"/>
              </a:spcBef>
              <a:spcAft>
                <a:spcPct val="0"/>
              </a:spcAft>
              <a:defRPr/>
            </a:pPr>
            <a:r>
              <a:rPr kumimoji="1" lang="zh-CN" altLang="en-US" sz="2400" b="1" dirty="0">
                <a:solidFill>
                  <a:srgbClr val="FF0000"/>
                </a:solidFill>
                <a:effectLst>
                  <a:outerShdw blurRad="38100" dist="38100" dir="2700000" algn="tl">
                    <a:srgbClr val="C0C0C0"/>
                  </a:outerShdw>
                </a:effectLst>
                <a:latin typeface="华文中宋" pitchFamily="2" charset="-122"/>
                <a:ea typeface="华文中宋" pitchFamily="2" charset="-122"/>
              </a:rPr>
              <a:t>启蒙运动（理性）</a:t>
            </a:r>
            <a:r>
              <a:rPr kumimoji="1" lang="zh-CN" altLang="en-US" sz="2400" b="1" dirty="0">
                <a:solidFill>
                  <a:srgbClr val="000000"/>
                </a:solidFill>
                <a:latin typeface="华文中宋" pitchFamily="2" charset="-122"/>
                <a:ea typeface="华文中宋" pitchFamily="2" charset="-122"/>
              </a:rPr>
              <a:t>：使人类从</a:t>
            </a:r>
            <a:r>
              <a:rPr kumimoji="1" lang="zh-CN" altLang="en-US" sz="2400" b="1" dirty="0">
                <a:solidFill>
                  <a:srgbClr val="0000FF"/>
                </a:solidFill>
                <a:effectLst>
                  <a:outerShdw blurRad="38100" dist="38100" dir="2700000" algn="tl">
                    <a:srgbClr val="C0C0C0"/>
                  </a:outerShdw>
                </a:effectLst>
                <a:latin typeface="华文中宋" pitchFamily="2" charset="-122"/>
                <a:ea typeface="华文中宋" pitchFamily="2" charset="-122"/>
              </a:rPr>
              <a:t>神权封建王权</a:t>
            </a:r>
            <a:r>
              <a:rPr kumimoji="1" lang="zh-CN" altLang="en-US" sz="2400" b="1" dirty="0">
                <a:solidFill>
                  <a:srgbClr val="000000"/>
                </a:solidFill>
                <a:latin typeface="华文中宋" pitchFamily="2" charset="-122"/>
                <a:ea typeface="华文中宋" pitchFamily="2" charset="-122"/>
              </a:rPr>
              <a:t>中解放出来 </a:t>
            </a:r>
          </a:p>
        </p:txBody>
      </p:sp>
      <p:sp>
        <p:nvSpPr>
          <p:cNvPr id="11" name="Rectangle 10"/>
          <p:cNvSpPr>
            <a:spLocks noChangeArrowheads="1"/>
          </p:cNvSpPr>
          <p:nvPr/>
        </p:nvSpPr>
        <p:spPr bwMode="auto">
          <a:xfrm>
            <a:off x="304800" y="5715000"/>
            <a:ext cx="856932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0"/>
              </a:spcBef>
              <a:spcAft>
                <a:spcPct val="0"/>
              </a:spcAft>
            </a:pPr>
            <a:r>
              <a:rPr lang="zh-CN" altLang="en-US" sz="2400">
                <a:solidFill>
                  <a:srgbClr val="0000CC"/>
                </a:solidFill>
                <a:latin typeface="华文中宋" pitchFamily="2" charset="-122"/>
                <a:ea typeface="华文中宋" pitchFamily="2" charset="-122"/>
              </a:rPr>
              <a:t>启蒙运动</a:t>
            </a:r>
            <a:r>
              <a:rPr lang="zh-CN" altLang="en-US" sz="2400">
                <a:solidFill>
                  <a:srgbClr val="000000"/>
                </a:solidFill>
                <a:latin typeface="华文中宋" pitchFamily="2" charset="-122"/>
                <a:ea typeface="华文中宋" pitchFamily="2" charset="-122"/>
              </a:rPr>
              <a:t>（</a:t>
            </a:r>
            <a:r>
              <a:rPr lang="en-US" altLang="zh-CN" sz="2400">
                <a:solidFill>
                  <a:srgbClr val="000000"/>
                </a:solidFill>
                <a:latin typeface="华文中宋" pitchFamily="2" charset="-122"/>
                <a:ea typeface="华文中宋" pitchFamily="2" charset="-122"/>
              </a:rPr>
              <a:t>enlightenment</a:t>
            </a:r>
            <a:r>
              <a:rPr lang="zh-CN" altLang="en-US" sz="2400">
                <a:solidFill>
                  <a:srgbClr val="000000"/>
                </a:solidFill>
                <a:latin typeface="华文中宋" pitchFamily="2" charset="-122"/>
                <a:ea typeface="华文中宋" pitchFamily="2" charset="-122"/>
              </a:rPr>
              <a:t>） </a:t>
            </a:r>
            <a:r>
              <a:rPr lang="en-US" altLang="en-US" sz="2400">
                <a:solidFill>
                  <a:srgbClr val="000000"/>
                </a:solidFill>
                <a:latin typeface="华文中宋" pitchFamily="2" charset="-122"/>
                <a:ea typeface="华文中宋" pitchFamily="2" charset="-122"/>
              </a:rPr>
              <a:t>—</a:t>
            </a:r>
            <a:r>
              <a:rPr lang="en-US" altLang="zh-CN" sz="2400">
                <a:solidFill>
                  <a:srgbClr val="000000"/>
                </a:solidFill>
                <a:latin typeface="华文中宋" pitchFamily="2" charset="-122"/>
                <a:ea typeface="华文中宋" pitchFamily="2" charset="-122"/>
              </a:rPr>
              <a:t> </a:t>
            </a:r>
            <a:r>
              <a:rPr lang="en-US" altLang="en-US" sz="2400">
                <a:solidFill>
                  <a:srgbClr val="000000"/>
                </a:solidFill>
                <a:latin typeface="华文中宋" pitchFamily="2" charset="-122"/>
                <a:ea typeface="华文中宋" pitchFamily="2" charset="-122"/>
              </a:rPr>
              <a:t>—</a:t>
            </a:r>
            <a:r>
              <a:rPr lang="zh-CN" altLang="en-US" sz="2400">
                <a:solidFill>
                  <a:srgbClr val="000000"/>
                </a:solidFill>
                <a:latin typeface="华文中宋" pitchFamily="2" charset="-122"/>
                <a:ea typeface="华文中宋" pitchFamily="2" charset="-122"/>
              </a:rPr>
              <a:t>在</a:t>
            </a:r>
            <a:r>
              <a:rPr lang="en-US" altLang="zh-CN" sz="2400">
                <a:solidFill>
                  <a:srgbClr val="000000"/>
                </a:solidFill>
                <a:latin typeface="华文中宋" pitchFamily="2" charset="-122"/>
                <a:ea typeface="华文中宋" pitchFamily="2" charset="-122"/>
              </a:rPr>
              <a:t>17</a:t>
            </a:r>
            <a:r>
              <a:rPr lang="zh-CN" altLang="en-US" sz="2400">
                <a:solidFill>
                  <a:srgbClr val="000000"/>
                </a:solidFill>
                <a:latin typeface="华文中宋" pitchFamily="2" charset="-122"/>
                <a:ea typeface="华文中宋" pitchFamily="2" charset="-122"/>
              </a:rPr>
              <a:t>、</a:t>
            </a:r>
            <a:r>
              <a:rPr lang="en-US" altLang="zh-CN" sz="2400">
                <a:solidFill>
                  <a:srgbClr val="000000"/>
                </a:solidFill>
                <a:latin typeface="华文中宋" pitchFamily="2" charset="-122"/>
                <a:ea typeface="华文中宋" pitchFamily="2" charset="-122"/>
              </a:rPr>
              <a:t>1</a:t>
            </a:r>
            <a:r>
              <a:rPr lang="zh-CN" altLang="en-US" sz="2400">
                <a:solidFill>
                  <a:srgbClr val="000000"/>
                </a:solidFill>
                <a:latin typeface="华文中宋" pitchFamily="2" charset="-122"/>
                <a:ea typeface="华文中宋" pitchFamily="2" charset="-122"/>
              </a:rPr>
              <a:t>８世纪欧洲资产阶级掀起的一场</a:t>
            </a:r>
            <a:r>
              <a:rPr lang="zh-CN" altLang="en-US" sz="2400" i="1">
                <a:solidFill>
                  <a:srgbClr val="FF0000"/>
                </a:solidFill>
                <a:latin typeface="华文中宋" pitchFamily="2" charset="-122"/>
                <a:ea typeface="华文中宋" pitchFamily="2" charset="-122"/>
              </a:rPr>
              <a:t>反封建</a:t>
            </a:r>
            <a:r>
              <a:rPr lang="zh-CN" altLang="en-US" sz="2400">
                <a:solidFill>
                  <a:srgbClr val="FF0000"/>
                </a:solidFill>
                <a:latin typeface="华文中宋" pitchFamily="2" charset="-122"/>
                <a:ea typeface="华文中宋" pitchFamily="2" charset="-122"/>
              </a:rPr>
              <a:t>专制</a:t>
            </a:r>
            <a:r>
              <a:rPr lang="zh-CN" altLang="en-US" sz="2400" i="1">
                <a:solidFill>
                  <a:srgbClr val="0000CC"/>
                </a:solidFill>
                <a:latin typeface="华文中宋" pitchFamily="2" charset="-122"/>
                <a:ea typeface="华文中宋" pitchFamily="2" charset="-122"/>
              </a:rPr>
              <a:t>、</a:t>
            </a:r>
            <a:r>
              <a:rPr lang="zh-CN" altLang="en-US" sz="2400" i="1">
                <a:solidFill>
                  <a:srgbClr val="FF0000"/>
                </a:solidFill>
                <a:latin typeface="华文中宋" pitchFamily="2" charset="-122"/>
                <a:ea typeface="华文中宋" pitchFamily="2" charset="-122"/>
              </a:rPr>
              <a:t>反教会权威</a:t>
            </a:r>
            <a:r>
              <a:rPr lang="zh-CN" altLang="en-US" sz="2400">
                <a:solidFill>
                  <a:srgbClr val="000000"/>
                </a:solidFill>
                <a:latin typeface="华文中宋" pitchFamily="2" charset="-122"/>
                <a:ea typeface="华文中宋" pitchFamily="2" charset="-122"/>
              </a:rPr>
              <a:t>的思想解放运动</a:t>
            </a:r>
          </a:p>
        </p:txBody>
      </p:sp>
    </p:spTree>
    <p:extLst>
      <p:ext uri="{BB962C8B-B14F-4D97-AF65-F5344CB8AC3E}">
        <p14:creationId xmlns:p14="http://schemas.microsoft.com/office/powerpoint/2010/main" val="257737967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132098"/>
                                        </p:tgtEl>
                                        <p:attrNameLst>
                                          <p:attrName>style.visibility</p:attrName>
                                        </p:attrNameLst>
                                      </p:cBhvr>
                                      <p:to>
                                        <p:strVal val="visible"/>
                                      </p:to>
                                    </p:set>
                                    <p:anim calcmode="lin" valueType="num">
                                      <p:cBhvr>
                                        <p:cTn id="7" dur="500" fill="hold"/>
                                        <p:tgtEl>
                                          <p:spTgt spid="132098"/>
                                        </p:tgtEl>
                                        <p:attrNameLst>
                                          <p:attrName>ppt_w</p:attrName>
                                        </p:attrNameLst>
                                      </p:cBhvr>
                                      <p:tavLst>
                                        <p:tav tm="0">
                                          <p:val>
                                            <p:strVal val="#ppt_w*0.05"/>
                                          </p:val>
                                        </p:tav>
                                        <p:tav tm="100000">
                                          <p:val>
                                            <p:strVal val="#ppt_w"/>
                                          </p:val>
                                        </p:tav>
                                      </p:tavLst>
                                    </p:anim>
                                    <p:anim calcmode="lin" valueType="num">
                                      <p:cBhvr>
                                        <p:cTn id="8" dur="500" fill="hold"/>
                                        <p:tgtEl>
                                          <p:spTgt spid="132098"/>
                                        </p:tgtEl>
                                        <p:attrNameLst>
                                          <p:attrName>ppt_h</p:attrName>
                                        </p:attrNameLst>
                                      </p:cBhvr>
                                      <p:tavLst>
                                        <p:tav tm="0">
                                          <p:val>
                                            <p:strVal val="#ppt_h"/>
                                          </p:val>
                                        </p:tav>
                                        <p:tav tm="100000">
                                          <p:val>
                                            <p:strVal val="#ppt_h"/>
                                          </p:val>
                                        </p:tav>
                                      </p:tavLst>
                                    </p:anim>
                                    <p:anim calcmode="lin" valueType="num">
                                      <p:cBhvr>
                                        <p:cTn id="9" dur="500" fill="hold"/>
                                        <p:tgtEl>
                                          <p:spTgt spid="132098"/>
                                        </p:tgtEl>
                                        <p:attrNameLst>
                                          <p:attrName>ppt_x</p:attrName>
                                        </p:attrNameLst>
                                      </p:cBhvr>
                                      <p:tavLst>
                                        <p:tav tm="0">
                                          <p:val>
                                            <p:strVal val="#ppt_x-.2"/>
                                          </p:val>
                                        </p:tav>
                                        <p:tav tm="100000">
                                          <p:val>
                                            <p:strVal val="#ppt_x"/>
                                          </p:val>
                                        </p:tav>
                                      </p:tavLst>
                                    </p:anim>
                                    <p:anim calcmode="lin" valueType="num">
                                      <p:cBhvr>
                                        <p:cTn id="10" dur="500" fill="hold"/>
                                        <p:tgtEl>
                                          <p:spTgt spid="132098"/>
                                        </p:tgtEl>
                                        <p:attrNameLst>
                                          <p:attrName>ppt_y</p:attrName>
                                        </p:attrNameLst>
                                      </p:cBhvr>
                                      <p:tavLst>
                                        <p:tav tm="0">
                                          <p:val>
                                            <p:strVal val="#ppt_y"/>
                                          </p:val>
                                        </p:tav>
                                        <p:tav tm="100000">
                                          <p:val>
                                            <p:strVal val="#ppt_y"/>
                                          </p:val>
                                        </p:tav>
                                      </p:tavLst>
                                    </p:anim>
                                    <p:animEffect transition="in" filter="fade">
                                      <p:cBhvr>
                                        <p:cTn id="11" dur="500"/>
                                        <p:tgtEl>
                                          <p:spTgt spid="132098"/>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132099"/>
                                        </p:tgtEl>
                                        <p:attrNameLst>
                                          <p:attrName>style.visibility</p:attrName>
                                        </p:attrNameLst>
                                      </p:cBhvr>
                                      <p:to>
                                        <p:strVal val="visible"/>
                                      </p:to>
                                    </p:set>
                                    <p:animEffect transition="in" filter="blinds(horizontal)">
                                      <p:cBhvr>
                                        <p:cTn id="16" dur="500"/>
                                        <p:tgtEl>
                                          <p:spTgt spid="132099"/>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132100"/>
                                        </p:tgtEl>
                                        <p:attrNameLst>
                                          <p:attrName>style.visibility</p:attrName>
                                        </p:attrNameLst>
                                      </p:cBhvr>
                                      <p:to>
                                        <p:strVal val="visible"/>
                                      </p:to>
                                    </p:set>
                                    <p:animEffect transition="in" filter="blinds(horizontal)">
                                      <p:cBhvr>
                                        <p:cTn id="21" dur="500"/>
                                        <p:tgtEl>
                                          <p:spTgt spid="132100"/>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132101"/>
                                        </p:tgtEl>
                                        <p:attrNameLst>
                                          <p:attrName>style.visibility</p:attrName>
                                        </p:attrNameLst>
                                      </p:cBhvr>
                                      <p:to>
                                        <p:strVal val="visible"/>
                                      </p:to>
                                    </p:set>
                                    <p:animEffect transition="in" filter="blinds(horizontal)">
                                      <p:cBhvr>
                                        <p:cTn id="26" dur="500"/>
                                        <p:tgtEl>
                                          <p:spTgt spid="132101"/>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132102"/>
                                        </p:tgtEl>
                                        <p:attrNameLst>
                                          <p:attrName>style.visibility</p:attrName>
                                        </p:attrNameLst>
                                      </p:cBhvr>
                                      <p:to>
                                        <p:strVal val="visible"/>
                                      </p:to>
                                    </p:set>
                                    <p:animEffect transition="in" filter="blinds(horizontal)">
                                      <p:cBhvr>
                                        <p:cTn id="31" dur="500"/>
                                        <p:tgtEl>
                                          <p:spTgt spid="132102"/>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27" presetClass="entr" presetSubtype="0" fill="hold" grpId="0" nodeType="clickEffect">
                                  <p:stCondLst>
                                    <p:cond delay="0"/>
                                  </p:stCondLst>
                                  <p:iterate type="lt">
                                    <p:tmPct val="50000"/>
                                  </p:iterate>
                                  <p:childTnLst>
                                    <p:set>
                                      <p:cBhvr>
                                        <p:cTn id="35" dur="1" fill="hold">
                                          <p:stCondLst>
                                            <p:cond delay="0"/>
                                          </p:stCondLst>
                                        </p:cTn>
                                        <p:tgtEl>
                                          <p:spTgt spid="10"/>
                                        </p:tgtEl>
                                        <p:attrNameLst>
                                          <p:attrName>style.visibility</p:attrName>
                                        </p:attrNameLst>
                                      </p:cBhvr>
                                      <p:to>
                                        <p:strVal val="visible"/>
                                      </p:to>
                                    </p:set>
                                    <p:anim calcmode="discrete" valueType="clr">
                                      <p:cBhvr override="childStyle">
                                        <p:cTn id="36" dur="80"/>
                                        <p:tgtEl>
                                          <p:spTgt spid="10"/>
                                        </p:tgtEl>
                                        <p:attrNameLst>
                                          <p:attrName>style.color</p:attrName>
                                        </p:attrNameLst>
                                      </p:cBhvr>
                                      <p:tavLst>
                                        <p:tav tm="0">
                                          <p:val>
                                            <p:clrVal>
                                              <a:schemeClr val="accent2"/>
                                            </p:clrVal>
                                          </p:val>
                                        </p:tav>
                                        <p:tav tm="50000">
                                          <p:val>
                                            <p:clrVal>
                                              <a:schemeClr val="hlink"/>
                                            </p:clrVal>
                                          </p:val>
                                        </p:tav>
                                      </p:tavLst>
                                    </p:anim>
                                    <p:anim calcmode="discrete" valueType="clr">
                                      <p:cBhvr>
                                        <p:cTn id="37" dur="80"/>
                                        <p:tgtEl>
                                          <p:spTgt spid="10"/>
                                        </p:tgtEl>
                                        <p:attrNameLst>
                                          <p:attrName>fillcolor</p:attrName>
                                        </p:attrNameLst>
                                      </p:cBhvr>
                                      <p:tavLst>
                                        <p:tav tm="0">
                                          <p:val>
                                            <p:clrVal>
                                              <a:schemeClr val="accent2"/>
                                            </p:clrVal>
                                          </p:val>
                                        </p:tav>
                                        <p:tav tm="50000">
                                          <p:val>
                                            <p:clrVal>
                                              <a:schemeClr val="hlink"/>
                                            </p:clrVal>
                                          </p:val>
                                        </p:tav>
                                      </p:tavLst>
                                    </p:anim>
                                    <p:set>
                                      <p:cBhvr>
                                        <p:cTn id="38" dur="80"/>
                                        <p:tgtEl>
                                          <p:spTgt spid="10"/>
                                        </p:tgtEl>
                                        <p:attrNameLst>
                                          <p:attrName>fill.type</p:attrName>
                                        </p:attrNameLst>
                                      </p:cBhvr>
                                      <p:to>
                                        <p:strVal val="solid"/>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8" grpId="0"/>
      <p:bldP spid="132099" grpId="0"/>
      <p:bldP spid="132100" grpId="0"/>
      <p:bldP spid="132101" grpId="0"/>
      <p:bldP spid="132102" grpId="0"/>
      <p:bldP spid="10" grpId="0"/>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WordArt 3"/>
          <p:cNvSpPr>
            <a:spLocks noChangeArrowheads="1" noChangeShapeType="1"/>
          </p:cNvSpPr>
          <p:nvPr/>
        </p:nvSpPr>
        <p:spPr bwMode="auto">
          <a:xfrm>
            <a:off x="228600" y="381000"/>
            <a:ext cx="1944688" cy="1457325"/>
          </a:xfrm>
          <a:prstGeom prst="rect">
            <a:avLst/>
          </a:prstGeom>
        </p:spPr>
        <p:txBody>
          <a:bodyPr wrap="none" fromWordArt="1">
            <a:prstTxWarp prst="textCascadeUp">
              <a:avLst>
                <a:gd name="adj" fmla="val 44444"/>
              </a:avLst>
            </a:prstTxWarp>
            <a:scene3d>
              <a:camera prst="legacyPerspectiveFront">
                <a:rot lat="20519999" lon="1080000" rev="0"/>
              </a:camera>
              <a:lightRig rig="legacyFlat1" dir="r"/>
            </a:scene3d>
            <a:sp3d extrusionH="430200" prstMaterial="legacyMatte">
              <a:extrusionClr>
                <a:srgbClr val="FF6600"/>
              </a:extrusionClr>
            </a:sp3d>
          </a:bodyPr>
          <a:lstStyle/>
          <a:p>
            <a:pPr algn="ctr" fontAlgn="base">
              <a:spcBef>
                <a:spcPct val="0"/>
              </a:spcBef>
              <a:spcAft>
                <a:spcPct val="0"/>
              </a:spcAft>
              <a:defRPr/>
            </a:pPr>
            <a:r>
              <a:rPr lang="zh-CN" altLang="en-US" sz="3600" b="1" dirty="0">
                <a:ln w="9525">
                  <a:noFill/>
                  <a:round/>
                  <a:headEnd/>
                  <a:tailEnd/>
                </a:ln>
                <a:gradFill rotWithShape="0">
                  <a:gsLst>
                    <a:gs pos="0">
                      <a:srgbClr val="FFE701"/>
                    </a:gs>
                    <a:gs pos="100000">
                      <a:srgbClr val="FE3E02"/>
                    </a:gs>
                  </a:gsLst>
                  <a:lin ang="5400000" scaled="1"/>
                </a:gradFill>
                <a:latin typeface="宋体"/>
              </a:rPr>
              <a:t>走近高考</a:t>
            </a:r>
          </a:p>
        </p:txBody>
      </p:sp>
      <p:sp>
        <p:nvSpPr>
          <p:cNvPr id="3" name="Text Box 4"/>
          <p:cNvSpPr txBox="1">
            <a:spLocks noChangeArrowheads="1"/>
          </p:cNvSpPr>
          <p:nvPr/>
        </p:nvSpPr>
        <p:spPr bwMode="auto">
          <a:xfrm>
            <a:off x="381000" y="1489075"/>
            <a:ext cx="8305800" cy="2893100"/>
          </a:xfrm>
          <a:prstGeom prst="rect">
            <a:avLst/>
          </a:prstGeom>
          <a:noFill/>
          <a:ln w="9525">
            <a:noFill/>
            <a:miter lim="800000"/>
            <a:headEnd/>
            <a:tailEnd/>
          </a:ln>
          <a:effectLst/>
        </p:spPr>
        <p:txBody>
          <a:bodyPr>
            <a:spAutoFit/>
          </a:bodyPr>
          <a:lstStyle/>
          <a:p>
            <a:pPr fontAlgn="base">
              <a:spcBef>
                <a:spcPct val="0"/>
              </a:spcBef>
              <a:spcAft>
                <a:spcPct val="0"/>
              </a:spcAft>
              <a:defRPr/>
            </a:pPr>
            <a:r>
              <a:rPr lang="en-US" altLang="zh-CN" sz="2600" b="1" dirty="0">
                <a:solidFill>
                  <a:srgbClr val="000000"/>
                </a:solidFill>
                <a:latin typeface="宋体"/>
              </a:rPr>
              <a:t>      2</a:t>
            </a:r>
            <a:r>
              <a:rPr lang="zh-CN" altLang="en-US" sz="2600" b="1" dirty="0">
                <a:solidFill>
                  <a:srgbClr val="000000"/>
                </a:solidFill>
                <a:latin typeface="宋体"/>
              </a:rPr>
              <a:t>．“这是一场人类相信自己有能力驾驭自然并通过自己的努力完善自身的世俗运动。”这场运动是</a:t>
            </a:r>
            <a:r>
              <a:rPr lang="zh-CN" altLang="zh-CN" sz="2600" b="1" dirty="0">
                <a:solidFill>
                  <a:srgbClr val="000000"/>
                </a:solidFill>
                <a:latin typeface="宋体"/>
              </a:rPr>
              <a:t>(　　)</a:t>
            </a:r>
          </a:p>
          <a:p>
            <a:pPr fontAlgn="base">
              <a:spcBef>
                <a:spcPct val="0"/>
              </a:spcBef>
              <a:spcAft>
                <a:spcPct val="0"/>
              </a:spcAft>
              <a:defRPr/>
            </a:pPr>
            <a:r>
              <a:rPr lang="en-US" altLang="zh-CN" sz="2600" b="1" dirty="0">
                <a:solidFill>
                  <a:srgbClr val="000000"/>
                </a:solidFill>
                <a:latin typeface="宋体"/>
              </a:rPr>
              <a:t> </a:t>
            </a:r>
            <a:r>
              <a:rPr lang="zh-CN" altLang="zh-CN" sz="2600" b="1" dirty="0">
                <a:solidFill>
                  <a:srgbClr val="000000"/>
                </a:solidFill>
                <a:latin typeface="宋体"/>
              </a:rPr>
              <a:t>A．</a:t>
            </a:r>
            <a:r>
              <a:rPr lang="zh-CN" altLang="en-US" sz="2600" b="1" dirty="0">
                <a:solidFill>
                  <a:srgbClr val="000000"/>
                </a:solidFill>
                <a:latin typeface="宋体"/>
              </a:rPr>
              <a:t>实现人类自我觉醒的文艺复兴</a:t>
            </a:r>
            <a:endParaRPr lang="en-US" altLang="zh-CN" sz="2600" b="1" dirty="0">
              <a:solidFill>
                <a:srgbClr val="000000"/>
              </a:solidFill>
              <a:latin typeface="宋体"/>
            </a:endParaRPr>
          </a:p>
          <a:p>
            <a:pPr fontAlgn="base">
              <a:spcBef>
                <a:spcPct val="0"/>
              </a:spcBef>
              <a:spcAft>
                <a:spcPct val="0"/>
              </a:spcAft>
              <a:defRPr/>
            </a:pPr>
            <a:r>
              <a:rPr lang="en-US" altLang="zh-CN" sz="2600" b="1" dirty="0">
                <a:solidFill>
                  <a:srgbClr val="000000"/>
                </a:solidFill>
                <a:latin typeface="宋体"/>
              </a:rPr>
              <a:t> </a:t>
            </a:r>
            <a:r>
              <a:rPr lang="zh-CN" altLang="zh-CN" sz="2600" b="1" dirty="0">
                <a:solidFill>
                  <a:srgbClr val="000000"/>
                </a:solidFill>
                <a:latin typeface="宋体"/>
              </a:rPr>
              <a:t>B．</a:t>
            </a:r>
            <a:r>
              <a:rPr lang="zh-CN" altLang="en-US" sz="2600" b="1" dirty="0">
                <a:solidFill>
                  <a:srgbClr val="000000"/>
                </a:solidFill>
                <a:latin typeface="宋体"/>
              </a:rPr>
              <a:t>摆脱天主教会控制的宗教改革 </a:t>
            </a:r>
            <a:endParaRPr lang="en-US" altLang="zh-CN" sz="2600" b="1" dirty="0">
              <a:solidFill>
                <a:srgbClr val="000000"/>
              </a:solidFill>
              <a:latin typeface="宋体"/>
            </a:endParaRPr>
          </a:p>
          <a:p>
            <a:pPr fontAlgn="base">
              <a:spcBef>
                <a:spcPct val="0"/>
              </a:spcBef>
              <a:spcAft>
                <a:spcPct val="0"/>
              </a:spcAft>
              <a:defRPr/>
            </a:pPr>
            <a:r>
              <a:rPr lang="en-US" altLang="zh-CN" sz="2600" b="1" dirty="0">
                <a:solidFill>
                  <a:srgbClr val="000000"/>
                </a:solidFill>
                <a:latin typeface="宋体"/>
              </a:rPr>
              <a:t> </a:t>
            </a:r>
            <a:r>
              <a:rPr lang="zh-CN" altLang="zh-CN" sz="2600" b="1" dirty="0">
                <a:solidFill>
                  <a:srgbClr val="000000"/>
                </a:solidFill>
                <a:latin typeface="宋体"/>
              </a:rPr>
              <a:t>C．</a:t>
            </a:r>
            <a:r>
              <a:rPr lang="zh-CN" altLang="en-US" sz="2600" b="1" dirty="0">
                <a:solidFill>
                  <a:srgbClr val="000000"/>
                </a:solidFill>
                <a:latin typeface="宋体"/>
              </a:rPr>
              <a:t>揭开宇宙运行规律的科学革命</a:t>
            </a:r>
            <a:endParaRPr lang="en-US" altLang="zh-CN" sz="2600" b="1" dirty="0">
              <a:solidFill>
                <a:srgbClr val="000000"/>
              </a:solidFill>
              <a:latin typeface="宋体"/>
            </a:endParaRPr>
          </a:p>
          <a:p>
            <a:pPr fontAlgn="base">
              <a:spcBef>
                <a:spcPct val="0"/>
              </a:spcBef>
              <a:spcAft>
                <a:spcPct val="0"/>
              </a:spcAft>
              <a:defRPr/>
            </a:pPr>
            <a:r>
              <a:rPr lang="en-US" altLang="zh-CN" sz="2600" b="1" dirty="0">
                <a:solidFill>
                  <a:srgbClr val="000000"/>
                </a:solidFill>
                <a:latin typeface="宋体"/>
              </a:rPr>
              <a:t> </a:t>
            </a:r>
            <a:r>
              <a:rPr lang="zh-CN" altLang="zh-CN" sz="2600" b="1" dirty="0">
                <a:solidFill>
                  <a:srgbClr val="000000"/>
                </a:solidFill>
                <a:latin typeface="宋体"/>
              </a:rPr>
              <a:t>D．</a:t>
            </a:r>
            <a:r>
              <a:rPr lang="zh-CN" altLang="en-US" sz="2600" b="1" dirty="0">
                <a:solidFill>
                  <a:srgbClr val="000000"/>
                </a:solidFill>
                <a:latin typeface="宋体"/>
              </a:rPr>
              <a:t>规划人类理性王国的启蒙运动</a:t>
            </a:r>
            <a:endParaRPr lang="zh-CN" altLang="zh-CN" sz="2600" b="1" dirty="0">
              <a:solidFill>
                <a:srgbClr val="000000"/>
              </a:solidFill>
              <a:latin typeface="宋体"/>
            </a:endParaRPr>
          </a:p>
        </p:txBody>
      </p:sp>
      <p:sp>
        <p:nvSpPr>
          <p:cNvPr id="4" name="Text Box 5"/>
          <p:cNvSpPr txBox="1">
            <a:spLocks noChangeArrowheads="1"/>
          </p:cNvSpPr>
          <p:nvPr/>
        </p:nvSpPr>
        <p:spPr bwMode="auto">
          <a:xfrm>
            <a:off x="381000" y="4748951"/>
            <a:ext cx="8305800" cy="1200329"/>
          </a:xfrm>
          <a:prstGeom prst="rect">
            <a:avLst/>
          </a:prstGeom>
          <a:noFill/>
          <a:ln w="19050">
            <a:solidFill>
              <a:schemeClr val="tx1"/>
            </a:solidFill>
            <a:prstDash val="sys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just" eaLnBrk="1" fontAlgn="base" hangingPunct="1">
              <a:spcBef>
                <a:spcPct val="0"/>
              </a:spcBef>
              <a:spcAft>
                <a:spcPct val="0"/>
              </a:spcAft>
            </a:pPr>
            <a:r>
              <a:rPr lang="zh-CN" altLang="en-US" sz="2400" dirty="0">
                <a:solidFill>
                  <a:srgbClr val="FF0000"/>
                </a:solidFill>
                <a:latin typeface="华文中宋" pitchFamily="2" charset="-122"/>
                <a:ea typeface="华文中宋" pitchFamily="2" charset="-122"/>
                <a:cs typeface="Times New Roman" pitchFamily="18" charset="0"/>
              </a:rPr>
              <a:t>解析</a:t>
            </a:r>
            <a:r>
              <a:rPr lang="zh-CN" altLang="en-US" sz="2400" dirty="0">
                <a:solidFill>
                  <a:srgbClr val="000000"/>
                </a:solidFill>
                <a:latin typeface="楷体" pitchFamily="49" charset="-122"/>
                <a:ea typeface="楷体" pitchFamily="49" charset="-122"/>
                <a:cs typeface="Times New Roman" pitchFamily="18" charset="0"/>
              </a:rPr>
              <a:t>　这场运动强调“人类相信自己有能力驾驭自然”“通过自己的努力完善自身”，体现的是崇尚科学和理性的启蒙运动的特点，故</a:t>
            </a:r>
            <a:r>
              <a:rPr lang="en-US" altLang="zh-CN" sz="2400" dirty="0">
                <a:solidFill>
                  <a:srgbClr val="000000"/>
                </a:solidFill>
                <a:latin typeface="楷体" pitchFamily="49" charset="-122"/>
                <a:ea typeface="楷体" pitchFamily="49" charset="-122"/>
                <a:cs typeface="Times New Roman" pitchFamily="18" charset="0"/>
              </a:rPr>
              <a:t>D</a:t>
            </a:r>
            <a:r>
              <a:rPr lang="zh-CN" altLang="en-US" sz="2400" dirty="0">
                <a:solidFill>
                  <a:srgbClr val="000000"/>
                </a:solidFill>
                <a:latin typeface="楷体" pitchFamily="49" charset="-122"/>
                <a:ea typeface="楷体" pitchFamily="49" charset="-122"/>
                <a:cs typeface="Times New Roman" pitchFamily="18" charset="0"/>
              </a:rPr>
              <a:t>项符合题意。</a:t>
            </a:r>
          </a:p>
        </p:txBody>
      </p:sp>
      <p:sp>
        <p:nvSpPr>
          <p:cNvPr id="5" name="WordArt 10"/>
          <p:cNvSpPr>
            <a:spLocks noChangeArrowheads="1" noChangeShapeType="1" noTextEdit="1"/>
          </p:cNvSpPr>
          <p:nvPr/>
        </p:nvSpPr>
        <p:spPr bwMode="auto">
          <a:xfrm>
            <a:off x="6588224" y="2963334"/>
            <a:ext cx="1447800" cy="762000"/>
          </a:xfrm>
          <a:prstGeom prst="rect">
            <a:avLst/>
          </a:prstGeom>
        </p:spPr>
        <p:txBody>
          <a:bodyPr wrap="none" fromWordArt="1">
            <a:prstTxWarp prst="textTriangle">
              <a:avLst>
                <a:gd name="adj" fmla="val 0"/>
              </a:avLst>
            </a:prstTxWarp>
            <a:scene3d>
              <a:camera prst="legacyObliqueTopLeft"/>
              <a:lightRig rig="legacyNormal3" dir="r"/>
            </a:scene3d>
            <a:sp3d extrusionH="201600" prstMaterial="legacyMatte">
              <a:extrusionClr>
                <a:srgbClr val="0066CC"/>
              </a:extrusionClr>
            </a:sp3d>
          </a:bodyPr>
          <a:lstStyle/>
          <a:p>
            <a:pPr algn="ctr" fontAlgn="base">
              <a:spcBef>
                <a:spcPct val="0"/>
              </a:spcBef>
              <a:spcAft>
                <a:spcPct val="0"/>
              </a:spcAft>
            </a:pPr>
            <a:r>
              <a:rPr lang="en-US" altLang="zh-CN" sz="3600" b="1" kern="10" dirty="0">
                <a:ln w="9525">
                  <a:round/>
                  <a:headEnd/>
                  <a:tailEnd/>
                </a:ln>
                <a:gradFill rotWithShape="1">
                  <a:gsLst>
                    <a:gs pos="0">
                      <a:srgbClr val="FFFFCC"/>
                    </a:gs>
                    <a:gs pos="100000">
                      <a:srgbClr val="FF9999"/>
                    </a:gs>
                  </a:gsLst>
                  <a:lin ang="5400000" scaled="1"/>
                </a:gradFill>
                <a:latin typeface="宋体"/>
              </a:rPr>
              <a:t>D</a:t>
            </a:r>
            <a:endParaRPr lang="zh-CN" altLang="en-US" sz="3600" b="1" kern="10" dirty="0">
              <a:ln w="9525">
                <a:round/>
                <a:headEnd/>
                <a:tailEnd/>
              </a:ln>
              <a:gradFill rotWithShape="1">
                <a:gsLst>
                  <a:gs pos="0">
                    <a:srgbClr val="FFFFCC"/>
                  </a:gs>
                  <a:gs pos="100000">
                    <a:srgbClr val="FF9999"/>
                  </a:gs>
                </a:gsLst>
                <a:lin ang="5400000" scaled="1"/>
              </a:gradFill>
              <a:latin typeface="宋体"/>
            </a:endParaRPr>
          </a:p>
        </p:txBody>
      </p:sp>
    </p:spTree>
    <p:extLst>
      <p:ext uri="{BB962C8B-B14F-4D97-AF65-F5344CB8AC3E}">
        <p14:creationId xmlns:p14="http://schemas.microsoft.com/office/powerpoint/2010/main" val="1512992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05"/>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 calcmode="lin" valueType="num">
                                      <p:cBhvr>
                                        <p:cTn id="9" dur="1000" fill="hold"/>
                                        <p:tgtEl>
                                          <p:spTgt spid="4"/>
                                        </p:tgtEl>
                                        <p:attrNameLst>
                                          <p:attrName>ppt_x</p:attrName>
                                        </p:attrNameLst>
                                      </p:cBhvr>
                                      <p:tavLst>
                                        <p:tav tm="0">
                                          <p:val>
                                            <p:strVal val="#ppt_x-.2"/>
                                          </p:val>
                                        </p:tav>
                                        <p:tav tm="100000">
                                          <p:val>
                                            <p:strVal val="#ppt_x"/>
                                          </p:val>
                                        </p:tav>
                                      </p:tavLst>
                                    </p:anim>
                                    <p:anim calcmode="lin" valueType="num">
                                      <p:cBhvr>
                                        <p:cTn id="10" dur="1000" fill="hold"/>
                                        <p:tgtEl>
                                          <p:spTgt spid="4"/>
                                        </p:tgtEl>
                                        <p:attrNameLst>
                                          <p:attrName>ppt_y</p:attrName>
                                        </p:attrNameLst>
                                      </p:cBhvr>
                                      <p:tavLst>
                                        <p:tav tm="0">
                                          <p:val>
                                            <p:strVal val="#ppt_y"/>
                                          </p:val>
                                        </p:tav>
                                        <p:tav tm="100000">
                                          <p:val>
                                            <p:strVal val="#ppt_y"/>
                                          </p:val>
                                        </p:tav>
                                      </p:tavLst>
                                    </p:anim>
                                    <p:animEffect transition="in" filter="fade">
                                      <p:cBhvr>
                                        <p:cTn id="11" dur="10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linds(horizontal)">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60" name="Text Box 4"/>
          <p:cNvSpPr txBox="1">
            <a:spLocks noChangeArrowheads="1"/>
          </p:cNvSpPr>
          <p:nvPr/>
        </p:nvSpPr>
        <p:spPr bwMode="auto">
          <a:xfrm>
            <a:off x="381000" y="1489075"/>
            <a:ext cx="8305800" cy="2473325"/>
          </a:xfrm>
          <a:prstGeom prst="rect">
            <a:avLst/>
          </a:prstGeom>
          <a:noFill/>
          <a:ln w="9525">
            <a:noFill/>
            <a:miter lim="800000"/>
            <a:headEnd/>
            <a:tailEnd/>
          </a:ln>
          <a:effectLst/>
        </p:spPr>
        <p:txBody>
          <a:bodyPr>
            <a:spAutoFit/>
          </a:bodyPr>
          <a:lstStyle/>
          <a:p>
            <a:pPr fontAlgn="base">
              <a:spcBef>
                <a:spcPct val="0"/>
              </a:spcBef>
              <a:spcAft>
                <a:spcPct val="0"/>
              </a:spcAft>
              <a:defRPr/>
            </a:pPr>
            <a:r>
              <a:rPr lang="en-US" altLang="zh-CN" sz="2600" b="1" dirty="0">
                <a:solidFill>
                  <a:srgbClr val="000000"/>
                </a:solidFill>
                <a:latin typeface="宋体"/>
              </a:rPr>
              <a:t>      3</a:t>
            </a:r>
            <a:r>
              <a:rPr lang="zh-CN" altLang="en-US" sz="2600" b="1" dirty="0">
                <a:solidFill>
                  <a:srgbClr val="000000"/>
                </a:solidFill>
                <a:latin typeface="宋体"/>
              </a:rPr>
              <a:t>．</a:t>
            </a:r>
            <a:r>
              <a:rPr lang="zh-CN" altLang="zh-CN" sz="2600" b="1" dirty="0">
                <a:solidFill>
                  <a:srgbClr val="000000"/>
                </a:solidFill>
                <a:latin typeface="宋体"/>
              </a:rPr>
              <a:t>孟德斯鸠说：“自由是做法律所许可的一切事情的权利；如果一个公民能够做法律所禁止的事情，他就不再有自由了。因为其他的人也同样会有这个权利。”这一观点体现的主要思想主张是(　　)</a:t>
            </a:r>
          </a:p>
          <a:p>
            <a:pPr fontAlgn="base">
              <a:spcBef>
                <a:spcPct val="0"/>
              </a:spcBef>
              <a:spcAft>
                <a:spcPct val="0"/>
              </a:spcAft>
              <a:defRPr/>
            </a:pPr>
            <a:r>
              <a:rPr lang="en-US" altLang="zh-CN" sz="2600" b="1" dirty="0">
                <a:solidFill>
                  <a:srgbClr val="000000"/>
                </a:solidFill>
                <a:latin typeface="宋体"/>
              </a:rPr>
              <a:t> </a:t>
            </a:r>
            <a:r>
              <a:rPr lang="zh-CN" altLang="zh-CN" sz="2600" b="1" dirty="0">
                <a:solidFill>
                  <a:srgbClr val="000000"/>
                </a:solidFill>
                <a:latin typeface="宋体"/>
              </a:rPr>
              <a:t>A．三权分立思想		</a:t>
            </a:r>
            <a:r>
              <a:rPr lang="zh-CN" altLang="en-US" sz="2600" b="1" dirty="0">
                <a:solidFill>
                  <a:srgbClr val="000000"/>
                </a:solidFill>
                <a:latin typeface="宋体"/>
              </a:rPr>
              <a:t>  </a:t>
            </a:r>
            <a:r>
              <a:rPr lang="zh-CN" altLang="zh-CN" sz="2600" b="1" dirty="0">
                <a:solidFill>
                  <a:srgbClr val="000000"/>
                </a:solidFill>
                <a:latin typeface="宋体"/>
              </a:rPr>
              <a:t>B．法律应当是理性的体现</a:t>
            </a:r>
            <a:endParaRPr lang="zh-CN" altLang="en-US" sz="2600" b="1" dirty="0">
              <a:solidFill>
                <a:srgbClr val="000000"/>
              </a:solidFill>
              <a:latin typeface="宋体"/>
            </a:endParaRPr>
          </a:p>
          <a:p>
            <a:pPr fontAlgn="base">
              <a:spcBef>
                <a:spcPct val="0"/>
              </a:spcBef>
              <a:spcAft>
                <a:spcPct val="0"/>
              </a:spcAft>
              <a:defRPr/>
            </a:pPr>
            <a:r>
              <a:rPr lang="zh-CN" altLang="en-US" sz="2600" b="1" dirty="0">
                <a:solidFill>
                  <a:srgbClr val="000000"/>
                </a:solidFill>
                <a:latin typeface="宋体"/>
              </a:rPr>
              <a:t> </a:t>
            </a:r>
            <a:r>
              <a:rPr lang="zh-CN" altLang="zh-CN" sz="2600" b="1" dirty="0">
                <a:solidFill>
                  <a:srgbClr val="000000"/>
                </a:solidFill>
                <a:latin typeface="宋体"/>
              </a:rPr>
              <a:t>C．天赋人权思想		</a:t>
            </a:r>
            <a:r>
              <a:rPr lang="zh-CN" altLang="en-US" sz="2600" b="1" dirty="0">
                <a:solidFill>
                  <a:srgbClr val="000000"/>
                </a:solidFill>
                <a:latin typeface="宋体"/>
              </a:rPr>
              <a:t>  </a:t>
            </a:r>
            <a:r>
              <a:rPr lang="zh-CN" altLang="zh-CN" sz="2600" b="1" dirty="0">
                <a:solidFill>
                  <a:srgbClr val="000000"/>
                </a:solidFill>
                <a:latin typeface="宋体"/>
              </a:rPr>
              <a:t>D．社会契约思想</a:t>
            </a:r>
          </a:p>
        </p:txBody>
      </p:sp>
      <p:sp>
        <p:nvSpPr>
          <p:cNvPr id="198661" name="Text Box 5"/>
          <p:cNvSpPr txBox="1">
            <a:spLocks noChangeArrowheads="1"/>
          </p:cNvSpPr>
          <p:nvPr/>
        </p:nvSpPr>
        <p:spPr bwMode="auto">
          <a:xfrm>
            <a:off x="381000" y="4038600"/>
            <a:ext cx="8305800" cy="1938338"/>
          </a:xfrm>
          <a:prstGeom prst="rect">
            <a:avLst/>
          </a:prstGeom>
          <a:noFill/>
          <a:ln w="19050">
            <a:solidFill>
              <a:schemeClr val="tx1"/>
            </a:solidFill>
            <a:prstDash val="sys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just" eaLnBrk="1" fontAlgn="base" hangingPunct="1">
              <a:spcBef>
                <a:spcPct val="0"/>
              </a:spcBef>
              <a:spcAft>
                <a:spcPct val="0"/>
              </a:spcAft>
            </a:pPr>
            <a:r>
              <a:rPr lang="zh-CN" altLang="en-US" sz="2400" dirty="0">
                <a:solidFill>
                  <a:srgbClr val="FF0000"/>
                </a:solidFill>
                <a:latin typeface="华文中宋" pitchFamily="2" charset="-122"/>
                <a:ea typeface="华文中宋" pitchFamily="2" charset="-122"/>
                <a:cs typeface="Times New Roman" pitchFamily="18" charset="0"/>
              </a:rPr>
              <a:t>解析</a:t>
            </a:r>
            <a:r>
              <a:rPr lang="zh-CN" altLang="en-US" sz="2400" dirty="0">
                <a:solidFill>
                  <a:srgbClr val="000000"/>
                </a:solidFill>
                <a:latin typeface="楷体" pitchFamily="49" charset="-122"/>
                <a:ea typeface="楷体" pitchFamily="49" charset="-122"/>
                <a:cs typeface="Times New Roman" pitchFamily="18" charset="0"/>
              </a:rPr>
              <a:t>　分析材料，孟德斯鸠主张法律是民主自由的体现，民主自由也受到法律的制约。</a:t>
            </a:r>
            <a:r>
              <a:rPr lang="en-US" altLang="zh-CN" sz="2400" dirty="0">
                <a:solidFill>
                  <a:srgbClr val="000000"/>
                </a:solidFill>
                <a:latin typeface="楷体" pitchFamily="49" charset="-122"/>
                <a:ea typeface="楷体" pitchFamily="49" charset="-122"/>
                <a:cs typeface="Times New Roman" pitchFamily="18" charset="0"/>
              </a:rPr>
              <a:t>A</a:t>
            </a:r>
            <a:r>
              <a:rPr lang="zh-CN" altLang="en-US" sz="2400" dirty="0">
                <a:solidFill>
                  <a:srgbClr val="000000"/>
                </a:solidFill>
                <a:latin typeface="楷体" pitchFamily="49" charset="-122"/>
                <a:ea typeface="楷体" pitchFamily="49" charset="-122"/>
                <a:cs typeface="Times New Roman" pitchFamily="18" charset="0"/>
              </a:rPr>
              <a:t>项可排除，材料没有反映分权思想；</a:t>
            </a:r>
            <a:r>
              <a:rPr lang="en-US" altLang="zh-CN" sz="2400" dirty="0">
                <a:solidFill>
                  <a:srgbClr val="000000"/>
                </a:solidFill>
                <a:latin typeface="楷体" pitchFamily="49" charset="-122"/>
                <a:ea typeface="楷体" pitchFamily="49" charset="-122"/>
                <a:cs typeface="Times New Roman" pitchFamily="18" charset="0"/>
              </a:rPr>
              <a:t>C</a:t>
            </a:r>
            <a:r>
              <a:rPr lang="zh-CN" altLang="en-US" sz="2400" dirty="0">
                <a:solidFill>
                  <a:srgbClr val="000000"/>
                </a:solidFill>
                <a:latin typeface="楷体" pitchFamily="49" charset="-122"/>
                <a:ea typeface="楷体" pitchFamily="49" charset="-122"/>
                <a:cs typeface="Times New Roman" pitchFamily="18" charset="0"/>
              </a:rPr>
              <a:t>项排除，天赋人权指自然权利是天赋的，而不是由法律或信仰来赋予；</a:t>
            </a:r>
            <a:r>
              <a:rPr lang="en-US" altLang="zh-CN" sz="2400" dirty="0">
                <a:solidFill>
                  <a:srgbClr val="000000"/>
                </a:solidFill>
                <a:latin typeface="楷体" pitchFamily="49" charset="-122"/>
                <a:ea typeface="楷体" pitchFamily="49" charset="-122"/>
                <a:cs typeface="Times New Roman" pitchFamily="18" charset="0"/>
              </a:rPr>
              <a:t>D</a:t>
            </a:r>
            <a:r>
              <a:rPr lang="zh-CN" altLang="en-US" sz="2400" dirty="0">
                <a:solidFill>
                  <a:srgbClr val="000000"/>
                </a:solidFill>
                <a:latin typeface="楷体" pitchFamily="49" charset="-122"/>
                <a:ea typeface="楷体" pitchFamily="49" charset="-122"/>
                <a:cs typeface="Times New Roman" pitchFamily="18" charset="0"/>
              </a:rPr>
              <a:t>项排除，社会契约思想把社会和国家看作是人们订立契约的结果。故本题选</a:t>
            </a:r>
            <a:r>
              <a:rPr lang="en-US" altLang="zh-CN" sz="2400" dirty="0">
                <a:solidFill>
                  <a:srgbClr val="000000"/>
                </a:solidFill>
                <a:latin typeface="楷体" pitchFamily="49" charset="-122"/>
                <a:ea typeface="楷体" pitchFamily="49" charset="-122"/>
                <a:cs typeface="Times New Roman" pitchFamily="18" charset="0"/>
              </a:rPr>
              <a:t>B</a:t>
            </a:r>
            <a:r>
              <a:rPr lang="zh-CN" altLang="en-US" sz="2400" dirty="0">
                <a:solidFill>
                  <a:srgbClr val="000000"/>
                </a:solidFill>
                <a:latin typeface="楷体" pitchFamily="49" charset="-122"/>
                <a:ea typeface="楷体" pitchFamily="49" charset="-122"/>
                <a:cs typeface="Times New Roman" pitchFamily="18" charset="0"/>
              </a:rPr>
              <a:t>项。</a:t>
            </a:r>
          </a:p>
        </p:txBody>
      </p:sp>
      <p:sp>
        <p:nvSpPr>
          <p:cNvPr id="6" name="WordArt 10"/>
          <p:cNvSpPr>
            <a:spLocks noChangeArrowheads="1" noChangeShapeType="1" noTextEdit="1"/>
          </p:cNvSpPr>
          <p:nvPr/>
        </p:nvSpPr>
        <p:spPr bwMode="auto">
          <a:xfrm>
            <a:off x="7010400" y="5638800"/>
            <a:ext cx="1447800" cy="762000"/>
          </a:xfrm>
          <a:prstGeom prst="rect">
            <a:avLst/>
          </a:prstGeom>
        </p:spPr>
        <p:txBody>
          <a:bodyPr wrap="none" fromWordArt="1">
            <a:prstTxWarp prst="textTriangle">
              <a:avLst>
                <a:gd name="adj" fmla="val 0"/>
              </a:avLst>
            </a:prstTxWarp>
            <a:scene3d>
              <a:camera prst="legacyObliqueTopLeft"/>
              <a:lightRig rig="legacyNormal3" dir="r"/>
            </a:scene3d>
            <a:sp3d extrusionH="201600" prstMaterial="legacyMatte">
              <a:extrusionClr>
                <a:srgbClr val="0066CC"/>
              </a:extrusionClr>
            </a:sp3d>
          </a:bodyPr>
          <a:lstStyle/>
          <a:p>
            <a:pPr algn="ctr" fontAlgn="base">
              <a:spcBef>
                <a:spcPct val="0"/>
              </a:spcBef>
              <a:spcAft>
                <a:spcPct val="0"/>
              </a:spcAft>
            </a:pPr>
            <a:r>
              <a:rPr lang="en-US" altLang="zh-CN" sz="3600" b="1" kern="10" dirty="0">
                <a:ln w="9525">
                  <a:round/>
                  <a:headEnd/>
                  <a:tailEnd/>
                </a:ln>
                <a:gradFill rotWithShape="1">
                  <a:gsLst>
                    <a:gs pos="0">
                      <a:srgbClr val="FFFFCC"/>
                    </a:gs>
                    <a:gs pos="100000">
                      <a:srgbClr val="FF9999"/>
                    </a:gs>
                  </a:gsLst>
                  <a:lin ang="5400000" scaled="1"/>
                </a:gradFill>
                <a:latin typeface="宋体"/>
              </a:rPr>
              <a:t>B</a:t>
            </a:r>
            <a:endParaRPr lang="zh-CN" altLang="en-US" sz="3600" b="1" kern="10" dirty="0">
              <a:ln w="9525">
                <a:round/>
                <a:headEnd/>
                <a:tailEnd/>
              </a:ln>
              <a:gradFill rotWithShape="1">
                <a:gsLst>
                  <a:gs pos="0">
                    <a:srgbClr val="FFFFCC"/>
                  </a:gs>
                  <a:gs pos="100000">
                    <a:srgbClr val="FF9999"/>
                  </a:gs>
                </a:gsLst>
                <a:lin ang="5400000" scaled="1"/>
              </a:gradFill>
              <a:latin typeface="宋体"/>
            </a:endParaRPr>
          </a:p>
        </p:txBody>
      </p:sp>
      <p:sp>
        <p:nvSpPr>
          <p:cNvPr id="7" name="WordArt 3"/>
          <p:cNvSpPr>
            <a:spLocks noChangeArrowheads="1" noChangeShapeType="1"/>
          </p:cNvSpPr>
          <p:nvPr/>
        </p:nvSpPr>
        <p:spPr bwMode="auto">
          <a:xfrm>
            <a:off x="228600" y="381000"/>
            <a:ext cx="1944688" cy="1457325"/>
          </a:xfrm>
          <a:prstGeom prst="rect">
            <a:avLst/>
          </a:prstGeom>
        </p:spPr>
        <p:txBody>
          <a:bodyPr wrap="none" fromWordArt="1">
            <a:prstTxWarp prst="textCascadeUp">
              <a:avLst>
                <a:gd name="adj" fmla="val 44444"/>
              </a:avLst>
            </a:prstTxWarp>
            <a:scene3d>
              <a:camera prst="legacyPerspectiveFront">
                <a:rot lat="20519999" lon="1080000" rev="0"/>
              </a:camera>
              <a:lightRig rig="legacyFlat1" dir="r"/>
            </a:scene3d>
            <a:sp3d extrusionH="430200" prstMaterial="legacyMatte">
              <a:extrusionClr>
                <a:srgbClr val="FF6600"/>
              </a:extrusionClr>
            </a:sp3d>
          </a:bodyPr>
          <a:lstStyle/>
          <a:p>
            <a:pPr algn="ctr" fontAlgn="base">
              <a:spcBef>
                <a:spcPct val="0"/>
              </a:spcBef>
              <a:spcAft>
                <a:spcPct val="0"/>
              </a:spcAft>
              <a:defRPr/>
            </a:pPr>
            <a:r>
              <a:rPr lang="zh-CN" altLang="en-US" sz="3600" b="1" dirty="0">
                <a:ln w="9525">
                  <a:noFill/>
                  <a:round/>
                  <a:headEnd/>
                  <a:tailEnd/>
                </a:ln>
                <a:gradFill rotWithShape="0">
                  <a:gsLst>
                    <a:gs pos="0">
                      <a:srgbClr val="FFE701"/>
                    </a:gs>
                    <a:gs pos="100000">
                      <a:srgbClr val="FE3E02"/>
                    </a:gs>
                  </a:gsLst>
                  <a:lin ang="5400000" scaled="1"/>
                </a:gradFill>
                <a:latin typeface="宋体"/>
              </a:rPr>
              <a:t>走近高考</a:t>
            </a:r>
          </a:p>
        </p:txBody>
      </p:sp>
    </p:spTree>
    <p:extLst>
      <p:ext uri="{BB962C8B-B14F-4D97-AF65-F5344CB8AC3E}">
        <p14:creationId xmlns:p14="http://schemas.microsoft.com/office/powerpoint/2010/main" val="264833760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198661"/>
                                        </p:tgtEl>
                                        <p:attrNameLst>
                                          <p:attrName>style.visibility</p:attrName>
                                        </p:attrNameLst>
                                      </p:cBhvr>
                                      <p:to>
                                        <p:strVal val="visible"/>
                                      </p:to>
                                    </p:set>
                                    <p:anim calcmode="lin" valueType="num">
                                      <p:cBhvr>
                                        <p:cTn id="7" dur="1000" fill="hold"/>
                                        <p:tgtEl>
                                          <p:spTgt spid="198661"/>
                                        </p:tgtEl>
                                        <p:attrNameLst>
                                          <p:attrName>ppt_w</p:attrName>
                                        </p:attrNameLst>
                                      </p:cBhvr>
                                      <p:tavLst>
                                        <p:tav tm="0">
                                          <p:val>
                                            <p:strVal val="#ppt_w*0.05"/>
                                          </p:val>
                                        </p:tav>
                                        <p:tav tm="100000">
                                          <p:val>
                                            <p:strVal val="#ppt_w"/>
                                          </p:val>
                                        </p:tav>
                                      </p:tavLst>
                                    </p:anim>
                                    <p:anim calcmode="lin" valueType="num">
                                      <p:cBhvr>
                                        <p:cTn id="8" dur="1000" fill="hold"/>
                                        <p:tgtEl>
                                          <p:spTgt spid="198661"/>
                                        </p:tgtEl>
                                        <p:attrNameLst>
                                          <p:attrName>ppt_h</p:attrName>
                                        </p:attrNameLst>
                                      </p:cBhvr>
                                      <p:tavLst>
                                        <p:tav tm="0">
                                          <p:val>
                                            <p:strVal val="#ppt_h"/>
                                          </p:val>
                                        </p:tav>
                                        <p:tav tm="100000">
                                          <p:val>
                                            <p:strVal val="#ppt_h"/>
                                          </p:val>
                                        </p:tav>
                                      </p:tavLst>
                                    </p:anim>
                                    <p:anim calcmode="lin" valueType="num">
                                      <p:cBhvr>
                                        <p:cTn id="9" dur="1000" fill="hold"/>
                                        <p:tgtEl>
                                          <p:spTgt spid="198661"/>
                                        </p:tgtEl>
                                        <p:attrNameLst>
                                          <p:attrName>ppt_x</p:attrName>
                                        </p:attrNameLst>
                                      </p:cBhvr>
                                      <p:tavLst>
                                        <p:tav tm="0">
                                          <p:val>
                                            <p:strVal val="#ppt_x-.2"/>
                                          </p:val>
                                        </p:tav>
                                        <p:tav tm="100000">
                                          <p:val>
                                            <p:strVal val="#ppt_x"/>
                                          </p:val>
                                        </p:tav>
                                      </p:tavLst>
                                    </p:anim>
                                    <p:anim calcmode="lin" valueType="num">
                                      <p:cBhvr>
                                        <p:cTn id="10" dur="1000" fill="hold"/>
                                        <p:tgtEl>
                                          <p:spTgt spid="198661"/>
                                        </p:tgtEl>
                                        <p:attrNameLst>
                                          <p:attrName>ppt_y</p:attrName>
                                        </p:attrNameLst>
                                      </p:cBhvr>
                                      <p:tavLst>
                                        <p:tav tm="0">
                                          <p:val>
                                            <p:strVal val="#ppt_y"/>
                                          </p:val>
                                        </p:tav>
                                        <p:tav tm="100000">
                                          <p:val>
                                            <p:strVal val="#ppt_y"/>
                                          </p:val>
                                        </p:tav>
                                      </p:tavLst>
                                    </p:anim>
                                    <p:animEffect transition="in" filter="fade">
                                      <p:cBhvr>
                                        <p:cTn id="11" dur="1000"/>
                                        <p:tgtEl>
                                          <p:spTgt spid="198661"/>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linds(horizont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8661"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60" name="Text Box 4"/>
          <p:cNvSpPr txBox="1">
            <a:spLocks noChangeArrowheads="1"/>
          </p:cNvSpPr>
          <p:nvPr/>
        </p:nvSpPr>
        <p:spPr bwMode="auto">
          <a:xfrm>
            <a:off x="381000" y="1489075"/>
            <a:ext cx="8305800" cy="2492990"/>
          </a:xfrm>
          <a:prstGeom prst="rect">
            <a:avLst/>
          </a:prstGeom>
          <a:noFill/>
          <a:ln w="9525">
            <a:noFill/>
            <a:miter lim="800000"/>
            <a:headEnd/>
            <a:tailEnd/>
          </a:ln>
          <a:effectLst/>
        </p:spPr>
        <p:txBody>
          <a:bodyPr>
            <a:spAutoFit/>
          </a:bodyPr>
          <a:lstStyle/>
          <a:p>
            <a:pPr fontAlgn="base">
              <a:spcBef>
                <a:spcPct val="0"/>
              </a:spcBef>
              <a:spcAft>
                <a:spcPct val="0"/>
              </a:spcAft>
              <a:defRPr/>
            </a:pPr>
            <a:r>
              <a:rPr lang="en-US" altLang="zh-CN" sz="2600" b="1" dirty="0">
                <a:solidFill>
                  <a:srgbClr val="000000"/>
                </a:solidFill>
                <a:latin typeface="宋体"/>
              </a:rPr>
              <a:t>      4</a:t>
            </a:r>
            <a:r>
              <a:rPr lang="zh-CN" altLang="en-US" sz="2600" b="1" dirty="0">
                <a:solidFill>
                  <a:srgbClr val="000000"/>
                </a:solidFill>
                <a:latin typeface="宋体"/>
              </a:rPr>
              <a:t>．“人民的议员就不是、也不可能是人民的代表，他们只不过是人民的办事员罢了；他们并不能作出任何肯定的决定。凡是不曾为人民所亲自批准的法律，都是无效的；那根本就不是法律。”这段话体现了下列哪位思想家的主张</a:t>
            </a:r>
            <a:r>
              <a:rPr lang="zh-CN" altLang="zh-CN" sz="2600" b="1" dirty="0">
                <a:solidFill>
                  <a:srgbClr val="000000"/>
                </a:solidFill>
                <a:latin typeface="宋体"/>
              </a:rPr>
              <a:t>(　　)</a:t>
            </a:r>
          </a:p>
          <a:p>
            <a:pPr fontAlgn="base">
              <a:spcBef>
                <a:spcPct val="0"/>
              </a:spcBef>
              <a:spcAft>
                <a:spcPct val="0"/>
              </a:spcAft>
              <a:defRPr/>
            </a:pPr>
            <a:r>
              <a:rPr lang="en-US" altLang="zh-CN" sz="2600" b="1" dirty="0">
                <a:solidFill>
                  <a:srgbClr val="000000"/>
                </a:solidFill>
                <a:latin typeface="宋体"/>
              </a:rPr>
              <a:t> </a:t>
            </a:r>
            <a:r>
              <a:rPr lang="zh-CN" altLang="zh-CN" sz="2600" b="1" dirty="0">
                <a:solidFill>
                  <a:srgbClr val="000000"/>
                </a:solidFill>
                <a:latin typeface="宋体"/>
              </a:rPr>
              <a:t>A．</a:t>
            </a:r>
            <a:r>
              <a:rPr lang="zh-CN" altLang="en-US" sz="2600" b="1" dirty="0">
                <a:solidFill>
                  <a:srgbClr val="000000"/>
                </a:solidFill>
                <a:latin typeface="宋体"/>
              </a:rPr>
              <a:t>卢梭</a:t>
            </a:r>
            <a:r>
              <a:rPr lang="zh-CN" altLang="zh-CN" sz="2600" b="1" dirty="0">
                <a:solidFill>
                  <a:srgbClr val="000000"/>
                </a:solidFill>
                <a:latin typeface="宋体"/>
              </a:rPr>
              <a:t>	</a:t>
            </a:r>
            <a:r>
              <a:rPr lang="zh-CN" altLang="en-US" sz="2600" b="1" dirty="0">
                <a:solidFill>
                  <a:srgbClr val="000000"/>
                </a:solidFill>
                <a:latin typeface="宋体"/>
              </a:rPr>
              <a:t> </a:t>
            </a:r>
            <a:r>
              <a:rPr lang="zh-CN" altLang="zh-CN" sz="2600" b="1" dirty="0">
                <a:solidFill>
                  <a:srgbClr val="000000"/>
                </a:solidFill>
                <a:latin typeface="宋体"/>
              </a:rPr>
              <a:t>B．</a:t>
            </a:r>
            <a:r>
              <a:rPr lang="zh-CN" altLang="en-US" sz="2600" b="1" dirty="0">
                <a:solidFill>
                  <a:srgbClr val="000000"/>
                </a:solidFill>
                <a:latin typeface="宋体"/>
              </a:rPr>
              <a:t>伏尔泰    </a:t>
            </a:r>
            <a:r>
              <a:rPr lang="zh-CN" altLang="zh-CN" sz="2600" b="1" dirty="0">
                <a:solidFill>
                  <a:srgbClr val="000000"/>
                </a:solidFill>
                <a:latin typeface="宋体"/>
              </a:rPr>
              <a:t>C．</a:t>
            </a:r>
            <a:r>
              <a:rPr lang="zh-CN" altLang="en-US" sz="2600" b="1" dirty="0">
                <a:solidFill>
                  <a:srgbClr val="000000"/>
                </a:solidFill>
                <a:latin typeface="宋体"/>
              </a:rPr>
              <a:t>孟德斯鸠</a:t>
            </a:r>
            <a:r>
              <a:rPr lang="zh-CN" altLang="zh-CN" sz="2600" b="1" dirty="0">
                <a:solidFill>
                  <a:srgbClr val="000000"/>
                </a:solidFill>
                <a:latin typeface="宋体"/>
              </a:rPr>
              <a:t>	</a:t>
            </a:r>
            <a:r>
              <a:rPr lang="en-US" altLang="zh-CN" sz="2600" b="1" dirty="0">
                <a:solidFill>
                  <a:srgbClr val="000000"/>
                </a:solidFill>
                <a:latin typeface="宋体"/>
              </a:rPr>
              <a:t> </a:t>
            </a:r>
            <a:r>
              <a:rPr lang="zh-CN" altLang="zh-CN" sz="2600" b="1" dirty="0">
                <a:solidFill>
                  <a:srgbClr val="000000"/>
                </a:solidFill>
                <a:latin typeface="宋体"/>
              </a:rPr>
              <a:t>D．</a:t>
            </a:r>
            <a:r>
              <a:rPr lang="zh-CN" altLang="en-US" sz="2600" b="1" dirty="0">
                <a:solidFill>
                  <a:srgbClr val="000000"/>
                </a:solidFill>
                <a:latin typeface="宋体"/>
              </a:rPr>
              <a:t>康德</a:t>
            </a:r>
            <a:endParaRPr lang="zh-CN" altLang="zh-CN" sz="2600" b="1" dirty="0">
              <a:solidFill>
                <a:srgbClr val="000000"/>
              </a:solidFill>
              <a:latin typeface="宋体"/>
            </a:endParaRPr>
          </a:p>
        </p:txBody>
      </p:sp>
      <p:sp>
        <p:nvSpPr>
          <p:cNvPr id="198661" name="Text Box 5"/>
          <p:cNvSpPr txBox="1">
            <a:spLocks noChangeArrowheads="1"/>
          </p:cNvSpPr>
          <p:nvPr/>
        </p:nvSpPr>
        <p:spPr bwMode="auto">
          <a:xfrm>
            <a:off x="381000" y="4365104"/>
            <a:ext cx="8305800" cy="1200329"/>
          </a:xfrm>
          <a:prstGeom prst="rect">
            <a:avLst/>
          </a:prstGeom>
          <a:noFill/>
          <a:ln w="19050">
            <a:solidFill>
              <a:schemeClr val="tx1"/>
            </a:solidFill>
            <a:prstDash val="sys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just" eaLnBrk="1" fontAlgn="base" hangingPunct="1">
              <a:spcBef>
                <a:spcPct val="0"/>
              </a:spcBef>
              <a:spcAft>
                <a:spcPct val="0"/>
              </a:spcAft>
            </a:pPr>
            <a:r>
              <a:rPr lang="zh-CN" altLang="en-US" sz="2400" dirty="0">
                <a:solidFill>
                  <a:srgbClr val="FF0000"/>
                </a:solidFill>
                <a:latin typeface="华文中宋" pitchFamily="2" charset="-122"/>
                <a:ea typeface="华文中宋" pitchFamily="2" charset="-122"/>
                <a:cs typeface="Times New Roman" pitchFamily="18" charset="0"/>
              </a:rPr>
              <a:t>解析</a:t>
            </a:r>
            <a:r>
              <a:rPr lang="zh-CN" altLang="en-US" sz="2400" dirty="0">
                <a:solidFill>
                  <a:srgbClr val="000000"/>
                </a:solidFill>
                <a:latin typeface="楷体" pitchFamily="49" charset="-122"/>
                <a:ea typeface="楷体" pitchFamily="49" charset="-122"/>
                <a:cs typeface="Times New Roman" pitchFamily="18" charset="0"/>
              </a:rPr>
              <a:t>　从材料看，该思想家认为，议员只不过是人民的办事员，所有法律必须经人民亲自批准。这体现了人民主权说，是卢梭的思想主张。</a:t>
            </a:r>
          </a:p>
        </p:txBody>
      </p:sp>
      <p:sp>
        <p:nvSpPr>
          <p:cNvPr id="6" name="WordArt 10"/>
          <p:cNvSpPr>
            <a:spLocks noChangeArrowheads="1" noChangeShapeType="1" noTextEdit="1"/>
          </p:cNvSpPr>
          <p:nvPr/>
        </p:nvSpPr>
        <p:spPr bwMode="auto">
          <a:xfrm>
            <a:off x="7010400" y="5638800"/>
            <a:ext cx="1447800" cy="762000"/>
          </a:xfrm>
          <a:prstGeom prst="rect">
            <a:avLst/>
          </a:prstGeom>
        </p:spPr>
        <p:txBody>
          <a:bodyPr wrap="none" fromWordArt="1">
            <a:prstTxWarp prst="textTriangle">
              <a:avLst>
                <a:gd name="adj" fmla="val 0"/>
              </a:avLst>
            </a:prstTxWarp>
            <a:scene3d>
              <a:camera prst="legacyObliqueTopLeft"/>
              <a:lightRig rig="legacyNormal3" dir="r"/>
            </a:scene3d>
            <a:sp3d extrusionH="201600" prstMaterial="legacyMatte">
              <a:extrusionClr>
                <a:srgbClr val="0066CC"/>
              </a:extrusionClr>
            </a:sp3d>
          </a:bodyPr>
          <a:lstStyle/>
          <a:p>
            <a:pPr algn="ctr" fontAlgn="base">
              <a:spcBef>
                <a:spcPct val="0"/>
              </a:spcBef>
              <a:spcAft>
                <a:spcPct val="0"/>
              </a:spcAft>
            </a:pPr>
            <a:r>
              <a:rPr lang="en-US" altLang="zh-CN" sz="3600" b="1" kern="10" dirty="0">
                <a:ln w="9525">
                  <a:round/>
                  <a:headEnd/>
                  <a:tailEnd/>
                </a:ln>
                <a:gradFill rotWithShape="1">
                  <a:gsLst>
                    <a:gs pos="0">
                      <a:srgbClr val="FFFFCC"/>
                    </a:gs>
                    <a:gs pos="100000">
                      <a:srgbClr val="FF9999"/>
                    </a:gs>
                  </a:gsLst>
                  <a:lin ang="5400000" scaled="1"/>
                </a:gradFill>
                <a:latin typeface="宋体"/>
              </a:rPr>
              <a:t>A</a:t>
            </a:r>
            <a:endParaRPr lang="zh-CN" altLang="en-US" sz="3600" b="1" kern="10" dirty="0">
              <a:ln w="9525">
                <a:round/>
                <a:headEnd/>
                <a:tailEnd/>
              </a:ln>
              <a:gradFill rotWithShape="1">
                <a:gsLst>
                  <a:gs pos="0">
                    <a:srgbClr val="FFFFCC"/>
                  </a:gs>
                  <a:gs pos="100000">
                    <a:srgbClr val="FF9999"/>
                  </a:gs>
                </a:gsLst>
                <a:lin ang="5400000" scaled="1"/>
              </a:gradFill>
              <a:latin typeface="宋体"/>
            </a:endParaRPr>
          </a:p>
        </p:txBody>
      </p:sp>
      <p:sp>
        <p:nvSpPr>
          <p:cNvPr id="7" name="WordArt 3"/>
          <p:cNvSpPr>
            <a:spLocks noChangeArrowheads="1" noChangeShapeType="1"/>
          </p:cNvSpPr>
          <p:nvPr/>
        </p:nvSpPr>
        <p:spPr bwMode="auto">
          <a:xfrm>
            <a:off x="228600" y="381000"/>
            <a:ext cx="1944688" cy="1457325"/>
          </a:xfrm>
          <a:prstGeom prst="rect">
            <a:avLst/>
          </a:prstGeom>
        </p:spPr>
        <p:txBody>
          <a:bodyPr wrap="none" fromWordArt="1">
            <a:prstTxWarp prst="textCascadeUp">
              <a:avLst>
                <a:gd name="adj" fmla="val 44444"/>
              </a:avLst>
            </a:prstTxWarp>
            <a:scene3d>
              <a:camera prst="legacyPerspectiveFront">
                <a:rot lat="20519999" lon="1080000" rev="0"/>
              </a:camera>
              <a:lightRig rig="legacyFlat1" dir="r"/>
            </a:scene3d>
            <a:sp3d extrusionH="430200" prstMaterial="legacyMatte">
              <a:extrusionClr>
                <a:srgbClr val="FF6600"/>
              </a:extrusionClr>
            </a:sp3d>
          </a:bodyPr>
          <a:lstStyle/>
          <a:p>
            <a:pPr algn="ctr" fontAlgn="base">
              <a:spcBef>
                <a:spcPct val="0"/>
              </a:spcBef>
              <a:spcAft>
                <a:spcPct val="0"/>
              </a:spcAft>
              <a:defRPr/>
            </a:pPr>
            <a:r>
              <a:rPr lang="zh-CN" altLang="en-US" sz="3600" b="1" dirty="0">
                <a:ln w="9525">
                  <a:noFill/>
                  <a:round/>
                  <a:headEnd/>
                  <a:tailEnd/>
                </a:ln>
                <a:gradFill rotWithShape="0">
                  <a:gsLst>
                    <a:gs pos="0">
                      <a:srgbClr val="FFE701"/>
                    </a:gs>
                    <a:gs pos="100000">
                      <a:srgbClr val="FE3E02"/>
                    </a:gs>
                  </a:gsLst>
                  <a:lin ang="5400000" scaled="1"/>
                </a:gradFill>
                <a:latin typeface="宋体"/>
              </a:rPr>
              <a:t>走近高考</a:t>
            </a:r>
          </a:p>
        </p:txBody>
      </p:sp>
    </p:spTree>
    <p:extLst>
      <p:ext uri="{BB962C8B-B14F-4D97-AF65-F5344CB8AC3E}">
        <p14:creationId xmlns:p14="http://schemas.microsoft.com/office/powerpoint/2010/main" val="385184161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198661"/>
                                        </p:tgtEl>
                                        <p:attrNameLst>
                                          <p:attrName>style.visibility</p:attrName>
                                        </p:attrNameLst>
                                      </p:cBhvr>
                                      <p:to>
                                        <p:strVal val="visible"/>
                                      </p:to>
                                    </p:set>
                                    <p:anim calcmode="lin" valueType="num">
                                      <p:cBhvr>
                                        <p:cTn id="7" dur="1000" fill="hold"/>
                                        <p:tgtEl>
                                          <p:spTgt spid="198661"/>
                                        </p:tgtEl>
                                        <p:attrNameLst>
                                          <p:attrName>ppt_w</p:attrName>
                                        </p:attrNameLst>
                                      </p:cBhvr>
                                      <p:tavLst>
                                        <p:tav tm="0">
                                          <p:val>
                                            <p:strVal val="#ppt_w*0.05"/>
                                          </p:val>
                                        </p:tav>
                                        <p:tav tm="100000">
                                          <p:val>
                                            <p:strVal val="#ppt_w"/>
                                          </p:val>
                                        </p:tav>
                                      </p:tavLst>
                                    </p:anim>
                                    <p:anim calcmode="lin" valueType="num">
                                      <p:cBhvr>
                                        <p:cTn id="8" dur="1000" fill="hold"/>
                                        <p:tgtEl>
                                          <p:spTgt spid="198661"/>
                                        </p:tgtEl>
                                        <p:attrNameLst>
                                          <p:attrName>ppt_h</p:attrName>
                                        </p:attrNameLst>
                                      </p:cBhvr>
                                      <p:tavLst>
                                        <p:tav tm="0">
                                          <p:val>
                                            <p:strVal val="#ppt_h"/>
                                          </p:val>
                                        </p:tav>
                                        <p:tav tm="100000">
                                          <p:val>
                                            <p:strVal val="#ppt_h"/>
                                          </p:val>
                                        </p:tav>
                                      </p:tavLst>
                                    </p:anim>
                                    <p:anim calcmode="lin" valueType="num">
                                      <p:cBhvr>
                                        <p:cTn id="9" dur="1000" fill="hold"/>
                                        <p:tgtEl>
                                          <p:spTgt spid="198661"/>
                                        </p:tgtEl>
                                        <p:attrNameLst>
                                          <p:attrName>ppt_x</p:attrName>
                                        </p:attrNameLst>
                                      </p:cBhvr>
                                      <p:tavLst>
                                        <p:tav tm="0">
                                          <p:val>
                                            <p:strVal val="#ppt_x-.2"/>
                                          </p:val>
                                        </p:tav>
                                        <p:tav tm="100000">
                                          <p:val>
                                            <p:strVal val="#ppt_x"/>
                                          </p:val>
                                        </p:tav>
                                      </p:tavLst>
                                    </p:anim>
                                    <p:anim calcmode="lin" valueType="num">
                                      <p:cBhvr>
                                        <p:cTn id="10" dur="1000" fill="hold"/>
                                        <p:tgtEl>
                                          <p:spTgt spid="198661"/>
                                        </p:tgtEl>
                                        <p:attrNameLst>
                                          <p:attrName>ppt_y</p:attrName>
                                        </p:attrNameLst>
                                      </p:cBhvr>
                                      <p:tavLst>
                                        <p:tav tm="0">
                                          <p:val>
                                            <p:strVal val="#ppt_y"/>
                                          </p:val>
                                        </p:tav>
                                        <p:tav tm="100000">
                                          <p:val>
                                            <p:strVal val="#ppt_y"/>
                                          </p:val>
                                        </p:tav>
                                      </p:tavLst>
                                    </p:anim>
                                    <p:animEffect transition="in" filter="fade">
                                      <p:cBhvr>
                                        <p:cTn id="11" dur="1000"/>
                                        <p:tgtEl>
                                          <p:spTgt spid="198661"/>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linds(horizont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8661" grpId="0"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5" name="Text Box 3"/>
          <p:cNvSpPr txBox="1">
            <a:spLocks noChangeArrowheads="1"/>
          </p:cNvSpPr>
          <p:nvPr/>
        </p:nvSpPr>
        <p:spPr bwMode="auto">
          <a:xfrm>
            <a:off x="468064" y="4149080"/>
            <a:ext cx="8280400" cy="2677656"/>
          </a:xfrm>
          <a:prstGeom prst="rect">
            <a:avLst/>
          </a:prstGeom>
          <a:noFill/>
          <a:ln w="19050">
            <a:solidFill>
              <a:schemeClr val="tx1"/>
            </a:solidFill>
            <a:prstDash val="sys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just" eaLnBrk="1" fontAlgn="base" hangingPunct="1">
              <a:spcBef>
                <a:spcPct val="50000"/>
              </a:spcBef>
              <a:spcAft>
                <a:spcPct val="0"/>
              </a:spcAft>
            </a:pPr>
            <a:r>
              <a:rPr lang="zh-CN" altLang="en-US" sz="2400" dirty="0">
                <a:solidFill>
                  <a:srgbClr val="FF0000"/>
                </a:solidFill>
                <a:latin typeface="黑体" panose="02010609060101010101" pitchFamily="49" charset="-122"/>
                <a:ea typeface="黑体" panose="02010609060101010101" pitchFamily="49" charset="-122"/>
                <a:cs typeface="Times New Roman" pitchFamily="18" charset="0"/>
              </a:rPr>
              <a:t>解析</a:t>
            </a:r>
            <a:r>
              <a:rPr lang="zh-CN" altLang="en-US" sz="2400" dirty="0">
                <a:solidFill>
                  <a:srgbClr val="0000FF"/>
                </a:solidFill>
                <a:latin typeface="楷体" pitchFamily="49" charset="-122"/>
                <a:ea typeface="楷体" pitchFamily="49" charset="-122"/>
                <a:cs typeface="Times New Roman" pitchFamily="18" charset="0"/>
              </a:rPr>
              <a:t>　</a:t>
            </a:r>
            <a:r>
              <a:rPr lang="zh-CN" altLang="en-US" sz="2400" dirty="0">
                <a:latin typeface="楷体" pitchFamily="49" charset="-122"/>
                <a:ea typeface="楷体" pitchFamily="49" charset="-122"/>
                <a:cs typeface="Times New Roman" pitchFamily="18" charset="0"/>
              </a:rPr>
              <a:t>本题考查对启蒙思想主张的理解认识，主要考查学生获取信息和运用所学知识得出历史结论的能力。结题的关键是对题干歌谣及漫画反映的信息进行分析判断。根据题干中“把高个儿截短，把矮个儿拉长”并观察漫画中所反映的现象，可知法国大革命期间启蒙思想的平等政治理念得以体现，故</a:t>
            </a:r>
            <a:r>
              <a:rPr lang="en-US" altLang="zh-CN" sz="2400" dirty="0">
                <a:latin typeface="楷体" pitchFamily="49" charset="-122"/>
                <a:ea typeface="楷体" pitchFamily="49" charset="-122"/>
                <a:cs typeface="Times New Roman" pitchFamily="18" charset="0"/>
              </a:rPr>
              <a:t>A</a:t>
            </a:r>
            <a:r>
              <a:rPr lang="zh-CN" altLang="en-US" sz="2400" dirty="0">
                <a:latin typeface="楷体" pitchFamily="49" charset="-122"/>
                <a:ea typeface="楷体" pitchFamily="49" charset="-122"/>
                <a:cs typeface="Times New Roman" pitchFamily="18" charset="0"/>
              </a:rPr>
              <a:t>项符合题意。自由、人权、博爱与题干歌谣和漫画表达的寓意不一致，故排除</a:t>
            </a:r>
            <a:r>
              <a:rPr lang="en-US" altLang="zh-CN" sz="2400" dirty="0">
                <a:latin typeface="楷体" pitchFamily="49" charset="-122"/>
                <a:ea typeface="楷体" pitchFamily="49" charset="-122"/>
                <a:cs typeface="Times New Roman" pitchFamily="18" charset="0"/>
              </a:rPr>
              <a:t>B</a:t>
            </a:r>
            <a:r>
              <a:rPr lang="zh-CN" altLang="en-US" sz="2400" dirty="0">
                <a:latin typeface="楷体" pitchFamily="49" charset="-122"/>
                <a:ea typeface="楷体" pitchFamily="49" charset="-122"/>
                <a:cs typeface="Times New Roman" pitchFamily="18" charset="0"/>
              </a:rPr>
              <a:t>、</a:t>
            </a:r>
            <a:r>
              <a:rPr lang="en-US" altLang="zh-CN" sz="2400" dirty="0">
                <a:latin typeface="楷体" pitchFamily="49" charset="-122"/>
                <a:ea typeface="楷体" pitchFamily="49" charset="-122"/>
                <a:cs typeface="Times New Roman" pitchFamily="18" charset="0"/>
              </a:rPr>
              <a:t>C</a:t>
            </a:r>
            <a:r>
              <a:rPr lang="zh-CN" altLang="en-US" sz="2400" dirty="0">
                <a:latin typeface="楷体" pitchFamily="49" charset="-122"/>
                <a:ea typeface="楷体" pitchFamily="49" charset="-122"/>
                <a:cs typeface="Times New Roman" pitchFamily="18" charset="0"/>
              </a:rPr>
              <a:t>、</a:t>
            </a:r>
            <a:r>
              <a:rPr lang="en-US" altLang="zh-CN" sz="2400" dirty="0">
                <a:latin typeface="楷体" pitchFamily="49" charset="-122"/>
                <a:ea typeface="楷体" pitchFamily="49" charset="-122"/>
                <a:cs typeface="Times New Roman" pitchFamily="18" charset="0"/>
              </a:rPr>
              <a:t>D</a:t>
            </a:r>
            <a:r>
              <a:rPr lang="zh-CN" altLang="en-US" sz="2400" dirty="0">
                <a:latin typeface="楷体" pitchFamily="49" charset="-122"/>
                <a:ea typeface="楷体" pitchFamily="49" charset="-122"/>
                <a:cs typeface="Times New Roman" pitchFamily="18" charset="0"/>
              </a:rPr>
              <a:t>三项。</a:t>
            </a:r>
          </a:p>
        </p:txBody>
      </p:sp>
      <p:sp>
        <p:nvSpPr>
          <p:cNvPr id="202756" name="Text Box 4"/>
          <p:cNvSpPr txBox="1">
            <a:spLocks noChangeArrowheads="1"/>
          </p:cNvSpPr>
          <p:nvPr/>
        </p:nvSpPr>
        <p:spPr bwMode="auto">
          <a:xfrm>
            <a:off x="381000" y="1676400"/>
            <a:ext cx="8272463" cy="2492990"/>
          </a:xfrm>
          <a:prstGeom prst="rect">
            <a:avLst/>
          </a:prstGeom>
          <a:noFill/>
          <a:ln w="9525">
            <a:noFill/>
            <a:miter lim="800000"/>
            <a:headEnd/>
            <a:tailEnd/>
          </a:ln>
          <a:effectLst/>
        </p:spPr>
        <p:txBody>
          <a:bodyPr>
            <a:spAutoFit/>
          </a:bodyPr>
          <a:lstStyle/>
          <a:p>
            <a:pPr fontAlgn="base">
              <a:spcBef>
                <a:spcPct val="0"/>
              </a:spcBef>
              <a:spcAft>
                <a:spcPct val="0"/>
              </a:spcAft>
              <a:defRPr/>
            </a:pPr>
            <a:r>
              <a:rPr lang="en-US" altLang="zh-CN" sz="2600" b="1" dirty="0">
                <a:solidFill>
                  <a:srgbClr val="000000"/>
                </a:solidFill>
                <a:latin typeface="宋体"/>
              </a:rPr>
              <a:t>5</a:t>
            </a:r>
            <a:r>
              <a:rPr lang="zh-CN" altLang="en-US" sz="2600" b="1" dirty="0">
                <a:solidFill>
                  <a:srgbClr val="000000"/>
                </a:solidFill>
                <a:latin typeface="宋体"/>
              </a:rPr>
              <a:t>．法国大革命初期一首流行歌</a:t>
            </a:r>
            <a:endParaRPr lang="en-US" altLang="zh-CN" sz="2600" b="1" dirty="0">
              <a:solidFill>
                <a:srgbClr val="000000"/>
              </a:solidFill>
              <a:latin typeface="宋体"/>
            </a:endParaRPr>
          </a:p>
          <a:p>
            <a:pPr fontAlgn="base">
              <a:spcBef>
                <a:spcPct val="0"/>
              </a:spcBef>
              <a:spcAft>
                <a:spcPct val="0"/>
              </a:spcAft>
              <a:defRPr/>
            </a:pPr>
            <a:r>
              <a:rPr lang="zh-CN" altLang="en-US" sz="2600" b="1" dirty="0">
                <a:solidFill>
                  <a:srgbClr val="000000"/>
                </a:solidFill>
                <a:latin typeface="宋体"/>
              </a:rPr>
              <a:t>谣唱道：“把高个儿截短，把</a:t>
            </a:r>
            <a:endParaRPr lang="en-US" altLang="zh-CN" sz="2600" b="1" dirty="0">
              <a:solidFill>
                <a:srgbClr val="000000"/>
              </a:solidFill>
              <a:latin typeface="宋体"/>
            </a:endParaRPr>
          </a:p>
          <a:p>
            <a:pPr fontAlgn="base">
              <a:spcBef>
                <a:spcPct val="0"/>
              </a:spcBef>
              <a:spcAft>
                <a:spcPct val="0"/>
              </a:spcAft>
              <a:defRPr/>
            </a:pPr>
            <a:r>
              <a:rPr lang="zh-CN" altLang="en-US" sz="2600" b="1" dirty="0">
                <a:solidFill>
                  <a:srgbClr val="000000"/>
                </a:solidFill>
                <a:latin typeface="宋体"/>
              </a:rPr>
              <a:t>矮个儿拉长</a:t>
            </a:r>
            <a:r>
              <a:rPr lang="en-US" altLang="zh-CN" sz="2600" b="1" dirty="0">
                <a:solidFill>
                  <a:srgbClr val="000000"/>
                </a:solidFill>
                <a:latin typeface="宋体"/>
              </a:rPr>
              <a:t>……”</a:t>
            </a:r>
            <a:r>
              <a:rPr lang="zh-CN" altLang="en-US" sz="2600" b="1" dirty="0">
                <a:solidFill>
                  <a:srgbClr val="000000"/>
                </a:solidFill>
                <a:latin typeface="宋体"/>
              </a:rPr>
              <a:t>这种呼声化</a:t>
            </a:r>
            <a:endParaRPr lang="en-US" altLang="zh-CN" sz="2600" b="1" dirty="0">
              <a:solidFill>
                <a:srgbClr val="000000"/>
              </a:solidFill>
              <a:latin typeface="宋体"/>
            </a:endParaRPr>
          </a:p>
          <a:p>
            <a:pPr fontAlgn="base">
              <a:spcBef>
                <a:spcPct val="0"/>
              </a:spcBef>
              <a:spcAft>
                <a:spcPct val="0"/>
              </a:spcAft>
              <a:defRPr/>
            </a:pPr>
            <a:r>
              <a:rPr lang="zh-CN" altLang="en-US" sz="2600" b="1" dirty="0">
                <a:solidFill>
                  <a:srgbClr val="000000"/>
                </a:solidFill>
                <a:latin typeface="宋体"/>
              </a:rPr>
              <a:t>为图景就成了右图所示漫画，</a:t>
            </a:r>
            <a:endParaRPr lang="en-US" altLang="zh-CN" sz="2600" b="1" dirty="0">
              <a:solidFill>
                <a:srgbClr val="000000"/>
              </a:solidFill>
              <a:latin typeface="宋体"/>
            </a:endParaRPr>
          </a:p>
          <a:p>
            <a:pPr fontAlgn="base">
              <a:spcBef>
                <a:spcPct val="0"/>
              </a:spcBef>
              <a:spcAft>
                <a:spcPct val="0"/>
              </a:spcAft>
              <a:defRPr/>
            </a:pPr>
            <a:r>
              <a:rPr lang="zh-CN" altLang="en-US" sz="2600" b="1" dirty="0">
                <a:solidFill>
                  <a:srgbClr val="000000"/>
                </a:solidFill>
                <a:latin typeface="宋体"/>
              </a:rPr>
              <a:t>它表达的政治理念是 </a:t>
            </a:r>
            <a:r>
              <a:rPr lang="zh-CN" altLang="zh-CN" sz="2600" b="1" dirty="0">
                <a:solidFill>
                  <a:srgbClr val="000000"/>
                </a:solidFill>
                <a:latin typeface="宋体"/>
              </a:rPr>
              <a:t>(　　)</a:t>
            </a:r>
          </a:p>
          <a:p>
            <a:pPr fontAlgn="base">
              <a:spcBef>
                <a:spcPct val="0"/>
              </a:spcBef>
              <a:spcAft>
                <a:spcPct val="0"/>
              </a:spcAft>
              <a:defRPr/>
            </a:pPr>
            <a:r>
              <a:rPr lang="en-US" altLang="zh-CN" sz="2600" b="1" dirty="0">
                <a:solidFill>
                  <a:srgbClr val="000000"/>
                </a:solidFill>
                <a:latin typeface="宋体"/>
              </a:rPr>
              <a:t>  </a:t>
            </a:r>
            <a:r>
              <a:rPr lang="zh-CN" altLang="zh-CN" sz="2600" b="1" dirty="0">
                <a:solidFill>
                  <a:srgbClr val="000000"/>
                </a:solidFill>
                <a:latin typeface="宋体"/>
              </a:rPr>
              <a:t>A．</a:t>
            </a:r>
            <a:r>
              <a:rPr lang="zh-CN" altLang="en-US" sz="2600" b="1" dirty="0">
                <a:solidFill>
                  <a:srgbClr val="000000"/>
                </a:solidFill>
                <a:latin typeface="宋体"/>
              </a:rPr>
              <a:t>平等     </a:t>
            </a:r>
            <a:r>
              <a:rPr lang="zh-CN" altLang="zh-CN" sz="2600" b="1" dirty="0">
                <a:solidFill>
                  <a:srgbClr val="000000"/>
                </a:solidFill>
                <a:latin typeface="宋体"/>
              </a:rPr>
              <a:t>B．</a:t>
            </a:r>
            <a:r>
              <a:rPr lang="zh-CN" altLang="en-US" sz="2600" b="1" dirty="0">
                <a:solidFill>
                  <a:srgbClr val="000000"/>
                </a:solidFill>
                <a:latin typeface="宋体"/>
              </a:rPr>
              <a:t>自由      </a:t>
            </a:r>
            <a:r>
              <a:rPr lang="zh-CN" altLang="zh-CN" sz="2600" b="1" dirty="0">
                <a:solidFill>
                  <a:srgbClr val="000000"/>
                </a:solidFill>
                <a:latin typeface="宋体"/>
              </a:rPr>
              <a:t>C．</a:t>
            </a:r>
            <a:r>
              <a:rPr lang="zh-CN" altLang="en-US" sz="2600" b="1" dirty="0">
                <a:solidFill>
                  <a:srgbClr val="000000"/>
                </a:solidFill>
                <a:latin typeface="宋体"/>
              </a:rPr>
              <a:t>人权     </a:t>
            </a:r>
            <a:r>
              <a:rPr lang="zh-CN" altLang="zh-CN" sz="2600" b="1" dirty="0">
                <a:solidFill>
                  <a:srgbClr val="000000"/>
                </a:solidFill>
                <a:latin typeface="宋体"/>
              </a:rPr>
              <a:t>D．</a:t>
            </a:r>
            <a:r>
              <a:rPr lang="zh-CN" altLang="en-US" sz="2600" b="1" dirty="0">
                <a:solidFill>
                  <a:srgbClr val="000000"/>
                </a:solidFill>
                <a:latin typeface="宋体"/>
              </a:rPr>
              <a:t>博爱</a:t>
            </a:r>
            <a:endParaRPr lang="zh-CN" altLang="zh-CN" sz="2600" b="1" dirty="0">
              <a:solidFill>
                <a:srgbClr val="000000"/>
              </a:solidFill>
              <a:latin typeface="宋体"/>
            </a:endParaRPr>
          </a:p>
        </p:txBody>
      </p:sp>
      <p:sp>
        <p:nvSpPr>
          <p:cNvPr id="5" name="WordArt 10"/>
          <p:cNvSpPr>
            <a:spLocks noChangeArrowheads="1" noChangeShapeType="1" noTextEdit="1"/>
          </p:cNvSpPr>
          <p:nvPr/>
        </p:nvSpPr>
        <p:spPr bwMode="auto">
          <a:xfrm>
            <a:off x="7010400" y="5943600"/>
            <a:ext cx="1447800" cy="762000"/>
          </a:xfrm>
          <a:prstGeom prst="rect">
            <a:avLst/>
          </a:prstGeom>
        </p:spPr>
        <p:txBody>
          <a:bodyPr wrap="none" fromWordArt="1">
            <a:prstTxWarp prst="textTriangle">
              <a:avLst>
                <a:gd name="adj" fmla="val 0"/>
              </a:avLst>
            </a:prstTxWarp>
            <a:scene3d>
              <a:camera prst="legacyObliqueTopLeft"/>
              <a:lightRig rig="legacyNormal3" dir="r"/>
            </a:scene3d>
            <a:sp3d extrusionH="201600" prstMaterial="legacyMatte">
              <a:extrusionClr>
                <a:srgbClr val="0066CC"/>
              </a:extrusionClr>
            </a:sp3d>
          </a:bodyPr>
          <a:lstStyle/>
          <a:p>
            <a:pPr algn="ctr" fontAlgn="base">
              <a:spcBef>
                <a:spcPct val="0"/>
              </a:spcBef>
              <a:spcAft>
                <a:spcPct val="0"/>
              </a:spcAft>
            </a:pPr>
            <a:r>
              <a:rPr lang="en-US" altLang="zh-CN" sz="3600" b="1" kern="10" dirty="0">
                <a:ln w="9525">
                  <a:round/>
                  <a:headEnd/>
                  <a:tailEnd/>
                </a:ln>
                <a:gradFill rotWithShape="1">
                  <a:gsLst>
                    <a:gs pos="0">
                      <a:srgbClr val="FFFFCC"/>
                    </a:gs>
                    <a:gs pos="100000">
                      <a:srgbClr val="FF9999"/>
                    </a:gs>
                  </a:gsLst>
                  <a:lin ang="5400000" scaled="1"/>
                </a:gradFill>
                <a:latin typeface="宋体"/>
              </a:rPr>
              <a:t>A</a:t>
            </a:r>
            <a:endParaRPr lang="zh-CN" altLang="en-US" sz="3600" b="1" kern="10" dirty="0">
              <a:ln w="9525">
                <a:round/>
                <a:headEnd/>
                <a:tailEnd/>
              </a:ln>
              <a:gradFill rotWithShape="1">
                <a:gsLst>
                  <a:gs pos="0">
                    <a:srgbClr val="FFFFCC"/>
                  </a:gs>
                  <a:gs pos="100000">
                    <a:srgbClr val="FF9999"/>
                  </a:gs>
                </a:gsLst>
                <a:lin ang="5400000" scaled="1"/>
              </a:gradFill>
              <a:latin typeface="宋体"/>
            </a:endParaRPr>
          </a:p>
        </p:txBody>
      </p:sp>
      <p:sp>
        <p:nvSpPr>
          <p:cNvPr id="6" name="WordArt 3"/>
          <p:cNvSpPr>
            <a:spLocks noChangeArrowheads="1" noChangeShapeType="1"/>
          </p:cNvSpPr>
          <p:nvPr/>
        </p:nvSpPr>
        <p:spPr bwMode="auto">
          <a:xfrm>
            <a:off x="228600" y="228600"/>
            <a:ext cx="1944688" cy="1457325"/>
          </a:xfrm>
          <a:prstGeom prst="rect">
            <a:avLst/>
          </a:prstGeom>
        </p:spPr>
        <p:txBody>
          <a:bodyPr wrap="none" fromWordArt="1">
            <a:prstTxWarp prst="textCascadeUp">
              <a:avLst>
                <a:gd name="adj" fmla="val 44444"/>
              </a:avLst>
            </a:prstTxWarp>
            <a:scene3d>
              <a:camera prst="legacyPerspectiveFront">
                <a:rot lat="20519999" lon="1080000" rev="0"/>
              </a:camera>
              <a:lightRig rig="legacyFlat1" dir="r"/>
            </a:scene3d>
            <a:sp3d extrusionH="430200" prstMaterial="legacyMatte">
              <a:extrusionClr>
                <a:srgbClr val="FF6600"/>
              </a:extrusionClr>
            </a:sp3d>
          </a:bodyPr>
          <a:lstStyle/>
          <a:p>
            <a:pPr algn="ctr" fontAlgn="base">
              <a:spcBef>
                <a:spcPct val="0"/>
              </a:spcBef>
              <a:spcAft>
                <a:spcPct val="0"/>
              </a:spcAft>
              <a:defRPr/>
            </a:pPr>
            <a:r>
              <a:rPr lang="zh-CN" altLang="en-US" sz="3600" b="1" dirty="0">
                <a:ln w="9525">
                  <a:noFill/>
                  <a:round/>
                  <a:headEnd/>
                  <a:tailEnd/>
                </a:ln>
                <a:gradFill rotWithShape="0">
                  <a:gsLst>
                    <a:gs pos="0">
                      <a:srgbClr val="FFE701"/>
                    </a:gs>
                    <a:gs pos="100000">
                      <a:srgbClr val="FE3E02"/>
                    </a:gs>
                  </a:gsLst>
                  <a:lin ang="5400000" scaled="1"/>
                </a:gradFill>
                <a:latin typeface="宋体"/>
              </a:rPr>
              <a:t>走近高考</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1298738"/>
            <a:ext cx="3603244" cy="23868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803023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202755"/>
                                        </p:tgtEl>
                                        <p:attrNameLst>
                                          <p:attrName>style.visibility</p:attrName>
                                        </p:attrNameLst>
                                      </p:cBhvr>
                                      <p:to>
                                        <p:strVal val="visible"/>
                                      </p:to>
                                    </p:set>
                                    <p:animEffect transition="in" filter="fade">
                                      <p:cBhvr>
                                        <p:cTn id="7" dur="800" decel="100000"/>
                                        <p:tgtEl>
                                          <p:spTgt spid="202755"/>
                                        </p:tgtEl>
                                      </p:cBhvr>
                                    </p:animEffect>
                                    <p:anim calcmode="lin" valueType="num">
                                      <p:cBhvr>
                                        <p:cTn id="8" dur="800" decel="100000" fill="hold"/>
                                        <p:tgtEl>
                                          <p:spTgt spid="202755"/>
                                        </p:tgtEl>
                                        <p:attrNameLst>
                                          <p:attrName>style.rotation</p:attrName>
                                        </p:attrNameLst>
                                      </p:cBhvr>
                                      <p:tavLst>
                                        <p:tav tm="0">
                                          <p:val>
                                            <p:fltVal val="-90"/>
                                          </p:val>
                                        </p:tav>
                                        <p:tav tm="100000">
                                          <p:val>
                                            <p:fltVal val="0"/>
                                          </p:val>
                                        </p:tav>
                                      </p:tavLst>
                                    </p:anim>
                                    <p:anim calcmode="lin" valueType="num">
                                      <p:cBhvr>
                                        <p:cTn id="9" dur="800" decel="100000" fill="hold"/>
                                        <p:tgtEl>
                                          <p:spTgt spid="202755"/>
                                        </p:tgtEl>
                                        <p:attrNameLst>
                                          <p:attrName>ppt_x</p:attrName>
                                        </p:attrNameLst>
                                      </p:cBhvr>
                                      <p:tavLst>
                                        <p:tav tm="0">
                                          <p:val>
                                            <p:strVal val="#ppt_x+0.4"/>
                                          </p:val>
                                        </p:tav>
                                        <p:tav tm="100000">
                                          <p:val>
                                            <p:strVal val="#ppt_x-0.05"/>
                                          </p:val>
                                        </p:tav>
                                      </p:tavLst>
                                    </p:anim>
                                    <p:anim calcmode="lin" valueType="num">
                                      <p:cBhvr>
                                        <p:cTn id="10" dur="800" decel="100000" fill="hold"/>
                                        <p:tgtEl>
                                          <p:spTgt spid="20275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0275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02755"/>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2755" grpId="0" animBg="1"/>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0" name="Rectangle 4"/>
          <p:cNvSpPr>
            <a:spLocks noChangeArrowheads="1"/>
          </p:cNvSpPr>
          <p:nvPr/>
        </p:nvSpPr>
        <p:spPr bwMode="auto">
          <a:xfrm>
            <a:off x="0" y="188913"/>
            <a:ext cx="9144000" cy="523220"/>
          </a:xfrm>
          <a:prstGeom prst="rect">
            <a:avLst/>
          </a:prstGeom>
          <a:noFill/>
          <a:ln>
            <a:noFill/>
          </a:ln>
          <a:extLst/>
        </p:spPr>
        <p:txBody>
          <a:bodyPr>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r>
              <a:rPr lang="en-US" altLang="zh-CN" sz="2800" b="1" dirty="0">
                <a:solidFill>
                  <a:srgbClr val="000000"/>
                </a:solidFill>
                <a:effectLst>
                  <a:outerShdw blurRad="38100" dist="38100" dir="2700000" algn="tl">
                    <a:srgbClr val="C0C0C0"/>
                  </a:outerShdw>
                </a:effectLst>
                <a:latin typeface="华文中宋" pitchFamily="2" charset="-122"/>
                <a:ea typeface="华文中宋" pitchFamily="2" charset="-122"/>
              </a:rPr>
              <a:t>4.</a:t>
            </a:r>
            <a:r>
              <a:rPr lang="zh-CN" altLang="en-US" sz="2800" b="1" dirty="0">
                <a:solidFill>
                  <a:srgbClr val="000000"/>
                </a:solidFill>
                <a:effectLst>
                  <a:outerShdw blurRad="38100" dist="38100" dir="2700000" algn="tl">
                    <a:srgbClr val="C0C0C0"/>
                  </a:outerShdw>
                </a:effectLst>
                <a:latin typeface="华文中宋" pitchFamily="2" charset="-122"/>
                <a:ea typeface="华文中宋" pitchFamily="2" charset="-122"/>
              </a:rPr>
              <a:t>启蒙运动的影响</a:t>
            </a:r>
          </a:p>
        </p:txBody>
      </p:sp>
      <p:sp>
        <p:nvSpPr>
          <p:cNvPr id="212998" name="Rectangle 6">
            <a:hlinkClick r:id="rId2" action="ppaction://hlinksldjump"/>
          </p:cNvPr>
          <p:cNvSpPr>
            <a:spLocks noChangeArrowheads="1"/>
          </p:cNvSpPr>
          <p:nvPr/>
        </p:nvSpPr>
        <p:spPr bwMode="auto">
          <a:xfrm>
            <a:off x="251520" y="1341438"/>
            <a:ext cx="8713787"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r>
              <a:rPr lang="en-US" altLang="zh-CN" sz="2400" b="1" dirty="0">
                <a:solidFill>
                  <a:srgbClr val="FF0000"/>
                </a:solidFill>
                <a:latin typeface="华文中宋" panose="02010600040101010101" pitchFamily="2" charset="-122"/>
                <a:ea typeface="华文中宋" panose="02010600040101010101" pitchFamily="2" charset="-122"/>
              </a:rPr>
              <a:t>①</a:t>
            </a:r>
            <a:r>
              <a:rPr lang="zh-CN" altLang="en-US" sz="2400" b="1" dirty="0">
                <a:solidFill>
                  <a:srgbClr val="FF0000"/>
                </a:solidFill>
                <a:latin typeface="华文中宋" panose="02010600040101010101" pitchFamily="2" charset="-122"/>
                <a:ea typeface="华文中宋" panose="02010600040101010101" pitchFamily="2" charset="-122"/>
              </a:rPr>
              <a:t>思想解放：</a:t>
            </a:r>
            <a:r>
              <a:rPr kumimoji="1" lang="zh-CN" altLang="en-US" sz="2400" b="1" dirty="0">
                <a:solidFill>
                  <a:srgbClr val="FF0000"/>
                </a:solidFill>
                <a:latin typeface="华文中宋" panose="02010600040101010101" pitchFamily="2" charset="-122"/>
                <a:ea typeface="华文中宋" panose="02010600040101010101" pitchFamily="2" charset="-122"/>
              </a:rPr>
              <a:t>进一步解放了人们思想，冲击着</a:t>
            </a:r>
            <a:r>
              <a:rPr kumimoji="1" lang="zh-CN" altLang="en-US" sz="2400" b="1" dirty="0">
                <a:latin typeface="华文中宋" panose="02010600040101010101" pitchFamily="2" charset="-122"/>
                <a:ea typeface="华文中宋" panose="02010600040101010101" pitchFamily="2" charset="-122"/>
              </a:rPr>
              <a:t>欧洲的封建专制统治，</a:t>
            </a:r>
            <a:r>
              <a:rPr lang="zh-CN" altLang="en-US" sz="2400" b="1" dirty="0">
                <a:latin typeface="华文中宋" panose="02010600040101010101" pitchFamily="2" charset="-122"/>
                <a:ea typeface="华文中宋" panose="02010600040101010101" pitchFamily="2" charset="-122"/>
              </a:rPr>
              <a:t>人的权利得到进一步尊重</a:t>
            </a:r>
            <a:r>
              <a:rPr lang="zh-CN" altLang="en-US" sz="2000" b="1" dirty="0">
                <a:latin typeface="华文中宋" panose="02010600040101010101" pitchFamily="2" charset="-122"/>
                <a:ea typeface="华文中宋" panose="02010600040101010101" pitchFamily="2" charset="-122"/>
              </a:rPr>
              <a:t>，</a:t>
            </a:r>
            <a:r>
              <a:rPr lang="zh-CN" altLang="en-US" sz="2400" b="1" dirty="0">
                <a:latin typeface="华文中宋" panose="02010600040101010101" pitchFamily="2" charset="-122"/>
                <a:ea typeface="华文中宋" panose="02010600040101010101" pitchFamily="2" charset="-122"/>
              </a:rPr>
              <a:t>自由和平等思想日益深入人心。</a:t>
            </a:r>
          </a:p>
          <a:p>
            <a:r>
              <a:rPr lang="zh-CN" altLang="en-US" sz="2400" b="1" dirty="0">
                <a:solidFill>
                  <a:srgbClr val="FF0000"/>
                </a:solidFill>
                <a:latin typeface="华文中宋" panose="02010600040101010101" pitchFamily="2" charset="-122"/>
                <a:ea typeface="华文中宋" panose="02010600040101010101" pitchFamily="2" charset="-122"/>
              </a:rPr>
              <a:t>②对欧美：</a:t>
            </a:r>
            <a:r>
              <a:rPr lang="zh-CN" altLang="en-US" sz="2400" b="1" dirty="0">
                <a:latin typeface="华文中宋" panose="02010600040101010101" pitchFamily="2" charset="-122"/>
                <a:ea typeface="华文中宋" panose="02010600040101010101" pitchFamily="2" charset="-122"/>
              </a:rPr>
              <a:t>为法国大革命作了充分的思想准备，对欧、美的资产阶级革命起了影响和推动作用。</a:t>
            </a:r>
          </a:p>
          <a:p>
            <a:r>
              <a:rPr lang="zh-CN" altLang="en-US" sz="2400" b="1" dirty="0">
                <a:solidFill>
                  <a:srgbClr val="FF0000"/>
                </a:solidFill>
                <a:latin typeface="华文中宋" panose="02010600040101010101" pitchFamily="2" charset="-122"/>
                <a:ea typeface="华文中宋" panose="02010600040101010101" pitchFamily="2" charset="-122"/>
              </a:rPr>
              <a:t>③对殖民地、半殖发地：</a:t>
            </a:r>
            <a:r>
              <a:rPr lang="zh-CN" altLang="en-US" sz="2400" b="1" dirty="0">
                <a:latin typeface="华文中宋" panose="02010600040101010101" pitchFamily="2" charset="-122"/>
                <a:ea typeface="华文中宋" panose="02010600040101010101" pitchFamily="2" charset="-122"/>
              </a:rPr>
              <a:t>成为殖民地、半殖民地人民争取民族独立的思想武器</a:t>
            </a:r>
            <a:r>
              <a:rPr kumimoji="1" lang="zh-CN" altLang="en-US" sz="2400" b="1" dirty="0">
                <a:solidFill>
                  <a:schemeClr val="tx2"/>
                </a:solidFill>
                <a:latin typeface="华文中宋" panose="02010600040101010101" pitchFamily="2" charset="-122"/>
                <a:ea typeface="华文中宋" panose="02010600040101010101" pitchFamily="2" charset="-122"/>
              </a:rPr>
              <a:t>（美国、拉丁美洲、中国）。</a:t>
            </a:r>
            <a:endParaRPr lang="zh-CN" altLang="en-US" sz="2400" b="1" dirty="0">
              <a:latin typeface="华文中宋" panose="02010600040101010101" pitchFamily="2" charset="-122"/>
              <a:ea typeface="华文中宋" panose="02010600040101010101" pitchFamily="2" charset="-122"/>
            </a:endParaRPr>
          </a:p>
          <a:p>
            <a:r>
              <a:rPr lang="zh-CN" altLang="en-US" sz="2400" b="1" dirty="0">
                <a:solidFill>
                  <a:srgbClr val="FF0000"/>
                </a:solidFill>
                <a:latin typeface="华文中宋" panose="02010600040101010101" pitchFamily="2" charset="-122"/>
                <a:ea typeface="华文中宋" panose="02010600040101010101" pitchFamily="2" charset="-122"/>
              </a:rPr>
              <a:t>④对人类：</a:t>
            </a:r>
            <a:r>
              <a:rPr lang="zh-CN" altLang="en-US" sz="2400" b="1" dirty="0">
                <a:latin typeface="华文中宋" panose="02010600040101010101" pitchFamily="2" charset="-122"/>
                <a:ea typeface="华文中宋" panose="02010600040101010101" pitchFamily="2" charset="-122"/>
              </a:rPr>
              <a:t>启蒙思想成为人们追求自由、平等的精神武器，在人类历史发展进程中发挥了重要作用。</a:t>
            </a:r>
          </a:p>
        </p:txBody>
      </p:sp>
      <p:grpSp>
        <p:nvGrpSpPr>
          <p:cNvPr id="2" name="Group 10"/>
          <p:cNvGrpSpPr>
            <a:grpSpLocks/>
          </p:cNvGrpSpPr>
          <p:nvPr/>
        </p:nvGrpSpPr>
        <p:grpSpPr bwMode="auto">
          <a:xfrm>
            <a:off x="250825" y="836613"/>
            <a:ext cx="1801813" cy="4133851"/>
            <a:chOff x="158" y="527"/>
            <a:chExt cx="1135" cy="2604"/>
          </a:xfrm>
        </p:grpSpPr>
        <p:sp>
          <p:nvSpPr>
            <p:cNvPr id="217093" name="Text Box 7"/>
            <p:cNvSpPr txBox="1">
              <a:spLocks noChangeArrowheads="1"/>
            </p:cNvSpPr>
            <p:nvPr/>
          </p:nvSpPr>
          <p:spPr bwMode="auto">
            <a:xfrm>
              <a:off x="158" y="527"/>
              <a:ext cx="1089"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pPr>
                <a:spcBef>
                  <a:spcPct val="50000"/>
                </a:spcBef>
              </a:pPr>
              <a:r>
                <a:rPr kumimoji="1" lang="zh-CN" altLang="en-US" sz="2400" b="1" dirty="0">
                  <a:solidFill>
                    <a:srgbClr val="0000CC"/>
                  </a:solidFill>
                  <a:latin typeface="Times New Roman" pitchFamily="18" charset="0"/>
                  <a:ea typeface="黑体" pitchFamily="2" charset="-122"/>
                </a:rPr>
                <a:t>（</a:t>
              </a:r>
              <a:r>
                <a:rPr kumimoji="1" lang="en-US" altLang="zh-CN" sz="2400" b="1" dirty="0">
                  <a:solidFill>
                    <a:srgbClr val="0000CC"/>
                  </a:solidFill>
                  <a:latin typeface="Times New Roman" pitchFamily="18" charset="0"/>
                  <a:ea typeface="黑体" pitchFamily="2" charset="-122"/>
                </a:rPr>
                <a:t>1</a:t>
              </a:r>
              <a:r>
                <a:rPr kumimoji="1" lang="zh-CN" altLang="en-US" sz="2400" b="1" dirty="0">
                  <a:solidFill>
                    <a:srgbClr val="0000CC"/>
                  </a:solidFill>
                  <a:latin typeface="Times New Roman" pitchFamily="18" charset="0"/>
                  <a:ea typeface="黑体" pitchFamily="2" charset="-122"/>
                </a:rPr>
                <a:t>）积极：</a:t>
              </a:r>
            </a:p>
          </p:txBody>
        </p:sp>
        <p:sp>
          <p:nvSpPr>
            <p:cNvPr id="217094" name="Text Box 8"/>
            <p:cNvSpPr txBox="1">
              <a:spLocks noChangeArrowheads="1"/>
            </p:cNvSpPr>
            <p:nvPr/>
          </p:nvSpPr>
          <p:spPr bwMode="auto">
            <a:xfrm>
              <a:off x="204" y="2840"/>
              <a:ext cx="1089"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pPr>
                <a:spcBef>
                  <a:spcPct val="50000"/>
                </a:spcBef>
              </a:pPr>
              <a:r>
                <a:rPr kumimoji="1" lang="zh-CN" altLang="en-US" sz="2400" b="1" dirty="0">
                  <a:solidFill>
                    <a:srgbClr val="0000CC"/>
                  </a:solidFill>
                  <a:latin typeface="Times New Roman" pitchFamily="18" charset="0"/>
                  <a:ea typeface="黑体" pitchFamily="2" charset="-122"/>
                </a:rPr>
                <a:t>（</a:t>
              </a:r>
              <a:r>
                <a:rPr kumimoji="1" lang="en-US" altLang="zh-CN" sz="2400" b="1" dirty="0">
                  <a:solidFill>
                    <a:srgbClr val="0000CC"/>
                  </a:solidFill>
                  <a:latin typeface="Times New Roman" pitchFamily="18" charset="0"/>
                  <a:ea typeface="黑体" pitchFamily="2" charset="-122"/>
                </a:rPr>
                <a:t>2</a:t>
              </a:r>
              <a:r>
                <a:rPr kumimoji="1" lang="zh-CN" altLang="en-US" sz="2400" b="1" dirty="0">
                  <a:solidFill>
                    <a:srgbClr val="0000CC"/>
                  </a:solidFill>
                  <a:latin typeface="Times New Roman" pitchFamily="18" charset="0"/>
                  <a:ea typeface="黑体" pitchFamily="2" charset="-122"/>
                </a:rPr>
                <a:t>）局限：</a:t>
              </a:r>
            </a:p>
          </p:txBody>
        </p:sp>
      </p:grpSp>
      <p:sp>
        <p:nvSpPr>
          <p:cNvPr id="213001" name="Text Box 9"/>
          <p:cNvSpPr txBox="1">
            <a:spLocks noChangeArrowheads="1"/>
          </p:cNvSpPr>
          <p:nvPr/>
        </p:nvSpPr>
        <p:spPr bwMode="auto">
          <a:xfrm>
            <a:off x="323528" y="5013325"/>
            <a:ext cx="849694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pPr>
              <a:spcBef>
                <a:spcPct val="50000"/>
              </a:spcBef>
            </a:pPr>
            <a:r>
              <a:rPr kumimoji="1" lang="zh-CN" altLang="en-US" sz="2400" b="1" dirty="0">
                <a:latin typeface="华文中宋" panose="02010600040101010101" pitchFamily="2" charset="-122"/>
                <a:ea typeface="华文中宋" panose="02010600040101010101" pitchFamily="2" charset="-122"/>
              </a:rPr>
              <a:t>      具有</a:t>
            </a:r>
            <a:r>
              <a:rPr kumimoji="1" lang="zh-CN" altLang="en-US" sz="2400" b="1" dirty="0">
                <a:solidFill>
                  <a:srgbClr val="FF0000"/>
                </a:solidFill>
                <a:latin typeface="华文中宋" panose="02010600040101010101" pitchFamily="2" charset="-122"/>
                <a:ea typeface="华文中宋" panose="02010600040101010101" pitchFamily="2" charset="-122"/>
              </a:rPr>
              <a:t>阶级</a:t>
            </a:r>
            <a:r>
              <a:rPr kumimoji="1" lang="zh-CN" altLang="en-US" sz="2400" b="1" dirty="0">
                <a:latin typeface="华文中宋" panose="02010600040101010101" pitchFamily="2" charset="-122"/>
                <a:ea typeface="华文中宋" panose="02010600040101010101" pitchFamily="2" charset="-122"/>
              </a:rPr>
              <a:t>和</a:t>
            </a:r>
            <a:r>
              <a:rPr kumimoji="1" lang="zh-CN" altLang="en-US" sz="2400" b="1" dirty="0">
                <a:solidFill>
                  <a:srgbClr val="FF0000"/>
                </a:solidFill>
                <a:latin typeface="华文中宋" panose="02010600040101010101" pitchFamily="2" charset="-122"/>
                <a:ea typeface="华文中宋" panose="02010600040101010101" pitchFamily="2" charset="-122"/>
              </a:rPr>
              <a:t>时代</a:t>
            </a:r>
            <a:r>
              <a:rPr kumimoji="1" lang="zh-CN" altLang="en-US" sz="2400" b="1" dirty="0">
                <a:latin typeface="华文中宋" panose="02010600040101010101" pitchFamily="2" charset="-122"/>
                <a:ea typeface="华文中宋" panose="02010600040101010101" pitchFamily="2" charset="-122"/>
              </a:rPr>
              <a:t>的局限性，</a:t>
            </a:r>
            <a:r>
              <a:rPr lang="zh-CN" altLang="en-US" sz="2400" b="1" dirty="0">
                <a:latin typeface="华文中宋" panose="02010600040101010101" pitchFamily="2" charset="-122"/>
                <a:ea typeface="华文中宋" panose="02010600040101010101" pitchFamily="2" charset="-122"/>
              </a:rPr>
              <a:t>民主、自由、平等主要是资产阶级的民主、自由、平等，是为资产阶级服务的。</a:t>
            </a:r>
          </a:p>
        </p:txBody>
      </p:sp>
    </p:spTree>
    <p:extLst>
      <p:ext uri="{BB962C8B-B14F-4D97-AF65-F5344CB8AC3E}">
        <p14:creationId xmlns:p14="http://schemas.microsoft.com/office/powerpoint/2010/main" val="88943652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212998">
                                            <p:txEl>
                                              <p:pRg st="0" end="0"/>
                                            </p:txEl>
                                          </p:spTgt>
                                        </p:tgtEl>
                                        <p:attrNameLst>
                                          <p:attrName>style.visibility</p:attrName>
                                        </p:attrNameLst>
                                      </p:cBhvr>
                                      <p:to>
                                        <p:strVal val="visible"/>
                                      </p:to>
                                    </p:set>
                                    <p:animEffect transition="in" filter="fade">
                                      <p:cBhvr>
                                        <p:cTn id="13" dur="1000"/>
                                        <p:tgtEl>
                                          <p:spTgt spid="212998">
                                            <p:txEl>
                                              <p:pRg st="0" end="0"/>
                                            </p:txEl>
                                          </p:spTgt>
                                        </p:tgtEl>
                                      </p:cBhvr>
                                    </p:animEffect>
                                    <p:anim calcmode="lin" valueType="num">
                                      <p:cBhvr>
                                        <p:cTn id="14" dur="1000" fill="hold"/>
                                        <p:tgtEl>
                                          <p:spTgt spid="212998">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21299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212998">
                                            <p:txEl>
                                              <p:pRg st="1" end="1"/>
                                            </p:txEl>
                                          </p:spTgt>
                                        </p:tgtEl>
                                        <p:attrNameLst>
                                          <p:attrName>style.visibility</p:attrName>
                                        </p:attrNameLst>
                                      </p:cBhvr>
                                      <p:to>
                                        <p:strVal val="visible"/>
                                      </p:to>
                                    </p:set>
                                    <p:animEffect transition="in" filter="fade">
                                      <p:cBhvr>
                                        <p:cTn id="20" dur="1000"/>
                                        <p:tgtEl>
                                          <p:spTgt spid="212998">
                                            <p:txEl>
                                              <p:pRg st="1" end="1"/>
                                            </p:txEl>
                                          </p:spTgt>
                                        </p:tgtEl>
                                      </p:cBhvr>
                                    </p:animEffect>
                                    <p:anim calcmode="lin" valueType="num">
                                      <p:cBhvr>
                                        <p:cTn id="21" dur="1000" fill="hold"/>
                                        <p:tgtEl>
                                          <p:spTgt spid="212998">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212998">
                                            <p:txEl>
                                              <p:pRg st="1" end="1"/>
                                            </p:txEl>
                                          </p:spTgt>
                                        </p:tgtEl>
                                        <p:attrNameLst>
                                          <p:attrName>ppt_y</p:attrName>
                                        </p:attrNameLst>
                                      </p:cBhvr>
                                      <p:tavLst>
                                        <p:tav tm="0">
                                          <p:val>
                                            <p:strVal val="#ppt_y+.1"/>
                                          </p:val>
                                        </p:tav>
                                        <p:tav tm="100000">
                                          <p:val>
                                            <p:strVal val="#ppt_y"/>
                                          </p:val>
                                        </p:tav>
                                      </p:tavLst>
                                    </p:anim>
                                  </p:childTnLst>
                                </p:cTn>
                              </p:par>
                              <p:par>
                                <p:cTn id="23" presetID="42" presetClass="entr" presetSubtype="0" fill="hold" nodeType="withEffect">
                                  <p:stCondLst>
                                    <p:cond delay="0"/>
                                  </p:stCondLst>
                                  <p:childTnLst>
                                    <p:set>
                                      <p:cBhvr>
                                        <p:cTn id="24" dur="1" fill="hold">
                                          <p:stCondLst>
                                            <p:cond delay="0"/>
                                          </p:stCondLst>
                                        </p:cTn>
                                        <p:tgtEl>
                                          <p:spTgt spid="212998">
                                            <p:txEl>
                                              <p:pRg st="2" end="2"/>
                                            </p:txEl>
                                          </p:spTgt>
                                        </p:tgtEl>
                                        <p:attrNameLst>
                                          <p:attrName>style.visibility</p:attrName>
                                        </p:attrNameLst>
                                      </p:cBhvr>
                                      <p:to>
                                        <p:strVal val="visible"/>
                                      </p:to>
                                    </p:set>
                                    <p:animEffect transition="in" filter="fade">
                                      <p:cBhvr>
                                        <p:cTn id="25" dur="1000"/>
                                        <p:tgtEl>
                                          <p:spTgt spid="212998">
                                            <p:txEl>
                                              <p:pRg st="2" end="2"/>
                                            </p:txEl>
                                          </p:spTgt>
                                        </p:tgtEl>
                                      </p:cBhvr>
                                    </p:animEffect>
                                    <p:anim calcmode="lin" valueType="num">
                                      <p:cBhvr>
                                        <p:cTn id="26" dur="1000" fill="hold"/>
                                        <p:tgtEl>
                                          <p:spTgt spid="212998">
                                            <p:txEl>
                                              <p:pRg st="2" end="2"/>
                                            </p:txEl>
                                          </p:spTgt>
                                        </p:tgtEl>
                                        <p:attrNameLst>
                                          <p:attrName>ppt_x</p:attrName>
                                        </p:attrNameLst>
                                      </p:cBhvr>
                                      <p:tavLst>
                                        <p:tav tm="0">
                                          <p:val>
                                            <p:strVal val="#ppt_x"/>
                                          </p:val>
                                        </p:tav>
                                        <p:tav tm="100000">
                                          <p:val>
                                            <p:strVal val="#ppt_x"/>
                                          </p:val>
                                        </p:tav>
                                      </p:tavLst>
                                    </p:anim>
                                    <p:anim calcmode="lin" valueType="num">
                                      <p:cBhvr>
                                        <p:cTn id="27" dur="1000" fill="hold"/>
                                        <p:tgtEl>
                                          <p:spTgt spid="212998">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212998">
                                            <p:txEl>
                                              <p:pRg st="3" end="3"/>
                                            </p:txEl>
                                          </p:spTgt>
                                        </p:tgtEl>
                                        <p:attrNameLst>
                                          <p:attrName>style.visibility</p:attrName>
                                        </p:attrNameLst>
                                      </p:cBhvr>
                                      <p:to>
                                        <p:strVal val="visible"/>
                                      </p:to>
                                    </p:set>
                                    <p:animEffect transition="in" filter="fade">
                                      <p:cBhvr>
                                        <p:cTn id="32" dur="1000"/>
                                        <p:tgtEl>
                                          <p:spTgt spid="212998">
                                            <p:txEl>
                                              <p:pRg st="3" end="3"/>
                                            </p:txEl>
                                          </p:spTgt>
                                        </p:tgtEl>
                                      </p:cBhvr>
                                    </p:animEffect>
                                    <p:anim calcmode="lin" valueType="num">
                                      <p:cBhvr>
                                        <p:cTn id="33" dur="1000" fill="hold"/>
                                        <p:tgtEl>
                                          <p:spTgt spid="212998">
                                            <p:txEl>
                                              <p:pRg st="3" end="3"/>
                                            </p:txEl>
                                          </p:spTgt>
                                        </p:tgtEl>
                                        <p:attrNameLst>
                                          <p:attrName>ppt_x</p:attrName>
                                        </p:attrNameLst>
                                      </p:cBhvr>
                                      <p:tavLst>
                                        <p:tav tm="0">
                                          <p:val>
                                            <p:strVal val="#ppt_x"/>
                                          </p:val>
                                        </p:tav>
                                        <p:tav tm="100000">
                                          <p:val>
                                            <p:strVal val="#ppt_x"/>
                                          </p:val>
                                        </p:tav>
                                      </p:tavLst>
                                    </p:anim>
                                    <p:anim calcmode="lin" valueType="num">
                                      <p:cBhvr>
                                        <p:cTn id="34" dur="1000" fill="hold"/>
                                        <p:tgtEl>
                                          <p:spTgt spid="212998">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213001"/>
                                        </p:tgtEl>
                                        <p:attrNameLst>
                                          <p:attrName>style.visibility</p:attrName>
                                        </p:attrNameLst>
                                      </p:cBhvr>
                                      <p:to>
                                        <p:strVal val="visible"/>
                                      </p:to>
                                    </p:set>
                                    <p:anim calcmode="lin" valueType="num">
                                      <p:cBhvr additive="base">
                                        <p:cTn id="39" dur="500" fill="hold"/>
                                        <p:tgtEl>
                                          <p:spTgt spid="213001"/>
                                        </p:tgtEl>
                                        <p:attrNameLst>
                                          <p:attrName>ppt_x</p:attrName>
                                        </p:attrNameLst>
                                      </p:cBhvr>
                                      <p:tavLst>
                                        <p:tav tm="0">
                                          <p:val>
                                            <p:strVal val="#ppt_x"/>
                                          </p:val>
                                        </p:tav>
                                        <p:tav tm="100000">
                                          <p:val>
                                            <p:strVal val="#ppt_x"/>
                                          </p:val>
                                        </p:tav>
                                      </p:tavLst>
                                    </p:anim>
                                    <p:anim calcmode="lin" valueType="num">
                                      <p:cBhvr additive="base">
                                        <p:cTn id="40" dur="500" fill="hold"/>
                                        <p:tgtEl>
                                          <p:spTgt spid="21300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3001" grpId="0"/>
    </p:bldLst>
  </p:timing>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0050" name="Text Box 2"/>
          <p:cNvSpPr txBox="1">
            <a:spLocks noChangeArrowheads="1"/>
          </p:cNvSpPr>
          <p:nvPr/>
        </p:nvSpPr>
        <p:spPr bwMode="auto">
          <a:xfrm>
            <a:off x="250825" y="211708"/>
            <a:ext cx="8642350" cy="830997"/>
          </a:xfrm>
          <a:prstGeom prst="rect">
            <a:avLst/>
          </a:prstGeom>
          <a:noFill/>
          <a:ln w="28575">
            <a:solidFill>
              <a:schemeClr val="tx1"/>
            </a:solidFill>
            <a:prstDash val="sys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50000"/>
              </a:spcBef>
              <a:spcAft>
                <a:spcPct val="0"/>
              </a:spcAft>
            </a:pPr>
            <a:r>
              <a:rPr lang="zh-CN" altLang="en-US" sz="2400" dirty="0">
                <a:solidFill>
                  <a:srgbClr val="C00000"/>
                </a:solidFill>
                <a:latin typeface="黑体" pitchFamily="2" charset="-122"/>
                <a:ea typeface="黑体" pitchFamily="2" charset="-122"/>
              </a:rPr>
              <a:t>　　路易十六在狱中阅读了启蒙思想家的著作，感叹道：</a:t>
            </a:r>
            <a:r>
              <a:rPr lang="zh-CN" altLang="en-US" sz="2400" dirty="0">
                <a:solidFill>
                  <a:srgbClr val="C00000"/>
                </a:solidFill>
                <a:ea typeface="黑体" pitchFamily="2" charset="-122"/>
              </a:rPr>
              <a:t>“</a:t>
            </a:r>
            <a:r>
              <a:rPr lang="zh-CN" altLang="en-US" sz="2400" dirty="0">
                <a:solidFill>
                  <a:srgbClr val="C00000"/>
                </a:solidFill>
                <a:latin typeface="黑体" pitchFamily="2" charset="-122"/>
                <a:ea typeface="黑体" pitchFamily="2" charset="-122"/>
              </a:rPr>
              <a:t>原来是伏尔泰和卢梭毁了法国！</a:t>
            </a:r>
            <a:r>
              <a:rPr lang="zh-CN" altLang="en-US" sz="2400" dirty="0">
                <a:solidFill>
                  <a:srgbClr val="C00000"/>
                </a:solidFill>
                <a:ea typeface="黑体" pitchFamily="2" charset="-122"/>
              </a:rPr>
              <a:t>”</a:t>
            </a:r>
            <a:r>
              <a:rPr lang="zh-CN" altLang="en-US" sz="2400" dirty="0">
                <a:solidFill>
                  <a:srgbClr val="C00000"/>
                </a:solidFill>
                <a:latin typeface="黑体" pitchFamily="2" charset="-122"/>
                <a:ea typeface="黑体" pitchFamily="2" charset="-122"/>
              </a:rPr>
              <a:t>    </a:t>
            </a:r>
            <a:r>
              <a:rPr lang="en-US" altLang="zh-CN" sz="2400" dirty="0">
                <a:solidFill>
                  <a:srgbClr val="C00000"/>
                </a:solidFill>
                <a:latin typeface="黑体" pitchFamily="2" charset="-122"/>
                <a:ea typeface="黑体" pitchFamily="2" charset="-122"/>
              </a:rPr>
              <a:t>----</a:t>
            </a:r>
            <a:r>
              <a:rPr lang="zh-CN" altLang="en-US" sz="2400" dirty="0">
                <a:solidFill>
                  <a:srgbClr val="C00000"/>
                </a:solidFill>
                <a:latin typeface="黑体" pitchFamily="2" charset="-122"/>
                <a:ea typeface="黑体" pitchFamily="2" charset="-122"/>
              </a:rPr>
              <a:t>柏克：</a:t>
            </a:r>
            <a:r>
              <a:rPr lang="en-US" altLang="zh-CN" sz="2400" dirty="0">
                <a:solidFill>
                  <a:srgbClr val="C00000"/>
                </a:solidFill>
                <a:latin typeface="黑体" pitchFamily="2" charset="-122"/>
                <a:ea typeface="黑体" pitchFamily="2" charset="-122"/>
              </a:rPr>
              <a:t>《</a:t>
            </a:r>
            <a:r>
              <a:rPr lang="zh-CN" altLang="en-US" sz="2400" dirty="0">
                <a:solidFill>
                  <a:srgbClr val="C00000"/>
                </a:solidFill>
                <a:latin typeface="黑体" pitchFamily="2" charset="-122"/>
                <a:ea typeface="黑体" pitchFamily="2" charset="-122"/>
              </a:rPr>
              <a:t>法国革命论</a:t>
            </a:r>
            <a:r>
              <a:rPr lang="en-US" altLang="zh-CN" sz="2400" dirty="0">
                <a:solidFill>
                  <a:srgbClr val="C00000"/>
                </a:solidFill>
                <a:latin typeface="黑体" pitchFamily="2" charset="-122"/>
                <a:ea typeface="黑体" pitchFamily="2" charset="-122"/>
              </a:rPr>
              <a:t>》</a:t>
            </a:r>
          </a:p>
        </p:txBody>
      </p:sp>
      <p:sp>
        <p:nvSpPr>
          <p:cNvPr id="130051" name="Text Box 3"/>
          <p:cNvSpPr txBox="1">
            <a:spLocks noChangeArrowheads="1"/>
          </p:cNvSpPr>
          <p:nvPr/>
        </p:nvSpPr>
        <p:spPr bwMode="auto">
          <a:xfrm>
            <a:off x="250825" y="1124744"/>
            <a:ext cx="8642350" cy="1569660"/>
          </a:xfrm>
          <a:prstGeom prst="rect">
            <a:avLst/>
          </a:prstGeom>
          <a:noFill/>
          <a:ln w="28575">
            <a:solidFill>
              <a:schemeClr val="tx1"/>
            </a:solidFill>
            <a:prstDash val="sys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0"/>
              </a:spcBef>
              <a:spcAft>
                <a:spcPct val="0"/>
              </a:spcAft>
            </a:pPr>
            <a:r>
              <a:rPr lang="en-US" altLang="zh-CN" sz="2400" dirty="0">
                <a:solidFill>
                  <a:srgbClr val="C00000"/>
                </a:solidFill>
                <a:latin typeface="黑体" pitchFamily="2" charset="-122"/>
                <a:ea typeface="黑体" pitchFamily="2" charset="-122"/>
              </a:rPr>
              <a:t>    </a:t>
            </a:r>
            <a:r>
              <a:rPr lang="zh-CN" altLang="en-US" sz="2400" dirty="0">
                <a:solidFill>
                  <a:srgbClr val="C00000"/>
                </a:solidFill>
                <a:latin typeface="黑体" pitchFamily="2" charset="-122"/>
                <a:ea typeface="黑体" pitchFamily="2" charset="-122"/>
              </a:rPr>
              <a:t>我们认为下面这些真理是不言而喻的</a:t>
            </a:r>
            <a:r>
              <a:rPr lang="en-US" altLang="zh-CN" sz="2400" dirty="0">
                <a:solidFill>
                  <a:srgbClr val="C00000"/>
                </a:solidFill>
                <a:latin typeface="黑体" pitchFamily="2" charset="-122"/>
                <a:ea typeface="黑体" pitchFamily="2" charset="-122"/>
              </a:rPr>
              <a:t>:</a:t>
            </a:r>
            <a:r>
              <a:rPr lang="zh-CN" altLang="en-US" sz="2400" dirty="0">
                <a:solidFill>
                  <a:srgbClr val="C00000"/>
                </a:solidFill>
                <a:latin typeface="黑体" pitchFamily="2" charset="-122"/>
                <a:ea typeface="黑体" pitchFamily="2" charset="-122"/>
              </a:rPr>
              <a:t>一切人生来就是平等的</a:t>
            </a:r>
            <a:r>
              <a:rPr lang="en-US" altLang="zh-CN" sz="2400" dirty="0">
                <a:solidFill>
                  <a:srgbClr val="C00000"/>
                </a:solidFill>
                <a:ea typeface="黑体" pitchFamily="2" charset="-122"/>
              </a:rPr>
              <a:t>……</a:t>
            </a:r>
            <a:r>
              <a:rPr lang="zh-CN" altLang="en-US" sz="2400" dirty="0">
                <a:solidFill>
                  <a:srgbClr val="C00000"/>
                </a:solidFill>
                <a:latin typeface="黑体" pitchFamily="2" charset="-122"/>
                <a:ea typeface="黑体" pitchFamily="2" charset="-122"/>
              </a:rPr>
              <a:t>如果遇有任何形式的政府损害这些目的，人民就有权利改变或废除它。</a:t>
            </a:r>
            <a:endParaRPr lang="en-US" altLang="zh-CN" sz="2400" dirty="0">
              <a:solidFill>
                <a:srgbClr val="C00000"/>
              </a:solidFill>
              <a:latin typeface="黑体" pitchFamily="2" charset="-122"/>
              <a:ea typeface="黑体" pitchFamily="2" charset="-122"/>
            </a:endParaRPr>
          </a:p>
          <a:p>
            <a:pPr eaLnBrk="1" fontAlgn="base" hangingPunct="1">
              <a:spcBef>
                <a:spcPct val="0"/>
              </a:spcBef>
              <a:spcAft>
                <a:spcPct val="0"/>
              </a:spcAft>
            </a:pPr>
            <a:r>
              <a:rPr lang="en-US" altLang="zh-CN" sz="2400" dirty="0">
                <a:solidFill>
                  <a:srgbClr val="C00000"/>
                </a:solidFill>
                <a:latin typeface="黑体" pitchFamily="2" charset="-122"/>
                <a:ea typeface="黑体" pitchFamily="2" charset="-122"/>
              </a:rPr>
              <a:t>                           </a:t>
            </a:r>
            <a:r>
              <a:rPr lang="en-US" altLang="zh-CN" sz="2400" dirty="0">
                <a:solidFill>
                  <a:srgbClr val="C00000"/>
                </a:solidFill>
                <a:ea typeface="黑体" pitchFamily="2" charset="-122"/>
              </a:rPr>
              <a:t>——</a:t>
            </a:r>
            <a:r>
              <a:rPr lang="zh-CN" altLang="en-US" sz="2400" dirty="0">
                <a:solidFill>
                  <a:srgbClr val="C00000"/>
                </a:solidFill>
                <a:latin typeface="黑体" pitchFamily="2" charset="-122"/>
                <a:ea typeface="黑体" pitchFamily="2" charset="-122"/>
              </a:rPr>
              <a:t>美国</a:t>
            </a:r>
            <a:r>
              <a:rPr lang="en-US" altLang="zh-CN" sz="2400" dirty="0">
                <a:solidFill>
                  <a:srgbClr val="C00000"/>
                </a:solidFill>
                <a:latin typeface="黑体" pitchFamily="2" charset="-122"/>
                <a:ea typeface="黑体" pitchFamily="2" charset="-122"/>
              </a:rPr>
              <a:t>1776</a:t>
            </a:r>
            <a:r>
              <a:rPr lang="zh-CN" altLang="en-US" sz="2400" dirty="0">
                <a:solidFill>
                  <a:srgbClr val="C00000"/>
                </a:solidFill>
                <a:latin typeface="黑体" pitchFamily="2" charset="-122"/>
                <a:ea typeface="黑体" pitchFamily="2" charset="-122"/>
              </a:rPr>
              <a:t>年</a:t>
            </a:r>
            <a:r>
              <a:rPr lang="en-US" altLang="zh-CN" sz="2400" dirty="0">
                <a:solidFill>
                  <a:srgbClr val="C00000"/>
                </a:solidFill>
                <a:latin typeface="黑体" pitchFamily="2" charset="-122"/>
                <a:ea typeface="黑体" pitchFamily="2" charset="-122"/>
              </a:rPr>
              <a:t>《</a:t>
            </a:r>
            <a:r>
              <a:rPr lang="zh-CN" altLang="en-US" sz="2400" dirty="0">
                <a:solidFill>
                  <a:srgbClr val="C00000"/>
                </a:solidFill>
                <a:latin typeface="黑体" pitchFamily="2" charset="-122"/>
                <a:ea typeface="黑体" pitchFamily="2" charset="-122"/>
              </a:rPr>
              <a:t>独立宣言</a:t>
            </a:r>
            <a:r>
              <a:rPr lang="en-US" altLang="zh-CN" sz="2400" dirty="0">
                <a:solidFill>
                  <a:srgbClr val="C00000"/>
                </a:solidFill>
                <a:latin typeface="黑体" pitchFamily="2" charset="-122"/>
                <a:ea typeface="黑体" pitchFamily="2" charset="-122"/>
              </a:rPr>
              <a:t>》</a:t>
            </a:r>
          </a:p>
        </p:txBody>
      </p:sp>
      <p:sp>
        <p:nvSpPr>
          <p:cNvPr id="130052" name="Text Box 4"/>
          <p:cNvSpPr txBox="1">
            <a:spLocks noChangeArrowheads="1"/>
          </p:cNvSpPr>
          <p:nvPr/>
        </p:nvSpPr>
        <p:spPr bwMode="auto">
          <a:xfrm>
            <a:off x="14288" y="4037013"/>
            <a:ext cx="857250" cy="457200"/>
          </a:xfrm>
          <a:prstGeom prst="rect">
            <a:avLst/>
          </a:prstGeom>
          <a:noFill/>
          <a:ln w="9525">
            <a:noFill/>
            <a:miter lim="800000"/>
            <a:headEnd/>
            <a:tailEnd/>
          </a:ln>
          <a:effectLst/>
        </p:spPr>
        <p:txBody>
          <a:bodyPr wrap="none">
            <a:spAutoFit/>
          </a:bodyPr>
          <a:lstStyle/>
          <a:p>
            <a:pPr fontAlgn="base">
              <a:spcBef>
                <a:spcPct val="0"/>
              </a:spcBef>
              <a:spcAft>
                <a:spcPct val="0"/>
              </a:spcAft>
              <a:defRPr/>
            </a:pPr>
            <a:r>
              <a:rPr lang="en-US" altLang="zh-CN" sz="2400" b="1">
                <a:solidFill>
                  <a:srgbClr val="000000"/>
                </a:solidFill>
                <a:effectLst>
                  <a:outerShdw blurRad="38100" dist="38100" dir="2700000" algn="tl">
                    <a:srgbClr val="C0C0C0"/>
                  </a:outerShdw>
                </a:effectLst>
                <a:ea typeface="黑体" pitchFamily="49" charset="-122"/>
              </a:rPr>
              <a:t>        </a:t>
            </a:r>
            <a:endParaRPr lang="en-US" altLang="zh-CN" sz="1600" b="1">
              <a:solidFill>
                <a:srgbClr val="000000"/>
              </a:solidFill>
            </a:endParaRPr>
          </a:p>
        </p:txBody>
      </p:sp>
      <p:sp>
        <p:nvSpPr>
          <p:cNvPr id="130053" name="Text Box 5"/>
          <p:cNvSpPr txBox="1">
            <a:spLocks noChangeArrowheads="1"/>
          </p:cNvSpPr>
          <p:nvPr/>
        </p:nvSpPr>
        <p:spPr bwMode="auto">
          <a:xfrm>
            <a:off x="250825" y="2780928"/>
            <a:ext cx="8642350" cy="1569660"/>
          </a:xfrm>
          <a:prstGeom prst="rect">
            <a:avLst/>
          </a:prstGeom>
          <a:noFill/>
          <a:ln w="28575">
            <a:solidFill>
              <a:schemeClr val="tx1"/>
            </a:solidFill>
            <a:prstDash val="sysDash"/>
            <a:miter lim="800000"/>
            <a:headEnd/>
            <a:tailEnd/>
          </a:ln>
          <a:effectLst/>
        </p:spPr>
        <p:txBody>
          <a:bodyPr>
            <a:spAutoFit/>
          </a:bodyPr>
          <a:lstStyle/>
          <a:p>
            <a:pPr fontAlgn="base">
              <a:spcBef>
                <a:spcPct val="0"/>
              </a:spcBef>
              <a:spcAft>
                <a:spcPct val="0"/>
              </a:spcAft>
              <a:defRPr/>
            </a:pPr>
            <a:r>
              <a:rPr lang="en-US" altLang="zh-CN" sz="2400" b="1" dirty="0">
                <a:solidFill>
                  <a:srgbClr val="C00000"/>
                </a:solidFill>
                <a:effectLst>
                  <a:outerShdw blurRad="38100" dist="38100" dir="2700000" algn="tl">
                    <a:srgbClr val="C0C0C0"/>
                  </a:outerShdw>
                </a:effectLst>
                <a:latin typeface="黑体" pitchFamily="49" charset="-122"/>
                <a:ea typeface="黑体" pitchFamily="49" charset="-122"/>
              </a:rPr>
              <a:t>    《</a:t>
            </a:r>
            <a:r>
              <a:rPr lang="zh-CN" altLang="en-US" sz="2400" b="1" dirty="0">
                <a:solidFill>
                  <a:srgbClr val="C00000"/>
                </a:solidFill>
                <a:effectLst>
                  <a:outerShdw blurRad="38100" dist="38100" dir="2700000" algn="tl">
                    <a:srgbClr val="C0C0C0"/>
                  </a:outerShdw>
                </a:effectLst>
                <a:latin typeface="黑体" pitchFamily="49" charset="-122"/>
                <a:ea typeface="黑体" pitchFamily="49" charset="-122"/>
              </a:rPr>
              <a:t>美利坚合众国宪法</a:t>
            </a:r>
            <a:r>
              <a:rPr lang="en-US" altLang="zh-CN" sz="2400" b="1" dirty="0">
                <a:solidFill>
                  <a:srgbClr val="C00000"/>
                </a:solidFill>
                <a:effectLst>
                  <a:outerShdw blurRad="38100" dist="38100" dir="2700000" algn="tl">
                    <a:srgbClr val="C0C0C0"/>
                  </a:outerShdw>
                </a:effectLst>
                <a:latin typeface="黑体" pitchFamily="49" charset="-122"/>
                <a:ea typeface="黑体" pitchFamily="49" charset="-122"/>
              </a:rPr>
              <a:t>》</a:t>
            </a:r>
            <a:r>
              <a:rPr lang="zh-CN" altLang="en-US" sz="2400" b="1" dirty="0">
                <a:solidFill>
                  <a:srgbClr val="C00000"/>
                </a:solidFill>
                <a:effectLst>
                  <a:outerShdw blurRad="38100" dist="38100" dir="2700000" algn="tl">
                    <a:srgbClr val="C0C0C0"/>
                  </a:outerShdw>
                </a:effectLst>
                <a:latin typeface="黑体" pitchFamily="49" charset="-122"/>
                <a:ea typeface="黑体" pitchFamily="49" charset="-122"/>
              </a:rPr>
              <a:t>规定，立法权属于国会，行政权属于总统，司法权属于最高法院。</a:t>
            </a:r>
          </a:p>
          <a:p>
            <a:pPr fontAlgn="base">
              <a:spcBef>
                <a:spcPct val="0"/>
              </a:spcBef>
              <a:spcAft>
                <a:spcPct val="0"/>
              </a:spcAft>
              <a:defRPr/>
            </a:pPr>
            <a:r>
              <a:rPr lang="zh-CN" altLang="en-US" sz="2400" b="1" dirty="0">
                <a:solidFill>
                  <a:srgbClr val="C00000"/>
                </a:solidFill>
                <a:effectLst>
                  <a:outerShdw blurRad="38100" dist="38100" dir="2700000" algn="tl">
                    <a:srgbClr val="C0C0C0"/>
                  </a:outerShdw>
                </a:effectLst>
                <a:latin typeface="黑体" pitchFamily="49" charset="-122"/>
                <a:ea typeface="黑体" pitchFamily="49" charset="-122"/>
              </a:rPr>
              <a:t>    </a:t>
            </a:r>
            <a:r>
              <a:rPr lang="en-US" altLang="zh-CN" sz="2400" b="1" dirty="0">
                <a:solidFill>
                  <a:srgbClr val="C00000"/>
                </a:solidFill>
                <a:effectLst>
                  <a:outerShdw blurRad="38100" dist="38100" dir="2700000" algn="tl">
                    <a:srgbClr val="C0C0C0"/>
                  </a:outerShdw>
                </a:effectLst>
                <a:latin typeface="黑体" pitchFamily="49" charset="-122"/>
                <a:ea typeface="黑体" pitchFamily="49" charset="-122"/>
              </a:rPr>
              <a:t>《</a:t>
            </a:r>
            <a:r>
              <a:rPr lang="zh-CN" altLang="en-US" sz="2400" b="1" dirty="0">
                <a:solidFill>
                  <a:srgbClr val="C00000"/>
                </a:solidFill>
                <a:effectLst>
                  <a:outerShdw blurRad="38100" dist="38100" dir="2700000" algn="tl">
                    <a:srgbClr val="C0C0C0"/>
                  </a:outerShdw>
                </a:effectLst>
                <a:latin typeface="黑体" pitchFamily="49" charset="-122"/>
                <a:ea typeface="黑体" pitchFamily="49" charset="-122"/>
              </a:rPr>
              <a:t>中华民国临时约法</a:t>
            </a:r>
            <a:r>
              <a:rPr lang="en-US" altLang="zh-CN" sz="2400" b="1" dirty="0">
                <a:solidFill>
                  <a:srgbClr val="C00000"/>
                </a:solidFill>
                <a:effectLst>
                  <a:outerShdw blurRad="38100" dist="38100" dir="2700000" algn="tl">
                    <a:srgbClr val="C0C0C0"/>
                  </a:outerShdw>
                </a:effectLst>
                <a:latin typeface="黑体" pitchFamily="49" charset="-122"/>
                <a:ea typeface="黑体" pitchFamily="49" charset="-122"/>
              </a:rPr>
              <a:t>》</a:t>
            </a:r>
            <a:r>
              <a:rPr lang="zh-CN" altLang="en-US" sz="2400" b="1" dirty="0">
                <a:solidFill>
                  <a:srgbClr val="C00000"/>
                </a:solidFill>
                <a:effectLst>
                  <a:outerShdw blurRad="38100" dist="38100" dir="2700000" algn="tl">
                    <a:srgbClr val="C0C0C0"/>
                  </a:outerShdw>
                </a:effectLst>
                <a:latin typeface="黑体" pitchFamily="49" charset="-122"/>
                <a:ea typeface="黑体" pitchFamily="49" charset="-122"/>
              </a:rPr>
              <a:t>规定：</a:t>
            </a:r>
            <a:r>
              <a:rPr lang="zh-CN" altLang="en-US" sz="2400" b="1" dirty="0">
                <a:solidFill>
                  <a:srgbClr val="C00000"/>
                </a:solidFill>
                <a:effectLst>
                  <a:outerShdw blurRad="38100" dist="38100" dir="2700000" algn="tl">
                    <a:srgbClr val="C0C0C0"/>
                  </a:outerShdw>
                </a:effectLst>
                <a:ea typeface="黑体" pitchFamily="49" charset="-122"/>
              </a:rPr>
              <a:t>“</a:t>
            </a:r>
            <a:r>
              <a:rPr lang="zh-CN" altLang="en-US" sz="2400" b="1" dirty="0">
                <a:solidFill>
                  <a:srgbClr val="C00000"/>
                </a:solidFill>
                <a:effectLst>
                  <a:outerShdw blurRad="38100" dist="38100" dir="2700000" algn="tl">
                    <a:srgbClr val="C0C0C0"/>
                  </a:outerShdw>
                </a:effectLst>
                <a:latin typeface="黑体" pitchFamily="49" charset="-122"/>
                <a:ea typeface="黑体" pitchFamily="49" charset="-122"/>
              </a:rPr>
              <a:t>中华民国由中华人民组织之。中华民国之主权属于国民全体。</a:t>
            </a:r>
            <a:r>
              <a:rPr lang="zh-CN" altLang="en-US" sz="2400" b="1" dirty="0">
                <a:solidFill>
                  <a:srgbClr val="C00000"/>
                </a:solidFill>
                <a:effectLst>
                  <a:outerShdw blurRad="38100" dist="38100" dir="2700000" algn="tl">
                    <a:srgbClr val="C0C0C0"/>
                  </a:outerShdw>
                </a:effectLst>
                <a:ea typeface="黑体" pitchFamily="49" charset="-122"/>
              </a:rPr>
              <a:t>”</a:t>
            </a:r>
            <a:r>
              <a:rPr lang="zh-CN" altLang="en-US" sz="2400" b="1" dirty="0">
                <a:solidFill>
                  <a:srgbClr val="C00000"/>
                </a:solidFill>
                <a:effectLst>
                  <a:outerShdw blurRad="38100" dist="38100" dir="2700000" algn="tl">
                    <a:srgbClr val="C0C0C0"/>
                  </a:outerShdw>
                </a:effectLst>
                <a:latin typeface="黑体" pitchFamily="49" charset="-122"/>
                <a:ea typeface="黑体" pitchFamily="49" charset="-122"/>
              </a:rPr>
              <a:t> </a:t>
            </a:r>
            <a:endParaRPr lang="zh-CN" altLang="en-US" sz="2400" b="1" dirty="0">
              <a:solidFill>
                <a:srgbClr val="C00000"/>
              </a:solidFill>
              <a:latin typeface="黑体" pitchFamily="49" charset="-122"/>
              <a:ea typeface="黑体" pitchFamily="49" charset="-122"/>
            </a:endParaRPr>
          </a:p>
        </p:txBody>
      </p:sp>
      <p:sp>
        <p:nvSpPr>
          <p:cNvPr id="130054" name="Text Box 6"/>
          <p:cNvSpPr txBox="1">
            <a:spLocks noChangeArrowheads="1"/>
          </p:cNvSpPr>
          <p:nvPr/>
        </p:nvSpPr>
        <p:spPr bwMode="auto">
          <a:xfrm>
            <a:off x="457200" y="4509120"/>
            <a:ext cx="8229600" cy="523220"/>
          </a:xfrm>
          <a:prstGeom prst="rect">
            <a:avLst/>
          </a:prstGeom>
          <a:noFill/>
          <a:ln w="9525">
            <a:noFill/>
            <a:miter lim="800000"/>
            <a:headEnd/>
            <a:tailEnd/>
          </a:ln>
          <a:effectLst/>
        </p:spPr>
        <p:txBody>
          <a:bodyPr>
            <a:spAutoFit/>
          </a:bodyPr>
          <a:lstStyle/>
          <a:p>
            <a:pPr fontAlgn="base">
              <a:spcBef>
                <a:spcPct val="0"/>
              </a:spcBef>
              <a:spcAft>
                <a:spcPct val="0"/>
              </a:spcAft>
              <a:defRPr/>
            </a:pPr>
            <a:r>
              <a:rPr lang="zh-CN" altLang="en-US" sz="2800" b="1" dirty="0">
                <a:solidFill>
                  <a:srgbClr val="000000"/>
                </a:solidFill>
                <a:effectLst>
                  <a:outerShdw blurRad="38100" dist="38100" dir="2700000" algn="tl">
                    <a:srgbClr val="C0C0C0"/>
                  </a:outerShdw>
                </a:effectLst>
                <a:latin typeface="楷体" pitchFamily="49" charset="-122"/>
                <a:ea typeface="楷体" pitchFamily="49" charset="-122"/>
              </a:rPr>
              <a:t>探究</a:t>
            </a:r>
            <a:r>
              <a:rPr lang="en-US" altLang="zh-CN" sz="2800" b="1" dirty="0">
                <a:solidFill>
                  <a:srgbClr val="000000"/>
                </a:solidFill>
                <a:effectLst>
                  <a:outerShdw blurRad="38100" dist="38100" dir="2700000" algn="tl">
                    <a:srgbClr val="C0C0C0"/>
                  </a:outerShdw>
                </a:effectLst>
                <a:latin typeface="楷体" pitchFamily="49" charset="-122"/>
                <a:ea typeface="楷体" pitchFamily="49" charset="-122"/>
              </a:rPr>
              <a:t>6</a:t>
            </a:r>
            <a:r>
              <a:rPr lang="zh-CN" altLang="en-US" sz="2800" b="1" dirty="0">
                <a:solidFill>
                  <a:srgbClr val="000000"/>
                </a:solidFill>
                <a:effectLst>
                  <a:outerShdw blurRad="38100" dist="38100" dir="2700000" algn="tl">
                    <a:srgbClr val="C0C0C0"/>
                  </a:outerShdw>
                </a:effectLst>
                <a:latin typeface="楷体" pitchFamily="49" charset="-122"/>
                <a:ea typeface="楷体" pitchFamily="49" charset="-122"/>
              </a:rPr>
              <a:t>：上述材料的观点与启蒙思想有什么联系？</a:t>
            </a:r>
          </a:p>
        </p:txBody>
      </p:sp>
      <p:sp>
        <p:nvSpPr>
          <p:cNvPr id="130055" name="Text Box 7"/>
          <p:cNvSpPr txBox="1">
            <a:spLocks noChangeArrowheads="1"/>
          </p:cNvSpPr>
          <p:nvPr/>
        </p:nvSpPr>
        <p:spPr bwMode="auto">
          <a:xfrm>
            <a:off x="1724025" y="4994260"/>
            <a:ext cx="510909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0"/>
              </a:spcBef>
              <a:spcAft>
                <a:spcPct val="0"/>
              </a:spcAft>
            </a:pPr>
            <a:r>
              <a:rPr lang="zh-CN" altLang="en-US" sz="2400" dirty="0">
                <a:solidFill>
                  <a:srgbClr val="000000"/>
                </a:solidFill>
                <a:latin typeface="华文中宋" pitchFamily="2" charset="-122"/>
                <a:ea typeface="华文中宋" pitchFamily="2" charset="-122"/>
              </a:rPr>
              <a:t>为欧美资产阶级革命做了舆论准备。</a:t>
            </a:r>
          </a:p>
        </p:txBody>
      </p:sp>
      <p:sp>
        <p:nvSpPr>
          <p:cNvPr id="130056" name="Text Box 8">
            <a:hlinkClick r:id="rId3" action="ppaction://hlinksldjump"/>
          </p:cNvPr>
          <p:cNvSpPr txBox="1">
            <a:spLocks noChangeArrowheads="1"/>
          </p:cNvSpPr>
          <p:nvPr/>
        </p:nvSpPr>
        <p:spPr bwMode="auto">
          <a:xfrm>
            <a:off x="1724025" y="6237312"/>
            <a:ext cx="510909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0"/>
              </a:spcBef>
              <a:spcAft>
                <a:spcPct val="0"/>
              </a:spcAft>
            </a:pPr>
            <a:r>
              <a:rPr lang="zh-CN" altLang="en-US" sz="2400" dirty="0">
                <a:solidFill>
                  <a:srgbClr val="000000"/>
                </a:solidFill>
                <a:latin typeface="华文中宋" pitchFamily="2" charset="-122"/>
                <a:ea typeface="华文中宋" pitchFamily="2" charset="-122"/>
              </a:rPr>
              <a:t>为人类社会创造了宝贵的精神财富。</a:t>
            </a:r>
          </a:p>
        </p:txBody>
      </p:sp>
      <p:sp>
        <p:nvSpPr>
          <p:cNvPr id="2" name="TextBox 1"/>
          <p:cNvSpPr txBox="1"/>
          <p:nvPr/>
        </p:nvSpPr>
        <p:spPr>
          <a:xfrm>
            <a:off x="1724025" y="5427221"/>
            <a:ext cx="4936207" cy="830997"/>
          </a:xfrm>
          <a:prstGeom prst="rect">
            <a:avLst/>
          </a:prstGeom>
          <a:noFill/>
        </p:spPr>
        <p:txBody>
          <a:bodyPr wrap="square" rtlCol="0">
            <a:spAutoFit/>
          </a:bodyPr>
          <a:lstStyle/>
          <a:p>
            <a:r>
              <a:rPr lang="zh-CN" altLang="en-US" sz="2400" b="1" dirty="0">
                <a:latin typeface="华文中宋" panose="02010600040101010101" pitchFamily="2" charset="-122"/>
                <a:ea typeface="华文中宋" panose="02010600040101010101" pitchFamily="2" charset="-122"/>
              </a:rPr>
              <a:t>成为殖民地、半殖民地人民争取民族独立的思想武器。</a:t>
            </a:r>
            <a:endParaRPr lang="zh-CN" altLang="en-US" sz="2400" b="1" dirty="0"/>
          </a:p>
        </p:txBody>
      </p:sp>
    </p:spTree>
    <p:extLst>
      <p:ext uri="{BB962C8B-B14F-4D97-AF65-F5344CB8AC3E}">
        <p14:creationId xmlns:p14="http://schemas.microsoft.com/office/powerpoint/2010/main" val="1453216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4" fill="hold" grpId="0" nodeType="withEffect">
                                  <p:stCondLst>
                                    <p:cond delay="0"/>
                                  </p:stCondLst>
                                  <p:childTnLst>
                                    <p:anim calcmode="lin" valueType="num">
                                      <p:cBhvr additive="base">
                                        <p:cTn id="6" dur="500"/>
                                        <p:tgtEl>
                                          <p:spTgt spid="130052"/>
                                        </p:tgtEl>
                                        <p:attrNameLst>
                                          <p:attrName>ppt_x</p:attrName>
                                        </p:attrNameLst>
                                      </p:cBhvr>
                                      <p:tavLst>
                                        <p:tav tm="0">
                                          <p:val>
                                            <p:strVal val="ppt_x"/>
                                          </p:val>
                                        </p:tav>
                                        <p:tav tm="100000">
                                          <p:val>
                                            <p:strVal val="ppt_x"/>
                                          </p:val>
                                        </p:tav>
                                      </p:tavLst>
                                    </p:anim>
                                    <p:anim calcmode="lin" valueType="num">
                                      <p:cBhvr additive="base">
                                        <p:cTn id="7" dur="500"/>
                                        <p:tgtEl>
                                          <p:spTgt spid="130052"/>
                                        </p:tgtEl>
                                        <p:attrNameLst>
                                          <p:attrName>ppt_y</p:attrName>
                                        </p:attrNameLst>
                                      </p:cBhvr>
                                      <p:tavLst>
                                        <p:tav tm="0">
                                          <p:val>
                                            <p:strVal val="ppt_y"/>
                                          </p:val>
                                        </p:tav>
                                        <p:tav tm="100000">
                                          <p:val>
                                            <p:strVal val="1+ppt_h/2"/>
                                          </p:val>
                                        </p:tav>
                                      </p:tavLst>
                                    </p:anim>
                                    <p:set>
                                      <p:cBhvr>
                                        <p:cTn id="8" dur="1" fill="hold">
                                          <p:stCondLst>
                                            <p:cond delay="499"/>
                                          </p:stCondLst>
                                        </p:cTn>
                                        <p:tgtEl>
                                          <p:spTgt spid="130052"/>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3005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130055"/>
                                        </p:tgtEl>
                                        <p:attrNameLst>
                                          <p:attrName>style.visibility</p:attrName>
                                        </p:attrNameLst>
                                      </p:cBhvr>
                                      <p:to>
                                        <p:strVal val="visible"/>
                                      </p:to>
                                    </p:set>
                                    <p:animEffect transition="in" filter="fade">
                                      <p:cBhvr>
                                        <p:cTn id="17" dur="1000"/>
                                        <p:tgtEl>
                                          <p:spTgt spid="130055"/>
                                        </p:tgtEl>
                                      </p:cBhvr>
                                    </p:animEffect>
                                    <p:anim calcmode="lin" valueType="num">
                                      <p:cBhvr>
                                        <p:cTn id="18" dur="1000" fill="hold"/>
                                        <p:tgtEl>
                                          <p:spTgt spid="130055"/>
                                        </p:tgtEl>
                                        <p:attrNameLst>
                                          <p:attrName>ppt_x</p:attrName>
                                        </p:attrNameLst>
                                      </p:cBhvr>
                                      <p:tavLst>
                                        <p:tav tm="0">
                                          <p:val>
                                            <p:strVal val="#ppt_x"/>
                                          </p:val>
                                        </p:tav>
                                        <p:tav tm="100000">
                                          <p:val>
                                            <p:strVal val="#ppt_x"/>
                                          </p:val>
                                        </p:tav>
                                      </p:tavLst>
                                    </p:anim>
                                    <p:anim calcmode="lin" valueType="num">
                                      <p:cBhvr>
                                        <p:cTn id="19" dur="1000" fill="hold"/>
                                        <p:tgtEl>
                                          <p:spTgt spid="130055"/>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1000"/>
                                        <p:tgtEl>
                                          <p:spTgt spid="2"/>
                                        </p:tgtEl>
                                      </p:cBhvr>
                                    </p:animEffect>
                                    <p:anim calcmode="lin" valueType="num">
                                      <p:cBhvr>
                                        <p:cTn id="25" dur="1000" fill="hold"/>
                                        <p:tgtEl>
                                          <p:spTgt spid="2"/>
                                        </p:tgtEl>
                                        <p:attrNameLst>
                                          <p:attrName>ppt_x</p:attrName>
                                        </p:attrNameLst>
                                      </p:cBhvr>
                                      <p:tavLst>
                                        <p:tav tm="0">
                                          <p:val>
                                            <p:strVal val="#ppt_x"/>
                                          </p:val>
                                        </p:tav>
                                        <p:tav tm="100000">
                                          <p:val>
                                            <p:strVal val="#ppt_x"/>
                                          </p:val>
                                        </p:tav>
                                      </p:tavLst>
                                    </p:anim>
                                    <p:anim calcmode="lin" valueType="num">
                                      <p:cBhvr>
                                        <p:cTn id="2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130056"/>
                                        </p:tgtEl>
                                        <p:attrNameLst>
                                          <p:attrName>style.visibility</p:attrName>
                                        </p:attrNameLst>
                                      </p:cBhvr>
                                      <p:to>
                                        <p:strVal val="visible"/>
                                      </p:to>
                                    </p:set>
                                    <p:animEffect transition="in" filter="fade">
                                      <p:cBhvr>
                                        <p:cTn id="31" dur="1000"/>
                                        <p:tgtEl>
                                          <p:spTgt spid="130056"/>
                                        </p:tgtEl>
                                      </p:cBhvr>
                                    </p:animEffect>
                                    <p:anim calcmode="lin" valueType="num">
                                      <p:cBhvr>
                                        <p:cTn id="32" dur="1000" fill="hold"/>
                                        <p:tgtEl>
                                          <p:spTgt spid="130056"/>
                                        </p:tgtEl>
                                        <p:attrNameLst>
                                          <p:attrName>ppt_x</p:attrName>
                                        </p:attrNameLst>
                                      </p:cBhvr>
                                      <p:tavLst>
                                        <p:tav tm="0">
                                          <p:val>
                                            <p:strVal val="#ppt_x"/>
                                          </p:val>
                                        </p:tav>
                                        <p:tav tm="100000">
                                          <p:val>
                                            <p:strVal val="#ppt_x"/>
                                          </p:val>
                                        </p:tav>
                                      </p:tavLst>
                                    </p:anim>
                                    <p:anim calcmode="lin" valueType="num">
                                      <p:cBhvr>
                                        <p:cTn id="33" dur="1000" fill="hold"/>
                                        <p:tgtEl>
                                          <p:spTgt spid="1300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052" grpId="0"/>
      <p:bldP spid="130054" grpId="0"/>
      <p:bldP spid="130055" grpId="0"/>
      <p:bldP spid="130056" grpId="0"/>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Text Box 2"/>
          <p:cNvSpPr txBox="1">
            <a:spLocks noChangeArrowheads="1"/>
          </p:cNvSpPr>
          <p:nvPr/>
        </p:nvSpPr>
        <p:spPr bwMode="auto">
          <a:xfrm>
            <a:off x="0" y="-27384"/>
            <a:ext cx="9144000" cy="584775"/>
          </a:xfrm>
          <a:prstGeom prst="rect">
            <a:avLst/>
          </a:prstGeom>
          <a:solidFill>
            <a:schemeClr val="bg1"/>
          </a:solidFill>
          <a:ln>
            <a:noFill/>
          </a:ln>
          <a:effectLst/>
          <a:extLst/>
        </p:spPr>
        <p:txBody>
          <a:bodyPr wrap="square">
            <a:spAutoFit/>
          </a:bodyPr>
          <a:lstStyle/>
          <a:p>
            <a:r>
              <a:rPr lang="zh-CN" altLang="en-US" sz="3200" b="1" dirty="0">
                <a:solidFill>
                  <a:srgbClr val="000000"/>
                </a:solidFill>
              </a:rPr>
              <a:t>建立时空坐标，把握历史发展线索 </a:t>
            </a:r>
            <a:endParaRPr lang="en-US" altLang="zh-CN" sz="3200" b="1" dirty="0">
              <a:solidFill>
                <a:srgbClr val="000000"/>
              </a:solidFill>
            </a:endParaRPr>
          </a:p>
        </p:txBody>
      </p:sp>
      <p:grpSp>
        <p:nvGrpSpPr>
          <p:cNvPr id="137219" name="Group 3"/>
          <p:cNvGrpSpPr>
            <a:grpSpLocks/>
          </p:cNvGrpSpPr>
          <p:nvPr/>
        </p:nvGrpSpPr>
        <p:grpSpPr bwMode="auto">
          <a:xfrm>
            <a:off x="4724400" y="1871663"/>
            <a:ext cx="1143000" cy="1295400"/>
            <a:chOff x="2976" y="1179"/>
            <a:chExt cx="720" cy="816"/>
          </a:xfrm>
        </p:grpSpPr>
        <p:grpSp>
          <p:nvGrpSpPr>
            <p:cNvPr id="137220" name="Group 4"/>
            <p:cNvGrpSpPr>
              <a:grpSpLocks/>
            </p:cNvGrpSpPr>
            <p:nvPr/>
          </p:nvGrpSpPr>
          <p:grpSpPr bwMode="auto">
            <a:xfrm>
              <a:off x="3024" y="1371"/>
              <a:ext cx="672" cy="624"/>
              <a:chOff x="3408" y="960"/>
              <a:chExt cx="960" cy="1296"/>
            </a:xfrm>
          </p:grpSpPr>
          <p:sp>
            <p:nvSpPr>
              <p:cNvPr id="137221" name="Line 5"/>
              <p:cNvSpPr>
                <a:spLocks noChangeShapeType="1"/>
              </p:cNvSpPr>
              <p:nvPr/>
            </p:nvSpPr>
            <p:spPr bwMode="auto">
              <a:xfrm flipV="1">
                <a:off x="4320" y="1008"/>
                <a:ext cx="0" cy="124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00000"/>
                  </a:solidFill>
                </a:endParaRPr>
              </a:p>
            </p:txBody>
          </p:sp>
          <p:sp>
            <p:nvSpPr>
              <p:cNvPr id="137222" name="AutoShape 6"/>
              <p:cNvSpPr>
                <a:spLocks noChangeArrowheads="1"/>
              </p:cNvSpPr>
              <p:nvPr/>
            </p:nvSpPr>
            <p:spPr bwMode="auto">
              <a:xfrm>
                <a:off x="3408" y="960"/>
                <a:ext cx="960" cy="144"/>
              </a:xfrm>
              <a:custGeom>
                <a:avLst/>
                <a:gdLst>
                  <a:gd name="G0" fmla="+- 5400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400"/>
                  <a:gd name="G18" fmla="*/ 5400 1 2"/>
                  <a:gd name="G19" fmla="+- G18 5400 0"/>
                  <a:gd name="G20" fmla="cos G19 11796480"/>
                  <a:gd name="G21" fmla="sin G19 11796480"/>
                  <a:gd name="G22" fmla="+- G20 10800 0"/>
                  <a:gd name="G23" fmla="+- G21 10800 0"/>
                  <a:gd name="G24" fmla="+- 10800 0 G20"/>
                  <a:gd name="G25" fmla="+- 5400 10800 0"/>
                  <a:gd name="G26" fmla="?: G9 G17 G25"/>
                  <a:gd name="G27" fmla="?: G9 0 21600"/>
                  <a:gd name="G28" fmla="cos 10800 11796480"/>
                  <a:gd name="G29" fmla="sin 10800 11796480"/>
                  <a:gd name="G30" fmla="sin 5400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2700 w 21600"/>
                  <a:gd name="T15" fmla="*/ 10800 h 21600"/>
                  <a:gd name="T16" fmla="*/ 10800 w 21600"/>
                  <a:gd name="T17" fmla="*/ 5400 h 21600"/>
                  <a:gd name="T18" fmla="*/ 18900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close/>
                  </a:path>
                </a:pathLst>
              </a:cu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000000"/>
                  </a:solidFill>
                </a:endParaRPr>
              </a:p>
            </p:txBody>
          </p:sp>
        </p:grpSp>
        <p:sp>
          <p:nvSpPr>
            <p:cNvPr id="137223" name="Text Box 7"/>
            <p:cNvSpPr txBox="1">
              <a:spLocks noChangeArrowheads="1"/>
            </p:cNvSpPr>
            <p:nvPr/>
          </p:nvSpPr>
          <p:spPr bwMode="auto">
            <a:xfrm>
              <a:off x="2976" y="1179"/>
              <a:ext cx="720"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b="1">
                  <a:solidFill>
                    <a:srgbClr val="FF0000"/>
                  </a:solidFill>
                </a:rPr>
                <a:t>启蒙运动</a:t>
              </a:r>
            </a:p>
          </p:txBody>
        </p:sp>
      </p:grpSp>
      <p:grpSp>
        <p:nvGrpSpPr>
          <p:cNvPr id="137224" name="Group 8"/>
          <p:cNvGrpSpPr>
            <a:grpSpLocks/>
          </p:cNvGrpSpPr>
          <p:nvPr/>
        </p:nvGrpSpPr>
        <p:grpSpPr bwMode="auto">
          <a:xfrm>
            <a:off x="2108200" y="3200400"/>
            <a:ext cx="727075" cy="2455863"/>
            <a:chOff x="1328" y="2016"/>
            <a:chExt cx="458" cy="1547"/>
          </a:xfrm>
        </p:grpSpPr>
        <p:sp>
          <p:nvSpPr>
            <p:cNvPr id="137225" name="Line 9"/>
            <p:cNvSpPr>
              <a:spLocks noChangeShapeType="1"/>
            </p:cNvSpPr>
            <p:nvPr/>
          </p:nvSpPr>
          <p:spPr bwMode="auto">
            <a:xfrm>
              <a:off x="1728" y="2016"/>
              <a:ext cx="0" cy="67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00000"/>
                </a:solidFill>
              </a:endParaRPr>
            </a:p>
          </p:txBody>
        </p:sp>
        <p:sp>
          <p:nvSpPr>
            <p:cNvPr id="137226" name="Text Box 10"/>
            <p:cNvSpPr txBox="1">
              <a:spLocks noChangeArrowheads="1"/>
            </p:cNvSpPr>
            <p:nvPr/>
          </p:nvSpPr>
          <p:spPr bwMode="auto">
            <a:xfrm>
              <a:off x="1536" y="2640"/>
              <a:ext cx="250" cy="9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b="1">
                  <a:solidFill>
                    <a:srgbClr val="FF0000"/>
                  </a:solidFill>
                </a:rPr>
                <a:t>新航路开辟</a:t>
              </a:r>
            </a:p>
          </p:txBody>
        </p:sp>
        <p:sp>
          <p:nvSpPr>
            <p:cNvPr id="137227" name="Text Box 11"/>
            <p:cNvSpPr txBox="1">
              <a:spLocks noChangeArrowheads="1"/>
            </p:cNvSpPr>
            <p:nvPr/>
          </p:nvSpPr>
          <p:spPr bwMode="auto">
            <a:xfrm>
              <a:off x="1328" y="2448"/>
              <a:ext cx="400"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1600" b="1">
                  <a:solidFill>
                    <a:srgbClr val="000000"/>
                  </a:solidFill>
                </a:rPr>
                <a:t>1492</a:t>
              </a:r>
            </a:p>
          </p:txBody>
        </p:sp>
      </p:grpSp>
      <p:grpSp>
        <p:nvGrpSpPr>
          <p:cNvPr id="137228" name="Group 12"/>
          <p:cNvGrpSpPr>
            <a:grpSpLocks/>
          </p:cNvGrpSpPr>
          <p:nvPr/>
        </p:nvGrpSpPr>
        <p:grpSpPr bwMode="auto">
          <a:xfrm>
            <a:off x="4470400" y="3167063"/>
            <a:ext cx="1549400" cy="3005137"/>
            <a:chOff x="2816" y="1995"/>
            <a:chExt cx="976" cy="1893"/>
          </a:xfrm>
        </p:grpSpPr>
        <p:sp>
          <p:nvSpPr>
            <p:cNvPr id="137229" name="Text Box 13"/>
            <p:cNvSpPr txBox="1">
              <a:spLocks noChangeArrowheads="1"/>
            </p:cNvSpPr>
            <p:nvPr/>
          </p:nvSpPr>
          <p:spPr bwMode="auto">
            <a:xfrm>
              <a:off x="3024" y="2619"/>
              <a:ext cx="250" cy="12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b="1">
                  <a:solidFill>
                    <a:srgbClr val="FF0000"/>
                  </a:solidFill>
                </a:rPr>
                <a:t>英资产阶级革命</a:t>
              </a:r>
            </a:p>
          </p:txBody>
        </p:sp>
        <p:sp>
          <p:nvSpPr>
            <p:cNvPr id="137230" name="Text Box 14"/>
            <p:cNvSpPr txBox="1">
              <a:spLocks noChangeArrowheads="1"/>
            </p:cNvSpPr>
            <p:nvPr/>
          </p:nvSpPr>
          <p:spPr bwMode="auto">
            <a:xfrm>
              <a:off x="2816" y="2523"/>
              <a:ext cx="400"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1600" b="1">
                  <a:solidFill>
                    <a:srgbClr val="000000"/>
                  </a:solidFill>
                </a:rPr>
                <a:t>1640</a:t>
              </a:r>
            </a:p>
          </p:txBody>
        </p:sp>
        <p:sp>
          <p:nvSpPr>
            <p:cNvPr id="137231" name="Text Box 15"/>
            <p:cNvSpPr txBox="1">
              <a:spLocks noChangeArrowheads="1"/>
            </p:cNvSpPr>
            <p:nvPr/>
          </p:nvSpPr>
          <p:spPr bwMode="auto">
            <a:xfrm>
              <a:off x="3446" y="2715"/>
              <a:ext cx="250" cy="9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b="1" dirty="0">
                  <a:solidFill>
                    <a:srgbClr val="FF0000"/>
                  </a:solidFill>
                </a:rPr>
                <a:t>英光荣革命</a:t>
              </a:r>
            </a:p>
          </p:txBody>
        </p:sp>
        <p:sp>
          <p:nvSpPr>
            <p:cNvPr id="137232" name="Line 16"/>
            <p:cNvSpPr>
              <a:spLocks noChangeShapeType="1"/>
            </p:cNvSpPr>
            <p:nvPr/>
          </p:nvSpPr>
          <p:spPr bwMode="auto">
            <a:xfrm>
              <a:off x="3552" y="1995"/>
              <a:ext cx="0" cy="67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00000"/>
                </a:solidFill>
              </a:endParaRPr>
            </a:p>
          </p:txBody>
        </p:sp>
        <p:sp>
          <p:nvSpPr>
            <p:cNvPr id="137233" name="Text Box 17"/>
            <p:cNvSpPr txBox="1">
              <a:spLocks noChangeArrowheads="1"/>
            </p:cNvSpPr>
            <p:nvPr/>
          </p:nvSpPr>
          <p:spPr bwMode="auto">
            <a:xfrm>
              <a:off x="3392" y="2599"/>
              <a:ext cx="400"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1600" b="1" dirty="0">
                  <a:solidFill>
                    <a:srgbClr val="000000"/>
                  </a:solidFill>
                </a:rPr>
                <a:t>1688</a:t>
              </a:r>
            </a:p>
          </p:txBody>
        </p:sp>
        <p:sp>
          <p:nvSpPr>
            <p:cNvPr id="137234" name="Line 18"/>
            <p:cNvSpPr>
              <a:spLocks noChangeShapeType="1"/>
            </p:cNvSpPr>
            <p:nvPr/>
          </p:nvSpPr>
          <p:spPr bwMode="auto">
            <a:xfrm>
              <a:off x="3168" y="1995"/>
              <a:ext cx="0" cy="67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00000"/>
                </a:solidFill>
              </a:endParaRPr>
            </a:p>
          </p:txBody>
        </p:sp>
      </p:grpSp>
      <p:grpSp>
        <p:nvGrpSpPr>
          <p:cNvPr id="137235" name="Group 19"/>
          <p:cNvGrpSpPr>
            <a:grpSpLocks/>
          </p:cNvGrpSpPr>
          <p:nvPr/>
        </p:nvGrpSpPr>
        <p:grpSpPr bwMode="auto">
          <a:xfrm>
            <a:off x="2057400" y="1871663"/>
            <a:ext cx="2819400" cy="1295400"/>
            <a:chOff x="1296" y="1179"/>
            <a:chExt cx="1776" cy="816"/>
          </a:xfrm>
        </p:grpSpPr>
        <p:grpSp>
          <p:nvGrpSpPr>
            <p:cNvPr id="137236" name="Group 20"/>
            <p:cNvGrpSpPr>
              <a:grpSpLocks/>
            </p:cNvGrpSpPr>
            <p:nvPr/>
          </p:nvGrpSpPr>
          <p:grpSpPr bwMode="auto">
            <a:xfrm>
              <a:off x="2352" y="1563"/>
              <a:ext cx="672" cy="432"/>
              <a:chOff x="2496" y="1824"/>
              <a:chExt cx="672" cy="432"/>
            </a:xfrm>
          </p:grpSpPr>
          <p:sp>
            <p:nvSpPr>
              <p:cNvPr id="137237" name="Line 21"/>
              <p:cNvSpPr>
                <a:spLocks noChangeShapeType="1"/>
              </p:cNvSpPr>
              <p:nvPr/>
            </p:nvSpPr>
            <p:spPr bwMode="auto">
              <a:xfrm flipV="1">
                <a:off x="2496" y="1824"/>
                <a:ext cx="0" cy="43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00000"/>
                  </a:solidFill>
                </a:endParaRPr>
              </a:p>
            </p:txBody>
          </p:sp>
          <p:sp>
            <p:nvSpPr>
              <p:cNvPr id="137238" name="AutoShape 22"/>
              <p:cNvSpPr>
                <a:spLocks noChangeArrowheads="1"/>
              </p:cNvSpPr>
              <p:nvPr/>
            </p:nvSpPr>
            <p:spPr bwMode="auto">
              <a:xfrm>
                <a:off x="2496" y="1824"/>
                <a:ext cx="672" cy="96"/>
              </a:xfrm>
              <a:custGeom>
                <a:avLst/>
                <a:gdLst>
                  <a:gd name="G0" fmla="+- 5400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400"/>
                  <a:gd name="G18" fmla="*/ 5400 1 2"/>
                  <a:gd name="G19" fmla="+- G18 5400 0"/>
                  <a:gd name="G20" fmla="cos G19 11796480"/>
                  <a:gd name="G21" fmla="sin G19 11796480"/>
                  <a:gd name="G22" fmla="+- G20 10800 0"/>
                  <a:gd name="G23" fmla="+- G21 10800 0"/>
                  <a:gd name="G24" fmla="+- 10800 0 G20"/>
                  <a:gd name="G25" fmla="+- 5400 10800 0"/>
                  <a:gd name="G26" fmla="?: G9 G17 G25"/>
                  <a:gd name="G27" fmla="?: G9 0 21600"/>
                  <a:gd name="G28" fmla="cos 10800 11796480"/>
                  <a:gd name="G29" fmla="sin 10800 11796480"/>
                  <a:gd name="G30" fmla="sin 5400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2700 w 21600"/>
                  <a:gd name="T15" fmla="*/ 10800 h 21600"/>
                  <a:gd name="T16" fmla="*/ 10800 w 21600"/>
                  <a:gd name="T17" fmla="*/ 5400 h 21600"/>
                  <a:gd name="T18" fmla="*/ 18900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close/>
                  </a:path>
                </a:pathLst>
              </a:cu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000000"/>
                  </a:solidFill>
                </a:endParaRPr>
              </a:p>
            </p:txBody>
          </p:sp>
        </p:grpSp>
        <p:grpSp>
          <p:nvGrpSpPr>
            <p:cNvPr id="137239" name="Group 23"/>
            <p:cNvGrpSpPr>
              <a:grpSpLocks/>
            </p:cNvGrpSpPr>
            <p:nvPr/>
          </p:nvGrpSpPr>
          <p:grpSpPr bwMode="auto">
            <a:xfrm>
              <a:off x="1296" y="1179"/>
              <a:ext cx="1776" cy="816"/>
              <a:chOff x="1296" y="1179"/>
              <a:chExt cx="1776" cy="816"/>
            </a:xfrm>
          </p:grpSpPr>
          <p:sp>
            <p:nvSpPr>
              <p:cNvPr id="137240" name="Text Box 24"/>
              <p:cNvSpPr txBox="1">
                <a:spLocks noChangeArrowheads="1"/>
              </p:cNvSpPr>
              <p:nvPr/>
            </p:nvSpPr>
            <p:spPr bwMode="auto">
              <a:xfrm>
                <a:off x="1776" y="1179"/>
                <a:ext cx="76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b="1">
                    <a:solidFill>
                      <a:srgbClr val="FF0000"/>
                    </a:solidFill>
                  </a:rPr>
                  <a:t>文艺复兴</a:t>
                </a:r>
              </a:p>
            </p:txBody>
          </p:sp>
          <p:grpSp>
            <p:nvGrpSpPr>
              <p:cNvPr id="137241" name="Group 25"/>
              <p:cNvGrpSpPr>
                <a:grpSpLocks/>
              </p:cNvGrpSpPr>
              <p:nvPr/>
            </p:nvGrpSpPr>
            <p:grpSpPr bwMode="auto">
              <a:xfrm>
                <a:off x="1296" y="1371"/>
                <a:ext cx="1728" cy="624"/>
                <a:chOff x="1392" y="960"/>
                <a:chExt cx="2064" cy="1296"/>
              </a:xfrm>
            </p:grpSpPr>
            <p:sp>
              <p:nvSpPr>
                <p:cNvPr id="137242" name="Line 26"/>
                <p:cNvSpPr>
                  <a:spLocks noChangeShapeType="1"/>
                </p:cNvSpPr>
                <p:nvPr/>
              </p:nvSpPr>
              <p:spPr bwMode="auto">
                <a:xfrm flipV="1">
                  <a:off x="3456" y="1008"/>
                  <a:ext cx="0" cy="124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00000"/>
                    </a:solidFill>
                  </a:endParaRPr>
                </a:p>
              </p:txBody>
            </p:sp>
            <p:sp>
              <p:nvSpPr>
                <p:cNvPr id="137243" name="Line 27"/>
                <p:cNvSpPr>
                  <a:spLocks noChangeShapeType="1"/>
                </p:cNvSpPr>
                <p:nvPr/>
              </p:nvSpPr>
              <p:spPr bwMode="auto">
                <a:xfrm flipV="1">
                  <a:off x="1440" y="1008"/>
                  <a:ext cx="0" cy="124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00000"/>
                    </a:solidFill>
                  </a:endParaRPr>
                </a:p>
              </p:txBody>
            </p:sp>
            <p:sp>
              <p:nvSpPr>
                <p:cNvPr id="137244" name="AutoShape 28"/>
                <p:cNvSpPr>
                  <a:spLocks noChangeArrowheads="1"/>
                </p:cNvSpPr>
                <p:nvPr/>
              </p:nvSpPr>
              <p:spPr bwMode="auto">
                <a:xfrm>
                  <a:off x="1392" y="960"/>
                  <a:ext cx="2064" cy="144"/>
                </a:xfrm>
                <a:custGeom>
                  <a:avLst/>
                  <a:gdLst>
                    <a:gd name="G0" fmla="+- 5400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400"/>
                    <a:gd name="G18" fmla="*/ 5400 1 2"/>
                    <a:gd name="G19" fmla="+- G18 5400 0"/>
                    <a:gd name="G20" fmla="cos G19 11796480"/>
                    <a:gd name="G21" fmla="sin G19 11796480"/>
                    <a:gd name="G22" fmla="+- G20 10800 0"/>
                    <a:gd name="G23" fmla="+- G21 10800 0"/>
                    <a:gd name="G24" fmla="+- 10800 0 G20"/>
                    <a:gd name="G25" fmla="+- 5400 10800 0"/>
                    <a:gd name="G26" fmla="?: G9 G17 G25"/>
                    <a:gd name="G27" fmla="?: G9 0 21600"/>
                    <a:gd name="G28" fmla="cos 10800 11796480"/>
                    <a:gd name="G29" fmla="sin 10800 11796480"/>
                    <a:gd name="G30" fmla="sin 5400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2700 w 21600"/>
                    <a:gd name="T15" fmla="*/ 10800 h 21600"/>
                    <a:gd name="T16" fmla="*/ 10800 w 21600"/>
                    <a:gd name="T17" fmla="*/ 5400 h 21600"/>
                    <a:gd name="T18" fmla="*/ 18900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close/>
                    </a:path>
                  </a:pathLst>
                </a:cu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000000"/>
                    </a:solidFill>
                  </a:endParaRPr>
                </a:p>
              </p:txBody>
            </p:sp>
          </p:grpSp>
          <p:sp>
            <p:nvSpPr>
              <p:cNvPr id="137245" name="Text Box 29"/>
              <p:cNvSpPr txBox="1">
                <a:spLocks noChangeArrowheads="1"/>
              </p:cNvSpPr>
              <p:nvPr/>
            </p:nvSpPr>
            <p:spPr bwMode="auto">
              <a:xfrm>
                <a:off x="2304" y="1371"/>
                <a:ext cx="76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b="1">
                    <a:solidFill>
                      <a:srgbClr val="FF0000"/>
                    </a:solidFill>
                  </a:rPr>
                  <a:t>宗教改革</a:t>
                </a:r>
              </a:p>
            </p:txBody>
          </p:sp>
        </p:grpSp>
      </p:grpSp>
      <p:grpSp>
        <p:nvGrpSpPr>
          <p:cNvPr id="137246" name="Group 30"/>
          <p:cNvGrpSpPr>
            <a:grpSpLocks/>
          </p:cNvGrpSpPr>
          <p:nvPr/>
        </p:nvGrpSpPr>
        <p:grpSpPr bwMode="auto">
          <a:xfrm>
            <a:off x="533400" y="2803525"/>
            <a:ext cx="7467600" cy="412750"/>
            <a:chOff x="336" y="1766"/>
            <a:chExt cx="4704" cy="260"/>
          </a:xfrm>
        </p:grpSpPr>
        <p:sp>
          <p:nvSpPr>
            <p:cNvPr id="137247" name="Line 31"/>
            <p:cNvSpPr>
              <a:spLocks noChangeShapeType="1"/>
            </p:cNvSpPr>
            <p:nvPr/>
          </p:nvSpPr>
          <p:spPr bwMode="auto">
            <a:xfrm>
              <a:off x="336" y="1995"/>
              <a:ext cx="4704" cy="0"/>
            </a:xfrm>
            <a:prstGeom prst="line">
              <a:avLst/>
            </a:prstGeom>
            <a:noFill/>
            <a:ln w="508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00000"/>
                </a:solidFill>
              </a:endParaRPr>
            </a:p>
          </p:txBody>
        </p:sp>
        <p:sp>
          <p:nvSpPr>
            <p:cNvPr id="137248" name="Text Box 32"/>
            <p:cNvSpPr txBox="1">
              <a:spLocks noChangeArrowheads="1"/>
            </p:cNvSpPr>
            <p:nvPr/>
          </p:nvSpPr>
          <p:spPr bwMode="auto">
            <a:xfrm>
              <a:off x="3552" y="1776"/>
              <a:ext cx="410"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2000" b="1">
                  <a:solidFill>
                    <a:srgbClr val="000000"/>
                  </a:solidFill>
                </a:rPr>
                <a:t>18C</a:t>
              </a:r>
            </a:p>
          </p:txBody>
        </p:sp>
        <p:sp>
          <p:nvSpPr>
            <p:cNvPr id="137249" name="Text Box 33"/>
            <p:cNvSpPr txBox="1">
              <a:spLocks noChangeArrowheads="1"/>
            </p:cNvSpPr>
            <p:nvPr/>
          </p:nvSpPr>
          <p:spPr bwMode="auto">
            <a:xfrm>
              <a:off x="2950" y="1776"/>
              <a:ext cx="410"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2000" b="1">
                  <a:solidFill>
                    <a:srgbClr val="000000"/>
                  </a:solidFill>
                </a:rPr>
                <a:t>17C</a:t>
              </a:r>
            </a:p>
          </p:txBody>
        </p:sp>
        <p:sp>
          <p:nvSpPr>
            <p:cNvPr id="137250" name="Text Box 34"/>
            <p:cNvSpPr txBox="1">
              <a:spLocks noChangeArrowheads="1"/>
            </p:cNvSpPr>
            <p:nvPr/>
          </p:nvSpPr>
          <p:spPr bwMode="auto">
            <a:xfrm>
              <a:off x="1008" y="1776"/>
              <a:ext cx="410"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2000" b="1" dirty="0">
                  <a:solidFill>
                    <a:srgbClr val="000000"/>
                  </a:solidFill>
                </a:rPr>
                <a:t>14C</a:t>
              </a:r>
            </a:p>
          </p:txBody>
        </p:sp>
        <p:sp>
          <p:nvSpPr>
            <p:cNvPr id="137251" name="Text Box 35"/>
            <p:cNvSpPr txBox="1">
              <a:spLocks noChangeArrowheads="1"/>
            </p:cNvSpPr>
            <p:nvPr/>
          </p:nvSpPr>
          <p:spPr bwMode="auto">
            <a:xfrm>
              <a:off x="2208" y="1776"/>
              <a:ext cx="410"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2000" b="1">
                  <a:solidFill>
                    <a:srgbClr val="000000"/>
                  </a:solidFill>
                </a:rPr>
                <a:t>16C</a:t>
              </a:r>
            </a:p>
          </p:txBody>
        </p:sp>
        <p:sp>
          <p:nvSpPr>
            <p:cNvPr id="137252" name="Text Box 36"/>
            <p:cNvSpPr txBox="1">
              <a:spLocks noChangeArrowheads="1"/>
            </p:cNvSpPr>
            <p:nvPr/>
          </p:nvSpPr>
          <p:spPr bwMode="auto">
            <a:xfrm>
              <a:off x="1584" y="1766"/>
              <a:ext cx="410"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2000" b="1">
                  <a:solidFill>
                    <a:srgbClr val="000000"/>
                  </a:solidFill>
                </a:rPr>
                <a:t>15C</a:t>
              </a:r>
            </a:p>
          </p:txBody>
        </p:sp>
      </p:grpSp>
      <p:grpSp>
        <p:nvGrpSpPr>
          <p:cNvPr id="137253" name="Group 37"/>
          <p:cNvGrpSpPr>
            <a:grpSpLocks/>
          </p:cNvGrpSpPr>
          <p:nvPr/>
        </p:nvGrpSpPr>
        <p:grpSpPr bwMode="auto">
          <a:xfrm>
            <a:off x="2971800" y="3167063"/>
            <a:ext cx="2667000" cy="3511550"/>
            <a:chOff x="1872" y="1995"/>
            <a:chExt cx="1680" cy="2212"/>
          </a:xfrm>
        </p:grpSpPr>
        <p:sp>
          <p:nvSpPr>
            <p:cNvPr id="137254" name="Line 38"/>
            <p:cNvSpPr>
              <a:spLocks noChangeShapeType="1"/>
            </p:cNvSpPr>
            <p:nvPr/>
          </p:nvSpPr>
          <p:spPr bwMode="auto">
            <a:xfrm>
              <a:off x="3360" y="1995"/>
              <a:ext cx="0" cy="67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00000"/>
                </a:solidFill>
              </a:endParaRPr>
            </a:p>
          </p:txBody>
        </p:sp>
        <p:sp>
          <p:nvSpPr>
            <p:cNvPr id="137255" name="Text Box 39"/>
            <p:cNvSpPr txBox="1">
              <a:spLocks noChangeArrowheads="1"/>
            </p:cNvSpPr>
            <p:nvPr/>
          </p:nvSpPr>
          <p:spPr bwMode="auto">
            <a:xfrm>
              <a:off x="3216" y="2619"/>
              <a:ext cx="240" cy="10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b="1">
                  <a:solidFill>
                    <a:srgbClr val="FF0000"/>
                  </a:solidFill>
                </a:rPr>
                <a:t>牛顿经典力学</a:t>
              </a:r>
            </a:p>
          </p:txBody>
        </p:sp>
        <p:sp>
          <p:nvSpPr>
            <p:cNvPr id="137256" name="Text Box 40"/>
            <p:cNvSpPr txBox="1">
              <a:spLocks noChangeArrowheads="1"/>
            </p:cNvSpPr>
            <p:nvPr/>
          </p:nvSpPr>
          <p:spPr bwMode="auto">
            <a:xfrm>
              <a:off x="3152" y="2380"/>
              <a:ext cx="400"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1600" b="1">
                  <a:solidFill>
                    <a:srgbClr val="000000"/>
                  </a:solidFill>
                </a:rPr>
                <a:t>1687</a:t>
              </a:r>
            </a:p>
          </p:txBody>
        </p:sp>
        <p:sp>
          <p:nvSpPr>
            <p:cNvPr id="137257" name="Line 41"/>
            <p:cNvSpPr>
              <a:spLocks noChangeShapeType="1"/>
            </p:cNvSpPr>
            <p:nvPr/>
          </p:nvSpPr>
          <p:spPr bwMode="auto">
            <a:xfrm>
              <a:off x="2256" y="1995"/>
              <a:ext cx="0" cy="67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00000"/>
                </a:solidFill>
              </a:endParaRPr>
            </a:p>
          </p:txBody>
        </p:sp>
        <p:sp>
          <p:nvSpPr>
            <p:cNvPr id="137258" name="Rectangle 42"/>
            <p:cNvSpPr>
              <a:spLocks noChangeArrowheads="1"/>
            </p:cNvSpPr>
            <p:nvPr/>
          </p:nvSpPr>
          <p:spPr bwMode="auto">
            <a:xfrm>
              <a:off x="1872" y="2448"/>
              <a:ext cx="400"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1600" b="1">
                  <a:solidFill>
                    <a:srgbClr val="000000"/>
                  </a:solidFill>
                </a:rPr>
                <a:t>1590</a:t>
              </a:r>
            </a:p>
          </p:txBody>
        </p:sp>
        <p:sp>
          <p:nvSpPr>
            <p:cNvPr id="137259" name="Rectangle 43"/>
            <p:cNvSpPr>
              <a:spLocks noChangeArrowheads="1"/>
            </p:cNvSpPr>
            <p:nvPr/>
          </p:nvSpPr>
          <p:spPr bwMode="auto">
            <a:xfrm>
              <a:off x="2112" y="2592"/>
              <a:ext cx="336" cy="16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b="1">
                  <a:solidFill>
                    <a:srgbClr val="FF0000"/>
                  </a:solidFill>
                </a:rPr>
                <a:t>伽利略自由落体定律</a:t>
              </a:r>
            </a:p>
          </p:txBody>
        </p:sp>
      </p:grpSp>
      <p:grpSp>
        <p:nvGrpSpPr>
          <p:cNvPr id="137260" name="Group 44"/>
          <p:cNvGrpSpPr>
            <a:grpSpLocks/>
          </p:cNvGrpSpPr>
          <p:nvPr/>
        </p:nvGrpSpPr>
        <p:grpSpPr bwMode="auto">
          <a:xfrm>
            <a:off x="1752600" y="3200400"/>
            <a:ext cx="396875" cy="2730500"/>
            <a:chOff x="1104" y="2016"/>
            <a:chExt cx="250" cy="1720"/>
          </a:xfrm>
        </p:grpSpPr>
        <p:sp>
          <p:nvSpPr>
            <p:cNvPr id="137261" name="Text Box 45"/>
            <p:cNvSpPr txBox="1">
              <a:spLocks noChangeArrowheads="1"/>
            </p:cNvSpPr>
            <p:nvPr/>
          </p:nvSpPr>
          <p:spPr bwMode="auto">
            <a:xfrm>
              <a:off x="1104" y="2640"/>
              <a:ext cx="250" cy="10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b="1">
                  <a:solidFill>
                    <a:srgbClr val="FF0000"/>
                  </a:solidFill>
                </a:rPr>
                <a:t>资本主义萌芽</a:t>
              </a:r>
            </a:p>
          </p:txBody>
        </p:sp>
        <p:sp>
          <p:nvSpPr>
            <p:cNvPr id="137262" name="Line 46"/>
            <p:cNvSpPr>
              <a:spLocks noChangeShapeType="1"/>
            </p:cNvSpPr>
            <p:nvPr/>
          </p:nvSpPr>
          <p:spPr bwMode="auto">
            <a:xfrm>
              <a:off x="1248" y="2016"/>
              <a:ext cx="0" cy="67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00000"/>
                </a:solidFill>
              </a:endParaRPr>
            </a:p>
          </p:txBody>
        </p:sp>
      </p:grpSp>
      <p:grpSp>
        <p:nvGrpSpPr>
          <p:cNvPr id="137263" name="Group 47"/>
          <p:cNvGrpSpPr>
            <a:grpSpLocks/>
          </p:cNvGrpSpPr>
          <p:nvPr/>
        </p:nvGrpSpPr>
        <p:grpSpPr bwMode="auto">
          <a:xfrm>
            <a:off x="1981200" y="3429000"/>
            <a:ext cx="5756275" cy="366713"/>
            <a:chOff x="1248" y="2160"/>
            <a:chExt cx="3626" cy="231"/>
          </a:xfrm>
        </p:grpSpPr>
        <p:sp>
          <p:nvSpPr>
            <p:cNvPr id="137264" name="Line 48"/>
            <p:cNvSpPr>
              <a:spLocks noChangeShapeType="1"/>
            </p:cNvSpPr>
            <p:nvPr/>
          </p:nvSpPr>
          <p:spPr bwMode="auto">
            <a:xfrm>
              <a:off x="1248" y="2256"/>
              <a:ext cx="2688" cy="0"/>
            </a:xfrm>
            <a:prstGeom prst="line">
              <a:avLst/>
            </a:prstGeom>
            <a:noFill/>
            <a:ln w="4445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00000"/>
                </a:solidFill>
              </a:endParaRPr>
            </a:p>
          </p:txBody>
        </p:sp>
        <p:sp>
          <p:nvSpPr>
            <p:cNvPr id="137265" name="Text Box 49"/>
            <p:cNvSpPr txBox="1">
              <a:spLocks noChangeArrowheads="1"/>
            </p:cNvSpPr>
            <p:nvPr/>
          </p:nvSpPr>
          <p:spPr bwMode="auto">
            <a:xfrm>
              <a:off x="3888" y="2160"/>
              <a:ext cx="98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b="1">
                  <a:solidFill>
                    <a:srgbClr val="FF0000"/>
                  </a:solidFill>
                </a:rPr>
                <a:t>资本主义发展</a:t>
              </a:r>
            </a:p>
          </p:txBody>
        </p:sp>
      </p:grpSp>
      <p:sp>
        <p:nvSpPr>
          <p:cNvPr id="2" name="TextBox 1"/>
          <p:cNvSpPr txBox="1"/>
          <p:nvPr/>
        </p:nvSpPr>
        <p:spPr>
          <a:xfrm>
            <a:off x="251520" y="2803525"/>
            <a:ext cx="720080" cy="369332"/>
          </a:xfrm>
          <a:prstGeom prst="rect">
            <a:avLst/>
          </a:prstGeom>
          <a:noFill/>
        </p:spPr>
        <p:txBody>
          <a:bodyPr wrap="square" rtlCol="0">
            <a:spAutoFit/>
          </a:bodyPr>
          <a:lstStyle/>
          <a:p>
            <a:endParaRPr lang="zh-CN" altLang="en-US" dirty="0">
              <a:solidFill>
                <a:srgbClr val="000000"/>
              </a:solidFill>
            </a:endParaRPr>
          </a:p>
        </p:txBody>
      </p:sp>
      <p:sp>
        <p:nvSpPr>
          <p:cNvPr id="3" name="TextBox 2"/>
          <p:cNvSpPr txBox="1"/>
          <p:nvPr/>
        </p:nvSpPr>
        <p:spPr>
          <a:xfrm>
            <a:off x="251520" y="2812866"/>
            <a:ext cx="1008112" cy="400110"/>
          </a:xfrm>
          <a:prstGeom prst="rect">
            <a:avLst/>
          </a:prstGeom>
          <a:noFill/>
        </p:spPr>
        <p:txBody>
          <a:bodyPr wrap="square" rtlCol="0">
            <a:spAutoFit/>
          </a:bodyPr>
          <a:lstStyle/>
          <a:p>
            <a:r>
              <a:rPr lang="zh-CN" altLang="en-US" sz="2000" b="1" dirty="0">
                <a:solidFill>
                  <a:srgbClr val="000000"/>
                </a:solidFill>
              </a:rPr>
              <a:t>前</a:t>
            </a:r>
            <a:r>
              <a:rPr lang="en-US" altLang="zh-CN" sz="2000" b="1" dirty="0">
                <a:solidFill>
                  <a:srgbClr val="000000"/>
                </a:solidFill>
              </a:rPr>
              <a:t>5C</a:t>
            </a:r>
            <a:endParaRPr lang="zh-CN" altLang="en-US" sz="2000" b="1" dirty="0">
              <a:solidFill>
                <a:srgbClr val="000000"/>
              </a:solidFill>
            </a:endParaRPr>
          </a:p>
        </p:txBody>
      </p:sp>
      <p:sp>
        <p:nvSpPr>
          <p:cNvPr id="4" name="TextBox 3"/>
          <p:cNvSpPr txBox="1"/>
          <p:nvPr/>
        </p:nvSpPr>
        <p:spPr>
          <a:xfrm>
            <a:off x="251520" y="2286530"/>
            <a:ext cx="1008112" cy="646331"/>
          </a:xfrm>
          <a:prstGeom prst="rect">
            <a:avLst/>
          </a:prstGeom>
          <a:noFill/>
        </p:spPr>
        <p:txBody>
          <a:bodyPr wrap="square" rtlCol="0">
            <a:spAutoFit/>
          </a:bodyPr>
          <a:lstStyle/>
          <a:p>
            <a:pPr algn="ctr"/>
            <a:r>
              <a:rPr lang="zh-CN" altLang="en-US" b="1" dirty="0">
                <a:solidFill>
                  <a:srgbClr val="000000"/>
                </a:solidFill>
              </a:rPr>
              <a:t>古希腊先哲</a:t>
            </a:r>
          </a:p>
        </p:txBody>
      </p:sp>
      <p:sp>
        <p:nvSpPr>
          <p:cNvPr id="5" name="TextBox 4"/>
          <p:cNvSpPr txBox="1"/>
          <p:nvPr/>
        </p:nvSpPr>
        <p:spPr>
          <a:xfrm>
            <a:off x="395536" y="1412776"/>
            <a:ext cx="1080120" cy="461665"/>
          </a:xfrm>
          <a:prstGeom prst="rect">
            <a:avLst/>
          </a:prstGeom>
          <a:noFill/>
        </p:spPr>
        <p:txBody>
          <a:bodyPr wrap="square" rtlCol="0">
            <a:spAutoFit/>
          </a:bodyPr>
          <a:lstStyle/>
          <a:p>
            <a:r>
              <a:rPr lang="zh-CN" altLang="en-US" sz="2400" b="1" dirty="0">
                <a:solidFill>
                  <a:srgbClr val="0000CC"/>
                </a:solidFill>
                <a:latin typeface="华文新魏" panose="02010800040101010101" pitchFamily="2" charset="-122"/>
                <a:ea typeface="华文新魏" panose="02010800040101010101" pitchFamily="2" charset="-122"/>
              </a:rPr>
              <a:t>萌芽</a:t>
            </a:r>
          </a:p>
        </p:txBody>
      </p:sp>
      <p:cxnSp>
        <p:nvCxnSpPr>
          <p:cNvPr id="7" name="直接箭头连接符 6"/>
          <p:cNvCxnSpPr>
            <a:endCxn id="57" idx="1"/>
          </p:cNvCxnSpPr>
          <p:nvPr/>
        </p:nvCxnSpPr>
        <p:spPr bwMode="auto">
          <a:xfrm>
            <a:off x="1115616" y="1643608"/>
            <a:ext cx="1584176" cy="1"/>
          </a:xfrm>
          <a:prstGeom prst="straightConnector1">
            <a:avLst/>
          </a:prstGeom>
          <a:solidFill>
            <a:schemeClr val="accent1"/>
          </a:solidFill>
          <a:ln w="47625" cap="flat" cmpd="sng" algn="ctr">
            <a:solidFill>
              <a:srgbClr val="0000CC"/>
            </a:solidFill>
            <a:prstDash val="sysDash"/>
            <a:round/>
            <a:headEnd type="none" w="med" len="med"/>
            <a:tailEnd type="arrow"/>
          </a:ln>
          <a:effectLst/>
        </p:spPr>
      </p:cxnSp>
      <p:sp>
        <p:nvSpPr>
          <p:cNvPr id="57" name="TextBox 56"/>
          <p:cNvSpPr txBox="1"/>
          <p:nvPr/>
        </p:nvSpPr>
        <p:spPr>
          <a:xfrm>
            <a:off x="2699792" y="1412776"/>
            <a:ext cx="1080120" cy="461665"/>
          </a:xfrm>
          <a:prstGeom prst="rect">
            <a:avLst/>
          </a:prstGeom>
          <a:noFill/>
        </p:spPr>
        <p:txBody>
          <a:bodyPr wrap="square" rtlCol="0">
            <a:spAutoFit/>
          </a:bodyPr>
          <a:lstStyle/>
          <a:p>
            <a:r>
              <a:rPr lang="zh-CN" altLang="en-US" sz="2400" b="1" dirty="0">
                <a:solidFill>
                  <a:srgbClr val="0000CC"/>
                </a:solidFill>
                <a:latin typeface="华文新魏" panose="02010800040101010101" pitchFamily="2" charset="-122"/>
                <a:ea typeface="华文新魏" panose="02010800040101010101" pitchFamily="2" charset="-122"/>
              </a:rPr>
              <a:t>发展</a:t>
            </a:r>
          </a:p>
        </p:txBody>
      </p:sp>
      <p:cxnSp>
        <p:nvCxnSpPr>
          <p:cNvPr id="59" name="直接箭头连接符 58"/>
          <p:cNvCxnSpPr/>
          <p:nvPr/>
        </p:nvCxnSpPr>
        <p:spPr bwMode="auto">
          <a:xfrm>
            <a:off x="3491880" y="1628800"/>
            <a:ext cx="1584176" cy="1"/>
          </a:xfrm>
          <a:prstGeom prst="straightConnector1">
            <a:avLst/>
          </a:prstGeom>
          <a:solidFill>
            <a:schemeClr val="accent1"/>
          </a:solidFill>
          <a:ln w="47625" cap="flat" cmpd="sng" algn="ctr">
            <a:solidFill>
              <a:srgbClr val="0000CC"/>
            </a:solidFill>
            <a:prstDash val="sysDash"/>
            <a:round/>
            <a:headEnd type="none" w="med" len="med"/>
            <a:tailEnd type="arrow"/>
          </a:ln>
          <a:effectLst/>
        </p:spPr>
      </p:cxnSp>
      <p:sp>
        <p:nvSpPr>
          <p:cNvPr id="60" name="TextBox 59"/>
          <p:cNvSpPr txBox="1"/>
          <p:nvPr/>
        </p:nvSpPr>
        <p:spPr>
          <a:xfrm>
            <a:off x="5004048" y="1412776"/>
            <a:ext cx="1080120" cy="461665"/>
          </a:xfrm>
          <a:prstGeom prst="rect">
            <a:avLst/>
          </a:prstGeom>
          <a:noFill/>
        </p:spPr>
        <p:txBody>
          <a:bodyPr wrap="square" rtlCol="0">
            <a:spAutoFit/>
          </a:bodyPr>
          <a:lstStyle/>
          <a:p>
            <a:r>
              <a:rPr lang="zh-CN" altLang="en-US" sz="2400" b="1" dirty="0">
                <a:solidFill>
                  <a:srgbClr val="0000CC"/>
                </a:solidFill>
                <a:latin typeface="华文新魏" panose="02010800040101010101" pitchFamily="2" charset="-122"/>
                <a:ea typeface="华文新魏" panose="02010800040101010101" pitchFamily="2" charset="-122"/>
              </a:rPr>
              <a:t>成熟</a:t>
            </a:r>
          </a:p>
        </p:txBody>
      </p:sp>
      <p:sp>
        <p:nvSpPr>
          <p:cNvPr id="6" name="TextBox 5"/>
          <p:cNvSpPr txBox="1"/>
          <p:nvPr/>
        </p:nvSpPr>
        <p:spPr>
          <a:xfrm>
            <a:off x="6732240" y="4149080"/>
            <a:ext cx="641499" cy="338554"/>
          </a:xfrm>
          <a:prstGeom prst="rect">
            <a:avLst/>
          </a:prstGeom>
          <a:noFill/>
        </p:spPr>
        <p:txBody>
          <a:bodyPr wrap="square" rtlCol="0">
            <a:spAutoFit/>
          </a:bodyPr>
          <a:lstStyle/>
          <a:p>
            <a:r>
              <a:rPr lang="en-US" altLang="zh-CN" sz="1600" b="1" dirty="0">
                <a:solidFill>
                  <a:srgbClr val="000000"/>
                </a:solidFill>
              </a:rPr>
              <a:t>1789</a:t>
            </a:r>
            <a:endParaRPr lang="zh-CN" altLang="en-US" sz="1600" b="1" dirty="0">
              <a:solidFill>
                <a:srgbClr val="000000"/>
              </a:solidFill>
            </a:endParaRPr>
          </a:p>
        </p:txBody>
      </p:sp>
      <p:sp>
        <p:nvSpPr>
          <p:cNvPr id="61" name="Line 16"/>
          <p:cNvSpPr>
            <a:spLocks noChangeShapeType="1"/>
          </p:cNvSpPr>
          <p:nvPr/>
        </p:nvSpPr>
        <p:spPr bwMode="auto">
          <a:xfrm>
            <a:off x="7020272" y="3140968"/>
            <a:ext cx="0" cy="1066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00000"/>
              </a:solidFill>
            </a:endParaRPr>
          </a:p>
        </p:txBody>
      </p:sp>
      <p:sp>
        <p:nvSpPr>
          <p:cNvPr id="62" name="Text Box 15"/>
          <p:cNvSpPr txBox="1">
            <a:spLocks noChangeArrowheads="1"/>
          </p:cNvSpPr>
          <p:nvPr/>
        </p:nvSpPr>
        <p:spPr bwMode="auto">
          <a:xfrm>
            <a:off x="6839421" y="4437112"/>
            <a:ext cx="396875"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b="1" dirty="0">
                <a:solidFill>
                  <a:srgbClr val="FF0000"/>
                </a:solidFill>
              </a:rPr>
              <a:t>法国大革命</a:t>
            </a:r>
          </a:p>
        </p:txBody>
      </p:sp>
      <p:sp>
        <p:nvSpPr>
          <p:cNvPr id="8" name="矩形 7"/>
          <p:cNvSpPr/>
          <p:nvPr/>
        </p:nvSpPr>
        <p:spPr>
          <a:xfrm>
            <a:off x="395536" y="764704"/>
            <a:ext cx="2646878" cy="584775"/>
          </a:xfrm>
          <a:prstGeom prst="rect">
            <a:avLst/>
          </a:prstGeom>
        </p:spPr>
        <p:txBody>
          <a:bodyPr wrap="none">
            <a:spAutoFit/>
          </a:bodyPr>
          <a:lstStyle/>
          <a:p>
            <a:r>
              <a:rPr lang="zh-CN" altLang="en-US" sz="3200" b="1" dirty="0">
                <a:solidFill>
                  <a:srgbClr val="0000CC"/>
                </a:solidFill>
                <a:latin typeface="华文新魏" panose="02010800040101010101" pitchFamily="2" charset="-122"/>
                <a:ea typeface="华文新魏" panose="02010800040101010101" pitchFamily="2" charset="-122"/>
              </a:rPr>
              <a:t>西方人文精神</a:t>
            </a:r>
            <a:endParaRPr lang="zh-CN" altLang="en-US" sz="3200" dirty="0">
              <a:solidFill>
                <a:srgbClr val="0000CC"/>
              </a:solidFill>
              <a:latin typeface="华文新魏" panose="02010800040101010101" pitchFamily="2" charset="-122"/>
              <a:ea typeface="华文新魏" panose="02010800040101010101" pitchFamily="2" charset="-122"/>
            </a:endParaRPr>
          </a:p>
        </p:txBody>
      </p:sp>
    </p:spTree>
    <p:extLst>
      <p:ext uri="{BB962C8B-B14F-4D97-AF65-F5344CB8AC3E}">
        <p14:creationId xmlns:p14="http://schemas.microsoft.com/office/powerpoint/2010/main" val="303669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37246"/>
                                        </p:tgtEl>
                                        <p:attrNameLst>
                                          <p:attrName>style.visibility</p:attrName>
                                        </p:attrNameLst>
                                      </p:cBhvr>
                                      <p:to>
                                        <p:strVal val="visible"/>
                                      </p:to>
                                    </p:set>
                                    <p:animEffect transition="in" filter="blinds(horizontal)">
                                      <p:cBhvr>
                                        <p:cTn id="7" dur="500"/>
                                        <p:tgtEl>
                                          <p:spTgt spid="137246"/>
                                        </p:tgtEl>
                                      </p:cBhvr>
                                    </p:animEffect>
                                  </p:childTnLst>
                                </p:cTn>
                              </p:par>
                              <p:par>
                                <p:cTn id="8" presetID="1"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137235"/>
                                        </p:tgtEl>
                                        <p:attrNameLst>
                                          <p:attrName>style.visibility</p:attrName>
                                        </p:attrNameLst>
                                      </p:cBhvr>
                                      <p:to>
                                        <p:strVal val="visible"/>
                                      </p:to>
                                    </p:set>
                                    <p:animEffect transition="in" filter="blinds(horizontal)">
                                      <p:cBhvr>
                                        <p:cTn id="18" dur="500"/>
                                        <p:tgtEl>
                                          <p:spTgt spid="137235"/>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137224"/>
                                        </p:tgtEl>
                                        <p:attrNameLst>
                                          <p:attrName>style.visibility</p:attrName>
                                        </p:attrNameLst>
                                      </p:cBhvr>
                                      <p:to>
                                        <p:strVal val="visible"/>
                                      </p:to>
                                    </p:set>
                                    <p:animEffect transition="in" filter="blinds(horizontal)">
                                      <p:cBhvr>
                                        <p:cTn id="23" dur="500"/>
                                        <p:tgtEl>
                                          <p:spTgt spid="137224"/>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137253"/>
                                        </p:tgtEl>
                                        <p:attrNameLst>
                                          <p:attrName>style.visibility</p:attrName>
                                        </p:attrNameLst>
                                      </p:cBhvr>
                                      <p:to>
                                        <p:strVal val="visible"/>
                                      </p:to>
                                    </p:set>
                                    <p:animEffect transition="in" filter="blinds(horizontal)">
                                      <p:cBhvr>
                                        <p:cTn id="28" dur="500"/>
                                        <p:tgtEl>
                                          <p:spTgt spid="137253"/>
                                        </p:tgtEl>
                                      </p:cBhvr>
                                    </p:animEffect>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nodeType="clickEffect">
                                  <p:stCondLst>
                                    <p:cond delay="0"/>
                                  </p:stCondLst>
                                  <p:childTnLst>
                                    <p:set>
                                      <p:cBhvr>
                                        <p:cTn id="32" dur="1" fill="hold">
                                          <p:stCondLst>
                                            <p:cond delay="0"/>
                                          </p:stCondLst>
                                        </p:cTn>
                                        <p:tgtEl>
                                          <p:spTgt spid="137228"/>
                                        </p:tgtEl>
                                        <p:attrNameLst>
                                          <p:attrName>style.visibility</p:attrName>
                                        </p:attrNameLst>
                                      </p:cBhvr>
                                      <p:to>
                                        <p:strVal val="visible"/>
                                      </p:to>
                                    </p:set>
                                    <p:animEffect transition="in" filter="blinds(horizontal)">
                                      <p:cBhvr>
                                        <p:cTn id="33" dur="500"/>
                                        <p:tgtEl>
                                          <p:spTgt spid="137228"/>
                                        </p:tgtEl>
                                      </p:cBhvr>
                                    </p:animEffect>
                                  </p:childTnLst>
                                </p:cTn>
                              </p:par>
                            </p:childTnLst>
                          </p:cTn>
                        </p:par>
                      </p:childTnLst>
                    </p:cTn>
                  </p:par>
                  <p:par>
                    <p:cTn id="34" fill="hold">
                      <p:stCondLst>
                        <p:cond delay="indefinite"/>
                      </p:stCondLst>
                      <p:childTnLst>
                        <p:par>
                          <p:cTn id="35" fill="hold">
                            <p:stCondLst>
                              <p:cond delay="0"/>
                            </p:stCondLst>
                            <p:childTnLst>
                              <p:par>
                                <p:cTn id="36" presetID="3" presetClass="entr" presetSubtype="10" fill="hold" nodeType="clickEffect">
                                  <p:stCondLst>
                                    <p:cond delay="0"/>
                                  </p:stCondLst>
                                  <p:childTnLst>
                                    <p:set>
                                      <p:cBhvr>
                                        <p:cTn id="37" dur="1" fill="hold">
                                          <p:stCondLst>
                                            <p:cond delay="0"/>
                                          </p:stCondLst>
                                        </p:cTn>
                                        <p:tgtEl>
                                          <p:spTgt spid="137260"/>
                                        </p:tgtEl>
                                        <p:attrNameLst>
                                          <p:attrName>style.visibility</p:attrName>
                                        </p:attrNameLst>
                                      </p:cBhvr>
                                      <p:to>
                                        <p:strVal val="visible"/>
                                      </p:to>
                                    </p:set>
                                    <p:animEffect transition="in" filter="blinds(horizontal)">
                                      <p:cBhvr>
                                        <p:cTn id="38" dur="500"/>
                                        <p:tgtEl>
                                          <p:spTgt spid="137260"/>
                                        </p:tgtEl>
                                      </p:cBhvr>
                                    </p:animEffect>
                                  </p:childTnLst>
                                </p:cTn>
                              </p:par>
                            </p:childTnLst>
                          </p:cTn>
                        </p:par>
                      </p:childTnLst>
                    </p:cTn>
                  </p:par>
                  <p:par>
                    <p:cTn id="39" fill="hold">
                      <p:stCondLst>
                        <p:cond delay="indefinite"/>
                      </p:stCondLst>
                      <p:childTnLst>
                        <p:par>
                          <p:cTn id="40" fill="hold">
                            <p:stCondLst>
                              <p:cond delay="0"/>
                            </p:stCondLst>
                            <p:childTnLst>
                              <p:par>
                                <p:cTn id="41" presetID="3" presetClass="entr" presetSubtype="10" fill="hold" nodeType="clickEffect">
                                  <p:stCondLst>
                                    <p:cond delay="0"/>
                                  </p:stCondLst>
                                  <p:childTnLst>
                                    <p:set>
                                      <p:cBhvr>
                                        <p:cTn id="42" dur="1" fill="hold">
                                          <p:stCondLst>
                                            <p:cond delay="0"/>
                                          </p:stCondLst>
                                        </p:cTn>
                                        <p:tgtEl>
                                          <p:spTgt spid="137263"/>
                                        </p:tgtEl>
                                        <p:attrNameLst>
                                          <p:attrName>style.visibility</p:attrName>
                                        </p:attrNameLst>
                                      </p:cBhvr>
                                      <p:to>
                                        <p:strVal val="visible"/>
                                      </p:to>
                                    </p:set>
                                    <p:animEffect transition="in" filter="blinds(horizontal)">
                                      <p:cBhvr>
                                        <p:cTn id="43" dur="500"/>
                                        <p:tgtEl>
                                          <p:spTgt spid="137263"/>
                                        </p:tgtEl>
                                      </p:cBhvr>
                                    </p:animEffect>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fade">
                                      <p:cBhvr>
                                        <p:cTn id="48" dur="1000"/>
                                        <p:tgtEl>
                                          <p:spTgt spid="8"/>
                                        </p:tgtEl>
                                      </p:cBhvr>
                                    </p:animEffect>
                                    <p:anim calcmode="lin" valueType="num">
                                      <p:cBhvr>
                                        <p:cTn id="49" dur="1000" fill="hold"/>
                                        <p:tgtEl>
                                          <p:spTgt spid="8"/>
                                        </p:tgtEl>
                                        <p:attrNameLst>
                                          <p:attrName>ppt_x</p:attrName>
                                        </p:attrNameLst>
                                      </p:cBhvr>
                                      <p:tavLst>
                                        <p:tav tm="0">
                                          <p:val>
                                            <p:strVal val="#ppt_x"/>
                                          </p:val>
                                        </p:tav>
                                        <p:tav tm="100000">
                                          <p:val>
                                            <p:strVal val="#ppt_x"/>
                                          </p:val>
                                        </p:tav>
                                      </p:tavLst>
                                    </p:anim>
                                    <p:anim calcmode="lin" valueType="num">
                                      <p:cBhvr>
                                        <p:cTn id="5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3" presetClass="entr" presetSubtype="10" fill="hold" nodeType="clickEffect">
                                  <p:stCondLst>
                                    <p:cond delay="0"/>
                                  </p:stCondLst>
                                  <p:childTnLst>
                                    <p:set>
                                      <p:cBhvr>
                                        <p:cTn id="54" dur="1" fill="hold">
                                          <p:stCondLst>
                                            <p:cond delay="0"/>
                                          </p:stCondLst>
                                        </p:cTn>
                                        <p:tgtEl>
                                          <p:spTgt spid="137219"/>
                                        </p:tgtEl>
                                        <p:attrNameLst>
                                          <p:attrName>style.visibility</p:attrName>
                                        </p:attrNameLst>
                                      </p:cBhvr>
                                      <p:to>
                                        <p:strVal val="visible"/>
                                      </p:to>
                                    </p:set>
                                    <p:animEffect transition="in" filter="blinds(horizontal)">
                                      <p:cBhvr>
                                        <p:cTn id="55" dur="500"/>
                                        <p:tgtEl>
                                          <p:spTgt spid="137219"/>
                                        </p:tgtEl>
                                      </p:cBhvr>
                                    </p:animEffect>
                                  </p:childTnLst>
                                </p:cTn>
                              </p:par>
                            </p:childTnLst>
                          </p:cTn>
                        </p:par>
                        <p:par>
                          <p:cTn id="56" fill="hold">
                            <p:stCondLst>
                              <p:cond delay="500"/>
                            </p:stCondLst>
                            <p:childTnLst>
                              <p:par>
                                <p:cTn id="57" presetID="42" presetClass="entr" presetSubtype="0" fill="hold" grpId="0" nodeType="afterEffect">
                                  <p:stCondLst>
                                    <p:cond delay="0"/>
                                  </p:stCondLst>
                                  <p:childTnLst>
                                    <p:set>
                                      <p:cBhvr>
                                        <p:cTn id="58" dur="1" fill="hold">
                                          <p:stCondLst>
                                            <p:cond delay="0"/>
                                          </p:stCondLst>
                                        </p:cTn>
                                        <p:tgtEl>
                                          <p:spTgt spid="5"/>
                                        </p:tgtEl>
                                        <p:attrNameLst>
                                          <p:attrName>style.visibility</p:attrName>
                                        </p:attrNameLst>
                                      </p:cBhvr>
                                      <p:to>
                                        <p:strVal val="visible"/>
                                      </p:to>
                                    </p:set>
                                    <p:animEffect transition="in" filter="fade">
                                      <p:cBhvr>
                                        <p:cTn id="59" dur="750"/>
                                        <p:tgtEl>
                                          <p:spTgt spid="5"/>
                                        </p:tgtEl>
                                      </p:cBhvr>
                                    </p:animEffect>
                                    <p:anim calcmode="lin" valueType="num">
                                      <p:cBhvr>
                                        <p:cTn id="60" dur="750" fill="hold"/>
                                        <p:tgtEl>
                                          <p:spTgt spid="5"/>
                                        </p:tgtEl>
                                        <p:attrNameLst>
                                          <p:attrName>ppt_x</p:attrName>
                                        </p:attrNameLst>
                                      </p:cBhvr>
                                      <p:tavLst>
                                        <p:tav tm="0">
                                          <p:val>
                                            <p:strVal val="#ppt_x"/>
                                          </p:val>
                                        </p:tav>
                                        <p:tav tm="100000">
                                          <p:val>
                                            <p:strVal val="#ppt_x"/>
                                          </p:val>
                                        </p:tav>
                                      </p:tavLst>
                                    </p:anim>
                                    <p:anim calcmode="lin" valueType="num">
                                      <p:cBhvr>
                                        <p:cTn id="61" dur="750" fill="hold"/>
                                        <p:tgtEl>
                                          <p:spTgt spid="5"/>
                                        </p:tgtEl>
                                        <p:attrNameLst>
                                          <p:attrName>ppt_y</p:attrName>
                                        </p:attrNameLst>
                                      </p:cBhvr>
                                      <p:tavLst>
                                        <p:tav tm="0">
                                          <p:val>
                                            <p:strVal val="#ppt_y+.1"/>
                                          </p:val>
                                        </p:tav>
                                        <p:tav tm="100000">
                                          <p:val>
                                            <p:strVal val="#ppt_y"/>
                                          </p:val>
                                        </p:tav>
                                      </p:tavLst>
                                    </p:anim>
                                  </p:childTnLst>
                                </p:cTn>
                              </p:par>
                            </p:childTnLst>
                          </p:cTn>
                        </p:par>
                        <p:par>
                          <p:cTn id="62" fill="hold">
                            <p:stCondLst>
                              <p:cond delay="1250"/>
                            </p:stCondLst>
                            <p:childTnLst>
                              <p:par>
                                <p:cTn id="63" presetID="42" presetClass="entr" presetSubtype="0" fill="hold" nodeType="afterEffect">
                                  <p:stCondLst>
                                    <p:cond delay="0"/>
                                  </p:stCondLst>
                                  <p:childTnLst>
                                    <p:set>
                                      <p:cBhvr>
                                        <p:cTn id="64" dur="1" fill="hold">
                                          <p:stCondLst>
                                            <p:cond delay="0"/>
                                          </p:stCondLst>
                                        </p:cTn>
                                        <p:tgtEl>
                                          <p:spTgt spid="7"/>
                                        </p:tgtEl>
                                        <p:attrNameLst>
                                          <p:attrName>style.visibility</p:attrName>
                                        </p:attrNameLst>
                                      </p:cBhvr>
                                      <p:to>
                                        <p:strVal val="visible"/>
                                      </p:to>
                                    </p:set>
                                    <p:animEffect transition="in" filter="fade">
                                      <p:cBhvr>
                                        <p:cTn id="65" dur="750"/>
                                        <p:tgtEl>
                                          <p:spTgt spid="7"/>
                                        </p:tgtEl>
                                      </p:cBhvr>
                                    </p:animEffect>
                                    <p:anim calcmode="lin" valueType="num">
                                      <p:cBhvr>
                                        <p:cTn id="66" dur="750" fill="hold"/>
                                        <p:tgtEl>
                                          <p:spTgt spid="7"/>
                                        </p:tgtEl>
                                        <p:attrNameLst>
                                          <p:attrName>ppt_x</p:attrName>
                                        </p:attrNameLst>
                                      </p:cBhvr>
                                      <p:tavLst>
                                        <p:tav tm="0">
                                          <p:val>
                                            <p:strVal val="#ppt_x"/>
                                          </p:val>
                                        </p:tav>
                                        <p:tav tm="100000">
                                          <p:val>
                                            <p:strVal val="#ppt_x"/>
                                          </p:val>
                                        </p:tav>
                                      </p:tavLst>
                                    </p:anim>
                                    <p:anim calcmode="lin" valueType="num">
                                      <p:cBhvr>
                                        <p:cTn id="67" dur="750" fill="hold"/>
                                        <p:tgtEl>
                                          <p:spTgt spid="7"/>
                                        </p:tgtEl>
                                        <p:attrNameLst>
                                          <p:attrName>ppt_y</p:attrName>
                                        </p:attrNameLst>
                                      </p:cBhvr>
                                      <p:tavLst>
                                        <p:tav tm="0">
                                          <p:val>
                                            <p:strVal val="#ppt_y+.1"/>
                                          </p:val>
                                        </p:tav>
                                        <p:tav tm="100000">
                                          <p:val>
                                            <p:strVal val="#ppt_y"/>
                                          </p:val>
                                        </p:tav>
                                      </p:tavLst>
                                    </p:anim>
                                  </p:childTnLst>
                                </p:cTn>
                              </p:par>
                            </p:childTnLst>
                          </p:cTn>
                        </p:par>
                        <p:par>
                          <p:cTn id="68" fill="hold">
                            <p:stCondLst>
                              <p:cond delay="2000"/>
                            </p:stCondLst>
                            <p:childTnLst>
                              <p:par>
                                <p:cTn id="69" presetID="42" presetClass="entr" presetSubtype="0" fill="hold" grpId="0" nodeType="afterEffect">
                                  <p:stCondLst>
                                    <p:cond delay="0"/>
                                  </p:stCondLst>
                                  <p:childTnLst>
                                    <p:set>
                                      <p:cBhvr>
                                        <p:cTn id="70" dur="1" fill="hold">
                                          <p:stCondLst>
                                            <p:cond delay="0"/>
                                          </p:stCondLst>
                                        </p:cTn>
                                        <p:tgtEl>
                                          <p:spTgt spid="57"/>
                                        </p:tgtEl>
                                        <p:attrNameLst>
                                          <p:attrName>style.visibility</p:attrName>
                                        </p:attrNameLst>
                                      </p:cBhvr>
                                      <p:to>
                                        <p:strVal val="visible"/>
                                      </p:to>
                                    </p:set>
                                    <p:animEffect transition="in" filter="fade">
                                      <p:cBhvr>
                                        <p:cTn id="71" dur="750"/>
                                        <p:tgtEl>
                                          <p:spTgt spid="57"/>
                                        </p:tgtEl>
                                      </p:cBhvr>
                                    </p:animEffect>
                                    <p:anim calcmode="lin" valueType="num">
                                      <p:cBhvr>
                                        <p:cTn id="72" dur="750" fill="hold"/>
                                        <p:tgtEl>
                                          <p:spTgt spid="57"/>
                                        </p:tgtEl>
                                        <p:attrNameLst>
                                          <p:attrName>ppt_x</p:attrName>
                                        </p:attrNameLst>
                                      </p:cBhvr>
                                      <p:tavLst>
                                        <p:tav tm="0">
                                          <p:val>
                                            <p:strVal val="#ppt_x"/>
                                          </p:val>
                                        </p:tav>
                                        <p:tav tm="100000">
                                          <p:val>
                                            <p:strVal val="#ppt_x"/>
                                          </p:val>
                                        </p:tav>
                                      </p:tavLst>
                                    </p:anim>
                                    <p:anim calcmode="lin" valueType="num">
                                      <p:cBhvr>
                                        <p:cTn id="73" dur="750" fill="hold"/>
                                        <p:tgtEl>
                                          <p:spTgt spid="57"/>
                                        </p:tgtEl>
                                        <p:attrNameLst>
                                          <p:attrName>ppt_y</p:attrName>
                                        </p:attrNameLst>
                                      </p:cBhvr>
                                      <p:tavLst>
                                        <p:tav tm="0">
                                          <p:val>
                                            <p:strVal val="#ppt_y+.1"/>
                                          </p:val>
                                        </p:tav>
                                        <p:tav tm="100000">
                                          <p:val>
                                            <p:strVal val="#ppt_y"/>
                                          </p:val>
                                        </p:tav>
                                      </p:tavLst>
                                    </p:anim>
                                  </p:childTnLst>
                                </p:cTn>
                              </p:par>
                            </p:childTnLst>
                          </p:cTn>
                        </p:par>
                        <p:par>
                          <p:cTn id="74" fill="hold">
                            <p:stCondLst>
                              <p:cond delay="2750"/>
                            </p:stCondLst>
                            <p:childTnLst>
                              <p:par>
                                <p:cTn id="75" presetID="42" presetClass="entr" presetSubtype="0" fill="hold" nodeType="afterEffect">
                                  <p:stCondLst>
                                    <p:cond delay="0"/>
                                  </p:stCondLst>
                                  <p:childTnLst>
                                    <p:set>
                                      <p:cBhvr>
                                        <p:cTn id="76" dur="1" fill="hold">
                                          <p:stCondLst>
                                            <p:cond delay="0"/>
                                          </p:stCondLst>
                                        </p:cTn>
                                        <p:tgtEl>
                                          <p:spTgt spid="59"/>
                                        </p:tgtEl>
                                        <p:attrNameLst>
                                          <p:attrName>style.visibility</p:attrName>
                                        </p:attrNameLst>
                                      </p:cBhvr>
                                      <p:to>
                                        <p:strVal val="visible"/>
                                      </p:to>
                                    </p:set>
                                    <p:animEffect transition="in" filter="fade">
                                      <p:cBhvr>
                                        <p:cTn id="77" dur="750"/>
                                        <p:tgtEl>
                                          <p:spTgt spid="59"/>
                                        </p:tgtEl>
                                      </p:cBhvr>
                                    </p:animEffect>
                                    <p:anim calcmode="lin" valueType="num">
                                      <p:cBhvr>
                                        <p:cTn id="78" dur="750" fill="hold"/>
                                        <p:tgtEl>
                                          <p:spTgt spid="59"/>
                                        </p:tgtEl>
                                        <p:attrNameLst>
                                          <p:attrName>ppt_x</p:attrName>
                                        </p:attrNameLst>
                                      </p:cBhvr>
                                      <p:tavLst>
                                        <p:tav tm="0">
                                          <p:val>
                                            <p:strVal val="#ppt_x"/>
                                          </p:val>
                                        </p:tav>
                                        <p:tav tm="100000">
                                          <p:val>
                                            <p:strVal val="#ppt_x"/>
                                          </p:val>
                                        </p:tav>
                                      </p:tavLst>
                                    </p:anim>
                                    <p:anim calcmode="lin" valueType="num">
                                      <p:cBhvr>
                                        <p:cTn id="79" dur="750" fill="hold"/>
                                        <p:tgtEl>
                                          <p:spTgt spid="59"/>
                                        </p:tgtEl>
                                        <p:attrNameLst>
                                          <p:attrName>ppt_y</p:attrName>
                                        </p:attrNameLst>
                                      </p:cBhvr>
                                      <p:tavLst>
                                        <p:tav tm="0">
                                          <p:val>
                                            <p:strVal val="#ppt_y+.1"/>
                                          </p:val>
                                        </p:tav>
                                        <p:tav tm="100000">
                                          <p:val>
                                            <p:strVal val="#ppt_y"/>
                                          </p:val>
                                        </p:tav>
                                      </p:tavLst>
                                    </p:anim>
                                  </p:childTnLst>
                                </p:cTn>
                              </p:par>
                            </p:childTnLst>
                          </p:cTn>
                        </p:par>
                        <p:par>
                          <p:cTn id="80" fill="hold">
                            <p:stCondLst>
                              <p:cond delay="3500"/>
                            </p:stCondLst>
                            <p:childTnLst>
                              <p:par>
                                <p:cTn id="81" presetID="42" presetClass="entr" presetSubtype="0" fill="hold" grpId="0" nodeType="afterEffect">
                                  <p:stCondLst>
                                    <p:cond delay="0"/>
                                  </p:stCondLst>
                                  <p:childTnLst>
                                    <p:set>
                                      <p:cBhvr>
                                        <p:cTn id="82" dur="1" fill="hold">
                                          <p:stCondLst>
                                            <p:cond delay="0"/>
                                          </p:stCondLst>
                                        </p:cTn>
                                        <p:tgtEl>
                                          <p:spTgt spid="60"/>
                                        </p:tgtEl>
                                        <p:attrNameLst>
                                          <p:attrName>style.visibility</p:attrName>
                                        </p:attrNameLst>
                                      </p:cBhvr>
                                      <p:to>
                                        <p:strVal val="visible"/>
                                      </p:to>
                                    </p:set>
                                    <p:animEffect transition="in" filter="fade">
                                      <p:cBhvr>
                                        <p:cTn id="83" dur="750"/>
                                        <p:tgtEl>
                                          <p:spTgt spid="60"/>
                                        </p:tgtEl>
                                      </p:cBhvr>
                                    </p:animEffect>
                                    <p:anim calcmode="lin" valueType="num">
                                      <p:cBhvr>
                                        <p:cTn id="84" dur="750" fill="hold"/>
                                        <p:tgtEl>
                                          <p:spTgt spid="60"/>
                                        </p:tgtEl>
                                        <p:attrNameLst>
                                          <p:attrName>ppt_x</p:attrName>
                                        </p:attrNameLst>
                                      </p:cBhvr>
                                      <p:tavLst>
                                        <p:tav tm="0">
                                          <p:val>
                                            <p:strVal val="#ppt_x"/>
                                          </p:val>
                                        </p:tav>
                                        <p:tav tm="100000">
                                          <p:val>
                                            <p:strVal val="#ppt_x"/>
                                          </p:val>
                                        </p:tav>
                                      </p:tavLst>
                                    </p:anim>
                                    <p:anim calcmode="lin" valueType="num">
                                      <p:cBhvr>
                                        <p:cTn id="85" dur="750" fill="hold"/>
                                        <p:tgtEl>
                                          <p:spTgt spid="60"/>
                                        </p:tgtEl>
                                        <p:attrNameLst>
                                          <p:attrName>ppt_y</p:attrName>
                                        </p:attrNameLst>
                                      </p:cBhvr>
                                      <p:tavLst>
                                        <p:tav tm="0">
                                          <p:val>
                                            <p:strVal val="#ppt_y+.1"/>
                                          </p:val>
                                        </p:tav>
                                        <p:tav tm="100000">
                                          <p:val>
                                            <p:strVal val="#ppt_y"/>
                                          </p:val>
                                        </p:tav>
                                      </p:tavLst>
                                    </p:anim>
                                  </p:childTnLst>
                                </p:cTn>
                              </p:par>
                            </p:childTnLst>
                          </p:cTn>
                        </p:par>
                      </p:childTnLst>
                    </p:cTn>
                  </p:par>
                  <p:par>
                    <p:cTn id="86" fill="hold">
                      <p:stCondLst>
                        <p:cond delay="indefinite"/>
                      </p:stCondLst>
                      <p:childTnLst>
                        <p:par>
                          <p:cTn id="87" fill="hold">
                            <p:stCondLst>
                              <p:cond delay="0"/>
                            </p:stCondLst>
                            <p:childTnLst>
                              <p:par>
                                <p:cTn id="88" presetID="1" presetClass="entr" presetSubtype="0" fill="hold" grpId="0" nodeType="clickEffect">
                                  <p:stCondLst>
                                    <p:cond delay="0"/>
                                  </p:stCondLst>
                                  <p:childTnLst>
                                    <p:set>
                                      <p:cBhvr>
                                        <p:cTn id="89" dur="1" fill="hold">
                                          <p:stCondLst>
                                            <p:cond delay="0"/>
                                          </p:stCondLst>
                                        </p:cTn>
                                        <p:tgtEl>
                                          <p:spTgt spid="61"/>
                                        </p:tgtEl>
                                        <p:attrNameLst>
                                          <p:attrName>style.visibility</p:attrName>
                                        </p:attrNameLst>
                                      </p:cBhvr>
                                      <p:to>
                                        <p:strVal val="visible"/>
                                      </p:to>
                                    </p:set>
                                  </p:childTnLst>
                                </p:cTn>
                              </p:par>
                              <p:par>
                                <p:cTn id="90" presetID="1" presetClass="entr" presetSubtype="0" fill="hold" grpId="0" nodeType="withEffect">
                                  <p:stCondLst>
                                    <p:cond delay="0"/>
                                  </p:stCondLst>
                                  <p:childTnLst>
                                    <p:set>
                                      <p:cBhvr>
                                        <p:cTn id="91" dur="1" fill="hold">
                                          <p:stCondLst>
                                            <p:cond delay="0"/>
                                          </p:stCondLst>
                                        </p:cTn>
                                        <p:tgtEl>
                                          <p:spTgt spid="6"/>
                                        </p:tgtEl>
                                        <p:attrNameLst>
                                          <p:attrName>style.visibility</p:attrName>
                                        </p:attrNameLst>
                                      </p:cBhvr>
                                      <p:to>
                                        <p:strVal val="visible"/>
                                      </p:to>
                                    </p:set>
                                  </p:childTnLst>
                                </p:cTn>
                              </p:par>
                              <p:par>
                                <p:cTn id="92" presetID="1" presetClass="entr" presetSubtype="0" fill="hold" grpId="0" nodeType="withEffect">
                                  <p:stCondLst>
                                    <p:cond delay="0"/>
                                  </p:stCondLst>
                                  <p:childTnLst>
                                    <p:set>
                                      <p:cBhvr>
                                        <p:cTn id="93" dur="1" fill="hold">
                                          <p:stCondLst>
                                            <p:cond delay="0"/>
                                          </p:stCondLst>
                                        </p:cTn>
                                        <p:tgtEl>
                                          <p:spTgt spid="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57" grpId="0"/>
      <p:bldP spid="60" grpId="0"/>
      <p:bldP spid="6" grpId="0"/>
      <p:bldP spid="61" grpId="0" animBg="1"/>
      <p:bldP spid="62"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6512" y="-27384"/>
            <a:ext cx="6768752" cy="584775"/>
          </a:xfrm>
          <a:prstGeom prst="rect">
            <a:avLst/>
          </a:prstGeom>
          <a:solidFill>
            <a:schemeClr val="bg1"/>
          </a:solidFill>
        </p:spPr>
        <p:txBody>
          <a:bodyPr wrap="square" rtlCol="0">
            <a:spAutoFit/>
          </a:bodyPr>
          <a:lstStyle/>
          <a:p>
            <a:r>
              <a:rPr lang="zh-CN" altLang="en-US" sz="3200" b="1" dirty="0">
                <a:latin typeface="华文中宋" panose="02010600040101010101" pitchFamily="2" charset="-122"/>
                <a:ea typeface="华文中宋" panose="02010600040101010101" pitchFamily="2" charset="-122"/>
              </a:rPr>
              <a:t>融会贯通，学会用联系的眼光看问题</a:t>
            </a:r>
          </a:p>
        </p:txBody>
      </p:sp>
      <p:sp>
        <p:nvSpPr>
          <p:cNvPr id="3" name="TextBox 2">
            <a:hlinkClick r:id="rId2" action="ppaction://hlinksldjump"/>
          </p:cNvPr>
          <p:cNvSpPr txBox="1">
            <a:spLocks noChangeArrowheads="1"/>
          </p:cNvSpPr>
          <p:nvPr/>
        </p:nvSpPr>
        <p:spPr bwMode="auto">
          <a:xfrm>
            <a:off x="251520" y="816893"/>
            <a:ext cx="850106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0"/>
              </a:spcBef>
              <a:spcAft>
                <a:spcPct val="0"/>
              </a:spcAft>
            </a:pPr>
            <a:r>
              <a:rPr lang="en-US" altLang="zh-CN" sz="2800" dirty="0">
                <a:solidFill>
                  <a:srgbClr val="0000CC"/>
                </a:solidFill>
                <a:latin typeface="黑体" panose="02010609060101010101" pitchFamily="49" charset="-122"/>
                <a:ea typeface="黑体" panose="02010609060101010101" pitchFamily="49" charset="-122"/>
              </a:rPr>
              <a:t>1</a:t>
            </a:r>
            <a:r>
              <a:rPr lang="zh-CN" altLang="en-US" sz="2800" dirty="0">
                <a:solidFill>
                  <a:srgbClr val="0000CC"/>
                </a:solidFill>
                <a:latin typeface="黑体" panose="02010609060101010101" pitchFamily="49" charset="-122"/>
                <a:ea typeface="黑体" panose="02010609060101010101" pitchFamily="49" charset="-122"/>
              </a:rPr>
              <a:t>、前后联系：欧洲启蒙思想对中国近代化的影响 </a:t>
            </a:r>
          </a:p>
        </p:txBody>
      </p:sp>
      <p:sp>
        <p:nvSpPr>
          <p:cNvPr id="4" name="Rectangle 2">
            <a:hlinkClick r:id="rId3" action="ppaction://hlinksldjump"/>
          </p:cNvPr>
          <p:cNvSpPr txBox="1">
            <a:spLocks noChangeArrowheads="1"/>
          </p:cNvSpPr>
          <p:nvPr/>
        </p:nvSpPr>
        <p:spPr>
          <a:xfrm>
            <a:off x="251520" y="1484784"/>
            <a:ext cx="8229600" cy="648072"/>
          </a:xfrm>
          <a:prstGeom prst="rect">
            <a:avLst/>
          </a:prstGeom>
        </p:spPr>
        <p:txBody>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宋体" pitchFamily="2" charset="-122"/>
              </a:defRPr>
            </a:lvl2pPr>
            <a:lvl3pPr algn="ctr" rtl="0" eaLnBrk="0" fontAlgn="base" hangingPunct="0">
              <a:spcBef>
                <a:spcPct val="0"/>
              </a:spcBef>
              <a:spcAft>
                <a:spcPct val="0"/>
              </a:spcAft>
              <a:defRPr sz="4400">
                <a:solidFill>
                  <a:schemeClr val="tx2"/>
                </a:solidFill>
                <a:latin typeface="Arial" charset="0"/>
                <a:ea typeface="宋体" pitchFamily="2" charset="-122"/>
              </a:defRPr>
            </a:lvl3pPr>
            <a:lvl4pPr algn="ctr" rtl="0" eaLnBrk="0" fontAlgn="base" hangingPunct="0">
              <a:spcBef>
                <a:spcPct val="0"/>
              </a:spcBef>
              <a:spcAft>
                <a:spcPct val="0"/>
              </a:spcAft>
              <a:defRPr sz="4400">
                <a:solidFill>
                  <a:schemeClr val="tx2"/>
                </a:solidFill>
                <a:latin typeface="Arial" charset="0"/>
                <a:ea typeface="宋体" pitchFamily="2" charset="-122"/>
              </a:defRPr>
            </a:lvl4pPr>
            <a:lvl5pPr algn="ctr" rtl="0" eaLnBrk="0" fontAlgn="base" hangingPunct="0">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a:lstStyle>
          <a:p>
            <a:pPr algn="l">
              <a:defRPr/>
            </a:pPr>
            <a:r>
              <a:rPr lang="en-US" altLang="zh-CN" sz="2800" b="1" kern="0" dirty="0">
                <a:solidFill>
                  <a:srgbClr val="0000CC"/>
                </a:solidFill>
                <a:latin typeface="黑体" panose="02010609060101010101" pitchFamily="49" charset="-122"/>
                <a:ea typeface="黑体" panose="02010609060101010101" pitchFamily="49" charset="-122"/>
              </a:rPr>
              <a:t>2</a:t>
            </a:r>
            <a:r>
              <a:rPr lang="zh-CN" altLang="en-US" sz="2800" b="1" kern="0" dirty="0">
                <a:solidFill>
                  <a:srgbClr val="0000CC"/>
                </a:solidFill>
                <a:latin typeface="黑体" panose="02010609060101010101" pitchFamily="49" charset="-122"/>
                <a:ea typeface="黑体" panose="02010609060101010101" pitchFamily="49" charset="-122"/>
              </a:rPr>
              <a:t>、同期对比：明清进步思潮和启蒙思想的对比</a:t>
            </a:r>
          </a:p>
        </p:txBody>
      </p:sp>
    </p:spTree>
    <p:extLst>
      <p:ext uri="{BB962C8B-B14F-4D97-AF65-F5344CB8AC3E}">
        <p14:creationId xmlns:p14="http://schemas.microsoft.com/office/powerpoint/2010/main" val="19914080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1442" name="TextBox 2">
            <a:hlinkClick r:id="rId2" action="ppaction://hlinksldjump"/>
          </p:cNvPr>
          <p:cNvSpPr txBox="1">
            <a:spLocks noChangeArrowheads="1"/>
          </p:cNvSpPr>
          <p:nvPr/>
        </p:nvSpPr>
        <p:spPr bwMode="auto">
          <a:xfrm>
            <a:off x="539552" y="371128"/>
            <a:ext cx="850106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0"/>
              </a:spcBef>
              <a:spcAft>
                <a:spcPct val="0"/>
              </a:spcAft>
            </a:pPr>
            <a:r>
              <a:rPr lang="en-US" altLang="zh-CN" sz="2800" dirty="0">
                <a:solidFill>
                  <a:srgbClr val="0000CC"/>
                </a:solidFill>
                <a:latin typeface="华文中宋" pitchFamily="2" charset="-122"/>
                <a:ea typeface="华文中宋" pitchFamily="2" charset="-122"/>
              </a:rPr>
              <a:t>1.</a:t>
            </a:r>
            <a:r>
              <a:rPr lang="zh-CN" altLang="en-US" sz="2800" dirty="0">
                <a:solidFill>
                  <a:srgbClr val="0000CC"/>
                </a:solidFill>
                <a:latin typeface="华文中宋" pitchFamily="2" charset="-122"/>
                <a:ea typeface="华文中宋" pitchFamily="2" charset="-122"/>
              </a:rPr>
              <a:t>中外联系：欧洲启蒙思想对中国近代化的影响 </a:t>
            </a:r>
          </a:p>
        </p:txBody>
      </p:sp>
      <p:sp>
        <p:nvSpPr>
          <p:cNvPr id="4" name="TextBox 3"/>
          <p:cNvSpPr txBox="1">
            <a:spLocks noChangeArrowheads="1"/>
          </p:cNvSpPr>
          <p:nvPr/>
        </p:nvSpPr>
        <p:spPr bwMode="auto">
          <a:xfrm>
            <a:off x="381000" y="1229846"/>
            <a:ext cx="8229600" cy="477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0"/>
              </a:spcBef>
              <a:spcAft>
                <a:spcPct val="0"/>
              </a:spcAft>
            </a:pPr>
            <a:r>
              <a:rPr lang="zh-CN" altLang="en-US" sz="2800" dirty="0">
                <a:solidFill>
                  <a:srgbClr val="000000"/>
                </a:solidFill>
                <a:latin typeface="楷体_GB2312" panose="02010609030101010101" pitchFamily="49" charset="-122"/>
                <a:ea typeface="楷体_GB2312" panose="02010609030101010101" pitchFamily="49" charset="-122"/>
              </a:rPr>
              <a:t>（</a:t>
            </a:r>
            <a:r>
              <a:rPr lang="en-US" altLang="zh-CN" sz="2800" dirty="0">
                <a:solidFill>
                  <a:srgbClr val="000000"/>
                </a:solidFill>
                <a:latin typeface="楷体_GB2312" panose="02010609030101010101" pitchFamily="49" charset="-122"/>
                <a:ea typeface="楷体_GB2312" panose="02010609030101010101" pitchFamily="49" charset="-122"/>
              </a:rPr>
              <a:t>1</a:t>
            </a:r>
            <a:r>
              <a:rPr lang="zh-CN" altLang="en-US" sz="2800" dirty="0">
                <a:solidFill>
                  <a:srgbClr val="000000"/>
                </a:solidFill>
                <a:latin typeface="楷体_GB2312" panose="02010609030101010101" pitchFamily="49" charset="-122"/>
                <a:ea typeface="楷体_GB2312" panose="02010609030101010101" pitchFamily="49" charset="-122"/>
              </a:rPr>
              <a:t>）推动了维新变法运动的发展。（如严复翻译了许多西方名著，学习西方的</a:t>
            </a:r>
            <a:r>
              <a:rPr lang="en-US" altLang="zh-CN" sz="2800" dirty="0">
                <a:solidFill>
                  <a:srgbClr val="000000"/>
                </a:solidFill>
                <a:latin typeface="楷体_GB2312" panose="02010609030101010101" pitchFamily="49" charset="-122"/>
                <a:ea typeface="楷体_GB2312" panose="02010609030101010101" pitchFamily="49" charset="-122"/>
              </a:rPr>
              <a:t>“</a:t>
            </a:r>
            <a:r>
              <a:rPr lang="zh-CN" altLang="en-US" sz="2800" dirty="0">
                <a:solidFill>
                  <a:srgbClr val="000000"/>
                </a:solidFill>
                <a:latin typeface="楷体_GB2312" panose="02010609030101010101" pitchFamily="49" charset="-122"/>
                <a:ea typeface="楷体_GB2312" panose="02010609030101010101" pitchFamily="49" charset="-122"/>
              </a:rPr>
              <a:t>民权</a:t>
            </a:r>
            <a:r>
              <a:rPr lang="en-US" altLang="zh-CN" sz="2800" dirty="0">
                <a:solidFill>
                  <a:srgbClr val="000000"/>
                </a:solidFill>
                <a:latin typeface="楷体_GB2312" panose="02010609030101010101" pitchFamily="49" charset="-122"/>
                <a:ea typeface="楷体_GB2312" panose="02010609030101010101" pitchFamily="49" charset="-122"/>
              </a:rPr>
              <a:t>”</a:t>
            </a:r>
            <a:r>
              <a:rPr lang="zh-CN" altLang="en-US" sz="2800" dirty="0">
                <a:solidFill>
                  <a:srgbClr val="000000"/>
                </a:solidFill>
                <a:latin typeface="楷体_GB2312" panose="02010609030101010101" pitchFamily="49" charset="-122"/>
                <a:ea typeface="楷体_GB2312" panose="02010609030101010101" pitchFamily="49" charset="-122"/>
              </a:rPr>
              <a:t>思想，对维新运动起了极大的推动作用）</a:t>
            </a:r>
          </a:p>
          <a:p>
            <a:pPr eaLnBrk="1" fontAlgn="base" hangingPunct="1">
              <a:spcBef>
                <a:spcPct val="0"/>
              </a:spcBef>
              <a:spcAft>
                <a:spcPct val="0"/>
              </a:spcAft>
            </a:pPr>
            <a:endParaRPr lang="en-US" altLang="zh-CN" sz="1200" dirty="0">
              <a:solidFill>
                <a:srgbClr val="000000"/>
              </a:solidFill>
              <a:latin typeface="楷体_GB2312" panose="02010609030101010101" pitchFamily="49" charset="-122"/>
              <a:ea typeface="楷体_GB2312" panose="02010609030101010101" pitchFamily="49" charset="-122"/>
            </a:endParaRPr>
          </a:p>
          <a:p>
            <a:pPr eaLnBrk="1" fontAlgn="base" hangingPunct="1">
              <a:spcBef>
                <a:spcPct val="0"/>
              </a:spcBef>
              <a:spcAft>
                <a:spcPct val="0"/>
              </a:spcAft>
            </a:pPr>
            <a:r>
              <a:rPr lang="zh-CN" altLang="en-US" sz="2800" dirty="0">
                <a:solidFill>
                  <a:srgbClr val="000000"/>
                </a:solidFill>
                <a:latin typeface="楷体_GB2312" panose="02010609030101010101" pitchFamily="49" charset="-122"/>
                <a:ea typeface="楷体_GB2312" panose="02010609030101010101" pitchFamily="49" charset="-122"/>
              </a:rPr>
              <a:t>（</a:t>
            </a:r>
            <a:r>
              <a:rPr lang="en-US" altLang="zh-CN" sz="2800" dirty="0">
                <a:solidFill>
                  <a:srgbClr val="000000"/>
                </a:solidFill>
                <a:latin typeface="楷体_GB2312" panose="02010609030101010101" pitchFamily="49" charset="-122"/>
                <a:ea typeface="楷体_GB2312" panose="02010609030101010101" pitchFamily="49" charset="-122"/>
              </a:rPr>
              <a:t>2</a:t>
            </a:r>
            <a:r>
              <a:rPr lang="zh-CN" altLang="en-US" sz="2800" dirty="0">
                <a:solidFill>
                  <a:srgbClr val="000000"/>
                </a:solidFill>
                <a:latin typeface="楷体_GB2312" panose="02010609030101010101" pitchFamily="49" charset="-122"/>
                <a:ea typeface="楷体_GB2312" panose="02010609030101010101" pitchFamily="49" charset="-122"/>
              </a:rPr>
              <a:t>）推动了民主革命思想的传播，促进了辛亥革命的发生。（</a:t>
            </a:r>
            <a:r>
              <a:rPr lang="en-US" altLang="zh-CN" sz="2800" dirty="0">
                <a:solidFill>
                  <a:srgbClr val="000000"/>
                </a:solidFill>
                <a:latin typeface="楷体_GB2312" panose="02010609030101010101" pitchFamily="49" charset="-122"/>
                <a:ea typeface="楷体_GB2312" panose="02010609030101010101" pitchFamily="49" charset="-122"/>
              </a:rPr>
              <a:t>20</a:t>
            </a:r>
            <a:r>
              <a:rPr lang="zh-CN" altLang="en-US" sz="2800" dirty="0">
                <a:solidFill>
                  <a:srgbClr val="000000"/>
                </a:solidFill>
                <a:latin typeface="楷体_GB2312" panose="02010609030101010101" pitchFamily="49" charset="-122"/>
                <a:ea typeface="楷体_GB2312" panose="02010609030101010101" pitchFamily="49" charset="-122"/>
              </a:rPr>
              <a:t>世纪初，资产阶级革命派大力宣传天赋人权、自由平等学说，翻译了卢梭、孟德斯鸠的作品）</a:t>
            </a:r>
          </a:p>
          <a:p>
            <a:pPr eaLnBrk="1" fontAlgn="base" hangingPunct="1">
              <a:spcBef>
                <a:spcPct val="0"/>
              </a:spcBef>
              <a:spcAft>
                <a:spcPct val="0"/>
              </a:spcAft>
            </a:pPr>
            <a:endParaRPr lang="en-US" altLang="zh-CN" sz="1200" dirty="0">
              <a:solidFill>
                <a:srgbClr val="000000"/>
              </a:solidFill>
              <a:latin typeface="楷体_GB2312" panose="02010609030101010101" pitchFamily="49" charset="-122"/>
              <a:ea typeface="楷体_GB2312" panose="02010609030101010101" pitchFamily="49" charset="-122"/>
            </a:endParaRPr>
          </a:p>
          <a:p>
            <a:pPr eaLnBrk="1" fontAlgn="base" hangingPunct="1">
              <a:spcBef>
                <a:spcPct val="0"/>
              </a:spcBef>
              <a:spcAft>
                <a:spcPct val="0"/>
              </a:spcAft>
            </a:pPr>
            <a:r>
              <a:rPr lang="zh-CN" altLang="en-US" sz="2800" dirty="0">
                <a:solidFill>
                  <a:srgbClr val="000000"/>
                </a:solidFill>
                <a:latin typeface="楷体_GB2312" panose="02010609030101010101" pitchFamily="49" charset="-122"/>
                <a:ea typeface="楷体_GB2312" panose="02010609030101010101" pitchFamily="49" charset="-122"/>
              </a:rPr>
              <a:t>（</a:t>
            </a:r>
            <a:r>
              <a:rPr lang="en-US" altLang="zh-CN" sz="2800" dirty="0">
                <a:solidFill>
                  <a:srgbClr val="000000"/>
                </a:solidFill>
                <a:latin typeface="楷体_GB2312" panose="02010609030101010101" pitchFamily="49" charset="-122"/>
                <a:ea typeface="楷体_GB2312" panose="02010609030101010101" pitchFamily="49" charset="-122"/>
              </a:rPr>
              <a:t>3</a:t>
            </a:r>
            <a:r>
              <a:rPr lang="zh-CN" altLang="en-US" sz="2800" dirty="0">
                <a:solidFill>
                  <a:srgbClr val="000000"/>
                </a:solidFill>
                <a:latin typeface="楷体_GB2312" panose="02010609030101010101" pitchFamily="49" charset="-122"/>
                <a:ea typeface="楷体_GB2312" panose="02010609030101010101" pitchFamily="49" charset="-122"/>
              </a:rPr>
              <a:t>）推动了新文化运动的产生。（新文化运动前期，陈独秀等以民主、科学为指导思想）</a:t>
            </a:r>
          </a:p>
          <a:p>
            <a:pPr eaLnBrk="1" fontAlgn="base" hangingPunct="1">
              <a:spcBef>
                <a:spcPct val="0"/>
              </a:spcBef>
              <a:spcAft>
                <a:spcPct val="0"/>
              </a:spcAft>
            </a:pPr>
            <a:endParaRPr lang="zh-CN" altLang="en-US" sz="2800" dirty="0">
              <a:solidFill>
                <a:srgbClr val="000000"/>
              </a:solidFill>
              <a:latin typeface="楷体_GB2312" panose="02010609030101010101" pitchFamily="49" charset="-122"/>
              <a:ea typeface="楷体_GB2312" panose="02010609030101010101" pitchFamily="49" charset="-122"/>
            </a:endParaRPr>
          </a:p>
        </p:txBody>
      </p:sp>
    </p:spTree>
    <p:extLst>
      <p:ext uri="{BB962C8B-B14F-4D97-AF65-F5344CB8AC3E}">
        <p14:creationId xmlns:p14="http://schemas.microsoft.com/office/powerpoint/2010/main" val="230154036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slide(fromBottom)">
                                      <p:cBhvr>
                                        <p:cTn id="7" dur="500"/>
                                        <p:tgtEl>
                                          <p:spTgt spid="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slide(fromBottom)">
                                      <p:cBhvr>
                                        <p:cTn id="12" dur="500"/>
                                        <p:tgtEl>
                                          <p:spTgt spid="4">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4"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slide(fromBottom)">
                                      <p:cBhvr>
                                        <p:cTn id="1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2">
            <a:hlinkClick r:id="rId2" action="ppaction://hlinksldjump"/>
          </p:cNvPr>
          <p:cNvSpPr txBox="1">
            <a:spLocks noChangeArrowheads="1"/>
          </p:cNvSpPr>
          <p:nvPr/>
        </p:nvSpPr>
        <p:spPr>
          <a:xfrm>
            <a:off x="457200" y="-22820"/>
            <a:ext cx="8229600" cy="571500"/>
          </a:xfrm>
          <a:prstGeom prst="rect">
            <a:avLst/>
          </a:prstGeom>
        </p:spPr>
        <p:txBody>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宋体" pitchFamily="2" charset="-122"/>
              </a:defRPr>
            </a:lvl2pPr>
            <a:lvl3pPr algn="ctr" rtl="0" eaLnBrk="0" fontAlgn="base" hangingPunct="0">
              <a:spcBef>
                <a:spcPct val="0"/>
              </a:spcBef>
              <a:spcAft>
                <a:spcPct val="0"/>
              </a:spcAft>
              <a:defRPr sz="4400">
                <a:solidFill>
                  <a:schemeClr val="tx2"/>
                </a:solidFill>
                <a:latin typeface="Arial" charset="0"/>
                <a:ea typeface="宋体" pitchFamily="2" charset="-122"/>
              </a:defRPr>
            </a:lvl3pPr>
            <a:lvl4pPr algn="ctr" rtl="0" eaLnBrk="0" fontAlgn="base" hangingPunct="0">
              <a:spcBef>
                <a:spcPct val="0"/>
              </a:spcBef>
              <a:spcAft>
                <a:spcPct val="0"/>
              </a:spcAft>
              <a:defRPr sz="4400">
                <a:solidFill>
                  <a:schemeClr val="tx2"/>
                </a:solidFill>
                <a:latin typeface="Arial" charset="0"/>
                <a:ea typeface="宋体" pitchFamily="2" charset="-122"/>
              </a:defRPr>
            </a:lvl4pPr>
            <a:lvl5pPr algn="ctr" rtl="0" eaLnBrk="0" fontAlgn="base" hangingPunct="0">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a:lstStyle>
          <a:p>
            <a:pPr algn="l">
              <a:defRPr/>
            </a:pPr>
            <a:r>
              <a:rPr lang="en-US" altLang="zh-CN" sz="2800" b="1" kern="0" dirty="0">
                <a:solidFill>
                  <a:srgbClr val="0000CC"/>
                </a:solidFill>
                <a:latin typeface="华文中宋" pitchFamily="2" charset="-122"/>
                <a:ea typeface="华文中宋" pitchFamily="2" charset="-122"/>
              </a:rPr>
              <a:t>2.</a:t>
            </a:r>
            <a:r>
              <a:rPr lang="zh-CN" altLang="en-US" sz="2800" b="1" kern="0" dirty="0">
                <a:solidFill>
                  <a:srgbClr val="0000CC"/>
                </a:solidFill>
                <a:latin typeface="华文中宋" pitchFamily="2" charset="-122"/>
                <a:ea typeface="华文中宋" pitchFamily="2" charset="-122"/>
              </a:rPr>
              <a:t>同期对比：明清进步思潮和启蒙思想</a:t>
            </a:r>
          </a:p>
        </p:txBody>
      </p:sp>
      <p:graphicFrame>
        <p:nvGraphicFramePr>
          <p:cNvPr id="3" name="Group 3"/>
          <p:cNvGraphicFramePr>
            <a:graphicFrameLocks noGrp="1"/>
          </p:cNvGraphicFramePr>
          <p:nvPr>
            <p:extLst>
              <p:ext uri="{D42A27DB-BD31-4B8C-83A1-F6EECF244321}">
                <p14:modId xmlns:p14="http://schemas.microsoft.com/office/powerpoint/2010/main" val="3304119415"/>
              </p:ext>
            </p:extLst>
          </p:nvPr>
        </p:nvGraphicFramePr>
        <p:xfrm>
          <a:off x="34925" y="533400"/>
          <a:ext cx="9109075" cy="6324598"/>
        </p:xfrm>
        <a:graphic>
          <a:graphicData uri="http://schemas.openxmlformats.org/drawingml/2006/table">
            <a:tbl>
              <a:tblPr>
                <a:tableStyleId>{5940675A-B579-460E-94D1-54222C63F5DA}</a:tableStyleId>
              </a:tblPr>
              <a:tblGrid>
                <a:gridCol w="520700">
                  <a:extLst>
                    <a:ext uri="{9D8B030D-6E8A-4147-A177-3AD203B41FA5}">
                      <a16:colId xmlns:a16="http://schemas.microsoft.com/office/drawing/2014/main" val="20000"/>
                    </a:ext>
                  </a:extLst>
                </a:gridCol>
                <a:gridCol w="827088">
                  <a:extLst>
                    <a:ext uri="{9D8B030D-6E8A-4147-A177-3AD203B41FA5}">
                      <a16:colId xmlns:a16="http://schemas.microsoft.com/office/drawing/2014/main" val="20001"/>
                    </a:ext>
                  </a:extLst>
                </a:gridCol>
                <a:gridCol w="3757612">
                  <a:extLst>
                    <a:ext uri="{9D8B030D-6E8A-4147-A177-3AD203B41FA5}">
                      <a16:colId xmlns:a16="http://schemas.microsoft.com/office/drawing/2014/main" val="20002"/>
                    </a:ext>
                  </a:extLst>
                </a:gridCol>
                <a:gridCol w="4003675">
                  <a:extLst>
                    <a:ext uri="{9D8B030D-6E8A-4147-A177-3AD203B41FA5}">
                      <a16:colId xmlns:a16="http://schemas.microsoft.com/office/drawing/2014/main" val="20003"/>
                    </a:ext>
                  </a:extLst>
                </a:gridCol>
              </a:tblGrid>
              <a:tr h="492174">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1" i="0" u="none" strike="noStrike" cap="none" normalizeH="0" baseline="0" dirty="0">
                        <a:ln>
                          <a:noFill/>
                        </a:ln>
                        <a:solidFill>
                          <a:srgbClr val="FFFFFF"/>
                        </a:solidFill>
                        <a:effectLst/>
                        <a:latin typeface="黑体" pitchFamily="49" charset="-122"/>
                        <a:ea typeface="黑体" pitchFamily="49" charset="-122"/>
                        <a:sym typeface="Calibri" pitchFamily="34" charset="0"/>
                      </a:endParaRPr>
                    </a:p>
                  </a:txBody>
                  <a:tcPr marT="45725" marB="45725" anchor="ctr" horzOverflow="overflow"/>
                </a:tc>
                <a:tc h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u="none" strike="noStrike" cap="none" normalizeH="0" baseline="0" dirty="0">
                          <a:ln>
                            <a:noFill/>
                          </a:ln>
                          <a:effectLst/>
                          <a:sym typeface="Calibri" pitchFamily="34" charset="0"/>
                        </a:rPr>
                        <a:t>明清进步思潮</a:t>
                      </a:r>
                      <a:endParaRPr kumimoji="0" lang="zh-CN" altLang="en-US" sz="2400" b="1" i="0" u="none" strike="noStrike" cap="none" normalizeH="0" baseline="0" dirty="0">
                        <a:ln>
                          <a:noFill/>
                        </a:ln>
                        <a:solidFill>
                          <a:srgbClr val="FFFFFF"/>
                        </a:solidFill>
                        <a:effectLst/>
                        <a:latin typeface="Calibri" pitchFamily="34" charset="0"/>
                        <a:ea typeface="黑体" pitchFamily="49" charset="-122"/>
                        <a:sym typeface="Calibri" pitchFamily="34" charset="0"/>
                      </a:endParaRPr>
                    </a:p>
                  </a:txBody>
                  <a:tcPr marT="45725" marB="45725"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u="none" strike="noStrike" cap="none" normalizeH="0" baseline="0">
                          <a:ln>
                            <a:noFill/>
                          </a:ln>
                          <a:effectLst/>
                          <a:sym typeface="Calibri" pitchFamily="34" charset="0"/>
                        </a:rPr>
                        <a:t>欧洲启蒙思想</a:t>
                      </a:r>
                      <a:endParaRPr kumimoji="0" lang="zh-CN" altLang="en-US" sz="2400" b="1" i="0" u="none" strike="noStrike" cap="none" normalizeH="0" baseline="0">
                        <a:ln>
                          <a:noFill/>
                        </a:ln>
                        <a:solidFill>
                          <a:srgbClr val="FFFFFF"/>
                        </a:solidFill>
                        <a:effectLst/>
                        <a:latin typeface="Calibri" pitchFamily="34" charset="0"/>
                        <a:ea typeface="黑体" pitchFamily="49" charset="-122"/>
                        <a:sym typeface="Calibri" pitchFamily="34" charset="0"/>
                      </a:endParaRPr>
                    </a:p>
                  </a:txBody>
                  <a:tcPr marT="45725" marB="45725" anchor="ctr" horzOverflow="overflow"/>
                </a:tc>
                <a:extLst>
                  <a:ext uri="{0D108BD9-81ED-4DB2-BD59-A6C34878D82A}">
                    <a16:rowId xmlns:a16="http://schemas.microsoft.com/office/drawing/2014/main" val="10000"/>
                  </a:ext>
                </a:extLst>
              </a:tr>
              <a:tr h="762076">
                <a:tc rowSpan="4">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u="none" strike="noStrike" cap="none" normalizeH="0" baseline="0">
                          <a:ln>
                            <a:noFill/>
                          </a:ln>
                          <a:effectLst/>
                          <a:sym typeface="Calibri" pitchFamily="34" charset="0"/>
                        </a:rPr>
                        <a:t>背景</a:t>
                      </a:r>
                      <a:endParaRPr kumimoji="0" lang="zh-CN" altLang="en-US" sz="2400" b="1" i="0" u="none" strike="noStrike" cap="none" normalizeH="0" baseline="0">
                        <a:ln>
                          <a:noFill/>
                        </a:ln>
                        <a:solidFill>
                          <a:srgbClr val="000000"/>
                        </a:solidFill>
                        <a:effectLst/>
                        <a:latin typeface="Calibri" pitchFamily="34" charset="0"/>
                        <a:ea typeface="黑体" pitchFamily="49" charset="-122"/>
                        <a:sym typeface="Calibri" pitchFamily="34" charset="0"/>
                      </a:endParaRPr>
                    </a:p>
                  </a:txBody>
                  <a:tcPr marT="45725" marB="45725" vert="eaVert"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u="none" strike="noStrike" cap="none" normalizeH="0" baseline="0">
                          <a:ln>
                            <a:noFill/>
                          </a:ln>
                          <a:effectLst/>
                          <a:sym typeface="Calibri" pitchFamily="34" charset="0"/>
                        </a:rPr>
                        <a:t>政治</a:t>
                      </a:r>
                      <a:endParaRPr kumimoji="0" lang="zh-CN" altLang="en-US" sz="2400" b="1" i="0" u="none" strike="noStrike" cap="none" normalizeH="0" baseline="0">
                        <a:ln>
                          <a:noFill/>
                        </a:ln>
                        <a:solidFill>
                          <a:srgbClr val="000000"/>
                        </a:solidFill>
                        <a:effectLst/>
                        <a:latin typeface="Calibri" pitchFamily="34" charset="0"/>
                        <a:ea typeface="黑体" pitchFamily="49" charset="-122"/>
                        <a:sym typeface="Calibri" pitchFamily="34" charset="0"/>
                      </a:endParaRPr>
                    </a:p>
                  </a:txBody>
                  <a:tcPr marT="45725" marB="45725" anchor="ct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en-US" sz="2200" b="1" i="0" u="none" strike="noStrike" cap="none" normalizeH="0" baseline="0" dirty="0">
                        <a:ln>
                          <a:noFill/>
                        </a:ln>
                        <a:solidFill>
                          <a:srgbClr val="000000"/>
                        </a:solidFill>
                        <a:effectLst/>
                        <a:latin typeface="Calibri" pitchFamily="34" charset="0"/>
                        <a:ea typeface="宋体" pitchFamily="2" charset="-122"/>
                        <a:sym typeface="Calibri" pitchFamily="34" charset="0"/>
                      </a:endParaRPr>
                    </a:p>
                  </a:txBody>
                  <a:tcPr marT="45725" marB="45725" anchor="ct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200" b="1" u="none" strike="noStrike" cap="none" normalizeH="0" baseline="0" dirty="0">
                          <a:ln>
                            <a:noFill/>
                          </a:ln>
                          <a:effectLst/>
                          <a:sym typeface="Calibri" pitchFamily="34" charset="0"/>
                        </a:rPr>
                        <a:t>进入早期资产阶级革命年代，封建统治风雨飘摇</a:t>
                      </a:r>
                      <a:endParaRPr kumimoji="0" lang="zh-CN" altLang="en-US" sz="2200" b="1" i="0" u="none" strike="noStrike" cap="none" normalizeH="0" baseline="0" dirty="0">
                        <a:ln>
                          <a:noFill/>
                        </a:ln>
                        <a:solidFill>
                          <a:srgbClr val="000000"/>
                        </a:solidFill>
                        <a:effectLst/>
                        <a:latin typeface="Calibri" pitchFamily="34" charset="0"/>
                        <a:ea typeface="宋体" pitchFamily="2" charset="-122"/>
                        <a:sym typeface="Calibri" pitchFamily="34" charset="0"/>
                      </a:endParaRPr>
                    </a:p>
                  </a:txBody>
                  <a:tcPr marT="45725" marB="45725" anchor="ctr" horzOverflow="overflow"/>
                </a:tc>
                <a:extLst>
                  <a:ext uri="{0D108BD9-81ED-4DB2-BD59-A6C34878D82A}">
                    <a16:rowId xmlns:a16="http://schemas.microsoft.com/office/drawing/2014/main" val="10001"/>
                  </a:ext>
                </a:extLst>
              </a:tr>
              <a:tr h="762076">
                <a:tc v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u="none" strike="noStrike" cap="none" normalizeH="0" baseline="0">
                          <a:ln>
                            <a:noFill/>
                          </a:ln>
                          <a:effectLst/>
                          <a:sym typeface="Calibri" pitchFamily="34" charset="0"/>
                        </a:rPr>
                        <a:t>经济</a:t>
                      </a:r>
                      <a:endParaRPr kumimoji="0" lang="zh-CN" altLang="en-US" sz="2400" b="1" i="0" u="none" strike="noStrike" cap="none" normalizeH="0" baseline="0">
                        <a:ln>
                          <a:noFill/>
                        </a:ln>
                        <a:solidFill>
                          <a:srgbClr val="000000"/>
                        </a:solidFill>
                        <a:effectLst/>
                        <a:latin typeface="Calibri" pitchFamily="34" charset="0"/>
                        <a:ea typeface="黑体" pitchFamily="49" charset="-122"/>
                        <a:sym typeface="Calibri" pitchFamily="34" charset="0"/>
                      </a:endParaRPr>
                    </a:p>
                  </a:txBody>
                  <a:tcPr marT="45725" marB="45725" anchor="ct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en-US" sz="2200" b="1" i="0" u="none" strike="noStrike" cap="none" normalizeH="0" baseline="0" dirty="0">
                        <a:ln>
                          <a:noFill/>
                        </a:ln>
                        <a:solidFill>
                          <a:srgbClr val="000000"/>
                        </a:solidFill>
                        <a:effectLst/>
                        <a:latin typeface="Calibri" pitchFamily="34" charset="0"/>
                        <a:ea typeface="宋体" pitchFamily="2" charset="-122"/>
                        <a:sym typeface="Calibri" pitchFamily="34" charset="0"/>
                      </a:endParaRPr>
                    </a:p>
                  </a:txBody>
                  <a:tcPr marT="45725" marB="45725" anchor="ct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200" b="1" u="none" strike="noStrike" cap="none" normalizeH="0" baseline="0">
                          <a:ln>
                            <a:noFill/>
                          </a:ln>
                          <a:effectLst/>
                          <a:sym typeface="Calibri" pitchFamily="34" charset="0"/>
                        </a:rPr>
                        <a:t>资本主义手工工场迅速发展，新航路开辟、殖民扩张</a:t>
                      </a:r>
                      <a:endParaRPr kumimoji="0" lang="zh-CN" altLang="en-US" sz="2200" b="1" i="0" u="none" strike="noStrike" cap="none" normalizeH="0" baseline="0">
                        <a:ln>
                          <a:noFill/>
                        </a:ln>
                        <a:solidFill>
                          <a:srgbClr val="000000"/>
                        </a:solidFill>
                        <a:effectLst/>
                        <a:latin typeface="Calibri" pitchFamily="34" charset="0"/>
                        <a:ea typeface="宋体" pitchFamily="2" charset="-122"/>
                        <a:sym typeface="Calibri" pitchFamily="34" charset="0"/>
                      </a:endParaRPr>
                    </a:p>
                  </a:txBody>
                  <a:tcPr marT="45725" marB="45725" anchor="ctr" horzOverflow="overflow"/>
                </a:tc>
                <a:extLst>
                  <a:ext uri="{0D108BD9-81ED-4DB2-BD59-A6C34878D82A}">
                    <a16:rowId xmlns:a16="http://schemas.microsoft.com/office/drawing/2014/main" val="10002"/>
                  </a:ext>
                </a:extLst>
              </a:tr>
              <a:tr h="484237">
                <a:tc v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u="none" strike="noStrike" cap="none" normalizeH="0" baseline="0">
                          <a:ln>
                            <a:noFill/>
                          </a:ln>
                          <a:effectLst/>
                          <a:sym typeface="Calibri" pitchFamily="34" charset="0"/>
                        </a:rPr>
                        <a:t>文化</a:t>
                      </a:r>
                      <a:endParaRPr kumimoji="0" lang="zh-CN" altLang="en-US" sz="2400" b="1" i="0" u="none" strike="noStrike" cap="none" normalizeH="0" baseline="0">
                        <a:ln>
                          <a:noFill/>
                        </a:ln>
                        <a:solidFill>
                          <a:srgbClr val="000000"/>
                        </a:solidFill>
                        <a:effectLst/>
                        <a:latin typeface="Calibri" pitchFamily="34" charset="0"/>
                        <a:ea typeface="黑体" pitchFamily="49" charset="-122"/>
                        <a:sym typeface="Calibri" pitchFamily="34" charset="0"/>
                      </a:endParaRPr>
                    </a:p>
                  </a:txBody>
                  <a:tcPr marT="45725" marB="45725" anchor="ct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en-US" sz="2200" b="1" i="0" u="none" strike="noStrike" cap="none" normalizeH="0" baseline="0" dirty="0">
                        <a:ln>
                          <a:noFill/>
                        </a:ln>
                        <a:solidFill>
                          <a:srgbClr val="000000"/>
                        </a:solidFill>
                        <a:effectLst/>
                        <a:latin typeface="Calibri" pitchFamily="34" charset="0"/>
                        <a:ea typeface="宋体" pitchFamily="2" charset="-122"/>
                        <a:sym typeface="Calibri" pitchFamily="34" charset="0"/>
                      </a:endParaRPr>
                    </a:p>
                  </a:txBody>
                  <a:tcPr marT="45725" marB="45725" anchor="ct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200" b="1" u="none" strike="noStrike" cap="none" normalizeH="0" baseline="0">
                          <a:ln>
                            <a:noFill/>
                          </a:ln>
                          <a:effectLst/>
                          <a:sym typeface="Calibri" pitchFamily="34" charset="0"/>
                        </a:rPr>
                        <a:t>文艺复兴使资产阶级文化传播</a:t>
                      </a:r>
                      <a:endParaRPr kumimoji="0" lang="zh-CN" altLang="en-US" sz="2200" b="1" i="0" u="none" strike="noStrike" cap="none" normalizeH="0" baseline="0">
                        <a:ln>
                          <a:noFill/>
                        </a:ln>
                        <a:solidFill>
                          <a:srgbClr val="000000"/>
                        </a:solidFill>
                        <a:effectLst/>
                        <a:latin typeface="Calibri" pitchFamily="34" charset="0"/>
                        <a:ea typeface="宋体" pitchFamily="2" charset="-122"/>
                        <a:sym typeface="Calibri" pitchFamily="34" charset="0"/>
                      </a:endParaRPr>
                    </a:p>
                  </a:txBody>
                  <a:tcPr marT="45725" marB="45725" anchor="ctr" horzOverflow="overflow"/>
                </a:tc>
                <a:extLst>
                  <a:ext uri="{0D108BD9-81ED-4DB2-BD59-A6C34878D82A}">
                    <a16:rowId xmlns:a16="http://schemas.microsoft.com/office/drawing/2014/main" val="10003"/>
                  </a:ext>
                </a:extLst>
              </a:tr>
              <a:tr h="762076">
                <a:tc v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u="none" strike="noStrike" cap="none" normalizeH="0" baseline="0">
                          <a:ln>
                            <a:noFill/>
                          </a:ln>
                          <a:effectLst/>
                          <a:sym typeface="Calibri" pitchFamily="34" charset="0"/>
                        </a:rPr>
                        <a:t>相同</a:t>
                      </a:r>
                      <a:endParaRPr kumimoji="0" lang="zh-CN" altLang="en-US" sz="2400" b="1" i="0" u="none" strike="noStrike" cap="none" normalizeH="0" baseline="0">
                        <a:ln>
                          <a:noFill/>
                        </a:ln>
                        <a:solidFill>
                          <a:srgbClr val="000000"/>
                        </a:solidFill>
                        <a:effectLst/>
                        <a:latin typeface="Calibri" pitchFamily="34" charset="0"/>
                        <a:ea typeface="黑体" pitchFamily="49" charset="-122"/>
                        <a:sym typeface="Calibri" pitchFamily="34" charset="0"/>
                      </a:endParaRPr>
                    </a:p>
                  </a:txBody>
                  <a:tcPr marT="45725" marB="45725" anchor="ctr" horzOverflow="overflow"/>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en-US" sz="2200" b="1" i="0" u="none" strike="noStrike" cap="none" normalizeH="0" baseline="0" dirty="0">
                        <a:ln>
                          <a:noFill/>
                        </a:ln>
                        <a:solidFill>
                          <a:srgbClr val="000000"/>
                        </a:solidFill>
                        <a:effectLst/>
                        <a:latin typeface="Calibri" pitchFamily="34" charset="0"/>
                        <a:ea typeface="宋体" pitchFamily="2" charset="-122"/>
                        <a:sym typeface="Calibri" pitchFamily="34" charset="0"/>
                      </a:endParaRPr>
                    </a:p>
                  </a:txBody>
                  <a:tcPr marT="45725" marB="45725" anchor="ctr" horzOverflow="overflow"/>
                </a:tc>
                <a:tc hMerge="1">
                  <a:txBody>
                    <a:bodyPr/>
                    <a:lstStyle/>
                    <a:p>
                      <a:endParaRPr lang="zh-CN" altLang="en-US"/>
                    </a:p>
                  </a:txBody>
                  <a:tcPr/>
                </a:tc>
                <a:extLst>
                  <a:ext uri="{0D108BD9-81ED-4DB2-BD59-A6C34878D82A}">
                    <a16:rowId xmlns:a16="http://schemas.microsoft.com/office/drawing/2014/main" val="10004"/>
                  </a:ext>
                </a:extLst>
              </a:tr>
              <a:tr h="531866">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u="none" strike="noStrike" cap="none" normalizeH="0" baseline="0">
                          <a:ln>
                            <a:noFill/>
                          </a:ln>
                          <a:effectLst/>
                          <a:sym typeface="Calibri" pitchFamily="34" charset="0"/>
                        </a:rPr>
                        <a:t>实质</a:t>
                      </a:r>
                      <a:endParaRPr kumimoji="0" lang="zh-CN" altLang="en-US" sz="2400" b="1" i="0" u="none" strike="noStrike" cap="none" normalizeH="0" baseline="0">
                        <a:ln>
                          <a:noFill/>
                        </a:ln>
                        <a:solidFill>
                          <a:srgbClr val="000000"/>
                        </a:solidFill>
                        <a:effectLst/>
                        <a:latin typeface="Calibri" pitchFamily="34" charset="0"/>
                        <a:ea typeface="黑体" pitchFamily="49" charset="-122"/>
                        <a:sym typeface="Calibri" pitchFamily="34" charset="0"/>
                      </a:endParaRPr>
                    </a:p>
                  </a:txBody>
                  <a:tcPr marT="45725" marB="45725" anchor="ctr" horzOverflow="overflow"/>
                </a:tc>
                <a:tc hMerge="1">
                  <a:txBody>
                    <a:bodyPr/>
                    <a:lstStyle/>
                    <a:p>
                      <a:endParaRPr lang="zh-CN" altLang="en-US"/>
                    </a:p>
                  </a:txBody>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en-US" sz="2200" b="1" i="0" u="none" strike="noStrike" cap="none" normalizeH="0" baseline="0" dirty="0">
                        <a:ln>
                          <a:noFill/>
                        </a:ln>
                        <a:solidFill>
                          <a:srgbClr val="000000"/>
                        </a:solidFill>
                        <a:effectLst/>
                        <a:latin typeface="Calibri" pitchFamily="34" charset="0"/>
                        <a:ea typeface="宋体" pitchFamily="2" charset="-122"/>
                        <a:sym typeface="Calibri" pitchFamily="34" charset="0"/>
                      </a:endParaRPr>
                    </a:p>
                  </a:txBody>
                  <a:tcPr marT="45725" marB="45725" anchor="ctr" horzOverflow="overflow"/>
                </a:tc>
                <a:tc hMerge="1">
                  <a:txBody>
                    <a:bodyPr/>
                    <a:lstStyle/>
                    <a:p>
                      <a:endParaRPr lang="zh-CN" altLang="en-US"/>
                    </a:p>
                  </a:txBody>
                  <a:tcPr/>
                </a:tc>
                <a:extLst>
                  <a:ext uri="{0D108BD9-81ED-4DB2-BD59-A6C34878D82A}">
                    <a16:rowId xmlns:a16="http://schemas.microsoft.com/office/drawing/2014/main" val="10005"/>
                  </a:ext>
                </a:extLst>
              </a:tr>
              <a:tr h="1768017">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u="none" strike="noStrike" cap="none" normalizeH="0" baseline="0">
                          <a:ln>
                            <a:noFill/>
                          </a:ln>
                          <a:effectLst/>
                          <a:sym typeface="Calibri" pitchFamily="34" charset="0"/>
                        </a:rPr>
                        <a:t>内容</a:t>
                      </a:r>
                      <a:endParaRPr kumimoji="0" lang="zh-CN" altLang="en-US" sz="2400" b="1" i="0" u="none" strike="noStrike" cap="none" normalizeH="0" baseline="0">
                        <a:ln>
                          <a:noFill/>
                        </a:ln>
                        <a:solidFill>
                          <a:srgbClr val="000000"/>
                        </a:solidFill>
                        <a:effectLst/>
                        <a:latin typeface="Calibri" pitchFamily="34" charset="0"/>
                        <a:ea typeface="黑体" pitchFamily="49" charset="-122"/>
                        <a:sym typeface="Calibri" pitchFamily="34" charset="0"/>
                      </a:endParaRPr>
                    </a:p>
                  </a:txBody>
                  <a:tcPr marT="45725" marB="45725" anchor="ctr" horzOverflow="overflow"/>
                </a:tc>
                <a:tc hMerge="1">
                  <a:txBody>
                    <a:bodyPr/>
                    <a:lstStyle/>
                    <a:p>
                      <a:endParaRPr lang="zh-CN" alt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en-US" sz="2200" b="1" i="0" u="none" strike="noStrike" cap="none" normalizeH="0" baseline="0" dirty="0">
                        <a:ln>
                          <a:noFill/>
                        </a:ln>
                        <a:solidFill>
                          <a:srgbClr val="000000"/>
                        </a:solidFill>
                        <a:effectLst/>
                        <a:latin typeface="Calibri" pitchFamily="34" charset="0"/>
                        <a:ea typeface="宋体" pitchFamily="2" charset="-122"/>
                        <a:sym typeface="Calibri" pitchFamily="34" charset="0"/>
                      </a:endParaRPr>
                    </a:p>
                  </a:txBody>
                  <a:tcPr marT="45725" marB="45725" anchor="ct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200" b="1" u="none" strike="noStrike" cap="none" normalizeH="0" baseline="0" dirty="0">
                          <a:ln>
                            <a:noFill/>
                          </a:ln>
                          <a:effectLst/>
                          <a:sym typeface="Calibri" pitchFamily="34" charset="0"/>
                        </a:rPr>
                        <a:t>更为彻底地批判封建制度，并为之设立了一套整治方案，形成了完整的理论体系</a:t>
                      </a:r>
                      <a:endParaRPr kumimoji="0" lang="zh-CN" altLang="en-US" sz="2200" b="1" i="0" u="none" strike="noStrike" cap="none" normalizeH="0" baseline="0" dirty="0">
                        <a:ln>
                          <a:noFill/>
                        </a:ln>
                        <a:solidFill>
                          <a:srgbClr val="000000"/>
                        </a:solidFill>
                        <a:effectLst/>
                        <a:latin typeface="Calibri" pitchFamily="34" charset="0"/>
                        <a:ea typeface="宋体" pitchFamily="2" charset="-122"/>
                        <a:sym typeface="Calibri" pitchFamily="34" charset="0"/>
                      </a:endParaRPr>
                    </a:p>
                  </a:txBody>
                  <a:tcPr marT="45725" marB="45725" anchor="ctr" horzOverflow="overflow"/>
                </a:tc>
                <a:extLst>
                  <a:ext uri="{0D108BD9-81ED-4DB2-BD59-A6C34878D82A}">
                    <a16:rowId xmlns:a16="http://schemas.microsoft.com/office/drawing/2014/main" val="10006"/>
                  </a:ext>
                </a:extLst>
              </a:tr>
              <a:tr h="762076">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u="none" strike="noStrike" cap="none" normalizeH="0" baseline="0" dirty="0">
                          <a:ln>
                            <a:noFill/>
                          </a:ln>
                          <a:effectLst/>
                          <a:sym typeface="Calibri" pitchFamily="34" charset="0"/>
                        </a:rPr>
                        <a:t>影响</a:t>
                      </a:r>
                      <a:endParaRPr kumimoji="0" lang="zh-CN" altLang="en-US" sz="2400" b="1" i="0" u="none" strike="noStrike" cap="none" normalizeH="0" baseline="0" dirty="0">
                        <a:ln>
                          <a:noFill/>
                        </a:ln>
                        <a:solidFill>
                          <a:srgbClr val="000000"/>
                        </a:solidFill>
                        <a:effectLst/>
                        <a:latin typeface="Calibri" pitchFamily="34" charset="0"/>
                        <a:ea typeface="黑体" pitchFamily="49" charset="-122"/>
                        <a:sym typeface="Calibri" pitchFamily="34" charset="0"/>
                      </a:endParaRPr>
                    </a:p>
                  </a:txBody>
                  <a:tcPr marT="45725" marB="45725" anchor="ctr" horzOverflow="overflow"/>
                </a:tc>
                <a:tc hMerge="1">
                  <a:txBody>
                    <a:bodyPr/>
                    <a:lstStyle/>
                    <a:p>
                      <a:endParaRPr lang="zh-CN" alt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en-US" sz="2200" b="1" i="0" u="none" strike="noStrike" cap="none" normalizeH="0" baseline="0" dirty="0">
                        <a:ln>
                          <a:noFill/>
                        </a:ln>
                        <a:solidFill>
                          <a:srgbClr val="000000"/>
                        </a:solidFill>
                        <a:effectLst/>
                        <a:latin typeface="Calibri" pitchFamily="34" charset="0"/>
                        <a:ea typeface="宋体" pitchFamily="2" charset="-122"/>
                        <a:sym typeface="Calibri" pitchFamily="34" charset="0"/>
                      </a:endParaRPr>
                    </a:p>
                  </a:txBody>
                  <a:tcPr marT="45725" marB="45725" anchor="ct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200" b="1" u="none" strike="noStrike" cap="none" normalizeH="0" baseline="0" dirty="0">
                          <a:ln>
                            <a:noFill/>
                          </a:ln>
                          <a:effectLst/>
                          <a:sym typeface="Calibri" pitchFamily="34" charset="0"/>
                        </a:rPr>
                        <a:t>为法国大革命做了充分的思想动员，极大推动了各国革命</a:t>
                      </a:r>
                      <a:endParaRPr kumimoji="0" lang="zh-CN" altLang="en-US" sz="2200" b="1" i="0" u="none" strike="noStrike" cap="none" normalizeH="0" baseline="0" dirty="0">
                        <a:ln>
                          <a:noFill/>
                        </a:ln>
                        <a:solidFill>
                          <a:srgbClr val="000000"/>
                        </a:solidFill>
                        <a:effectLst/>
                        <a:latin typeface="Calibri" pitchFamily="34" charset="0"/>
                        <a:ea typeface="宋体" pitchFamily="2" charset="-122"/>
                        <a:sym typeface="Calibri" pitchFamily="34" charset="0"/>
                      </a:endParaRPr>
                    </a:p>
                  </a:txBody>
                  <a:tcPr marT="45725" marB="45725" anchor="ctr" horzOverflow="overflow"/>
                </a:tc>
                <a:extLst>
                  <a:ext uri="{0D108BD9-81ED-4DB2-BD59-A6C34878D82A}">
                    <a16:rowId xmlns:a16="http://schemas.microsoft.com/office/drawing/2014/main" val="10007"/>
                  </a:ext>
                </a:extLst>
              </a:tr>
            </a:tbl>
          </a:graphicData>
        </a:graphic>
      </p:graphicFrame>
      <p:sp>
        <p:nvSpPr>
          <p:cNvPr id="4" name="TextBox 3"/>
          <p:cNvSpPr txBox="1"/>
          <p:nvPr/>
        </p:nvSpPr>
        <p:spPr>
          <a:xfrm>
            <a:off x="1475656" y="1003375"/>
            <a:ext cx="3528392" cy="769441"/>
          </a:xfrm>
          <a:prstGeom prst="rect">
            <a:avLst/>
          </a:prstGeom>
          <a:noFill/>
        </p:spPr>
        <p:txBody>
          <a:bodyPr wrap="square" rtlCol="0">
            <a:spAutoFit/>
          </a:bodyPr>
          <a:lstStyle/>
          <a:p>
            <a:pPr lvl="0"/>
            <a:r>
              <a:rPr lang="zh-CN" altLang="en-US" sz="2200" b="1" dirty="0">
                <a:sym typeface="Calibri" pitchFamily="34" charset="0"/>
              </a:rPr>
              <a:t>封建制度衰落，君主专制中央集权却空前强化</a:t>
            </a:r>
            <a:endParaRPr lang="zh-CN" altLang="en-US" sz="2200" b="1" dirty="0">
              <a:solidFill>
                <a:srgbClr val="000000"/>
              </a:solidFill>
              <a:latin typeface="Calibri" pitchFamily="34" charset="0"/>
              <a:ea typeface="宋体" pitchFamily="2" charset="-122"/>
              <a:sym typeface="Calibri" pitchFamily="34" charset="0"/>
            </a:endParaRPr>
          </a:p>
        </p:txBody>
      </p:sp>
      <p:sp>
        <p:nvSpPr>
          <p:cNvPr id="5" name="TextBox 4"/>
          <p:cNvSpPr txBox="1"/>
          <p:nvPr/>
        </p:nvSpPr>
        <p:spPr>
          <a:xfrm>
            <a:off x="1475656" y="1795463"/>
            <a:ext cx="3456384" cy="769441"/>
          </a:xfrm>
          <a:prstGeom prst="rect">
            <a:avLst/>
          </a:prstGeom>
          <a:noFill/>
        </p:spPr>
        <p:txBody>
          <a:bodyPr wrap="square" rtlCol="0">
            <a:spAutoFit/>
          </a:bodyPr>
          <a:lstStyle/>
          <a:p>
            <a:pPr lvl="0"/>
            <a:r>
              <a:rPr lang="zh-CN" altLang="en-US" sz="2200" b="1" dirty="0">
                <a:sym typeface="Calibri" pitchFamily="34" charset="0"/>
              </a:rPr>
              <a:t>资本主义萌芽发展缓慢，受到封建制度的严重阻碍</a:t>
            </a:r>
            <a:endParaRPr lang="zh-CN" altLang="en-US" sz="2200" b="1" dirty="0">
              <a:solidFill>
                <a:srgbClr val="000000"/>
              </a:solidFill>
              <a:latin typeface="Calibri" pitchFamily="34" charset="0"/>
              <a:ea typeface="宋体" pitchFamily="2" charset="-122"/>
              <a:sym typeface="Calibri" pitchFamily="34" charset="0"/>
            </a:endParaRPr>
          </a:p>
        </p:txBody>
      </p:sp>
      <p:sp>
        <p:nvSpPr>
          <p:cNvPr id="6" name="TextBox 5"/>
          <p:cNvSpPr txBox="1"/>
          <p:nvPr/>
        </p:nvSpPr>
        <p:spPr>
          <a:xfrm>
            <a:off x="1547664" y="2564904"/>
            <a:ext cx="3240360" cy="430887"/>
          </a:xfrm>
          <a:prstGeom prst="rect">
            <a:avLst/>
          </a:prstGeom>
          <a:noFill/>
        </p:spPr>
        <p:txBody>
          <a:bodyPr wrap="square" rtlCol="0">
            <a:spAutoFit/>
          </a:bodyPr>
          <a:lstStyle/>
          <a:p>
            <a:pPr lvl="0"/>
            <a:r>
              <a:rPr lang="zh-CN" altLang="en-US" sz="2200" b="1" dirty="0">
                <a:sym typeface="Calibri" pitchFamily="34" charset="0"/>
              </a:rPr>
              <a:t>传统文化根深蒂固</a:t>
            </a:r>
            <a:endParaRPr lang="zh-CN" altLang="en-US" sz="2200" b="1" dirty="0">
              <a:solidFill>
                <a:srgbClr val="000000"/>
              </a:solidFill>
              <a:latin typeface="Calibri" pitchFamily="34" charset="0"/>
              <a:ea typeface="宋体" pitchFamily="2" charset="-122"/>
              <a:sym typeface="Calibri" pitchFamily="34" charset="0"/>
            </a:endParaRPr>
          </a:p>
        </p:txBody>
      </p:sp>
      <p:sp>
        <p:nvSpPr>
          <p:cNvPr id="7" name="TextBox 6"/>
          <p:cNvSpPr txBox="1"/>
          <p:nvPr/>
        </p:nvSpPr>
        <p:spPr>
          <a:xfrm>
            <a:off x="1547664" y="2996952"/>
            <a:ext cx="7416824" cy="769441"/>
          </a:xfrm>
          <a:prstGeom prst="rect">
            <a:avLst/>
          </a:prstGeom>
          <a:noFill/>
        </p:spPr>
        <p:txBody>
          <a:bodyPr wrap="square" rtlCol="0">
            <a:spAutoFit/>
          </a:bodyPr>
          <a:lstStyle/>
          <a:p>
            <a:pPr lvl="0"/>
            <a:r>
              <a:rPr lang="zh-CN" altLang="en-US" sz="2200" b="1" dirty="0">
                <a:solidFill>
                  <a:srgbClr val="FF0000"/>
                </a:solidFill>
                <a:sym typeface="Calibri" pitchFamily="34" charset="0"/>
              </a:rPr>
              <a:t>都是在封建专制制度没落、资本主义制度即将诞生以及学术讨论非常活跃的时期</a:t>
            </a:r>
            <a:endParaRPr lang="zh-CN" altLang="en-US" sz="2200" b="1" dirty="0">
              <a:solidFill>
                <a:srgbClr val="FF0000"/>
              </a:solidFill>
              <a:latin typeface="Calibri" pitchFamily="34" charset="0"/>
              <a:ea typeface="宋体" pitchFamily="2" charset="-122"/>
              <a:sym typeface="Calibri" pitchFamily="34" charset="0"/>
            </a:endParaRPr>
          </a:p>
        </p:txBody>
      </p:sp>
      <p:sp>
        <p:nvSpPr>
          <p:cNvPr id="8" name="TextBox 7"/>
          <p:cNvSpPr txBox="1"/>
          <p:nvPr/>
        </p:nvSpPr>
        <p:spPr>
          <a:xfrm>
            <a:off x="1547664" y="3861048"/>
            <a:ext cx="6840760" cy="430887"/>
          </a:xfrm>
          <a:prstGeom prst="rect">
            <a:avLst/>
          </a:prstGeom>
          <a:noFill/>
        </p:spPr>
        <p:txBody>
          <a:bodyPr wrap="square" rtlCol="0">
            <a:spAutoFit/>
          </a:bodyPr>
          <a:lstStyle/>
          <a:p>
            <a:pPr lvl="0"/>
            <a:r>
              <a:rPr lang="zh-CN" altLang="en-US" sz="2200" b="1" dirty="0">
                <a:solidFill>
                  <a:srgbClr val="FF0000"/>
                </a:solidFill>
                <a:sym typeface="Calibri" pitchFamily="34" charset="0"/>
              </a:rPr>
              <a:t>新兴的资产阶级反封建的思想解放运动</a:t>
            </a:r>
            <a:endParaRPr lang="zh-CN" altLang="en-US" sz="2200" b="1" dirty="0">
              <a:solidFill>
                <a:srgbClr val="FF0000"/>
              </a:solidFill>
              <a:latin typeface="Calibri" pitchFamily="34" charset="0"/>
              <a:ea typeface="宋体" pitchFamily="2" charset="-122"/>
              <a:sym typeface="Calibri" pitchFamily="34" charset="0"/>
            </a:endParaRPr>
          </a:p>
        </p:txBody>
      </p:sp>
      <p:sp>
        <p:nvSpPr>
          <p:cNvPr id="9" name="TextBox 8"/>
          <p:cNvSpPr txBox="1"/>
          <p:nvPr/>
        </p:nvSpPr>
        <p:spPr>
          <a:xfrm>
            <a:off x="1547664" y="4308192"/>
            <a:ext cx="3456384" cy="1785104"/>
          </a:xfrm>
          <a:prstGeom prst="rect">
            <a:avLst/>
          </a:prstGeom>
          <a:noFill/>
        </p:spPr>
        <p:txBody>
          <a:bodyPr wrap="square" rtlCol="0">
            <a:spAutoFit/>
          </a:bodyPr>
          <a:lstStyle/>
          <a:p>
            <a:pPr lvl="0"/>
            <a:r>
              <a:rPr lang="zh-CN" altLang="en-US" sz="2200" b="1" dirty="0">
                <a:sym typeface="Calibri" pitchFamily="34" charset="0"/>
              </a:rPr>
              <a:t>抨击君主专制，提倡注重实际，具有初步民主色彩，但未明确提出建立新的社会制度，也没有形成完整理论体系</a:t>
            </a:r>
            <a:endParaRPr lang="zh-CN" altLang="en-US" sz="2200" b="1" dirty="0">
              <a:solidFill>
                <a:srgbClr val="000000"/>
              </a:solidFill>
              <a:latin typeface="Calibri" pitchFamily="34" charset="0"/>
              <a:ea typeface="宋体" pitchFamily="2" charset="-122"/>
              <a:sym typeface="Calibri" pitchFamily="34" charset="0"/>
            </a:endParaRPr>
          </a:p>
        </p:txBody>
      </p:sp>
      <p:sp>
        <p:nvSpPr>
          <p:cNvPr id="10" name="TextBox 9"/>
          <p:cNvSpPr txBox="1"/>
          <p:nvPr/>
        </p:nvSpPr>
        <p:spPr>
          <a:xfrm>
            <a:off x="1547664" y="6093296"/>
            <a:ext cx="3240360" cy="769441"/>
          </a:xfrm>
          <a:prstGeom prst="rect">
            <a:avLst/>
          </a:prstGeom>
          <a:noFill/>
        </p:spPr>
        <p:txBody>
          <a:bodyPr wrap="square" rtlCol="0">
            <a:spAutoFit/>
          </a:bodyPr>
          <a:lstStyle/>
          <a:p>
            <a:pPr lvl="0"/>
            <a:r>
              <a:rPr lang="zh-CN" altLang="en-US" sz="2200" b="1" dirty="0">
                <a:sym typeface="Calibri" pitchFamily="34" charset="0"/>
              </a:rPr>
              <a:t>对封建制度有一定冲击，但无法动摇理论基础</a:t>
            </a:r>
            <a:endParaRPr lang="zh-CN" altLang="en-US" sz="2200" b="1" dirty="0">
              <a:solidFill>
                <a:srgbClr val="000000"/>
              </a:solidFill>
              <a:latin typeface="Calibri" pitchFamily="34" charset="0"/>
              <a:ea typeface="宋体" pitchFamily="2" charset="-122"/>
              <a:sym typeface="Calibri" pitchFamily="34" charset="0"/>
            </a:endParaRPr>
          </a:p>
        </p:txBody>
      </p:sp>
    </p:spTree>
    <p:extLst>
      <p:ext uri="{BB962C8B-B14F-4D97-AF65-F5344CB8AC3E}">
        <p14:creationId xmlns:p14="http://schemas.microsoft.com/office/powerpoint/2010/main" val="3533085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1000"/>
                                        <p:tgtEl>
                                          <p:spTgt spid="8"/>
                                        </p:tgtEl>
                                      </p:cBhvr>
                                    </p:animEffect>
                                    <p:anim calcmode="lin" valueType="num">
                                      <p:cBhvr>
                                        <p:cTn id="36" dur="1000" fill="hold"/>
                                        <p:tgtEl>
                                          <p:spTgt spid="8"/>
                                        </p:tgtEl>
                                        <p:attrNameLst>
                                          <p:attrName>ppt_x</p:attrName>
                                        </p:attrNameLst>
                                      </p:cBhvr>
                                      <p:tavLst>
                                        <p:tav tm="0">
                                          <p:val>
                                            <p:strVal val="#ppt_x"/>
                                          </p:val>
                                        </p:tav>
                                        <p:tav tm="100000">
                                          <p:val>
                                            <p:strVal val="#ppt_x"/>
                                          </p:val>
                                        </p:tav>
                                      </p:tavLst>
                                    </p:anim>
                                    <p:anim calcmode="lin" valueType="num">
                                      <p:cBhvr>
                                        <p:cTn id="3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1000"/>
                                        <p:tgtEl>
                                          <p:spTgt spid="9"/>
                                        </p:tgtEl>
                                      </p:cBhvr>
                                    </p:animEffect>
                                    <p:anim calcmode="lin" valueType="num">
                                      <p:cBhvr>
                                        <p:cTn id="43" dur="1000" fill="hold"/>
                                        <p:tgtEl>
                                          <p:spTgt spid="9"/>
                                        </p:tgtEl>
                                        <p:attrNameLst>
                                          <p:attrName>ppt_x</p:attrName>
                                        </p:attrNameLst>
                                      </p:cBhvr>
                                      <p:tavLst>
                                        <p:tav tm="0">
                                          <p:val>
                                            <p:strVal val="#ppt_x"/>
                                          </p:val>
                                        </p:tav>
                                        <p:tav tm="100000">
                                          <p:val>
                                            <p:strVal val="#ppt_x"/>
                                          </p:val>
                                        </p:tav>
                                      </p:tavLst>
                                    </p:anim>
                                    <p:anim calcmode="lin" valueType="num">
                                      <p:cBhvr>
                                        <p:cTn id="4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fade">
                                      <p:cBhvr>
                                        <p:cTn id="49" dur="1000"/>
                                        <p:tgtEl>
                                          <p:spTgt spid="10"/>
                                        </p:tgtEl>
                                      </p:cBhvr>
                                    </p:animEffect>
                                    <p:anim calcmode="lin" valueType="num">
                                      <p:cBhvr>
                                        <p:cTn id="50" dur="1000" fill="hold"/>
                                        <p:tgtEl>
                                          <p:spTgt spid="10"/>
                                        </p:tgtEl>
                                        <p:attrNameLst>
                                          <p:attrName>ppt_x</p:attrName>
                                        </p:attrNameLst>
                                      </p:cBhvr>
                                      <p:tavLst>
                                        <p:tav tm="0">
                                          <p:val>
                                            <p:strVal val="#ppt_x"/>
                                          </p:val>
                                        </p:tav>
                                        <p:tav tm="100000">
                                          <p:val>
                                            <p:strVal val="#ppt_x"/>
                                          </p:val>
                                        </p:tav>
                                      </p:tavLst>
                                    </p:anim>
                                    <p:anim calcmode="lin" valueType="num">
                                      <p:cBhvr>
                                        <p:cTn id="5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7" name="Picture 2" descr="14-3A.tif"/>
          <p:cNvPicPr>
            <a:picLocks noChangeAspect="1" noChangeArrowheads="1"/>
          </p:cNvPicPr>
          <p:nvPr/>
        </p:nvPicPr>
        <p:blipFill>
          <a:blip r:embed="rId2" r:link="rId3" cstate="print">
            <a:extLst>
              <a:ext uri="{28A0092B-C50C-407E-A947-70E740481C1C}">
                <a14:useLocalDpi xmlns:a14="http://schemas.microsoft.com/office/drawing/2010/main" val="0"/>
              </a:ext>
            </a:extLst>
          </a:blip>
          <a:srcRect/>
          <a:stretch>
            <a:fillRect/>
          </a:stretch>
        </p:blipFill>
        <p:spPr bwMode="auto">
          <a:xfrm>
            <a:off x="1619672" y="764704"/>
            <a:ext cx="6080720" cy="4094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6" name="内容占位符 1"/>
          <p:cNvSpPr>
            <a:spLocks noGrp="1"/>
          </p:cNvSpPr>
          <p:nvPr>
            <p:ph sz="quarter" idx="4294967295"/>
          </p:nvPr>
        </p:nvSpPr>
        <p:spPr>
          <a:xfrm>
            <a:off x="467544" y="116632"/>
            <a:ext cx="7848600" cy="533400"/>
          </a:xfrm>
          <a:ln/>
        </p:spPr>
        <p:txBody>
          <a:bodyPr/>
          <a:lstStyle/>
          <a:p>
            <a:pPr marL="0" indent="0">
              <a:lnSpc>
                <a:spcPct val="120000"/>
              </a:lnSpc>
              <a:spcBef>
                <a:spcPct val="0"/>
              </a:spcBef>
              <a:buFontTx/>
              <a:buNone/>
            </a:pPr>
            <a:r>
              <a:rPr lang="zh-CN" altLang="en-US" sz="4000" b="1" i="1" dirty="0">
                <a:solidFill>
                  <a:srgbClr val="0033CC"/>
                </a:solidFill>
                <a:effectLst>
                  <a:outerShdw blurRad="38100" dist="38100" dir="2700000" algn="tl">
                    <a:srgbClr val="000000">
                      <a:alpha val="43137"/>
                    </a:srgbClr>
                  </a:outerShdw>
                </a:effectLst>
                <a:latin typeface="华文彩云" panose="02010800040101010101" pitchFamily="2" charset="-122"/>
                <a:ea typeface="华文彩云" panose="02010800040101010101" pitchFamily="2" charset="-122"/>
                <a:cs typeface="Times New Roman" pitchFamily="18" charset="0"/>
              </a:rPr>
              <a:t>单元小结：</a:t>
            </a:r>
            <a:r>
              <a:rPr lang="zh-CN" altLang="en-US" sz="2800" b="1" dirty="0">
                <a:solidFill>
                  <a:srgbClr val="0033CC"/>
                </a:solidFill>
                <a:latin typeface="Times New Roman" pitchFamily="18" charset="0"/>
                <a:cs typeface="Times New Roman" pitchFamily="18" charset="0"/>
              </a:rPr>
              <a:t>西方人文精神的起源与发展</a:t>
            </a:r>
          </a:p>
        </p:txBody>
      </p:sp>
      <p:sp>
        <p:nvSpPr>
          <p:cNvPr id="4" name="Line 3"/>
          <p:cNvSpPr>
            <a:spLocks noChangeShapeType="1"/>
          </p:cNvSpPr>
          <p:nvPr/>
        </p:nvSpPr>
        <p:spPr bwMode="auto">
          <a:xfrm flipV="1">
            <a:off x="3347864" y="4724449"/>
            <a:ext cx="1079500" cy="0"/>
          </a:xfrm>
          <a:prstGeom prst="line">
            <a:avLst/>
          </a:prstGeom>
          <a:noFill/>
          <a:ln w="38100">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sz="1600"/>
          </a:p>
        </p:txBody>
      </p:sp>
      <p:sp>
        <p:nvSpPr>
          <p:cNvPr id="5" name="Text Box 4"/>
          <p:cNvSpPr txBox="1">
            <a:spLocks noChangeArrowheads="1"/>
          </p:cNvSpPr>
          <p:nvPr/>
        </p:nvSpPr>
        <p:spPr bwMode="auto">
          <a:xfrm>
            <a:off x="4355976" y="4509120"/>
            <a:ext cx="2520280" cy="400110"/>
          </a:xfrm>
          <a:prstGeom prst="rect">
            <a:avLst/>
          </a:prstGeom>
          <a:solidFill>
            <a:srgbClr val="FF9966">
              <a:alpha val="48627"/>
            </a:srgbClr>
          </a:solidFill>
          <a:ln>
            <a:noFill/>
          </a:ln>
          <a:effectLst/>
          <a:extLst/>
        </p:spPr>
        <p:txBody>
          <a:bodyPr wrap="square">
            <a:spAutoFit/>
          </a:bodyPr>
          <a:lstStyle/>
          <a:p>
            <a:pPr>
              <a:spcBef>
                <a:spcPct val="50000"/>
              </a:spcBef>
            </a:pPr>
            <a:r>
              <a:rPr kumimoji="1" lang="zh-CN" altLang="en-US" sz="2000" b="1" dirty="0">
                <a:latin typeface="黑体" pitchFamily="49" charset="-122"/>
                <a:ea typeface="黑体" pitchFamily="49" charset="-122"/>
              </a:rPr>
              <a:t>人活着的意义是什么</a:t>
            </a:r>
          </a:p>
        </p:txBody>
      </p:sp>
      <p:sp>
        <p:nvSpPr>
          <p:cNvPr id="6" name="Rectangle 5"/>
          <p:cNvSpPr>
            <a:spLocks noChangeArrowheads="1"/>
          </p:cNvSpPr>
          <p:nvPr/>
        </p:nvSpPr>
        <p:spPr bwMode="auto">
          <a:xfrm>
            <a:off x="863452" y="4508549"/>
            <a:ext cx="2556420" cy="400110"/>
          </a:xfrm>
          <a:prstGeom prst="rect">
            <a:avLst/>
          </a:prstGeom>
          <a:solidFill>
            <a:srgbClr val="FFC000">
              <a:alpha val="36000"/>
            </a:srgbClr>
          </a:solidFill>
          <a:ln>
            <a:noFill/>
          </a:ln>
          <a:effectLst/>
          <a:extLst/>
        </p:spPr>
        <p:txBody>
          <a:bodyPr wrap="square">
            <a:spAutoFit/>
          </a:bodyPr>
          <a:lstStyle/>
          <a:p>
            <a:pPr>
              <a:spcBef>
                <a:spcPct val="50000"/>
              </a:spcBef>
            </a:pPr>
            <a:r>
              <a:rPr kumimoji="1" lang="zh-CN" altLang="en-US" sz="2000" b="1" dirty="0">
                <a:latin typeface="黑体" pitchFamily="49" charset="-122"/>
                <a:ea typeface="黑体" pitchFamily="49" charset="-122"/>
              </a:rPr>
              <a:t>希腊先哲的精神觉醒</a:t>
            </a:r>
          </a:p>
        </p:txBody>
      </p:sp>
      <p:sp>
        <p:nvSpPr>
          <p:cNvPr id="7" name="Text Box 6"/>
          <p:cNvSpPr txBox="1">
            <a:spLocks noChangeArrowheads="1"/>
          </p:cNvSpPr>
          <p:nvPr/>
        </p:nvSpPr>
        <p:spPr bwMode="auto">
          <a:xfrm>
            <a:off x="863451" y="5084812"/>
            <a:ext cx="2484413" cy="400110"/>
          </a:xfrm>
          <a:prstGeom prst="rect">
            <a:avLst/>
          </a:prstGeom>
          <a:solidFill>
            <a:srgbClr val="FFC000">
              <a:alpha val="36000"/>
            </a:srgbClr>
          </a:solidFill>
          <a:ln>
            <a:noFill/>
          </a:ln>
          <a:effectLst/>
          <a:extLst/>
        </p:spPr>
        <p:txBody>
          <a:bodyPr wrap="square">
            <a:spAutoFit/>
          </a:bodyPr>
          <a:lstStyle/>
          <a:p>
            <a:pPr>
              <a:spcBef>
                <a:spcPct val="50000"/>
              </a:spcBef>
            </a:pPr>
            <a:r>
              <a:rPr kumimoji="1" lang="zh-CN" altLang="en-US" sz="2000" b="1">
                <a:latin typeface="黑体" pitchFamily="49" charset="-122"/>
                <a:ea typeface="黑体" pitchFamily="49" charset="-122"/>
              </a:rPr>
              <a:t>文艺复兴（意大利）</a:t>
            </a:r>
          </a:p>
        </p:txBody>
      </p:sp>
      <p:sp>
        <p:nvSpPr>
          <p:cNvPr id="8" name="Text Box 7"/>
          <p:cNvSpPr txBox="1">
            <a:spLocks noChangeArrowheads="1"/>
          </p:cNvSpPr>
          <p:nvPr/>
        </p:nvSpPr>
        <p:spPr bwMode="auto">
          <a:xfrm>
            <a:off x="4355976" y="5084812"/>
            <a:ext cx="3024336" cy="400110"/>
          </a:xfrm>
          <a:prstGeom prst="rect">
            <a:avLst/>
          </a:prstGeom>
          <a:solidFill>
            <a:srgbClr val="FF9966">
              <a:alpha val="48627"/>
            </a:srgbClr>
          </a:solidFill>
          <a:ln>
            <a:noFill/>
          </a:ln>
          <a:effectLst/>
          <a:extLst/>
        </p:spPr>
        <p:txBody>
          <a:bodyPr wrap="square">
            <a:spAutoFit/>
          </a:bodyPr>
          <a:lstStyle/>
          <a:p>
            <a:pPr>
              <a:spcBef>
                <a:spcPct val="50000"/>
              </a:spcBef>
            </a:pPr>
            <a:r>
              <a:rPr kumimoji="1" lang="zh-CN" altLang="en-US" sz="2000" b="1" dirty="0">
                <a:latin typeface="黑体" pitchFamily="49" charset="-122"/>
                <a:ea typeface="黑体" pitchFamily="49" charset="-122"/>
              </a:rPr>
              <a:t>人应该过怎样的世俗生活</a:t>
            </a:r>
          </a:p>
        </p:txBody>
      </p:sp>
      <p:sp>
        <p:nvSpPr>
          <p:cNvPr id="9" name="Line 8"/>
          <p:cNvSpPr>
            <a:spLocks noChangeShapeType="1"/>
          </p:cNvSpPr>
          <p:nvPr/>
        </p:nvSpPr>
        <p:spPr bwMode="auto">
          <a:xfrm flipV="1">
            <a:off x="3240161" y="5301208"/>
            <a:ext cx="1150938" cy="0"/>
          </a:xfrm>
          <a:prstGeom prst="line">
            <a:avLst/>
          </a:prstGeom>
          <a:noFill/>
          <a:ln w="38100">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sz="1600"/>
          </a:p>
        </p:txBody>
      </p:sp>
      <p:sp>
        <p:nvSpPr>
          <p:cNvPr id="10" name="Text Box 9"/>
          <p:cNvSpPr txBox="1">
            <a:spLocks noChangeArrowheads="1"/>
          </p:cNvSpPr>
          <p:nvPr/>
        </p:nvSpPr>
        <p:spPr bwMode="auto">
          <a:xfrm>
            <a:off x="863451" y="5589240"/>
            <a:ext cx="2232248" cy="461665"/>
          </a:xfrm>
          <a:prstGeom prst="rect">
            <a:avLst/>
          </a:prstGeom>
          <a:solidFill>
            <a:srgbClr val="FFC000">
              <a:alpha val="36000"/>
            </a:srgbClr>
          </a:solidFill>
          <a:ln>
            <a:noFill/>
          </a:ln>
          <a:effectLst/>
          <a:extLst/>
        </p:spPr>
        <p:txBody>
          <a:bodyPr wrap="square">
            <a:spAutoFit/>
          </a:bodyPr>
          <a:lstStyle/>
          <a:p>
            <a:pPr>
              <a:spcBef>
                <a:spcPct val="50000"/>
              </a:spcBef>
            </a:pPr>
            <a:r>
              <a:rPr kumimoji="1" lang="zh-CN" altLang="en-US" sz="2000" b="1" dirty="0">
                <a:latin typeface="黑体" pitchFamily="49" charset="-122"/>
                <a:ea typeface="黑体" pitchFamily="49" charset="-122"/>
              </a:rPr>
              <a:t>宗教改革（德国）</a:t>
            </a:r>
            <a:r>
              <a:rPr kumimoji="1" lang="zh-CN" altLang="en-US" sz="2400" b="1" dirty="0">
                <a:solidFill>
                  <a:srgbClr val="FF0000"/>
                </a:solidFill>
                <a:latin typeface="黑体" pitchFamily="49" charset="-122"/>
                <a:ea typeface="黑体" pitchFamily="49" charset="-122"/>
              </a:rPr>
              <a:t>            </a:t>
            </a:r>
          </a:p>
        </p:txBody>
      </p:sp>
      <p:sp>
        <p:nvSpPr>
          <p:cNvPr id="11" name="Rectangle 10"/>
          <p:cNvSpPr>
            <a:spLocks noChangeArrowheads="1"/>
          </p:cNvSpPr>
          <p:nvPr/>
        </p:nvSpPr>
        <p:spPr bwMode="auto">
          <a:xfrm>
            <a:off x="4355977" y="5661248"/>
            <a:ext cx="3024336" cy="400110"/>
          </a:xfrm>
          <a:prstGeom prst="rect">
            <a:avLst/>
          </a:prstGeom>
          <a:solidFill>
            <a:srgbClr val="FF9966">
              <a:alpha val="48627"/>
            </a:srgbClr>
          </a:solidFill>
          <a:ln>
            <a:noFill/>
          </a:ln>
          <a:effectLst/>
          <a:extLst/>
        </p:spPr>
        <p:txBody>
          <a:bodyPr wrap="square">
            <a:spAutoFit/>
          </a:bodyPr>
          <a:lstStyle/>
          <a:p>
            <a:pPr>
              <a:spcBef>
                <a:spcPct val="50000"/>
              </a:spcBef>
            </a:pPr>
            <a:r>
              <a:rPr kumimoji="1" lang="zh-CN" altLang="en-US" sz="2000" b="1" dirty="0">
                <a:latin typeface="黑体" pitchFamily="49" charset="-122"/>
                <a:ea typeface="黑体" pitchFamily="49" charset="-122"/>
              </a:rPr>
              <a:t>人应该过怎样的宗教生活</a:t>
            </a:r>
          </a:p>
        </p:txBody>
      </p:sp>
      <p:sp>
        <p:nvSpPr>
          <p:cNvPr id="12" name="Line 11"/>
          <p:cNvSpPr>
            <a:spLocks noChangeShapeType="1"/>
          </p:cNvSpPr>
          <p:nvPr/>
        </p:nvSpPr>
        <p:spPr bwMode="auto">
          <a:xfrm>
            <a:off x="3095700" y="5877272"/>
            <a:ext cx="1261244" cy="0"/>
          </a:xfrm>
          <a:prstGeom prst="line">
            <a:avLst/>
          </a:prstGeom>
          <a:noFill/>
          <a:ln w="38100">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sz="1600"/>
          </a:p>
        </p:txBody>
      </p:sp>
      <p:sp>
        <p:nvSpPr>
          <p:cNvPr id="13" name="Text Box 12"/>
          <p:cNvSpPr txBox="1">
            <a:spLocks noChangeArrowheads="1"/>
          </p:cNvSpPr>
          <p:nvPr/>
        </p:nvSpPr>
        <p:spPr bwMode="auto">
          <a:xfrm>
            <a:off x="863452" y="6237312"/>
            <a:ext cx="2232248" cy="400110"/>
          </a:xfrm>
          <a:prstGeom prst="rect">
            <a:avLst/>
          </a:prstGeom>
          <a:solidFill>
            <a:srgbClr val="FFC000">
              <a:alpha val="36000"/>
            </a:srgbClr>
          </a:solidFill>
          <a:ln>
            <a:noFill/>
          </a:ln>
          <a:effectLst/>
          <a:extLst/>
        </p:spPr>
        <p:txBody>
          <a:bodyPr wrap="square">
            <a:spAutoFit/>
          </a:bodyPr>
          <a:lstStyle/>
          <a:p>
            <a:pPr>
              <a:spcBef>
                <a:spcPct val="50000"/>
              </a:spcBef>
            </a:pPr>
            <a:r>
              <a:rPr kumimoji="1" lang="zh-CN" altLang="en-US" sz="2000" b="1" dirty="0">
                <a:latin typeface="黑体" pitchFamily="49" charset="-122"/>
                <a:ea typeface="黑体" pitchFamily="49" charset="-122"/>
              </a:rPr>
              <a:t>启蒙运动（法国）</a:t>
            </a:r>
          </a:p>
        </p:txBody>
      </p:sp>
      <p:sp>
        <p:nvSpPr>
          <p:cNvPr id="14" name="Text Box 13"/>
          <p:cNvSpPr txBox="1">
            <a:spLocks noChangeArrowheads="1"/>
          </p:cNvSpPr>
          <p:nvPr/>
        </p:nvSpPr>
        <p:spPr bwMode="auto">
          <a:xfrm>
            <a:off x="4283968" y="6309320"/>
            <a:ext cx="3096345" cy="400110"/>
          </a:xfrm>
          <a:prstGeom prst="rect">
            <a:avLst/>
          </a:prstGeom>
          <a:solidFill>
            <a:srgbClr val="FF9966">
              <a:alpha val="48627"/>
            </a:srgbClr>
          </a:solidFill>
          <a:ln>
            <a:noFill/>
          </a:ln>
          <a:effectLst/>
          <a:extLst/>
        </p:spPr>
        <p:txBody>
          <a:bodyPr wrap="square">
            <a:spAutoFit/>
          </a:bodyPr>
          <a:lstStyle/>
          <a:p>
            <a:pPr>
              <a:spcBef>
                <a:spcPct val="50000"/>
              </a:spcBef>
            </a:pPr>
            <a:r>
              <a:rPr kumimoji="1" lang="zh-CN" altLang="en-US" sz="2000" b="1" dirty="0">
                <a:latin typeface="黑体" pitchFamily="49" charset="-122"/>
                <a:ea typeface="黑体" pitchFamily="49" charset="-122"/>
              </a:rPr>
              <a:t>人应该过怎样的政治生活</a:t>
            </a:r>
          </a:p>
        </p:txBody>
      </p:sp>
      <p:sp>
        <p:nvSpPr>
          <p:cNvPr id="15" name="Line 14"/>
          <p:cNvSpPr>
            <a:spLocks noChangeShapeType="1"/>
          </p:cNvSpPr>
          <p:nvPr/>
        </p:nvSpPr>
        <p:spPr bwMode="auto">
          <a:xfrm>
            <a:off x="3095699" y="6509375"/>
            <a:ext cx="1188269" cy="15969"/>
          </a:xfrm>
          <a:prstGeom prst="line">
            <a:avLst/>
          </a:prstGeom>
          <a:noFill/>
          <a:ln w="38100">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sz="1600"/>
          </a:p>
        </p:txBody>
      </p:sp>
    </p:spTree>
    <p:extLst>
      <p:ext uri="{BB962C8B-B14F-4D97-AF65-F5344CB8AC3E}">
        <p14:creationId xmlns:p14="http://schemas.microsoft.com/office/powerpoint/2010/main" val="287657306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blinds(horizontal)">
                                      <p:cBhvr>
                                        <p:cTn id="27" dur="5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blinds(horizontal)">
                                      <p:cBhvr>
                                        <p:cTn id="32" dur="500"/>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blinds(horizontal)">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blinds(horizontal)">
                                      <p:cBhvr>
                                        <p:cTn id="42" dur="500"/>
                                        <p:tgtEl>
                                          <p:spTgt spid="8"/>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blinds(horizontal)">
                                      <p:cBhvr>
                                        <p:cTn id="47" dur="500"/>
                                        <p:tgtEl>
                                          <p:spTgt spid="12"/>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blinds(horizontal)">
                                      <p:cBhvr>
                                        <p:cTn id="52" dur="500"/>
                                        <p:tgtEl>
                                          <p:spTgt spid="11"/>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blinds(horizontal)">
                                      <p:cBhvr>
                                        <p:cTn id="57" dur="500"/>
                                        <p:tgtEl>
                                          <p:spTgt spid="15"/>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14"/>
                                        </p:tgtEl>
                                        <p:attrNameLst>
                                          <p:attrName>style.visibility</p:attrName>
                                        </p:attrNameLst>
                                      </p:cBhvr>
                                      <p:to>
                                        <p:strVal val="visible"/>
                                      </p:to>
                                    </p:set>
                                    <p:animEffect transition="in" filter="blinds(horizontal)">
                                      <p:cBhvr>
                                        <p:cTn id="6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164" name="Text Box 4"/>
          <p:cNvSpPr>
            <a:spLocks noChangeArrowheads="1"/>
          </p:cNvSpPr>
          <p:nvPr/>
        </p:nvSpPr>
        <p:spPr bwMode="auto">
          <a:xfrm>
            <a:off x="0" y="1340445"/>
            <a:ext cx="9144000"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73050" indent="-273050" algn="l">
              <a:spcBef>
                <a:spcPct val="20000"/>
              </a:spcBef>
              <a:buClr>
                <a:srgbClr val="0BD0D9"/>
              </a:buClr>
              <a:buSzPct val="95000"/>
              <a:buFont typeface="Wingdings 2" pitchFamily="18" charset="2"/>
              <a:buChar char=""/>
              <a:defRPr sz="2600">
                <a:solidFill>
                  <a:schemeClr val="tx1"/>
                </a:solidFill>
                <a:latin typeface="Constantia" pitchFamily="18" charset="0"/>
                <a:ea typeface="宋体" pitchFamily="2" charset="-122"/>
              </a:defRPr>
            </a:lvl1pPr>
            <a:lvl2pPr marL="639763" indent="-246063" algn="l">
              <a:spcBef>
                <a:spcPct val="20000"/>
              </a:spcBef>
              <a:buClr>
                <a:schemeClr val="accent1"/>
              </a:buClr>
              <a:buSzPct val="85000"/>
              <a:buFont typeface="Wingdings 2" pitchFamily="18" charset="2"/>
              <a:buChar char=""/>
              <a:defRPr sz="2400">
                <a:solidFill>
                  <a:schemeClr val="tx1"/>
                </a:solidFill>
                <a:latin typeface="Constantia" pitchFamily="18" charset="0"/>
                <a:ea typeface="宋体" pitchFamily="2" charset="-122"/>
              </a:defRPr>
            </a:lvl2pPr>
            <a:lvl3pPr indent="-246063" algn="l">
              <a:spcBef>
                <a:spcPct val="20000"/>
              </a:spcBef>
              <a:buClr>
                <a:schemeClr val="accent2"/>
              </a:buClr>
              <a:buSzPct val="70000"/>
              <a:buFont typeface="Wingdings 2" pitchFamily="18" charset="2"/>
              <a:buChar char=""/>
              <a:defRPr sz="2100">
                <a:solidFill>
                  <a:schemeClr val="tx1"/>
                </a:solidFill>
                <a:latin typeface="Constantia" pitchFamily="18" charset="0"/>
                <a:ea typeface="宋体" pitchFamily="2" charset="-122"/>
              </a:defRPr>
            </a:lvl3pPr>
            <a:lvl4pPr marL="1187450" indent="-209550" algn="l">
              <a:spcBef>
                <a:spcPct val="20000"/>
              </a:spcBef>
              <a:buClr>
                <a:srgbClr val="0BD0D9"/>
              </a:buClr>
              <a:buSzPct val="65000"/>
              <a:buFont typeface="Wingdings 2" pitchFamily="18" charset="2"/>
              <a:buChar char=""/>
              <a:defRPr sz="2000">
                <a:solidFill>
                  <a:schemeClr val="tx1"/>
                </a:solidFill>
                <a:latin typeface="Constantia" pitchFamily="18" charset="0"/>
                <a:ea typeface="宋体" pitchFamily="2" charset="-122"/>
              </a:defRPr>
            </a:lvl4pPr>
            <a:lvl5pPr marL="1462088" indent="-209550" algn="l">
              <a:spcBef>
                <a:spcPct val="20000"/>
              </a:spcBef>
              <a:buClr>
                <a:srgbClr val="10CF9B"/>
              </a:buClr>
              <a:buSzPct val="65000"/>
              <a:buFont typeface="Wingdings 2" pitchFamily="18" charset="2"/>
              <a:buChar char=""/>
              <a:defRPr sz="2000">
                <a:solidFill>
                  <a:schemeClr val="tx1"/>
                </a:solidFill>
                <a:latin typeface="Constantia" pitchFamily="18" charset="0"/>
                <a:ea typeface="宋体" pitchFamily="2" charset="-122"/>
              </a:defRPr>
            </a:lvl5pPr>
            <a:lvl6pPr marL="1919288" indent="-209550" fontAlgn="base">
              <a:spcBef>
                <a:spcPct val="20000"/>
              </a:spcBef>
              <a:spcAft>
                <a:spcPct val="0"/>
              </a:spcAft>
              <a:buClr>
                <a:srgbClr val="10CF9B"/>
              </a:buClr>
              <a:buSzPct val="65000"/>
              <a:buFont typeface="Wingdings 2" pitchFamily="18" charset="2"/>
              <a:buChar char=""/>
              <a:defRPr sz="2000">
                <a:solidFill>
                  <a:schemeClr val="tx1"/>
                </a:solidFill>
                <a:latin typeface="Constantia" pitchFamily="18" charset="0"/>
                <a:ea typeface="宋体" pitchFamily="2" charset="-122"/>
              </a:defRPr>
            </a:lvl6pPr>
            <a:lvl7pPr marL="2376488" indent="-209550" fontAlgn="base">
              <a:spcBef>
                <a:spcPct val="20000"/>
              </a:spcBef>
              <a:spcAft>
                <a:spcPct val="0"/>
              </a:spcAft>
              <a:buClr>
                <a:srgbClr val="10CF9B"/>
              </a:buClr>
              <a:buSzPct val="65000"/>
              <a:buFont typeface="Wingdings 2" pitchFamily="18" charset="2"/>
              <a:buChar char=""/>
              <a:defRPr sz="2000">
                <a:solidFill>
                  <a:schemeClr val="tx1"/>
                </a:solidFill>
                <a:latin typeface="Constantia" pitchFamily="18" charset="0"/>
                <a:ea typeface="宋体" pitchFamily="2" charset="-122"/>
              </a:defRPr>
            </a:lvl7pPr>
            <a:lvl8pPr marL="2833688" indent="-209550" fontAlgn="base">
              <a:spcBef>
                <a:spcPct val="20000"/>
              </a:spcBef>
              <a:spcAft>
                <a:spcPct val="0"/>
              </a:spcAft>
              <a:buClr>
                <a:srgbClr val="10CF9B"/>
              </a:buClr>
              <a:buSzPct val="65000"/>
              <a:buFont typeface="Wingdings 2" pitchFamily="18" charset="2"/>
              <a:buChar char=""/>
              <a:defRPr sz="2000">
                <a:solidFill>
                  <a:schemeClr val="tx1"/>
                </a:solidFill>
                <a:latin typeface="Constantia" pitchFamily="18" charset="0"/>
                <a:ea typeface="宋体" pitchFamily="2" charset="-122"/>
              </a:defRPr>
            </a:lvl8pPr>
            <a:lvl9pPr marL="3290888" indent="-209550" fontAlgn="base">
              <a:spcBef>
                <a:spcPct val="20000"/>
              </a:spcBef>
              <a:spcAft>
                <a:spcPct val="0"/>
              </a:spcAft>
              <a:buClr>
                <a:srgbClr val="10CF9B"/>
              </a:buClr>
              <a:buSzPct val="65000"/>
              <a:buFont typeface="Wingdings 2" pitchFamily="18" charset="2"/>
              <a:buChar char=""/>
              <a:defRPr sz="2000">
                <a:solidFill>
                  <a:schemeClr val="tx1"/>
                </a:solidFill>
                <a:latin typeface="Constantia" pitchFamily="18" charset="0"/>
                <a:ea typeface="宋体" pitchFamily="2" charset="-122"/>
              </a:defRPr>
            </a:lvl9pPr>
          </a:lstStyle>
          <a:p>
            <a:pPr>
              <a:buNone/>
            </a:pPr>
            <a:r>
              <a:rPr lang="zh-CN" altLang="en-US" b="1" dirty="0">
                <a:solidFill>
                  <a:srgbClr val="FF0000"/>
                </a:solidFill>
                <a:latin typeface="等线" panose="02010600030101010101" pitchFamily="2" charset="-122"/>
                <a:ea typeface="等线" panose="02010600030101010101" pitchFamily="2" charset="-122"/>
              </a:rPr>
              <a:t>①古希腊时期：</a:t>
            </a:r>
            <a:r>
              <a:rPr lang="zh-CN" altLang="en-US" b="1" dirty="0">
                <a:latin typeface="等线" panose="02010600030101010101" pitchFamily="2" charset="-122"/>
                <a:ea typeface="等线" panose="02010600030101010101" pitchFamily="2" charset="-122"/>
              </a:rPr>
              <a:t>智者学派</a:t>
            </a:r>
            <a:r>
              <a:rPr lang="zh-CN" altLang="en-US" b="1" dirty="0">
                <a:solidFill>
                  <a:srgbClr val="FF0000"/>
                </a:solidFill>
                <a:latin typeface="等线" panose="02010600030101010101" pitchFamily="2" charset="-122"/>
                <a:ea typeface="等线" panose="02010600030101010101" pitchFamily="2" charset="-122"/>
              </a:rPr>
              <a:t>将研究重点从自然界和神转移到人本身</a:t>
            </a:r>
            <a:r>
              <a:rPr lang="zh-CN" altLang="en-US" b="1" dirty="0">
                <a:latin typeface="等线" panose="02010600030101010101" pitchFamily="2" charset="-122"/>
                <a:ea typeface="等线" panose="02010600030101010101" pitchFamily="2" charset="-122"/>
              </a:rPr>
              <a:t>，肯定人的地位和价值，是西方思想史上人文主义精神的最初体现，对雅典民众的思想启蒙和解放起了积极的作用。</a:t>
            </a:r>
          </a:p>
          <a:p>
            <a:pPr>
              <a:buFont typeface="Wingdings 2" pitchFamily="18" charset="2"/>
              <a:buNone/>
            </a:pPr>
            <a:endParaRPr lang="en-US" altLang="zh-CN" sz="500" b="1" dirty="0">
              <a:solidFill>
                <a:srgbClr val="FF0000"/>
              </a:solidFill>
              <a:latin typeface="等线" panose="02010600030101010101" pitchFamily="2" charset="-122"/>
              <a:ea typeface="等线" panose="02010600030101010101" pitchFamily="2" charset="-122"/>
            </a:endParaRPr>
          </a:p>
          <a:p>
            <a:pPr>
              <a:buFont typeface="Wingdings 2" pitchFamily="18" charset="2"/>
              <a:buNone/>
            </a:pPr>
            <a:r>
              <a:rPr lang="zh-CN" altLang="en-US" b="1" dirty="0">
                <a:solidFill>
                  <a:srgbClr val="FF0000"/>
                </a:solidFill>
                <a:latin typeface="等线" panose="02010600030101010101" pitchFamily="2" charset="-122"/>
                <a:ea typeface="等线" panose="02010600030101010101" pitchFamily="2" charset="-122"/>
              </a:rPr>
              <a:t>②文艺复兴时期：</a:t>
            </a:r>
            <a:r>
              <a:rPr lang="zh-CN" altLang="en-US" b="1" dirty="0">
                <a:latin typeface="等线" panose="02010600030101010101" pitchFamily="2" charset="-122"/>
                <a:ea typeface="等线" panose="02010600030101010101" pitchFamily="2" charset="-122"/>
              </a:rPr>
              <a:t>批判</a:t>
            </a:r>
            <a:r>
              <a:rPr lang="zh-CN" altLang="en-US" b="1" dirty="0">
                <a:solidFill>
                  <a:srgbClr val="FF0000"/>
                </a:solidFill>
                <a:latin typeface="等线" panose="02010600030101010101" pitchFamily="2" charset="-122"/>
                <a:ea typeface="等线" panose="02010600030101010101" pitchFamily="2" charset="-122"/>
              </a:rPr>
              <a:t>宗教神学世界观</a:t>
            </a:r>
            <a:r>
              <a:rPr lang="zh-CN" altLang="en-US" b="1" dirty="0">
                <a:latin typeface="等线" panose="02010600030101010101" pitchFamily="2" charset="-122"/>
                <a:ea typeface="等线" panose="02010600030101010101" pitchFamily="2" charset="-122"/>
              </a:rPr>
              <a:t>，鼓吹人性解放和思想自由。</a:t>
            </a:r>
          </a:p>
          <a:p>
            <a:pPr>
              <a:buNone/>
            </a:pPr>
            <a:endParaRPr lang="en-US" altLang="zh-CN" sz="500" b="1" dirty="0">
              <a:solidFill>
                <a:srgbClr val="FF0000"/>
              </a:solidFill>
              <a:latin typeface="等线" panose="02010600030101010101" pitchFamily="2" charset="-122"/>
              <a:ea typeface="等线" panose="02010600030101010101" pitchFamily="2" charset="-122"/>
            </a:endParaRPr>
          </a:p>
          <a:p>
            <a:pPr>
              <a:buNone/>
            </a:pPr>
            <a:r>
              <a:rPr lang="zh-CN" altLang="en-US" b="1" dirty="0">
                <a:solidFill>
                  <a:srgbClr val="FF0000"/>
                </a:solidFill>
                <a:latin typeface="等线" panose="02010600030101010101" pitchFamily="2" charset="-122"/>
                <a:ea typeface="等线" panose="02010600030101010101" pitchFamily="2" charset="-122"/>
              </a:rPr>
              <a:t>③宗教改革时期：</a:t>
            </a:r>
            <a:r>
              <a:rPr lang="zh-CN" altLang="en-US" b="1" dirty="0">
                <a:latin typeface="等线" panose="02010600030101010101" pitchFamily="2" charset="-122"/>
                <a:ea typeface="等线" panose="02010600030101010101" pitchFamily="2" charset="-122"/>
              </a:rPr>
              <a:t>宗教改革家用</a:t>
            </a:r>
            <a:r>
              <a:rPr lang="zh-CN" altLang="en-US" b="1" dirty="0">
                <a:solidFill>
                  <a:srgbClr val="FF0000"/>
                </a:solidFill>
                <a:latin typeface="等线" panose="02010600030101010101" pitchFamily="2" charset="-122"/>
                <a:ea typeface="等线" panose="02010600030101010101" pitchFamily="2" charset="-122"/>
              </a:rPr>
              <a:t>人文主义宗教观挑战以教皇为首的宗教权威</a:t>
            </a:r>
            <a:r>
              <a:rPr lang="zh-CN" altLang="en-US" b="1" dirty="0">
                <a:latin typeface="等线" panose="02010600030101010101" pitchFamily="2" charset="-122"/>
                <a:ea typeface="等线" panose="02010600030101010101" pitchFamily="2" charset="-122"/>
              </a:rPr>
              <a:t>，使人获得精神上的自由和灵魂得救的自主权，为人类不断认识自己的历史写下发人深省的一页。</a:t>
            </a:r>
          </a:p>
          <a:p>
            <a:pPr>
              <a:buFont typeface="Wingdings 2" pitchFamily="18" charset="2"/>
              <a:buNone/>
            </a:pPr>
            <a:endParaRPr lang="en-US" altLang="zh-CN" sz="500" b="1" dirty="0">
              <a:solidFill>
                <a:srgbClr val="FF0000"/>
              </a:solidFill>
              <a:latin typeface="等线" panose="02010600030101010101" pitchFamily="2" charset="-122"/>
              <a:ea typeface="等线" panose="02010600030101010101" pitchFamily="2" charset="-122"/>
            </a:endParaRPr>
          </a:p>
          <a:p>
            <a:pPr>
              <a:buFont typeface="Wingdings 2" pitchFamily="18" charset="2"/>
              <a:buNone/>
            </a:pPr>
            <a:r>
              <a:rPr lang="zh-CN" altLang="en-US" b="1" dirty="0">
                <a:solidFill>
                  <a:srgbClr val="FF0000"/>
                </a:solidFill>
                <a:latin typeface="等线" panose="02010600030101010101" pitchFamily="2" charset="-122"/>
                <a:ea typeface="等线" panose="02010600030101010101" pitchFamily="2" charset="-122"/>
              </a:rPr>
              <a:t>④启蒙运动时期：</a:t>
            </a:r>
            <a:r>
              <a:rPr lang="zh-CN" altLang="en-US" b="1" dirty="0">
                <a:latin typeface="等线" panose="02010600030101010101" pitchFamily="2" charset="-122"/>
                <a:ea typeface="等线" panose="02010600030101010101" pitchFamily="2" charset="-122"/>
              </a:rPr>
              <a:t>启蒙运动丰富和发展了人文主义精神的内涵，</a:t>
            </a:r>
            <a:r>
              <a:rPr lang="zh-CN" altLang="en-US" b="1" dirty="0">
                <a:solidFill>
                  <a:srgbClr val="FF0000"/>
                </a:solidFill>
                <a:latin typeface="等线" panose="02010600030101010101" pitchFamily="2" charset="-122"/>
                <a:ea typeface="等线" panose="02010600030101010101" pitchFamily="2" charset="-122"/>
              </a:rPr>
              <a:t>把反封建、反宗教神学的斗争推进到反对封建专制制度、建立资产阶级“理性王国”、按照资产阶级的要求建构政治制度的高度。</a:t>
            </a:r>
            <a:endParaRPr lang="en-US" altLang="zh-CN" b="1" dirty="0">
              <a:solidFill>
                <a:srgbClr val="FF0000"/>
              </a:solidFill>
              <a:latin typeface="等线" panose="02010600030101010101" pitchFamily="2" charset="-122"/>
              <a:ea typeface="等线" panose="02010600030101010101" pitchFamily="2" charset="-122"/>
            </a:endParaRPr>
          </a:p>
          <a:p>
            <a:pPr>
              <a:spcBef>
                <a:spcPct val="50000"/>
              </a:spcBef>
              <a:buFont typeface="Wingdings 2" pitchFamily="18" charset="2"/>
              <a:buNone/>
            </a:pPr>
            <a:endParaRPr lang="zh-CN" altLang="en-US" b="1" i="1" dirty="0">
              <a:solidFill>
                <a:srgbClr val="FF0000"/>
              </a:solidFill>
              <a:latin typeface="等线" panose="02010600030101010101" pitchFamily="2" charset="-122"/>
              <a:ea typeface="等线" panose="02010600030101010101" pitchFamily="2" charset="-122"/>
            </a:endParaRPr>
          </a:p>
        </p:txBody>
      </p:sp>
      <p:sp>
        <p:nvSpPr>
          <p:cNvPr id="4" name="矩形 3"/>
          <p:cNvSpPr/>
          <p:nvPr/>
        </p:nvSpPr>
        <p:spPr bwMode="auto">
          <a:xfrm>
            <a:off x="2743200" y="44624"/>
            <a:ext cx="3520440" cy="533400"/>
          </a:xfrm>
          <a:prstGeom prst="rect">
            <a:avLst/>
          </a:prstGeom>
          <a:solidFill>
            <a:srgbClr val="0070C0"/>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a:lstStyle/>
          <a:p>
            <a:pPr algn="ctr" eaLnBrk="0" hangingPunct="0">
              <a:defRPr/>
            </a:pPr>
            <a:r>
              <a:rPr lang="zh-CN" altLang="en-US" sz="2400" b="1" dirty="0">
                <a:solidFill>
                  <a:srgbClr val="FFFFFF"/>
                </a:solidFill>
                <a:latin typeface="宋体" pitchFamily="2" charset="-122"/>
                <a:ea typeface="宋体" pitchFamily="2" charset="-122"/>
              </a:rPr>
              <a:t>单元知识整合</a:t>
            </a:r>
          </a:p>
        </p:txBody>
      </p:sp>
      <p:sp>
        <p:nvSpPr>
          <p:cNvPr id="5" name="TextBox 4"/>
          <p:cNvSpPr txBox="1"/>
          <p:nvPr/>
        </p:nvSpPr>
        <p:spPr>
          <a:xfrm>
            <a:off x="609600" y="692696"/>
            <a:ext cx="6858000" cy="519113"/>
          </a:xfrm>
          <a:prstGeom prst="rect">
            <a:avLst/>
          </a:prstGeom>
          <a:noFill/>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gn="just"/>
            <a:r>
              <a:rPr lang="zh-CN" altLang="en-US" sz="2800" b="1" dirty="0"/>
              <a:t>不同阶段的运动对人文精神的诠释</a:t>
            </a:r>
            <a:endParaRPr lang="zh-CN" altLang="en-US" sz="2800" b="1" dirty="0">
              <a:latin typeface="Times New Roman" pitchFamily="18" charset="0"/>
              <a:cs typeface="Times New Roman" pitchFamily="18" charset="0"/>
            </a:endParaRPr>
          </a:p>
        </p:txBody>
      </p:sp>
    </p:spTree>
    <p:extLst>
      <p:ext uri="{BB962C8B-B14F-4D97-AF65-F5344CB8AC3E}">
        <p14:creationId xmlns:p14="http://schemas.microsoft.com/office/powerpoint/2010/main" val="14928034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Rectangle 3"/>
          <p:cNvSpPr>
            <a:spLocks noChangeArrowheads="1"/>
          </p:cNvSpPr>
          <p:nvPr/>
        </p:nvSpPr>
        <p:spPr bwMode="auto">
          <a:xfrm>
            <a:off x="323850" y="115888"/>
            <a:ext cx="882015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r>
              <a:rPr lang="zh-CN" altLang="en-US" b="1">
                <a:solidFill>
                  <a:srgbClr val="FF0000"/>
                </a:solidFill>
                <a:latin typeface="宋体" pitchFamily="2" charset="-122"/>
              </a:rPr>
              <a:t>    启蒙运动对文艺复兴人文主义思想的发展表现在哪些方面？</a:t>
            </a:r>
          </a:p>
        </p:txBody>
      </p:sp>
      <p:sp>
        <p:nvSpPr>
          <p:cNvPr id="228356" name="Text Box 4"/>
          <p:cNvSpPr txBox="1">
            <a:spLocks noChangeArrowheads="1"/>
          </p:cNvSpPr>
          <p:nvPr/>
        </p:nvSpPr>
        <p:spPr bwMode="auto">
          <a:xfrm>
            <a:off x="323850" y="981075"/>
            <a:ext cx="8820150" cy="378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r>
              <a:rPr kumimoji="1" lang="en-US" altLang="zh-CN" sz="2400" b="1" dirty="0">
                <a:latin typeface="黑体" pitchFamily="2" charset="-122"/>
                <a:ea typeface="黑体" pitchFamily="2" charset="-122"/>
              </a:rPr>
              <a:t>① </a:t>
            </a:r>
            <a:r>
              <a:rPr lang="zh-CN" altLang="en-US" sz="2400" b="1" dirty="0">
                <a:solidFill>
                  <a:srgbClr val="0000CC"/>
                </a:solidFill>
                <a:latin typeface="黑体" pitchFamily="2" charset="-122"/>
                <a:ea typeface="黑体" pitchFamily="2" charset="-122"/>
              </a:rPr>
              <a:t>在批判对象上，</a:t>
            </a:r>
            <a:r>
              <a:rPr kumimoji="1" lang="zh-CN" altLang="en-US" sz="2400" b="1" dirty="0">
                <a:latin typeface="黑体" pitchFamily="2" charset="-122"/>
                <a:ea typeface="黑体" pitchFamily="2" charset="-122"/>
              </a:rPr>
              <a:t>文艺复兴主要＿＿＿＿＿＿＿＿＿＿＿＿对人的束缚；启蒙运动＿＿＿＿＿＿＿＿＿＿＿＿＿＿。</a:t>
            </a:r>
          </a:p>
          <a:p>
            <a:r>
              <a:rPr kumimoji="1" lang="zh-CN" altLang="en-US" sz="2400" b="1" dirty="0">
                <a:latin typeface="黑体" pitchFamily="2" charset="-122"/>
                <a:ea typeface="黑体" pitchFamily="2" charset="-122"/>
              </a:rPr>
              <a:t>②</a:t>
            </a:r>
            <a:r>
              <a:rPr lang="zh-CN" altLang="en-US" sz="2400" b="1" dirty="0">
                <a:solidFill>
                  <a:srgbClr val="0000CC"/>
                </a:solidFill>
                <a:latin typeface="黑体" pitchFamily="2" charset="-122"/>
                <a:ea typeface="黑体" pitchFamily="2" charset="-122"/>
              </a:rPr>
              <a:t>从批判形式上看，</a:t>
            </a:r>
            <a:r>
              <a:rPr kumimoji="1" lang="zh-CN" altLang="en-US" sz="2400" b="1" dirty="0">
                <a:latin typeface="黑体" pitchFamily="2" charset="-122"/>
                <a:ea typeface="黑体" pitchFamily="2" charset="-122"/>
              </a:rPr>
              <a:t>文艺复兴借助了古希腊、罗马的文化，</a:t>
            </a:r>
          </a:p>
          <a:p>
            <a:r>
              <a:rPr kumimoji="1" lang="zh-CN" altLang="en-US" sz="2400" b="1" dirty="0">
                <a:latin typeface="黑体" pitchFamily="2" charset="-122"/>
                <a:ea typeface="黑体" pitchFamily="2" charset="-122"/>
              </a:rPr>
              <a:t>＿＿＿＿＿＿＿；</a:t>
            </a:r>
          </a:p>
          <a:p>
            <a:r>
              <a:rPr kumimoji="1" lang="zh-CN" altLang="en-US" sz="2400" b="1" dirty="0">
                <a:latin typeface="黑体" pitchFamily="2" charset="-122"/>
                <a:ea typeface="黑体" pitchFamily="2" charset="-122"/>
              </a:rPr>
              <a:t>启蒙运动＿＿＿＿＿＿＿＿＿＿＿＿＿＿＿ ＿＿＿＿ ＿＿＿。</a:t>
            </a:r>
          </a:p>
          <a:p>
            <a:r>
              <a:rPr kumimoji="1" lang="zh-CN" altLang="en-US" sz="2400" b="1" dirty="0">
                <a:latin typeface="黑体" pitchFamily="2" charset="-122"/>
                <a:ea typeface="黑体" pitchFamily="2" charset="-122"/>
              </a:rPr>
              <a:t>③</a:t>
            </a:r>
            <a:r>
              <a:rPr lang="zh-CN" altLang="en-US" sz="2400" b="1" dirty="0">
                <a:solidFill>
                  <a:srgbClr val="0000CC"/>
                </a:solidFill>
                <a:latin typeface="黑体" pitchFamily="2" charset="-122"/>
                <a:ea typeface="黑体" pitchFamily="2" charset="-122"/>
              </a:rPr>
              <a:t>从涉及的领域看，</a:t>
            </a:r>
            <a:r>
              <a:rPr kumimoji="1" lang="zh-CN" altLang="en-US" sz="2400" b="1" dirty="0">
                <a:latin typeface="黑体" pitchFamily="2" charset="-122"/>
                <a:ea typeface="黑体" pitchFamily="2" charset="-122"/>
              </a:rPr>
              <a:t>文艺复兴集中于＿＿＿＿＿＿＿ ，</a:t>
            </a:r>
          </a:p>
          <a:p>
            <a:r>
              <a:rPr kumimoji="1" lang="zh-CN" altLang="en-US" sz="2400" b="1" dirty="0">
                <a:latin typeface="黑体" pitchFamily="2" charset="-122"/>
                <a:ea typeface="黑体" pitchFamily="2" charset="-122"/>
              </a:rPr>
              <a:t>  启蒙运动还集中在＿＿＿＿＿＿＿中进行。</a:t>
            </a:r>
          </a:p>
          <a:p>
            <a:r>
              <a:rPr kumimoji="1" lang="zh-CN" altLang="en-US" sz="2400" b="1" dirty="0">
                <a:latin typeface="黑体" pitchFamily="2" charset="-122"/>
                <a:ea typeface="黑体" pitchFamily="2" charset="-122"/>
              </a:rPr>
              <a:t>④</a:t>
            </a:r>
            <a:r>
              <a:rPr lang="zh-CN" altLang="en-US" sz="2400" b="1" dirty="0">
                <a:solidFill>
                  <a:srgbClr val="0000CC"/>
                </a:solidFill>
                <a:latin typeface="黑体" pitchFamily="2" charset="-122"/>
                <a:ea typeface="黑体" pitchFamily="2" charset="-122"/>
              </a:rPr>
              <a:t>从思想特点上看，</a:t>
            </a:r>
            <a:r>
              <a:rPr lang="zh-CN" altLang="en-US" sz="2400" b="1" dirty="0">
                <a:latin typeface="黑体" pitchFamily="2" charset="-122"/>
                <a:ea typeface="黑体" pitchFamily="2" charset="-122"/>
              </a:rPr>
              <a:t>文艺复兴</a:t>
            </a:r>
            <a:r>
              <a:rPr kumimoji="1" lang="zh-CN" altLang="en-US" sz="2400" b="1" dirty="0">
                <a:latin typeface="黑体" pitchFamily="2" charset="-122"/>
                <a:ea typeface="黑体" pitchFamily="2" charset="-122"/>
              </a:rPr>
              <a:t>＿＿＿＿；</a:t>
            </a:r>
            <a:r>
              <a:rPr lang="zh-CN" altLang="en-US" sz="2400" b="1" dirty="0">
                <a:latin typeface="黑体" pitchFamily="2" charset="-122"/>
                <a:ea typeface="黑体" pitchFamily="2" charset="-122"/>
              </a:rPr>
              <a:t> 启蒙运动</a:t>
            </a:r>
            <a:r>
              <a:rPr kumimoji="1" lang="zh-CN" altLang="en-US" sz="2400" b="1" dirty="0">
                <a:latin typeface="黑体" pitchFamily="2" charset="-122"/>
                <a:ea typeface="黑体" pitchFamily="2" charset="-122"/>
              </a:rPr>
              <a:t>＿＿＿＿；</a:t>
            </a:r>
            <a:endParaRPr kumimoji="1" lang="zh-CN" altLang="en-US" sz="2400" b="1" dirty="0">
              <a:solidFill>
                <a:srgbClr val="0000CC"/>
              </a:solidFill>
              <a:latin typeface="黑体" pitchFamily="2" charset="-122"/>
              <a:ea typeface="黑体" pitchFamily="2" charset="-122"/>
            </a:endParaRPr>
          </a:p>
          <a:p>
            <a:r>
              <a:rPr kumimoji="1" lang="zh-CN" altLang="en-US" sz="2400" b="1" dirty="0">
                <a:latin typeface="黑体" pitchFamily="2" charset="-122"/>
                <a:ea typeface="黑体" pitchFamily="2" charset="-122"/>
              </a:rPr>
              <a:t>而且启蒙运动还</a:t>
            </a:r>
            <a:r>
              <a:rPr kumimoji="1" lang="zh-CN" altLang="en-US" sz="2400" b="1" u="sng" dirty="0">
                <a:latin typeface="Times New Roman" pitchFamily="18" charset="0"/>
              </a:rPr>
              <a:t>＿＿＿＿＿＿＿＿＿＿＿＿＿＿  ＿ ＿＿</a:t>
            </a:r>
            <a:r>
              <a:rPr kumimoji="1" lang="zh-CN" altLang="en-US" sz="2400" b="1" u="sng" dirty="0">
                <a:latin typeface="黑体" pitchFamily="2" charset="-122"/>
                <a:ea typeface="黑体" pitchFamily="2" charset="-122"/>
              </a:rPr>
              <a:t> </a:t>
            </a:r>
            <a:r>
              <a:rPr lang="zh-CN" altLang="en-US" sz="2400" b="1" dirty="0">
                <a:latin typeface="黑体" pitchFamily="2" charset="-122"/>
                <a:ea typeface="黑体" pitchFamily="2" charset="-122"/>
              </a:rPr>
              <a:t>，从而使启蒙运动比文艺复兴</a:t>
            </a:r>
            <a:r>
              <a:rPr kumimoji="1" lang="zh-CN" altLang="en-US" sz="2400" b="1" u="sng" dirty="0">
                <a:latin typeface="Times New Roman" pitchFamily="18" charset="0"/>
              </a:rPr>
              <a:t>＿＿＿＿＿＿＿＿＿＿＿  ＿＿      ＿</a:t>
            </a:r>
            <a:r>
              <a:rPr lang="zh-CN" altLang="en-US" sz="2400" u="sng" dirty="0">
                <a:latin typeface="Times New Roman" pitchFamily="18" charset="0"/>
              </a:rPr>
              <a:t> </a:t>
            </a:r>
            <a:r>
              <a:rPr lang="zh-CN" altLang="en-US" sz="2400" b="1" dirty="0">
                <a:latin typeface="黑体" pitchFamily="2" charset="-122"/>
                <a:ea typeface="黑体" pitchFamily="2" charset="-122"/>
              </a:rPr>
              <a:t>。</a:t>
            </a:r>
          </a:p>
        </p:txBody>
      </p:sp>
      <p:sp>
        <p:nvSpPr>
          <p:cNvPr id="228357" name="Text Box 5"/>
          <p:cNvSpPr txBox="1">
            <a:spLocks noChangeArrowheads="1"/>
          </p:cNvSpPr>
          <p:nvPr/>
        </p:nvSpPr>
        <p:spPr bwMode="auto">
          <a:xfrm>
            <a:off x="5537523" y="926647"/>
            <a:ext cx="2160934"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r>
              <a:rPr lang="zh-CN" altLang="en-US" sz="2400" b="1" dirty="0">
                <a:solidFill>
                  <a:srgbClr val="FF0000"/>
                </a:solidFill>
                <a:latin typeface="Times New Roman" pitchFamily="18" charset="0"/>
                <a:ea typeface="黑体" pitchFamily="2" charset="-122"/>
              </a:rPr>
              <a:t>反对宗教神学</a:t>
            </a:r>
          </a:p>
        </p:txBody>
      </p:sp>
      <p:sp>
        <p:nvSpPr>
          <p:cNvPr id="228358" name="Text Box 6"/>
          <p:cNvSpPr txBox="1">
            <a:spLocks noChangeArrowheads="1"/>
          </p:cNvSpPr>
          <p:nvPr/>
        </p:nvSpPr>
        <p:spPr bwMode="auto">
          <a:xfrm>
            <a:off x="3132138" y="1341438"/>
            <a:ext cx="41671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r>
              <a:rPr kumimoji="1" lang="zh-CN" altLang="en-US" sz="2400" b="1">
                <a:solidFill>
                  <a:srgbClr val="FF0000"/>
                </a:solidFill>
                <a:latin typeface="黑体" pitchFamily="2" charset="-122"/>
                <a:ea typeface="黑体" pitchFamily="2" charset="-122"/>
              </a:rPr>
              <a:t>批判天主教会和封建专制制度</a:t>
            </a:r>
          </a:p>
        </p:txBody>
      </p:sp>
      <p:sp>
        <p:nvSpPr>
          <p:cNvPr id="228359" name="Text Box 7"/>
          <p:cNvSpPr txBox="1">
            <a:spLocks noChangeArrowheads="1"/>
          </p:cNvSpPr>
          <p:nvPr/>
        </p:nvSpPr>
        <p:spPr bwMode="auto">
          <a:xfrm>
            <a:off x="323850" y="2060575"/>
            <a:ext cx="25209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r>
              <a:rPr kumimoji="1" lang="zh-CN" altLang="en-US" sz="2400" b="1">
                <a:solidFill>
                  <a:srgbClr val="FF0000"/>
                </a:solidFill>
                <a:latin typeface="黑体" pitchFamily="2" charset="-122"/>
                <a:ea typeface="黑体" pitchFamily="2" charset="-122"/>
              </a:rPr>
              <a:t>披着宗教的外衣</a:t>
            </a:r>
          </a:p>
        </p:txBody>
      </p:sp>
      <p:sp>
        <p:nvSpPr>
          <p:cNvPr id="228360" name="Text Box 8"/>
          <p:cNvSpPr txBox="1">
            <a:spLocks noChangeArrowheads="1"/>
          </p:cNvSpPr>
          <p:nvPr/>
        </p:nvSpPr>
        <p:spPr bwMode="auto">
          <a:xfrm>
            <a:off x="1547813" y="2420938"/>
            <a:ext cx="73453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r>
              <a:rPr kumimoji="1" lang="zh-CN" altLang="en-US" sz="2400" b="1">
                <a:solidFill>
                  <a:srgbClr val="FF0000"/>
                </a:solidFill>
                <a:latin typeface="华文细黑" pitchFamily="2" charset="-122"/>
                <a:ea typeface="黑体" pitchFamily="2" charset="-122"/>
              </a:rPr>
              <a:t>完全</a:t>
            </a:r>
            <a:r>
              <a:rPr kumimoji="1" lang="zh-CN" altLang="en-US" sz="2400" b="1">
                <a:solidFill>
                  <a:srgbClr val="FF0000"/>
                </a:solidFill>
                <a:latin typeface="Times New Roman" pitchFamily="18" charset="0"/>
                <a:ea typeface="黑体" pitchFamily="2" charset="-122"/>
              </a:rPr>
              <a:t>抛开宗教的外衣，直接公开批判教会与封建专制</a:t>
            </a:r>
            <a:endParaRPr kumimoji="1" lang="zh-CN" altLang="en-US" sz="2400" b="1">
              <a:solidFill>
                <a:srgbClr val="FF0000"/>
              </a:solidFill>
              <a:latin typeface="华文细黑" pitchFamily="2" charset="-122"/>
              <a:ea typeface="黑体" pitchFamily="2" charset="-122"/>
            </a:endParaRPr>
          </a:p>
        </p:txBody>
      </p:sp>
      <p:sp>
        <p:nvSpPr>
          <p:cNvPr id="228361" name="Rectangle 9"/>
          <p:cNvSpPr>
            <a:spLocks noChangeArrowheads="1"/>
          </p:cNvSpPr>
          <p:nvPr/>
        </p:nvSpPr>
        <p:spPr bwMode="auto">
          <a:xfrm>
            <a:off x="5364163" y="2781300"/>
            <a:ext cx="23034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r>
              <a:rPr kumimoji="1" lang="zh-CN" altLang="en-US" sz="2400" b="1">
                <a:solidFill>
                  <a:srgbClr val="FF0000"/>
                </a:solidFill>
                <a:latin typeface="Times New Roman" pitchFamily="18" charset="0"/>
                <a:ea typeface="黑体" pitchFamily="2" charset="-122"/>
              </a:rPr>
              <a:t>文学艺术领域</a:t>
            </a:r>
          </a:p>
        </p:txBody>
      </p:sp>
      <p:sp>
        <p:nvSpPr>
          <p:cNvPr id="228362" name="Text Box 10"/>
          <p:cNvSpPr txBox="1">
            <a:spLocks noChangeArrowheads="1"/>
          </p:cNvSpPr>
          <p:nvPr/>
        </p:nvSpPr>
        <p:spPr bwMode="auto">
          <a:xfrm>
            <a:off x="3130550" y="3155950"/>
            <a:ext cx="22336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r>
              <a:rPr kumimoji="1" lang="zh-CN" altLang="en-US" sz="2400" b="1">
                <a:solidFill>
                  <a:srgbClr val="FF0000"/>
                </a:solidFill>
                <a:latin typeface="黑体" pitchFamily="2" charset="-122"/>
                <a:ea typeface="黑体" pitchFamily="2" charset="-122"/>
              </a:rPr>
              <a:t>政治思想领域</a:t>
            </a:r>
          </a:p>
        </p:txBody>
      </p:sp>
      <p:sp>
        <p:nvSpPr>
          <p:cNvPr id="228363" name="Rectangle 11"/>
          <p:cNvSpPr>
            <a:spLocks noChangeArrowheads="1"/>
          </p:cNvSpPr>
          <p:nvPr/>
        </p:nvSpPr>
        <p:spPr bwMode="auto">
          <a:xfrm>
            <a:off x="4356100" y="3500438"/>
            <a:ext cx="15843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r>
              <a:rPr lang="zh-CN" altLang="en-US" sz="2400" b="1" dirty="0">
                <a:solidFill>
                  <a:srgbClr val="FF0000"/>
                </a:solidFill>
                <a:latin typeface="Times New Roman" pitchFamily="18" charset="0"/>
                <a:ea typeface="黑体" pitchFamily="2" charset="-122"/>
              </a:rPr>
              <a:t>提倡人性</a:t>
            </a:r>
          </a:p>
        </p:txBody>
      </p:sp>
      <p:sp>
        <p:nvSpPr>
          <p:cNvPr id="228364" name="Rectangle 12"/>
          <p:cNvSpPr>
            <a:spLocks noChangeArrowheads="1"/>
          </p:cNvSpPr>
          <p:nvPr/>
        </p:nvSpPr>
        <p:spPr bwMode="auto">
          <a:xfrm>
            <a:off x="7194550" y="3500438"/>
            <a:ext cx="162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r>
              <a:rPr lang="zh-CN" altLang="en-US" sz="2400" b="1">
                <a:solidFill>
                  <a:srgbClr val="FF0000"/>
                </a:solidFill>
                <a:latin typeface="Times New Roman" pitchFamily="18" charset="0"/>
                <a:ea typeface="黑体" pitchFamily="2" charset="-122"/>
              </a:rPr>
              <a:t>崇尚理性</a:t>
            </a:r>
          </a:p>
        </p:txBody>
      </p:sp>
      <p:sp>
        <p:nvSpPr>
          <p:cNvPr id="228365" name="Rectangle 13"/>
          <p:cNvSpPr>
            <a:spLocks noChangeArrowheads="1"/>
          </p:cNvSpPr>
          <p:nvPr/>
        </p:nvSpPr>
        <p:spPr bwMode="auto">
          <a:xfrm>
            <a:off x="3708400" y="4267200"/>
            <a:ext cx="543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r>
              <a:rPr lang="zh-CN" altLang="en-US" sz="2400" b="1">
                <a:solidFill>
                  <a:srgbClr val="FF0000"/>
                </a:solidFill>
                <a:latin typeface="Times New Roman" pitchFamily="18" charset="0"/>
                <a:ea typeface="黑体" pitchFamily="2" charset="-122"/>
              </a:rPr>
              <a:t>更为彻底，更具鲜明的政治革命性质</a:t>
            </a:r>
          </a:p>
        </p:txBody>
      </p:sp>
      <p:sp>
        <p:nvSpPr>
          <p:cNvPr id="228366" name="Rectangle 14"/>
          <p:cNvSpPr>
            <a:spLocks noChangeArrowheads="1"/>
          </p:cNvSpPr>
          <p:nvPr/>
        </p:nvSpPr>
        <p:spPr bwMode="auto">
          <a:xfrm>
            <a:off x="2555875" y="3908425"/>
            <a:ext cx="5832549"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r>
              <a:rPr kumimoji="1" lang="zh-CN" altLang="en-US" sz="2400" b="1" dirty="0">
                <a:solidFill>
                  <a:srgbClr val="FF0000"/>
                </a:solidFill>
                <a:latin typeface="Times New Roman" pitchFamily="18" charset="0"/>
                <a:ea typeface="黑体" pitchFamily="2" charset="-122"/>
              </a:rPr>
              <a:t>描绘了未来资产阶级“理性王国”的蓝图</a:t>
            </a:r>
          </a:p>
        </p:txBody>
      </p:sp>
    </p:spTree>
    <p:extLst>
      <p:ext uri="{BB962C8B-B14F-4D97-AF65-F5344CB8AC3E}">
        <p14:creationId xmlns:p14="http://schemas.microsoft.com/office/powerpoint/2010/main" val="8265812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835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28357"/>
                                        </p:tgtEl>
                                        <p:attrNameLst>
                                          <p:attrName>style.visibility</p:attrName>
                                        </p:attrNameLst>
                                      </p:cBhvr>
                                      <p:to>
                                        <p:strVal val="visible"/>
                                      </p:to>
                                    </p:set>
                                    <p:anim calcmode="lin" valueType="num">
                                      <p:cBhvr additive="base">
                                        <p:cTn id="11" dur="500" fill="hold"/>
                                        <p:tgtEl>
                                          <p:spTgt spid="228357"/>
                                        </p:tgtEl>
                                        <p:attrNameLst>
                                          <p:attrName>ppt_x</p:attrName>
                                        </p:attrNameLst>
                                      </p:cBhvr>
                                      <p:tavLst>
                                        <p:tav tm="0">
                                          <p:val>
                                            <p:strVal val="#ppt_x"/>
                                          </p:val>
                                        </p:tav>
                                        <p:tav tm="100000">
                                          <p:val>
                                            <p:strVal val="#ppt_x"/>
                                          </p:val>
                                        </p:tav>
                                      </p:tavLst>
                                    </p:anim>
                                    <p:anim calcmode="lin" valueType="num">
                                      <p:cBhvr additive="base">
                                        <p:cTn id="12" dur="500" fill="hold"/>
                                        <p:tgtEl>
                                          <p:spTgt spid="228357"/>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28358"/>
                                        </p:tgtEl>
                                        <p:attrNameLst>
                                          <p:attrName>style.visibility</p:attrName>
                                        </p:attrNameLst>
                                      </p:cBhvr>
                                      <p:to>
                                        <p:strVal val="visible"/>
                                      </p:to>
                                    </p:set>
                                    <p:anim calcmode="lin" valueType="num">
                                      <p:cBhvr additive="base">
                                        <p:cTn id="17" dur="500" fill="hold"/>
                                        <p:tgtEl>
                                          <p:spTgt spid="228358"/>
                                        </p:tgtEl>
                                        <p:attrNameLst>
                                          <p:attrName>ppt_x</p:attrName>
                                        </p:attrNameLst>
                                      </p:cBhvr>
                                      <p:tavLst>
                                        <p:tav tm="0">
                                          <p:val>
                                            <p:strVal val="#ppt_x"/>
                                          </p:val>
                                        </p:tav>
                                        <p:tav tm="100000">
                                          <p:val>
                                            <p:strVal val="#ppt_x"/>
                                          </p:val>
                                        </p:tav>
                                      </p:tavLst>
                                    </p:anim>
                                    <p:anim calcmode="lin" valueType="num">
                                      <p:cBhvr additive="base">
                                        <p:cTn id="18" dur="500" fill="hold"/>
                                        <p:tgtEl>
                                          <p:spTgt spid="228358"/>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28359"/>
                                        </p:tgtEl>
                                        <p:attrNameLst>
                                          <p:attrName>style.visibility</p:attrName>
                                        </p:attrNameLst>
                                      </p:cBhvr>
                                      <p:to>
                                        <p:strVal val="visible"/>
                                      </p:to>
                                    </p:set>
                                    <p:anim calcmode="lin" valueType="num">
                                      <p:cBhvr additive="base">
                                        <p:cTn id="23" dur="500" fill="hold"/>
                                        <p:tgtEl>
                                          <p:spTgt spid="228359"/>
                                        </p:tgtEl>
                                        <p:attrNameLst>
                                          <p:attrName>ppt_x</p:attrName>
                                        </p:attrNameLst>
                                      </p:cBhvr>
                                      <p:tavLst>
                                        <p:tav tm="0">
                                          <p:val>
                                            <p:strVal val="#ppt_x"/>
                                          </p:val>
                                        </p:tav>
                                        <p:tav tm="100000">
                                          <p:val>
                                            <p:strVal val="#ppt_x"/>
                                          </p:val>
                                        </p:tav>
                                      </p:tavLst>
                                    </p:anim>
                                    <p:anim calcmode="lin" valueType="num">
                                      <p:cBhvr additive="base">
                                        <p:cTn id="24" dur="500" fill="hold"/>
                                        <p:tgtEl>
                                          <p:spTgt spid="228359"/>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228360"/>
                                        </p:tgtEl>
                                        <p:attrNameLst>
                                          <p:attrName>style.visibility</p:attrName>
                                        </p:attrNameLst>
                                      </p:cBhvr>
                                      <p:to>
                                        <p:strVal val="visible"/>
                                      </p:to>
                                    </p:set>
                                    <p:anim calcmode="lin" valueType="num">
                                      <p:cBhvr additive="base">
                                        <p:cTn id="29" dur="500" fill="hold"/>
                                        <p:tgtEl>
                                          <p:spTgt spid="228360"/>
                                        </p:tgtEl>
                                        <p:attrNameLst>
                                          <p:attrName>ppt_x</p:attrName>
                                        </p:attrNameLst>
                                      </p:cBhvr>
                                      <p:tavLst>
                                        <p:tav tm="0">
                                          <p:val>
                                            <p:strVal val="#ppt_x"/>
                                          </p:val>
                                        </p:tav>
                                        <p:tav tm="100000">
                                          <p:val>
                                            <p:strVal val="#ppt_x"/>
                                          </p:val>
                                        </p:tav>
                                      </p:tavLst>
                                    </p:anim>
                                    <p:anim calcmode="lin" valueType="num">
                                      <p:cBhvr additive="base">
                                        <p:cTn id="30" dur="500" fill="hold"/>
                                        <p:tgtEl>
                                          <p:spTgt spid="228360"/>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228361"/>
                                        </p:tgtEl>
                                        <p:attrNameLst>
                                          <p:attrName>style.visibility</p:attrName>
                                        </p:attrNameLst>
                                      </p:cBhvr>
                                      <p:to>
                                        <p:strVal val="visible"/>
                                      </p:to>
                                    </p:set>
                                    <p:anim calcmode="lin" valueType="num">
                                      <p:cBhvr additive="base">
                                        <p:cTn id="35" dur="500" fill="hold"/>
                                        <p:tgtEl>
                                          <p:spTgt spid="228361"/>
                                        </p:tgtEl>
                                        <p:attrNameLst>
                                          <p:attrName>ppt_x</p:attrName>
                                        </p:attrNameLst>
                                      </p:cBhvr>
                                      <p:tavLst>
                                        <p:tav tm="0">
                                          <p:val>
                                            <p:strVal val="#ppt_x"/>
                                          </p:val>
                                        </p:tav>
                                        <p:tav tm="100000">
                                          <p:val>
                                            <p:strVal val="#ppt_x"/>
                                          </p:val>
                                        </p:tav>
                                      </p:tavLst>
                                    </p:anim>
                                    <p:anim calcmode="lin" valueType="num">
                                      <p:cBhvr additive="base">
                                        <p:cTn id="36" dur="500" fill="hold"/>
                                        <p:tgtEl>
                                          <p:spTgt spid="228361"/>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228362"/>
                                        </p:tgtEl>
                                        <p:attrNameLst>
                                          <p:attrName>style.visibility</p:attrName>
                                        </p:attrNameLst>
                                      </p:cBhvr>
                                      <p:to>
                                        <p:strVal val="visible"/>
                                      </p:to>
                                    </p:set>
                                    <p:anim calcmode="lin" valueType="num">
                                      <p:cBhvr additive="base">
                                        <p:cTn id="41" dur="500" fill="hold"/>
                                        <p:tgtEl>
                                          <p:spTgt spid="228362"/>
                                        </p:tgtEl>
                                        <p:attrNameLst>
                                          <p:attrName>ppt_x</p:attrName>
                                        </p:attrNameLst>
                                      </p:cBhvr>
                                      <p:tavLst>
                                        <p:tav tm="0">
                                          <p:val>
                                            <p:strVal val="#ppt_x"/>
                                          </p:val>
                                        </p:tav>
                                        <p:tav tm="100000">
                                          <p:val>
                                            <p:strVal val="#ppt_x"/>
                                          </p:val>
                                        </p:tav>
                                      </p:tavLst>
                                    </p:anim>
                                    <p:anim calcmode="lin" valueType="num">
                                      <p:cBhvr additive="base">
                                        <p:cTn id="42" dur="500" fill="hold"/>
                                        <p:tgtEl>
                                          <p:spTgt spid="228362"/>
                                        </p:tgtEl>
                                        <p:attrNameLst>
                                          <p:attrName>ppt_y</p:attrName>
                                        </p:attrNameLst>
                                      </p:cBhvr>
                                      <p:tavLst>
                                        <p:tav tm="0">
                                          <p:val>
                                            <p:strVal val="1+#ppt_h/2"/>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228363"/>
                                        </p:tgtEl>
                                        <p:attrNameLst>
                                          <p:attrName>style.visibility</p:attrName>
                                        </p:attrNameLst>
                                      </p:cBhvr>
                                      <p:to>
                                        <p:strVal val="visible"/>
                                      </p:to>
                                    </p:set>
                                    <p:anim calcmode="lin" valueType="num">
                                      <p:cBhvr additive="base">
                                        <p:cTn id="47" dur="500" fill="hold"/>
                                        <p:tgtEl>
                                          <p:spTgt spid="228363"/>
                                        </p:tgtEl>
                                        <p:attrNameLst>
                                          <p:attrName>ppt_x</p:attrName>
                                        </p:attrNameLst>
                                      </p:cBhvr>
                                      <p:tavLst>
                                        <p:tav tm="0">
                                          <p:val>
                                            <p:strVal val="#ppt_x"/>
                                          </p:val>
                                        </p:tav>
                                        <p:tav tm="100000">
                                          <p:val>
                                            <p:strVal val="#ppt_x"/>
                                          </p:val>
                                        </p:tav>
                                      </p:tavLst>
                                    </p:anim>
                                    <p:anim calcmode="lin" valueType="num">
                                      <p:cBhvr additive="base">
                                        <p:cTn id="48" dur="500" fill="hold"/>
                                        <p:tgtEl>
                                          <p:spTgt spid="228363"/>
                                        </p:tgtEl>
                                        <p:attrNameLst>
                                          <p:attrName>ppt_y</p:attrName>
                                        </p:attrNameLst>
                                      </p:cBhvr>
                                      <p:tavLst>
                                        <p:tav tm="0">
                                          <p:val>
                                            <p:strVal val="1+#ppt_h/2"/>
                                          </p:val>
                                        </p:tav>
                                        <p:tav tm="100000">
                                          <p:val>
                                            <p:strVal val="#ppt_y"/>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228364"/>
                                        </p:tgtEl>
                                        <p:attrNameLst>
                                          <p:attrName>style.visibility</p:attrName>
                                        </p:attrNameLst>
                                      </p:cBhvr>
                                      <p:to>
                                        <p:strVal val="visible"/>
                                      </p:to>
                                    </p:set>
                                    <p:anim calcmode="lin" valueType="num">
                                      <p:cBhvr additive="base">
                                        <p:cTn id="53" dur="500" fill="hold"/>
                                        <p:tgtEl>
                                          <p:spTgt spid="228364"/>
                                        </p:tgtEl>
                                        <p:attrNameLst>
                                          <p:attrName>ppt_x</p:attrName>
                                        </p:attrNameLst>
                                      </p:cBhvr>
                                      <p:tavLst>
                                        <p:tav tm="0">
                                          <p:val>
                                            <p:strVal val="#ppt_x"/>
                                          </p:val>
                                        </p:tav>
                                        <p:tav tm="100000">
                                          <p:val>
                                            <p:strVal val="#ppt_x"/>
                                          </p:val>
                                        </p:tav>
                                      </p:tavLst>
                                    </p:anim>
                                    <p:anim calcmode="lin" valueType="num">
                                      <p:cBhvr additive="base">
                                        <p:cTn id="54" dur="500" fill="hold"/>
                                        <p:tgtEl>
                                          <p:spTgt spid="228364"/>
                                        </p:tgtEl>
                                        <p:attrNameLst>
                                          <p:attrName>ppt_y</p:attrName>
                                        </p:attrNameLst>
                                      </p:cBhvr>
                                      <p:tavLst>
                                        <p:tav tm="0">
                                          <p:val>
                                            <p:strVal val="1+#ppt_h/2"/>
                                          </p:val>
                                        </p:tav>
                                        <p:tav tm="100000">
                                          <p:val>
                                            <p:strVal val="#ppt_y"/>
                                          </p:val>
                                        </p:tav>
                                      </p:tavLst>
                                    </p:anim>
                                  </p:childTnLst>
                                </p:cTn>
                              </p:par>
                            </p:childTnLst>
                          </p:cTn>
                        </p:par>
                      </p:childTnLst>
                    </p:cTn>
                  </p:par>
                  <p:par>
                    <p:cTn id="55" fill="hold" nodeType="clickPar">
                      <p:stCondLst>
                        <p:cond delay="indefinite"/>
                      </p:stCondLst>
                      <p:childTnLst>
                        <p:par>
                          <p:cTn id="56" fill="hold" nodeType="withGroup">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228366"/>
                                        </p:tgtEl>
                                        <p:attrNameLst>
                                          <p:attrName>style.visibility</p:attrName>
                                        </p:attrNameLst>
                                      </p:cBhvr>
                                      <p:to>
                                        <p:strVal val="visible"/>
                                      </p:to>
                                    </p:set>
                                    <p:anim calcmode="lin" valueType="num">
                                      <p:cBhvr additive="base">
                                        <p:cTn id="59" dur="500" fill="hold"/>
                                        <p:tgtEl>
                                          <p:spTgt spid="228366"/>
                                        </p:tgtEl>
                                        <p:attrNameLst>
                                          <p:attrName>ppt_x</p:attrName>
                                        </p:attrNameLst>
                                      </p:cBhvr>
                                      <p:tavLst>
                                        <p:tav tm="0">
                                          <p:val>
                                            <p:strVal val="#ppt_x"/>
                                          </p:val>
                                        </p:tav>
                                        <p:tav tm="100000">
                                          <p:val>
                                            <p:strVal val="#ppt_x"/>
                                          </p:val>
                                        </p:tav>
                                      </p:tavLst>
                                    </p:anim>
                                    <p:anim calcmode="lin" valueType="num">
                                      <p:cBhvr additive="base">
                                        <p:cTn id="60" dur="500" fill="hold"/>
                                        <p:tgtEl>
                                          <p:spTgt spid="228366"/>
                                        </p:tgtEl>
                                        <p:attrNameLst>
                                          <p:attrName>ppt_y</p:attrName>
                                        </p:attrNameLst>
                                      </p:cBhvr>
                                      <p:tavLst>
                                        <p:tav tm="0">
                                          <p:val>
                                            <p:strVal val="1+#ppt_h/2"/>
                                          </p:val>
                                        </p:tav>
                                        <p:tav tm="100000">
                                          <p:val>
                                            <p:strVal val="#ppt_y"/>
                                          </p:val>
                                        </p:tav>
                                      </p:tavLst>
                                    </p:anim>
                                  </p:childTnLst>
                                </p:cTn>
                              </p:par>
                            </p:childTnLst>
                          </p:cTn>
                        </p:par>
                      </p:childTnLst>
                    </p:cTn>
                  </p:par>
                  <p:par>
                    <p:cTn id="61" fill="hold" nodeType="clickPar">
                      <p:stCondLst>
                        <p:cond delay="indefinite"/>
                      </p:stCondLst>
                      <p:childTnLst>
                        <p:par>
                          <p:cTn id="62" fill="hold" nodeType="withGroup">
                            <p:stCondLst>
                              <p:cond delay="0"/>
                            </p:stCondLst>
                            <p:childTnLst>
                              <p:par>
                                <p:cTn id="63" presetID="2" presetClass="entr" presetSubtype="4" fill="hold" nodeType="clickEffect">
                                  <p:stCondLst>
                                    <p:cond delay="0"/>
                                  </p:stCondLst>
                                  <p:childTnLst>
                                    <p:set>
                                      <p:cBhvr>
                                        <p:cTn id="64" dur="1" fill="hold">
                                          <p:stCondLst>
                                            <p:cond delay="0"/>
                                          </p:stCondLst>
                                        </p:cTn>
                                        <p:tgtEl>
                                          <p:spTgt spid="228365">
                                            <p:txEl>
                                              <p:pRg st="0" end="0"/>
                                            </p:txEl>
                                          </p:spTgt>
                                        </p:tgtEl>
                                        <p:attrNameLst>
                                          <p:attrName>style.visibility</p:attrName>
                                        </p:attrNameLst>
                                      </p:cBhvr>
                                      <p:to>
                                        <p:strVal val="visible"/>
                                      </p:to>
                                    </p:set>
                                    <p:anim calcmode="lin" valueType="num">
                                      <p:cBhvr additive="base">
                                        <p:cTn id="65" dur="500" fill="hold"/>
                                        <p:tgtEl>
                                          <p:spTgt spid="228365">
                                            <p:txEl>
                                              <p:pRg st="0" end="0"/>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22836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8356" grpId="0"/>
      <p:bldP spid="228357" grpId="0"/>
      <p:bldP spid="228358" grpId="0"/>
      <p:bldP spid="228359" grpId="0"/>
      <p:bldP spid="228360" grpId="0"/>
      <p:bldP spid="228361" grpId="0"/>
      <p:bldP spid="228362" grpId="0"/>
      <p:bldP spid="228363" grpId="0"/>
      <p:bldP spid="228364" grpId="0"/>
      <p:bldP spid="22836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矩形 5"/>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4388" y="476250"/>
            <a:ext cx="2170112" cy="1925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Rectangle 3"/>
          <p:cNvSpPr>
            <a:spLocks noGrp="1" noRot="1" noChangeArrowheads="1"/>
          </p:cNvSpPr>
          <p:nvPr/>
        </p:nvSpPr>
        <p:spPr bwMode="auto">
          <a:xfrm>
            <a:off x="107950" y="-169863"/>
            <a:ext cx="8540750" cy="30972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2900" indent="-342900" eaLnBrk="0" hangingPunct="0">
              <a:spcBef>
                <a:spcPct val="20000"/>
              </a:spcBef>
              <a:buClr>
                <a:schemeClr val="hlink"/>
              </a:buClr>
              <a:buSzPct val="75000"/>
              <a:buFont typeface="Wingdings" pitchFamily="2" charset="2"/>
              <a:buChar char="v"/>
              <a:defRPr sz="3200">
                <a:solidFill>
                  <a:schemeClr val="tx1"/>
                </a:solidFill>
                <a:latin typeface="Arial" pitchFamily="34" charset="0"/>
                <a:ea typeface="宋体" pitchFamily="2" charset="-122"/>
              </a:defRPr>
            </a:lvl1pPr>
            <a:lvl2pPr marL="742950" indent="-285750" eaLnBrk="0" hangingPunct="0">
              <a:spcBef>
                <a:spcPct val="20000"/>
              </a:spcBef>
              <a:buClr>
                <a:schemeClr val="accent2"/>
              </a:buClr>
              <a:buSzPct val="85000"/>
              <a:buFont typeface="Wingdings" pitchFamily="2" charset="2"/>
              <a:buChar char=""/>
              <a:defRPr sz="2800">
                <a:solidFill>
                  <a:schemeClr val="tx1"/>
                </a:solidFill>
                <a:latin typeface="Arial" pitchFamily="34" charset="0"/>
                <a:ea typeface="宋体" pitchFamily="2" charset="-122"/>
              </a:defRPr>
            </a:lvl2pPr>
            <a:lvl3pPr marL="1143000" indent="-228600" eaLnBrk="0" hangingPunct="0">
              <a:spcBef>
                <a:spcPct val="20000"/>
              </a:spcBef>
              <a:buClr>
                <a:schemeClr val="hlink"/>
              </a:buClr>
              <a:buSzPct val="85000"/>
              <a:buFont typeface="Wingdings" pitchFamily="2" charset="2"/>
              <a:buChar char="v"/>
              <a:defRPr sz="2400">
                <a:solidFill>
                  <a:schemeClr val="tx1"/>
                </a:solidFill>
                <a:latin typeface="Arial" pitchFamily="34" charset="0"/>
                <a:ea typeface="宋体" pitchFamily="2" charset="-122"/>
              </a:defRPr>
            </a:lvl3pPr>
            <a:lvl4pPr marL="1600200" indent="-228600" eaLnBrk="0" hangingPunct="0">
              <a:spcBef>
                <a:spcPct val="20000"/>
              </a:spcBef>
              <a:buClr>
                <a:schemeClr val="accent2"/>
              </a:buClr>
              <a:buSzPct val="90000"/>
              <a:buFont typeface="Wingdings" pitchFamily="2" charset="2"/>
              <a:buChar char=""/>
              <a:defRPr sz="2000">
                <a:solidFill>
                  <a:schemeClr val="tx1"/>
                </a:solidFill>
                <a:latin typeface="Arial" pitchFamily="34" charset="0"/>
                <a:ea typeface="宋体" pitchFamily="2" charset="-122"/>
              </a:defRPr>
            </a:lvl4pPr>
            <a:lvl5pPr marL="2057400" indent="-228600" eaLnBrk="0" hangingPunct="0">
              <a:spcBef>
                <a:spcPct val="20000"/>
              </a:spcBef>
              <a:buClr>
                <a:schemeClr val="hlink"/>
              </a:buClr>
              <a:buSzPct val="85000"/>
              <a:buFont typeface="Wingdings" pitchFamily="2" charset="2"/>
              <a:buChar char="v"/>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lr>
                <a:schemeClr val="hlink"/>
              </a:buClr>
              <a:buSzPct val="85000"/>
              <a:buFont typeface="Wingdings" pitchFamily="2" charset="2"/>
              <a:buChar char="v"/>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lr>
                <a:schemeClr val="hlink"/>
              </a:buClr>
              <a:buSzPct val="85000"/>
              <a:buFont typeface="Wingdings" pitchFamily="2" charset="2"/>
              <a:buChar char="v"/>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lr>
                <a:schemeClr val="hlink"/>
              </a:buClr>
              <a:buSzPct val="85000"/>
              <a:buFont typeface="Wingdings" pitchFamily="2" charset="2"/>
              <a:buChar char="v"/>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lr>
                <a:schemeClr val="hlink"/>
              </a:buClr>
              <a:buSzPct val="85000"/>
              <a:buFont typeface="Wingdings" pitchFamily="2" charset="2"/>
              <a:buChar char="v"/>
              <a:defRPr sz="2000">
                <a:solidFill>
                  <a:schemeClr val="tx1"/>
                </a:solidFill>
                <a:latin typeface="Arial" pitchFamily="34" charset="0"/>
                <a:ea typeface="宋体" pitchFamily="2" charset="-122"/>
              </a:defRPr>
            </a:lvl9pPr>
          </a:lstStyle>
          <a:p>
            <a:pPr marL="0" indent="0" eaLnBrk="1" hangingPunct="1">
              <a:buFont typeface="Wingdings" pitchFamily="2" charset="2"/>
              <a:buNone/>
            </a:pPr>
            <a:endParaRPr lang="zh-CN" altLang="en-US" b="1" dirty="0"/>
          </a:p>
          <a:p>
            <a:pPr marL="0" indent="0" eaLnBrk="1" hangingPunct="1">
              <a:buFont typeface="Wingdings" pitchFamily="2" charset="2"/>
              <a:buNone/>
            </a:pPr>
            <a:r>
              <a:rPr lang="zh-CN" altLang="en-US" b="1" dirty="0">
                <a:solidFill>
                  <a:srgbClr val="000000"/>
                </a:solidFill>
                <a:latin typeface="宋体" pitchFamily="2" charset="-122"/>
              </a:rPr>
              <a:t> 1.</a:t>
            </a:r>
            <a:r>
              <a:rPr lang="en-US" altLang="zh-CN" sz="2800" b="1" dirty="0">
                <a:solidFill>
                  <a:srgbClr val="000000"/>
                </a:solidFill>
                <a:latin typeface="宋体" pitchFamily="2" charset="-122"/>
              </a:rPr>
              <a:t> </a:t>
            </a:r>
            <a:r>
              <a:rPr lang="zh-CN" altLang="en-US" sz="2800" b="1" dirty="0">
                <a:solidFill>
                  <a:srgbClr val="000000"/>
                </a:solidFill>
                <a:latin typeface="宋体" pitchFamily="2" charset="-122"/>
              </a:rPr>
              <a:t>中国古代，孔子创立的儒家思想被视为最早的“民本”思想；</a:t>
            </a:r>
            <a:r>
              <a:rPr lang="en-US" altLang="zh-CN" sz="2800" b="1" dirty="0">
                <a:solidFill>
                  <a:srgbClr val="000000"/>
                </a:solidFill>
                <a:latin typeface="宋体" pitchFamily="2" charset="-122"/>
              </a:rPr>
              <a:t>17—18</a:t>
            </a:r>
            <a:r>
              <a:rPr lang="zh-CN" altLang="en-US" sz="2800" b="1" dirty="0">
                <a:solidFill>
                  <a:srgbClr val="000000"/>
                </a:solidFill>
                <a:latin typeface="宋体" pitchFamily="2" charset="-122"/>
              </a:rPr>
              <a:t>世纪，启蒙运动倡导“天赋人权”。这两种思想的根本差异是</a:t>
            </a:r>
          </a:p>
          <a:p>
            <a:pPr marL="0" indent="0" eaLnBrk="1" hangingPunct="1">
              <a:buFont typeface="Wingdings" pitchFamily="2" charset="2"/>
              <a:buNone/>
            </a:pPr>
            <a:r>
              <a:rPr lang="zh-CN" altLang="en-US" sz="2800" b="1" dirty="0">
                <a:latin typeface="宋体" pitchFamily="2" charset="-122"/>
              </a:rPr>
              <a:t>  Ａ</a:t>
            </a:r>
            <a:r>
              <a:rPr lang="en-US" altLang="zh-CN" sz="2800" b="1" dirty="0">
                <a:latin typeface="宋体" pitchFamily="2" charset="-122"/>
              </a:rPr>
              <a:t>.</a:t>
            </a:r>
            <a:r>
              <a:rPr lang="zh-CN" altLang="en-US" sz="2800" b="1" dirty="0">
                <a:latin typeface="宋体" pitchFamily="2" charset="-122"/>
              </a:rPr>
              <a:t>思想产生的背景　 　Ｂ</a:t>
            </a:r>
            <a:r>
              <a:rPr lang="en-US" altLang="zh-CN" sz="2800" b="1" dirty="0">
                <a:latin typeface="宋体" pitchFamily="2" charset="-122"/>
              </a:rPr>
              <a:t>.</a:t>
            </a:r>
            <a:r>
              <a:rPr lang="zh-CN" altLang="en-US" sz="2800" b="1" dirty="0">
                <a:latin typeface="宋体" pitchFamily="2" charset="-122"/>
              </a:rPr>
              <a:t>思想内容　  </a:t>
            </a:r>
          </a:p>
          <a:p>
            <a:pPr marL="0" indent="0" eaLnBrk="1" hangingPunct="1">
              <a:buFont typeface="Wingdings" pitchFamily="2" charset="2"/>
              <a:buNone/>
            </a:pPr>
            <a:r>
              <a:rPr lang="zh-CN" altLang="en-US" sz="2800" b="1" dirty="0">
                <a:latin typeface="宋体" pitchFamily="2" charset="-122"/>
              </a:rPr>
              <a:t>  Ｃ</a:t>
            </a:r>
            <a:r>
              <a:rPr lang="en-US" altLang="zh-CN" sz="2800" b="1" dirty="0">
                <a:latin typeface="宋体" pitchFamily="2" charset="-122"/>
              </a:rPr>
              <a:t>.</a:t>
            </a:r>
            <a:r>
              <a:rPr lang="zh-CN" altLang="en-US" sz="2800" b="1" dirty="0">
                <a:latin typeface="宋体" pitchFamily="2" charset="-122"/>
              </a:rPr>
              <a:t>思想的实质　   　  Ｄ</a:t>
            </a:r>
            <a:r>
              <a:rPr lang="en-US" altLang="zh-CN" sz="2800" b="1" dirty="0">
                <a:latin typeface="宋体" pitchFamily="2" charset="-122"/>
              </a:rPr>
              <a:t>.</a:t>
            </a:r>
            <a:r>
              <a:rPr lang="zh-CN" altLang="en-US" sz="2800" b="1" dirty="0">
                <a:latin typeface="宋体" pitchFamily="2" charset="-122"/>
              </a:rPr>
              <a:t>思想产生的影响</a:t>
            </a:r>
          </a:p>
        </p:txBody>
      </p:sp>
      <p:sp>
        <p:nvSpPr>
          <p:cNvPr id="17412" name="Rectangle 4"/>
          <p:cNvSpPr>
            <a:spLocks noChangeArrowheads="1"/>
          </p:cNvSpPr>
          <p:nvPr/>
        </p:nvSpPr>
        <p:spPr bwMode="auto">
          <a:xfrm>
            <a:off x="179388" y="3357563"/>
            <a:ext cx="8686800" cy="495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eaLnBrk="0" hangingPunct="0">
              <a:spcBef>
                <a:spcPct val="20000"/>
              </a:spcBef>
              <a:buClr>
                <a:schemeClr val="hlink"/>
              </a:buClr>
              <a:buSzPct val="75000"/>
              <a:buFont typeface="Wingdings" pitchFamily="2" charset="2"/>
              <a:buChar char="v"/>
              <a:defRPr sz="3200">
                <a:solidFill>
                  <a:schemeClr val="tx1"/>
                </a:solidFill>
                <a:latin typeface="Arial" pitchFamily="34" charset="0"/>
                <a:ea typeface="宋体" pitchFamily="2" charset="-122"/>
              </a:defRPr>
            </a:lvl1pPr>
            <a:lvl2pPr marL="742950" indent="-285750" eaLnBrk="0" hangingPunct="0">
              <a:spcBef>
                <a:spcPct val="20000"/>
              </a:spcBef>
              <a:buClr>
                <a:schemeClr val="accent2"/>
              </a:buClr>
              <a:buSzPct val="85000"/>
              <a:buFont typeface="Wingdings" pitchFamily="2" charset="2"/>
              <a:buChar char=""/>
              <a:defRPr sz="2800">
                <a:solidFill>
                  <a:schemeClr val="tx1"/>
                </a:solidFill>
                <a:latin typeface="Arial" pitchFamily="34" charset="0"/>
                <a:ea typeface="宋体" pitchFamily="2" charset="-122"/>
              </a:defRPr>
            </a:lvl2pPr>
            <a:lvl3pPr marL="1143000" indent="-228600" eaLnBrk="0" hangingPunct="0">
              <a:spcBef>
                <a:spcPct val="20000"/>
              </a:spcBef>
              <a:buClr>
                <a:schemeClr val="hlink"/>
              </a:buClr>
              <a:buSzPct val="85000"/>
              <a:buFont typeface="Wingdings" pitchFamily="2" charset="2"/>
              <a:buChar char="v"/>
              <a:defRPr sz="2400">
                <a:solidFill>
                  <a:schemeClr val="tx1"/>
                </a:solidFill>
                <a:latin typeface="Arial" pitchFamily="34" charset="0"/>
                <a:ea typeface="宋体" pitchFamily="2" charset="-122"/>
              </a:defRPr>
            </a:lvl3pPr>
            <a:lvl4pPr marL="1600200" indent="-228600" eaLnBrk="0" hangingPunct="0">
              <a:spcBef>
                <a:spcPct val="20000"/>
              </a:spcBef>
              <a:buClr>
                <a:schemeClr val="accent2"/>
              </a:buClr>
              <a:buSzPct val="90000"/>
              <a:buFont typeface="Wingdings" pitchFamily="2" charset="2"/>
              <a:buChar char=""/>
              <a:defRPr sz="2000">
                <a:solidFill>
                  <a:schemeClr val="tx1"/>
                </a:solidFill>
                <a:latin typeface="Arial" pitchFamily="34" charset="0"/>
                <a:ea typeface="宋体" pitchFamily="2" charset="-122"/>
              </a:defRPr>
            </a:lvl4pPr>
            <a:lvl5pPr marL="2057400" indent="-228600" eaLnBrk="0" hangingPunct="0">
              <a:spcBef>
                <a:spcPct val="20000"/>
              </a:spcBef>
              <a:buClr>
                <a:schemeClr val="hlink"/>
              </a:buClr>
              <a:buSzPct val="85000"/>
              <a:buFont typeface="Wingdings" pitchFamily="2" charset="2"/>
              <a:buChar char="v"/>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lr>
                <a:schemeClr val="hlink"/>
              </a:buClr>
              <a:buSzPct val="85000"/>
              <a:buFont typeface="Wingdings" pitchFamily="2" charset="2"/>
              <a:buChar char="v"/>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lr>
                <a:schemeClr val="hlink"/>
              </a:buClr>
              <a:buSzPct val="85000"/>
              <a:buFont typeface="Wingdings" pitchFamily="2" charset="2"/>
              <a:buChar char="v"/>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lr>
                <a:schemeClr val="hlink"/>
              </a:buClr>
              <a:buSzPct val="85000"/>
              <a:buFont typeface="Wingdings" pitchFamily="2" charset="2"/>
              <a:buChar char="v"/>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lr>
                <a:schemeClr val="hlink"/>
              </a:buClr>
              <a:buSzPct val="85000"/>
              <a:buFont typeface="Wingdings" pitchFamily="2" charset="2"/>
              <a:buChar char="v"/>
              <a:defRPr sz="2000">
                <a:solidFill>
                  <a:schemeClr val="tx1"/>
                </a:solidFill>
                <a:latin typeface="Arial" pitchFamily="34" charset="0"/>
                <a:ea typeface="宋体" pitchFamily="2" charset="-122"/>
              </a:defRPr>
            </a:lvl9pPr>
          </a:lstStyle>
          <a:p>
            <a:pPr>
              <a:buFont typeface="Wingdings" pitchFamily="2" charset="2"/>
              <a:buNone/>
            </a:pPr>
            <a:r>
              <a:rPr lang="zh-CN" altLang="en-US" sz="2800" b="1" dirty="0">
                <a:solidFill>
                  <a:srgbClr val="000000"/>
                </a:solidFill>
                <a:latin typeface="宋体" pitchFamily="2" charset="-122"/>
              </a:rPr>
              <a:t>2. (2012上海) 19世纪的法国思想家托克维尔说：“世界上没有哪一个国家比美国更多地运用18世纪哲学家在政治问题上的种种最大胆的学说。”托克维尔此处所说的“最大胆学说”的提出者是</a:t>
            </a:r>
          </a:p>
          <a:p>
            <a:pPr>
              <a:buFont typeface="Wingdings" pitchFamily="2" charset="2"/>
              <a:buNone/>
            </a:pPr>
            <a:r>
              <a:rPr lang="zh-CN" altLang="en-US" sz="2800" b="1" dirty="0">
                <a:solidFill>
                  <a:srgbClr val="000000"/>
                </a:solidFill>
                <a:latin typeface="宋体" pitchFamily="2" charset="-122"/>
              </a:rPr>
              <a:t>  A．孟德斯鸠           B．狄德罗        </a:t>
            </a:r>
          </a:p>
          <a:p>
            <a:pPr>
              <a:buFont typeface="Wingdings" pitchFamily="2" charset="2"/>
              <a:buNone/>
            </a:pPr>
            <a:r>
              <a:rPr lang="zh-CN" altLang="en-US" sz="2800" b="1" dirty="0">
                <a:solidFill>
                  <a:srgbClr val="000000"/>
                </a:solidFill>
                <a:latin typeface="宋体" pitchFamily="2" charset="-122"/>
              </a:rPr>
              <a:t>  C．洛克               D．伏尔泰</a:t>
            </a:r>
          </a:p>
          <a:p>
            <a:pPr>
              <a:buFont typeface="Wingdings" pitchFamily="2" charset="2"/>
              <a:buNone/>
            </a:pPr>
            <a:endParaRPr lang="zh-CN" altLang="en-US" sz="3600" b="1" dirty="0"/>
          </a:p>
        </p:txBody>
      </p:sp>
      <p:sp>
        <p:nvSpPr>
          <p:cNvPr id="17413" name="WordArt 5"/>
          <p:cNvSpPr>
            <a:spLocks noChangeArrowheads="1" noChangeShapeType="1"/>
          </p:cNvSpPr>
          <p:nvPr/>
        </p:nvSpPr>
        <p:spPr bwMode="auto">
          <a:xfrm>
            <a:off x="7451725" y="4365625"/>
            <a:ext cx="1339850" cy="1887538"/>
          </a:xfrm>
          <a:prstGeom prst="rect">
            <a:avLst/>
          </a:prstGeom>
        </p:spPr>
        <p:txBody>
          <a:bodyPr wrap="none" fromWordArt="1">
            <a:prstTxWarp prst="textSlantUp">
              <a:avLst>
                <a:gd name="adj" fmla="val 32056"/>
              </a:avLst>
            </a:prstTxWarp>
          </a:bodyPr>
          <a:lstStyle/>
          <a:p>
            <a:pPr algn="ctr"/>
            <a:r>
              <a:rPr lang="en-US" altLang="zh-CN" sz="3600" b="1">
                <a:ln w="9525" cap="flat" cmpd="sng">
                  <a:solidFill>
                    <a:srgbClr val="CC99FF"/>
                  </a:solidFill>
                  <a:miter lim="800000"/>
                  <a:headEnd/>
                  <a:tailEnd/>
                </a:ln>
                <a:gradFill rotWithShape="0">
                  <a:gsLst>
                    <a:gs pos="0">
                      <a:srgbClr val="6600CC"/>
                    </a:gs>
                    <a:gs pos="100000">
                      <a:srgbClr val="CC00CC"/>
                    </a:gs>
                  </a:gsLst>
                  <a:lin ang="5400000" scaled="1"/>
                </a:gradFill>
                <a:effectLst>
                  <a:outerShdw dist="53882" dir="2700000" algn="ctr" rotWithShape="0">
                    <a:srgbClr val="9999FF">
                      <a:alpha val="76999"/>
                    </a:srgbClr>
                  </a:outerShdw>
                </a:effectLst>
                <a:latin typeface="宋体"/>
                <a:ea typeface="宋体"/>
              </a:rPr>
              <a:t>A</a:t>
            </a:r>
            <a:endParaRPr lang="zh-CN" altLang="en-US" sz="3600" b="1">
              <a:ln w="9525" cap="flat" cmpd="sng">
                <a:solidFill>
                  <a:srgbClr val="CC99FF"/>
                </a:solidFill>
                <a:miter lim="800000"/>
                <a:headEnd/>
                <a:tailEnd/>
              </a:ln>
              <a:gradFill rotWithShape="0">
                <a:gsLst>
                  <a:gs pos="0">
                    <a:srgbClr val="6600CC"/>
                  </a:gs>
                  <a:gs pos="100000">
                    <a:srgbClr val="CC00CC"/>
                  </a:gs>
                </a:gsLst>
                <a:lin ang="5400000" scaled="1"/>
              </a:gradFill>
              <a:effectLst>
                <a:outerShdw dist="53882" dir="2700000" algn="ctr" rotWithShape="0">
                  <a:srgbClr val="9999FF">
                    <a:alpha val="76999"/>
                  </a:srgbClr>
                </a:outerShdw>
              </a:effectLst>
              <a:latin typeface="宋体"/>
              <a:ea typeface="宋体"/>
            </a:endParaRPr>
          </a:p>
        </p:txBody>
      </p:sp>
    </p:spTree>
    <p:extLst>
      <p:ext uri="{BB962C8B-B14F-4D97-AF65-F5344CB8AC3E}">
        <p14:creationId xmlns:p14="http://schemas.microsoft.com/office/powerpoint/2010/main" val="30427260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7410"/>
                                        </p:tgtEl>
                                        <p:attrNameLst>
                                          <p:attrName>style.visibility</p:attrName>
                                        </p:attrNameLst>
                                      </p:cBhvr>
                                      <p:to>
                                        <p:strVal val="visible"/>
                                      </p:to>
                                    </p:set>
                                    <p:anim calcmode="lin" valueType="num">
                                      <p:cBhvr additive="base">
                                        <p:cTn id="7" dur="500" fill="hold"/>
                                        <p:tgtEl>
                                          <p:spTgt spid="17410"/>
                                        </p:tgtEl>
                                        <p:attrNameLst>
                                          <p:attrName>ppt_x</p:attrName>
                                        </p:attrNameLst>
                                      </p:cBhvr>
                                      <p:tavLst>
                                        <p:tav tm="0">
                                          <p:val>
                                            <p:strVal val="#ppt_x"/>
                                          </p:val>
                                        </p:tav>
                                        <p:tav tm="100000">
                                          <p:val>
                                            <p:strVal val="#ppt_x"/>
                                          </p:val>
                                        </p:tav>
                                      </p:tavLst>
                                    </p:anim>
                                    <p:anim calcmode="lin" valueType="num">
                                      <p:cBhvr additive="base">
                                        <p:cTn id="8" dur="500" fill="hold"/>
                                        <p:tgtEl>
                                          <p:spTgt spid="1741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7413"/>
                                        </p:tgtEl>
                                        <p:attrNameLst>
                                          <p:attrName>style.visibility</p:attrName>
                                        </p:attrNameLst>
                                      </p:cBhvr>
                                      <p:to>
                                        <p:strVal val="visible"/>
                                      </p:to>
                                    </p:set>
                                    <p:anim calcmode="lin" valueType="num">
                                      <p:cBhvr additive="base">
                                        <p:cTn id="13" dur="500" fill="hold"/>
                                        <p:tgtEl>
                                          <p:spTgt spid="17413"/>
                                        </p:tgtEl>
                                        <p:attrNameLst>
                                          <p:attrName>ppt_x</p:attrName>
                                        </p:attrNameLst>
                                      </p:cBhvr>
                                      <p:tavLst>
                                        <p:tav tm="0">
                                          <p:val>
                                            <p:strVal val="#ppt_x"/>
                                          </p:val>
                                        </p:tav>
                                        <p:tav tm="100000">
                                          <p:val>
                                            <p:strVal val="#ppt_x"/>
                                          </p:val>
                                        </p:tav>
                                      </p:tavLst>
                                    </p:anim>
                                    <p:anim calcmode="lin" valueType="num">
                                      <p:cBhvr additive="base">
                                        <p:cTn id="14" dur="500" fill="hold"/>
                                        <p:tgtEl>
                                          <p:spTgt spid="174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9346" name="Text Box 2">
            <a:extLst>
              <a:ext uri="{FF2B5EF4-FFF2-40B4-BE49-F238E27FC236}">
                <a16:creationId xmlns:a16="http://schemas.microsoft.com/office/drawing/2014/main" id="{A8DDD0A1-C234-40DB-89EB-E1D95B758C41}"/>
              </a:ext>
            </a:extLst>
          </p:cNvPr>
          <p:cNvSpPr txBox="1">
            <a:spLocks noChangeArrowheads="1"/>
          </p:cNvSpPr>
          <p:nvPr/>
        </p:nvSpPr>
        <p:spPr bwMode="auto">
          <a:xfrm>
            <a:off x="179513" y="903486"/>
            <a:ext cx="8640960" cy="58477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en-US" altLang="zh-CN" sz="2800" b="1" dirty="0">
                <a:solidFill>
                  <a:srgbClr val="FF0000"/>
                </a:solidFill>
                <a:latin typeface="宋体" panose="02010600030101010101" pitchFamily="2" charset="-122"/>
                <a:ea typeface="宋体" panose="02010600030101010101" pitchFamily="2" charset="-122"/>
                <a:cs typeface="Times New Roman" panose="02020603050405020304" pitchFamily="18" charset="0"/>
              </a:rPr>
              <a:t>【</a:t>
            </a:r>
            <a:r>
              <a:rPr lang="zh-CN" altLang="en-US" sz="2800" b="1" dirty="0">
                <a:solidFill>
                  <a:srgbClr val="FF0000"/>
                </a:solidFill>
                <a:latin typeface="宋体" panose="02010600030101010101" pitchFamily="2" charset="-122"/>
                <a:ea typeface="宋体" panose="02010600030101010101" pitchFamily="2" charset="-122"/>
                <a:cs typeface="Times New Roman" panose="02020603050405020304" pitchFamily="18" charset="0"/>
              </a:rPr>
              <a:t>典例</a:t>
            </a:r>
            <a:r>
              <a:rPr lang="en-US" altLang="zh-CN" sz="2800" b="1" dirty="0">
                <a:solidFill>
                  <a:srgbClr val="FF0000"/>
                </a:solidFill>
                <a:latin typeface="宋体" panose="02010600030101010101" pitchFamily="2" charset="-122"/>
                <a:ea typeface="宋体" panose="02010600030101010101" pitchFamily="2" charset="-122"/>
                <a:cs typeface="Times New Roman" panose="02020603050405020304" pitchFamily="18" charset="0"/>
              </a:rPr>
              <a:t>】</a:t>
            </a:r>
            <a:r>
              <a:rPr lang="en-US" altLang="zh-CN" sz="2800" b="1" dirty="0">
                <a:solidFill>
                  <a:srgbClr val="000000"/>
                </a:solidFill>
                <a:latin typeface="宋体" panose="02010600030101010101" pitchFamily="2" charset="-122"/>
                <a:ea typeface="宋体" panose="02010600030101010101" pitchFamily="2" charset="-122"/>
                <a:cs typeface="Times New Roman" panose="02020603050405020304" pitchFamily="18" charset="0"/>
              </a:rPr>
              <a:t>(2016·</a:t>
            </a:r>
            <a:r>
              <a:rPr lang="zh-CN" altLang="en-US" sz="2800" b="1" dirty="0">
                <a:solidFill>
                  <a:srgbClr val="000000"/>
                </a:solidFill>
                <a:latin typeface="宋体" panose="02010600030101010101" pitchFamily="2" charset="-122"/>
                <a:ea typeface="宋体" panose="02010600030101010101" pitchFamily="2" charset="-122"/>
                <a:cs typeface="Times New Roman" panose="02020603050405020304" pitchFamily="18" charset="0"/>
              </a:rPr>
              <a:t>全国卷</a:t>
            </a:r>
            <a:r>
              <a:rPr lang="en-US" altLang="zh-CN" sz="2800" b="1" dirty="0">
                <a:solidFill>
                  <a:srgbClr val="000000"/>
                </a:solidFill>
                <a:latin typeface="宋体" panose="02010600030101010101" pitchFamily="2" charset="-122"/>
                <a:ea typeface="宋体" panose="02010600030101010101" pitchFamily="2" charset="-122"/>
                <a:cs typeface="Times New Roman" panose="02020603050405020304" pitchFamily="18" charset="0"/>
              </a:rPr>
              <a:t>Ⅰ·T41)(12</a:t>
            </a:r>
            <a:r>
              <a:rPr lang="zh-CN" altLang="en-US" sz="2800" b="1"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sz="2800" b="1"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sz="2800" b="1" dirty="0">
                <a:solidFill>
                  <a:srgbClr val="000000"/>
                </a:solidFill>
                <a:latin typeface="宋体" panose="02010600030101010101" pitchFamily="2" charset="-122"/>
                <a:ea typeface="宋体" panose="02010600030101010101" pitchFamily="2" charset="-122"/>
                <a:cs typeface="Times New Roman" panose="02020603050405020304" pitchFamily="18" charset="0"/>
              </a:rPr>
              <a:t>阅读材料</a:t>
            </a:r>
            <a:r>
              <a:rPr lang="en-US" altLang="zh-CN" sz="2800" b="1"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sz="2800" b="1" dirty="0">
                <a:solidFill>
                  <a:srgbClr val="000000"/>
                </a:solidFill>
                <a:latin typeface="宋体" panose="02010600030101010101" pitchFamily="2" charset="-122"/>
                <a:ea typeface="宋体" panose="02010600030101010101" pitchFamily="2" charset="-122"/>
                <a:cs typeface="Times New Roman" panose="02020603050405020304" pitchFamily="18" charset="0"/>
              </a:rPr>
              <a:t>完</a:t>
            </a:r>
          </a:p>
          <a:p>
            <a:pPr fontAlgn="base">
              <a:spcBef>
                <a:spcPct val="0"/>
              </a:spcBef>
              <a:spcAft>
                <a:spcPct val="0"/>
              </a:spcAft>
            </a:pPr>
            <a:r>
              <a:rPr lang="zh-CN" altLang="en-US" sz="2800" b="1" dirty="0">
                <a:solidFill>
                  <a:srgbClr val="000000"/>
                </a:solidFill>
                <a:latin typeface="宋体" panose="02010600030101010101" pitchFamily="2" charset="-122"/>
                <a:ea typeface="宋体" panose="02010600030101010101" pitchFamily="2" charset="-122"/>
                <a:cs typeface="Times New Roman" panose="02020603050405020304" pitchFamily="18" charset="0"/>
              </a:rPr>
              <a:t>成下列要求。</a:t>
            </a:r>
          </a:p>
          <a:p>
            <a:pPr fontAlgn="base">
              <a:spcBef>
                <a:spcPct val="0"/>
              </a:spcBef>
              <a:spcAft>
                <a:spcPct val="0"/>
              </a:spcAft>
            </a:pPr>
            <a:r>
              <a:rPr lang="zh-CN" altLang="en-US" sz="2800" b="1" dirty="0">
                <a:solidFill>
                  <a:srgbClr val="000000"/>
                </a:solidFill>
                <a:latin typeface="宋体" panose="02010600030101010101" pitchFamily="2" charset="-122"/>
                <a:ea typeface="宋体" panose="02010600030101010101" pitchFamily="2" charset="-122"/>
                <a:cs typeface="Times New Roman" panose="02020603050405020304" pitchFamily="18" charset="0"/>
              </a:rPr>
              <a:t>材料　</a:t>
            </a:r>
            <a:r>
              <a:rPr lang="zh-CN" altLang="en-US" sz="28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人民订立契约建立国家</a:t>
            </a:r>
            <a:r>
              <a:rPr lang="en-US" altLang="zh-CN" sz="28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a:t>
            </a:r>
            <a:r>
              <a:rPr lang="zh-CN" altLang="en-US" sz="28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他们是国家的主人</a:t>
            </a:r>
            <a:r>
              <a:rPr lang="en-US" altLang="zh-CN" sz="28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a:t>
            </a:r>
            <a:r>
              <a:rPr lang="zh-CN" altLang="en-US" sz="28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人民主权不可转让</a:t>
            </a:r>
            <a:r>
              <a:rPr lang="en-US" altLang="zh-CN" sz="28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a:t>
            </a:r>
            <a:r>
              <a:rPr lang="zh-CN" altLang="en-US" sz="28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也不可代表。议员不能是人民的代表</a:t>
            </a:r>
            <a:r>
              <a:rPr lang="en-US" altLang="zh-CN" sz="28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a:t>
            </a:r>
            <a:r>
              <a:rPr lang="zh-CN" altLang="en-US" sz="28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只能充当人民的“办事员”。英国人“只有在选举国会议员的期间</a:t>
            </a:r>
            <a:r>
              <a:rPr lang="en-US" altLang="zh-CN" sz="28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a:t>
            </a:r>
            <a:r>
              <a:rPr lang="zh-CN" altLang="en-US" sz="28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才是自由的</a:t>
            </a:r>
            <a:r>
              <a:rPr lang="en-US" altLang="zh-CN" sz="28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a:t>
            </a:r>
            <a:r>
              <a:rPr lang="zh-CN" altLang="en-US" sz="28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议员一旦选出之后</a:t>
            </a:r>
            <a:r>
              <a:rPr lang="en-US" altLang="zh-CN" sz="28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a:t>
            </a:r>
            <a:r>
              <a:rPr lang="zh-CN" altLang="en-US" sz="28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他们就是奴隶</a:t>
            </a:r>
            <a:r>
              <a:rPr lang="en-US" altLang="zh-CN" sz="28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a:t>
            </a:r>
            <a:r>
              <a:rPr lang="zh-CN" altLang="en-US" sz="28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他们就等于零了”。人民主权不可分割</a:t>
            </a:r>
            <a:r>
              <a:rPr lang="en-US" altLang="zh-CN" sz="28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a:t>
            </a:r>
            <a:r>
              <a:rPr lang="zh-CN" altLang="en-US" sz="28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否则主权者将被“弄成是一个支离破碎拼凑起来的怪物”。</a:t>
            </a:r>
          </a:p>
          <a:p>
            <a:pPr algn="r" fontAlgn="base">
              <a:spcBef>
                <a:spcPct val="0"/>
              </a:spcBef>
              <a:spcAft>
                <a:spcPct val="0"/>
              </a:spcAft>
            </a:pPr>
            <a:r>
              <a:rPr lang="en-US" altLang="zh-CN" sz="2800" b="1"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sz="2800" b="1" dirty="0">
                <a:solidFill>
                  <a:srgbClr val="000000"/>
                </a:solidFill>
                <a:latin typeface="宋体" panose="02010600030101010101" pitchFamily="2" charset="-122"/>
                <a:ea typeface="宋体" panose="02010600030101010101" pitchFamily="2" charset="-122"/>
                <a:cs typeface="Times New Roman" panose="02020603050405020304" pitchFamily="18" charset="0"/>
              </a:rPr>
              <a:t>据卢梭</a:t>
            </a:r>
            <a:r>
              <a:rPr lang="en-US" altLang="zh-CN" sz="2800" b="1"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sz="2800" b="1" dirty="0">
                <a:solidFill>
                  <a:srgbClr val="000000"/>
                </a:solidFill>
                <a:latin typeface="宋体" panose="02010600030101010101" pitchFamily="2" charset="-122"/>
                <a:ea typeface="宋体" panose="02010600030101010101" pitchFamily="2" charset="-122"/>
                <a:cs typeface="Times New Roman" panose="02020603050405020304" pitchFamily="18" charset="0"/>
              </a:rPr>
              <a:t>社会契约论</a:t>
            </a:r>
            <a:r>
              <a:rPr lang="en-US" altLang="zh-CN" sz="2800" b="1"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fontAlgn="base">
              <a:spcBef>
                <a:spcPct val="0"/>
              </a:spcBef>
              <a:spcAft>
                <a:spcPct val="0"/>
              </a:spcAft>
            </a:pPr>
            <a:endParaRPr lang="en-US" altLang="zh-CN" sz="1000" b="1"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fontAlgn="base">
              <a:spcBef>
                <a:spcPct val="0"/>
              </a:spcBef>
              <a:spcAft>
                <a:spcPct val="0"/>
              </a:spcAft>
            </a:pPr>
            <a:r>
              <a:rPr lang="zh-CN" altLang="en-US" sz="2800" b="1" dirty="0">
                <a:solidFill>
                  <a:srgbClr val="000000"/>
                </a:solidFill>
                <a:latin typeface="宋体" panose="02010600030101010101" pitchFamily="2" charset="-122"/>
                <a:ea typeface="宋体" panose="02010600030101010101" pitchFamily="2" charset="-122"/>
                <a:cs typeface="Times New Roman" panose="02020603050405020304" pitchFamily="18" charset="0"/>
              </a:rPr>
              <a:t>结合材料与所学世界史的相关知识</a:t>
            </a:r>
            <a:r>
              <a:rPr lang="en-US" altLang="zh-CN" sz="2800" b="1"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sz="2800" b="1" dirty="0">
                <a:solidFill>
                  <a:srgbClr val="000000"/>
                </a:solidFill>
                <a:latin typeface="宋体" panose="02010600030101010101" pitchFamily="2" charset="-122"/>
                <a:ea typeface="宋体" panose="02010600030101010101" pitchFamily="2" charset="-122"/>
                <a:cs typeface="Times New Roman" panose="02020603050405020304" pitchFamily="18" charset="0"/>
              </a:rPr>
              <a:t>围绕“制度构想与实践”自行拟定一个具体的论题</a:t>
            </a:r>
            <a:r>
              <a:rPr lang="en-US" altLang="zh-CN" sz="2800" b="1"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sz="2800" b="1" dirty="0">
                <a:solidFill>
                  <a:srgbClr val="000000"/>
                </a:solidFill>
                <a:latin typeface="宋体" panose="02010600030101010101" pitchFamily="2" charset="-122"/>
                <a:ea typeface="宋体" panose="02010600030101010101" pitchFamily="2" charset="-122"/>
                <a:cs typeface="Times New Roman" panose="02020603050405020304" pitchFamily="18" charset="0"/>
              </a:rPr>
              <a:t>并就所拟论题进行简要阐述。</a:t>
            </a:r>
            <a:r>
              <a:rPr lang="en-US" altLang="zh-CN" sz="2800" b="1"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sz="2800" b="1" dirty="0">
                <a:solidFill>
                  <a:srgbClr val="000000"/>
                </a:solidFill>
                <a:latin typeface="宋体" panose="02010600030101010101" pitchFamily="2" charset="-122"/>
                <a:ea typeface="宋体" panose="02010600030101010101" pitchFamily="2" charset="-122"/>
                <a:cs typeface="Times New Roman" panose="02020603050405020304" pitchFamily="18" charset="0"/>
              </a:rPr>
              <a:t>要求</a:t>
            </a:r>
            <a:r>
              <a:rPr lang="en-US" altLang="zh-CN" sz="2800" b="1"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sz="2800" b="1"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明确写出所拟论题</a:t>
            </a:r>
            <a:r>
              <a:rPr lang="en-US" altLang="zh-CN" sz="2800" b="1"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sz="2800" b="1" dirty="0">
                <a:solidFill>
                  <a:srgbClr val="000000"/>
                </a:solidFill>
                <a:latin typeface="宋体" panose="02010600030101010101" pitchFamily="2" charset="-122"/>
                <a:ea typeface="宋体" panose="02010600030101010101" pitchFamily="2" charset="-122"/>
                <a:cs typeface="Times New Roman" panose="02020603050405020304" pitchFamily="18" charset="0"/>
              </a:rPr>
              <a:t>阐述须有史实依据</a:t>
            </a:r>
            <a:r>
              <a:rPr lang="en-US" altLang="zh-CN" sz="2800" b="1"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fontAlgn="base">
              <a:spcBef>
                <a:spcPct val="0"/>
              </a:spcBef>
              <a:spcAft>
                <a:spcPct val="0"/>
              </a:spcAft>
            </a:pPr>
            <a:endParaRPr lang="zh-CN" altLang="en-US" sz="2800" b="1"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7234" name="Text Box 2">
            <a:extLst>
              <a:ext uri="{FF2B5EF4-FFF2-40B4-BE49-F238E27FC236}">
                <a16:creationId xmlns:a16="http://schemas.microsoft.com/office/drawing/2014/main" id="{48C9E6C1-AE51-49C8-9F8B-3B5C8C47EDFA}"/>
              </a:ext>
            </a:extLst>
          </p:cNvPr>
          <p:cNvSpPr txBox="1">
            <a:spLocks noChangeArrowheads="1"/>
          </p:cNvSpPr>
          <p:nvPr/>
        </p:nvSpPr>
        <p:spPr bwMode="auto">
          <a:xfrm>
            <a:off x="179512" y="836712"/>
            <a:ext cx="9775825" cy="12840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50000"/>
              </a:lnSpc>
              <a:spcBef>
                <a:spcPct val="0"/>
              </a:spcBef>
              <a:spcAft>
                <a:spcPct val="0"/>
              </a:spcAft>
            </a:pPr>
            <a:r>
              <a:rPr lang="en-US" altLang="zh-CN" sz="2800" b="1">
                <a:solidFill>
                  <a:srgbClr val="FF0000"/>
                </a:solidFill>
                <a:latin typeface="宋体" panose="02010600030101010101" pitchFamily="2" charset="-122"/>
                <a:ea typeface="宋体" panose="02010600030101010101" pitchFamily="2" charset="-122"/>
                <a:cs typeface="Times New Roman" panose="02020603050405020304" pitchFamily="18" charset="0"/>
              </a:rPr>
              <a:t>【</a:t>
            </a:r>
            <a:r>
              <a:rPr lang="zh-CN" altLang="en-US" sz="2800" b="1">
                <a:solidFill>
                  <a:srgbClr val="FF0000"/>
                </a:solidFill>
                <a:latin typeface="宋体" panose="02010600030101010101" pitchFamily="2" charset="-122"/>
                <a:ea typeface="宋体" panose="02010600030101010101" pitchFamily="2" charset="-122"/>
                <a:cs typeface="Times New Roman" panose="02020603050405020304" pitchFamily="18" charset="0"/>
              </a:rPr>
              <a:t>素养解读</a:t>
            </a:r>
            <a:r>
              <a:rPr lang="en-US" altLang="zh-CN" sz="2800" b="1">
                <a:solidFill>
                  <a:srgbClr val="FF0000"/>
                </a:solidFill>
                <a:latin typeface="宋体" panose="02010600030101010101" pitchFamily="2" charset="-122"/>
                <a:ea typeface="宋体" panose="02010600030101010101" pitchFamily="2" charset="-122"/>
                <a:cs typeface="Times New Roman" panose="02020603050405020304" pitchFamily="18" charset="0"/>
              </a:rPr>
              <a:t>】</a:t>
            </a:r>
            <a:r>
              <a:rPr lang="zh-CN" altLang="en-US" sz="2800" b="1">
                <a:solidFill>
                  <a:srgbClr val="000000"/>
                </a:solidFill>
                <a:latin typeface="宋体" panose="02010600030101010101" pitchFamily="2" charset="-122"/>
                <a:ea typeface="宋体" panose="02010600030101010101" pitchFamily="2" charset="-122"/>
                <a:cs typeface="Times New Roman" panose="02020603050405020304" pitchFamily="18" charset="0"/>
              </a:rPr>
              <a:t>全国卷高考命题以素养考查为主</a:t>
            </a:r>
            <a:r>
              <a:rPr lang="en-US" altLang="zh-CN" sz="2800" b="1">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sz="2800" b="1">
                <a:solidFill>
                  <a:srgbClr val="000000"/>
                </a:solidFill>
                <a:latin typeface="宋体" panose="02010600030101010101" pitchFamily="2" charset="-122"/>
                <a:ea typeface="宋体" panose="02010600030101010101" pitchFamily="2" charset="-122"/>
                <a:cs typeface="Times New Roman" panose="02020603050405020304" pitchFamily="18" charset="0"/>
              </a:rPr>
              <a:t>本题考</a:t>
            </a:r>
          </a:p>
          <a:p>
            <a:pPr fontAlgn="base">
              <a:lnSpc>
                <a:spcPct val="150000"/>
              </a:lnSpc>
              <a:spcBef>
                <a:spcPct val="0"/>
              </a:spcBef>
              <a:spcAft>
                <a:spcPct val="0"/>
              </a:spcAft>
            </a:pPr>
            <a:r>
              <a:rPr lang="zh-CN" altLang="en-US" sz="2800" b="1">
                <a:solidFill>
                  <a:srgbClr val="000000"/>
                </a:solidFill>
                <a:latin typeface="宋体" panose="02010600030101010101" pitchFamily="2" charset="-122"/>
                <a:ea typeface="宋体" panose="02010600030101010101" pitchFamily="2" charset="-122"/>
                <a:cs typeface="Times New Roman" panose="02020603050405020304" pitchFamily="18" charset="0"/>
              </a:rPr>
              <a:t>查“历史解释”和“史料实证”两方面</a:t>
            </a:r>
            <a:r>
              <a:rPr lang="en-US" altLang="zh-CN" sz="2800" b="1">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sz="2800" b="1">
                <a:solidFill>
                  <a:srgbClr val="000000"/>
                </a:solidFill>
                <a:latin typeface="宋体" panose="02010600030101010101" pitchFamily="2" charset="-122"/>
                <a:ea typeface="宋体" panose="02010600030101010101" pitchFamily="2" charset="-122"/>
                <a:cs typeface="Times New Roman" panose="02020603050405020304" pitchFamily="18" charset="0"/>
              </a:rPr>
              <a:t>具体解读如下</a:t>
            </a:r>
            <a:r>
              <a:rPr lang="en-US" altLang="zh-CN" sz="2800" b="1">
                <a:solidFill>
                  <a:srgbClr val="000000"/>
                </a:solidFill>
                <a:latin typeface="宋体" panose="02010600030101010101" pitchFamily="2" charset="-122"/>
                <a:ea typeface="宋体" panose="02010600030101010101" pitchFamily="2" charset="-122"/>
                <a:cs typeface="Times New Roman" panose="02020603050405020304" pitchFamily="18" charset="0"/>
              </a:rPr>
              <a:t>:</a:t>
            </a:r>
          </a:p>
        </p:txBody>
      </p:sp>
      <p:graphicFrame>
        <p:nvGraphicFramePr>
          <p:cNvPr id="1247276" name="Group 44">
            <a:extLst>
              <a:ext uri="{FF2B5EF4-FFF2-40B4-BE49-F238E27FC236}">
                <a16:creationId xmlns:a16="http://schemas.microsoft.com/office/drawing/2014/main" id="{207EAECE-72A1-4C90-BF90-A5F18A1406B9}"/>
              </a:ext>
            </a:extLst>
          </p:cNvPr>
          <p:cNvGraphicFramePr>
            <a:graphicFrameLocks noGrp="1"/>
          </p:cNvGraphicFramePr>
          <p:nvPr>
            <p:extLst>
              <p:ext uri="{D42A27DB-BD31-4B8C-83A1-F6EECF244321}">
                <p14:modId xmlns:p14="http://schemas.microsoft.com/office/powerpoint/2010/main" val="2929846700"/>
              </p:ext>
            </p:extLst>
          </p:nvPr>
        </p:nvGraphicFramePr>
        <p:xfrm>
          <a:off x="303212" y="2120718"/>
          <a:ext cx="8537575" cy="4437317"/>
        </p:xfrm>
        <a:graphic>
          <a:graphicData uri="http://schemas.openxmlformats.org/drawingml/2006/table">
            <a:tbl>
              <a:tblPr/>
              <a:tblGrid>
                <a:gridCol w="1895475">
                  <a:extLst>
                    <a:ext uri="{9D8B030D-6E8A-4147-A177-3AD203B41FA5}">
                      <a16:colId xmlns:a16="http://schemas.microsoft.com/office/drawing/2014/main" val="1467295806"/>
                    </a:ext>
                  </a:extLst>
                </a:gridCol>
                <a:gridCol w="6642100">
                  <a:extLst>
                    <a:ext uri="{9D8B030D-6E8A-4147-A177-3AD203B41FA5}">
                      <a16:colId xmlns:a16="http://schemas.microsoft.com/office/drawing/2014/main" val="1398381373"/>
                    </a:ext>
                  </a:extLst>
                </a:gridCol>
              </a:tblGrid>
              <a:tr h="304800">
                <a:tc>
                  <a:txBody>
                    <a:bodyPr/>
                    <a:lstStyle>
                      <a:lvl1pPr algn="l">
                        <a:spcBef>
                          <a:spcPct val="20000"/>
                        </a:spcBef>
                        <a:defRPr sz="2800">
                          <a:solidFill>
                            <a:schemeClr val="tx1"/>
                          </a:solidFill>
                          <a:latin typeface="Arial" panose="020B0604020202020204" pitchFamily="34" charset="0"/>
                          <a:ea typeface="宋体" panose="02010600030101010101" pitchFamily="2" charset="-122"/>
                        </a:defRPr>
                      </a:lvl1pPr>
                      <a:lvl2pPr algn="l">
                        <a:spcBef>
                          <a:spcPct val="20000"/>
                        </a:spcBef>
                        <a:defRPr sz="2400">
                          <a:solidFill>
                            <a:schemeClr val="tx1"/>
                          </a:solidFill>
                          <a:latin typeface="Arial" panose="020B0604020202020204" pitchFamily="34" charset="0"/>
                          <a:ea typeface="宋体" panose="02010600030101010101" pitchFamily="2" charset="-122"/>
                        </a:defRPr>
                      </a:lvl2pPr>
                      <a:lvl3pPr algn="l">
                        <a:spcBef>
                          <a:spcPct val="20000"/>
                        </a:spcBef>
                        <a:defRPr sz="2000">
                          <a:solidFill>
                            <a:schemeClr val="tx1"/>
                          </a:solidFill>
                          <a:latin typeface="Arial" panose="020B0604020202020204" pitchFamily="34" charset="0"/>
                          <a:ea typeface="宋体" panose="02010600030101010101" pitchFamily="2" charset="-122"/>
                        </a:defRPr>
                      </a:lvl3pPr>
                      <a:lvl4pPr algn="l">
                        <a:spcBef>
                          <a:spcPct val="20000"/>
                        </a:spcBef>
                        <a:defRPr>
                          <a:solidFill>
                            <a:schemeClr val="tx1"/>
                          </a:solidFill>
                          <a:latin typeface="Arial" panose="020B0604020202020204" pitchFamily="34" charset="0"/>
                          <a:ea typeface="宋体" panose="02010600030101010101" pitchFamily="2" charset="-122"/>
                        </a:defRPr>
                      </a:lvl4pPr>
                      <a:lvl5pPr algn="l">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800" b="1" i="0" u="none" strike="noStrike" cap="none" normalizeH="0" baseline="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本题考查</a:t>
                      </a:r>
                      <a:endParaRPr kumimoji="0" lang="zh-CN" altLang="en-US" sz="2800" b="1"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ea typeface="宋体" panose="02010600030101010101" pitchFamily="2" charset="-122"/>
                        </a:defRPr>
                      </a:lvl1pPr>
                      <a:lvl2pPr algn="l">
                        <a:spcBef>
                          <a:spcPct val="20000"/>
                        </a:spcBef>
                        <a:defRPr sz="2400">
                          <a:solidFill>
                            <a:schemeClr val="tx1"/>
                          </a:solidFill>
                          <a:latin typeface="Arial" panose="020B0604020202020204" pitchFamily="34" charset="0"/>
                          <a:ea typeface="宋体" panose="02010600030101010101" pitchFamily="2" charset="-122"/>
                        </a:defRPr>
                      </a:lvl2pPr>
                      <a:lvl3pPr algn="l">
                        <a:spcBef>
                          <a:spcPct val="20000"/>
                        </a:spcBef>
                        <a:defRPr sz="2000">
                          <a:solidFill>
                            <a:schemeClr val="tx1"/>
                          </a:solidFill>
                          <a:latin typeface="Arial" panose="020B0604020202020204" pitchFamily="34" charset="0"/>
                          <a:ea typeface="宋体" panose="02010600030101010101" pitchFamily="2" charset="-122"/>
                        </a:defRPr>
                      </a:lvl3pPr>
                      <a:lvl4pPr algn="l">
                        <a:spcBef>
                          <a:spcPct val="20000"/>
                        </a:spcBef>
                        <a:defRPr>
                          <a:solidFill>
                            <a:schemeClr val="tx1"/>
                          </a:solidFill>
                          <a:latin typeface="Arial" panose="020B0604020202020204" pitchFamily="34" charset="0"/>
                          <a:ea typeface="宋体" panose="02010600030101010101" pitchFamily="2" charset="-122"/>
                        </a:defRPr>
                      </a:lvl4pPr>
                      <a:lvl5pPr algn="l">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800" b="1" i="0" u="none" strike="noStrike" cap="none" normalizeH="0" baseline="0" dirty="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方法指导</a:t>
                      </a:r>
                      <a:endParaRPr kumimoji="0" lang="zh-CN" altLang="en-US" sz="2800" b="1"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608013609"/>
                  </a:ext>
                </a:extLst>
              </a:tr>
              <a:tr h="517525">
                <a:tc>
                  <a:txBody>
                    <a:bodyPr/>
                    <a:lstStyle>
                      <a:lvl1pPr algn="l">
                        <a:spcBef>
                          <a:spcPct val="20000"/>
                        </a:spcBef>
                        <a:defRPr sz="2800">
                          <a:solidFill>
                            <a:schemeClr val="tx1"/>
                          </a:solidFill>
                          <a:latin typeface="Arial" panose="020B0604020202020204" pitchFamily="34" charset="0"/>
                          <a:ea typeface="宋体" panose="02010600030101010101" pitchFamily="2" charset="-122"/>
                        </a:defRPr>
                      </a:lvl1pPr>
                      <a:lvl2pPr algn="l">
                        <a:spcBef>
                          <a:spcPct val="20000"/>
                        </a:spcBef>
                        <a:defRPr sz="2400">
                          <a:solidFill>
                            <a:schemeClr val="tx1"/>
                          </a:solidFill>
                          <a:latin typeface="Arial" panose="020B0604020202020204" pitchFamily="34" charset="0"/>
                          <a:ea typeface="宋体" panose="02010600030101010101" pitchFamily="2" charset="-122"/>
                        </a:defRPr>
                      </a:lvl2pPr>
                      <a:lvl3pPr algn="l">
                        <a:spcBef>
                          <a:spcPct val="20000"/>
                        </a:spcBef>
                        <a:defRPr sz="2000">
                          <a:solidFill>
                            <a:schemeClr val="tx1"/>
                          </a:solidFill>
                          <a:latin typeface="Arial" panose="020B0604020202020204" pitchFamily="34" charset="0"/>
                          <a:ea typeface="宋体" panose="02010600030101010101" pitchFamily="2" charset="-122"/>
                        </a:defRPr>
                      </a:lvl3pPr>
                      <a:lvl4pPr algn="l">
                        <a:spcBef>
                          <a:spcPct val="20000"/>
                        </a:spcBef>
                        <a:defRPr>
                          <a:solidFill>
                            <a:schemeClr val="tx1"/>
                          </a:solidFill>
                          <a:latin typeface="Arial" panose="020B0604020202020204" pitchFamily="34" charset="0"/>
                          <a:ea typeface="宋体" panose="02010600030101010101" pitchFamily="2" charset="-122"/>
                        </a:defRPr>
                      </a:lvl4pPr>
                      <a:lvl5pPr algn="l">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800" b="1" i="0" u="none" strike="noStrike" cap="none" normalizeH="0" baseline="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历史解释</a:t>
                      </a:r>
                      <a:endParaRPr kumimoji="0" lang="zh-CN" altLang="en-US" sz="2800" b="1"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ea typeface="宋体" panose="02010600030101010101" pitchFamily="2" charset="-122"/>
                        </a:defRPr>
                      </a:lvl1pPr>
                      <a:lvl2pPr algn="l">
                        <a:spcBef>
                          <a:spcPct val="20000"/>
                        </a:spcBef>
                        <a:defRPr sz="2400">
                          <a:solidFill>
                            <a:schemeClr val="tx1"/>
                          </a:solidFill>
                          <a:latin typeface="Arial" panose="020B0604020202020204" pitchFamily="34" charset="0"/>
                          <a:ea typeface="宋体" panose="02010600030101010101" pitchFamily="2" charset="-122"/>
                        </a:defRPr>
                      </a:lvl2pPr>
                      <a:lvl3pPr algn="l">
                        <a:spcBef>
                          <a:spcPct val="20000"/>
                        </a:spcBef>
                        <a:defRPr sz="2000">
                          <a:solidFill>
                            <a:schemeClr val="tx1"/>
                          </a:solidFill>
                          <a:latin typeface="Arial" panose="020B0604020202020204" pitchFamily="34" charset="0"/>
                          <a:ea typeface="宋体" panose="02010600030101010101" pitchFamily="2" charset="-122"/>
                        </a:defRPr>
                      </a:lvl3pPr>
                      <a:lvl4pPr algn="l">
                        <a:spcBef>
                          <a:spcPct val="20000"/>
                        </a:spcBef>
                        <a:defRPr>
                          <a:solidFill>
                            <a:schemeClr val="tx1"/>
                          </a:solidFill>
                          <a:latin typeface="Arial" panose="020B0604020202020204" pitchFamily="34" charset="0"/>
                          <a:ea typeface="宋体" panose="02010600030101010101" pitchFamily="2" charset="-122"/>
                        </a:defRPr>
                      </a:lvl4pPr>
                      <a:lvl5pPr algn="l">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800" b="1" i="0" u="none" strike="noStrike" cap="none" normalizeH="0" baseline="0" dirty="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一方面卢梭的社会契约、人民主权的主张否定了君权神授、君主专制</a:t>
                      </a:r>
                      <a:r>
                        <a:rPr kumimoji="0" lang="en-US" altLang="zh-CN" sz="2800" b="1" i="0" u="none" strike="noStrike" cap="none" normalizeH="0" baseline="0" dirty="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a:t>
                      </a:r>
                      <a:r>
                        <a:rPr kumimoji="0" lang="zh-CN" altLang="en-US" sz="2800" b="1" i="0" u="none" strike="noStrike" cap="none" normalizeH="0" baseline="0" dirty="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具有进步意义</a:t>
                      </a:r>
                      <a:r>
                        <a:rPr kumimoji="0" lang="en-US" altLang="zh-CN" sz="2800" b="1" i="0" u="none" strike="noStrike" cap="none" normalizeH="0" baseline="0" dirty="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a:t>
                      </a:r>
                      <a:r>
                        <a:rPr kumimoji="0" lang="zh-CN" altLang="en-US" sz="2800" b="1" i="0" u="none" strike="noStrike" cap="none" normalizeH="0" baseline="0" dirty="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另一方面</a:t>
                      </a:r>
                      <a:r>
                        <a:rPr kumimoji="0" lang="en-US" altLang="zh-CN" sz="2800" b="1" i="0" u="none" strike="noStrike" cap="none" normalizeH="0" baseline="0" dirty="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a:t>
                      </a:r>
                      <a:r>
                        <a:rPr kumimoji="0" lang="zh-CN" altLang="en-US" sz="2800" b="1" i="0" u="none" strike="noStrike" cap="none" normalizeH="0" baseline="0" dirty="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卢梭主张</a:t>
                      </a:r>
                      <a:r>
                        <a:rPr kumimoji="0" lang="zh-CN" altLang="en-US" sz="2800" b="1" i="0" u="none" strike="noStrike" cap="none" normalizeH="0" baseline="0" dirty="0">
                          <a:ln>
                            <a:noFill/>
                          </a:ln>
                          <a:solidFill>
                            <a:schemeClr val="tx1"/>
                          </a:solidFill>
                          <a:effectLst/>
                          <a:latin typeface="NEU-BZ"/>
                          <a:ea typeface="宋体" panose="02010600030101010101" pitchFamily="2" charset="-122"/>
                          <a:cs typeface="Times New Roman" panose="02020603050405020304" pitchFamily="18" charset="0"/>
                        </a:rPr>
                        <a:t>“</a:t>
                      </a:r>
                      <a:r>
                        <a:rPr kumimoji="0" lang="zh-CN" altLang="en-US" sz="2800" b="1" i="0" u="none" strike="noStrike" cap="none" normalizeH="0" baseline="0" dirty="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人民主权不可转让</a:t>
                      </a:r>
                      <a:r>
                        <a:rPr kumimoji="0" lang="en-US" altLang="zh-CN" sz="2800" b="1" i="0" u="none" strike="noStrike" cap="none" normalizeH="0" baseline="0" dirty="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a:t>
                      </a:r>
                      <a:r>
                        <a:rPr kumimoji="0" lang="zh-CN" altLang="en-US" sz="2800" b="1" i="0" u="none" strike="noStrike" cap="none" normalizeH="0" baseline="0" dirty="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也不可代表</a:t>
                      </a:r>
                      <a:r>
                        <a:rPr kumimoji="0" lang="zh-CN" altLang="en-US" sz="2800" b="1" i="0" u="none" strike="noStrike" cap="none" normalizeH="0" baseline="0" dirty="0">
                          <a:ln>
                            <a:noFill/>
                          </a:ln>
                          <a:solidFill>
                            <a:schemeClr val="tx1"/>
                          </a:solidFill>
                          <a:effectLst/>
                          <a:latin typeface="NEU-BZ"/>
                          <a:ea typeface="宋体" panose="02010600030101010101" pitchFamily="2" charset="-122"/>
                          <a:cs typeface="Times New Roman" panose="02020603050405020304" pitchFamily="18" charset="0"/>
                        </a:rPr>
                        <a:t>”</a:t>
                      </a:r>
                      <a:r>
                        <a:rPr kumimoji="0" lang="zh-CN" altLang="en-US" sz="2800" b="1" i="0" u="none" strike="noStrike" cap="none" normalizeH="0" baseline="0" dirty="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的直接民主制</a:t>
                      </a:r>
                      <a:r>
                        <a:rPr kumimoji="0" lang="en-US" altLang="zh-CN" sz="2800" b="1" i="0" u="none" strike="noStrike" cap="none" normalizeH="0" baseline="0" dirty="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a:t>
                      </a:r>
                      <a:r>
                        <a:rPr kumimoji="0" lang="zh-CN" altLang="en-US" sz="2800" b="1" i="0" u="none" strike="noStrike" cap="none" normalizeH="0" baseline="0" dirty="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又违背了历史潮流</a:t>
                      </a:r>
                      <a:endParaRPr kumimoji="0" lang="zh-CN" altLang="en-US" sz="2800" b="1"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4105230948"/>
                  </a:ext>
                </a:extLst>
              </a:tr>
              <a:tr h="517525">
                <a:tc>
                  <a:txBody>
                    <a:bodyPr/>
                    <a:lstStyle>
                      <a:lvl1pPr algn="l">
                        <a:spcBef>
                          <a:spcPct val="20000"/>
                        </a:spcBef>
                        <a:defRPr sz="2800">
                          <a:solidFill>
                            <a:schemeClr val="tx1"/>
                          </a:solidFill>
                          <a:latin typeface="Arial" panose="020B0604020202020204" pitchFamily="34" charset="0"/>
                          <a:ea typeface="宋体" panose="02010600030101010101" pitchFamily="2" charset="-122"/>
                        </a:defRPr>
                      </a:lvl1pPr>
                      <a:lvl2pPr algn="l">
                        <a:spcBef>
                          <a:spcPct val="20000"/>
                        </a:spcBef>
                        <a:defRPr sz="2400">
                          <a:solidFill>
                            <a:schemeClr val="tx1"/>
                          </a:solidFill>
                          <a:latin typeface="Arial" panose="020B0604020202020204" pitchFamily="34" charset="0"/>
                          <a:ea typeface="宋体" panose="02010600030101010101" pitchFamily="2" charset="-122"/>
                        </a:defRPr>
                      </a:lvl2pPr>
                      <a:lvl3pPr algn="l">
                        <a:spcBef>
                          <a:spcPct val="20000"/>
                        </a:spcBef>
                        <a:defRPr sz="2000">
                          <a:solidFill>
                            <a:schemeClr val="tx1"/>
                          </a:solidFill>
                          <a:latin typeface="Arial" panose="020B0604020202020204" pitchFamily="34" charset="0"/>
                          <a:ea typeface="宋体" panose="02010600030101010101" pitchFamily="2" charset="-122"/>
                        </a:defRPr>
                      </a:lvl3pPr>
                      <a:lvl4pPr algn="l">
                        <a:spcBef>
                          <a:spcPct val="20000"/>
                        </a:spcBef>
                        <a:defRPr>
                          <a:solidFill>
                            <a:schemeClr val="tx1"/>
                          </a:solidFill>
                          <a:latin typeface="Arial" panose="020B0604020202020204" pitchFamily="34" charset="0"/>
                          <a:ea typeface="宋体" panose="02010600030101010101" pitchFamily="2" charset="-122"/>
                        </a:defRPr>
                      </a:lvl4pPr>
                      <a:lvl5pPr algn="l">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30000"/>
                        </a:lnSpc>
                        <a:spcBef>
                          <a:spcPct val="0"/>
                        </a:spcBef>
                        <a:spcAft>
                          <a:spcPct val="0"/>
                        </a:spcAft>
                        <a:buClrTx/>
                        <a:buSzTx/>
                        <a:buFontTx/>
                        <a:buNone/>
                        <a:tabLst/>
                      </a:pPr>
                      <a:r>
                        <a:rPr kumimoji="0" lang="zh-CN" altLang="en-US" sz="2800" b="1" i="0" u="none" strike="noStrike" cap="none" normalizeH="0" baseline="0" dirty="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史料实证</a:t>
                      </a:r>
                      <a:endParaRPr kumimoji="0" lang="zh-CN" altLang="en-US" sz="2800" b="1"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ea typeface="宋体" panose="02010600030101010101" pitchFamily="2" charset="-122"/>
                        </a:defRPr>
                      </a:lvl1pPr>
                      <a:lvl2pPr algn="l">
                        <a:spcBef>
                          <a:spcPct val="20000"/>
                        </a:spcBef>
                        <a:defRPr sz="2400">
                          <a:solidFill>
                            <a:schemeClr val="tx1"/>
                          </a:solidFill>
                          <a:latin typeface="Arial" panose="020B0604020202020204" pitchFamily="34" charset="0"/>
                          <a:ea typeface="宋体" panose="02010600030101010101" pitchFamily="2" charset="-122"/>
                        </a:defRPr>
                      </a:lvl2pPr>
                      <a:lvl3pPr algn="l">
                        <a:spcBef>
                          <a:spcPct val="20000"/>
                        </a:spcBef>
                        <a:defRPr sz="2000">
                          <a:solidFill>
                            <a:schemeClr val="tx1"/>
                          </a:solidFill>
                          <a:latin typeface="Arial" panose="020B0604020202020204" pitchFamily="34" charset="0"/>
                          <a:ea typeface="宋体" panose="02010600030101010101" pitchFamily="2" charset="-122"/>
                        </a:defRPr>
                      </a:lvl3pPr>
                      <a:lvl4pPr algn="l">
                        <a:spcBef>
                          <a:spcPct val="20000"/>
                        </a:spcBef>
                        <a:defRPr>
                          <a:solidFill>
                            <a:schemeClr val="tx1"/>
                          </a:solidFill>
                          <a:latin typeface="Arial" panose="020B0604020202020204" pitchFamily="34" charset="0"/>
                          <a:ea typeface="宋体" panose="02010600030101010101" pitchFamily="2" charset="-122"/>
                        </a:defRPr>
                      </a:lvl4pPr>
                      <a:lvl5pPr algn="l">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30000"/>
                        </a:lnSpc>
                        <a:spcBef>
                          <a:spcPct val="0"/>
                        </a:spcBef>
                        <a:spcAft>
                          <a:spcPct val="0"/>
                        </a:spcAft>
                        <a:buClrTx/>
                        <a:buSzTx/>
                        <a:buFontTx/>
                        <a:buNone/>
                        <a:tabLst/>
                      </a:pPr>
                      <a:r>
                        <a:rPr kumimoji="0" lang="zh-CN" altLang="en-US" sz="2800" b="1" i="0" u="none" strike="noStrike" cap="none" normalizeH="0" baseline="0" dirty="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可结合近代西方国家民主制度实践的相关史实来进行论证。如法国大革命中的共和制的建立等</a:t>
                      </a:r>
                      <a:endParaRPr kumimoji="0" lang="zh-CN" altLang="en-US" sz="2800" b="1"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012323417"/>
                  </a:ext>
                </a:extLst>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2A5447B1-5601-4DBB-B2A9-56F1F373F229}"/>
              </a:ext>
            </a:extLst>
          </p:cNvPr>
          <p:cNvSpPr txBox="1"/>
          <p:nvPr/>
        </p:nvSpPr>
        <p:spPr>
          <a:xfrm>
            <a:off x="107504" y="404664"/>
            <a:ext cx="8874224" cy="6232475"/>
          </a:xfrm>
          <a:prstGeom prst="rect">
            <a:avLst/>
          </a:prstGeom>
          <a:noFill/>
        </p:spPr>
        <p:txBody>
          <a:bodyPr wrap="square" rtlCol="0">
            <a:spAutoFit/>
          </a:bodyPr>
          <a:lstStyle/>
          <a:p>
            <a:r>
              <a:rPr lang="zh-CN" altLang="en-US" sz="2700" b="1" dirty="0">
                <a:solidFill>
                  <a:srgbClr val="0000CC"/>
                </a:solidFill>
                <a:latin typeface="等线" panose="02010600030101010101" pitchFamily="2" charset="-122"/>
                <a:ea typeface="等线" panose="02010600030101010101" pitchFamily="2" charset="-122"/>
              </a:rPr>
              <a:t>论题：</a:t>
            </a:r>
            <a:r>
              <a:rPr lang="zh-CN" altLang="en-US" sz="2700" b="1" dirty="0">
                <a:latin typeface="楷体" panose="02010609060101010101" pitchFamily="49" charset="-122"/>
                <a:ea typeface="楷体" panose="02010609060101010101" pitchFamily="49" charset="-122"/>
              </a:rPr>
              <a:t>人民主权思想的实践要符合时代要求、要符合国情。</a:t>
            </a:r>
            <a:endParaRPr lang="en-US" altLang="zh-CN" sz="2700" b="1" dirty="0">
              <a:latin typeface="楷体" panose="02010609060101010101" pitchFamily="49" charset="-122"/>
              <a:ea typeface="楷体" panose="02010609060101010101" pitchFamily="49" charset="-122"/>
            </a:endParaRPr>
          </a:p>
          <a:p>
            <a:endParaRPr lang="en-US" altLang="zh-CN" sz="800" b="1" dirty="0">
              <a:solidFill>
                <a:srgbClr val="0000CC"/>
              </a:solidFill>
              <a:latin typeface="等线" panose="02010600030101010101" pitchFamily="2" charset="-122"/>
              <a:ea typeface="等线" panose="02010600030101010101" pitchFamily="2" charset="-122"/>
            </a:endParaRPr>
          </a:p>
          <a:p>
            <a:r>
              <a:rPr lang="zh-CN" altLang="en-US" sz="2700" b="1" dirty="0">
                <a:solidFill>
                  <a:srgbClr val="0000CC"/>
                </a:solidFill>
                <a:latin typeface="等线" panose="02010600030101010101" pitchFamily="2" charset="-122"/>
                <a:ea typeface="等线" panose="02010600030101010101" pitchFamily="2" charset="-122"/>
              </a:rPr>
              <a:t>论述：</a:t>
            </a:r>
            <a:r>
              <a:rPr lang="zh-CN" altLang="en-US" sz="2700" b="1" dirty="0">
                <a:latin typeface="楷体" panose="02010609060101010101" pitchFamily="49" charset="-122"/>
                <a:ea typeface="楷体" panose="02010609060101010101" pitchFamily="49" charset="-122"/>
              </a:rPr>
              <a:t>①启蒙思想家卢梭认为：社会契约产生国家，权力属于人民即人民主权，人民主权不可转让，也不可代表。如古代雅典奴隶制城邦，公民大会召开，成年男性公民均可参加，没有代表，体现了卢梭思想，这一思想是建立在小国寡民基础上的直接民主制。</a:t>
            </a:r>
            <a:endParaRPr lang="en-US" altLang="zh-CN" sz="2700" b="1" dirty="0">
              <a:latin typeface="楷体" panose="02010609060101010101" pitchFamily="49" charset="-122"/>
              <a:ea typeface="楷体" panose="02010609060101010101" pitchFamily="49" charset="-122"/>
            </a:endParaRPr>
          </a:p>
          <a:p>
            <a:endParaRPr lang="en-US" altLang="zh-CN" sz="500" b="1" dirty="0">
              <a:latin typeface="楷体" panose="02010609060101010101" pitchFamily="49" charset="-122"/>
              <a:ea typeface="楷体" panose="02010609060101010101" pitchFamily="49" charset="-122"/>
            </a:endParaRPr>
          </a:p>
          <a:p>
            <a:r>
              <a:rPr lang="zh-CN" altLang="en-US" sz="2700" b="1" dirty="0">
                <a:latin typeface="楷体" panose="02010609060101010101" pitchFamily="49" charset="-122"/>
                <a:ea typeface="楷体" panose="02010609060101010101" pitchFamily="49" charset="-122"/>
              </a:rPr>
              <a:t>②近代随着欧美民族国家的产生，疆域扩大，人口众多，只有建立间接民主代议制，才能满足人民主权。如英国议会的下院由人民选出的代表组成，受人民监督，向人民负责；美国国会议员由选民选出，受选民监督，向选民负责。可见人民主权是可以转让给代表的。</a:t>
            </a:r>
            <a:endParaRPr lang="en-US" altLang="zh-CN" sz="2700" b="1" dirty="0">
              <a:latin typeface="楷体" panose="02010609060101010101" pitchFamily="49" charset="-122"/>
              <a:ea typeface="楷体" panose="02010609060101010101" pitchFamily="49" charset="-122"/>
            </a:endParaRPr>
          </a:p>
          <a:p>
            <a:endParaRPr lang="en-US" altLang="zh-CN" sz="800" b="1" dirty="0">
              <a:solidFill>
                <a:srgbClr val="0000CC"/>
              </a:solidFill>
              <a:latin typeface="等线" panose="02010600030101010101" pitchFamily="2" charset="-122"/>
              <a:ea typeface="等线" panose="02010600030101010101" pitchFamily="2" charset="-122"/>
            </a:endParaRPr>
          </a:p>
          <a:p>
            <a:r>
              <a:rPr lang="zh-CN" altLang="en-US" sz="2700" b="1" dirty="0">
                <a:solidFill>
                  <a:srgbClr val="0000CC"/>
                </a:solidFill>
                <a:latin typeface="等线" panose="02010600030101010101" pitchFamily="2" charset="-122"/>
                <a:ea typeface="等线" panose="02010600030101010101" pitchFamily="2" charset="-122"/>
              </a:rPr>
              <a:t>由此可知：</a:t>
            </a:r>
            <a:r>
              <a:rPr lang="zh-CN" altLang="en-US" sz="2700" b="1" dirty="0">
                <a:latin typeface="楷体" panose="02010609060101010101" pitchFamily="49" charset="-122"/>
                <a:ea typeface="楷体" panose="02010609060101010101" pitchFamily="49" charset="-122"/>
              </a:rPr>
              <a:t>卢梭人民主权思想不符合时代发展的要求。人民主权思想的实践一定要符合国情，应随着时代的发展而发展。</a:t>
            </a:r>
          </a:p>
        </p:txBody>
      </p:sp>
    </p:spTree>
    <p:extLst>
      <p:ext uri="{BB962C8B-B14F-4D97-AF65-F5344CB8AC3E}">
        <p14:creationId xmlns:p14="http://schemas.microsoft.com/office/powerpoint/2010/main" val="1058252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00"/>
                                        <p:tgtEl>
                                          <p:spTgt spid="3">
                                            <p:txEl>
                                              <p:pRg st="4" end="4"/>
                                            </p:txEl>
                                          </p:spTgt>
                                        </p:tgtEl>
                                      </p:cBhvr>
                                    </p:animEffect>
                                    <p:anim calcmode="lin" valueType="num">
                                      <p:cBhvr>
                                        <p:cTn id="2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fade">
                                      <p:cBhvr>
                                        <p:cTn id="28" dur="1000"/>
                                        <p:tgtEl>
                                          <p:spTgt spid="3">
                                            <p:txEl>
                                              <p:pRg st="6" end="6"/>
                                            </p:txEl>
                                          </p:spTgt>
                                        </p:tgtEl>
                                      </p:cBhvr>
                                    </p:animEffect>
                                    <p:anim calcmode="lin" valueType="num">
                                      <p:cBhvr>
                                        <p:cTn id="29"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0BF4865B-7BAF-4A8F-ABA0-BE6E1D39C6BA}"/>
              </a:ext>
            </a:extLst>
          </p:cNvPr>
          <p:cNvSpPr txBox="1"/>
          <p:nvPr/>
        </p:nvSpPr>
        <p:spPr>
          <a:xfrm>
            <a:off x="251520" y="188640"/>
            <a:ext cx="8712968" cy="6555641"/>
          </a:xfrm>
          <a:prstGeom prst="rect">
            <a:avLst/>
          </a:prstGeom>
          <a:noFill/>
        </p:spPr>
        <p:txBody>
          <a:bodyPr wrap="square" rtlCol="0">
            <a:spAutoFit/>
          </a:bodyPr>
          <a:lstStyle/>
          <a:p>
            <a:r>
              <a:rPr lang="zh-CN" altLang="en-US" sz="3000" b="1" dirty="0">
                <a:solidFill>
                  <a:srgbClr val="0000CC"/>
                </a:solidFill>
                <a:latin typeface="等线" panose="02010600030101010101" pitchFamily="2" charset="-122"/>
                <a:ea typeface="等线" panose="02010600030101010101" pitchFamily="2" charset="-122"/>
              </a:rPr>
              <a:t>论题</a:t>
            </a:r>
            <a:r>
              <a:rPr lang="en-US" altLang="zh-CN" sz="3000" b="1" dirty="0">
                <a:solidFill>
                  <a:srgbClr val="0000CC"/>
                </a:solidFill>
                <a:latin typeface="等线" panose="02010600030101010101" pitchFamily="2" charset="-122"/>
                <a:ea typeface="等线" panose="02010600030101010101" pitchFamily="2" charset="-122"/>
              </a:rPr>
              <a:t>2</a:t>
            </a:r>
            <a:r>
              <a:rPr lang="zh-CN" altLang="en-US" sz="3000" b="1" dirty="0">
                <a:solidFill>
                  <a:srgbClr val="0000CC"/>
                </a:solidFill>
                <a:latin typeface="等线" panose="02010600030101010101" pitchFamily="2" charset="-122"/>
                <a:ea typeface="等线" panose="02010600030101010101" pitchFamily="2" charset="-122"/>
              </a:rPr>
              <a:t>：</a:t>
            </a:r>
            <a:r>
              <a:rPr lang="zh-CN" altLang="en-US" sz="3000" b="1" dirty="0">
                <a:latin typeface="楷体" panose="02010609060101010101" pitchFamily="49" charset="-122"/>
                <a:ea typeface="楷体" panose="02010609060101010101" pitchFamily="49" charset="-122"/>
              </a:rPr>
              <a:t>人民主权需要代议制、分权制衡原则作保障。</a:t>
            </a:r>
            <a:endParaRPr lang="en-US" altLang="zh-CN" sz="3000" b="1" dirty="0">
              <a:latin typeface="楷体" panose="02010609060101010101" pitchFamily="49" charset="-122"/>
              <a:ea typeface="楷体" panose="02010609060101010101" pitchFamily="49" charset="-122"/>
            </a:endParaRPr>
          </a:p>
          <a:p>
            <a:r>
              <a:rPr lang="zh-CN" altLang="en-US" sz="3000" b="1" dirty="0">
                <a:solidFill>
                  <a:srgbClr val="0000CC"/>
                </a:solidFill>
                <a:latin typeface="等线" panose="02010600030101010101" pitchFamily="2" charset="-122"/>
                <a:ea typeface="等线" panose="02010600030101010101" pitchFamily="2" charset="-122"/>
              </a:rPr>
              <a:t>论述：</a:t>
            </a:r>
            <a:r>
              <a:rPr lang="zh-CN" altLang="en-US" sz="3000" b="1" dirty="0">
                <a:latin typeface="宋体" panose="02010600030101010101" pitchFamily="2" charset="-122"/>
                <a:ea typeface="宋体" panose="02010600030101010101" pitchFamily="2" charset="-122"/>
              </a:rPr>
              <a:t>①</a:t>
            </a:r>
            <a:r>
              <a:rPr lang="zh-CN" altLang="en-US" sz="3000" b="1" dirty="0">
                <a:latin typeface="楷体" panose="02010609060101010101" pitchFamily="49" charset="-122"/>
                <a:ea typeface="楷体" panose="02010609060101010101" pitchFamily="49" charset="-122"/>
              </a:rPr>
              <a:t>英国</a:t>
            </a:r>
            <a:r>
              <a:rPr lang="en-US" altLang="zh-CN" sz="3000" b="1" dirty="0">
                <a:latin typeface="楷体" panose="02010609060101010101" pitchFamily="49" charset="-122"/>
                <a:ea typeface="楷体" panose="02010609060101010101" pitchFamily="49" charset="-122"/>
              </a:rPr>
              <a:t>《</a:t>
            </a:r>
            <a:r>
              <a:rPr lang="zh-CN" altLang="en-US" sz="3000" b="1" dirty="0">
                <a:latin typeface="楷体" panose="02010609060101010101" pitchFamily="49" charset="-122"/>
                <a:ea typeface="楷体" panose="02010609060101010101" pitchFamily="49" charset="-122"/>
              </a:rPr>
              <a:t>权利法案</a:t>
            </a:r>
            <a:r>
              <a:rPr lang="en-US" altLang="zh-CN" sz="3000" b="1" dirty="0">
                <a:latin typeface="楷体" panose="02010609060101010101" pitchFamily="49" charset="-122"/>
                <a:ea typeface="楷体" panose="02010609060101010101" pitchFamily="49" charset="-122"/>
              </a:rPr>
              <a:t>》</a:t>
            </a:r>
            <a:r>
              <a:rPr lang="zh-CN" altLang="en-US" sz="3000" b="1" dirty="0">
                <a:latin typeface="楷体" panose="02010609060101010101" pitchFamily="49" charset="-122"/>
                <a:ea typeface="楷体" panose="02010609060101010101" pitchFamily="49" charset="-122"/>
              </a:rPr>
              <a:t>颁布，逐步确立了君主立宪制。英王是统而不治的虚君；议会为权力中心；英国议会由人民选举议员产生，议员对人民负责。可见人民主权是可以转让给代表的。</a:t>
            </a:r>
            <a:endParaRPr lang="en-US" altLang="zh-CN" sz="3000" b="1" dirty="0">
              <a:latin typeface="楷体" panose="02010609060101010101" pitchFamily="49" charset="-122"/>
              <a:ea typeface="楷体" panose="02010609060101010101" pitchFamily="49" charset="-122"/>
            </a:endParaRPr>
          </a:p>
          <a:p>
            <a:r>
              <a:rPr lang="zh-CN" altLang="en-US" sz="3000" b="1" dirty="0">
                <a:latin typeface="宋体" panose="02010600030101010101" pitchFamily="2" charset="-122"/>
                <a:ea typeface="宋体" panose="02010600030101010101" pitchFamily="2" charset="-122"/>
              </a:rPr>
              <a:t>②</a:t>
            </a:r>
            <a:r>
              <a:rPr lang="zh-CN" altLang="en-US" sz="3000" b="1" dirty="0">
                <a:latin typeface="楷体" panose="02010609060101010101" pitchFamily="49" charset="-122"/>
                <a:ea typeface="楷体" panose="02010609060101010101" pitchFamily="49" charset="-122"/>
              </a:rPr>
              <a:t>美国</a:t>
            </a:r>
            <a:r>
              <a:rPr lang="en-US" altLang="zh-CN" sz="3000" b="1" dirty="0">
                <a:latin typeface="楷体" panose="02010609060101010101" pitchFamily="49" charset="-122"/>
                <a:ea typeface="楷体" panose="02010609060101010101" pitchFamily="49" charset="-122"/>
              </a:rPr>
              <a:t>《1787</a:t>
            </a:r>
            <a:r>
              <a:rPr lang="zh-CN" altLang="en-US" sz="3000" b="1" dirty="0">
                <a:latin typeface="楷体" panose="02010609060101010101" pitchFamily="49" charset="-122"/>
                <a:ea typeface="楷体" panose="02010609060101010101" pitchFamily="49" charset="-122"/>
              </a:rPr>
              <a:t>年宪法</a:t>
            </a:r>
            <a:r>
              <a:rPr lang="en-US" altLang="zh-CN" sz="3000" b="1" dirty="0">
                <a:latin typeface="楷体" panose="02010609060101010101" pitchFamily="49" charset="-122"/>
                <a:ea typeface="楷体" panose="02010609060101010101" pitchFamily="49" charset="-122"/>
              </a:rPr>
              <a:t>》</a:t>
            </a:r>
            <a:r>
              <a:rPr lang="zh-CN" altLang="en-US" sz="3000" b="1" dirty="0">
                <a:latin typeface="楷体" panose="02010609060101010101" pitchFamily="49" charset="-122"/>
                <a:ea typeface="楷体" panose="02010609060101010101" pitchFamily="49" charset="-122"/>
              </a:rPr>
              <a:t>颁布，确立了民主共和制，为确保人民主权，防止个人专制，实践了三权分立，分权制衡原则。总统共和国会议员都由人民选举产生，最高法院的大法官由总统任命，国会批准。行政、立法、司法分别由总统、国会、最高法院掌握。可见人民主权是可以分割的。</a:t>
            </a:r>
            <a:endParaRPr lang="en-US" altLang="zh-CN" sz="3000" b="1" dirty="0">
              <a:latin typeface="楷体" panose="02010609060101010101" pitchFamily="49" charset="-122"/>
              <a:ea typeface="楷体" panose="02010609060101010101" pitchFamily="49" charset="-122"/>
            </a:endParaRPr>
          </a:p>
          <a:p>
            <a:r>
              <a:rPr lang="zh-CN" altLang="en-US" sz="3000" b="1" dirty="0">
                <a:solidFill>
                  <a:srgbClr val="0000CC"/>
                </a:solidFill>
                <a:latin typeface="等线" panose="02010600030101010101" pitchFamily="2" charset="-122"/>
                <a:ea typeface="等线" panose="02010600030101010101" pitchFamily="2" charset="-122"/>
              </a:rPr>
              <a:t>由此可知：</a:t>
            </a:r>
            <a:r>
              <a:rPr lang="zh-CN" altLang="en-US" sz="3000" b="1" dirty="0">
                <a:latin typeface="楷体" panose="02010609060101010101" pitchFamily="49" charset="-122"/>
                <a:ea typeface="楷体" panose="02010609060101010101" pitchFamily="49" charset="-122"/>
              </a:rPr>
              <a:t>代议制、分权制衡原则的实践，正是为了更好地保障人民主权。</a:t>
            </a:r>
          </a:p>
        </p:txBody>
      </p:sp>
    </p:spTree>
    <p:extLst>
      <p:ext uri="{BB962C8B-B14F-4D97-AF65-F5344CB8AC3E}">
        <p14:creationId xmlns:p14="http://schemas.microsoft.com/office/powerpoint/2010/main" val="59456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id="{DAC5F6D4-486A-45AE-8A3A-7DA031CD20A9}"/>
              </a:ext>
            </a:extLst>
          </p:cNvPr>
          <p:cNvSpPr/>
          <p:nvPr/>
        </p:nvSpPr>
        <p:spPr>
          <a:xfrm>
            <a:off x="341053" y="-27384"/>
            <a:ext cx="8461892" cy="3477875"/>
          </a:xfrm>
          <a:prstGeom prst="rect">
            <a:avLst/>
          </a:prstGeom>
        </p:spPr>
        <p:txBody>
          <a:bodyPr wrap="square">
            <a:spAutoFit/>
          </a:bodyPr>
          <a:lstStyle/>
          <a:p>
            <a:pPr lvl="0" fontAlgn="base">
              <a:spcBef>
                <a:spcPct val="0"/>
              </a:spcBef>
              <a:spcAft>
                <a:spcPct val="0"/>
              </a:spcAft>
            </a:pPr>
            <a:r>
              <a:rPr lang="zh-CN" altLang="en-US" sz="2200" b="1" dirty="0">
                <a:solidFill>
                  <a:srgbClr val="000000"/>
                </a:solidFill>
                <a:latin typeface="宋体" panose="02010600030101010101" pitchFamily="2" charset="-122"/>
                <a:ea typeface="宋体" panose="02010600030101010101" pitchFamily="2" charset="-122"/>
                <a:cs typeface="Times New Roman" panose="02020603050405020304" pitchFamily="18" charset="0"/>
              </a:rPr>
              <a:t>试题改编（一）</a:t>
            </a:r>
            <a:endParaRPr lang="en-US" altLang="zh-CN" sz="2200" b="1"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lvl="0" fontAlgn="base">
              <a:spcBef>
                <a:spcPct val="0"/>
              </a:spcBef>
              <a:spcAft>
                <a:spcPct val="0"/>
              </a:spcAft>
            </a:pPr>
            <a:r>
              <a:rPr lang="zh-CN" altLang="en-US" sz="2200" b="1" dirty="0">
                <a:solidFill>
                  <a:srgbClr val="000000"/>
                </a:solidFill>
                <a:latin typeface="宋体" panose="02010600030101010101" pitchFamily="2" charset="-122"/>
                <a:ea typeface="宋体" panose="02010600030101010101" pitchFamily="2" charset="-122"/>
                <a:cs typeface="Times New Roman" panose="02020603050405020304" pitchFamily="18" charset="0"/>
              </a:rPr>
              <a:t>材料　</a:t>
            </a:r>
            <a:r>
              <a:rPr lang="zh-CN" altLang="en-US" sz="22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人民订立契约建立国家</a:t>
            </a:r>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a:t>
            </a:r>
            <a:r>
              <a:rPr lang="zh-CN" altLang="en-US" sz="22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他们是国家的主人</a:t>
            </a:r>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a:t>
            </a:r>
            <a:r>
              <a:rPr lang="zh-CN" altLang="en-US" sz="22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人民主权不可转让</a:t>
            </a:r>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a:t>
            </a:r>
            <a:r>
              <a:rPr lang="zh-CN" altLang="en-US" sz="22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也不可代表。议员不能是人民的代表</a:t>
            </a:r>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a:t>
            </a:r>
            <a:r>
              <a:rPr lang="zh-CN" altLang="en-US" sz="22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只能充当人民的“办事员”。英国人“只有在选举国会议员的期间</a:t>
            </a:r>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a:t>
            </a:r>
            <a:r>
              <a:rPr lang="zh-CN" altLang="en-US" sz="22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才是自由的</a:t>
            </a:r>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a:t>
            </a:r>
            <a:r>
              <a:rPr lang="zh-CN" altLang="en-US" sz="22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议员一旦选出之后</a:t>
            </a:r>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a:t>
            </a:r>
            <a:r>
              <a:rPr lang="zh-CN" altLang="en-US" sz="22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他们就是奴隶</a:t>
            </a:r>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a:t>
            </a:r>
            <a:r>
              <a:rPr lang="zh-CN" altLang="en-US" sz="22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他们就等于零了”。人民主权不可分割</a:t>
            </a:r>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a:t>
            </a:r>
            <a:r>
              <a:rPr lang="zh-CN" altLang="en-US" sz="22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否则主权者将被“弄成是一个支离破碎拼凑起来的怪物”。</a:t>
            </a:r>
          </a:p>
          <a:p>
            <a:pPr lvl="0" algn="r" fontAlgn="base">
              <a:spcBef>
                <a:spcPct val="0"/>
              </a:spcBef>
              <a:spcAft>
                <a:spcPct val="0"/>
              </a:spcAft>
            </a:pPr>
            <a:r>
              <a:rPr lang="en-US" altLang="zh-CN" sz="2200" b="1"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sz="2200" b="1" dirty="0">
                <a:solidFill>
                  <a:srgbClr val="000000"/>
                </a:solidFill>
                <a:latin typeface="宋体" panose="02010600030101010101" pitchFamily="2" charset="-122"/>
                <a:ea typeface="宋体" panose="02010600030101010101" pitchFamily="2" charset="-122"/>
                <a:cs typeface="Times New Roman" panose="02020603050405020304" pitchFamily="18" charset="0"/>
              </a:rPr>
              <a:t>据卢梭</a:t>
            </a:r>
            <a:r>
              <a:rPr lang="en-US" altLang="zh-CN" sz="2200" b="1"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sz="2200" b="1" dirty="0">
                <a:solidFill>
                  <a:srgbClr val="000000"/>
                </a:solidFill>
                <a:latin typeface="宋体" panose="02010600030101010101" pitchFamily="2" charset="-122"/>
                <a:ea typeface="宋体" panose="02010600030101010101" pitchFamily="2" charset="-122"/>
                <a:cs typeface="Times New Roman" panose="02020603050405020304" pitchFamily="18" charset="0"/>
              </a:rPr>
              <a:t>社会契约论</a:t>
            </a:r>
            <a:r>
              <a:rPr lang="en-US" altLang="zh-CN" sz="2200" b="1"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lvl="0" fontAlgn="base">
              <a:spcBef>
                <a:spcPct val="0"/>
              </a:spcBef>
              <a:spcAft>
                <a:spcPct val="0"/>
              </a:spcAft>
            </a:pPr>
            <a:r>
              <a:rPr lang="zh-CN" altLang="en-US" sz="2200" b="1" dirty="0">
                <a:solidFill>
                  <a:srgbClr val="000000"/>
                </a:solidFill>
                <a:latin typeface="宋体" panose="02010600030101010101" pitchFamily="2" charset="-122"/>
                <a:ea typeface="宋体" panose="02010600030101010101" pitchFamily="2" charset="-122"/>
                <a:cs typeface="Times New Roman" panose="02020603050405020304" pitchFamily="18" charset="0"/>
              </a:rPr>
              <a:t>结合材料与所学中国史的相关知识，围绕“制度构想与实践”自行拟定一个具体的论题，并就所拟论题进行简要阐述（要求：明确写出所拟论题，阐述须有史实依据）。</a:t>
            </a:r>
            <a:endParaRPr lang="zh-CN" altLang="en-US" sz="2200" dirty="0"/>
          </a:p>
        </p:txBody>
      </p:sp>
      <p:sp>
        <p:nvSpPr>
          <p:cNvPr id="6" name="文本框 5">
            <a:extLst>
              <a:ext uri="{FF2B5EF4-FFF2-40B4-BE49-F238E27FC236}">
                <a16:creationId xmlns:a16="http://schemas.microsoft.com/office/drawing/2014/main" id="{51F5E751-6CF8-4443-BBA5-5FB55E9CB19F}"/>
              </a:ext>
            </a:extLst>
          </p:cNvPr>
          <p:cNvSpPr txBox="1"/>
          <p:nvPr/>
        </p:nvSpPr>
        <p:spPr>
          <a:xfrm>
            <a:off x="0" y="3429000"/>
            <a:ext cx="9143999" cy="3477875"/>
          </a:xfrm>
          <a:prstGeom prst="rect">
            <a:avLst/>
          </a:prstGeom>
          <a:noFill/>
        </p:spPr>
        <p:txBody>
          <a:bodyPr wrap="square" rtlCol="0">
            <a:spAutoFit/>
          </a:bodyPr>
          <a:lstStyle/>
          <a:p>
            <a:r>
              <a:rPr lang="zh-CN" altLang="en-US" sz="2000" b="1" dirty="0">
                <a:solidFill>
                  <a:srgbClr val="0000FF"/>
                </a:solidFill>
                <a:latin typeface="等线" panose="02010600030101010101" pitchFamily="2" charset="-122"/>
                <a:ea typeface="等线" panose="02010600030101010101" pitchFamily="2" charset="-122"/>
              </a:rPr>
              <a:t>论题：</a:t>
            </a:r>
            <a:r>
              <a:rPr lang="zh-CN" altLang="en-US" sz="2000" b="1" dirty="0">
                <a:solidFill>
                  <a:srgbClr val="FF0000"/>
                </a:solidFill>
                <a:latin typeface="等线" panose="02010600030101010101" pitchFamily="2" charset="-122"/>
                <a:ea typeface="等线" panose="02010600030101010101" pitchFamily="2" charset="-122"/>
              </a:rPr>
              <a:t>人民主权思想的实践要符合中国国情。</a:t>
            </a:r>
            <a:endParaRPr lang="en-US" altLang="zh-CN" sz="2000" b="1" dirty="0">
              <a:solidFill>
                <a:srgbClr val="FF0000"/>
              </a:solidFill>
              <a:latin typeface="等线" panose="02010600030101010101" pitchFamily="2" charset="-122"/>
              <a:ea typeface="等线" panose="02010600030101010101" pitchFamily="2" charset="-122"/>
            </a:endParaRPr>
          </a:p>
          <a:p>
            <a:r>
              <a:rPr lang="zh-CN" altLang="en-US" sz="2000" b="1" dirty="0">
                <a:solidFill>
                  <a:srgbClr val="0000FF"/>
                </a:solidFill>
                <a:latin typeface="等线" panose="02010600030101010101" pitchFamily="2" charset="-122"/>
                <a:ea typeface="等线" panose="02010600030101010101" pitchFamily="2" charset="-122"/>
              </a:rPr>
              <a:t>论述：</a:t>
            </a:r>
            <a:r>
              <a:rPr lang="zh-CN" altLang="en-US" sz="2000" b="1" dirty="0">
                <a:solidFill>
                  <a:srgbClr val="FF0000"/>
                </a:solidFill>
                <a:latin typeface="等线" panose="02010600030101010101" pitchFamily="2" charset="-122"/>
                <a:ea typeface="等线" panose="02010600030101010101" pitchFamily="2" charset="-122"/>
              </a:rPr>
              <a:t>①</a:t>
            </a:r>
            <a:r>
              <a:rPr lang="en-US" altLang="zh-CN" sz="2000" b="1" dirty="0">
                <a:solidFill>
                  <a:srgbClr val="FF0000"/>
                </a:solidFill>
                <a:latin typeface="等线" panose="02010600030101010101" pitchFamily="2" charset="-122"/>
                <a:ea typeface="等线" panose="02010600030101010101" pitchFamily="2" charset="-122"/>
              </a:rPr>
              <a:t>1912</a:t>
            </a:r>
            <a:r>
              <a:rPr lang="zh-CN" altLang="en-US" sz="2000" b="1" dirty="0">
                <a:solidFill>
                  <a:srgbClr val="FF0000"/>
                </a:solidFill>
                <a:latin typeface="等线" panose="02010600030101010101" pitchFamily="2" charset="-122"/>
                <a:ea typeface="等线" panose="02010600030101010101" pitchFamily="2" charset="-122"/>
              </a:rPr>
              <a:t>年</a:t>
            </a:r>
            <a:r>
              <a:rPr lang="en-US" altLang="zh-CN" sz="2000" b="1" dirty="0">
                <a:solidFill>
                  <a:srgbClr val="FF0000"/>
                </a:solidFill>
                <a:latin typeface="等线" panose="02010600030101010101" pitchFamily="2" charset="-122"/>
                <a:ea typeface="等线" panose="02010600030101010101" pitchFamily="2" charset="-122"/>
              </a:rPr>
              <a:t>《</a:t>
            </a:r>
            <a:r>
              <a:rPr lang="zh-CN" altLang="en-US" sz="2000" b="1" dirty="0">
                <a:solidFill>
                  <a:srgbClr val="FF0000"/>
                </a:solidFill>
                <a:latin typeface="等线" panose="02010600030101010101" pitchFamily="2" charset="-122"/>
                <a:ea typeface="等线" panose="02010600030101010101" pitchFamily="2" charset="-122"/>
              </a:rPr>
              <a:t>中华民国临时约法</a:t>
            </a:r>
            <a:r>
              <a:rPr lang="en-US" altLang="zh-CN" sz="2000" b="1" dirty="0">
                <a:solidFill>
                  <a:srgbClr val="FF0000"/>
                </a:solidFill>
                <a:latin typeface="等线" panose="02010600030101010101" pitchFamily="2" charset="-122"/>
                <a:ea typeface="等线" panose="02010600030101010101" pitchFamily="2" charset="-122"/>
              </a:rPr>
              <a:t>》</a:t>
            </a:r>
            <a:r>
              <a:rPr lang="zh-CN" altLang="en-US" sz="2000" b="1" dirty="0">
                <a:solidFill>
                  <a:srgbClr val="FF0000"/>
                </a:solidFill>
                <a:latin typeface="等线" panose="02010600030101010101" pitchFamily="2" charset="-122"/>
                <a:ea typeface="等线" panose="02010600030101010101" pitchFamily="2" charset="-122"/>
              </a:rPr>
              <a:t>规定：中华民国主权属于国民全体；国民有选举权和被选举权；确立行政、立法、司法三权分立的政治体制；实行责任内阁制。这体现了卢梭人民主权思想，但在半殖民地半封建社会的中国社会，不可能真正实现主权在民。②</a:t>
            </a:r>
            <a:r>
              <a:rPr lang="en-US" altLang="zh-CN" sz="2000" b="1" dirty="0">
                <a:solidFill>
                  <a:srgbClr val="FF0000"/>
                </a:solidFill>
                <a:latin typeface="等线" panose="02010600030101010101" pitchFamily="2" charset="-122"/>
                <a:ea typeface="等线" panose="02010600030101010101" pitchFamily="2" charset="-122"/>
              </a:rPr>
              <a:t>1949</a:t>
            </a:r>
            <a:r>
              <a:rPr lang="zh-CN" altLang="en-US" sz="2000" b="1" dirty="0">
                <a:solidFill>
                  <a:srgbClr val="FF0000"/>
                </a:solidFill>
                <a:latin typeface="等线" panose="02010600030101010101" pitchFamily="2" charset="-122"/>
                <a:ea typeface="等线" panose="02010600030101010101" pitchFamily="2" charset="-122"/>
              </a:rPr>
              <a:t>年新中国成立，改变了半殖民地半封建社会的社会性质。</a:t>
            </a:r>
            <a:r>
              <a:rPr lang="en-US" altLang="zh-CN" sz="2000" b="1" dirty="0">
                <a:solidFill>
                  <a:srgbClr val="FF0000"/>
                </a:solidFill>
                <a:latin typeface="等线" panose="02010600030101010101" pitchFamily="2" charset="-122"/>
                <a:ea typeface="等线" panose="02010600030101010101" pitchFamily="2" charset="-122"/>
              </a:rPr>
              <a:t>1954</a:t>
            </a:r>
            <a:r>
              <a:rPr lang="zh-CN" altLang="en-US" sz="2000" b="1" dirty="0">
                <a:solidFill>
                  <a:srgbClr val="FF0000"/>
                </a:solidFill>
                <a:latin typeface="等线" panose="02010600030101010101" pitchFamily="2" charset="-122"/>
                <a:ea typeface="等线" panose="02010600030101010101" pitchFamily="2" charset="-122"/>
              </a:rPr>
              <a:t>年</a:t>
            </a:r>
            <a:r>
              <a:rPr lang="en-US" altLang="zh-CN" sz="2000" b="1" dirty="0">
                <a:solidFill>
                  <a:srgbClr val="FF0000"/>
                </a:solidFill>
                <a:latin typeface="等线" panose="02010600030101010101" pitchFamily="2" charset="-122"/>
                <a:ea typeface="等线" panose="02010600030101010101" pitchFamily="2" charset="-122"/>
              </a:rPr>
              <a:t>《</a:t>
            </a:r>
            <a:r>
              <a:rPr lang="zh-CN" altLang="en-US" sz="2000" b="1" dirty="0">
                <a:solidFill>
                  <a:srgbClr val="FF0000"/>
                </a:solidFill>
                <a:latin typeface="等线" panose="02010600030101010101" pitchFamily="2" charset="-122"/>
                <a:ea typeface="等线" panose="02010600030101010101" pitchFamily="2" charset="-122"/>
              </a:rPr>
              <a:t>中华人民共和国宪法</a:t>
            </a:r>
            <a:r>
              <a:rPr lang="en-US" altLang="zh-CN" sz="2000" b="1" dirty="0">
                <a:solidFill>
                  <a:srgbClr val="FF0000"/>
                </a:solidFill>
                <a:latin typeface="等线" panose="02010600030101010101" pitchFamily="2" charset="-122"/>
                <a:ea typeface="等线" panose="02010600030101010101" pitchFamily="2" charset="-122"/>
              </a:rPr>
              <a:t>》</a:t>
            </a:r>
            <a:r>
              <a:rPr lang="zh-CN" altLang="en-US" sz="2000" b="1" dirty="0">
                <a:solidFill>
                  <a:srgbClr val="FF0000"/>
                </a:solidFill>
                <a:latin typeface="等线" panose="02010600030101010101" pitchFamily="2" charset="-122"/>
                <a:ea typeface="等线" panose="02010600030101010101" pitchFamily="2" charset="-122"/>
              </a:rPr>
              <a:t>规定：国家的一切权利属于人民，人民行使的国家权力机关为各级人民代表大会和各级人民政府，各级人大由人民普选方法产生；确立了人大制。这体现了马克思提出国家一切权力属于广大劳动人民的观点，新中国才真正实现了主权在民。</a:t>
            </a:r>
            <a:endParaRPr lang="en-US" altLang="zh-CN" sz="2000" b="1" dirty="0">
              <a:solidFill>
                <a:srgbClr val="FF0000"/>
              </a:solidFill>
              <a:latin typeface="等线" panose="02010600030101010101" pitchFamily="2" charset="-122"/>
              <a:ea typeface="等线" panose="02010600030101010101" pitchFamily="2" charset="-122"/>
            </a:endParaRPr>
          </a:p>
          <a:p>
            <a:r>
              <a:rPr lang="zh-CN" altLang="en-US" sz="2000" b="1" dirty="0">
                <a:solidFill>
                  <a:srgbClr val="0000FF"/>
                </a:solidFill>
                <a:latin typeface="等线" panose="02010600030101010101" pitchFamily="2" charset="-122"/>
                <a:ea typeface="等线" panose="02010600030101010101" pitchFamily="2" charset="-122"/>
              </a:rPr>
              <a:t>由此可知：</a:t>
            </a:r>
            <a:r>
              <a:rPr lang="zh-CN" altLang="en-US" sz="2000" b="1" dirty="0">
                <a:solidFill>
                  <a:srgbClr val="FF0000"/>
                </a:solidFill>
                <a:latin typeface="等线" panose="02010600030101010101" pitchFamily="2" charset="-122"/>
                <a:ea typeface="等线" panose="02010600030101010101" pitchFamily="2" charset="-122"/>
              </a:rPr>
              <a:t>人民主权思想的实践要结合中国国情，只有建设中国特色社会主义民主政治，才能真正保障主权在民。</a:t>
            </a:r>
            <a:endParaRPr lang="en-US" altLang="zh-CN" sz="2000" b="1" dirty="0">
              <a:solidFill>
                <a:srgbClr val="FF0000"/>
              </a:solidFill>
              <a:latin typeface="等线" panose="02010600030101010101" pitchFamily="2" charset="-122"/>
              <a:ea typeface="等线" panose="02010600030101010101" pitchFamily="2" charset="-122"/>
            </a:endParaRPr>
          </a:p>
        </p:txBody>
      </p:sp>
    </p:spTree>
    <p:extLst>
      <p:ext uri="{BB962C8B-B14F-4D97-AF65-F5344CB8AC3E}">
        <p14:creationId xmlns:p14="http://schemas.microsoft.com/office/powerpoint/2010/main" val="3265248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Effect transition="in" filter="fade">
                                      <p:cBhvr>
                                        <p:cTn id="14" dur="1000"/>
                                        <p:tgtEl>
                                          <p:spTgt spid="6">
                                            <p:txEl>
                                              <p:pRg st="1" end="1"/>
                                            </p:txEl>
                                          </p:spTgt>
                                        </p:tgtEl>
                                      </p:cBhvr>
                                    </p:animEffect>
                                    <p:anim calcmode="lin" valueType="num">
                                      <p:cBhvr>
                                        <p:cTn id="15"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Effect transition="in" filter="fade">
                                      <p:cBhvr>
                                        <p:cTn id="21" dur="1000"/>
                                        <p:tgtEl>
                                          <p:spTgt spid="6">
                                            <p:txEl>
                                              <p:pRg st="2" end="2"/>
                                            </p:txEl>
                                          </p:spTgt>
                                        </p:tgtEl>
                                      </p:cBhvr>
                                    </p:animEffect>
                                    <p:anim calcmode="lin" valueType="num">
                                      <p:cBhvr>
                                        <p:cTn id="22"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56606B17-CFB6-4F03-8895-A8E0F8F8D243}"/>
              </a:ext>
            </a:extLst>
          </p:cNvPr>
          <p:cNvSpPr/>
          <p:nvPr/>
        </p:nvSpPr>
        <p:spPr>
          <a:xfrm>
            <a:off x="341053" y="-27384"/>
            <a:ext cx="8461892" cy="3139321"/>
          </a:xfrm>
          <a:prstGeom prst="rect">
            <a:avLst/>
          </a:prstGeom>
        </p:spPr>
        <p:txBody>
          <a:bodyPr wrap="square">
            <a:spAutoFit/>
          </a:bodyPr>
          <a:lstStyle/>
          <a:p>
            <a:pPr lvl="0" fontAlgn="base">
              <a:spcBef>
                <a:spcPct val="0"/>
              </a:spcBef>
              <a:spcAft>
                <a:spcPct val="0"/>
              </a:spcAft>
            </a:pPr>
            <a:r>
              <a:rPr lang="zh-CN" altLang="en-US" sz="2200" b="1" dirty="0">
                <a:solidFill>
                  <a:srgbClr val="000000"/>
                </a:solidFill>
                <a:latin typeface="宋体" panose="02010600030101010101" pitchFamily="2" charset="-122"/>
                <a:ea typeface="宋体" panose="02010600030101010101" pitchFamily="2" charset="-122"/>
                <a:cs typeface="Times New Roman" panose="02020603050405020304" pitchFamily="18" charset="0"/>
              </a:rPr>
              <a:t>试题改编（二）</a:t>
            </a:r>
            <a:endParaRPr lang="en-US" altLang="zh-CN" sz="2200" b="1"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lvl="0" fontAlgn="base">
              <a:spcBef>
                <a:spcPct val="0"/>
              </a:spcBef>
              <a:spcAft>
                <a:spcPct val="0"/>
              </a:spcAft>
            </a:pPr>
            <a:r>
              <a:rPr lang="zh-CN" altLang="en-US" sz="2200" b="1" dirty="0">
                <a:solidFill>
                  <a:srgbClr val="000000"/>
                </a:solidFill>
                <a:latin typeface="宋体" panose="02010600030101010101" pitchFamily="2" charset="-122"/>
                <a:ea typeface="宋体" panose="02010600030101010101" pitchFamily="2" charset="-122"/>
                <a:cs typeface="Times New Roman" panose="02020603050405020304" pitchFamily="18" charset="0"/>
              </a:rPr>
              <a:t>材料　</a:t>
            </a:r>
            <a:r>
              <a:rPr lang="zh-CN" altLang="en-US" sz="22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人民订立契约建立国家</a:t>
            </a:r>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a:t>
            </a:r>
            <a:r>
              <a:rPr lang="zh-CN" altLang="en-US" sz="22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他们是国家的主人</a:t>
            </a:r>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a:t>
            </a:r>
            <a:r>
              <a:rPr lang="zh-CN" altLang="en-US" sz="22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人民主权不可转让</a:t>
            </a:r>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a:t>
            </a:r>
            <a:r>
              <a:rPr lang="zh-CN" altLang="en-US" sz="22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也不可代表。议员不能是人民的代表</a:t>
            </a:r>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a:t>
            </a:r>
            <a:r>
              <a:rPr lang="zh-CN" altLang="en-US" sz="22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只能充当人民的“办事员”。英国人“只有在选举国会议员的期间</a:t>
            </a:r>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a:t>
            </a:r>
            <a:r>
              <a:rPr lang="zh-CN" altLang="en-US" sz="22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才是自由的</a:t>
            </a:r>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a:t>
            </a:r>
            <a:r>
              <a:rPr lang="zh-CN" altLang="en-US" sz="22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议员一旦选出之后</a:t>
            </a:r>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a:t>
            </a:r>
            <a:r>
              <a:rPr lang="zh-CN" altLang="en-US" sz="22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他们就是奴隶</a:t>
            </a:r>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a:t>
            </a:r>
            <a:r>
              <a:rPr lang="zh-CN" altLang="en-US" sz="22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他们就等于零了”。人民主权不可分割</a:t>
            </a:r>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a:t>
            </a:r>
            <a:r>
              <a:rPr lang="zh-CN" altLang="en-US" sz="2200" b="1" dirty="0">
                <a:solidFill>
                  <a:srgbClr val="000000"/>
                </a:solidFill>
                <a:latin typeface="楷体" panose="02010609060101010101" pitchFamily="49" charset="-122"/>
                <a:ea typeface="楷体" panose="02010609060101010101" pitchFamily="49" charset="-122"/>
                <a:cs typeface="Times New Roman" panose="02020603050405020304" pitchFamily="18" charset="0"/>
              </a:rPr>
              <a:t>否则主权者将被“弄成是一个支离破碎拼凑起来的怪物”。</a:t>
            </a:r>
          </a:p>
          <a:p>
            <a:pPr lvl="0" algn="r" fontAlgn="base">
              <a:spcBef>
                <a:spcPct val="0"/>
              </a:spcBef>
              <a:spcAft>
                <a:spcPct val="0"/>
              </a:spcAft>
            </a:pPr>
            <a:r>
              <a:rPr lang="en-US" altLang="zh-CN" sz="2200" b="1"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sz="2200" b="1" dirty="0">
                <a:solidFill>
                  <a:srgbClr val="000000"/>
                </a:solidFill>
                <a:latin typeface="宋体" panose="02010600030101010101" pitchFamily="2" charset="-122"/>
                <a:ea typeface="宋体" panose="02010600030101010101" pitchFamily="2" charset="-122"/>
                <a:cs typeface="Times New Roman" panose="02020603050405020304" pitchFamily="18" charset="0"/>
              </a:rPr>
              <a:t>据卢梭</a:t>
            </a:r>
            <a:r>
              <a:rPr lang="en-US" altLang="zh-CN" sz="2200" b="1"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sz="2200" b="1" dirty="0">
                <a:solidFill>
                  <a:srgbClr val="000000"/>
                </a:solidFill>
                <a:latin typeface="宋体" panose="02010600030101010101" pitchFamily="2" charset="-122"/>
                <a:ea typeface="宋体" panose="02010600030101010101" pitchFamily="2" charset="-122"/>
                <a:cs typeface="Times New Roman" panose="02020603050405020304" pitchFamily="18" charset="0"/>
              </a:rPr>
              <a:t>社会契约论</a:t>
            </a:r>
            <a:r>
              <a:rPr lang="en-US" altLang="zh-CN" sz="2200" b="1"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lvl="0" fontAlgn="base">
              <a:spcBef>
                <a:spcPct val="0"/>
              </a:spcBef>
              <a:spcAft>
                <a:spcPct val="0"/>
              </a:spcAft>
            </a:pPr>
            <a:r>
              <a:rPr lang="zh-CN" altLang="en-US" sz="2200" b="1" dirty="0">
                <a:solidFill>
                  <a:srgbClr val="000000"/>
                </a:solidFill>
                <a:latin typeface="宋体" panose="02010600030101010101" pitchFamily="2" charset="-122"/>
                <a:ea typeface="宋体" panose="02010600030101010101" pitchFamily="2" charset="-122"/>
                <a:cs typeface="Times New Roman" panose="02020603050405020304" pitchFamily="18" charset="0"/>
              </a:rPr>
              <a:t>依据材料提取观点，并结合所学世界史的相关知识加以评析（要求：观点明确，史论结合，史实准确）。</a:t>
            </a:r>
            <a:endParaRPr lang="zh-CN" altLang="en-US" sz="2200" dirty="0"/>
          </a:p>
        </p:txBody>
      </p:sp>
      <p:sp>
        <p:nvSpPr>
          <p:cNvPr id="5" name="文本框 4">
            <a:extLst>
              <a:ext uri="{FF2B5EF4-FFF2-40B4-BE49-F238E27FC236}">
                <a16:creationId xmlns:a16="http://schemas.microsoft.com/office/drawing/2014/main" id="{959E6432-2FB9-46D5-99CD-48C071360D44}"/>
              </a:ext>
            </a:extLst>
          </p:cNvPr>
          <p:cNvSpPr txBox="1"/>
          <p:nvPr/>
        </p:nvSpPr>
        <p:spPr>
          <a:xfrm>
            <a:off x="0" y="3212976"/>
            <a:ext cx="9144000" cy="3477875"/>
          </a:xfrm>
          <a:prstGeom prst="rect">
            <a:avLst/>
          </a:prstGeom>
          <a:noFill/>
        </p:spPr>
        <p:txBody>
          <a:bodyPr wrap="square" rtlCol="0">
            <a:spAutoFit/>
          </a:bodyPr>
          <a:lstStyle/>
          <a:p>
            <a:r>
              <a:rPr lang="zh-CN" altLang="en-US" sz="2200" b="1" dirty="0">
                <a:solidFill>
                  <a:srgbClr val="0000FF"/>
                </a:solidFill>
                <a:latin typeface="等线" panose="02010600030101010101" pitchFamily="2" charset="-122"/>
                <a:ea typeface="等线" panose="02010600030101010101" pitchFamily="2" charset="-122"/>
              </a:rPr>
              <a:t>观点：</a:t>
            </a:r>
            <a:r>
              <a:rPr lang="zh-CN" altLang="en-US" sz="2200" b="1" dirty="0">
                <a:solidFill>
                  <a:srgbClr val="FF0000"/>
                </a:solidFill>
                <a:latin typeface="等线" panose="02010600030101010101" pitchFamily="2" charset="-122"/>
                <a:ea typeface="等线" panose="02010600030101010101" pitchFamily="2" charset="-122"/>
              </a:rPr>
              <a:t>卢梭认为“人民主权不可转让，也不可代表。人民主权不可分割。”</a:t>
            </a:r>
            <a:endParaRPr lang="en-US" altLang="zh-CN" sz="2200" b="1" dirty="0">
              <a:solidFill>
                <a:srgbClr val="FF0000"/>
              </a:solidFill>
              <a:latin typeface="等线" panose="02010600030101010101" pitchFamily="2" charset="-122"/>
              <a:ea typeface="等线" panose="02010600030101010101" pitchFamily="2" charset="-122"/>
            </a:endParaRPr>
          </a:p>
          <a:p>
            <a:r>
              <a:rPr lang="zh-CN" altLang="en-US" sz="2200" b="1" dirty="0">
                <a:solidFill>
                  <a:srgbClr val="0000FF"/>
                </a:solidFill>
                <a:latin typeface="等线" panose="02010600030101010101" pitchFamily="2" charset="-122"/>
                <a:ea typeface="等线" panose="02010600030101010101" pitchFamily="2" charset="-122"/>
              </a:rPr>
              <a:t>评析：</a:t>
            </a:r>
            <a:r>
              <a:rPr lang="zh-CN" altLang="en-US" sz="2200" b="1" dirty="0">
                <a:solidFill>
                  <a:srgbClr val="FF0000"/>
                </a:solidFill>
                <a:latin typeface="等线" panose="02010600030101010101" pitchFamily="2" charset="-122"/>
                <a:ea typeface="等线" panose="02010600030101010101" pitchFamily="2" charset="-122"/>
              </a:rPr>
              <a:t>我认为这一观点具有片面性。理由如下：①英国</a:t>
            </a:r>
            <a:r>
              <a:rPr lang="en-US" altLang="zh-CN" sz="2200" b="1" dirty="0">
                <a:solidFill>
                  <a:srgbClr val="FF0000"/>
                </a:solidFill>
                <a:latin typeface="等线" panose="02010600030101010101" pitchFamily="2" charset="-122"/>
                <a:ea typeface="等线" panose="02010600030101010101" pitchFamily="2" charset="-122"/>
              </a:rPr>
              <a:t>《</a:t>
            </a:r>
            <a:r>
              <a:rPr lang="zh-CN" altLang="en-US" sz="2200" b="1" dirty="0">
                <a:solidFill>
                  <a:srgbClr val="FF0000"/>
                </a:solidFill>
                <a:latin typeface="等线" panose="02010600030101010101" pitchFamily="2" charset="-122"/>
                <a:ea typeface="等线" panose="02010600030101010101" pitchFamily="2" charset="-122"/>
              </a:rPr>
              <a:t>权利法案</a:t>
            </a:r>
            <a:r>
              <a:rPr lang="en-US" altLang="zh-CN" sz="2200" b="1" dirty="0">
                <a:solidFill>
                  <a:srgbClr val="FF0000"/>
                </a:solidFill>
                <a:latin typeface="等线" panose="02010600030101010101" pitchFamily="2" charset="-122"/>
                <a:ea typeface="等线" panose="02010600030101010101" pitchFamily="2" charset="-122"/>
              </a:rPr>
              <a:t>》</a:t>
            </a:r>
            <a:r>
              <a:rPr lang="zh-CN" altLang="en-US" sz="2200" b="1" dirty="0">
                <a:solidFill>
                  <a:srgbClr val="FF0000"/>
                </a:solidFill>
                <a:latin typeface="等线" panose="02010600030101010101" pitchFamily="2" charset="-122"/>
                <a:ea typeface="等线" panose="02010600030101010101" pitchFamily="2" charset="-122"/>
              </a:rPr>
              <a:t>颁布，逐步确立了君主立宪制。英王是统而不治的虚君；议会为权力中心；英国议会由人民选举产生，对人民负责。可见人民主权是可以转让的，也可代表的。②美国</a:t>
            </a:r>
            <a:r>
              <a:rPr lang="en-US" altLang="zh-CN" sz="2200" b="1" dirty="0">
                <a:solidFill>
                  <a:srgbClr val="FF0000"/>
                </a:solidFill>
                <a:latin typeface="等线" panose="02010600030101010101" pitchFamily="2" charset="-122"/>
                <a:ea typeface="等线" panose="02010600030101010101" pitchFamily="2" charset="-122"/>
              </a:rPr>
              <a:t>《1787</a:t>
            </a:r>
            <a:r>
              <a:rPr lang="zh-CN" altLang="en-US" sz="2200" b="1" dirty="0">
                <a:solidFill>
                  <a:srgbClr val="FF0000"/>
                </a:solidFill>
                <a:latin typeface="等线" panose="02010600030101010101" pitchFamily="2" charset="-122"/>
                <a:ea typeface="等线" panose="02010600030101010101" pitchFamily="2" charset="-122"/>
              </a:rPr>
              <a:t>年宪法</a:t>
            </a:r>
            <a:r>
              <a:rPr lang="en-US" altLang="zh-CN" sz="2200" b="1" dirty="0">
                <a:solidFill>
                  <a:srgbClr val="FF0000"/>
                </a:solidFill>
                <a:latin typeface="等线" panose="02010600030101010101" pitchFamily="2" charset="-122"/>
                <a:ea typeface="等线" panose="02010600030101010101" pitchFamily="2" charset="-122"/>
              </a:rPr>
              <a:t>》</a:t>
            </a:r>
            <a:r>
              <a:rPr lang="zh-CN" altLang="en-US" sz="2200" b="1" dirty="0">
                <a:solidFill>
                  <a:srgbClr val="FF0000"/>
                </a:solidFill>
                <a:latin typeface="等线" panose="02010600030101010101" pitchFamily="2" charset="-122"/>
                <a:ea typeface="等线" panose="02010600030101010101" pitchFamily="2" charset="-122"/>
              </a:rPr>
              <a:t>颁布，确立了民主共和制，为确保人民主权，防止个人专制，实践了三权分立，分权制衡思想。总统和国会议员都由人民选举产生，最高法院的大法官由总统任命，国会、最高法院掌握。可见人民主权是可以分割的。</a:t>
            </a:r>
            <a:endParaRPr lang="en-US" altLang="zh-CN" sz="2200" b="1" dirty="0">
              <a:solidFill>
                <a:srgbClr val="FF0000"/>
              </a:solidFill>
              <a:latin typeface="等线" panose="02010600030101010101" pitchFamily="2" charset="-122"/>
              <a:ea typeface="等线" panose="02010600030101010101" pitchFamily="2" charset="-122"/>
            </a:endParaRPr>
          </a:p>
          <a:p>
            <a:r>
              <a:rPr lang="zh-CN" altLang="en-US" sz="2200" b="1" dirty="0">
                <a:solidFill>
                  <a:srgbClr val="0000FF"/>
                </a:solidFill>
                <a:latin typeface="等线" panose="02010600030101010101" pitchFamily="2" charset="-122"/>
                <a:ea typeface="等线" panose="02010600030101010101" pitchFamily="2" charset="-122"/>
              </a:rPr>
              <a:t>由此可知：</a:t>
            </a:r>
            <a:r>
              <a:rPr lang="zh-CN" altLang="en-US" sz="2200" b="1" dirty="0">
                <a:solidFill>
                  <a:srgbClr val="FF0000"/>
                </a:solidFill>
                <a:latin typeface="等线" panose="02010600030101010101" pitchFamily="2" charset="-122"/>
                <a:ea typeface="等线" panose="02010600030101010101" pitchFamily="2" charset="-122"/>
              </a:rPr>
              <a:t>卢梭思想具有时代的局限性。近代民主代议制确立、分权制衡原则的实践，正是为了更好地保障人民主权。</a:t>
            </a:r>
          </a:p>
        </p:txBody>
      </p:sp>
    </p:spTree>
    <p:extLst>
      <p:ext uri="{BB962C8B-B14F-4D97-AF65-F5344CB8AC3E}">
        <p14:creationId xmlns:p14="http://schemas.microsoft.com/office/powerpoint/2010/main" val="539098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zh-CN" altLang="en-US" sz="1600" b="1" i="0" u="none" strike="noStrike" cap="none" normalizeH="0" baseline="0" smtClean="0">
            <a:ln>
              <a:noFill/>
            </a:ln>
            <a:solidFill>
              <a:schemeClr val="tx1"/>
            </a:solidFill>
            <a:effectLst/>
            <a:latin typeface="Arial"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zh-CN" altLang="en-US" sz="1600" b="1" i="0" u="none" strike="noStrike" cap="none" normalizeH="0" baseline="0" smtClean="0">
            <a:ln>
              <a:noFill/>
            </a:ln>
            <a:solidFill>
              <a:schemeClr val="tx1"/>
            </a:solidFill>
            <a:effectLst/>
            <a:latin typeface="Arial" charset="0"/>
            <a:ea typeface="宋体" pitchFamily="2" charset="-122"/>
          </a:defRPr>
        </a:defPPr>
      </a:lstStyle>
    </a:lnDef>
    <a:txDef>
      <a:spPr>
        <a:noFill/>
      </a:spPr>
      <a:bodyPr wrap="square" rtlCol="0">
        <a:spAutoFit/>
      </a:bodyPr>
      <a:lstStyle>
        <a:defPPr>
          <a:defRPr b="1" dirty="0" smtClean="0"/>
        </a:defPPr>
      </a:lstStyle>
    </a:tx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默认设计模板">
  <a:themeElements>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zh-CN" altLang="en-US" sz="1600" b="1" i="0" u="none" strike="noStrike" cap="none" normalizeH="0" baseline="0" smtClean="0">
            <a:ln>
              <a:noFill/>
            </a:ln>
            <a:solidFill>
              <a:schemeClr val="tx1"/>
            </a:solidFill>
            <a:effectLst/>
            <a:latin typeface="Arial" charset="0"/>
            <a:ea typeface="宋体" pitchFamily="2" charset="-122"/>
          </a:defRPr>
        </a:defPPr>
      </a:lstStyle>
    </a:spDef>
    <a:lnDef>
      <a:spPr bwMode="auto">
        <a:solidFill>
          <a:schemeClr val="accent1"/>
        </a:solidFill>
        <a:ln w="9525" cap="flat" cmpd="sng" algn="ctr">
          <a:solidFill>
            <a:schemeClr val="tx1"/>
          </a:solidFill>
          <a:prstDash val="solid"/>
          <a:round/>
          <a:headEnd type="none" w="med" len="med"/>
          <a:tailEnd type="arrow"/>
        </a:ln>
        <a:effectLst/>
      </a:spPr>
      <a:bodyPr/>
      <a:lstStyle/>
    </a:lnDef>
  </a:objectDefaults>
  <a:extraClrSchemeLst>
    <a:extraClrScheme>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1_默认设计模板">
  <a:themeElements>
    <a:clrScheme name="1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1_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spAutoFit/>
      </a:bodyPr>
      <a:lstStyle>
        <a:defPPr marL="0" marR="0" indent="0" algn="just" defTabSz="914400" rtl="0" eaLnBrk="1" fontAlgn="base" latinLnBrk="0" hangingPunct="1">
          <a:lnSpc>
            <a:spcPct val="150000"/>
          </a:lnSpc>
          <a:spcBef>
            <a:spcPct val="0"/>
          </a:spcBef>
          <a:spcAft>
            <a:spcPct val="0"/>
          </a:spcAft>
          <a:buClrTx/>
          <a:buSzTx/>
          <a:buFontTx/>
          <a:buNone/>
          <a:tabLst/>
          <a:defRPr kumimoji="0" lang="zh-CN" altLang="en-US"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spAutoFit/>
      </a:bodyPr>
      <a:lstStyle>
        <a:defPPr marL="0" marR="0" indent="0" algn="just" defTabSz="914400" rtl="0" eaLnBrk="1" fontAlgn="base" latinLnBrk="0" hangingPunct="1">
          <a:lnSpc>
            <a:spcPct val="150000"/>
          </a:lnSpc>
          <a:spcBef>
            <a:spcPct val="0"/>
          </a:spcBef>
          <a:spcAft>
            <a:spcPct val="0"/>
          </a:spcAft>
          <a:buClrTx/>
          <a:buSzTx/>
          <a:buFontTx/>
          <a:buNone/>
          <a:tabLst/>
          <a:defRPr kumimoji="0" lang="zh-CN" altLang="en-US"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defRPr>
        </a:defPPr>
      </a:lstStyle>
    </a:lnDef>
  </a:objectDefaults>
  <a:extraClrSchemeLst>
    <a:extraClrScheme>
      <a:clrScheme name="1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1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1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1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1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1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1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1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1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1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1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1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2154</TotalTime>
  <Words>3894</Words>
  <Application>Microsoft Office PowerPoint</Application>
  <PresentationFormat>全屏显示(4:3)</PresentationFormat>
  <Paragraphs>383</Paragraphs>
  <Slides>31</Slides>
  <Notes>4</Notes>
  <HiddenSlides>4</HiddenSlides>
  <MMClips>0</MMClips>
  <ScaleCrop>false</ScaleCrop>
  <HeadingPairs>
    <vt:vector size="6" baseType="variant">
      <vt:variant>
        <vt:lpstr>已用的字体</vt:lpstr>
      </vt:variant>
      <vt:variant>
        <vt:i4>17</vt:i4>
      </vt:variant>
      <vt:variant>
        <vt:lpstr>主题</vt:lpstr>
      </vt:variant>
      <vt:variant>
        <vt:i4>3</vt:i4>
      </vt:variant>
      <vt:variant>
        <vt:lpstr>幻灯片标题</vt:lpstr>
      </vt:variant>
      <vt:variant>
        <vt:i4>31</vt:i4>
      </vt:variant>
    </vt:vector>
  </HeadingPairs>
  <TitlesOfParts>
    <vt:vector size="51" baseType="lpstr">
      <vt:lpstr>NEU-BZ</vt:lpstr>
      <vt:lpstr>等线</vt:lpstr>
      <vt:lpstr>方正舒体</vt:lpstr>
      <vt:lpstr>黑体</vt:lpstr>
      <vt:lpstr>华文彩云</vt:lpstr>
      <vt:lpstr>华文细黑</vt:lpstr>
      <vt:lpstr>华文新魏</vt:lpstr>
      <vt:lpstr>华文中宋</vt:lpstr>
      <vt:lpstr>楷体</vt:lpstr>
      <vt:lpstr>楷体_GB2312</vt:lpstr>
      <vt:lpstr>宋体</vt:lpstr>
      <vt:lpstr>微软雅黑</vt:lpstr>
      <vt:lpstr>Arial</vt:lpstr>
      <vt:lpstr>Calibri</vt:lpstr>
      <vt:lpstr>Times New Roman</vt:lpstr>
      <vt:lpstr>Wingdings</vt:lpstr>
      <vt:lpstr>Wingdings 2</vt:lpstr>
      <vt:lpstr>默认设计模板</vt:lpstr>
      <vt:lpstr>1_默认设计模板</vt:lpstr>
      <vt:lpstr>11_默认设计模板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lenovo</dc:creator>
  <cp:lastModifiedBy>momo</cp:lastModifiedBy>
  <cp:revision>52</cp:revision>
  <dcterms:created xsi:type="dcterms:W3CDTF">2015-11-25T08:02:54Z</dcterms:created>
  <dcterms:modified xsi:type="dcterms:W3CDTF">2018-12-01T03:06:57Z</dcterms:modified>
</cp:coreProperties>
</file>