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20" r:id="rId2"/>
    <p:sldId id="321" r:id="rId3"/>
    <p:sldId id="349" r:id="rId4"/>
    <p:sldId id="322" r:id="rId5"/>
    <p:sldId id="388" r:id="rId6"/>
    <p:sldId id="387" r:id="rId7"/>
    <p:sldId id="323" r:id="rId8"/>
    <p:sldId id="324" r:id="rId9"/>
    <p:sldId id="325" r:id="rId10"/>
    <p:sldId id="348" r:id="rId11"/>
    <p:sldId id="370" r:id="rId12"/>
    <p:sldId id="337" r:id="rId13"/>
    <p:sldId id="328" r:id="rId14"/>
    <p:sldId id="374" r:id="rId15"/>
    <p:sldId id="373" r:id="rId16"/>
    <p:sldId id="376" r:id="rId17"/>
    <p:sldId id="375" r:id="rId18"/>
    <p:sldId id="352" r:id="rId19"/>
    <p:sldId id="377" r:id="rId20"/>
    <p:sldId id="378" r:id="rId21"/>
    <p:sldId id="380" r:id="rId22"/>
    <p:sldId id="390" r:id="rId23"/>
    <p:sldId id="381" r:id="rId24"/>
    <p:sldId id="382" r:id="rId25"/>
    <p:sldId id="383" r:id="rId26"/>
    <p:sldId id="384" r:id="rId27"/>
    <p:sldId id="385" r:id="rId28"/>
    <p:sldId id="386" r:id="rId29"/>
    <p:sldId id="331" r:id="rId30"/>
    <p:sldId id="332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明" initials="张" lastIdx="2" clrIdx="0">
    <p:extLst>
      <p:ext uri="{19B8F6BF-5375-455C-9EA6-DF929625EA0E}">
        <p15:presenceInfo xmlns="" xmlns:p15="http://schemas.microsoft.com/office/powerpoint/2012/main" userId="d04bd998b37e06c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0509"/>
    <a:srgbClr val="843C0C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3" autoAdjust="0"/>
    <p:restoredTop sz="94660" autoAdjust="0"/>
  </p:normalViewPr>
  <p:slideViewPr>
    <p:cSldViewPr snapToGrid="0" showGuides="1">
      <p:cViewPr varScale="1">
        <p:scale>
          <a:sx n="67" d="100"/>
          <a:sy n="67" d="100"/>
        </p:scale>
        <p:origin x="-283" y="-91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645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619953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553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553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9766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4991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4392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2663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5330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16282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0225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5941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266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6611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6611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302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23611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7203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7666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3299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5323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361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22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3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57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102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399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24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5" r:id="rId12"/>
    <p:sldLayoutId id="2147483678" r:id="rId13"/>
    <p:sldLayoutId id="2147483685" r:id="rId14"/>
    <p:sldLayoutId id="2147483688" r:id="rId15"/>
    <p:sldLayoutId id="2147483689" r:id="rId16"/>
    <p:sldLayoutId id="2147483691" r:id="rId17"/>
    <p:sldLayoutId id="2147483693" r:id="rId18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10EA569-ED79-4709-A6DA-4442E5461835}"/>
              </a:ext>
            </a:extLst>
          </p:cNvPr>
          <p:cNvSpPr txBox="1"/>
          <p:nvPr/>
        </p:nvSpPr>
        <p:spPr>
          <a:xfrm>
            <a:off x="3173269" y="1940725"/>
            <a:ext cx="52478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9</a:t>
            </a: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学校生活（二）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5997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254" y="1019060"/>
            <a:ext cx="11634944" cy="5497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5221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椭圆 199729"/>
          <p:cNvSpPr>
            <a:spLocks noChangeArrowheads="1"/>
          </p:cNvSpPr>
          <p:nvPr/>
        </p:nvSpPr>
        <p:spPr bwMode="auto">
          <a:xfrm>
            <a:off x="6308783" y="802454"/>
            <a:ext cx="2985258" cy="1210248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7" name="八边形 10268"/>
          <p:cNvSpPr>
            <a:spLocks noChangeArrowheads="1"/>
          </p:cNvSpPr>
          <p:nvPr/>
        </p:nvSpPr>
        <p:spPr bwMode="auto">
          <a:xfrm>
            <a:off x="4672734" y="2396224"/>
            <a:ext cx="2819400" cy="1617907"/>
          </a:xfrm>
          <a:prstGeom prst="octagon">
            <a:avLst>
              <a:gd name="adj" fmla="val 29287"/>
            </a:avLst>
          </a:prstGeom>
          <a:solidFill>
            <a:schemeClr val="accent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8" name="文本框 10267"/>
          <p:cNvSpPr txBox="1">
            <a:spLocks noChangeArrowheads="1"/>
          </p:cNvSpPr>
          <p:nvPr/>
        </p:nvSpPr>
        <p:spPr bwMode="auto">
          <a:xfrm>
            <a:off x="4998821" y="2882011"/>
            <a:ext cx="232158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 life</a:t>
            </a:r>
          </a:p>
        </p:txBody>
      </p:sp>
      <p:sp>
        <p:nvSpPr>
          <p:cNvPr id="10" name="文本框 10270"/>
          <p:cNvSpPr txBox="1">
            <a:spLocks noChangeArrowheads="1"/>
          </p:cNvSpPr>
          <p:nvPr/>
        </p:nvSpPr>
        <p:spPr bwMode="auto">
          <a:xfrm>
            <a:off x="6850927" y="802454"/>
            <a:ext cx="205038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teaching processes</a:t>
            </a:r>
          </a:p>
        </p:txBody>
      </p:sp>
      <p:sp>
        <p:nvSpPr>
          <p:cNvPr id="11" name="椭圆 10271"/>
          <p:cNvSpPr>
            <a:spLocks noChangeArrowheads="1"/>
          </p:cNvSpPr>
          <p:nvPr/>
        </p:nvSpPr>
        <p:spPr bwMode="auto">
          <a:xfrm>
            <a:off x="2454545" y="754335"/>
            <a:ext cx="2861307" cy="1253799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椭圆 10273"/>
          <p:cNvSpPr>
            <a:spLocks noChangeArrowheads="1"/>
          </p:cNvSpPr>
          <p:nvPr/>
        </p:nvSpPr>
        <p:spPr bwMode="auto">
          <a:xfrm>
            <a:off x="8096654" y="2970940"/>
            <a:ext cx="2684965" cy="137975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4" name="文本框 10277"/>
          <p:cNvSpPr txBox="1">
            <a:spLocks noChangeArrowheads="1"/>
          </p:cNvSpPr>
          <p:nvPr/>
        </p:nvSpPr>
        <p:spPr bwMode="auto">
          <a:xfrm>
            <a:off x="3038504" y="730736"/>
            <a:ext cx="265846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processes</a:t>
            </a:r>
          </a:p>
        </p:txBody>
      </p:sp>
      <p:sp>
        <p:nvSpPr>
          <p:cNvPr id="16" name="文本框 10280"/>
          <p:cNvSpPr txBox="1">
            <a:spLocks noChangeArrowheads="1"/>
          </p:cNvSpPr>
          <p:nvPr/>
        </p:nvSpPr>
        <p:spPr bwMode="auto">
          <a:xfrm>
            <a:off x="8395367" y="3022562"/>
            <a:ext cx="280171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approaches</a:t>
            </a:r>
          </a:p>
        </p:txBody>
      </p:sp>
      <p:sp>
        <p:nvSpPr>
          <p:cNvPr id="18" name="直接连接符 199730"/>
          <p:cNvSpPr>
            <a:spLocks noChangeShapeType="1"/>
          </p:cNvSpPr>
          <p:nvPr/>
        </p:nvSpPr>
        <p:spPr bwMode="auto">
          <a:xfrm>
            <a:off x="4588000" y="1851894"/>
            <a:ext cx="277066" cy="84524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直接连接符 199730"/>
          <p:cNvSpPr>
            <a:spLocks noChangeShapeType="1"/>
          </p:cNvSpPr>
          <p:nvPr/>
        </p:nvSpPr>
        <p:spPr bwMode="auto">
          <a:xfrm rot="780000">
            <a:off x="7478042" y="3643883"/>
            <a:ext cx="790575" cy="25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直接连接符 199730"/>
          <p:cNvSpPr>
            <a:spLocks noChangeShapeType="1"/>
          </p:cNvSpPr>
          <p:nvPr/>
        </p:nvSpPr>
        <p:spPr bwMode="auto">
          <a:xfrm flipV="1">
            <a:off x="6861944" y="1957618"/>
            <a:ext cx="546704" cy="43530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直接连接符 199730"/>
          <p:cNvSpPr>
            <a:spLocks noChangeShapeType="1"/>
          </p:cNvSpPr>
          <p:nvPr/>
        </p:nvSpPr>
        <p:spPr bwMode="auto">
          <a:xfrm flipV="1">
            <a:off x="8609216" y="472842"/>
            <a:ext cx="584200" cy="441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直接连接符 199730"/>
          <p:cNvSpPr>
            <a:spLocks noChangeShapeType="1"/>
          </p:cNvSpPr>
          <p:nvPr/>
        </p:nvSpPr>
        <p:spPr bwMode="auto">
          <a:xfrm flipH="1" flipV="1">
            <a:off x="2711668" y="456809"/>
            <a:ext cx="365156" cy="41232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直接连接符 199730"/>
          <p:cNvSpPr>
            <a:spLocks noChangeShapeType="1"/>
          </p:cNvSpPr>
          <p:nvPr/>
        </p:nvSpPr>
        <p:spPr bwMode="auto">
          <a:xfrm flipV="1">
            <a:off x="10430743" y="2942828"/>
            <a:ext cx="489283" cy="27884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椭圆 10271"/>
          <p:cNvSpPr>
            <a:spLocks noChangeArrowheads="1"/>
          </p:cNvSpPr>
          <p:nvPr/>
        </p:nvSpPr>
        <p:spPr bwMode="auto">
          <a:xfrm>
            <a:off x="1137024" y="3079319"/>
            <a:ext cx="2931189" cy="127137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7" name="文本框 10277"/>
          <p:cNvSpPr txBox="1">
            <a:spLocks noChangeArrowheads="1"/>
          </p:cNvSpPr>
          <p:nvPr/>
        </p:nvSpPr>
        <p:spPr bwMode="auto">
          <a:xfrm>
            <a:off x="1252608" y="3357906"/>
            <a:ext cx="342803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achievements</a:t>
            </a:r>
          </a:p>
        </p:txBody>
      </p:sp>
      <p:sp>
        <p:nvSpPr>
          <p:cNvPr id="29" name="直接连接符 199730"/>
          <p:cNvSpPr>
            <a:spLocks noChangeShapeType="1"/>
          </p:cNvSpPr>
          <p:nvPr/>
        </p:nvSpPr>
        <p:spPr bwMode="auto">
          <a:xfrm flipV="1">
            <a:off x="742868" y="4037536"/>
            <a:ext cx="64770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直接连接符 199730"/>
          <p:cNvSpPr>
            <a:spLocks noChangeShapeType="1"/>
          </p:cNvSpPr>
          <p:nvPr/>
        </p:nvSpPr>
        <p:spPr bwMode="auto">
          <a:xfrm flipH="1">
            <a:off x="3662188" y="3168020"/>
            <a:ext cx="964152" cy="257924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椭圆 10273"/>
          <p:cNvSpPr>
            <a:spLocks noChangeArrowheads="1"/>
          </p:cNvSpPr>
          <p:nvPr/>
        </p:nvSpPr>
        <p:spPr bwMode="auto">
          <a:xfrm>
            <a:off x="4333175" y="4711014"/>
            <a:ext cx="3498518" cy="1459488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35" name="文本框 10280"/>
          <p:cNvSpPr txBox="1">
            <a:spLocks noChangeArrowheads="1"/>
          </p:cNvSpPr>
          <p:nvPr/>
        </p:nvSpPr>
        <p:spPr bwMode="auto">
          <a:xfrm>
            <a:off x="5061927" y="4840593"/>
            <a:ext cx="235728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assessment/exams</a:t>
            </a:r>
          </a:p>
        </p:txBody>
      </p:sp>
      <p:sp>
        <p:nvSpPr>
          <p:cNvPr id="36" name="直接连接符 199730"/>
          <p:cNvSpPr>
            <a:spLocks noChangeShapeType="1"/>
          </p:cNvSpPr>
          <p:nvPr/>
        </p:nvSpPr>
        <p:spPr bwMode="auto">
          <a:xfrm>
            <a:off x="6051801" y="4043190"/>
            <a:ext cx="45719" cy="740141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直接连接符 199730"/>
          <p:cNvSpPr>
            <a:spLocks noChangeShapeType="1"/>
          </p:cNvSpPr>
          <p:nvPr/>
        </p:nvSpPr>
        <p:spPr bwMode="auto">
          <a:xfrm>
            <a:off x="7492134" y="5829073"/>
            <a:ext cx="542111" cy="341429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6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13528" y="782536"/>
            <a:ext cx="10978104" cy="1015663"/>
            <a:chOff x="270459" y="180653"/>
            <a:chExt cx="10978104" cy="1015663"/>
          </a:xfrm>
        </p:grpSpPr>
        <p:sp>
          <p:nvSpPr>
            <p:cNvPr id="10" name="矩形 9"/>
            <p:cNvSpPr/>
            <p:nvPr/>
          </p:nvSpPr>
          <p:spPr>
            <a:xfrm>
              <a:off x="270459" y="180653"/>
              <a:ext cx="3583865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rgbClr val="49050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Warm up:</a:t>
              </a:r>
            </a:p>
          </p:txBody>
        </p:sp>
        <p:sp>
          <p:nvSpPr>
            <p:cNvPr id="11" name="文本框 209932"/>
            <p:cNvSpPr txBox="1">
              <a:spLocks noChangeArrowheads="1"/>
            </p:cNvSpPr>
            <p:nvPr/>
          </p:nvSpPr>
          <p:spPr bwMode="auto">
            <a:xfrm>
              <a:off x="3753975" y="476180"/>
              <a:ext cx="749458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en-US" altLang="zh-CN" sz="3200" b="1" dirty="0">
                  <a:solidFill>
                    <a:srgbClr val="49050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Top 3 Anime Characters with a High IQ</a:t>
              </a: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13" y="2921300"/>
            <a:ext cx="2442984" cy="2033910"/>
          </a:xfrm>
          <a:prstGeom prst="teardrop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3" name="矩形 4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066585" y="2339764"/>
            <a:ext cx="8004252" cy="3097213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defRPr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Able to find others’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__________ (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弱点；缺点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)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, </a:t>
            </a: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Yagami Light 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sym typeface="Arial" panose="020B0604020202020204" pitchFamily="34" charset="0"/>
              </a:rPr>
              <a:t>夜神月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) has an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______ (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使用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/ 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接近</a:t>
            </a:r>
            <a:r>
              <a:rPr lang="en-US" altLang="zh-CN" sz="2800" b="1" dirty="0">
                <a:latin typeface="+mn-ea"/>
                <a:ea typeface="+mn-ea"/>
                <a:sym typeface="Arial" panose="020B0604020202020204" pitchFamily="34" charset="0"/>
              </a:rPr>
              <a:t>…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的权利或机会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)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to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Death Note, which gives him the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power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to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judge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humanity and 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_______ (</a:t>
            </a:r>
            <a:r>
              <a:rPr lang="zh-CN" altLang="en-US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获得</a:t>
            </a:r>
            <a:r>
              <a:rPr lang="en-US" altLang="zh-CN" sz="2800" b="1" dirty="0">
                <a:latin typeface="Times New Roman" panose="02020603050405020304" pitchFamily="18" charset="0"/>
                <a:sym typeface="Arial" panose="020B0604020202020204" pitchFamily="34" charset="0"/>
              </a:rPr>
              <a:t>)</a:t>
            </a: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fairness. </a:t>
            </a: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7113678" y="2438490"/>
            <a:ext cx="2070100" cy="5238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 err="1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eaknesses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文本框 2"/>
          <p:cNvSpPr txBox="1">
            <a:spLocks noChangeArrowheads="1"/>
          </p:cNvSpPr>
          <p:nvPr/>
        </p:nvSpPr>
        <p:spPr bwMode="auto">
          <a:xfrm>
            <a:off x="7630835" y="3025156"/>
            <a:ext cx="1223962" cy="5238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access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文本框 4"/>
          <p:cNvSpPr txBox="1">
            <a:spLocks noChangeArrowheads="1"/>
          </p:cNvSpPr>
          <p:nvPr/>
        </p:nvSpPr>
        <p:spPr bwMode="auto">
          <a:xfrm>
            <a:off x="8464846" y="4358361"/>
            <a:ext cx="1374775" cy="52228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 err="1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chieve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6860963" y="2440419"/>
            <a:ext cx="419512" cy="5238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w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" name="文本框 4"/>
          <p:cNvSpPr txBox="1">
            <a:spLocks noChangeArrowheads="1"/>
          </p:cNvSpPr>
          <p:nvPr/>
        </p:nvSpPr>
        <p:spPr bwMode="auto">
          <a:xfrm>
            <a:off x="8281580" y="4348716"/>
            <a:ext cx="376284" cy="52228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a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950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866" y="2904607"/>
            <a:ext cx="2774804" cy="1893888"/>
          </a:xfrm>
          <a:prstGeom prst="teardrop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8" name="矩形 44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399822" y="2449854"/>
            <a:ext cx="7642426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Arial" pitchFamily="34" charset="0"/>
              <a:buNone/>
            </a:pP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      </a:t>
            </a:r>
            <a:r>
              <a:rPr lang="zh-CN" altLang="en-US" sz="2800" dirty="0">
                <a:latin typeface="Times New Roman" pitchFamily="18" charset="0"/>
                <a:sym typeface="Arial" pitchFamily="34" charset="0"/>
              </a:rPr>
              <a:t>Conan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, a 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talent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 in detective work, is well known for his 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analysis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 ability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 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of 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____________ (challenge)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 cases. 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Teaming up with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 his crew, Conan starts 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_______ (</a:t>
            </a:r>
            <a:r>
              <a:rPr lang="zh-CN" altLang="en-US" sz="2800" b="1" dirty="0">
                <a:latin typeface="Times New Roman" pitchFamily="18" charset="0"/>
                <a:sym typeface="Arial" pitchFamily="34" charset="0"/>
              </a:rPr>
              <a:t>解决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)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 a </a:t>
            </a:r>
            <a:r>
              <a:rPr lang="en-US" altLang="zh-CN" sz="2800" b="1" dirty="0">
                <a:latin typeface="Times New Roman" pitchFamily="18" charset="0"/>
                <a:sym typeface="Arial" pitchFamily="34" charset="0"/>
              </a:rPr>
              <a:t>major</a:t>
            </a:r>
            <a:r>
              <a:rPr lang="en-US" altLang="zh-CN" sz="2800" dirty="0">
                <a:latin typeface="Times New Roman" pitchFamily="18" charset="0"/>
                <a:sym typeface="Arial" pitchFamily="34" charset="0"/>
              </a:rPr>
              <a:t> case in a body of a 7-year- old. </a:t>
            </a:r>
          </a:p>
        </p:txBody>
      </p:sp>
      <p:sp>
        <p:nvSpPr>
          <p:cNvPr id="20" name="文本框 1"/>
          <p:cNvSpPr txBox="1">
            <a:spLocks noChangeArrowheads="1"/>
          </p:cNvSpPr>
          <p:nvPr/>
        </p:nvSpPr>
        <p:spPr bwMode="auto">
          <a:xfrm>
            <a:off x="9015092" y="3202109"/>
            <a:ext cx="2235500" cy="52322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challenging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13528" y="782536"/>
            <a:ext cx="10978104" cy="1015663"/>
            <a:chOff x="270459" y="180653"/>
            <a:chExt cx="10978104" cy="1015663"/>
          </a:xfrm>
        </p:grpSpPr>
        <p:sp>
          <p:nvSpPr>
            <p:cNvPr id="22" name="矩形 21"/>
            <p:cNvSpPr/>
            <p:nvPr/>
          </p:nvSpPr>
          <p:spPr>
            <a:xfrm>
              <a:off x="270459" y="180653"/>
              <a:ext cx="3583865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rgbClr val="49050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Warm up:</a:t>
              </a:r>
            </a:p>
          </p:txBody>
        </p:sp>
        <p:sp>
          <p:nvSpPr>
            <p:cNvPr id="23" name="文本框 209932"/>
            <p:cNvSpPr txBox="1">
              <a:spLocks noChangeArrowheads="1"/>
            </p:cNvSpPr>
            <p:nvPr/>
          </p:nvSpPr>
          <p:spPr bwMode="auto">
            <a:xfrm>
              <a:off x="3753975" y="476180"/>
              <a:ext cx="749458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en-US" altLang="zh-CN" sz="3200" b="1" dirty="0">
                  <a:solidFill>
                    <a:srgbClr val="49050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Top 3 Anime Characters with a High IQ</a:t>
              </a:r>
            </a:p>
          </p:txBody>
        </p:sp>
      </p:grpSp>
      <p:sp>
        <p:nvSpPr>
          <p:cNvPr id="24" name="文本框 1"/>
          <p:cNvSpPr txBox="1">
            <a:spLocks noChangeArrowheads="1"/>
          </p:cNvSpPr>
          <p:nvPr/>
        </p:nvSpPr>
        <p:spPr bwMode="auto">
          <a:xfrm>
            <a:off x="5614064" y="4477252"/>
            <a:ext cx="1296987" cy="5238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solving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950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48252" y="585767"/>
            <a:ext cx="10978104" cy="1015663"/>
            <a:chOff x="270459" y="180653"/>
            <a:chExt cx="10978104" cy="1015663"/>
          </a:xfrm>
        </p:grpSpPr>
        <p:sp>
          <p:nvSpPr>
            <p:cNvPr id="4" name="矩形 3"/>
            <p:cNvSpPr/>
            <p:nvPr/>
          </p:nvSpPr>
          <p:spPr>
            <a:xfrm>
              <a:off x="270459" y="180653"/>
              <a:ext cx="3583865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6000" b="1" dirty="0">
                  <a:solidFill>
                    <a:srgbClr val="49050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Warm up:</a:t>
              </a:r>
            </a:p>
          </p:txBody>
        </p:sp>
        <p:sp>
          <p:nvSpPr>
            <p:cNvPr id="5" name="文本框 209932"/>
            <p:cNvSpPr txBox="1">
              <a:spLocks noChangeArrowheads="1"/>
            </p:cNvSpPr>
            <p:nvPr/>
          </p:nvSpPr>
          <p:spPr bwMode="auto">
            <a:xfrm>
              <a:off x="3753975" y="476180"/>
              <a:ext cx="749458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en-US" altLang="zh-CN" sz="3200" b="1" dirty="0">
                  <a:solidFill>
                    <a:srgbClr val="490509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Top 3 Anime Characters with a High IQ</a:t>
              </a: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36" y="2898836"/>
            <a:ext cx="2666199" cy="1835891"/>
          </a:xfrm>
          <a:prstGeom prst="teardrop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" name="矩形 45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506486" y="1931023"/>
            <a:ext cx="7547337" cy="327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Arial" pitchFamily="34" charset="0"/>
              <a:buNone/>
            </a:pPr>
            <a:r>
              <a:rPr lang="en-US" altLang="zh-CN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      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Sakamoto 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(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坂本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), a student with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all-round</a:t>
            </a:r>
            <a:r>
              <a:rPr lang="en-US" altLang="zh-CN" sz="2800" b="1" u="sng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development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, is too good to be true.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____________ (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专注于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)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 his own world though, Sakamoto makes a perfect man, who has a range of “secret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________ (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方法；办法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)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” to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_____ (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解决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)</a:t>
            </a:r>
            <a:r>
              <a:rPr lang="en-US" altLang="zh-CN" sz="2800" dirty="0">
                <a:latin typeface="Times New Roman" pitchFamily="18" charset="0"/>
                <a:cs typeface="Times New Roman" pitchFamily="18" charset="0"/>
                <a:sym typeface="Arial" pitchFamily="34" charset="0"/>
              </a:rPr>
              <a:t> any problem.</a:t>
            </a:r>
          </a:p>
        </p:txBody>
      </p:sp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3685512" y="3277143"/>
            <a:ext cx="2124075" cy="5238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Absorbed in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文本框 2"/>
          <p:cNvSpPr txBox="1">
            <a:spLocks noChangeArrowheads="1"/>
          </p:cNvSpPr>
          <p:nvPr/>
        </p:nvSpPr>
        <p:spPr bwMode="auto">
          <a:xfrm>
            <a:off x="4883351" y="4610904"/>
            <a:ext cx="1517650" cy="5238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 err="1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ethods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8932944" y="4589342"/>
            <a:ext cx="942975" cy="52228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ea typeface="黑体" pitchFamily="49" charset="-122"/>
                <a:sym typeface="Arial" pitchFamily="34" charset="0"/>
              </a:rPr>
              <a:t>solve</a:t>
            </a:r>
          </a:p>
        </p:txBody>
      </p:sp>
      <p:sp>
        <p:nvSpPr>
          <p:cNvPr id="11" name="文本框 2"/>
          <p:cNvSpPr txBox="1">
            <a:spLocks noChangeArrowheads="1"/>
          </p:cNvSpPr>
          <p:nvPr/>
        </p:nvSpPr>
        <p:spPr bwMode="auto">
          <a:xfrm>
            <a:off x="4572763" y="4612832"/>
            <a:ext cx="415925" cy="5238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itchFamily="18" charset="0"/>
                <a:sym typeface="Arial" pitchFamily="34" charset="0"/>
              </a:rPr>
              <a:t>m</a:t>
            </a:r>
            <a:endParaRPr lang="zh-CN" altLang="en-US" sz="2800" dirty="0">
              <a:solidFill>
                <a:srgbClr val="843C0C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122875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27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842571505"/>
              </p:ext>
            </p:extLst>
          </p:nvPr>
        </p:nvGraphicFramePr>
        <p:xfrm>
          <a:off x="0" y="9"/>
          <a:ext cx="12192000" cy="67457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12273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692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088468"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5138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2685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access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释义；搭配义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strength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词源义 </a:t>
                      </a: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基本义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energy, power, strength, force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辨析义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1722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due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英语释义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30308151"/>
                  </a:ext>
                </a:extLst>
              </a:tr>
              <a:tr h="98820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effort, make progress, pay off , (be) absorbed in, catch up with, refer to, get through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词块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2998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turn / hand in, pass, get through, quit, drop out of, concentrate on, focus on, team up with, review, go over, consult, refer to, obtain, achieve</a:t>
                      </a:r>
                    </a:p>
                  </a:txBody>
                  <a:tcPr marL="60968" marR="60968" marT="60959" marB="60959"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同义异构</a:t>
                      </a:r>
                    </a:p>
                  </a:txBody>
                  <a:tcPr marL="60968" marR="60968" marT="60959" marB="60959"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6638" y="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8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2883608" y="2736667"/>
            <a:ext cx="6398277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access, accessible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319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133973"/>
            <a:ext cx="11847690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access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n</a:t>
            </a:r>
            <a:r>
              <a:rPr lang="en-US" altLang="en-US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algn="just">
              <a:lnSpc>
                <a:spcPct val="110000"/>
              </a:lnSpc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 通道；入口</a:t>
            </a:r>
            <a:endParaRPr lang="en-US" altLang="zh-CN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lnSpc>
                <a:spcPct val="110000"/>
              </a:lnSpc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Fallen rocks cut off ___________________ the village.</a:t>
            </a:r>
          </a:p>
          <a:p>
            <a:pPr algn="just"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坠石挡住了通往村子的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唯一道路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进入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到达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的方法或途径 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police _______________ through a broken window. 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警察从一扇破窗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钻了进去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 使用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接近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的权利或机会 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Across the world, 1.1 billion people _______________________clean drinking water.</a:t>
            </a:r>
          </a:p>
          <a:p>
            <a:pPr>
              <a:lnSpc>
                <a:spcPct val="110000"/>
              </a:lnSpc>
            </a:pP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全世界有</a:t>
            </a: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11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亿人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喝不到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干净的饮用水。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660012" y="1664386"/>
            <a:ext cx="43732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only access to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1972643" y="3240854"/>
            <a:ext cx="39010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gained access </a:t>
            </a:r>
          </a:p>
        </p:txBody>
      </p:sp>
      <p:sp>
        <p:nvSpPr>
          <p:cNvPr id="7" name="矩形 6"/>
          <p:cNvSpPr/>
          <p:nvPr/>
        </p:nvSpPr>
        <p:spPr>
          <a:xfrm>
            <a:off x="823791" y="1282560"/>
            <a:ext cx="2243585" cy="537633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3791" y="2822522"/>
            <a:ext cx="4864628" cy="526826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23791" y="4440370"/>
            <a:ext cx="4864628" cy="537633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260112"/>
          <p:cNvSpPr txBox="1">
            <a:spLocks noChangeArrowheads="1"/>
          </p:cNvSpPr>
          <p:nvPr/>
        </p:nvSpPr>
        <p:spPr bwMode="auto">
          <a:xfrm>
            <a:off x="5846644" y="4880080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have no access to </a:t>
            </a:r>
          </a:p>
        </p:txBody>
      </p:sp>
    </p:spTree>
    <p:extLst>
      <p:ext uri="{BB962C8B-B14F-4D97-AF65-F5344CB8AC3E}">
        <p14:creationId xmlns:p14="http://schemas.microsoft.com/office/powerpoint/2010/main" val="163007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 animBg="1"/>
      <p:bldP spid="8" grpId="0" animBg="1"/>
      <p:bldP spid="9" grpId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1005026"/>
            <a:ext cx="11847690" cy="54599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altLang="en-US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algn="just">
              <a:lnSpc>
                <a:spcPct val="110000"/>
              </a:lnSpc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[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正式用语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到达；进入；使用</a:t>
            </a:r>
          </a:p>
          <a:p>
            <a:pPr algn="just">
              <a:lnSpc>
                <a:spcPct val="110000"/>
              </a:lnSpc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road is closed but ___________________ by emergency vehicles. </a:t>
            </a:r>
          </a:p>
          <a:p>
            <a:pPr algn="just"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这条路封了，但是应急车辆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可以通过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10000"/>
              </a:lnSpc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10000"/>
              </a:lnSpc>
            </a:pP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访问；获取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计算机数据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Computer users can </a:t>
            </a: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because of the World Wide Web.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因为有万维网，计算机用户可以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获取信息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外研①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– 6</a:t>
            </a:r>
          </a:p>
          <a:p>
            <a:pPr>
              <a:lnSpc>
                <a:spcPct val="110000"/>
              </a:lnSpc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795582" y="1973057"/>
            <a:ext cx="43732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can be accessed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3915936" y="4122160"/>
            <a:ext cx="39010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access information </a:t>
            </a:r>
          </a:p>
        </p:txBody>
      </p:sp>
      <p:sp>
        <p:nvSpPr>
          <p:cNvPr id="8" name="矩形 7"/>
          <p:cNvSpPr/>
          <p:nvPr/>
        </p:nvSpPr>
        <p:spPr>
          <a:xfrm>
            <a:off x="848129" y="1537440"/>
            <a:ext cx="5523846" cy="526826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48129" y="3695073"/>
            <a:ext cx="4864628" cy="537633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201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188880" y="92408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144868" y="856357"/>
            <a:ext cx="11818532" cy="600164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access </a:t>
            </a:r>
          </a:p>
          <a:p>
            <a:pPr algn="just"/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通道；入口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进入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到达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的方法或途径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使用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接近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的权利或机会</a:t>
            </a:r>
          </a:p>
          <a:p>
            <a:pPr algn="just"/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［正式用语］到达；进入；使用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访问；获取（计算机数据）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accessible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易进入的；易得到的；可使用的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易懂的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access: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access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的名词释义及其与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介词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的搭配考频较高；</a:t>
            </a:r>
          </a:p>
          <a:p>
            <a:pPr algn="just"/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access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在高考听力、阅读、完形和写作中经常出现。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accessible: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accessible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“易进入的，易得到的，可使用的”考频较高，主要在高考阅读中出现。</a:t>
            </a:r>
          </a:p>
        </p:txBody>
      </p:sp>
    </p:spTree>
    <p:extLst>
      <p:ext uri="{BB962C8B-B14F-4D97-AF65-F5344CB8AC3E}">
        <p14:creationId xmlns:p14="http://schemas.microsoft.com/office/powerpoint/2010/main" val="237548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447520" y="2736667"/>
            <a:ext cx="3270454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strength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517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677584" y="814482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79096" y="2030239"/>
            <a:ext cx="2385483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力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（基本义）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419451" y="672642"/>
            <a:ext cx="34985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形状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尺寸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“合适”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6671264" y="740544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7808877" y="4714216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优点；长处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717564" y="538678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9025" y="-122462"/>
            <a:ext cx="3042628" cy="1061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63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strength</a:t>
            </a:r>
          </a:p>
        </p:txBody>
      </p:sp>
      <p:sp>
        <p:nvSpPr>
          <p:cNvPr id="26" name="圆角矩形 260110"/>
          <p:cNvSpPr>
            <a:spLocks noChangeArrowheads="1"/>
          </p:cNvSpPr>
          <p:nvPr/>
        </p:nvSpPr>
        <p:spPr bwMode="auto">
          <a:xfrm>
            <a:off x="3157025" y="2585222"/>
            <a:ext cx="3356329" cy="875587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言论或情感的“力”</a:t>
            </a:r>
          </a:p>
        </p:txBody>
      </p:sp>
      <p:sp>
        <p:nvSpPr>
          <p:cNvPr id="27" name="直接连接符 260111"/>
          <p:cNvSpPr>
            <a:spLocks noChangeShapeType="1"/>
          </p:cNvSpPr>
          <p:nvPr/>
        </p:nvSpPr>
        <p:spPr bwMode="auto">
          <a:xfrm>
            <a:off x="6659690" y="193731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11"/>
          <p:cNvSpPr>
            <a:spLocks noChangeShapeType="1"/>
          </p:cNvSpPr>
          <p:nvPr/>
        </p:nvSpPr>
        <p:spPr bwMode="auto">
          <a:xfrm>
            <a:off x="6705989" y="4179769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直接连接符 260111"/>
          <p:cNvSpPr>
            <a:spLocks noChangeShapeType="1"/>
          </p:cNvSpPr>
          <p:nvPr/>
        </p:nvSpPr>
        <p:spPr bwMode="auto">
          <a:xfrm>
            <a:off x="6624966" y="305672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文本框 260125"/>
          <p:cNvSpPr txBox="1">
            <a:spLocks noChangeArrowheads="1"/>
          </p:cNvSpPr>
          <p:nvPr/>
        </p:nvSpPr>
        <p:spPr bwMode="auto">
          <a:xfrm>
            <a:off x="8329404" y="3097312"/>
            <a:ext cx="279763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安装</a:t>
            </a:r>
          </a:p>
        </p:txBody>
      </p:sp>
      <p:sp>
        <p:nvSpPr>
          <p:cNvPr id="34" name="文本框 260125"/>
          <p:cNvSpPr txBox="1">
            <a:spLocks noChangeArrowheads="1"/>
          </p:cNvSpPr>
          <p:nvPr/>
        </p:nvSpPr>
        <p:spPr bwMode="auto">
          <a:xfrm>
            <a:off x="8086299" y="3853149"/>
            <a:ext cx="348424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符合；使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一致</a:t>
            </a:r>
          </a:p>
        </p:txBody>
      </p:sp>
      <p:sp>
        <p:nvSpPr>
          <p:cNvPr id="35" name="圆角矩形 260110">
            <a:extLst>
              <a:ext uri="{FF2B5EF4-FFF2-40B4-BE49-F238E27FC236}">
                <a16:creationId xmlns="" xmlns:a16="http://schemas.microsoft.com/office/drawing/2014/main" id="{E4AAA7FD-51D3-4EFF-ADBF-66D5B3DE8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1657" y="1431695"/>
            <a:ext cx="3356329" cy="104283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人内在的“力”</a:t>
            </a:r>
          </a:p>
        </p:txBody>
      </p:sp>
      <p:sp>
        <p:nvSpPr>
          <p:cNvPr id="36" name="圆角矩形 260110">
            <a:extLst>
              <a:ext uri="{FF2B5EF4-FFF2-40B4-BE49-F238E27FC236}">
                <a16:creationId xmlns="" xmlns:a16="http://schemas.microsoft.com/office/drawing/2014/main" id="{33439216-77EE-42F4-BE3C-EECE492FF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7025" y="375273"/>
            <a:ext cx="3356329" cy="88974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人外在的“力”</a:t>
            </a:r>
          </a:p>
        </p:txBody>
      </p:sp>
      <p:sp>
        <p:nvSpPr>
          <p:cNvPr id="37" name="圆角矩形 260110">
            <a:extLst>
              <a:ext uri="{FF2B5EF4-FFF2-40B4-BE49-F238E27FC236}">
                <a16:creationId xmlns="" xmlns:a16="http://schemas.microsoft.com/office/drawing/2014/main" id="{4468F7F6-0BF9-4F65-BE1A-C736DE024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8950" y="3549555"/>
            <a:ext cx="3346133" cy="946360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国家等集体的“力”</a:t>
            </a:r>
          </a:p>
        </p:txBody>
      </p:sp>
      <p:sp>
        <p:nvSpPr>
          <p:cNvPr id="38" name="圆角矩形 260110">
            <a:extLst>
              <a:ext uri="{FF2B5EF4-FFF2-40B4-BE49-F238E27FC236}">
                <a16:creationId xmlns="" xmlns:a16="http://schemas.microsoft.com/office/drawing/2014/main" id="{8DF3B142-33A1-4E1F-94F5-BF1A5BBDC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1657" y="4628949"/>
            <a:ext cx="3356329" cy="1156815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人或事物的优秀特质所显示的“力”</a:t>
            </a:r>
          </a:p>
        </p:txBody>
      </p:sp>
      <p:sp>
        <p:nvSpPr>
          <p:cNvPr id="39" name="圆角矩形 260121">
            <a:extLst>
              <a:ext uri="{FF2B5EF4-FFF2-40B4-BE49-F238E27FC236}">
                <a16:creationId xmlns="" xmlns:a16="http://schemas.microsoft.com/office/drawing/2014/main" id="{28759A36-E05B-46E0-826F-C45A7986C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0081" y="3696832"/>
            <a:ext cx="3376716" cy="84511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实力</a:t>
            </a:r>
          </a:p>
        </p:txBody>
      </p:sp>
      <p:sp>
        <p:nvSpPr>
          <p:cNvPr id="40" name="圆角矩形 260121">
            <a:extLst>
              <a:ext uri="{FF2B5EF4-FFF2-40B4-BE49-F238E27FC236}">
                <a16:creationId xmlns="" xmlns:a16="http://schemas.microsoft.com/office/drawing/2014/main" id="{56857B9D-8184-414C-814F-3BFF62FDB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0081" y="2474527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强烈程度；深度</a:t>
            </a:r>
          </a:p>
        </p:txBody>
      </p:sp>
      <p:sp>
        <p:nvSpPr>
          <p:cNvPr id="41" name="圆角矩形 260121">
            <a:extLst>
              <a:ext uri="{FF2B5EF4-FFF2-40B4-BE49-F238E27FC236}">
                <a16:creationId xmlns="" xmlns:a16="http://schemas.microsoft.com/office/drawing/2014/main" id="{C9C2A476-B139-4A09-AA2E-9C73FE30C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08877" y="1424081"/>
            <a:ext cx="3376716" cy="90546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意志力；勇气</a:t>
            </a:r>
          </a:p>
        </p:txBody>
      </p:sp>
      <p:sp>
        <p:nvSpPr>
          <p:cNvPr id="42" name="圆角矩形 260121">
            <a:extLst>
              <a:ext uri="{FF2B5EF4-FFF2-40B4-BE49-F238E27FC236}">
                <a16:creationId xmlns="" xmlns:a16="http://schemas.microsoft.com/office/drawing/2014/main" id="{CCF258BF-530F-4B8D-91D4-15CB86FFC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0081" y="381581"/>
            <a:ext cx="3337914" cy="862796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体力；力气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2E72B5A-F37A-443A-ABFB-81F02BE2F7EF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4" name="圆角矩形 260110">
            <a:extLst>
              <a:ext uri="{FF2B5EF4-FFF2-40B4-BE49-F238E27FC236}">
                <a16:creationId xmlns="" xmlns:a16="http://schemas.microsoft.com/office/drawing/2014/main" id="{8DF3B142-33A1-4E1F-94F5-BF1A5BBDC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0836" y="5943667"/>
            <a:ext cx="3356329" cy="64113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</a:p>
        </p:txBody>
      </p:sp>
      <p:sp>
        <p:nvSpPr>
          <p:cNvPr id="25" name="直接连接符 260126"/>
          <p:cNvSpPr>
            <a:spLocks noChangeShapeType="1"/>
          </p:cNvSpPr>
          <p:nvPr/>
        </p:nvSpPr>
        <p:spPr bwMode="auto">
          <a:xfrm>
            <a:off x="6705989" y="637997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圆角矩形 260121"/>
          <p:cNvSpPr>
            <a:spLocks noChangeArrowheads="1"/>
          </p:cNvSpPr>
          <p:nvPr/>
        </p:nvSpPr>
        <p:spPr bwMode="auto">
          <a:xfrm>
            <a:off x="7838056" y="5872769"/>
            <a:ext cx="3376716" cy="731451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  <a:endParaRPr lang="zh-CN" altLang="en-US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文本框 7"/>
          <p:cNvSpPr txBox="1">
            <a:spLocks noChangeArrowheads="1"/>
          </p:cNvSpPr>
          <p:nvPr/>
        </p:nvSpPr>
        <p:spPr bwMode="auto">
          <a:xfrm>
            <a:off x="3895896" y="2113646"/>
            <a:ext cx="18478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200" b="1" dirty="0">
                <a:solidFill>
                  <a:srgbClr val="FF0000"/>
                </a:solidFill>
              </a:rPr>
              <a:t>由表及里</a:t>
            </a:r>
          </a:p>
        </p:txBody>
      </p:sp>
      <p:sp>
        <p:nvSpPr>
          <p:cNvPr id="33" name="文本框 5"/>
          <p:cNvSpPr txBox="1">
            <a:spLocks noChangeArrowheads="1"/>
          </p:cNvSpPr>
          <p:nvPr/>
        </p:nvSpPr>
        <p:spPr bwMode="auto">
          <a:xfrm>
            <a:off x="3697269" y="3097312"/>
            <a:ext cx="230346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200" b="1" dirty="0" smtClean="0">
                <a:solidFill>
                  <a:srgbClr val="FF0000"/>
                </a:solidFill>
                <a:sym typeface="宋体" pitchFamily="2" charset="-122"/>
              </a:rPr>
              <a:t>由具</a:t>
            </a:r>
            <a:r>
              <a:rPr lang="zh-CN" altLang="en-US" sz="2200" b="1" dirty="0">
                <a:solidFill>
                  <a:srgbClr val="FF0000"/>
                </a:solidFill>
                <a:sym typeface="宋体" pitchFamily="2" charset="-122"/>
              </a:rPr>
              <a:t>象到抽象</a:t>
            </a:r>
          </a:p>
        </p:txBody>
      </p:sp>
      <p:sp>
        <p:nvSpPr>
          <p:cNvPr id="44" name="文本框 5"/>
          <p:cNvSpPr txBox="1">
            <a:spLocks noChangeArrowheads="1"/>
          </p:cNvSpPr>
          <p:nvPr/>
        </p:nvSpPr>
        <p:spPr bwMode="auto">
          <a:xfrm>
            <a:off x="3697268" y="4119388"/>
            <a:ext cx="23034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200" b="1" dirty="0">
                <a:solidFill>
                  <a:srgbClr val="FF0000"/>
                </a:solidFill>
                <a:sym typeface="宋体" pitchFamily="2" charset="-122"/>
              </a:rPr>
              <a:t>由个体到群体</a:t>
            </a:r>
          </a:p>
        </p:txBody>
      </p:sp>
      <p:sp>
        <p:nvSpPr>
          <p:cNvPr id="45" name="文本框 5"/>
          <p:cNvSpPr txBox="1">
            <a:spLocks noChangeArrowheads="1"/>
          </p:cNvSpPr>
          <p:nvPr/>
        </p:nvSpPr>
        <p:spPr bwMode="auto">
          <a:xfrm>
            <a:off x="3683457" y="5440969"/>
            <a:ext cx="230346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200" b="1" dirty="0">
                <a:solidFill>
                  <a:srgbClr val="FF0000"/>
                </a:solidFill>
                <a:sym typeface="宋体" pitchFamily="2" charset="-122"/>
              </a:rPr>
              <a:t>由具象到抽象</a:t>
            </a:r>
          </a:p>
        </p:txBody>
      </p:sp>
      <p:sp>
        <p:nvSpPr>
          <p:cNvPr id="46" name="文本框 12"/>
          <p:cNvSpPr txBox="1">
            <a:spLocks noChangeArrowheads="1"/>
          </p:cNvSpPr>
          <p:nvPr/>
        </p:nvSpPr>
        <p:spPr bwMode="auto">
          <a:xfrm>
            <a:off x="3958047" y="6023070"/>
            <a:ext cx="1879666" cy="43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200" b="1" dirty="0">
                <a:solidFill>
                  <a:srgbClr val="FF0000"/>
                </a:solidFill>
                <a:sym typeface="宋体" pitchFamily="2" charset="-122"/>
              </a:rPr>
              <a:t>由人到物</a:t>
            </a:r>
          </a:p>
        </p:txBody>
      </p:sp>
    </p:spTree>
    <p:extLst>
      <p:ext uri="{BB962C8B-B14F-4D97-AF65-F5344CB8AC3E}">
        <p14:creationId xmlns:p14="http://schemas.microsoft.com/office/powerpoint/2010/main" val="214186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0" grpId="0" animBg="1"/>
      <p:bldP spid="27667" grpId="0" animBg="1"/>
      <p:bldP spid="27672" grpId="0" animBg="1"/>
      <p:bldP spid="26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24" grpId="0" animBg="1"/>
      <p:bldP spid="25" grpId="0" animBg="1"/>
      <p:bldP spid="29" grpId="0" animBg="1"/>
      <p:bldP spid="30" grpId="0"/>
      <p:bldP spid="33" grpId="0"/>
      <p:bldP spid="44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197219"/>
            <a:ext cx="11847690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strength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n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had a ________________ that matched his outward appearance.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体力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与外形相称。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need someone who _________________________ take on a difficult job.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我们需要一个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有勇气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承担这项艰巨任务的人。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 aware of your own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要清楚你自己的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长处和短处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828459" y="1732349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physical strength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4050088" y="3195912"/>
            <a:ext cx="5437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has the strength to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4458140" y="5152239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strengths and weaknesses</a:t>
            </a:r>
          </a:p>
        </p:txBody>
      </p:sp>
    </p:spTree>
    <p:extLst>
      <p:ext uri="{BB962C8B-B14F-4D97-AF65-F5344CB8AC3E}">
        <p14:creationId xmlns:p14="http://schemas.microsoft.com/office/powerpoint/2010/main" val="368994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110169" y="170502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188697" y="839037"/>
            <a:ext cx="11169694" cy="403187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strength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[U,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单数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体力；力气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意志力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实力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优点；长处（反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weakness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&amp;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强度；浓度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strengthen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&amp; vi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加强；巩固（反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weaken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strength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 algn="just"/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strength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在高考阅读、完形和写作中经常出现，为完形词汇；</a:t>
            </a:r>
          </a:p>
          <a:p>
            <a:pPr algn="just"/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strengthen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常在高考阅读和写作中考查。</a:t>
            </a:r>
          </a:p>
        </p:txBody>
      </p:sp>
    </p:spTree>
    <p:extLst>
      <p:ext uri="{BB962C8B-B14F-4D97-AF65-F5344CB8AC3E}">
        <p14:creationId xmlns:p14="http://schemas.microsoft.com/office/powerpoint/2010/main" val="196997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611744" y="2348047"/>
            <a:ext cx="10942006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energy,</a:t>
            </a:r>
            <a:r>
              <a:rPr lang="zh-CN" altLang="en-US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power, strength, force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630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233453" y="586195"/>
            <a:ext cx="12148589" cy="59400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三者都可用作动词，表“适合”之意。</a:t>
            </a:r>
          </a:p>
          <a:p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energy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指人的精力、活力；物理学中指“能量”。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Where does the little girl get her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energy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?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这小女孩哪儿来的那么多精力？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world’s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energy resources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世界能源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power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指人的权力、势力、能力和物的“能力”。物理学中指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“动力”、“功率”。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party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came to power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at the last election. </a:t>
            </a:r>
          </a:p>
          <a:p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这个政党在上次大选中当选执政。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 had a strong belief in my power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 get what I wanted. </a:t>
            </a:r>
          </a:p>
          <a:p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我坚信能得到自己想要的东西。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2011 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陕西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90548" y="85725"/>
            <a:ext cx="9068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48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energy, power, strength, force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5741" y="744996"/>
            <a:ext cx="109612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四者都有“力”、“力量”之意，但具体意思不同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: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89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88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229009" y="548580"/>
            <a:ext cx="12148589" cy="63094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strength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指人体或物体内存在的力，如气力、耐力、抵抗力。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She didn’t even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have the strength to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stand up. 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她连站起来的力气都没有。</a:t>
            </a:r>
          </a:p>
          <a:p>
            <a:pPr>
              <a:lnSpc>
                <a:spcPct val="15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force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指外力、强迫力、破坏力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包括武力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；物理学中指“力”。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force of the blow / explosion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打击力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爆炸力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He took the money from me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by force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他抢了我的钱。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984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5280727" y="2736667"/>
            <a:ext cx="1604040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due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002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351603"/>
            <a:ext cx="11847690" cy="60139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due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adj</a:t>
            </a:r>
            <a:r>
              <a:rPr lang="en-US" altLang="en-US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457200" indent="-457200" algn="just">
              <a:lnSpc>
                <a:spcPct val="110000"/>
              </a:lnSpc>
              <a:buFont typeface="Wingdings" panose="05000000000000000000" pitchFamily="2" charset="2"/>
              <a:buChar char=""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[</a:t>
            </a:r>
            <a:r>
              <a:rPr lang="zh-CN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不用于名词前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预定的；预期的 </a:t>
            </a:r>
            <a:r>
              <a:rPr lang="en-US" altLang="zh-CN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arranged or expected to happen or arrive at a particular time</a:t>
            </a:r>
          </a:p>
          <a:p>
            <a:pPr algn="just">
              <a:lnSpc>
                <a:spcPct val="110000"/>
              </a:lnSpc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Please make sure you return the book before _______________. </a:t>
            </a:r>
          </a:p>
          <a:p>
            <a:pPr algn="just"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请确保在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到期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前还书。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2012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全国</a:t>
            </a:r>
          </a:p>
          <a:p>
            <a:pPr algn="just">
              <a:lnSpc>
                <a:spcPct val="110000"/>
              </a:lnSpc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457200" indent="-457200">
              <a:lnSpc>
                <a:spcPct val="110000"/>
              </a:lnSpc>
            </a:pP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[</a:t>
            </a:r>
            <a:r>
              <a:rPr lang="zh-CN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不用于名词前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应得的；欠下的 </a:t>
            </a:r>
            <a:r>
              <a:rPr lang="en-US" altLang="zh-CN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owed to sb either as a debt or </a:t>
            </a:r>
          </a:p>
          <a:p>
            <a:pPr>
              <a:lnSpc>
                <a:spcPct val="110000"/>
              </a:lnSpc>
            </a:pPr>
            <a:r>
              <a:rPr lang="en-US" altLang="zh-CN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because they have done sth to deserve it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Our thanks _____________________the whole team. 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我们要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向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全队致谢。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6888265" y="2423079"/>
            <a:ext cx="43732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it’s due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243108" y="82644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789957" y="5091951"/>
            <a:ext cx="39010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are due to</a:t>
            </a:r>
          </a:p>
        </p:txBody>
      </p:sp>
    </p:spTree>
    <p:extLst>
      <p:ext uri="{BB962C8B-B14F-4D97-AF65-F5344CB8AC3E}">
        <p14:creationId xmlns:p14="http://schemas.microsoft.com/office/powerpoint/2010/main" val="37591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351603"/>
            <a:ext cx="11847690" cy="1680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due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adj</a:t>
            </a:r>
            <a:r>
              <a:rPr lang="en-US" altLang="en-US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457200" indent="-457200" algn="just">
              <a:lnSpc>
                <a:spcPct val="110000"/>
              </a:lnSpc>
              <a:defRPr/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243108" y="82644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7" name="文本框 306215"/>
          <p:cNvSpPr txBox="1"/>
          <p:nvPr/>
        </p:nvSpPr>
        <p:spPr>
          <a:xfrm>
            <a:off x="321334" y="1568397"/>
            <a:ext cx="11660716" cy="1754322"/>
          </a:xfrm>
          <a:prstGeom prst="rect">
            <a:avLst/>
          </a:prstGeom>
          <a:noFill/>
          <a:ln w="9525">
            <a:noFill/>
          </a:ln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en-US" sz="3700" b="1" noProof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zh-CN" sz="3700" b="1" noProof="1">
                <a:latin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[</a:t>
            </a:r>
            <a:r>
              <a:rPr lang="zh-CN" altLang="zh-CN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不用于名词前</a:t>
            </a:r>
            <a:r>
              <a:rPr lang="zh-CN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(钱) 到期的</a:t>
            </a:r>
            <a:endParaRPr lang="zh-CN" altLang="en-US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The next income tax payment is </a:t>
            </a:r>
            <a:r>
              <a:rPr lang="en-US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due</a:t>
            </a:r>
            <a:r>
              <a:rPr lang="en-US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on January 31.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en-US" sz="3700" noProof="1"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8" name="文本框 1"/>
          <p:cNvSpPr txBox="1">
            <a:spLocks noChangeArrowheads="1"/>
          </p:cNvSpPr>
          <p:nvPr/>
        </p:nvSpPr>
        <p:spPr bwMode="auto">
          <a:xfrm>
            <a:off x="619033" y="2713380"/>
            <a:ext cx="8737600" cy="615549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itchFamily="2" charset="2"/>
              </a:rPr>
              <a:t>下一次的所得税支付期限是1月31日。</a:t>
            </a:r>
          </a:p>
        </p:txBody>
      </p:sp>
      <p:sp>
        <p:nvSpPr>
          <p:cNvPr id="9" name="矩形 8"/>
          <p:cNvSpPr/>
          <p:nvPr/>
        </p:nvSpPr>
        <p:spPr>
          <a:xfrm>
            <a:off x="3750197" y="1713052"/>
            <a:ext cx="2233914" cy="461665"/>
          </a:xfrm>
          <a:prstGeom prst="rect">
            <a:avLst/>
          </a:prstGeom>
          <a:solidFill>
            <a:srgbClr val="490509"/>
          </a:solidFill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1" name="文本框 250882"/>
          <p:cNvSpPr txBox="1"/>
          <p:nvPr/>
        </p:nvSpPr>
        <p:spPr>
          <a:xfrm>
            <a:off x="344310" y="3175825"/>
            <a:ext cx="11847690" cy="334245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457200" indent="-457200">
              <a:lnSpc>
                <a:spcPct val="110000"/>
              </a:lnSpc>
            </a:pPr>
            <a:r>
              <a:rPr lang="zh-CN" altLang="en-US" sz="3200" b="1" noProof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[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正式用语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[</a:t>
            </a:r>
            <a:r>
              <a:rPr lang="zh-CN" altLang="en-US" sz="3200" b="1" noProof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仅用于名词前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</a:t>
            </a: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适当的；合适的 </a:t>
            </a:r>
            <a:r>
              <a:rPr lang="en-US" altLang="zh-CN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(formal) proper or suitable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was charged with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driving without _________ care and attention.</a:t>
            </a:r>
          </a:p>
          <a:p>
            <a:pPr>
              <a:lnSpc>
                <a:spcPct val="11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他被控鲁莽驾驶。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260112"/>
          <p:cNvSpPr txBox="1">
            <a:spLocks noChangeArrowheads="1"/>
          </p:cNvSpPr>
          <p:nvPr/>
        </p:nvSpPr>
        <p:spPr bwMode="auto">
          <a:xfrm>
            <a:off x="6092361" y="4761708"/>
            <a:ext cx="2893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due</a:t>
            </a:r>
          </a:p>
        </p:txBody>
      </p:sp>
    </p:spTree>
    <p:extLst>
      <p:ext uri="{BB962C8B-B14F-4D97-AF65-F5344CB8AC3E}">
        <p14:creationId xmlns:p14="http://schemas.microsoft.com/office/powerpoint/2010/main" val="375911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622102" y="259006"/>
            <a:ext cx="11847690" cy="4019562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10000"/>
              </a:lnSpc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due to 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由于；因为</a:t>
            </a:r>
          </a:p>
          <a:p>
            <a:pPr>
              <a:lnSpc>
                <a:spcPct val="11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 think I would be a good journalist _________________________ .</a:t>
            </a: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鉴于我的语言能力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，我想我可以成为一名出色的记者。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                                                             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北师大⑤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– 14</a:t>
            </a:r>
          </a:p>
          <a:p>
            <a:pPr>
              <a:lnSpc>
                <a:spcPct val="110000"/>
              </a:lnSpc>
            </a:pPr>
            <a:endParaRPr lang="zh-CN" altLang="en-US" sz="36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243108" y="82644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1" name="文本框 260112"/>
          <p:cNvSpPr txBox="1">
            <a:spLocks noChangeArrowheads="1"/>
          </p:cNvSpPr>
          <p:nvPr/>
        </p:nvSpPr>
        <p:spPr bwMode="auto">
          <a:xfrm>
            <a:off x="6336362" y="1855095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due to my language skills</a:t>
            </a:r>
          </a:p>
        </p:txBody>
      </p:sp>
    </p:spTree>
    <p:extLst>
      <p:ext uri="{BB962C8B-B14F-4D97-AF65-F5344CB8AC3E}">
        <p14:creationId xmlns:p14="http://schemas.microsoft.com/office/powerpoint/2010/main" val="329521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108960" y="115418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38446" y="1338629"/>
            <a:ext cx="12153554" cy="50167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due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［不用于名词前］预定的；预期的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［不用于名词前］（钱）到期的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［不用于名词前］应得的；欠下的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［正式用语］［仅用于名词前］适当的；合适的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due to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由于；因为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和搭配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due to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 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due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在高考各题型中均有出现，为完形词汇。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234105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927223" y="2736667"/>
            <a:ext cx="2311048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effort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332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159025" y="250381"/>
            <a:ext cx="1184769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effort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n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She ________________________________ her businesses, and into </a:t>
            </a: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helping others. </a:t>
            </a: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把时间和精力投入到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她的事业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中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，投入到帮助他人中。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What’s the point of helping him if he __________________________   help himself?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如果他自己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不努力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，那么帮他又有什么用呢？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635055" y="1664996"/>
            <a:ext cx="68378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puts her time and effort into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6346222" y="3706644"/>
            <a:ext cx="5437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doesn’t make an effort to </a:t>
            </a:r>
          </a:p>
        </p:txBody>
      </p:sp>
    </p:spTree>
    <p:extLst>
      <p:ext uri="{BB962C8B-B14F-4D97-AF65-F5344CB8AC3E}">
        <p14:creationId xmlns:p14="http://schemas.microsoft.com/office/powerpoint/2010/main" val="331047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06052" y="648626"/>
            <a:ext cx="11847690" cy="6494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Let’s start right now and __________________________ do a little bit every minute!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让我们现在开始努力，每一分钟都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不遗余力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地做好点滴。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Hospitals should __________________________ treat the sick.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医院应该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尽一切努力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为病人治病。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It __________________________ to find him.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费了很大劲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才找到他。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2082954" y="3059270"/>
            <a:ext cx="68378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make every effort to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4426046" y="1046934"/>
            <a:ext cx="5437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spare no effort to 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348589" y="4425275"/>
            <a:ext cx="5437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took a lot of effort</a:t>
            </a:r>
          </a:p>
        </p:txBody>
      </p:sp>
    </p:spTree>
    <p:extLst>
      <p:ext uri="{BB962C8B-B14F-4D97-AF65-F5344CB8AC3E}">
        <p14:creationId xmlns:p14="http://schemas.microsoft.com/office/powerpoint/2010/main" val="212018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75909" y="941683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265813" y="1854690"/>
            <a:ext cx="11423083" cy="50167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effort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[U] &amp;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气力；精力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努力；尽力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［常用于名词后］有组织的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活动</a:t>
            </a:r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effort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释义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的搭配考频较高； 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effort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多在高考阅读、完形和写作中考查，为完形词汇。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395717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取得进步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还清（欠款等）；取得成功；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遣散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被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吸引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住；专心致志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赶上；追上 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指的是；提到；查阅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3264462" y="1311695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make progress</a:t>
            </a: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B212322-F528-4A81-87E1-8EAC7B3D33B5}"/>
              </a:ext>
            </a:extLst>
          </p:cNvPr>
          <p:cNvSpPr/>
          <p:nvPr/>
        </p:nvSpPr>
        <p:spPr>
          <a:xfrm>
            <a:off x="138004" y="85725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6710972" y="3376945"/>
            <a:ext cx="37473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(be) absorbed in</a:t>
            </a: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224233" y="4525140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catch up (with)</a:t>
            </a: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8584629" y="2247295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pay off</a:t>
            </a: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6099722" y="5619704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refer to</a:t>
            </a:r>
          </a:p>
        </p:txBody>
      </p:sp>
      <p:sp>
        <p:nvSpPr>
          <p:cNvPr id="14" name="文本框 254978"/>
          <p:cNvSpPr txBox="1">
            <a:spLocks noChangeArrowheads="1"/>
          </p:cNvSpPr>
          <p:nvPr/>
        </p:nvSpPr>
        <p:spPr bwMode="auto">
          <a:xfrm>
            <a:off x="159025" y="121018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其他词块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17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633925" y="1346017"/>
            <a:ext cx="11972925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到达；完成；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使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通过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6363530" y="1346017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get through</a:t>
            </a: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9" name="Picture 1" descr="C:\Users\Administrator\Desktop\timg (2)_副本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60906" y="2939712"/>
            <a:ext cx="3334377" cy="29319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Picture 2" descr="C:\Users\Administrator\Desktop\timg (3)_副本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7360" y="2939712"/>
            <a:ext cx="3503024" cy="30830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222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5"/>
  <p:tag name="KSO_WM_UNIT_TYPE" val="m_h_f"/>
  <p:tag name="KSO_WM_UNIT_INDEX" val="1_1_1"/>
  <p:tag name="KSO_WM_UNIT_ID" val="diagram685_4*m_h_f*1_1_1"/>
  <p:tag name="KSO_WM_UNIT_CLEAR" val="1"/>
  <p:tag name="KSO_WM_UNIT_LAYERLEVEL" val="1_1_1"/>
  <p:tag name="KSO_WM_UNIT_VALUE" val="36"/>
  <p:tag name="KSO_WM_UNIT_HIGHLIGHT" val="0"/>
  <p:tag name="KSO_WM_UNIT_COMPATIBLE" val="0"/>
  <p:tag name="KSO_WM_UNIT_PRESET_TEXT_INDEX" val="4"/>
  <p:tag name="KSO_WM_UNIT_PRESET_TEXT_LEN" val="78"/>
  <p:tag name="KSO_WM_DIAGRAM_GROUP_CODE" val="m1-1"/>
  <p:tag name="KSO_WM_UNIT_TEXT_FILL_FORE_SCHEMECOLOR_INDEX" val="13"/>
  <p:tag name="KSO_WM_UNIT_TEXT_FILL_TY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5"/>
  <p:tag name="KSO_WM_UNIT_TYPE" val="m_h_f"/>
  <p:tag name="KSO_WM_UNIT_INDEX" val="1_2_1"/>
  <p:tag name="KSO_WM_UNIT_ID" val="diagram685_4*m_h_f*1_2_1"/>
  <p:tag name="KSO_WM_UNIT_CLEAR" val="1"/>
  <p:tag name="KSO_WM_UNIT_LAYERLEVEL" val="1_1_1"/>
  <p:tag name="KSO_WM_UNIT_VALUE" val="36"/>
  <p:tag name="KSO_WM_UNIT_HIGHLIGHT" val="0"/>
  <p:tag name="KSO_WM_UNIT_COMPATIBLE" val="0"/>
  <p:tag name="KSO_WM_UNIT_PRESET_TEXT_INDEX" val="4"/>
  <p:tag name="KSO_WM_UNIT_PRESET_TEXT_LEN" val="78"/>
  <p:tag name="KSO_WM_DIAGRAM_GROUP_CODE" val="m1-1"/>
  <p:tag name="KSO_WM_UNIT_TEXT_FILL_FORE_SCHEMECOLOR_INDEX" val="13"/>
  <p:tag name="KSO_WM_UNIT_TEXT_FILL_TY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diagram"/>
  <p:tag name="KSO_WM_TEMPLATE_INDEX" val="685"/>
  <p:tag name="KSO_WM_UNIT_TYPE" val="m_h_f"/>
  <p:tag name="KSO_WM_UNIT_INDEX" val="1_3_1"/>
  <p:tag name="KSO_WM_UNIT_ID" val="diagram685_4*m_h_f*1_3_1"/>
  <p:tag name="KSO_WM_UNIT_CLEAR" val="1"/>
  <p:tag name="KSO_WM_UNIT_LAYERLEVEL" val="1_1_1"/>
  <p:tag name="KSO_WM_UNIT_VALUE" val="36"/>
  <p:tag name="KSO_WM_UNIT_HIGHLIGHT" val="0"/>
  <p:tag name="KSO_WM_UNIT_COMPATIBLE" val="0"/>
  <p:tag name="KSO_WM_UNIT_PRESET_TEXT_INDEX" val="4"/>
  <p:tag name="KSO_WM_UNIT_PRESET_TEXT_LEN" val="78"/>
  <p:tag name="KSO_WM_DIAGRAM_GROUP_CODE" val="m1-1"/>
  <p:tag name="KSO_WM_UNIT_TEXT_FILL_FORE_SCHEMECOLOR_INDEX" val="13"/>
  <p:tag name="KSO_WM_UNIT_TEXT_FILL_TYPE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2705</TotalTime>
  <Words>1692</Words>
  <Application>Microsoft Office PowerPoint</Application>
  <PresentationFormat>自定义</PresentationFormat>
  <Paragraphs>241</Paragraphs>
  <Slides>30</Slides>
  <Notes>22</Notes>
  <HiddenSlides>6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zwl</cp:lastModifiedBy>
  <cp:revision>389</cp:revision>
  <dcterms:created xsi:type="dcterms:W3CDTF">2017-08-21T08:41:36Z</dcterms:created>
  <dcterms:modified xsi:type="dcterms:W3CDTF">2021-01-29T07:08:58Z</dcterms:modified>
</cp:coreProperties>
</file>