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11"/>
  </p:notesMasterIdLst>
  <p:sldIdLst>
    <p:sldId id="279" r:id="rId2"/>
    <p:sldId id="276" r:id="rId3"/>
    <p:sldId id="267" r:id="rId4"/>
    <p:sldId id="277" r:id="rId5"/>
    <p:sldId id="278" r:id="rId6"/>
    <p:sldId id="273" r:id="rId7"/>
    <p:sldId id="274" r:id="rId8"/>
    <p:sldId id="275" r:id="rId9"/>
    <p:sldId id="260" r:id="rId1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CC99"/>
    <a:srgbClr val="FF6699"/>
    <a:srgbClr val="FF0000"/>
    <a:srgbClr val="0000CC"/>
    <a:srgbClr val="FFFFFF"/>
    <a:srgbClr val="663300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74" autoAdjust="0"/>
    <p:restoredTop sz="94669" autoAdjust="0"/>
  </p:normalViewPr>
  <p:slideViewPr>
    <p:cSldViewPr>
      <p:cViewPr varScale="1">
        <p:scale>
          <a:sx n="66" d="100"/>
          <a:sy n="66" d="100"/>
        </p:scale>
        <p:origin x="-1488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12292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</a:defRPr>
            </a:lvl1pPr>
          </a:lstStyle>
          <a:p>
            <a:fld id="{5B172A39-EB62-4416-8C7B-D1FFBC8AA88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0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48131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4813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813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48134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48135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8136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4813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813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813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4814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814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8142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48143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48144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746A646-A8EA-4D79-8602-10F6656ADBF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82779A-E79B-4E45-AA9B-9F04C76CCA2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DACCF5-3F85-4F86-93CA-2EC7C282308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7E4C73-27C6-4296-A277-AD15AA75762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F22E78-83FD-404D-8B72-E2D823554CB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2FF2A2-F35A-4222-BC35-060F5CD56E3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F5F776-0BD1-410D-BD19-06087B40C3A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C1452E-8CFF-4D78-B4DD-B28FBEC4744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BA3921-A0C2-4626-B37F-D0E41DEB16B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490536-62E7-4D89-A769-85133CC39A0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0C60CD-C308-4653-A7BA-B8042C1E61D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711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711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711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711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711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711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4711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4711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895337F2-184A-43FC-BBAD-96D2BFD6512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ransition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../../../../&#20061;&#24180;&#32423;&#21270;&#23398;&#23454;&#39564;/&#20061;&#24180;&#32423;&#21270;&#23398;&#19978;&#20876;&#23454;&#39564;/&#31532;&#20845;&#21333;&#20803;%20&#30899;&#21644;&#30899;&#30340;&#27687;&#21270;&#29289;/&#19968;&#27687;&#21270;&#30899;&#30340;&#29123;&#28903;.rm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&#20851;&#38381;&#36827;&#39118;&#21475;20150816.mp4" TargetMode="Externa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../../../../&#20061;&#24180;&#32423;&#21270;&#23398;&#23454;&#39564;/&#20061;&#24180;&#32423;&#21270;&#23398;&#19978;&#20876;&#23454;&#39564;/&#31532;&#20845;&#21333;&#20803;%20&#30899;&#21644;&#30899;&#30340;&#27687;&#21270;&#29289;/&#19968;&#27687;&#21270;&#30899;&#30340;&#36824;&#21407;&#24615;.rm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&#19968;&#27687;&#21270;&#30899;.exe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../../../../&#20061;&#24180;&#32423;&#21270;&#23398;&#23454;&#39564;/&#31532;&#20845;&#21333;&#20803;%20&#30899;&#21644;&#30899;&#30340;&#27687;&#21270;&#29289;/&#27682;&#27668;&#36824;&#21407;&#27687;&#21270;&#38108;.rm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1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497263"/>
            <a:ext cx="8151812" cy="3171825"/>
          </a:xfrm>
          <a:prstGeom prst="rect">
            <a:avLst/>
          </a:prstGeom>
          <a:noFill/>
        </p:spPr>
      </p:pic>
      <p:sp>
        <p:nvSpPr>
          <p:cNvPr id="56328" name="Rectangle 8"/>
          <p:cNvSpPr>
            <a:spLocks noChangeArrowheads="1"/>
          </p:cNvSpPr>
          <p:nvPr/>
        </p:nvSpPr>
        <p:spPr bwMode="auto">
          <a:xfrm>
            <a:off x="1290638" y="1844675"/>
            <a:ext cx="69532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4400">
                <a:solidFill>
                  <a:srgbClr val="0000FF"/>
                </a:solidFill>
                <a:latin typeface="Arial" charset="0"/>
                <a:ea typeface="华文新魏" pitchFamily="2" charset="-122"/>
              </a:rPr>
              <a:t>课题</a:t>
            </a:r>
            <a:r>
              <a:rPr kumimoji="1" lang="en-US" altLang="zh-CN" sz="4400">
                <a:solidFill>
                  <a:srgbClr val="0000FF"/>
                </a:solidFill>
                <a:latin typeface="Arial" charset="0"/>
                <a:ea typeface="华文新魏" pitchFamily="2" charset="-122"/>
              </a:rPr>
              <a:t>3 </a:t>
            </a:r>
            <a:r>
              <a:rPr kumimoji="1" lang="zh-CN" altLang="en-US" sz="4400">
                <a:solidFill>
                  <a:srgbClr val="0000FF"/>
                </a:solidFill>
                <a:latin typeface="Arial" charset="0"/>
                <a:ea typeface="华文新魏" pitchFamily="2" charset="-122"/>
              </a:rPr>
              <a:t>二 氧化碳和一氧化碳</a:t>
            </a:r>
          </a:p>
        </p:txBody>
      </p:sp>
      <p:sp>
        <p:nvSpPr>
          <p:cNvPr id="56330" name="Text Box 10"/>
          <p:cNvSpPr txBox="1">
            <a:spLocks noChangeArrowheads="1"/>
          </p:cNvSpPr>
          <p:nvPr/>
        </p:nvSpPr>
        <p:spPr bwMode="auto">
          <a:xfrm>
            <a:off x="2484438" y="4076700"/>
            <a:ext cx="52562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（第</a:t>
            </a:r>
            <a:r>
              <a:rPr kumimoji="1" lang="en-US" altLang="zh-CN" sz="280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</a:t>
            </a:r>
            <a:r>
              <a:rPr kumimoji="1" lang="zh-CN" altLang="en-US" sz="280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课时：</a:t>
            </a:r>
            <a:r>
              <a:rPr lang="en-US" altLang="zh-CN" sz="280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CO</a:t>
            </a:r>
            <a:r>
              <a:rPr lang="zh-CN" altLang="en-US" sz="280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的性质</a:t>
            </a:r>
            <a:r>
              <a:rPr kumimoji="1" lang="zh-CN" altLang="en-US" sz="280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03" name="Group 3"/>
          <p:cNvGrpSpPr>
            <a:grpSpLocks/>
          </p:cNvGrpSpPr>
          <p:nvPr/>
        </p:nvGrpSpPr>
        <p:grpSpPr bwMode="auto">
          <a:xfrm>
            <a:off x="1331913" y="2060575"/>
            <a:ext cx="2303462" cy="1800225"/>
            <a:chOff x="839" y="1298"/>
            <a:chExt cx="1451" cy="1134"/>
          </a:xfrm>
        </p:grpSpPr>
        <p:pic>
          <p:nvPicPr>
            <p:cNvPr id="10242" name="Picture 3" descr="二氧化碳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39" y="1298"/>
              <a:ext cx="1361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63" name="Text Box 15"/>
            <p:cNvSpPr txBox="1">
              <a:spLocks noChangeArrowheads="1"/>
            </p:cNvSpPr>
            <p:nvPr/>
          </p:nvSpPr>
          <p:spPr bwMode="auto">
            <a:xfrm>
              <a:off x="1792" y="2115"/>
              <a:ext cx="49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>
                  <a:latin typeface="宋体" pitchFamily="2" charset="-122"/>
                </a:rPr>
                <a:t>CO</a:t>
              </a:r>
              <a:r>
                <a:rPr lang="en-US" altLang="zh-CN" baseline="-25000">
                  <a:latin typeface="宋体" pitchFamily="2" charset="-122"/>
                </a:rPr>
                <a:t>2</a:t>
              </a:r>
            </a:p>
          </p:txBody>
        </p:sp>
      </p:grpSp>
      <p:grpSp>
        <p:nvGrpSpPr>
          <p:cNvPr id="51208" name="Group 8"/>
          <p:cNvGrpSpPr>
            <a:grpSpLocks/>
          </p:cNvGrpSpPr>
          <p:nvPr/>
        </p:nvGrpSpPr>
        <p:grpSpPr bwMode="auto">
          <a:xfrm>
            <a:off x="4932363" y="2055813"/>
            <a:ext cx="2447925" cy="1804987"/>
            <a:chOff x="4014" y="1204"/>
            <a:chExt cx="1542" cy="1137"/>
          </a:xfrm>
        </p:grpSpPr>
        <p:pic>
          <p:nvPicPr>
            <p:cNvPr id="10247" name="Picture 5" descr="yiyanghuatan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014" y="1204"/>
              <a:ext cx="1429" cy="1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 Box 15"/>
            <p:cNvSpPr txBox="1">
              <a:spLocks noChangeArrowheads="1"/>
            </p:cNvSpPr>
            <p:nvPr/>
          </p:nvSpPr>
          <p:spPr bwMode="auto">
            <a:xfrm>
              <a:off x="5057" y="2053"/>
              <a:ext cx="49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>
                  <a:latin typeface="宋体" pitchFamily="2" charset="-122"/>
                </a:rPr>
                <a:t>CO</a:t>
              </a:r>
              <a:endParaRPr lang="en-US" altLang="zh-CN" baseline="-25000">
                <a:latin typeface="宋体" pitchFamily="2" charset="-122"/>
              </a:endParaRPr>
            </a:p>
          </p:txBody>
        </p:sp>
      </p:grpSp>
      <p:sp>
        <p:nvSpPr>
          <p:cNvPr id="10249" name="Text Box 12"/>
          <p:cNvSpPr txBox="1">
            <a:spLocks noChangeArrowheads="1"/>
          </p:cNvSpPr>
          <p:nvPr/>
        </p:nvSpPr>
        <p:spPr bwMode="auto">
          <a:xfrm>
            <a:off x="971550" y="4267200"/>
            <a:ext cx="7561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zh-CN" altLang="en-US">
                <a:latin typeface="宋体" pitchFamily="2" charset="-122"/>
              </a:rPr>
              <a:t>两种物质的</a:t>
            </a:r>
            <a:r>
              <a:rPr kumimoji="1" lang="zh-CN" altLang="en-US" u="sng">
                <a:latin typeface="宋体" pitchFamily="2" charset="-122"/>
              </a:rPr>
              <a:t>        </a:t>
            </a:r>
            <a:r>
              <a:rPr kumimoji="1" lang="zh-CN" altLang="en-US">
                <a:latin typeface="宋体" pitchFamily="2" charset="-122"/>
              </a:rPr>
              <a:t>组成相同，而</a:t>
            </a:r>
            <a:r>
              <a:rPr kumimoji="1" lang="zh-CN" altLang="en-US" u="sng">
                <a:latin typeface="宋体" pitchFamily="2" charset="-122"/>
              </a:rPr>
              <a:t>           </a:t>
            </a:r>
            <a:r>
              <a:rPr kumimoji="1" lang="zh-CN" altLang="en-US">
                <a:latin typeface="宋体" pitchFamily="2" charset="-122"/>
              </a:rPr>
              <a:t>不同。</a:t>
            </a:r>
          </a:p>
        </p:txBody>
      </p:sp>
      <p:sp>
        <p:nvSpPr>
          <p:cNvPr id="20" name="Rectangle 25"/>
          <p:cNvSpPr>
            <a:spLocks noChangeArrowheads="1"/>
          </p:cNvSpPr>
          <p:nvPr/>
        </p:nvSpPr>
        <p:spPr bwMode="auto">
          <a:xfrm>
            <a:off x="5795963" y="4194175"/>
            <a:ext cx="1584325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分子结构</a:t>
            </a:r>
          </a:p>
        </p:txBody>
      </p:sp>
      <p:sp>
        <p:nvSpPr>
          <p:cNvPr id="21" name="Rectangle 26"/>
          <p:cNvSpPr>
            <a:spLocks noChangeArrowheads="1"/>
          </p:cNvSpPr>
          <p:nvPr/>
        </p:nvSpPr>
        <p:spPr bwMode="auto">
          <a:xfrm>
            <a:off x="2771775" y="4194175"/>
            <a:ext cx="12954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元素</a:t>
            </a:r>
          </a:p>
        </p:txBody>
      </p:sp>
      <p:grpSp>
        <p:nvGrpSpPr>
          <p:cNvPr id="51214" name="Group 14"/>
          <p:cNvGrpSpPr>
            <a:grpSpLocks/>
          </p:cNvGrpSpPr>
          <p:nvPr/>
        </p:nvGrpSpPr>
        <p:grpSpPr bwMode="auto">
          <a:xfrm>
            <a:off x="360363" y="4868863"/>
            <a:ext cx="1258887" cy="1223962"/>
            <a:chOff x="0" y="2931"/>
            <a:chExt cx="793" cy="771"/>
          </a:xfrm>
        </p:grpSpPr>
        <p:sp>
          <p:nvSpPr>
            <p:cNvPr id="12" name="Oval 8"/>
            <p:cNvSpPr>
              <a:spLocks noChangeArrowheads="1"/>
            </p:cNvSpPr>
            <p:nvPr/>
          </p:nvSpPr>
          <p:spPr bwMode="auto">
            <a:xfrm>
              <a:off x="0" y="2931"/>
              <a:ext cx="793" cy="771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50000">
                  <a:schemeClr val="bg1"/>
                </a:gs>
                <a:gs pos="100000">
                  <a:srgbClr val="FFFF00"/>
                </a:gs>
              </a:gsLst>
              <a:lin ang="5400000" scaled="1"/>
            </a:gradFill>
            <a:ln w="57150">
              <a:solidFill>
                <a:srgbClr val="8740F0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zh-CN" altLang="zh-CN" b="0">
                <a:solidFill>
                  <a:srgbClr val="8740F0"/>
                </a:solidFill>
                <a:latin typeface="Times New Roman" pitchFamily="18" charset="0"/>
              </a:endParaRPr>
            </a:p>
          </p:txBody>
        </p:sp>
        <p:sp>
          <p:nvSpPr>
            <p:cNvPr id="15" name="WordArt 9"/>
            <p:cNvSpPr>
              <a:spLocks noChangeArrowheads="1" noChangeShapeType="1" noTextEdit="1"/>
            </p:cNvSpPr>
            <p:nvPr/>
          </p:nvSpPr>
          <p:spPr bwMode="auto">
            <a:xfrm>
              <a:off x="91" y="3203"/>
              <a:ext cx="612" cy="2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185"/>
                </a:avLst>
              </a:prstTxWarp>
            </a:bodyPr>
            <a:lstStyle/>
            <a:p>
              <a:pPr algn="ctr"/>
              <a:r>
                <a:rPr lang="zh-CN" altLang="en-US" sz="4000" kern="10">
                  <a:ln w="19050">
                    <a:noFill/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path path="rect">
                      <a:fillToRect r="100000" b="100000"/>
                    </a:path>
                  </a:gradFill>
                  <a:effectLst>
                    <a:outerShdw dist="35921" dir="2700000" algn="ctr" rotWithShape="0">
                      <a:srgbClr val="990000"/>
                    </a:outerShdw>
                  </a:effectLst>
                  <a:latin typeface="隶书"/>
                  <a:ea typeface="隶书"/>
                </a:rPr>
                <a:t>思考</a:t>
              </a:r>
            </a:p>
          </p:txBody>
        </p:sp>
      </p:grpSp>
      <p:sp>
        <p:nvSpPr>
          <p:cNvPr id="51218" name="Text Box 18"/>
          <p:cNvSpPr txBox="1">
            <a:spLocks noChangeArrowheads="1"/>
          </p:cNvSpPr>
          <p:nvPr/>
        </p:nvSpPr>
        <p:spPr bwMode="auto">
          <a:xfrm>
            <a:off x="1763713" y="5157788"/>
            <a:ext cx="6545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Arial" charset="0"/>
              </a:rPr>
              <a:t>对比</a:t>
            </a:r>
            <a:r>
              <a:rPr lang="en-US" altLang="zh-CN">
                <a:latin typeface="Arial" charset="0"/>
              </a:rPr>
              <a:t>CO</a:t>
            </a:r>
            <a:r>
              <a:rPr lang="zh-CN" altLang="en-US">
                <a:latin typeface="Arial" charset="0"/>
              </a:rPr>
              <a:t>与</a:t>
            </a:r>
            <a:r>
              <a:rPr lang="en-US" altLang="zh-CN">
                <a:latin typeface="Arial" charset="0"/>
              </a:rPr>
              <a:t>CO</a:t>
            </a:r>
            <a:r>
              <a:rPr lang="en-US" altLang="zh-CN" baseline="-25000">
                <a:latin typeface="Arial" charset="0"/>
              </a:rPr>
              <a:t>2</a:t>
            </a:r>
            <a:r>
              <a:rPr lang="zh-CN" altLang="en-US">
                <a:latin typeface="Arial" charset="0"/>
              </a:rPr>
              <a:t>的分子结构，推测</a:t>
            </a:r>
            <a:r>
              <a:rPr lang="en-US" altLang="zh-CN">
                <a:latin typeface="Arial" charset="0"/>
              </a:rPr>
              <a:t>CO</a:t>
            </a:r>
            <a:r>
              <a:rPr lang="zh-CN" altLang="en-US">
                <a:latin typeface="Arial" charset="0"/>
              </a:rPr>
              <a:t>应该有什么</a:t>
            </a:r>
          </a:p>
          <a:p>
            <a:r>
              <a:rPr lang="zh-CN" altLang="en-US">
                <a:latin typeface="Arial" charset="0"/>
              </a:rPr>
              <a:t>化学性质？</a:t>
            </a:r>
          </a:p>
        </p:txBody>
      </p:sp>
      <p:sp>
        <p:nvSpPr>
          <p:cNvPr id="51220" name="Text Box 20"/>
          <p:cNvSpPr txBox="1">
            <a:spLocks noChangeArrowheads="1"/>
          </p:cNvSpPr>
          <p:nvPr/>
        </p:nvSpPr>
        <p:spPr bwMode="auto">
          <a:xfrm>
            <a:off x="941388" y="938213"/>
            <a:ext cx="7086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4400">
                <a:solidFill>
                  <a:srgbClr val="0000CC"/>
                </a:solidFill>
                <a:latin typeface="Times New Roman" pitchFamily="18" charset="0"/>
                <a:ea typeface="黑体" pitchFamily="49" charset="-122"/>
              </a:rPr>
              <a:t>课题</a:t>
            </a:r>
            <a:r>
              <a:rPr kumimoji="1" lang="en-US" altLang="zh-CN" sz="4400">
                <a:solidFill>
                  <a:srgbClr val="0000CC"/>
                </a:solidFill>
                <a:latin typeface="Times New Roman" pitchFamily="18" charset="0"/>
                <a:ea typeface="黑体" pitchFamily="49" charset="-122"/>
              </a:rPr>
              <a:t>3  </a:t>
            </a:r>
            <a:r>
              <a:rPr kumimoji="1" lang="zh-CN" altLang="en-US" sz="4400">
                <a:solidFill>
                  <a:srgbClr val="0000CC"/>
                </a:solidFill>
                <a:latin typeface="Times New Roman" pitchFamily="18" charset="0"/>
                <a:ea typeface="黑体" pitchFamily="49" charset="-122"/>
              </a:rPr>
              <a:t>二氧化碳和一氧化碳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51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51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/>
      <p:bldP spid="20" grpId="0"/>
      <p:bldP spid="21" grpId="0"/>
      <p:bldP spid="512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900113" y="2516188"/>
            <a:ext cx="6408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华文中宋" pitchFamily="2" charset="-122"/>
                <a:ea typeface="华文中宋" pitchFamily="2" charset="-122"/>
              </a:rPr>
              <a:t>没有颜色、</a:t>
            </a:r>
            <a:r>
              <a:rPr kumimoji="1" lang="zh-CN" altLang="en-US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没有</a:t>
            </a:r>
            <a:r>
              <a:rPr kumimoji="1" lang="zh-CN" altLang="en-US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气味</a:t>
            </a:r>
            <a:r>
              <a:rPr kumimoji="1" lang="zh-CN" altLang="en-US">
                <a:latin typeface="华文中宋" pitchFamily="2" charset="-122"/>
                <a:ea typeface="华文中宋" pitchFamily="2" charset="-122"/>
              </a:rPr>
              <a:t>的气体，</a:t>
            </a:r>
            <a:r>
              <a:rPr kumimoji="1" lang="zh-CN" altLang="en-US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难</a:t>
            </a:r>
            <a:r>
              <a:rPr kumimoji="1" lang="zh-CN" altLang="en-US">
                <a:latin typeface="华文中宋" pitchFamily="2" charset="-122"/>
                <a:ea typeface="华文中宋" pitchFamily="2" charset="-122"/>
              </a:rPr>
              <a:t>溶于水，</a:t>
            </a:r>
            <a:endParaRPr kumimoji="1" lang="zh-CN" altLang="en-US">
              <a:solidFill>
                <a:srgbClr val="0000CC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395288" y="1989138"/>
            <a:ext cx="31654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rgbClr val="0000CC"/>
                </a:solidFill>
                <a:latin typeface="宋体" pitchFamily="2" charset="-122"/>
              </a:rPr>
              <a:t>1</a:t>
            </a:r>
            <a:r>
              <a:rPr kumimoji="1" lang="zh-CN" altLang="en-US" sz="2800">
                <a:solidFill>
                  <a:srgbClr val="0000CC"/>
                </a:solidFill>
                <a:latin typeface="宋体" pitchFamily="2" charset="-122"/>
              </a:rPr>
              <a:t>、</a:t>
            </a:r>
            <a:r>
              <a:rPr kumimoji="1" lang="en-US" altLang="zh-CN" sz="2800">
                <a:solidFill>
                  <a:srgbClr val="0000CC"/>
                </a:solidFill>
                <a:latin typeface="宋体" pitchFamily="2" charset="-122"/>
              </a:rPr>
              <a:t>CO</a:t>
            </a:r>
            <a:r>
              <a:rPr kumimoji="1" lang="zh-CN" altLang="en-US" sz="2800">
                <a:solidFill>
                  <a:srgbClr val="0000CC"/>
                </a:solidFill>
                <a:latin typeface="宋体" pitchFamily="2" charset="-122"/>
              </a:rPr>
              <a:t>的物理性质：</a:t>
            </a:r>
          </a:p>
        </p:txBody>
      </p:sp>
      <p:sp>
        <p:nvSpPr>
          <p:cNvPr id="18483" name="Text Box 51"/>
          <p:cNvSpPr txBox="1">
            <a:spLocks noChangeArrowheads="1"/>
          </p:cNvSpPr>
          <p:nvPr/>
        </p:nvSpPr>
        <p:spPr bwMode="auto">
          <a:xfrm>
            <a:off x="395288" y="2997200"/>
            <a:ext cx="2808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CC"/>
                </a:solidFill>
                <a:latin typeface="宋体" pitchFamily="2" charset="-122"/>
              </a:rPr>
              <a:t>2</a:t>
            </a:r>
            <a:r>
              <a:rPr kumimoji="1" lang="zh-CN" altLang="en-US">
                <a:solidFill>
                  <a:srgbClr val="0000CC"/>
                </a:solidFill>
                <a:latin typeface="宋体" pitchFamily="2" charset="-122"/>
              </a:rPr>
              <a:t>、</a:t>
            </a:r>
            <a:r>
              <a:rPr kumimoji="1" lang="en-US" altLang="zh-CN">
                <a:solidFill>
                  <a:srgbClr val="0000CC"/>
                </a:solidFill>
                <a:latin typeface="宋体" pitchFamily="2" charset="-122"/>
              </a:rPr>
              <a:t>CO</a:t>
            </a:r>
            <a:r>
              <a:rPr kumimoji="1" lang="zh-CN" altLang="en-US">
                <a:solidFill>
                  <a:srgbClr val="0000CC"/>
                </a:solidFill>
                <a:latin typeface="宋体" pitchFamily="2" charset="-122"/>
              </a:rPr>
              <a:t>的化学性质</a:t>
            </a:r>
          </a:p>
        </p:txBody>
      </p:sp>
      <p:sp>
        <p:nvSpPr>
          <p:cNvPr id="18486" name="Text Box 54"/>
          <p:cNvSpPr txBox="1">
            <a:spLocks noChangeArrowheads="1"/>
          </p:cNvSpPr>
          <p:nvPr/>
        </p:nvSpPr>
        <p:spPr bwMode="auto">
          <a:xfrm>
            <a:off x="971550" y="3527425"/>
            <a:ext cx="2663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CC"/>
                </a:solidFill>
                <a:latin typeface="宋体" pitchFamily="2" charset="-122"/>
              </a:rPr>
              <a:t>a</a:t>
            </a:r>
            <a:r>
              <a:rPr kumimoji="1" lang="zh-CN" altLang="en-US">
                <a:solidFill>
                  <a:srgbClr val="0000CC"/>
                </a:solidFill>
                <a:latin typeface="宋体" pitchFamily="2" charset="-122"/>
              </a:rPr>
              <a:t>、可燃性：</a:t>
            </a:r>
          </a:p>
        </p:txBody>
      </p:sp>
      <p:sp>
        <p:nvSpPr>
          <p:cNvPr id="18512" name="Text Box 80"/>
          <p:cNvSpPr txBox="1">
            <a:spLocks noChangeArrowheads="1"/>
          </p:cNvSpPr>
          <p:nvPr/>
        </p:nvSpPr>
        <p:spPr bwMode="auto">
          <a:xfrm>
            <a:off x="5680075" y="3516313"/>
            <a:ext cx="14335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    </a:t>
            </a:r>
            <a:endParaRPr kumimoji="1" lang="en-US" altLang="zh-CN" sz="2600" baseline="-2500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8514" name="Text Box 82"/>
          <p:cNvSpPr txBox="1">
            <a:spLocks noChangeArrowheads="1"/>
          </p:cNvSpPr>
          <p:nvPr/>
        </p:nvSpPr>
        <p:spPr bwMode="auto">
          <a:xfrm>
            <a:off x="5680075" y="3516313"/>
            <a:ext cx="7620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zh-CN" sz="260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18540" name="Group 108"/>
          <p:cNvGrpSpPr>
            <a:grpSpLocks/>
          </p:cNvGrpSpPr>
          <p:nvPr/>
        </p:nvGrpSpPr>
        <p:grpSpPr bwMode="auto">
          <a:xfrm>
            <a:off x="2555875" y="3355975"/>
            <a:ext cx="3738563" cy="649288"/>
            <a:chOff x="1205" y="2228"/>
            <a:chExt cx="2355" cy="409"/>
          </a:xfrm>
        </p:grpSpPr>
        <p:sp>
          <p:nvSpPr>
            <p:cNvPr id="18510" name="Text Box 78"/>
            <p:cNvSpPr txBox="1">
              <a:spLocks noChangeArrowheads="1"/>
            </p:cNvSpPr>
            <p:nvPr/>
          </p:nvSpPr>
          <p:spPr bwMode="auto">
            <a:xfrm>
              <a:off x="1205" y="2329"/>
              <a:ext cx="2355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600">
                  <a:solidFill>
                    <a:srgbClr val="000000"/>
                  </a:solidFill>
                  <a:latin typeface="华文中宋" pitchFamily="2" charset="-122"/>
                  <a:ea typeface="华文中宋" pitchFamily="2" charset="-122"/>
                </a:rPr>
                <a:t>   CO  +  O</a:t>
              </a:r>
              <a:r>
                <a:rPr kumimoji="1" lang="en-US" altLang="zh-CN" sz="2600" baseline="-25000">
                  <a:solidFill>
                    <a:srgbClr val="000000"/>
                  </a:solidFill>
                  <a:latin typeface="华文中宋" pitchFamily="2" charset="-122"/>
                  <a:ea typeface="华文中宋" pitchFamily="2" charset="-122"/>
                </a:rPr>
                <a:t>2 </a:t>
              </a:r>
              <a:r>
                <a:rPr kumimoji="1" lang="en-US" altLang="zh-CN" sz="2600">
                  <a:solidFill>
                    <a:srgbClr val="000000"/>
                  </a:solidFill>
                  <a:latin typeface="华文中宋" pitchFamily="2" charset="-122"/>
                  <a:ea typeface="华文中宋" pitchFamily="2" charset="-122"/>
                </a:rPr>
                <a:t>=====</a:t>
              </a:r>
              <a:endParaRPr kumimoji="1" lang="en-US" altLang="zh-CN" sz="2600" baseline="-2500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18515" name="Text Box 83"/>
            <p:cNvSpPr txBox="1">
              <a:spLocks noChangeArrowheads="1"/>
            </p:cNvSpPr>
            <p:nvPr/>
          </p:nvSpPr>
          <p:spPr bwMode="auto">
            <a:xfrm>
              <a:off x="2591" y="2228"/>
              <a:ext cx="48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000">
                  <a:solidFill>
                    <a:srgbClr val="0000CC"/>
                  </a:solidFill>
                  <a:latin typeface="华文中宋" pitchFamily="2" charset="-122"/>
                  <a:ea typeface="华文中宋" pitchFamily="2" charset="-122"/>
                </a:rPr>
                <a:t>点燃</a:t>
              </a:r>
            </a:p>
          </p:txBody>
        </p:sp>
      </p:grpSp>
      <p:sp>
        <p:nvSpPr>
          <p:cNvPr id="18523" name="Text Box 91"/>
          <p:cNvSpPr txBox="1">
            <a:spLocks noChangeArrowheads="1"/>
          </p:cNvSpPr>
          <p:nvPr/>
        </p:nvSpPr>
        <p:spPr bwMode="auto">
          <a:xfrm>
            <a:off x="2571736" y="3479800"/>
            <a:ext cx="42481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2              </a:t>
            </a:r>
            <a:r>
              <a:rPr kumimoji="1" lang="en-US" altLang="zh-CN" sz="2600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             </a:t>
            </a:r>
            <a:r>
              <a:rPr kumimoji="1" lang="en-US" altLang="zh-CN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2CO</a:t>
            </a:r>
            <a:r>
              <a:rPr kumimoji="1" lang="en-US" altLang="zh-CN" baseline="-25000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r>
              <a:rPr kumimoji="1" lang="en-US" altLang="zh-CN" sz="2600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     </a:t>
            </a:r>
            <a:endParaRPr kumimoji="1" lang="en-US" altLang="zh-CN" sz="260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8538" name="AutoShape 106">
            <a:hlinkClick r:id="rId2" action="ppaction://hlinkfile" highlightClick="1"/>
          </p:cNvPr>
          <p:cNvSpPr>
            <a:spLocks noChangeArrowheads="1"/>
          </p:cNvSpPr>
          <p:nvPr/>
        </p:nvSpPr>
        <p:spPr bwMode="auto">
          <a:xfrm>
            <a:off x="7092950" y="3571875"/>
            <a:ext cx="1008063" cy="360363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543" name="Text Box 111"/>
          <p:cNvSpPr txBox="1">
            <a:spLocks noChangeArrowheads="1"/>
          </p:cNvSpPr>
          <p:nvPr/>
        </p:nvSpPr>
        <p:spPr bwMode="auto">
          <a:xfrm>
            <a:off x="1258888" y="1052513"/>
            <a:ext cx="47117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3600">
                <a:solidFill>
                  <a:srgbClr val="0000CC"/>
                </a:solidFill>
                <a:latin typeface="宋体" pitchFamily="2" charset="-122"/>
              </a:rPr>
              <a:t>二、一氧化碳的性质    </a:t>
            </a:r>
          </a:p>
        </p:txBody>
      </p:sp>
      <p:sp>
        <p:nvSpPr>
          <p:cNvPr id="18545" name="Rectangle 113"/>
          <p:cNvSpPr>
            <a:spLocks noChangeArrowheads="1"/>
          </p:cNvSpPr>
          <p:nvPr/>
        </p:nvSpPr>
        <p:spPr bwMode="auto">
          <a:xfrm>
            <a:off x="6372225" y="2492375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密度比空气的</a:t>
            </a:r>
            <a:endParaRPr kumimoji="1" lang="zh-CN" altLang="en-US">
              <a:solidFill>
                <a:srgbClr val="0000CC"/>
              </a:solidFill>
            </a:endParaRPr>
          </a:p>
        </p:txBody>
      </p:sp>
      <p:sp>
        <p:nvSpPr>
          <p:cNvPr id="18546" name="Rectangle 114"/>
          <p:cNvSpPr>
            <a:spLocks noChangeArrowheads="1"/>
          </p:cNvSpPr>
          <p:nvPr/>
        </p:nvSpPr>
        <p:spPr bwMode="auto">
          <a:xfrm>
            <a:off x="8239125" y="2492375"/>
            <a:ext cx="79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0000CC"/>
                </a:solidFill>
              </a:rPr>
              <a:t>略小</a:t>
            </a:r>
          </a:p>
        </p:txBody>
      </p:sp>
      <p:sp>
        <p:nvSpPr>
          <p:cNvPr id="18547" name="Text Box 115"/>
          <p:cNvSpPr txBox="1">
            <a:spLocks noChangeArrowheads="1"/>
          </p:cNvSpPr>
          <p:nvPr/>
        </p:nvSpPr>
        <p:spPr bwMode="auto">
          <a:xfrm>
            <a:off x="1042988" y="4030663"/>
            <a:ext cx="11033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现象：</a:t>
            </a:r>
          </a:p>
        </p:txBody>
      </p:sp>
      <p:sp>
        <p:nvSpPr>
          <p:cNvPr id="18548" name="Text Box 116"/>
          <p:cNvSpPr txBox="1">
            <a:spLocks noChangeArrowheads="1"/>
          </p:cNvSpPr>
          <p:nvPr/>
        </p:nvSpPr>
        <p:spPr bwMode="auto">
          <a:xfrm>
            <a:off x="1979613" y="4030663"/>
            <a:ext cx="6926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纯净的</a:t>
            </a:r>
            <a:r>
              <a:rPr lang="en-US" altLang="zh-CN">
                <a:latin typeface="宋体" pitchFamily="2" charset="-122"/>
              </a:rPr>
              <a:t>CO</a:t>
            </a:r>
            <a:r>
              <a:rPr lang="zh-CN" altLang="en-US">
                <a:latin typeface="宋体" pitchFamily="2" charset="-122"/>
              </a:rPr>
              <a:t>在空气中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安静</a:t>
            </a:r>
            <a:r>
              <a:rPr lang="zh-CN" altLang="en-US">
                <a:latin typeface="宋体" pitchFamily="2" charset="-122"/>
              </a:rPr>
              <a:t>地燃烧，产生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淡蓝色</a:t>
            </a:r>
            <a:r>
              <a:rPr lang="zh-CN" altLang="en-US">
                <a:latin typeface="宋体" pitchFamily="2" charset="-122"/>
              </a:rPr>
              <a:t>火焰，</a:t>
            </a:r>
          </a:p>
          <a:p>
            <a:r>
              <a:rPr lang="zh-CN" altLang="en-US">
                <a:latin typeface="宋体" pitchFamily="2" charset="-122"/>
              </a:rPr>
              <a:t>放出大量的热量。</a:t>
            </a:r>
          </a:p>
        </p:txBody>
      </p:sp>
      <p:sp>
        <p:nvSpPr>
          <p:cNvPr id="18549" name="Text Box 117"/>
          <p:cNvSpPr txBox="1">
            <a:spLocks noChangeArrowheads="1"/>
          </p:cNvSpPr>
          <p:nvPr/>
        </p:nvSpPr>
        <p:spPr bwMode="auto">
          <a:xfrm>
            <a:off x="4356100" y="4403725"/>
            <a:ext cx="3960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（点燃前注意验纯</a:t>
            </a:r>
            <a:r>
              <a:rPr lang="en-US" altLang="zh-CN">
                <a:solidFill>
                  <a:srgbClr val="FF0000"/>
                </a:solidFill>
              </a:rPr>
              <a:t>P</a:t>
            </a:r>
            <a:r>
              <a:rPr lang="en-US" altLang="zh-CN" baseline="-25000">
                <a:solidFill>
                  <a:srgbClr val="FF0000"/>
                </a:solidFill>
              </a:rPr>
              <a:t>79</a:t>
            </a:r>
            <a:r>
              <a:rPr lang="zh-CN" altLang="en-US">
                <a:solidFill>
                  <a:srgbClr val="FF0000"/>
                </a:solidFill>
              </a:rPr>
              <a:t>）</a:t>
            </a:r>
          </a:p>
        </p:txBody>
      </p:sp>
      <p:pic>
        <p:nvPicPr>
          <p:cNvPr id="18550" name="Picture 118" descr="IMG_0028"/>
          <p:cNvPicPr>
            <a:picLocks noChangeAspect="1" noChangeArrowheads="1"/>
          </p:cNvPicPr>
          <p:nvPr/>
        </p:nvPicPr>
        <p:blipFill>
          <a:blip r:embed="rId3" cstate="print"/>
          <a:srcRect l="9964"/>
          <a:stretch>
            <a:fillRect/>
          </a:stretch>
        </p:blipFill>
        <p:spPr bwMode="auto">
          <a:xfrm>
            <a:off x="1692275" y="4941888"/>
            <a:ext cx="2016125" cy="1679575"/>
          </a:xfrm>
          <a:prstGeom prst="rect">
            <a:avLst/>
          </a:prstGeom>
          <a:noFill/>
        </p:spPr>
      </p:pic>
      <p:pic>
        <p:nvPicPr>
          <p:cNvPr id="18553" name="Picture 121" descr="图6-20 煤炉里煤层上方的蓝色火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0200" y="4797425"/>
            <a:ext cx="2016125" cy="1863725"/>
          </a:xfrm>
          <a:prstGeom prst="rect">
            <a:avLst/>
          </a:prstGeom>
          <a:noFill/>
        </p:spPr>
      </p:pic>
      <p:sp>
        <p:nvSpPr>
          <p:cNvPr id="18556" name="Text Box 124">
            <a:hlinkClick r:id="rId5" action="ppaction://hlinkfile"/>
          </p:cNvPr>
          <p:cNvSpPr txBox="1">
            <a:spLocks noChangeArrowheads="1"/>
          </p:cNvSpPr>
          <p:nvPr/>
        </p:nvSpPr>
        <p:spPr bwMode="auto">
          <a:xfrm>
            <a:off x="6659563" y="5419725"/>
            <a:ext cx="1028700" cy="588963"/>
          </a:xfrm>
          <a:prstGeom prst="rect">
            <a:avLst/>
          </a:prstGeom>
          <a:solidFill>
            <a:srgbClr val="0000CC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CC"/>
            </a:extrusionClr>
          </a:sp3d>
        </p:spPr>
        <p:txBody>
          <a:bodyPr>
            <a:spAutoFit/>
            <a:flatTx/>
          </a:bodyPr>
          <a:lstStyle/>
          <a:p>
            <a:r>
              <a:rPr lang="zh-CN" altLang="en-US" sz="3200">
                <a:solidFill>
                  <a:schemeClr val="bg1"/>
                </a:solidFill>
              </a:rPr>
              <a:t>链接</a:t>
            </a:r>
          </a:p>
        </p:txBody>
      </p:sp>
      <p:sp>
        <p:nvSpPr>
          <p:cNvPr id="18557" name="Text Box 125"/>
          <p:cNvSpPr txBox="1">
            <a:spLocks noChangeArrowheads="1"/>
          </p:cNvSpPr>
          <p:nvPr/>
        </p:nvSpPr>
        <p:spPr bwMode="auto">
          <a:xfrm>
            <a:off x="6299200" y="5995988"/>
            <a:ext cx="1716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关闭进风口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8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8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8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18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8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8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18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18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8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2000"/>
                                        <p:tgtEl>
                                          <p:spTgt spid="18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18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18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83" grpId="0"/>
      <p:bldP spid="18523" grpId="0"/>
      <p:bldP spid="18538" grpId="0" animBg="1"/>
      <p:bldP spid="18545" grpId="0"/>
      <p:bldP spid="18546" grpId="0"/>
      <p:bldP spid="18547" grpId="0"/>
      <p:bldP spid="18548" grpId="0"/>
      <p:bldP spid="18549" grpId="0"/>
      <p:bldP spid="18556" grpId="0" animBg="1"/>
      <p:bldP spid="1855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Group 2"/>
          <p:cNvGrpSpPr>
            <a:grpSpLocks/>
          </p:cNvGrpSpPr>
          <p:nvPr/>
        </p:nvGrpSpPr>
        <p:grpSpPr bwMode="auto">
          <a:xfrm>
            <a:off x="1474788" y="2600325"/>
            <a:ext cx="2519362" cy="2844800"/>
            <a:chOff x="385" y="799"/>
            <a:chExt cx="1587" cy="1792"/>
          </a:xfrm>
        </p:grpSpPr>
        <p:pic>
          <p:nvPicPr>
            <p:cNvPr id="53251" name="Picture 3" descr="图6-20 煤炉里煤层上方的蓝色火焰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85" y="799"/>
              <a:ext cx="1587" cy="1467"/>
            </a:xfrm>
            <a:prstGeom prst="rect">
              <a:avLst/>
            </a:prstGeom>
            <a:noFill/>
          </p:spPr>
        </p:pic>
        <p:sp>
          <p:nvSpPr>
            <p:cNvPr id="53252" name="Text Box 4"/>
            <p:cNvSpPr txBox="1">
              <a:spLocks noChangeArrowheads="1"/>
            </p:cNvSpPr>
            <p:nvPr/>
          </p:nvSpPr>
          <p:spPr bwMode="auto">
            <a:xfrm>
              <a:off x="521" y="2341"/>
              <a:ext cx="124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000">
                  <a:solidFill>
                    <a:srgbClr val="FF0000"/>
                  </a:solidFill>
                  <a:latin typeface="Arial" charset="0"/>
                </a:rPr>
                <a:t>燃烧正旺的煤炉</a:t>
              </a:r>
            </a:p>
          </p:txBody>
        </p:sp>
      </p:grpSp>
      <p:sp>
        <p:nvSpPr>
          <p:cNvPr id="53260" name="Rectangle 12"/>
          <p:cNvSpPr>
            <a:spLocks noChangeArrowheads="1"/>
          </p:cNvSpPr>
          <p:nvPr/>
        </p:nvSpPr>
        <p:spPr bwMode="auto">
          <a:xfrm>
            <a:off x="1979613" y="3871913"/>
            <a:ext cx="490537" cy="457200"/>
          </a:xfrm>
          <a:prstGeom prst="rect">
            <a:avLst/>
          </a:prstGeom>
          <a:solidFill>
            <a:srgbClr val="0000CC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Arial" charset="0"/>
              </a:rPr>
              <a:t>①</a:t>
            </a:r>
          </a:p>
        </p:txBody>
      </p:sp>
      <p:sp>
        <p:nvSpPr>
          <p:cNvPr id="53261" name="Rectangle 13"/>
          <p:cNvSpPr>
            <a:spLocks noChangeArrowheads="1"/>
          </p:cNvSpPr>
          <p:nvPr/>
        </p:nvSpPr>
        <p:spPr bwMode="auto">
          <a:xfrm>
            <a:off x="1979613" y="3105150"/>
            <a:ext cx="490537" cy="457200"/>
          </a:xfrm>
          <a:prstGeom prst="rect">
            <a:avLst/>
          </a:prstGeom>
          <a:solidFill>
            <a:srgbClr val="0000CC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Arial" charset="0"/>
              </a:rPr>
              <a:t>③</a:t>
            </a:r>
          </a:p>
        </p:txBody>
      </p:sp>
      <p:sp>
        <p:nvSpPr>
          <p:cNvPr id="53262" name="Rectangle 14"/>
          <p:cNvSpPr>
            <a:spLocks noChangeArrowheads="1"/>
          </p:cNvSpPr>
          <p:nvPr/>
        </p:nvSpPr>
        <p:spPr bwMode="auto">
          <a:xfrm>
            <a:off x="1979613" y="3467100"/>
            <a:ext cx="490537" cy="457200"/>
          </a:xfrm>
          <a:prstGeom prst="rect">
            <a:avLst/>
          </a:prstGeom>
          <a:solidFill>
            <a:srgbClr val="0000CC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Arial" charset="0"/>
              </a:rPr>
              <a:t>②</a:t>
            </a:r>
          </a:p>
        </p:txBody>
      </p:sp>
      <p:sp>
        <p:nvSpPr>
          <p:cNvPr id="53263" name="Text Box 15"/>
          <p:cNvSpPr txBox="1">
            <a:spLocks noChangeArrowheads="1"/>
          </p:cNvSpPr>
          <p:nvPr/>
        </p:nvSpPr>
        <p:spPr bwMode="auto">
          <a:xfrm>
            <a:off x="950913" y="836613"/>
            <a:ext cx="7942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Arial" charset="0"/>
              </a:rPr>
              <a:t>思考：</a:t>
            </a:r>
          </a:p>
          <a:p>
            <a:r>
              <a:rPr lang="zh-CN" altLang="en-US">
                <a:latin typeface="Arial" charset="0"/>
              </a:rPr>
              <a:t>如果煤炉燃烧不旺的话，煤炉中发生的反应可能有哪些？</a:t>
            </a:r>
          </a:p>
        </p:txBody>
      </p:sp>
      <p:grpSp>
        <p:nvGrpSpPr>
          <p:cNvPr id="53264" name="Group 16"/>
          <p:cNvGrpSpPr>
            <a:grpSpLocks/>
          </p:cNvGrpSpPr>
          <p:nvPr/>
        </p:nvGrpSpPr>
        <p:grpSpPr bwMode="auto">
          <a:xfrm>
            <a:off x="4283075" y="3078163"/>
            <a:ext cx="3457575" cy="657225"/>
            <a:chOff x="2380" y="1645"/>
            <a:chExt cx="2178" cy="414"/>
          </a:xfrm>
        </p:grpSpPr>
        <p:sp>
          <p:nvSpPr>
            <p:cNvPr id="53265" name="Text Box 17"/>
            <p:cNvSpPr txBox="1">
              <a:spLocks noChangeArrowheads="1"/>
            </p:cNvSpPr>
            <p:nvPr/>
          </p:nvSpPr>
          <p:spPr bwMode="auto">
            <a:xfrm>
              <a:off x="2380" y="1771"/>
              <a:ext cx="217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>
                  <a:latin typeface="Times New Roman" pitchFamily="18" charset="0"/>
                </a:rPr>
                <a:t>2CO+O</a:t>
              </a:r>
              <a:r>
                <a:rPr kumimoji="1" lang="en-US" altLang="zh-CN" baseline="-25000">
                  <a:latin typeface="Times New Roman" pitchFamily="18" charset="0"/>
                </a:rPr>
                <a:t>2</a:t>
              </a:r>
              <a:r>
                <a:rPr kumimoji="1" lang="en-US" altLang="zh-CN">
                  <a:latin typeface="Times New Roman" pitchFamily="18" charset="0"/>
                </a:rPr>
                <a:t> </a:t>
              </a:r>
              <a:r>
                <a:rPr kumimoji="1" lang="en-US" altLang="zh-CN" b="0">
                  <a:latin typeface="Times New Roman" pitchFamily="18" charset="0"/>
                </a:rPr>
                <a:t>=====</a:t>
              </a:r>
              <a:r>
                <a:rPr kumimoji="1" lang="en-US" altLang="zh-CN">
                  <a:latin typeface="Times New Roman" pitchFamily="18" charset="0"/>
                </a:rPr>
                <a:t> 2CO</a:t>
              </a:r>
              <a:r>
                <a:rPr kumimoji="1" lang="en-US" altLang="zh-CN" baseline="-25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53266" name="Text Box 18"/>
            <p:cNvSpPr txBox="1">
              <a:spLocks noChangeArrowheads="1"/>
            </p:cNvSpPr>
            <p:nvPr/>
          </p:nvSpPr>
          <p:spPr bwMode="auto">
            <a:xfrm>
              <a:off x="3230" y="1645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0000CC"/>
                  </a:solidFill>
                </a:rPr>
                <a:t>点燃</a:t>
              </a:r>
            </a:p>
          </p:txBody>
        </p:sp>
      </p:grpSp>
      <p:grpSp>
        <p:nvGrpSpPr>
          <p:cNvPr id="53267" name="Group 19"/>
          <p:cNvGrpSpPr>
            <a:grpSpLocks/>
          </p:cNvGrpSpPr>
          <p:nvPr/>
        </p:nvGrpSpPr>
        <p:grpSpPr bwMode="auto">
          <a:xfrm>
            <a:off x="4354513" y="3895725"/>
            <a:ext cx="2954337" cy="619125"/>
            <a:chOff x="2425" y="2160"/>
            <a:chExt cx="1861" cy="390"/>
          </a:xfrm>
        </p:grpSpPr>
        <p:sp>
          <p:nvSpPr>
            <p:cNvPr id="53268" name="Text Box 20"/>
            <p:cNvSpPr txBox="1">
              <a:spLocks noChangeArrowheads="1"/>
            </p:cNvSpPr>
            <p:nvPr/>
          </p:nvSpPr>
          <p:spPr bwMode="auto">
            <a:xfrm>
              <a:off x="2425" y="2262"/>
              <a:ext cx="186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>
                  <a:latin typeface="Times New Roman" pitchFamily="18" charset="0"/>
                </a:rPr>
                <a:t>C+CO</a:t>
              </a:r>
              <a:r>
                <a:rPr kumimoji="1" lang="en-US" altLang="zh-CN" baseline="-25000">
                  <a:latin typeface="Times New Roman" pitchFamily="18" charset="0"/>
                </a:rPr>
                <a:t>2 </a:t>
              </a:r>
              <a:r>
                <a:rPr kumimoji="1" lang="en-US" altLang="zh-CN" b="0">
                  <a:latin typeface="Times New Roman" pitchFamily="18" charset="0"/>
                </a:rPr>
                <a:t>=====</a:t>
              </a:r>
              <a:r>
                <a:rPr kumimoji="1" lang="en-US" altLang="zh-CN">
                  <a:latin typeface="Times New Roman" pitchFamily="18" charset="0"/>
                </a:rPr>
                <a:t> 2CO</a:t>
              </a:r>
            </a:p>
          </p:txBody>
        </p:sp>
        <p:sp>
          <p:nvSpPr>
            <p:cNvPr id="53269" name="Text Box 21"/>
            <p:cNvSpPr txBox="1">
              <a:spLocks noChangeArrowheads="1"/>
            </p:cNvSpPr>
            <p:nvPr/>
          </p:nvSpPr>
          <p:spPr bwMode="auto">
            <a:xfrm>
              <a:off x="3107" y="2160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高温</a:t>
              </a:r>
            </a:p>
          </p:txBody>
        </p:sp>
      </p:grpSp>
      <p:grpSp>
        <p:nvGrpSpPr>
          <p:cNvPr id="53270" name="Group 22"/>
          <p:cNvGrpSpPr>
            <a:grpSpLocks/>
          </p:cNvGrpSpPr>
          <p:nvPr/>
        </p:nvGrpSpPr>
        <p:grpSpPr bwMode="auto">
          <a:xfrm>
            <a:off x="4418013" y="4591050"/>
            <a:ext cx="2819400" cy="644525"/>
            <a:chOff x="2425" y="2598"/>
            <a:chExt cx="1776" cy="406"/>
          </a:xfrm>
        </p:grpSpPr>
        <p:sp>
          <p:nvSpPr>
            <p:cNvPr id="53271" name="Text Box 23"/>
            <p:cNvSpPr txBox="1">
              <a:spLocks noChangeArrowheads="1"/>
            </p:cNvSpPr>
            <p:nvPr/>
          </p:nvSpPr>
          <p:spPr bwMode="auto">
            <a:xfrm>
              <a:off x="2425" y="2716"/>
              <a:ext cx="17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>
                  <a:latin typeface="Times New Roman" pitchFamily="18" charset="0"/>
                </a:rPr>
                <a:t>C+O</a:t>
              </a:r>
              <a:r>
                <a:rPr kumimoji="1" lang="en-US" altLang="zh-CN" baseline="-25000">
                  <a:latin typeface="Times New Roman" pitchFamily="18" charset="0"/>
                </a:rPr>
                <a:t>2</a:t>
              </a:r>
              <a:r>
                <a:rPr kumimoji="1" lang="en-US" altLang="zh-CN">
                  <a:latin typeface="Times New Roman" pitchFamily="18" charset="0"/>
                </a:rPr>
                <a:t> </a:t>
              </a:r>
              <a:r>
                <a:rPr kumimoji="1" lang="en-US" altLang="zh-CN" b="0">
                  <a:latin typeface="Times New Roman" pitchFamily="18" charset="0"/>
                </a:rPr>
                <a:t>=====</a:t>
              </a:r>
              <a:r>
                <a:rPr kumimoji="1" lang="en-US" altLang="zh-CN">
                  <a:latin typeface="Times New Roman" pitchFamily="18" charset="0"/>
                </a:rPr>
                <a:t> CO</a:t>
              </a:r>
              <a:r>
                <a:rPr kumimoji="1" lang="en-US" altLang="zh-CN" baseline="-25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53272" name="Text Box 24"/>
            <p:cNvSpPr txBox="1">
              <a:spLocks noChangeArrowheads="1"/>
            </p:cNvSpPr>
            <p:nvPr/>
          </p:nvSpPr>
          <p:spPr bwMode="auto">
            <a:xfrm>
              <a:off x="3016" y="2598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0000CC"/>
                  </a:solidFill>
                </a:rPr>
                <a:t>点燃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3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3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3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3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0" grpId="0" animBg="1"/>
      <p:bldP spid="53261" grpId="0" animBg="1"/>
      <p:bldP spid="53262" grpId="0" animBg="1"/>
      <p:bldP spid="5326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1216025" y="1341438"/>
            <a:ext cx="1595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FF0000"/>
                </a:solidFill>
                <a:latin typeface="Arial" charset="0"/>
              </a:rPr>
              <a:t>b</a:t>
            </a:r>
            <a:r>
              <a:rPr kumimoji="1" lang="zh-CN" altLang="en-US">
                <a:solidFill>
                  <a:srgbClr val="FF0000"/>
                </a:solidFill>
                <a:latin typeface="Arial" charset="0"/>
              </a:rPr>
              <a:t>、还原性</a:t>
            </a:r>
          </a:p>
        </p:txBody>
      </p:sp>
      <p:sp>
        <p:nvSpPr>
          <p:cNvPr id="54285" name="Text Box 13"/>
          <p:cNvSpPr txBox="1">
            <a:spLocks noChangeArrowheads="1"/>
          </p:cNvSpPr>
          <p:nvPr/>
        </p:nvSpPr>
        <p:spPr bwMode="auto">
          <a:xfrm>
            <a:off x="4913329" y="1906588"/>
            <a:ext cx="201612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Cu + CO</a:t>
            </a:r>
            <a:r>
              <a:rPr kumimoji="1" lang="en-US" altLang="zh-CN" sz="2600" baseline="-25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2</a:t>
            </a:r>
          </a:p>
        </p:txBody>
      </p:sp>
      <p:sp>
        <p:nvSpPr>
          <p:cNvPr id="54286" name="Text Box 14"/>
          <p:cNvSpPr txBox="1">
            <a:spLocks noChangeArrowheads="1"/>
          </p:cNvSpPr>
          <p:nvPr/>
        </p:nvSpPr>
        <p:spPr bwMode="auto">
          <a:xfrm>
            <a:off x="323850" y="2462213"/>
            <a:ext cx="5562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Arial" charset="0"/>
              </a:rPr>
              <a:t>【</a:t>
            </a:r>
            <a:r>
              <a:rPr lang="zh-CN" altLang="en-US">
                <a:latin typeface="Arial" charset="0"/>
              </a:rPr>
              <a:t>思考</a:t>
            </a:r>
            <a:r>
              <a:rPr lang="en-US" altLang="zh-CN">
                <a:latin typeface="Arial" charset="0"/>
              </a:rPr>
              <a:t>】</a:t>
            </a:r>
          </a:p>
          <a:p>
            <a:r>
              <a:rPr lang="en-US" altLang="zh-CN">
                <a:latin typeface="Arial" charset="0"/>
              </a:rPr>
              <a:t>1</a:t>
            </a:r>
            <a:r>
              <a:rPr lang="zh-CN" altLang="en-US">
                <a:latin typeface="Arial" charset="0"/>
              </a:rPr>
              <a:t>、反应开始和结束的标志分别是什么？</a:t>
            </a:r>
          </a:p>
        </p:txBody>
      </p:sp>
      <p:sp>
        <p:nvSpPr>
          <p:cNvPr id="54287" name="Text Box 15"/>
          <p:cNvSpPr txBox="1">
            <a:spLocks noChangeArrowheads="1"/>
          </p:cNvSpPr>
          <p:nvPr/>
        </p:nvSpPr>
        <p:spPr bwMode="auto">
          <a:xfrm>
            <a:off x="828675" y="3355975"/>
            <a:ext cx="3554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Arial" charset="0"/>
              </a:rPr>
              <a:t>开始：</a:t>
            </a:r>
            <a:r>
              <a:rPr lang="zh-CN" altLang="en-US">
                <a:solidFill>
                  <a:srgbClr val="0000CC"/>
                </a:solidFill>
                <a:latin typeface="Arial" charset="0"/>
              </a:rPr>
              <a:t>澄清石灰水变浑浊</a:t>
            </a:r>
          </a:p>
        </p:txBody>
      </p:sp>
      <p:sp>
        <p:nvSpPr>
          <p:cNvPr id="54288" name="Text Box 16"/>
          <p:cNvSpPr txBox="1">
            <a:spLocks noChangeArrowheads="1"/>
          </p:cNvSpPr>
          <p:nvPr/>
        </p:nvSpPr>
        <p:spPr bwMode="auto">
          <a:xfrm>
            <a:off x="4638675" y="3355975"/>
            <a:ext cx="3554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Arial" charset="0"/>
              </a:rPr>
              <a:t>结束：</a:t>
            </a:r>
            <a:r>
              <a:rPr lang="zh-CN" altLang="en-US">
                <a:solidFill>
                  <a:srgbClr val="0000CC"/>
                </a:solidFill>
                <a:latin typeface="Arial" charset="0"/>
              </a:rPr>
              <a:t>黑色固体全部变红</a:t>
            </a:r>
          </a:p>
        </p:txBody>
      </p:sp>
      <p:sp>
        <p:nvSpPr>
          <p:cNvPr id="54290" name="AutoShape 18">
            <a:hlinkClick r:id="rId2" action="ppaction://hlinkfile" highlightClick="1"/>
          </p:cNvPr>
          <p:cNvSpPr>
            <a:spLocks noChangeArrowheads="1"/>
          </p:cNvSpPr>
          <p:nvPr/>
        </p:nvSpPr>
        <p:spPr bwMode="auto">
          <a:xfrm>
            <a:off x="7135837" y="1963738"/>
            <a:ext cx="1008063" cy="360362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54291" name="Group 19"/>
          <p:cNvGrpSpPr>
            <a:grpSpLocks/>
          </p:cNvGrpSpPr>
          <p:nvPr/>
        </p:nvGrpSpPr>
        <p:grpSpPr bwMode="auto">
          <a:xfrm>
            <a:off x="1649413" y="1747838"/>
            <a:ext cx="4708537" cy="673100"/>
            <a:chOff x="1406" y="2870"/>
            <a:chExt cx="1973" cy="424"/>
          </a:xfrm>
        </p:grpSpPr>
        <p:sp>
          <p:nvSpPr>
            <p:cNvPr id="54292" name="Text Box 20"/>
            <p:cNvSpPr txBox="1">
              <a:spLocks noChangeArrowheads="1"/>
            </p:cNvSpPr>
            <p:nvPr/>
          </p:nvSpPr>
          <p:spPr bwMode="auto">
            <a:xfrm>
              <a:off x="1406" y="2986"/>
              <a:ext cx="1973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600" dirty="0">
                  <a:solidFill>
                    <a:srgbClr val="000000"/>
                  </a:solidFill>
                  <a:latin typeface="华文中宋" pitchFamily="2" charset="-122"/>
                  <a:ea typeface="华文中宋" pitchFamily="2" charset="-122"/>
                </a:rPr>
                <a:t>CO  +  </a:t>
              </a:r>
              <a:r>
                <a:rPr kumimoji="1" lang="en-US" altLang="zh-CN" sz="2600" dirty="0" err="1">
                  <a:solidFill>
                    <a:srgbClr val="000000"/>
                  </a:solidFill>
                  <a:latin typeface="华文中宋" pitchFamily="2" charset="-122"/>
                  <a:ea typeface="华文中宋" pitchFamily="2" charset="-122"/>
                </a:rPr>
                <a:t>CuO</a:t>
              </a:r>
              <a:r>
                <a:rPr kumimoji="1" lang="en-US" altLang="zh-CN" sz="2600" dirty="0">
                  <a:solidFill>
                    <a:srgbClr val="000000"/>
                  </a:solidFill>
                  <a:latin typeface="华文中宋" pitchFamily="2" charset="-122"/>
                  <a:ea typeface="华文中宋" pitchFamily="2" charset="-122"/>
                </a:rPr>
                <a:t> =====</a:t>
              </a:r>
            </a:p>
          </p:txBody>
        </p:sp>
        <p:sp>
          <p:nvSpPr>
            <p:cNvPr id="54293" name="Text Box 21"/>
            <p:cNvSpPr txBox="1">
              <a:spLocks noChangeArrowheads="1"/>
            </p:cNvSpPr>
            <p:nvPr/>
          </p:nvSpPr>
          <p:spPr bwMode="auto">
            <a:xfrm>
              <a:off x="2361" y="2870"/>
              <a:ext cx="3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rgbClr val="0000CC"/>
                  </a:solidFill>
                </a:rPr>
                <a:t>△</a:t>
              </a:r>
            </a:p>
          </p:txBody>
        </p:sp>
      </p:grpSp>
      <p:sp>
        <p:nvSpPr>
          <p:cNvPr id="54300" name="Text Box 28"/>
          <p:cNvSpPr txBox="1">
            <a:spLocks noChangeArrowheads="1"/>
          </p:cNvSpPr>
          <p:nvPr/>
        </p:nvSpPr>
        <p:spPr bwMode="auto">
          <a:xfrm>
            <a:off x="396875" y="3932238"/>
            <a:ext cx="754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、为什么</a:t>
            </a:r>
            <a:r>
              <a:rPr lang="en-US" altLang="zh-CN"/>
              <a:t>CO</a:t>
            </a:r>
            <a:r>
              <a:rPr lang="zh-CN" altLang="en-US"/>
              <a:t>要“早出晚归”，酒精灯要“迟到早退”呢？</a:t>
            </a:r>
          </a:p>
        </p:txBody>
      </p:sp>
      <p:sp>
        <p:nvSpPr>
          <p:cNvPr id="54301" name="Text Box 29"/>
          <p:cNvSpPr txBox="1">
            <a:spLocks noChangeArrowheads="1"/>
          </p:cNvSpPr>
          <p:nvPr/>
        </p:nvSpPr>
        <p:spPr bwMode="auto">
          <a:xfrm>
            <a:off x="806450" y="4483100"/>
            <a:ext cx="1541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CO</a:t>
            </a:r>
            <a:r>
              <a:rPr lang="zh-CN" altLang="en-US">
                <a:solidFill>
                  <a:srgbClr val="FF0000"/>
                </a:solidFill>
              </a:rPr>
              <a:t>早出：</a:t>
            </a:r>
          </a:p>
        </p:txBody>
      </p:sp>
      <p:sp>
        <p:nvSpPr>
          <p:cNvPr id="54302" name="Text Box 30"/>
          <p:cNvSpPr txBox="1">
            <a:spLocks noChangeArrowheads="1"/>
          </p:cNvSpPr>
          <p:nvPr/>
        </p:nvSpPr>
        <p:spPr bwMode="auto">
          <a:xfrm>
            <a:off x="2184400" y="4483100"/>
            <a:ext cx="6924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将装置中的空气排出干净，防止加热时发生爆炸；</a:t>
            </a:r>
          </a:p>
        </p:txBody>
      </p:sp>
      <p:sp>
        <p:nvSpPr>
          <p:cNvPr id="54303" name="Text Box 31"/>
          <p:cNvSpPr txBox="1">
            <a:spLocks noChangeArrowheads="1"/>
          </p:cNvSpPr>
          <p:nvPr/>
        </p:nvSpPr>
        <p:spPr bwMode="auto">
          <a:xfrm>
            <a:off x="854075" y="5059363"/>
            <a:ext cx="1541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CO</a:t>
            </a:r>
            <a:r>
              <a:rPr lang="zh-CN" altLang="en-US">
                <a:solidFill>
                  <a:srgbClr val="FF0000"/>
                </a:solidFill>
              </a:rPr>
              <a:t>晚归：</a:t>
            </a:r>
          </a:p>
        </p:txBody>
      </p:sp>
      <p:sp>
        <p:nvSpPr>
          <p:cNvPr id="54304" name="Text Box 32"/>
          <p:cNvSpPr txBox="1">
            <a:spLocks noChangeArrowheads="1"/>
          </p:cNvSpPr>
          <p:nvPr/>
        </p:nvSpPr>
        <p:spPr bwMode="auto">
          <a:xfrm>
            <a:off x="2273300" y="5059363"/>
            <a:ext cx="4532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防止反应生成高温的铜被</a:t>
            </a:r>
            <a:r>
              <a:rPr lang="en-US" altLang="zh-CN">
                <a:solidFill>
                  <a:srgbClr val="0000CC"/>
                </a:solidFill>
              </a:rPr>
              <a:t>O</a:t>
            </a:r>
            <a:r>
              <a:rPr lang="en-US" altLang="zh-CN" baseline="-25000">
                <a:solidFill>
                  <a:srgbClr val="0000CC"/>
                </a:solidFill>
              </a:rPr>
              <a:t>2</a:t>
            </a:r>
            <a:r>
              <a:rPr lang="zh-CN" altLang="en-US">
                <a:solidFill>
                  <a:srgbClr val="0000CC"/>
                </a:solidFill>
              </a:rPr>
              <a:t>氧化</a:t>
            </a:r>
          </a:p>
        </p:txBody>
      </p:sp>
      <p:grpSp>
        <p:nvGrpSpPr>
          <p:cNvPr id="54310" name="Group 38"/>
          <p:cNvGrpSpPr>
            <a:grpSpLocks/>
          </p:cNvGrpSpPr>
          <p:nvPr/>
        </p:nvGrpSpPr>
        <p:grpSpPr bwMode="auto">
          <a:xfrm>
            <a:off x="828675" y="5588000"/>
            <a:ext cx="2022475" cy="936625"/>
            <a:chOff x="476" y="3430"/>
            <a:chExt cx="1274" cy="590"/>
          </a:xfrm>
        </p:grpSpPr>
        <p:sp>
          <p:nvSpPr>
            <p:cNvPr id="54305" name="Text Box 33"/>
            <p:cNvSpPr txBox="1">
              <a:spLocks noChangeArrowheads="1"/>
            </p:cNvSpPr>
            <p:nvPr/>
          </p:nvSpPr>
          <p:spPr bwMode="auto">
            <a:xfrm>
              <a:off x="476" y="3430"/>
              <a:ext cx="127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酒精灯迟到：</a:t>
              </a:r>
            </a:p>
          </p:txBody>
        </p:sp>
        <p:sp>
          <p:nvSpPr>
            <p:cNvPr id="54306" name="Text Box 34"/>
            <p:cNvSpPr txBox="1">
              <a:spLocks noChangeArrowheads="1"/>
            </p:cNvSpPr>
            <p:nvPr/>
          </p:nvSpPr>
          <p:spPr bwMode="auto">
            <a:xfrm>
              <a:off x="476" y="3732"/>
              <a:ext cx="127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酒精灯早退：</a:t>
              </a:r>
            </a:p>
          </p:txBody>
        </p:sp>
      </p:grpSp>
      <p:grpSp>
        <p:nvGrpSpPr>
          <p:cNvPr id="54309" name="Group 37"/>
          <p:cNvGrpSpPr>
            <a:grpSpLocks/>
          </p:cNvGrpSpPr>
          <p:nvPr/>
        </p:nvGrpSpPr>
        <p:grpSpPr bwMode="auto">
          <a:xfrm>
            <a:off x="2771775" y="5732463"/>
            <a:ext cx="1085850" cy="719137"/>
            <a:chOff x="1519" y="3521"/>
            <a:chExt cx="684" cy="453"/>
          </a:xfrm>
        </p:grpSpPr>
        <p:sp>
          <p:nvSpPr>
            <p:cNvPr id="54307" name="AutoShape 35"/>
            <p:cNvSpPr>
              <a:spLocks/>
            </p:cNvSpPr>
            <p:nvPr/>
          </p:nvSpPr>
          <p:spPr bwMode="auto">
            <a:xfrm>
              <a:off x="1519" y="3521"/>
              <a:ext cx="45" cy="453"/>
            </a:xfrm>
            <a:prstGeom prst="rightBrace">
              <a:avLst>
                <a:gd name="adj1" fmla="val 83889"/>
                <a:gd name="adj2" fmla="val 50000"/>
              </a:avLst>
            </a:prstGeom>
            <a:noFill/>
            <a:ln w="34925">
              <a:solidFill>
                <a:srgbClr val="0000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4308" name="Text Box 36"/>
            <p:cNvSpPr txBox="1">
              <a:spLocks noChangeArrowheads="1"/>
            </p:cNvSpPr>
            <p:nvPr/>
          </p:nvSpPr>
          <p:spPr bwMode="auto">
            <a:xfrm>
              <a:off x="1701" y="3612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0000CC"/>
                  </a:solidFill>
                </a:rPr>
                <a:t>同上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4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54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54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54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54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54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43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4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4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2000"/>
                                        <p:tgtEl>
                                          <p:spTgt spid="54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" dur="2000"/>
                                        <p:tgtEl>
                                          <p:spTgt spid="54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5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7" grpId="0"/>
      <p:bldP spid="54285" grpId="0"/>
      <p:bldP spid="54286" grpId="0"/>
      <p:bldP spid="54287" grpId="0"/>
      <p:bldP spid="54288" grpId="0"/>
      <p:bldP spid="54290" grpId="0" animBg="1"/>
      <p:bldP spid="54300" grpId="0"/>
      <p:bldP spid="54301" grpId="0"/>
      <p:bldP spid="54302" grpId="0"/>
      <p:bldP spid="54303" grpId="0"/>
      <p:bldP spid="5430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68" name="Text Box 24">
            <a:hlinkClick r:id="rId2"/>
          </p:cNvPr>
          <p:cNvSpPr txBox="1">
            <a:spLocks noChangeArrowheads="1"/>
          </p:cNvSpPr>
          <p:nvPr/>
        </p:nvSpPr>
        <p:spPr bwMode="auto">
          <a:xfrm>
            <a:off x="1042988" y="1279525"/>
            <a:ext cx="220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FF0000"/>
                </a:solidFill>
                <a:latin typeface="宋体" pitchFamily="2" charset="-122"/>
              </a:rPr>
              <a:t>c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、有毒性</a:t>
            </a:r>
          </a:p>
        </p:txBody>
      </p:sp>
      <p:sp>
        <p:nvSpPr>
          <p:cNvPr id="31769" name="Text Box 25"/>
          <p:cNvSpPr txBox="1">
            <a:spLocks noChangeArrowheads="1"/>
          </p:cNvSpPr>
          <p:nvPr/>
        </p:nvSpPr>
        <p:spPr bwMode="auto">
          <a:xfrm>
            <a:off x="2484438" y="1268413"/>
            <a:ext cx="58166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latin typeface="宋体" pitchFamily="2" charset="-122"/>
              </a:rPr>
              <a:t>（阅读教材</a:t>
            </a:r>
            <a:r>
              <a:rPr lang="en-US" altLang="zh-CN" sz="2200">
                <a:latin typeface="宋体" pitchFamily="2" charset="-122"/>
              </a:rPr>
              <a:t>P</a:t>
            </a:r>
            <a:r>
              <a:rPr lang="en-US" altLang="zh-CN" sz="2200" baseline="-25000">
                <a:latin typeface="宋体" pitchFamily="2" charset="-122"/>
              </a:rPr>
              <a:t>121</a:t>
            </a:r>
            <a:r>
              <a:rPr lang="zh-CN" altLang="en-US" sz="2200">
                <a:latin typeface="宋体" pitchFamily="2" charset="-122"/>
              </a:rPr>
              <a:t>倒数第</a:t>
            </a:r>
            <a:r>
              <a:rPr lang="en-US" altLang="zh-CN" sz="2200">
                <a:latin typeface="宋体" pitchFamily="2" charset="-122"/>
              </a:rPr>
              <a:t>2</a:t>
            </a:r>
            <a:r>
              <a:rPr lang="zh-CN" altLang="en-US" sz="2200">
                <a:latin typeface="宋体" pitchFamily="2" charset="-122"/>
              </a:rPr>
              <a:t>自然段</a:t>
            </a:r>
            <a:r>
              <a:rPr lang="en-US" altLang="zh-CN" sz="2200">
                <a:latin typeface="宋体" pitchFamily="2" charset="-122"/>
              </a:rPr>
              <a:t>P</a:t>
            </a:r>
            <a:r>
              <a:rPr lang="en-US" altLang="zh-CN" sz="2200" baseline="-25000">
                <a:latin typeface="宋体" pitchFamily="2" charset="-122"/>
              </a:rPr>
              <a:t>121</a:t>
            </a:r>
            <a:r>
              <a:rPr lang="zh-CN" altLang="en-US" sz="2200">
                <a:latin typeface="宋体" pitchFamily="2" charset="-122"/>
              </a:rPr>
              <a:t>第</a:t>
            </a:r>
            <a:r>
              <a:rPr lang="en-US" altLang="zh-CN" sz="2200">
                <a:latin typeface="宋体" pitchFamily="2" charset="-122"/>
              </a:rPr>
              <a:t>1</a:t>
            </a:r>
            <a:r>
              <a:rPr lang="zh-CN" altLang="en-US" sz="2200">
                <a:latin typeface="宋体" pitchFamily="2" charset="-122"/>
              </a:rPr>
              <a:t>自然段）</a:t>
            </a:r>
          </a:p>
        </p:txBody>
      </p:sp>
      <p:sp>
        <p:nvSpPr>
          <p:cNvPr id="31770" name="Text Box 26"/>
          <p:cNvSpPr txBox="1">
            <a:spLocks noChangeArrowheads="1"/>
          </p:cNvSpPr>
          <p:nvPr/>
        </p:nvSpPr>
        <p:spPr bwMode="auto">
          <a:xfrm>
            <a:off x="1547813" y="2019300"/>
            <a:ext cx="73453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CC"/>
                </a:solidFill>
                <a:latin typeface="宋体" pitchFamily="2" charset="-122"/>
              </a:rPr>
              <a:t>CO</a:t>
            </a:r>
            <a:r>
              <a:rPr kumimoji="1" lang="zh-CN" altLang="en-US">
                <a:solidFill>
                  <a:srgbClr val="0000CC"/>
                </a:solidFill>
                <a:latin typeface="宋体" pitchFamily="2" charset="-122"/>
              </a:rPr>
              <a:t>极易跟血红蛋白结合，从而阻止了氧气与血红蛋白结合（使血红蛋白失去输氧功能），人体缺氧而亡。</a:t>
            </a:r>
          </a:p>
        </p:txBody>
      </p:sp>
      <p:sp>
        <p:nvSpPr>
          <p:cNvPr id="31771" name="Text Box 27"/>
          <p:cNvSpPr txBox="1">
            <a:spLocks noChangeArrowheads="1"/>
          </p:cNvSpPr>
          <p:nvPr/>
        </p:nvSpPr>
        <p:spPr bwMode="auto">
          <a:xfrm>
            <a:off x="611188" y="3500438"/>
            <a:ext cx="79914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Arial" charset="0"/>
              </a:rPr>
              <a:t>煤气厂为什么常在家用煤气（含有</a:t>
            </a:r>
            <a:r>
              <a:rPr lang="en-US" altLang="zh-CN">
                <a:latin typeface="Arial" charset="0"/>
              </a:rPr>
              <a:t>CO</a:t>
            </a:r>
            <a:r>
              <a:rPr lang="zh-CN" altLang="en-US">
                <a:latin typeface="Arial" charset="0"/>
              </a:rPr>
              <a:t>）中掺入微量具有难闻气味的气体？如果发生煤气泄漏应当怎么办？</a:t>
            </a:r>
          </a:p>
        </p:txBody>
      </p:sp>
      <p:sp>
        <p:nvSpPr>
          <p:cNvPr id="31772" name="Text Box 28"/>
          <p:cNvSpPr txBox="1">
            <a:spLocks noChangeArrowheads="1"/>
          </p:cNvSpPr>
          <p:nvPr/>
        </p:nvSpPr>
        <p:spPr bwMode="auto">
          <a:xfrm>
            <a:off x="754063" y="4556125"/>
            <a:ext cx="6924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Arial" charset="0"/>
              </a:rPr>
              <a:t>当煤气泄漏时，难闻气味的气体能起到</a:t>
            </a:r>
            <a:r>
              <a:rPr lang="zh-CN" altLang="en-US">
                <a:solidFill>
                  <a:srgbClr val="0000CC"/>
                </a:solidFill>
                <a:latin typeface="Arial" charset="0"/>
              </a:rPr>
              <a:t>警示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作用。</a:t>
            </a:r>
          </a:p>
        </p:txBody>
      </p:sp>
      <p:sp>
        <p:nvSpPr>
          <p:cNvPr id="31773" name="Text Box 29"/>
          <p:cNvSpPr txBox="1">
            <a:spLocks noChangeArrowheads="1"/>
          </p:cNvSpPr>
          <p:nvPr/>
        </p:nvSpPr>
        <p:spPr bwMode="auto">
          <a:xfrm>
            <a:off x="754063" y="5178425"/>
            <a:ext cx="7537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  <a:latin typeface="Arial" charset="0"/>
              </a:rPr>
              <a:t>如果煤气泄漏，应该先关闭煤气阀门，打开窗户通风。</a:t>
            </a:r>
          </a:p>
        </p:txBody>
      </p:sp>
      <p:sp>
        <p:nvSpPr>
          <p:cNvPr id="31774" name="Text Box 30"/>
          <p:cNvSpPr txBox="1">
            <a:spLocks noChangeArrowheads="1"/>
          </p:cNvSpPr>
          <p:nvPr/>
        </p:nvSpPr>
        <p:spPr bwMode="auto">
          <a:xfrm>
            <a:off x="766763" y="5851525"/>
            <a:ext cx="60055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Arial" charset="0"/>
              </a:rPr>
              <a:t>禁止点火和使用一切电器、通讯设备！！！</a:t>
            </a: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468313" y="2921000"/>
            <a:ext cx="21605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/>
              <a:t>【</a:t>
            </a:r>
            <a:r>
              <a:rPr lang="zh-CN" altLang="en-US" sz="3200"/>
              <a:t>讨论</a:t>
            </a:r>
            <a:r>
              <a:rPr lang="en-US" altLang="zh-CN" sz="3200"/>
              <a:t>】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1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31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31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70" grpId="0"/>
      <p:bldP spid="31771" grpId="0"/>
      <p:bldP spid="31772" grpId="0"/>
      <p:bldP spid="31773" grpId="0"/>
      <p:bldP spid="31774" grpId="0"/>
      <p:bldP spid="3177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1217613" y="1125538"/>
            <a:ext cx="35702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>
                <a:solidFill>
                  <a:srgbClr val="0000CC"/>
                </a:solidFill>
                <a:latin typeface="宋体" pitchFamily="2" charset="-122"/>
              </a:rPr>
              <a:t>** CO</a:t>
            </a:r>
            <a:r>
              <a:rPr kumimoji="1" lang="zh-CN" altLang="en-US" sz="3200">
                <a:solidFill>
                  <a:srgbClr val="0000CC"/>
                </a:solidFill>
                <a:latin typeface="宋体" pitchFamily="2" charset="-122"/>
              </a:rPr>
              <a:t>的用途</a:t>
            </a: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095375" y="2033588"/>
            <a:ext cx="1747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Arial" charset="0"/>
              </a:rPr>
              <a:t>1</a:t>
            </a:r>
            <a:r>
              <a:rPr lang="zh-CN" altLang="en-US">
                <a:latin typeface="Arial" charset="0"/>
              </a:rPr>
              <a:t>、做燃料</a:t>
            </a: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1109663" y="2538413"/>
            <a:ext cx="3417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Arial" charset="0"/>
              </a:rPr>
              <a:t>2</a:t>
            </a:r>
            <a:r>
              <a:rPr lang="zh-CN" altLang="en-US">
                <a:latin typeface="Arial" charset="0"/>
              </a:rPr>
              <a:t>、做还原剂，冶炼金属</a:t>
            </a:r>
          </a:p>
        </p:txBody>
      </p:sp>
      <p:sp>
        <p:nvSpPr>
          <p:cNvPr id="36877" name="Text Box 13"/>
          <p:cNvSpPr txBox="1">
            <a:spLocks noChangeArrowheads="1"/>
          </p:cNvSpPr>
          <p:nvPr/>
        </p:nvSpPr>
        <p:spPr bwMode="auto">
          <a:xfrm>
            <a:off x="1562100" y="3141663"/>
            <a:ext cx="29225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0">
                <a:solidFill>
                  <a:srgbClr val="000000"/>
                </a:solidFill>
                <a:latin typeface="宋体" pitchFamily="2" charset="-122"/>
              </a:rPr>
              <a:t>Fe</a:t>
            </a:r>
            <a:r>
              <a:rPr kumimoji="1" lang="en-US" altLang="zh-CN" sz="2800" b="0" baseline="-25000">
                <a:solidFill>
                  <a:srgbClr val="000000"/>
                </a:solidFill>
                <a:latin typeface="宋体" pitchFamily="2" charset="-122"/>
              </a:rPr>
              <a:t>2</a:t>
            </a:r>
            <a:r>
              <a:rPr kumimoji="1" lang="en-US" altLang="zh-CN" sz="2800" b="0">
                <a:solidFill>
                  <a:srgbClr val="000000"/>
                </a:solidFill>
                <a:latin typeface="宋体" pitchFamily="2" charset="-122"/>
              </a:rPr>
              <a:t>O</a:t>
            </a:r>
            <a:r>
              <a:rPr kumimoji="1" lang="en-US" altLang="zh-CN" sz="2800" b="0" baseline="-25000">
                <a:solidFill>
                  <a:srgbClr val="000000"/>
                </a:solidFill>
                <a:latin typeface="宋体" pitchFamily="2" charset="-122"/>
              </a:rPr>
              <a:t>3</a:t>
            </a:r>
            <a:r>
              <a:rPr kumimoji="1" lang="en-US" altLang="zh-CN" sz="2800" b="0">
                <a:solidFill>
                  <a:srgbClr val="000000"/>
                </a:solidFill>
                <a:latin typeface="宋体" pitchFamily="2" charset="-122"/>
              </a:rPr>
              <a:t> +   CO</a:t>
            </a:r>
          </a:p>
        </p:txBody>
      </p:sp>
      <p:grpSp>
        <p:nvGrpSpPr>
          <p:cNvPr id="36878" name="Group 14"/>
          <p:cNvGrpSpPr>
            <a:grpSpLocks/>
          </p:cNvGrpSpPr>
          <p:nvPr/>
        </p:nvGrpSpPr>
        <p:grpSpPr bwMode="auto">
          <a:xfrm>
            <a:off x="2786063" y="2997200"/>
            <a:ext cx="4378325" cy="688975"/>
            <a:chOff x="2789" y="1933"/>
            <a:chExt cx="2758" cy="434"/>
          </a:xfrm>
        </p:grpSpPr>
        <p:sp>
          <p:nvSpPr>
            <p:cNvPr id="36879" name="Text Box 15"/>
            <p:cNvSpPr txBox="1">
              <a:spLocks noChangeArrowheads="1"/>
            </p:cNvSpPr>
            <p:nvPr/>
          </p:nvSpPr>
          <p:spPr bwMode="auto">
            <a:xfrm>
              <a:off x="2789" y="2040"/>
              <a:ext cx="275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0">
                  <a:solidFill>
                    <a:srgbClr val="000000"/>
                  </a:solidFill>
                  <a:latin typeface="Times New Roman" pitchFamily="18" charset="0"/>
                </a:rPr>
                <a:t>  3                      2 Fe + 3CO</a:t>
              </a:r>
              <a:r>
                <a:rPr kumimoji="1" lang="en-US" altLang="zh-CN" sz="2800" b="0" baseline="-25000">
                  <a:solidFill>
                    <a:srgbClr val="000000"/>
                  </a:solidFill>
                  <a:latin typeface="Times New Roman" pitchFamily="18" charset="0"/>
                </a:rPr>
                <a:t>2</a:t>
              </a:r>
            </a:p>
          </p:txBody>
        </p:sp>
        <p:grpSp>
          <p:nvGrpSpPr>
            <p:cNvPr id="36880" name="Group 16"/>
            <p:cNvGrpSpPr>
              <a:grpSpLocks/>
            </p:cNvGrpSpPr>
            <p:nvPr/>
          </p:nvGrpSpPr>
          <p:grpSpPr bwMode="auto">
            <a:xfrm>
              <a:off x="3515" y="1933"/>
              <a:ext cx="624" cy="288"/>
              <a:chOff x="3503" y="2160"/>
              <a:chExt cx="624" cy="288"/>
            </a:xfrm>
          </p:grpSpPr>
          <p:sp>
            <p:nvSpPr>
              <p:cNvPr id="36881" name="Line 17"/>
              <p:cNvSpPr>
                <a:spLocks noChangeShapeType="1"/>
              </p:cNvSpPr>
              <p:nvPr/>
            </p:nvSpPr>
            <p:spPr bwMode="auto">
              <a:xfrm>
                <a:off x="3503" y="2400"/>
                <a:ext cx="576" cy="0"/>
              </a:xfrm>
              <a:prstGeom prst="line">
                <a:avLst/>
              </a:prstGeom>
              <a:noFill/>
              <a:ln w="9525">
                <a:solidFill>
                  <a:srgbClr val="0066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6882" name="Text Box 18"/>
              <p:cNvSpPr txBox="1">
                <a:spLocks noChangeArrowheads="1"/>
              </p:cNvSpPr>
              <p:nvPr/>
            </p:nvSpPr>
            <p:spPr bwMode="auto">
              <a:xfrm>
                <a:off x="3503" y="2160"/>
                <a:ext cx="624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000">
                    <a:solidFill>
                      <a:srgbClr val="171513"/>
                    </a:solidFill>
                    <a:latin typeface="华文中宋" pitchFamily="2" charset="-122"/>
                    <a:ea typeface="华文中宋" pitchFamily="2" charset="-122"/>
                  </a:rPr>
                  <a:t> </a:t>
                </a:r>
                <a:r>
                  <a:rPr kumimoji="1" lang="zh-CN" altLang="en-US" sz="2000">
                    <a:solidFill>
                      <a:srgbClr val="FF3300"/>
                    </a:solidFill>
                    <a:latin typeface="华文中宋" pitchFamily="2" charset="-122"/>
                    <a:ea typeface="华文中宋" pitchFamily="2" charset="-122"/>
                  </a:rPr>
                  <a:t>高温</a:t>
                </a:r>
              </a:p>
            </p:txBody>
          </p:sp>
          <p:sp>
            <p:nvSpPr>
              <p:cNvPr id="36883" name="Line 19"/>
              <p:cNvSpPr>
                <a:spLocks noChangeShapeType="1"/>
              </p:cNvSpPr>
              <p:nvPr/>
            </p:nvSpPr>
            <p:spPr bwMode="auto">
              <a:xfrm>
                <a:off x="3503" y="2448"/>
                <a:ext cx="576" cy="0"/>
              </a:xfrm>
              <a:prstGeom prst="line">
                <a:avLst/>
              </a:prstGeom>
              <a:noFill/>
              <a:ln w="9525">
                <a:solidFill>
                  <a:srgbClr val="0066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36884" name="Rectangle 20"/>
          <p:cNvSpPr>
            <a:spLocks noChangeArrowheads="1"/>
          </p:cNvSpPr>
          <p:nvPr/>
        </p:nvSpPr>
        <p:spPr bwMode="auto">
          <a:xfrm>
            <a:off x="7013575" y="3187700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  <a:latin typeface="Arial" charset="0"/>
              </a:rPr>
              <a:t>（工业炼铁）</a:t>
            </a:r>
          </a:p>
        </p:txBody>
      </p:sp>
      <p:sp>
        <p:nvSpPr>
          <p:cNvPr id="36885" name="Text Box 21"/>
          <p:cNvSpPr txBox="1">
            <a:spLocks noChangeArrowheads="1"/>
          </p:cNvSpPr>
          <p:nvPr/>
        </p:nvSpPr>
        <p:spPr bwMode="auto">
          <a:xfrm>
            <a:off x="2568575" y="1989138"/>
            <a:ext cx="1716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Arial" charset="0"/>
              </a:rPr>
              <a:t>（可燃性）</a:t>
            </a:r>
          </a:p>
        </p:txBody>
      </p:sp>
      <p:sp>
        <p:nvSpPr>
          <p:cNvPr id="36886" name="Text Box 22"/>
          <p:cNvSpPr txBox="1">
            <a:spLocks noChangeArrowheads="1"/>
          </p:cNvSpPr>
          <p:nvPr/>
        </p:nvSpPr>
        <p:spPr bwMode="auto">
          <a:xfrm>
            <a:off x="4584700" y="2519363"/>
            <a:ext cx="1716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Arial" charset="0"/>
              </a:rPr>
              <a:t>（还原性）</a:t>
            </a:r>
          </a:p>
        </p:txBody>
      </p:sp>
      <p:sp>
        <p:nvSpPr>
          <p:cNvPr id="36887" name="Text Box 23"/>
          <p:cNvSpPr txBox="1">
            <a:spLocks noChangeArrowheads="1"/>
          </p:cNvSpPr>
          <p:nvPr/>
        </p:nvSpPr>
        <p:spPr bwMode="auto">
          <a:xfrm>
            <a:off x="3851275" y="1196975"/>
            <a:ext cx="263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Arial" charset="0"/>
              </a:rPr>
              <a:t>（性质决定用途）</a:t>
            </a:r>
          </a:p>
        </p:txBody>
      </p:sp>
      <p:pic>
        <p:nvPicPr>
          <p:cNvPr id="36888" name="Picture 24" descr="图8-22 一氧化碳还原氧化铁的实验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3644900"/>
            <a:ext cx="5184775" cy="269081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6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6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36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8" grpId="0"/>
      <p:bldP spid="36877" grpId="0"/>
      <p:bldP spid="36884" grpId="0"/>
      <p:bldP spid="36885" grpId="0"/>
      <p:bldP spid="36886" grpId="0"/>
      <p:bldP spid="3688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2195513" y="260350"/>
            <a:ext cx="4826000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rgbClr val="0000CC"/>
                </a:solidFill>
                <a:latin typeface="Times New Roman" pitchFamily="18" charset="0"/>
              </a:rPr>
              <a:t>C</a:t>
            </a:r>
            <a:r>
              <a:rPr kumimoji="1" lang="zh-CN" altLang="en-US" sz="2800">
                <a:solidFill>
                  <a:srgbClr val="0000CC"/>
                </a:solidFill>
                <a:latin typeface="Times New Roman" pitchFamily="18" charset="0"/>
              </a:rPr>
              <a:t>、</a:t>
            </a:r>
            <a:r>
              <a:rPr kumimoji="1" lang="en-US" altLang="zh-CN" sz="2800">
                <a:solidFill>
                  <a:srgbClr val="0000CC"/>
                </a:solidFill>
                <a:latin typeface="Times New Roman" pitchFamily="18" charset="0"/>
              </a:rPr>
              <a:t>CO</a:t>
            </a:r>
            <a:r>
              <a:rPr kumimoji="1" lang="zh-CN" altLang="en-US" sz="2800">
                <a:solidFill>
                  <a:srgbClr val="0000CC"/>
                </a:solidFill>
                <a:latin typeface="Times New Roman" pitchFamily="18" charset="0"/>
              </a:rPr>
              <a:t>、</a:t>
            </a:r>
            <a:r>
              <a:rPr kumimoji="1" lang="en-US" altLang="zh-CN" sz="2800">
                <a:solidFill>
                  <a:srgbClr val="0000CC"/>
                </a:solidFill>
                <a:latin typeface="Times New Roman" pitchFamily="18" charset="0"/>
              </a:rPr>
              <a:t>H</a:t>
            </a:r>
            <a:r>
              <a:rPr kumimoji="1" lang="en-US" altLang="zh-CN" sz="2800" baseline="-25000">
                <a:solidFill>
                  <a:srgbClr val="0000CC"/>
                </a:solidFill>
                <a:latin typeface="Times New Roman" pitchFamily="18" charset="0"/>
              </a:rPr>
              <a:t>2</a:t>
            </a:r>
            <a:r>
              <a:rPr kumimoji="1" lang="zh-CN" altLang="en-US" sz="2800">
                <a:solidFill>
                  <a:srgbClr val="0000CC"/>
                </a:solidFill>
                <a:latin typeface="Times New Roman" pitchFamily="18" charset="0"/>
              </a:rPr>
              <a:t>化学性质的比较</a:t>
            </a:r>
          </a:p>
        </p:txBody>
      </p:sp>
      <p:graphicFrame>
        <p:nvGraphicFramePr>
          <p:cNvPr id="40013" name="Group 77"/>
          <p:cNvGraphicFramePr>
            <a:graphicFrameLocks noGrp="1"/>
          </p:cNvGraphicFramePr>
          <p:nvPr/>
        </p:nvGraphicFramePr>
        <p:xfrm>
          <a:off x="323850" y="908050"/>
          <a:ext cx="8424863" cy="3768408"/>
        </p:xfrm>
        <a:graphic>
          <a:graphicData uri="http://schemas.openxmlformats.org/drawingml/2006/table">
            <a:tbl>
              <a:tblPr/>
              <a:tblGrid>
                <a:gridCol w="1439863"/>
                <a:gridCol w="3240087"/>
                <a:gridCol w="3744913"/>
              </a:tblGrid>
              <a:tr h="592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      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性质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  物质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9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1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9966" name="Text Box 30"/>
          <p:cNvSpPr txBox="1">
            <a:spLocks noChangeArrowheads="1"/>
          </p:cNvSpPr>
          <p:nvPr/>
        </p:nvSpPr>
        <p:spPr bwMode="auto">
          <a:xfrm>
            <a:off x="2824163" y="1187450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Arial" charset="0"/>
              </a:rPr>
              <a:t>可燃性</a:t>
            </a:r>
          </a:p>
        </p:txBody>
      </p:sp>
      <p:sp>
        <p:nvSpPr>
          <p:cNvPr id="39967" name="Text Box 31"/>
          <p:cNvSpPr txBox="1">
            <a:spLocks noChangeArrowheads="1"/>
          </p:cNvSpPr>
          <p:nvPr/>
        </p:nvSpPr>
        <p:spPr bwMode="auto">
          <a:xfrm>
            <a:off x="6300788" y="1187450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Arial" charset="0"/>
              </a:rPr>
              <a:t>还原性</a:t>
            </a:r>
          </a:p>
        </p:txBody>
      </p:sp>
      <p:sp>
        <p:nvSpPr>
          <p:cNvPr id="39969" name="Text Box 33"/>
          <p:cNvSpPr txBox="1">
            <a:spLocks noChangeArrowheads="1"/>
          </p:cNvSpPr>
          <p:nvPr/>
        </p:nvSpPr>
        <p:spPr bwMode="auto">
          <a:xfrm>
            <a:off x="566738" y="2122488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Arial" charset="0"/>
              </a:rPr>
              <a:t>C</a:t>
            </a:r>
          </a:p>
        </p:txBody>
      </p:sp>
      <p:sp>
        <p:nvSpPr>
          <p:cNvPr id="39970" name="Text Box 34"/>
          <p:cNvSpPr txBox="1">
            <a:spLocks noChangeArrowheads="1"/>
          </p:cNvSpPr>
          <p:nvPr/>
        </p:nvSpPr>
        <p:spPr bwMode="auto">
          <a:xfrm>
            <a:off x="539750" y="3227388"/>
            <a:ext cx="641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Arial" charset="0"/>
              </a:rPr>
              <a:t>CO</a:t>
            </a:r>
          </a:p>
        </p:txBody>
      </p:sp>
      <p:sp>
        <p:nvSpPr>
          <p:cNvPr id="39971" name="Text Box 35"/>
          <p:cNvSpPr txBox="1">
            <a:spLocks noChangeArrowheads="1"/>
          </p:cNvSpPr>
          <p:nvPr/>
        </p:nvSpPr>
        <p:spPr bwMode="auto">
          <a:xfrm>
            <a:off x="539750" y="3948113"/>
            <a:ext cx="517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Arial" charset="0"/>
              </a:rPr>
              <a:t>H</a:t>
            </a:r>
            <a:r>
              <a:rPr lang="en-US" altLang="zh-CN" baseline="-25000">
                <a:latin typeface="Arial" charset="0"/>
              </a:rPr>
              <a:t>2</a:t>
            </a:r>
            <a:endParaRPr lang="en-US" altLang="zh-CN">
              <a:latin typeface="Arial" charset="0"/>
            </a:endParaRPr>
          </a:p>
        </p:txBody>
      </p:sp>
      <p:grpSp>
        <p:nvGrpSpPr>
          <p:cNvPr id="39982" name="Group 46"/>
          <p:cNvGrpSpPr>
            <a:grpSpLocks/>
          </p:cNvGrpSpPr>
          <p:nvPr/>
        </p:nvGrpSpPr>
        <p:grpSpPr bwMode="auto">
          <a:xfrm>
            <a:off x="2051050" y="1695450"/>
            <a:ext cx="2665413" cy="668338"/>
            <a:chOff x="1292" y="1347"/>
            <a:chExt cx="1679" cy="421"/>
          </a:xfrm>
        </p:grpSpPr>
        <p:sp>
          <p:nvSpPr>
            <p:cNvPr id="39979" name="Rectangle 43"/>
            <p:cNvSpPr>
              <a:spLocks noChangeArrowheads="1"/>
            </p:cNvSpPr>
            <p:nvPr/>
          </p:nvSpPr>
          <p:spPr bwMode="auto">
            <a:xfrm>
              <a:off x="1292" y="1480"/>
              <a:ext cx="167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b="0">
                  <a:solidFill>
                    <a:srgbClr val="0000CC"/>
                  </a:solidFill>
                  <a:latin typeface="Arial" charset="0"/>
                </a:rPr>
                <a:t>C  + O</a:t>
              </a:r>
              <a:r>
                <a:rPr lang="en-US" altLang="zh-CN" b="0" baseline="-25000">
                  <a:solidFill>
                    <a:srgbClr val="0000CC"/>
                  </a:solidFill>
                  <a:latin typeface="Arial" charset="0"/>
                </a:rPr>
                <a:t>2</a:t>
              </a:r>
              <a:r>
                <a:rPr lang="en-US" altLang="zh-CN" b="0">
                  <a:solidFill>
                    <a:srgbClr val="0000CC"/>
                  </a:solidFill>
                  <a:latin typeface="Arial" charset="0"/>
                </a:rPr>
                <a:t>====CO</a:t>
              </a:r>
              <a:r>
                <a:rPr lang="en-US" altLang="zh-CN" b="0" baseline="-25000">
                  <a:solidFill>
                    <a:srgbClr val="0000CC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39981" name="Text Box 45"/>
            <p:cNvSpPr txBox="1">
              <a:spLocks noChangeArrowheads="1"/>
            </p:cNvSpPr>
            <p:nvPr/>
          </p:nvSpPr>
          <p:spPr bwMode="auto">
            <a:xfrm>
              <a:off x="1956" y="1347"/>
              <a:ext cx="468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200">
                  <a:solidFill>
                    <a:srgbClr val="FF0000"/>
                  </a:solidFill>
                  <a:latin typeface="Arial" charset="0"/>
                </a:rPr>
                <a:t>点燃</a:t>
              </a:r>
            </a:p>
          </p:txBody>
        </p:sp>
      </p:grpSp>
      <p:grpSp>
        <p:nvGrpSpPr>
          <p:cNvPr id="39986" name="Group 50"/>
          <p:cNvGrpSpPr>
            <a:grpSpLocks/>
          </p:cNvGrpSpPr>
          <p:nvPr/>
        </p:nvGrpSpPr>
        <p:grpSpPr bwMode="auto">
          <a:xfrm>
            <a:off x="1979613" y="2292350"/>
            <a:ext cx="2776537" cy="601663"/>
            <a:chOff x="2290" y="119"/>
            <a:chExt cx="1749" cy="379"/>
          </a:xfrm>
        </p:grpSpPr>
        <p:sp>
          <p:nvSpPr>
            <p:cNvPr id="39984" name="Rectangle 48"/>
            <p:cNvSpPr>
              <a:spLocks noChangeArrowheads="1"/>
            </p:cNvSpPr>
            <p:nvPr/>
          </p:nvSpPr>
          <p:spPr bwMode="auto">
            <a:xfrm>
              <a:off x="2290" y="210"/>
              <a:ext cx="174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b="0">
                  <a:solidFill>
                    <a:srgbClr val="0000CC"/>
                  </a:solidFill>
                  <a:latin typeface="Arial" charset="0"/>
                </a:rPr>
                <a:t>2C +  O</a:t>
              </a:r>
              <a:r>
                <a:rPr lang="en-US" altLang="zh-CN" b="0" baseline="-25000">
                  <a:solidFill>
                    <a:srgbClr val="0000CC"/>
                  </a:solidFill>
                  <a:latin typeface="Arial" charset="0"/>
                </a:rPr>
                <a:t>2</a:t>
              </a:r>
              <a:r>
                <a:rPr lang="en-US" altLang="zh-CN" b="0">
                  <a:solidFill>
                    <a:srgbClr val="0000CC"/>
                  </a:solidFill>
                  <a:latin typeface="Arial" charset="0"/>
                </a:rPr>
                <a:t> ====2CO</a:t>
              </a:r>
            </a:p>
          </p:txBody>
        </p:sp>
        <p:sp>
          <p:nvSpPr>
            <p:cNvPr id="39985" name="Rectangle 49"/>
            <p:cNvSpPr>
              <a:spLocks noChangeArrowheads="1"/>
            </p:cNvSpPr>
            <p:nvPr/>
          </p:nvSpPr>
          <p:spPr bwMode="auto">
            <a:xfrm>
              <a:off x="3107" y="119"/>
              <a:ext cx="468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200">
                  <a:solidFill>
                    <a:srgbClr val="FF0000"/>
                  </a:solidFill>
                  <a:latin typeface="Arial" charset="0"/>
                </a:rPr>
                <a:t>点燃</a:t>
              </a:r>
            </a:p>
          </p:txBody>
        </p:sp>
      </p:grpSp>
      <p:grpSp>
        <p:nvGrpSpPr>
          <p:cNvPr id="39990" name="Group 54"/>
          <p:cNvGrpSpPr>
            <a:grpSpLocks/>
          </p:cNvGrpSpPr>
          <p:nvPr/>
        </p:nvGrpSpPr>
        <p:grpSpPr bwMode="auto">
          <a:xfrm>
            <a:off x="1979613" y="3059113"/>
            <a:ext cx="3125787" cy="601662"/>
            <a:chOff x="1247" y="2371"/>
            <a:chExt cx="1969" cy="379"/>
          </a:xfrm>
        </p:grpSpPr>
        <p:sp>
          <p:nvSpPr>
            <p:cNvPr id="39988" name="Rectangle 52"/>
            <p:cNvSpPr>
              <a:spLocks noChangeArrowheads="1"/>
            </p:cNvSpPr>
            <p:nvPr/>
          </p:nvSpPr>
          <p:spPr bwMode="auto">
            <a:xfrm>
              <a:off x="1247" y="2462"/>
              <a:ext cx="196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b="0">
                  <a:solidFill>
                    <a:srgbClr val="0000CC"/>
                  </a:solidFill>
                  <a:latin typeface="Arial" charset="0"/>
                </a:rPr>
                <a:t>2CO +  O</a:t>
              </a:r>
              <a:r>
                <a:rPr lang="en-US" altLang="zh-CN" b="0" baseline="-25000">
                  <a:solidFill>
                    <a:srgbClr val="0000CC"/>
                  </a:solidFill>
                  <a:latin typeface="Arial" charset="0"/>
                </a:rPr>
                <a:t>2</a:t>
              </a:r>
              <a:r>
                <a:rPr lang="en-US" altLang="zh-CN" b="0">
                  <a:solidFill>
                    <a:srgbClr val="0000CC"/>
                  </a:solidFill>
                  <a:latin typeface="Arial" charset="0"/>
                </a:rPr>
                <a:t> ====2CO</a:t>
              </a:r>
              <a:r>
                <a:rPr lang="en-US" altLang="zh-CN" b="0" baseline="-25000">
                  <a:solidFill>
                    <a:srgbClr val="0000CC"/>
                  </a:solidFill>
                  <a:latin typeface="Arial" charset="0"/>
                </a:rPr>
                <a:t>2</a:t>
              </a:r>
              <a:endParaRPr lang="en-US" altLang="zh-CN" b="0">
                <a:solidFill>
                  <a:srgbClr val="0000CC"/>
                </a:solidFill>
                <a:latin typeface="Arial" charset="0"/>
              </a:endParaRPr>
            </a:p>
          </p:txBody>
        </p:sp>
        <p:sp>
          <p:nvSpPr>
            <p:cNvPr id="39989" name="Rectangle 53"/>
            <p:cNvSpPr>
              <a:spLocks noChangeArrowheads="1"/>
            </p:cNvSpPr>
            <p:nvPr/>
          </p:nvSpPr>
          <p:spPr bwMode="auto">
            <a:xfrm>
              <a:off x="2183" y="2371"/>
              <a:ext cx="468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200">
                  <a:solidFill>
                    <a:srgbClr val="FF0000"/>
                  </a:solidFill>
                  <a:latin typeface="Arial" charset="0"/>
                </a:rPr>
                <a:t>点燃</a:t>
              </a:r>
            </a:p>
          </p:txBody>
        </p:sp>
      </p:grpSp>
      <p:grpSp>
        <p:nvGrpSpPr>
          <p:cNvPr id="39991" name="Group 55"/>
          <p:cNvGrpSpPr>
            <a:grpSpLocks/>
          </p:cNvGrpSpPr>
          <p:nvPr/>
        </p:nvGrpSpPr>
        <p:grpSpPr bwMode="auto">
          <a:xfrm>
            <a:off x="2051050" y="3763963"/>
            <a:ext cx="2665413" cy="668337"/>
            <a:chOff x="1292" y="1347"/>
            <a:chExt cx="1679" cy="421"/>
          </a:xfrm>
        </p:grpSpPr>
        <p:sp>
          <p:nvSpPr>
            <p:cNvPr id="39992" name="Rectangle 56"/>
            <p:cNvSpPr>
              <a:spLocks noChangeArrowheads="1"/>
            </p:cNvSpPr>
            <p:nvPr/>
          </p:nvSpPr>
          <p:spPr bwMode="auto">
            <a:xfrm>
              <a:off x="1292" y="1480"/>
              <a:ext cx="167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b="0">
                  <a:solidFill>
                    <a:srgbClr val="0000CC"/>
                  </a:solidFill>
                  <a:latin typeface="Arial" charset="0"/>
                </a:rPr>
                <a:t>2H</a:t>
              </a:r>
              <a:r>
                <a:rPr lang="en-US" altLang="zh-CN" b="0" baseline="-25000">
                  <a:solidFill>
                    <a:srgbClr val="0000CC"/>
                  </a:solidFill>
                  <a:latin typeface="Arial" charset="0"/>
                </a:rPr>
                <a:t>2</a:t>
              </a:r>
              <a:r>
                <a:rPr lang="en-US" altLang="zh-CN" b="0">
                  <a:solidFill>
                    <a:srgbClr val="0000CC"/>
                  </a:solidFill>
                  <a:latin typeface="Arial" charset="0"/>
                </a:rPr>
                <a:t>+ O</a:t>
              </a:r>
              <a:r>
                <a:rPr lang="en-US" altLang="zh-CN" b="0" baseline="-25000">
                  <a:solidFill>
                    <a:srgbClr val="0000CC"/>
                  </a:solidFill>
                  <a:latin typeface="Arial" charset="0"/>
                </a:rPr>
                <a:t>2</a:t>
              </a:r>
              <a:r>
                <a:rPr lang="en-US" altLang="zh-CN" b="0">
                  <a:solidFill>
                    <a:srgbClr val="0000CC"/>
                  </a:solidFill>
                  <a:latin typeface="Arial" charset="0"/>
                </a:rPr>
                <a:t>===2H</a:t>
              </a:r>
              <a:r>
                <a:rPr lang="en-US" altLang="zh-CN" b="0" baseline="-25000">
                  <a:solidFill>
                    <a:srgbClr val="0000CC"/>
                  </a:solidFill>
                  <a:latin typeface="Arial" charset="0"/>
                </a:rPr>
                <a:t>2</a:t>
              </a:r>
              <a:r>
                <a:rPr lang="en-US" altLang="zh-CN" b="0">
                  <a:solidFill>
                    <a:srgbClr val="0000CC"/>
                  </a:solidFill>
                  <a:latin typeface="Arial" charset="0"/>
                </a:rPr>
                <a:t>O</a:t>
              </a:r>
            </a:p>
          </p:txBody>
        </p:sp>
        <p:sp>
          <p:nvSpPr>
            <p:cNvPr id="39993" name="Text Box 57"/>
            <p:cNvSpPr txBox="1">
              <a:spLocks noChangeArrowheads="1"/>
            </p:cNvSpPr>
            <p:nvPr/>
          </p:nvSpPr>
          <p:spPr bwMode="auto">
            <a:xfrm>
              <a:off x="1956" y="1347"/>
              <a:ext cx="468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200">
                  <a:solidFill>
                    <a:srgbClr val="FF0000"/>
                  </a:solidFill>
                  <a:latin typeface="Arial" charset="0"/>
                </a:rPr>
                <a:t>点燃</a:t>
              </a:r>
            </a:p>
          </p:txBody>
        </p:sp>
      </p:grpSp>
      <p:grpSp>
        <p:nvGrpSpPr>
          <p:cNvPr id="39997" name="Group 61"/>
          <p:cNvGrpSpPr>
            <a:grpSpLocks/>
          </p:cNvGrpSpPr>
          <p:nvPr/>
        </p:nvGrpSpPr>
        <p:grpSpPr bwMode="auto">
          <a:xfrm>
            <a:off x="4932363" y="1931988"/>
            <a:ext cx="3956050" cy="673100"/>
            <a:chOff x="3107" y="1525"/>
            <a:chExt cx="2492" cy="424"/>
          </a:xfrm>
        </p:grpSpPr>
        <p:sp>
          <p:nvSpPr>
            <p:cNvPr id="39994" name="Rectangle 58"/>
            <p:cNvSpPr>
              <a:spLocks noChangeArrowheads="1"/>
            </p:cNvSpPr>
            <p:nvPr/>
          </p:nvSpPr>
          <p:spPr bwMode="auto">
            <a:xfrm>
              <a:off x="3107" y="1661"/>
              <a:ext cx="24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None/>
              </a:pPr>
              <a:r>
                <a:rPr lang="en-US" altLang="zh-CN" b="0">
                  <a:solidFill>
                    <a:srgbClr val="0000CC"/>
                  </a:solidFill>
                  <a:latin typeface="Arial" charset="0"/>
                </a:rPr>
                <a:t>C + 2CuO====2Cu+CO</a:t>
              </a:r>
              <a:r>
                <a:rPr lang="en-US" altLang="zh-CN" b="0" baseline="-25000">
                  <a:solidFill>
                    <a:srgbClr val="0000CC"/>
                  </a:solidFill>
                  <a:latin typeface="Arial" charset="0"/>
                </a:rPr>
                <a:t>2</a:t>
              </a:r>
              <a:r>
                <a:rPr lang="en-US" altLang="zh-CN" b="0">
                  <a:solidFill>
                    <a:srgbClr val="FF0000"/>
                  </a:solidFill>
                  <a:latin typeface="Arial" charset="0"/>
                  <a:ea typeface="华文中宋" pitchFamily="2" charset="-122"/>
                </a:rPr>
                <a:t>↑</a:t>
              </a:r>
              <a:r>
                <a:rPr lang="en-US" altLang="zh-CN">
                  <a:latin typeface="Arial" charset="0"/>
                </a:rPr>
                <a:t> </a:t>
              </a:r>
            </a:p>
          </p:txBody>
        </p:sp>
        <p:sp>
          <p:nvSpPr>
            <p:cNvPr id="39996" name="Text Box 60"/>
            <p:cNvSpPr txBox="1">
              <a:spLocks noChangeArrowheads="1"/>
            </p:cNvSpPr>
            <p:nvPr/>
          </p:nvSpPr>
          <p:spPr bwMode="auto">
            <a:xfrm>
              <a:off x="4014" y="1525"/>
              <a:ext cx="468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200">
                  <a:solidFill>
                    <a:srgbClr val="FF0000"/>
                  </a:solidFill>
                  <a:latin typeface="Arial" charset="0"/>
                </a:rPr>
                <a:t>高温</a:t>
              </a:r>
            </a:p>
          </p:txBody>
        </p:sp>
      </p:grpSp>
      <p:grpSp>
        <p:nvGrpSpPr>
          <p:cNvPr id="39998" name="Group 62"/>
          <p:cNvGrpSpPr>
            <a:grpSpLocks/>
          </p:cNvGrpSpPr>
          <p:nvPr/>
        </p:nvGrpSpPr>
        <p:grpSpPr bwMode="auto">
          <a:xfrm>
            <a:off x="5076825" y="2940050"/>
            <a:ext cx="3548063" cy="700088"/>
            <a:chOff x="3107" y="1508"/>
            <a:chExt cx="2235" cy="441"/>
          </a:xfrm>
        </p:grpSpPr>
        <p:sp>
          <p:nvSpPr>
            <p:cNvPr id="39999" name="Rectangle 63"/>
            <p:cNvSpPr>
              <a:spLocks noChangeArrowheads="1"/>
            </p:cNvSpPr>
            <p:nvPr/>
          </p:nvSpPr>
          <p:spPr bwMode="auto">
            <a:xfrm>
              <a:off x="3107" y="1661"/>
              <a:ext cx="223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None/>
              </a:pPr>
              <a:r>
                <a:rPr lang="en-US" altLang="zh-CN" b="0">
                  <a:solidFill>
                    <a:srgbClr val="0000CC"/>
                  </a:solidFill>
                  <a:latin typeface="Arial" charset="0"/>
                </a:rPr>
                <a:t>CO + CuO====Cu+CO</a:t>
              </a:r>
              <a:r>
                <a:rPr lang="en-US" altLang="zh-CN" b="0" baseline="-25000">
                  <a:solidFill>
                    <a:srgbClr val="0000CC"/>
                  </a:solidFill>
                  <a:latin typeface="Arial" charset="0"/>
                </a:rPr>
                <a:t>2</a:t>
              </a:r>
              <a:r>
                <a:rPr lang="en-US" altLang="zh-CN">
                  <a:latin typeface="Arial" charset="0"/>
                </a:rPr>
                <a:t> </a:t>
              </a:r>
            </a:p>
          </p:txBody>
        </p:sp>
        <p:sp>
          <p:nvSpPr>
            <p:cNvPr id="40000" name="Text Box 64"/>
            <p:cNvSpPr txBox="1">
              <a:spLocks noChangeArrowheads="1"/>
            </p:cNvSpPr>
            <p:nvPr/>
          </p:nvSpPr>
          <p:spPr bwMode="auto">
            <a:xfrm>
              <a:off x="4014" y="1508"/>
              <a:ext cx="30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  <a:latin typeface="Arial" charset="0"/>
                </a:rPr>
                <a:t>△</a:t>
              </a:r>
            </a:p>
          </p:txBody>
        </p:sp>
      </p:grpSp>
      <p:grpSp>
        <p:nvGrpSpPr>
          <p:cNvPr id="40001" name="Group 65"/>
          <p:cNvGrpSpPr>
            <a:grpSpLocks/>
          </p:cNvGrpSpPr>
          <p:nvPr/>
        </p:nvGrpSpPr>
        <p:grpSpPr bwMode="auto">
          <a:xfrm>
            <a:off x="5035550" y="3732213"/>
            <a:ext cx="3424238" cy="700087"/>
            <a:chOff x="3107" y="1508"/>
            <a:chExt cx="2157" cy="441"/>
          </a:xfrm>
        </p:grpSpPr>
        <p:sp>
          <p:nvSpPr>
            <p:cNvPr id="40002" name="Rectangle 66">
              <a:hlinkClick r:id="rId2" action="ppaction://hlinkfile"/>
            </p:cNvPr>
            <p:cNvSpPr>
              <a:spLocks noChangeArrowheads="1"/>
            </p:cNvSpPr>
            <p:nvPr/>
          </p:nvSpPr>
          <p:spPr bwMode="auto">
            <a:xfrm>
              <a:off x="3107" y="1661"/>
              <a:ext cx="215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None/>
              </a:pPr>
              <a:r>
                <a:rPr lang="en-US" altLang="zh-CN" b="0">
                  <a:solidFill>
                    <a:srgbClr val="0000CC"/>
                  </a:solidFill>
                  <a:latin typeface="Arial" charset="0"/>
                </a:rPr>
                <a:t>H</a:t>
              </a:r>
              <a:r>
                <a:rPr lang="en-US" altLang="zh-CN" b="0" baseline="-25000">
                  <a:solidFill>
                    <a:srgbClr val="0000CC"/>
                  </a:solidFill>
                  <a:latin typeface="Arial" charset="0"/>
                </a:rPr>
                <a:t>2</a:t>
              </a:r>
              <a:r>
                <a:rPr lang="en-US" altLang="zh-CN" b="0">
                  <a:solidFill>
                    <a:srgbClr val="0000CC"/>
                  </a:solidFill>
                  <a:latin typeface="Arial" charset="0"/>
                </a:rPr>
                <a:t> + CuO====Cu+H</a:t>
              </a:r>
              <a:r>
                <a:rPr lang="en-US" altLang="zh-CN" b="0" baseline="-25000">
                  <a:solidFill>
                    <a:srgbClr val="0000CC"/>
                  </a:solidFill>
                  <a:latin typeface="Arial" charset="0"/>
                </a:rPr>
                <a:t>2</a:t>
              </a:r>
              <a:r>
                <a:rPr lang="en-US" altLang="zh-CN" b="0">
                  <a:solidFill>
                    <a:srgbClr val="0000CC"/>
                  </a:solidFill>
                  <a:latin typeface="Arial" charset="0"/>
                </a:rPr>
                <a:t>O</a:t>
              </a:r>
              <a:r>
                <a:rPr lang="en-US" altLang="zh-CN">
                  <a:latin typeface="Arial" charset="0"/>
                </a:rPr>
                <a:t> </a:t>
              </a:r>
            </a:p>
          </p:txBody>
        </p:sp>
        <p:sp>
          <p:nvSpPr>
            <p:cNvPr id="40003" name="Text Box 67"/>
            <p:cNvSpPr txBox="1">
              <a:spLocks noChangeArrowheads="1"/>
            </p:cNvSpPr>
            <p:nvPr/>
          </p:nvSpPr>
          <p:spPr bwMode="auto">
            <a:xfrm>
              <a:off x="4014" y="1508"/>
              <a:ext cx="30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  <a:latin typeface="Arial" charset="0"/>
                </a:rPr>
                <a:t>△</a:t>
              </a:r>
            </a:p>
          </p:txBody>
        </p:sp>
      </p:grpSp>
      <p:sp>
        <p:nvSpPr>
          <p:cNvPr id="40008" name="Text Box 72"/>
          <p:cNvSpPr txBox="1">
            <a:spLocks noChangeArrowheads="1"/>
          </p:cNvSpPr>
          <p:nvPr/>
        </p:nvSpPr>
        <p:spPr bwMode="auto">
          <a:xfrm>
            <a:off x="250825" y="4851400"/>
            <a:ext cx="5670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Arial" charset="0"/>
              </a:rPr>
              <a:t>【</a:t>
            </a:r>
            <a:r>
              <a:rPr lang="zh-CN" altLang="en-US">
                <a:latin typeface="Arial" charset="0"/>
              </a:rPr>
              <a:t>归纳</a:t>
            </a:r>
            <a:r>
              <a:rPr lang="en-US" altLang="zh-CN">
                <a:latin typeface="Arial" charset="0"/>
              </a:rPr>
              <a:t>】</a:t>
            </a:r>
            <a:r>
              <a:rPr lang="zh-CN" altLang="en-US">
                <a:latin typeface="Arial" charset="0"/>
              </a:rPr>
              <a:t>金属氧化物被还原的温度条件：</a:t>
            </a:r>
          </a:p>
        </p:txBody>
      </p:sp>
      <p:sp>
        <p:nvSpPr>
          <p:cNvPr id="40009" name="Text Box 73"/>
          <p:cNvSpPr txBox="1">
            <a:spLocks noChangeArrowheads="1"/>
          </p:cNvSpPr>
          <p:nvPr/>
        </p:nvSpPr>
        <p:spPr bwMode="auto">
          <a:xfrm>
            <a:off x="468313" y="5397500"/>
            <a:ext cx="832961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Arial" charset="0"/>
              </a:rPr>
              <a:t>1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、一般来说：气体做还原剂时，条件为</a:t>
            </a:r>
            <a:r>
              <a:rPr lang="zh-CN" altLang="en-US">
                <a:solidFill>
                  <a:srgbClr val="0000CC"/>
                </a:solidFill>
                <a:latin typeface="Arial" charset="0"/>
              </a:rPr>
              <a:t>加热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，</a:t>
            </a:r>
          </a:p>
          <a:p>
            <a:r>
              <a:rPr lang="zh-CN" altLang="en-US">
                <a:solidFill>
                  <a:srgbClr val="FF0000"/>
                </a:solidFill>
                <a:latin typeface="Arial" charset="0"/>
              </a:rPr>
              <a:t>                        固体做还原剂时，条件为</a:t>
            </a:r>
            <a:r>
              <a:rPr lang="zh-CN" altLang="en-US">
                <a:solidFill>
                  <a:srgbClr val="0000CC"/>
                </a:solidFill>
                <a:latin typeface="Arial" charset="0"/>
              </a:rPr>
              <a:t>高温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；</a:t>
            </a:r>
          </a:p>
          <a:p>
            <a:r>
              <a:rPr lang="en-US" altLang="zh-CN">
                <a:solidFill>
                  <a:srgbClr val="FF0000"/>
                </a:solidFill>
                <a:latin typeface="Arial" charset="0"/>
              </a:rPr>
              <a:t>2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、对于</a:t>
            </a:r>
            <a:r>
              <a:rPr lang="en-US" altLang="zh-CN">
                <a:solidFill>
                  <a:srgbClr val="FF0000"/>
                </a:solidFill>
                <a:latin typeface="Arial" charset="0"/>
              </a:rPr>
              <a:t>Fe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的氧化物而言，使用所有还原剂，条件都为</a:t>
            </a:r>
            <a:r>
              <a:rPr lang="zh-CN" altLang="en-US">
                <a:solidFill>
                  <a:srgbClr val="0000CC"/>
                </a:solidFill>
                <a:latin typeface="Arial" charset="0"/>
              </a:rPr>
              <a:t>高温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9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9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9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39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9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40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40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40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008" grpId="0"/>
      <p:bldP spid="4000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074738" y="1204913"/>
            <a:ext cx="7673975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600">
                <a:latin typeface="宋体" pitchFamily="2" charset="-122"/>
              </a:rPr>
              <a:t>【</a:t>
            </a:r>
            <a:r>
              <a:rPr kumimoji="1" lang="zh-CN" altLang="en-US" sz="2600">
                <a:latin typeface="宋体" pitchFamily="2" charset="-122"/>
              </a:rPr>
              <a:t>课堂练习</a:t>
            </a:r>
            <a:r>
              <a:rPr kumimoji="1" lang="en-US" altLang="zh-CN" sz="2600">
                <a:latin typeface="宋体" pitchFamily="2" charset="-122"/>
              </a:rPr>
              <a:t>】</a:t>
            </a:r>
          </a:p>
          <a:p>
            <a:endParaRPr kumimoji="1" lang="en-US" altLang="zh-CN" sz="2600">
              <a:latin typeface="宋体" pitchFamily="2" charset="-122"/>
            </a:endParaRPr>
          </a:p>
          <a:p>
            <a:r>
              <a:rPr kumimoji="1" lang="en-US" altLang="zh-CN" sz="2600">
                <a:latin typeface="宋体" pitchFamily="2" charset="-122"/>
              </a:rPr>
              <a:t>1</a:t>
            </a:r>
            <a:r>
              <a:rPr kumimoji="1" lang="zh-CN" altLang="en-US" sz="2600">
                <a:latin typeface="宋体" pitchFamily="2" charset="-122"/>
              </a:rPr>
              <a:t>、煤的主要成分是</a:t>
            </a:r>
            <a:r>
              <a:rPr kumimoji="1" lang="en-US" altLang="zh-CN" sz="2600">
                <a:latin typeface="宋体" pitchFamily="2" charset="-122"/>
              </a:rPr>
              <a:t>_____, </a:t>
            </a:r>
            <a:r>
              <a:rPr kumimoji="1" lang="zh-CN" altLang="en-US" sz="2600">
                <a:latin typeface="宋体" pitchFamily="2" charset="-122"/>
              </a:rPr>
              <a:t>煤气中毒即</a:t>
            </a:r>
            <a:r>
              <a:rPr kumimoji="1" lang="en-US" altLang="zh-CN" sz="2600">
                <a:latin typeface="宋体" pitchFamily="2" charset="-122"/>
              </a:rPr>
              <a:t>_____</a:t>
            </a:r>
            <a:r>
              <a:rPr kumimoji="1" lang="zh-CN" altLang="en-US" sz="2600">
                <a:latin typeface="宋体" pitchFamily="2" charset="-122"/>
              </a:rPr>
              <a:t>中毒，</a:t>
            </a:r>
          </a:p>
          <a:p>
            <a:endParaRPr kumimoji="1" lang="zh-CN" altLang="en-US" sz="2600">
              <a:latin typeface="宋体" pitchFamily="2" charset="-122"/>
            </a:endParaRPr>
          </a:p>
          <a:p>
            <a:r>
              <a:rPr kumimoji="1" lang="zh-CN" altLang="en-US" sz="2600">
                <a:latin typeface="宋体" pitchFamily="2" charset="-122"/>
              </a:rPr>
              <a:t>   水煤气的主要成分是</a:t>
            </a:r>
            <a:r>
              <a:rPr kumimoji="1" lang="en-US" altLang="zh-CN" sz="2600">
                <a:latin typeface="宋体" pitchFamily="2" charset="-122"/>
              </a:rPr>
              <a:t>_____________</a:t>
            </a:r>
            <a:r>
              <a:rPr kumimoji="1" lang="zh-CN" altLang="en-US" sz="2600">
                <a:latin typeface="宋体" pitchFamily="2" charset="-122"/>
              </a:rPr>
              <a:t>。</a:t>
            </a:r>
          </a:p>
          <a:p>
            <a:endParaRPr kumimoji="1" lang="zh-CN" altLang="en-US" sz="2600">
              <a:latin typeface="宋体" pitchFamily="2" charset="-122"/>
            </a:endParaRPr>
          </a:p>
          <a:p>
            <a:r>
              <a:rPr kumimoji="1" lang="en-US" altLang="zh-CN" sz="2600">
                <a:latin typeface="宋体" pitchFamily="2" charset="-122"/>
              </a:rPr>
              <a:t>2</a:t>
            </a:r>
            <a:r>
              <a:rPr kumimoji="1" lang="zh-CN" altLang="en-US" sz="2600">
                <a:latin typeface="宋体" pitchFamily="2" charset="-122"/>
              </a:rPr>
              <a:t>、煤充分或不充分燃烧时发生的反应主要为：</a:t>
            </a:r>
          </a:p>
          <a:p>
            <a:r>
              <a:rPr kumimoji="1" lang="zh-CN" altLang="en-US" sz="2600">
                <a:latin typeface="宋体" pitchFamily="2" charset="-122"/>
              </a:rPr>
              <a:t>      </a:t>
            </a:r>
          </a:p>
          <a:p>
            <a:endParaRPr kumimoji="1" lang="zh-CN" altLang="en-US" sz="2600">
              <a:latin typeface="宋体" pitchFamily="2" charset="-122"/>
            </a:endParaRPr>
          </a:p>
          <a:p>
            <a:r>
              <a:rPr kumimoji="1" lang="en-US" altLang="zh-CN" sz="2600">
                <a:latin typeface="宋体" pitchFamily="2" charset="-122"/>
              </a:rPr>
              <a:t>3</a:t>
            </a:r>
            <a:r>
              <a:rPr kumimoji="1" lang="zh-CN" altLang="en-US" sz="2600">
                <a:latin typeface="宋体" pitchFamily="2" charset="-122"/>
              </a:rPr>
              <a:t>、</a:t>
            </a:r>
            <a:r>
              <a:rPr kumimoji="1" lang="en-US" altLang="zh-CN" sz="2600">
                <a:latin typeface="宋体" pitchFamily="2" charset="-122"/>
              </a:rPr>
              <a:t>C</a:t>
            </a:r>
            <a:r>
              <a:rPr kumimoji="1" lang="zh-CN" altLang="en-US" sz="2600">
                <a:latin typeface="宋体" pitchFamily="2" charset="-122"/>
              </a:rPr>
              <a:t>、</a:t>
            </a:r>
            <a:r>
              <a:rPr kumimoji="1" lang="en-US" altLang="zh-CN" sz="2600">
                <a:latin typeface="宋体" pitchFamily="2" charset="-122"/>
              </a:rPr>
              <a:t>CO</a:t>
            </a:r>
            <a:r>
              <a:rPr kumimoji="1" lang="en-US" altLang="zh-CN" sz="2600" baseline="-25000">
                <a:latin typeface="宋体" pitchFamily="2" charset="-122"/>
              </a:rPr>
              <a:t>2</a:t>
            </a:r>
            <a:r>
              <a:rPr kumimoji="1" lang="zh-CN" altLang="en-US" sz="2600" baseline="-25000">
                <a:latin typeface="宋体" pitchFamily="2" charset="-122"/>
              </a:rPr>
              <a:t>、</a:t>
            </a:r>
            <a:r>
              <a:rPr kumimoji="1" lang="en-US" altLang="zh-CN" sz="2600">
                <a:latin typeface="宋体" pitchFamily="2" charset="-122"/>
              </a:rPr>
              <a:t>CO</a:t>
            </a:r>
            <a:r>
              <a:rPr kumimoji="1" lang="zh-CN" altLang="en-US" sz="2600">
                <a:latin typeface="宋体" pitchFamily="2" charset="-122"/>
              </a:rPr>
              <a:t>三者之间存在的唯一反应方程式为：</a:t>
            </a:r>
          </a:p>
          <a:p>
            <a:r>
              <a:rPr kumimoji="1" lang="zh-CN" altLang="en-US" sz="2600">
                <a:latin typeface="宋体" pitchFamily="2" charset="-122"/>
              </a:rPr>
              <a:t>     </a:t>
            </a:r>
          </a:p>
        </p:txBody>
      </p:sp>
      <p:sp>
        <p:nvSpPr>
          <p:cNvPr id="6166" name="Text Box 22"/>
          <p:cNvSpPr txBox="1">
            <a:spLocks noChangeArrowheads="1"/>
          </p:cNvSpPr>
          <p:nvPr/>
        </p:nvSpPr>
        <p:spPr bwMode="auto">
          <a:xfrm>
            <a:off x="4211638" y="1989138"/>
            <a:ext cx="762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6167" name="Text Box 23"/>
          <p:cNvSpPr txBox="1">
            <a:spLocks noChangeArrowheads="1"/>
          </p:cNvSpPr>
          <p:nvPr/>
        </p:nvSpPr>
        <p:spPr bwMode="auto">
          <a:xfrm>
            <a:off x="6821488" y="1992313"/>
            <a:ext cx="990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rgbClr val="FF0000"/>
                </a:solidFill>
                <a:latin typeface="Times New Roman" pitchFamily="18" charset="0"/>
              </a:rPr>
              <a:t>CO</a:t>
            </a:r>
          </a:p>
        </p:txBody>
      </p:sp>
      <p:grpSp>
        <p:nvGrpSpPr>
          <p:cNvPr id="6186" name="Group 42"/>
          <p:cNvGrpSpPr>
            <a:grpSpLocks/>
          </p:cNvGrpSpPr>
          <p:nvPr/>
        </p:nvGrpSpPr>
        <p:grpSpPr bwMode="auto">
          <a:xfrm>
            <a:off x="1619250" y="4079875"/>
            <a:ext cx="2819400" cy="644525"/>
            <a:chOff x="2425" y="2598"/>
            <a:chExt cx="1776" cy="406"/>
          </a:xfrm>
        </p:grpSpPr>
        <p:sp>
          <p:nvSpPr>
            <p:cNvPr id="6187" name="Text Box 43"/>
            <p:cNvSpPr txBox="1">
              <a:spLocks noChangeArrowheads="1"/>
            </p:cNvSpPr>
            <p:nvPr/>
          </p:nvSpPr>
          <p:spPr bwMode="auto">
            <a:xfrm>
              <a:off x="2425" y="2716"/>
              <a:ext cx="17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>
                  <a:solidFill>
                    <a:srgbClr val="FF0000"/>
                  </a:solidFill>
                  <a:latin typeface="Times New Roman" pitchFamily="18" charset="0"/>
                </a:rPr>
                <a:t>C+O</a:t>
              </a:r>
              <a:r>
                <a:rPr kumimoji="1" lang="en-US" altLang="zh-CN" baseline="-2500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r>
                <a:rPr kumimoji="1" lang="en-US" altLang="zh-CN">
                  <a:solidFill>
                    <a:srgbClr val="FF0000"/>
                  </a:solidFill>
                  <a:latin typeface="Times New Roman" pitchFamily="18" charset="0"/>
                </a:rPr>
                <a:t> </a:t>
              </a:r>
              <a:r>
                <a:rPr kumimoji="1" lang="en-US" altLang="zh-CN" b="0">
                  <a:solidFill>
                    <a:srgbClr val="FF0000"/>
                  </a:solidFill>
                  <a:latin typeface="Times New Roman" pitchFamily="18" charset="0"/>
                </a:rPr>
                <a:t>=====</a:t>
              </a:r>
              <a:r>
                <a:rPr kumimoji="1" lang="en-US" altLang="zh-CN">
                  <a:solidFill>
                    <a:srgbClr val="FF0000"/>
                  </a:solidFill>
                  <a:latin typeface="Times New Roman" pitchFamily="18" charset="0"/>
                </a:rPr>
                <a:t> CO</a:t>
              </a:r>
              <a:r>
                <a:rPr kumimoji="1" lang="en-US" altLang="zh-CN" baseline="-2500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6188" name="Text Box 44"/>
            <p:cNvSpPr txBox="1">
              <a:spLocks noChangeArrowheads="1"/>
            </p:cNvSpPr>
            <p:nvPr/>
          </p:nvSpPr>
          <p:spPr bwMode="auto">
            <a:xfrm>
              <a:off x="3016" y="2598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0000CC"/>
                  </a:solidFill>
                </a:rPr>
                <a:t>点燃</a:t>
              </a:r>
            </a:p>
          </p:txBody>
        </p:sp>
      </p:grpSp>
      <p:grpSp>
        <p:nvGrpSpPr>
          <p:cNvPr id="6192" name="Group 48"/>
          <p:cNvGrpSpPr>
            <a:grpSpLocks/>
          </p:cNvGrpSpPr>
          <p:nvPr/>
        </p:nvGrpSpPr>
        <p:grpSpPr bwMode="auto">
          <a:xfrm>
            <a:off x="4560888" y="4079875"/>
            <a:ext cx="2819400" cy="644525"/>
            <a:chOff x="2646" y="2205"/>
            <a:chExt cx="1776" cy="406"/>
          </a:xfrm>
        </p:grpSpPr>
        <p:sp>
          <p:nvSpPr>
            <p:cNvPr id="6190" name="Text Box 46"/>
            <p:cNvSpPr txBox="1">
              <a:spLocks noChangeArrowheads="1"/>
            </p:cNvSpPr>
            <p:nvPr/>
          </p:nvSpPr>
          <p:spPr bwMode="auto">
            <a:xfrm>
              <a:off x="2646" y="2323"/>
              <a:ext cx="17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>
                  <a:solidFill>
                    <a:srgbClr val="0000CC"/>
                  </a:solidFill>
                  <a:latin typeface="Times New Roman" pitchFamily="18" charset="0"/>
                </a:rPr>
                <a:t>2C+O</a:t>
              </a:r>
              <a:r>
                <a:rPr kumimoji="1" lang="en-US" altLang="zh-CN" baseline="-25000">
                  <a:solidFill>
                    <a:srgbClr val="0000CC"/>
                  </a:solidFill>
                  <a:latin typeface="Times New Roman" pitchFamily="18" charset="0"/>
                </a:rPr>
                <a:t>2</a:t>
              </a:r>
              <a:r>
                <a:rPr kumimoji="1" lang="en-US" altLang="zh-CN">
                  <a:solidFill>
                    <a:srgbClr val="0000CC"/>
                  </a:solidFill>
                  <a:latin typeface="Times New Roman" pitchFamily="18" charset="0"/>
                </a:rPr>
                <a:t> </a:t>
              </a:r>
              <a:r>
                <a:rPr kumimoji="1" lang="en-US" altLang="zh-CN" b="0">
                  <a:solidFill>
                    <a:srgbClr val="0000CC"/>
                  </a:solidFill>
                  <a:latin typeface="Times New Roman" pitchFamily="18" charset="0"/>
                </a:rPr>
                <a:t>=====</a:t>
              </a:r>
              <a:r>
                <a:rPr kumimoji="1" lang="en-US" altLang="zh-CN">
                  <a:solidFill>
                    <a:srgbClr val="0000CC"/>
                  </a:solidFill>
                  <a:latin typeface="Times New Roman" pitchFamily="18" charset="0"/>
                </a:rPr>
                <a:t> 2CO</a:t>
              </a:r>
              <a:endParaRPr kumimoji="1" lang="en-US" altLang="zh-CN" baseline="-25000">
                <a:solidFill>
                  <a:srgbClr val="0000CC"/>
                </a:solidFill>
                <a:latin typeface="Times New Roman" pitchFamily="18" charset="0"/>
              </a:endParaRPr>
            </a:p>
          </p:txBody>
        </p:sp>
        <p:sp>
          <p:nvSpPr>
            <p:cNvPr id="6191" name="Text Box 47"/>
            <p:cNvSpPr txBox="1">
              <a:spLocks noChangeArrowheads="1"/>
            </p:cNvSpPr>
            <p:nvPr/>
          </p:nvSpPr>
          <p:spPr bwMode="auto">
            <a:xfrm>
              <a:off x="3285" y="2205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点燃</a:t>
              </a:r>
            </a:p>
          </p:txBody>
        </p:sp>
      </p:grpSp>
      <p:grpSp>
        <p:nvGrpSpPr>
          <p:cNvPr id="6193" name="Group 49"/>
          <p:cNvGrpSpPr>
            <a:grpSpLocks/>
          </p:cNvGrpSpPr>
          <p:nvPr/>
        </p:nvGrpSpPr>
        <p:grpSpPr bwMode="auto">
          <a:xfrm>
            <a:off x="1617663" y="5257800"/>
            <a:ext cx="2954337" cy="619125"/>
            <a:chOff x="2425" y="2160"/>
            <a:chExt cx="1861" cy="390"/>
          </a:xfrm>
        </p:grpSpPr>
        <p:sp>
          <p:nvSpPr>
            <p:cNvPr id="6194" name="Text Box 50"/>
            <p:cNvSpPr txBox="1">
              <a:spLocks noChangeArrowheads="1"/>
            </p:cNvSpPr>
            <p:nvPr/>
          </p:nvSpPr>
          <p:spPr bwMode="auto">
            <a:xfrm>
              <a:off x="2425" y="2262"/>
              <a:ext cx="186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>
                  <a:solidFill>
                    <a:srgbClr val="FF0000"/>
                  </a:solidFill>
                  <a:latin typeface="Times New Roman" pitchFamily="18" charset="0"/>
                </a:rPr>
                <a:t>C+CO</a:t>
              </a:r>
              <a:r>
                <a:rPr kumimoji="1" lang="en-US" altLang="zh-CN" baseline="-25000">
                  <a:solidFill>
                    <a:srgbClr val="FF0000"/>
                  </a:solidFill>
                  <a:latin typeface="Times New Roman" pitchFamily="18" charset="0"/>
                </a:rPr>
                <a:t>2 </a:t>
              </a:r>
              <a:r>
                <a:rPr kumimoji="1" lang="en-US" altLang="zh-CN" b="0">
                  <a:solidFill>
                    <a:srgbClr val="FF0000"/>
                  </a:solidFill>
                  <a:latin typeface="Times New Roman" pitchFamily="18" charset="0"/>
                </a:rPr>
                <a:t>=====</a:t>
              </a:r>
              <a:r>
                <a:rPr kumimoji="1" lang="en-US" altLang="zh-CN">
                  <a:solidFill>
                    <a:srgbClr val="FF0000"/>
                  </a:solidFill>
                  <a:latin typeface="Times New Roman" pitchFamily="18" charset="0"/>
                </a:rPr>
                <a:t> 2CO</a:t>
              </a:r>
            </a:p>
          </p:txBody>
        </p:sp>
        <p:sp>
          <p:nvSpPr>
            <p:cNvPr id="6195" name="Text Box 51"/>
            <p:cNvSpPr txBox="1">
              <a:spLocks noChangeArrowheads="1"/>
            </p:cNvSpPr>
            <p:nvPr/>
          </p:nvSpPr>
          <p:spPr bwMode="auto">
            <a:xfrm>
              <a:off x="3107" y="2160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高温</a:t>
              </a:r>
            </a:p>
          </p:txBody>
        </p:sp>
      </p:grpSp>
      <p:sp>
        <p:nvSpPr>
          <p:cNvPr id="6203" name="Text Box 59"/>
          <p:cNvSpPr txBox="1">
            <a:spLocks noChangeArrowheads="1"/>
          </p:cNvSpPr>
          <p:nvPr/>
        </p:nvSpPr>
        <p:spPr bwMode="auto">
          <a:xfrm>
            <a:off x="4932363" y="2765425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rgbClr val="FF0000"/>
                </a:solidFill>
                <a:latin typeface="Times New Roman" pitchFamily="18" charset="0"/>
              </a:rPr>
              <a:t>CO</a:t>
            </a:r>
          </a:p>
        </p:txBody>
      </p:sp>
      <p:sp>
        <p:nvSpPr>
          <p:cNvPr id="6204" name="Text Box 60"/>
          <p:cNvSpPr txBox="1">
            <a:spLocks noChangeArrowheads="1"/>
          </p:cNvSpPr>
          <p:nvPr/>
        </p:nvSpPr>
        <p:spPr bwMode="auto">
          <a:xfrm>
            <a:off x="5597525" y="2765425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FF0000"/>
                </a:solidFill>
                <a:latin typeface="Times New Roman" pitchFamily="18" charset="0"/>
              </a:rPr>
              <a:t>、</a:t>
            </a:r>
            <a:r>
              <a:rPr kumimoji="1" lang="en-US" altLang="zh-CN" sz="2800">
                <a:solidFill>
                  <a:srgbClr val="FF0000"/>
                </a:solidFill>
                <a:latin typeface="Times New Roman" pitchFamily="18" charset="0"/>
              </a:rPr>
              <a:t>H</a:t>
            </a:r>
            <a:r>
              <a:rPr kumimoji="1" lang="en-US" altLang="zh-CN" sz="2800" baseline="-25000">
                <a:solidFill>
                  <a:srgbClr val="FF0000"/>
                </a:solidFill>
                <a:latin typeface="Times New Roman" pitchFamily="18" charset="0"/>
              </a:rPr>
              <a:t>2</a:t>
            </a:r>
            <a:endParaRPr kumimoji="1" lang="en-US" altLang="zh-CN" sz="280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6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6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6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6" grpId="0" autoUpdateAnimBg="0"/>
      <p:bldP spid="6167" grpId="0" autoUpdateAnimBg="0"/>
      <p:bldP spid="6203" grpId="0" autoUpdateAnimBg="0"/>
      <p:bldP spid="6204" grpId="0" autoUpdateAnimBg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2245</TotalTime>
  <Words>596</Words>
  <Application>Microsoft PowerPoint</Application>
  <PresentationFormat>全屏显示(4:3)</PresentationFormat>
  <Paragraphs>121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9" baseType="lpstr">
      <vt:lpstr>Times New Roman</vt:lpstr>
      <vt:lpstr>宋体</vt:lpstr>
      <vt:lpstr>Tahoma</vt:lpstr>
      <vt:lpstr>Arial</vt:lpstr>
      <vt:lpstr>Wingdings</vt:lpstr>
      <vt:lpstr>黑体</vt:lpstr>
      <vt:lpstr>华文中宋</vt:lpstr>
      <vt:lpstr>华文新魏</vt:lpstr>
      <vt:lpstr>楷体</vt:lpstr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</vt:vector>
  </TitlesOfParts>
  <Company>cysy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czb</dc:creator>
  <cp:lastModifiedBy>deng</cp:lastModifiedBy>
  <cp:revision>173</cp:revision>
  <dcterms:created xsi:type="dcterms:W3CDTF">2002-11-06T23:45:04Z</dcterms:created>
  <dcterms:modified xsi:type="dcterms:W3CDTF">2016-12-05T01:57:36Z</dcterms:modified>
</cp:coreProperties>
</file>