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58" r:id="rId2"/>
    <p:sldId id="260" r:id="rId3"/>
    <p:sldId id="261" r:id="rId4"/>
    <p:sldId id="262" r:id="rId5"/>
    <p:sldId id="263" r:id="rId6"/>
    <p:sldId id="267" r:id="rId7"/>
    <p:sldId id="264" r:id="rId8"/>
    <p:sldId id="259" r:id="rId9"/>
    <p:sldId id="269" r:id="rId10"/>
    <p:sldId id="265" r:id="rId11"/>
    <p:sldId id="266" r:id="rId12"/>
    <p:sldId id="268" r:id="rId13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4" d="100"/>
          <a:sy n="64" d="100"/>
        </p:scale>
        <p:origin x="90" y="1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536F2F6-93D9-41E1-9BC7-645F664ED06D}" type="datetimeFigureOut">
              <a:rPr lang="zh-CN" altLang="en-US" smtClean="0"/>
              <a:t>2016/5/24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31F0520-708D-4587-8EC9-83654A014F1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1310234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94E542-D1DF-453B-AD80-73BCEC7843F1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7025872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1F0520-708D-4587-8EC9-83654A014F16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8816699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3C3A98-3FF3-4C32-825B-BACEE2500A3E}" type="datetimeFigureOut">
              <a:rPr lang="zh-CN" altLang="en-US" smtClean="0"/>
              <a:t>2016/5/24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EE374F-8D70-4A2B-8090-90A12C523BE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021600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3C3A98-3FF3-4C32-825B-BACEE2500A3E}" type="datetimeFigureOut">
              <a:rPr lang="zh-CN" altLang="en-US" smtClean="0"/>
              <a:t>2016/5/24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EE374F-8D70-4A2B-8090-90A12C523BE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02184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3C3A98-3FF3-4C32-825B-BACEE2500A3E}" type="datetimeFigureOut">
              <a:rPr lang="zh-CN" altLang="en-US" smtClean="0"/>
              <a:t>2016/5/24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EE374F-8D70-4A2B-8090-90A12C523BE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460050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3C3A98-3FF3-4C32-825B-BACEE2500A3E}" type="datetimeFigureOut">
              <a:rPr lang="zh-CN" altLang="en-US" smtClean="0"/>
              <a:t>2016/5/24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EE374F-8D70-4A2B-8090-90A12C523BE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443713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3C3A98-3FF3-4C32-825B-BACEE2500A3E}" type="datetimeFigureOut">
              <a:rPr lang="zh-CN" altLang="en-US" smtClean="0"/>
              <a:t>2016/5/24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EE374F-8D70-4A2B-8090-90A12C523BE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399879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3C3A98-3FF3-4C32-825B-BACEE2500A3E}" type="datetimeFigureOut">
              <a:rPr lang="zh-CN" altLang="en-US" smtClean="0"/>
              <a:t>2016/5/24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EE374F-8D70-4A2B-8090-90A12C523BE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852945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3C3A98-3FF3-4C32-825B-BACEE2500A3E}" type="datetimeFigureOut">
              <a:rPr lang="zh-CN" altLang="en-US" smtClean="0"/>
              <a:t>2016/5/24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EE374F-8D70-4A2B-8090-90A12C523BE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919384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3C3A98-3FF3-4C32-825B-BACEE2500A3E}" type="datetimeFigureOut">
              <a:rPr lang="zh-CN" altLang="en-US" smtClean="0"/>
              <a:t>2016/5/24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EE374F-8D70-4A2B-8090-90A12C523BE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481506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3C3A98-3FF3-4C32-825B-BACEE2500A3E}" type="datetimeFigureOut">
              <a:rPr lang="zh-CN" altLang="en-US" smtClean="0"/>
              <a:t>2016/5/24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EE374F-8D70-4A2B-8090-90A12C523BE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537345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3C3A98-3FF3-4C32-825B-BACEE2500A3E}" type="datetimeFigureOut">
              <a:rPr lang="zh-CN" altLang="en-US" smtClean="0"/>
              <a:t>2016/5/24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EE374F-8D70-4A2B-8090-90A12C523BE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642102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3C3A98-3FF3-4C32-825B-BACEE2500A3E}" type="datetimeFigureOut">
              <a:rPr lang="zh-CN" altLang="en-US" smtClean="0"/>
              <a:t>2016/5/24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EE374F-8D70-4A2B-8090-90A12C523BE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081875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3C3A98-3FF3-4C32-825B-BACEE2500A3E}" type="datetimeFigureOut">
              <a:rPr lang="zh-CN" altLang="en-US" smtClean="0"/>
              <a:t>2016/5/24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EE374F-8D70-4A2B-8090-90A12C523BE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190831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内容占位符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67845" y="2591439"/>
            <a:ext cx="5012954" cy="3299543"/>
          </a:xfrm>
        </p:spPr>
      </p:pic>
      <p:sp>
        <p:nvSpPr>
          <p:cNvPr id="5" name="TextBox 1"/>
          <p:cNvSpPr txBox="1"/>
          <p:nvPr/>
        </p:nvSpPr>
        <p:spPr>
          <a:xfrm>
            <a:off x="1863023" y="381356"/>
            <a:ext cx="8193646" cy="1645238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r>
              <a:rPr lang="zh-CN" altLang="en-US" sz="3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    </a:t>
            </a:r>
            <a:r>
              <a:rPr lang="zh-CN" altLang="en-US" sz="48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让学习像喝橘子水一样</a:t>
            </a:r>
            <a:r>
              <a:rPr lang="en-US" altLang="zh-CN" sz="48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……</a:t>
            </a:r>
            <a:endParaRPr lang="zh-CN" altLang="en-US" sz="48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8" name="图片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165" y="2591439"/>
            <a:ext cx="5230295" cy="32991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30693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967210" y="502876"/>
            <a:ext cx="7263875" cy="803410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r>
              <a:rPr lang="zh-CN" altLang="en-US" sz="36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    为什么我会喜欢去做？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7954098" y="2869705"/>
            <a:ext cx="32403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800" b="1" dirty="0">
                <a:solidFill>
                  <a:srgbClr val="FF3300"/>
                </a:solidFill>
                <a:latin typeface="微软雅黑" pitchFamily="34" charset="-122"/>
                <a:ea typeface="微软雅黑" pitchFamily="34" charset="-122"/>
              </a:rPr>
              <a:t>桔子水效应</a:t>
            </a: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7602" y="2147841"/>
            <a:ext cx="5991198" cy="39960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70596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内容占位符 4"/>
          <p:cNvSpPr>
            <a:spLocks noGrp="1"/>
          </p:cNvSpPr>
          <p:nvPr>
            <p:ph idx="1"/>
          </p:nvPr>
        </p:nvSpPr>
        <p:spPr>
          <a:xfrm>
            <a:off x="551544" y="420914"/>
            <a:ext cx="10929256" cy="5930258"/>
          </a:xfrm>
        </p:spPr>
        <p:txBody>
          <a:bodyPr>
            <a:noAutofit/>
          </a:bodyPr>
          <a:lstStyle/>
          <a:p>
            <a:pPr lvl="1">
              <a:lnSpc>
                <a:spcPct val="120000"/>
              </a:lnSpc>
            </a:pPr>
            <a:r>
              <a:rPr lang="zh-CN" altLang="en-US" sz="2800" b="1" dirty="0" smtClean="0">
                <a:solidFill>
                  <a:srgbClr val="9C2E8F"/>
                </a:solidFill>
              </a:rPr>
              <a:t>我们</a:t>
            </a:r>
            <a:r>
              <a:rPr lang="zh-CN" altLang="en-US" sz="2800" b="1" dirty="0">
                <a:solidFill>
                  <a:srgbClr val="9C2E8F"/>
                </a:solidFill>
              </a:rPr>
              <a:t>在日常学习过程中记忆的是什么？是知识点吗？是表述知识点的那些词语吗？实际情况复杂得多。</a:t>
            </a:r>
            <a:endParaRPr lang="en-US" altLang="zh-CN" sz="2800" b="1" dirty="0">
              <a:solidFill>
                <a:srgbClr val="9C2E8F"/>
              </a:solidFill>
            </a:endParaRPr>
          </a:p>
          <a:p>
            <a:pPr lvl="1">
              <a:lnSpc>
                <a:spcPct val="120000"/>
              </a:lnSpc>
            </a:pPr>
            <a:r>
              <a:rPr lang="zh-CN" altLang="en-US" sz="2800" b="1" dirty="0">
                <a:solidFill>
                  <a:srgbClr val="9C2E8F"/>
                </a:solidFill>
              </a:rPr>
              <a:t>我们以为大脑记录信息是记住了一些事件的过程，好像是记住了一个故事的情节，和一些文字性的内容，比如说“爸爸带我去动物园了”。但实际上不是这样。大脑里的记忆，是与某件事相关的</a:t>
            </a:r>
            <a:r>
              <a:rPr lang="zh-CN" altLang="en-US" sz="2800" b="1" dirty="0">
                <a:solidFill>
                  <a:srgbClr val="FF0000"/>
                </a:solidFill>
              </a:rPr>
              <a:t>整体感觉</a:t>
            </a:r>
            <a:r>
              <a:rPr lang="zh-CN" altLang="en-US" sz="2800" b="1" dirty="0">
                <a:solidFill>
                  <a:srgbClr val="9C2E8F"/>
                </a:solidFill>
              </a:rPr>
              <a:t>，包括：去动物园的心情、看到了什么动物、是什么颜色的</a:t>
            </a:r>
            <a:r>
              <a:rPr lang="en-US" altLang="zh-CN" sz="2800" b="1" dirty="0">
                <a:solidFill>
                  <a:srgbClr val="9C2E8F"/>
                </a:solidFill>
              </a:rPr>
              <a:t>……</a:t>
            </a:r>
            <a:r>
              <a:rPr lang="zh-CN" altLang="en-US" sz="2800" b="1" dirty="0">
                <a:solidFill>
                  <a:srgbClr val="9C2E8F"/>
                </a:solidFill>
              </a:rPr>
              <a:t>这件事是以全面的方式记录下来的，而不像我们想像的，仅仅是“我在七岁去过动物园”这句话。这句话只含有几个</a:t>
            </a:r>
            <a:r>
              <a:rPr lang="en-US" altLang="zh-CN" sz="2800" b="1" dirty="0">
                <a:solidFill>
                  <a:srgbClr val="9C2E8F"/>
                </a:solidFill>
              </a:rPr>
              <a:t>Byte</a:t>
            </a:r>
            <a:r>
              <a:rPr lang="zh-CN" altLang="en-US" sz="2800" b="1" dirty="0">
                <a:solidFill>
                  <a:srgbClr val="9C2E8F"/>
                </a:solidFill>
              </a:rPr>
              <a:t>的信息，但是真实的记忆容量是很大的，能达到好几百</a:t>
            </a:r>
            <a:r>
              <a:rPr lang="en-US" altLang="zh-CN" sz="2800" b="1" dirty="0">
                <a:solidFill>
                  <a:srgbClr val="9C2E8F"/>
                </a:solidFill>
              </a:rPr>
              <a:t>G</a:t>
            </a:r>
            <a:r>
              <a:rPr lang="zh-CN" altLang="en-US" sz="2800" b="1" dirty="0">
                <a:solidFill>
                  <a:srgbClr val="9C2E8F"/>
                </a:solidFill>
              </a:rPr>
              <a:t>。这件事记忆远远不是“我去了动物园”这句话这么简单。</a:t>
            </a:r>
          </a:p>
        </p:txBody>
      </p:sp>
    </p:spTree>
    <p:extLst>
      <p:ext uri="{BB962C8B-B14F-4D97-AF65-F5344CB8AC3E}">
        <p14:creationId xmlns:p14="http://schemas.microsoft.com/office/powerpoint/2010/main" val="16339504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内容占位符 4"/>
          <p:cNvSpPr>
            <a:spLocks noGrp="1"/>
          </p:cNvSpPr>
          <p:nvPr>
            <p:ph idx="1"/>
          </p:nvPr>
        </p:nvSpPr>
        <p:spPr>
          <a:xfrm>
            <a:off x="435427" y="246743"/>
            <a:ext cx="11016344" cy="6226628"/>
          </a:xfrm>
        </p:spPr>
        <p:txBody>
          <a:bodyPr>
            <a:noAutofit/>
          </a:bodyPr>
          <a:lstStyle/>
          <a:p>
            <a:pPr lvl="1">
              <a:lnSpc>
                <a:spcPct val="120000"/>
              </a:lnSpc>
            </a:pPr>
            <a:r>
              <a:rPr lang="zh-CN" altLang="en-US" sz="2800" b="1" dirty="0" smtClean="0">
                <a:solidFill>
                  <a:srgbClr val="9C2E8F"/>
                </a:solidFill>
              </a:rPr>
              <a:t>举</a:t>
            </a:r>
            <a:r>
              <a:rPr lang="zh-CN" altLang="en-US" sz="2800" b="1" dirty="0">
                <a:solidFill>
                  <a:srgbClr val="9C2E8F"/>
                </a:solidFill>
              </a:rPr>
              <a:t>个例子来说，当我问一个成年人：“你喜欢喝橘子水还是苹果汁？”他告诉我说：“我喜欢喝橘子汁，我不喜欢喝苹果汁。“追述回去是怎么回事呢？原来小时候他跟爸爸一起去动物园，玩得非常非常开心，看到了大象猴子老虎，在非常开心的时候，爸爸给他喝了一杯橘子汁。爸爸还对他说：“你今天玩的开心吧！渴了吧，来喝点橘子水吧！”因此他长大以后都爱喝橘子水。他对橘子水的记忆里头，除了有“我爱喝橘子水”这几个字以外，更多的是喝橘子水那个时候的情绪、记忆、感觉等等所有的内容。</a:t>
            </a:r>
          </a:p>
          <a:p>
            <a:pPr lvl="1">
              <a:lnSpc>
                <a:spcPct val="120000"/>
              </a:lnSpc>
            </a:pPr>
            <a:r>
              <a:rPr lang="zh-CN" altLang="en-US" sz="2800" b="1" dirty="0">
                <a:solidFill>
                  <a:srgbClr val="9C2E8F"/>
                </a:solidFill>
              </a:rPr>
              <a:t>而和苹果汁有关的情绪记忆正好相反。有一天他被爸爸冤枉了，还打了他一顿。打完了之后冤枉他了，爸爸为了安慰他就说：“说别哭了别哭了，喝杯苹果汁吧！”结果呢，他对苹果汁的记忆是非常差的，以后也不爱喝苹果汁。</a:t>
            </a:r>
          </a:p>
        </p:txBody>
      </p:sp>
    </p:spTree>
    <p:extLst>
      <p:ext uri="{BB962C8B-B14F-4D97-AF65-F5344CB8AC3E}">
        <p14:creationId xmlns:p14="http://schemas.microsoft.com/office/powerpoint/2010/main" val="24515870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内容占位符 4"/>
          <p:cNvSpPr>
            <a:spLocks noGrp="1"/>
          </p:cNvSpPr>
          <p:nvPr>
            <p:ph idx="1"/>
          </p:nvPr>
        </p:nvSpPr>
        <p:spPr>
          <a:xfrm>
            <a:off x="609599" y="348343"/>
            <a:ext cx="10595429" cy="6177001"/>
          </a:xfrm>
        </p:spPr>
        <p:txBody>
          <a:bodyPr>
            <a:noAutofit/>
          </a:bodyPr>
          <a:lstStyle/>
          <a:p>
            <a:pPr lvl="1">
              <a:lnSpc>
                <a:spcPct val="120000"/>
              </a:lnSpc>
            </a:pPr>
            <a:r>
              <a:rPr lang="zh-CN" altLang="en-US" sz="2800" b="1" dirty="0" smtClean="0">
                <a:solidFill>
                  <a:srgbClr val="9C2E8F"/>
                </a:solidFill>
              </a:rPr>
              <a:t>这个</a:t>
            </a:r>
            <a:r>
              <a:rPr lang="zh-CN" altLang="en-US" sz="2800" b="1" dirty="0">
                <a:solidFill>
                  <a:srgbClr val="9C2E8F"/>
                </a:solidFill>
              </a:rPr>
              <a:t>例子就是简单的向大家表明，我们大脑的学习和吸收信息的时候，的确是跟着感觉和情绪一起收录进来的。</a:t>
            </a:r>
          </a:p>
          <a:p>
            <a:pPr lvl="1">
              <a:lnSpc>
                <a:spcPct val="120000"/>
              </a:lnSpc>
            </a:pPr>
            <a:r>
              <a:rPr lang="zh-CN" altLang="en-US" sz="2800" b="1" dirty="0">
                <a:solidFill>
                  <a:srgbClr val="9C2E8F"/>
                </a:solidFill>
              </a:rPr>
              <a:t>当我们情绪感觉很好的时候，比如说感到平静、喜悦、开心、放松等等，我们的身体里头会分泌血清素、多巴胺、内啡肽。这些激素有利于放松，提高学习效率，促进积极思考。如果我们感到紧张和焦虑，这些激素就不会分泌。而这些激素是有利于人们放松下来，去吸收信息、去思考做判断的，因此往往在好的的情绪感觉下，人们的学习效果就会好，反之则差。</a:t>
            </a:r>
          </a:p>
          <a:p>
            <a:pPr lvl="1">
              <a:lnSpc>
                <a:spcPct val="120000"/>
              </a:lnSpc>
            </a:pPr>
            <a:r>
              <a:rPr lang="zh-CN" altLang="en-US" sz="2800" b="1" dirty="0">
                <a:solidFill>
                  <a:srgbClr val="9C2E8F"/>
                </a:solidFill>
              </a:rPr>
              <a:t>从这一点那就引发到</a:t>
            </a:r>
            <a:r>
              <a:rPr lang="zh-CN" altLang="en-US" sz="2800" b="1" dirty="0" smtClean="0">
                <a:solidFill>
                  <a:srgbClr val="9C2E8F"/>
                </a:solidFill>
              </a:rPr>
              <a:t>学习中间</a:t>
            </a:r>
            <a:r>
              <a:rPr lang="zh-CN" altLang="en-US" sz="2800" b="1" dirty="0">
                <a:solidFill>
                  <a:srgbClr val="9C2E8F"/>
                </a:solidFill>
              </a:rPr>
              <a:t>一个很重要的事情，</a:t>
            </a:r>
            <a:r>
              <a:rPr lang="zh-CN" altLang="en-US" sz="2800" b="1" dirty="0" smtClean="0">
                <a:solidFill>
                  <a:srgbClr val="9C2E8F"/>
                </a:solidFill>
              </a:rPr>
              <a:t>就是我们在</a:t>
            </a:r>
            <a:r>
              <a:rPr lang="zh-CN" altLang="en-US" sz="2800" b="1" dirty="0">
                <a:solidFill>
                  <a:srgbClr val="9C2E8F"/>
                </a:solidFill>
              </a:rPr>
              <a:t>学习的时候，如果能保持放松喜悦开心的状态，学习效率是最高的</a:t>
            </a:r>
            <a:r>
              <a:rPr lang="zh-CN" altLang="en-US" sz="2800" b="1" dirty="0" smtClean="0">
                <a:solidFill>
                  <a:srgbClr val="9C2E8F"/>
                </a:solidFill>
              </a:rPr>
              <a:t>。</a:t>
            </a:r>
            <a:endParaRPr lang="zh-CN" altLang="en-US" sz="2800" b="1" dirty="0">
              <a:solidFill>
                <a:srgbClr val="9C2E8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81898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内容占位符 4"/>
          <p:cNvSpPr>
            <a:spLocks noGrp="1"/>
          </p:cNvSpPr>
          <p:nvPr>
            <p:ph idx="1"/>
          </p:nvPr>
        </p:nvSpPr>
        <p:spPr>
          <a:xfrm>
            <a:off x="522513" y="420915"/>
            <a:ext cx="10798629" cy="5857687"/>
          </a:xfrm>
        </p:spPr>
        <p:txBody>
          <a:bodyPr>
            <a:noAutofit/>
          </a:bodyPr>
          <a:lstStyle/>
          <a:p>
            <a:pPr lvl="1">
              <a:lnSpc>
                <a:spcPct val="120000"/>
              </a:lnSpc>
            </a:pPr>
            <a:r>
              <a:rPr lang="zh-CN" altLang="en-US" sz="2800" b="1" dirty="0" smtClean="0">
                <a:solidFill>
                  <a:srgbClr val="9C2E8F"/>
                </a:solidFill>
              </a:rPr>
              <a:t>那么</a:t>
            </a:r>
            <a:r>
              <a:rPr lang="zh-CN" altLang="en-US" sz="2800" b="1" dirty="0">
                <a:solidFill>
                  <a:srgbClr val="9C2E8F"/>
                </a:solidFill>
              </a:rPr>
              <a:t>会</a:t>
            </a:r>
            <a:r>
              <a:rPr lang="zh-CN" altLang="en-US" sz="2800" b="1" dirty="0" smtClean="0">
                <a:solidFill>
                  <a:srgbClr val="9C2E8F"/>
                </a:solidFill>
              </a:rPr>
              <a:t>有人会问，</a:t>
            </a:r>
            <a:r>
              <a:rPr lang="zh-CN" altLang="en-US" sz="2800" b="1" dirty="0">
                <a:solidFill>
                  <a:srgbClr val="9C2E8F"/>
                </a:solidFill>
              </a:rPr>
              <a:t>我怎么会觉得被爸妈骂老师骂了，非常有压力，或者第二天要考试了更紧张的时候，我反而学习效率更高一些，这是怎么回事呢？</a:t>
            </a:r>
          </a:p>
          <a:p>
            <a:pPr lvl="1">
              <a:lnSpc>
                <a:spcPct val="120000"/>
              </a:lnSpc>
            </a:pPr>
            <a:r>
              <a:rPr lang="zh-CN" altLang="en-US" sz="2800" b="1" dirty="0" smtClean="0">
                <a:solidFill>
                  <a:srgbClr val="9C2E8F"/>
                </a:solidFill>
              </a:rPr>
              <a:t>这</a:t>
            </a:r>
            <a:r>
              <a:rPr lang="zh-CN" altLang="en-US" sz="2800" b="1" dirty="0">
                <a:solidFill>
                  <a:srgbClr val="9C2E8F"/>
                </a:solidFill>
              </a:rPr>
              <a:t>里头有一个误解。当你被爸爸妈妈老师骂了，明天要考试了，充满了压力的时候，这个情况只是促使你坐在板凳上不出去玩儿了，愿意捧起书来看了，愿意做学习这个动作了，因此那</a:t>
            </a:r>
            <a:r>
              <a:rPr lang="zh-CN" altLang="en-US" sz="2800" b="1" dirty="0" smtClean="0">
                <a:solidFill>
                  <a:srgbClr val="9C2E8F"/>
                </a:solidFill>
              </a:rPr>
              <a:t>只是增加了学习时间而已。</a:t>
            </a:r>
            <a:endParaRPr lang="en-US" altLang="zh-CN" sz="2800" b="1" dirty="0">
              <a:solidFill>
                <a:srgbClr val="9C2E8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97035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内容占位符 4"/>
          <p:cNvSpPr>
            <a:spLocks noGrp="1"/>
          </p:cNvSpPr>
          <p:nvPr>
            <p:ph idx="1"/>
          </p:nvPr>
        </p:nvSpPr>
        <p:spPr>
          <a:xfrm>
            <a:off x="696686" y="628441"/>
            <a:ext cx="9807443" cy="5040560"/>
          </a:xfrm>
        </p:spPr>
        <p:txBody>
          <a:bodyPr>
            <a:noAutofit/>
          </a:bodyPr>
          <a:lstStyle/>
          <a:p>
            <a:pPr lvl="1">
              <a:lnSpc>
                <a:spcPct val="120000"/>
              </a:lnSpc>
            </a:pPr>
            <a:endParaRPr lang="zh-CN" altLang="en-US" sz="2800" b="1" dirty="0">
              <a:solidFill>
                <a:srgbClr val="9C2E8F"/>
              </a:solidFill>
            </a:endParaRPr>
          </a:p>
          <a:p>
            <a:pPr lvl="1">
              <a:lnSpc>
                <a:spcPct val="120000"/>
              </a:lnSpc>
            </a:pPr>
            <a:r>
              <a:rPr lang="zh-CN" altLang="en-US" sz="2800" b="1" dirty="0">
                <a:solidFill>
                  <a:srgbClr val="9C2E8F"/>
                </a:solidFill>
              </a:rPr>
              <a:t>但是如果你坐在那个地方，感觉到压力很大，很焦虑，甚至很愤怒，根本看不进去书，实际上学习效果还是很差。只是很多时候，你愿意坐下来了，最后慢慢地把书看进去了，放松了，感觉到学习的喜悦了。这个时候学习效率就提升了</a:t>
            </a:r>
            <a:r>
              <a:rPr lang="zh-CN" altLang="en-US" sz="2800" b="1" dirty="0" smtClean="0">
                <a:solidFill>
                  <a:srgbClr val="9C2E8F"/>
                </a:solidFill>
              </a:rPr>
              <a:t>。</a:t>
            </a:r>
            <a:endParaRPr lang="en-US" altLang="zh-CN" sz="2800" b="1" dirty="0" smtClean="0">
              <a:solidFill>
                <a:srgbClr val="9C2E8F"/>
              </a:solidFill>
            </a:endParaRPr>
          </a:p>
          <a:p>
            <a:pPr lvl="1">
              <a:lnSpc>
                <a:spcPct val="120000"/>
              </a:lnSpc>
            </a:pPr>
            <a:r>
              <a:rPr lang="zh-CN" altLang="en-US" sz="2800" b="1" dirty="0" smtClean="0">
                <a:solidFill>
                  <a:srgbClr val="9C2E8F"/>
                </a:solidFill>
              </a:rPr>
              <a:t>在</a:t>
            </a:r>
            <a:r>
              <a:rPr lang="zh-CN" altLang="en-US" sz="2800" b="1" dirty="0">
                <a:solidFill>
                  <a:srgbClr val="9C2E8F"/>
                </a:solidFill>
              </a:rPr>
              <a:t>考试的压力下、家长的压力下会出现两种情况：一种情况是孩子读进去了，成绩很好。另一种情况是孩子坐在那个地方，人在心不在，最后什么也做不出来</a:t>
            </a:r>
            <a:r>
              <a:rPr lang="zh-CN" altLang="en-US" sz="2800" b="1" dirty="0" smtClean="0">
                <a:solidFill>
                  <a:srgbClr val="9C2E8F"/>
                </a:solidFill>
              </a:rPr>
              <a:t>。</a:t>
            </a:r>
            <a:endParaRPr lang="en-US" altLang="zh-CN" sz="2800" b="1" dirty="0">
              <a:solidFill>
                <a:srgbClr val="9C2E8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1085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b="1" dirty="0"/>
              <a:t>讨论</a:t>
            </a:r>
            <a:r>
              <a:rPr lang="zh-CN" altLang="en-US" b="1" dirty="0" smtClean="0"/>
              <a:t>探究：</a:t>
            </a:r>
            <a:endParaRPr lang="zh-CN" altLang="en-US" b="1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38200" y="1825625"/>
            <a:ext cx="10860314" cy="4351338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US" altLang="zh-CN" sz="3200" b="1" dirty="0" smtClean="0"/>
              <a:t>1</a:t>
            </a:r>
            <a:r>
              <a:rPr lang="zh-CN" altLang="en-US" sz="3200" b="1" dirty="0" smtClean="0"/>
              <a:t>、什么是“橘子水效应”？</a:t>
            </a:r>
            <a:endParaRPr lang="en-US" altLang="zh-CN" sz="3200" b="1" dirty="0" smtClean="0"/>
          </a:p>
          <a:p>
            <a:pPr>
              <a:lnSpc>
                <a:spcPct val="150000"/>
              </a:lnSpc>
            </a:pPr>
            <a:r>
              <a:rPr lang="en-US" altLang="zh-CN" sz="3200" b="1" dirty="0" smtClean="0"/>
              <a:t>2</a:t>
            </a:r>
            <a:r>
              <a:rPr lang="zh-CN" altLang="en-US" sz="3200" b="1" dirty="0" smtClean="0"/>
              <a:t>、橘子水效应说明了什么？</a:t>
            </a:r>
            <a:endParaRPr lang="en-US" altLang="zh-CN" sz="3200" b="1" dirty="0" smtClean="0"/>
          </a:p>
          <a:p>
            <a:pPr>
              <a:lnSpc>
                <a:spcPct val="150000"/>
              </a:lnSpc>
            </a:pPr>
            <a:r>
              <a:rPr lang="en-US" altLang="zh-CN" sz="3200" b="1" dirty="0" smtClean="0"/>
              <a:t>3</a:t>
            </a:r>
            <a:r>
              <a:rPr lang="zh-CN" altLang="en-US" sz="3200" b="1" dirty="0" smtClean="0"/>
              <a:t>、谈到学习这个话题，你通常的情绪感受是什么？</a:t>
            </a:r>
            <a:endParaRPr lang="en-US" altLang="zh-CN" sz="3200" b="1" dirty="0" smtClean="0"/>
          </a:p>
          <a:p>
            <a:pPr>
              <a:lnSpc>
                <a:spcPct val="150000"/>
              </a:lnSpc>
            </a:pPr>
            <a:r>
              <a:rPr lang="en-US" altLang="zh-CN" sz="3200" b="1" dirty="0" smtClean="0"/>
              <a:t>4</a:t>
            </a:r>
            <a:r>
              <a:rPr lang="zh-CN" altLang="en-US" sz="3200" b="1" dirty="0" smtClean="0"/>
              <a:t>、如何用“橘子水效应”解释学习吃力、辛苦、低效？</a:t>
            </a:r>
            <a:endParaRPr lang="en-US" altLang="zh-CN" sz="3200" b="1" dirty="0" smtClean="0"/>
          </a:p>
          <a:p>
            <a:pPr>
              <a:lnSpc>
                <a:spcPct val="150000"/>
              </a:lnSpc>
            </a:pPr>
            <a:r>
              <a:rPr lang="en-US" altLang="zh-CN" sz="3200" b="1" dirty="0" smtClean="0"/>
              <a:t>5</a:t>
            </a:r>
            <a:r>
              <a:rPr lang="zh-CN" altLang="en-US" sz="3200" b="1" dirty="0" smtClean="0"/>
              <a:t>、如何利用“橘子水效应”让我们学习得更轻松高效？</a:t>
            </a:r>
            <a:endParaRPr lang="zh-CN" altLang="en-US" sz="3200" b="1" dirty="0"/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0221" y="209323"/>
            <a:ext cx="4954292" cy="29257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40226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 txBox="1">
            <a:spLocks noChangeArrowheads="1"/>
          </p:cNvSpPr>
          <p:nvPr/>
        </p:nvSpPr>
        <p:spPr>
          <a:xfrm>
            <a:off x="736148" y="1331229"/>
            <a:ext cx="4227737" cy="4329341"/>
          </a:xfrm>
          <a:prstGeom prst="rect">
            <a:avLst/>
          </a:prstGeom>
        </p:spPr>
        <p:txBody>
          <a:bodyPr/>
          <a:lstStyle/>
          <a:p>
            <a:pPr marL="342900" indent="-342900" eaLnBrk="0" hangingPunct="0">
              <a:lnSpc>
                <a:spcPct val="150000"/>
              </a:lnSpc>
              <a:spcBef>
                <a:spcPct val="20000"/>
              </a:spcBef>
              <a:buFontTx/>
              <a:buChar char="•"/>
              <a:defRPr/>
            </a:pPr>
            <a:r>
              <a:rPr lang="zh-CN" sz="2400" b="1" kern="0" dirty="0">
                <a:latin typeface="黑体" pitchFamily="49" charset="-122"/>
                <a:ea typeface="黑体" pitchFamily="49" charset="-122"/>
              </a:rPr>
              <a:t>压力紧张</a:t>
            </a:r>
            <a:r>
              <a:rPr lang="zh-CN" sz="2400" b="1" kern="0" dirty="0" smtClean="0">
                <a:latin typeface="黑体" pitchFamily="49" charset="-122"/>
                <a:ea typeface="黑体" pitchFamily="49" charset="-122"/>
              </a:rPr>
              <a:t>：</a:t>
            </a:r>
            <a:r>
              <a:rPr lang="en-US" altLang="zh-CN" sz="2400" b="1" kern="0" dirty="0" smtClean="0">
                <a:latin typeface="黑体" pitchFamily="49" charset="-122"/>
                <a:ea typeface="黑体" pitchFamily="49" charset="-122"/>
              </a:rPr>
              <a:t> </a:t>
            </a:r>
            <a:r>
              <a:rPr lang="zh-CN" sz="2400" kern="0" dirty="0" smtClean="0">
                <a:solidFill>
                  <a:srgbClr val="A50021"/>
                </a:solidFill>
                <a:latin typeface="黑体" pitchFamily="49" charset="-122"/>
                <a:ea typeface="黑体" pitchFamily="49" charset="-122"/>
              </a:rPr>
              <a:t>肾上腺素</a:t>
            </a:r>
            <a:endParaRPr lang="en-US" altLang="zh-CN" sz="2400" kern="0" dirty="0" smtClean="0">
              <a:solidFill>
                <a:srgbClr val="A50021"/>
              </a:solidFill>
              <a:latin typeface="黑体" pitchFamily="49" charset="-122"/>
              <a:ea typeface="黑体" pitchFamily="49" charset="-122"/>
            </a:endParaRPr>
          </a:p>
          <a:p>
            <a:pPr eaLnBrk="0" hangingPunct="0">
              <a:lnSpc>
                <a:spcPct val="150000"/>
              </a:lnSpc>
              <a:spcBef>
                <a:spcPct val="20000"/>
              </a:spcBef>
              <a:defRPr/>
            </a:pPr>
            <a:r>
              <a:rPr lang="en-US" altLang="zh-CN" sz="2400" kern="0" dirty="0" smtClean="0">
                <a:solidFill>
                  <a:srgbClr val="A50021"/>
                </a:solidFill>
                <a:latin typeface="黑体" pitchFamily="49" charset="-122"/>
                <a:ea typeface="黑体" pitchFamily="49" charset="-122"/>
              </a:rPr>
              <a:t>              </a:t>
            </a:r>
            <a:r>
              <a:rPr lang="zh-CN" sz="2400" kern="0" dirty="0" smtClean="0">
                <a:solidFill>
                  <a:srgbClr val="A50021"/>
                </a:solidFill>
                <a:latin typeface="黑体" pitchFamily="49" charset="-122"/>
                <a:ea typeface="黑体" pitchFamily="49" charset="-122"/>
              </a:rPr>
              <a:t>皮质醇</a:t>
            </a:r>
            <a:endParaRPr lang="zh-CN" sz="2400" kern="0" dirty="0">
              <a:solidFill>
                <a:srgbClr val="A50021"/>
              </a:solidFill>
              <a:latin typeface="黑体" pitchFamily="49" charset="-122"/>
              <a:ea typeface="黑体" pitchFamily="49" charset="-122"/>
            </a:endParaRPr>
          </a:p>
          <a:p>
            <a:pPr marL="342900" indent="-342900" eaLnBrk="0" hangingPunct="0">
              <a:lnSpc>
                <a:spcPct val="150000"/>
              </a:lnSpc>
              <a:spcBef>
                <a:spcPct val="20000"/>
              </a:spcBef>
              <a:buFontTx/>
              <a:buNone/>
              <a:defRPr/>
            </a:pPr>
            <a:r>
              <a:rPr lang="en-US" altLang="zh-CN" sz="2400" kern="0" dirty="0" smtClean="0">
                <a:latin typeface="黑体" pitchFamily="49" charset="-122"/>
                <a:ea typeface="黑体" pitchFamily="49" charset="-122"/>
              </a:rPr>
              <a:t>  </a:t>
            </a:r>
            <a:r>
              <a:rPr lang="zh-CN" sz="2400" kern="0" dirty="0" smtClean="0">
                <a:latin typeface="黑体" pitchFamily="49" charset="-122"/>
                <a:ea typeface="黑体" pitchFamily="49" charset="-122"/>
              </a:rPr>
              <a:t>为了</a:t>
            </a:r>
            <a:r>
              <a:rPr lang="zh-CN" sz="2400" kern="0" dirty="0">
                <a:latin typeface="黑体" pitchFamily="49" charset="-122"/>
                <a:ea typeface="黑体" pitchFamily="49" charset="-122"/>
              </a:rPr>
              <a:t>应付</a:t>
            </a:r>
            <a:r>
              <a:rPr lang="zh-CN" sz="2400" kern="0" dirty="0" smtClean="0">
                <a:latin typeface="黑体" pitchFamily="49" charset="-122"/>
                <a:ea typeface="黑体" pitchFamily="49" charset="-122"/>
              </a:rPr>
              <a:t>：拼命、</a:t>
            </a:r>
            <a:r>
              <a:rPr lang="zh-CN" sz="2400" kern="0" dirty="0">
                <a:latin typeface="黑体" pitchFamily="49" charset="-122"/>
                <a:ea typeface="黑体" pitchFamily="49" charset="-122"/>
              </a:rPr>
              <a:t>逃命。</a:t>
            </a:r>
          </a:p>
          <a:p>
            <a:pPr marL="342900" indent="-342900" eaLnBrk="0" hangingPunct="0">
              <a:lnSpc>
                <a:spcPct val="150000"/>
              </a:lnSpc>
              <a:spcBef>
                <a:spcPct val="20000"/>
              </a:spcBef>
              <a:buFontTx/>
              <a:buNone/>
              <a:defRPr/>
            </a:pPr>
            <a:r>
              <a:rPr lang="en-US" altLang="zh-CN" sz="2400" kern="0" dirty="0" smtClean="0">
                <a:latin typeface="黑体" pitchFamily="49" charset="-122"/>
                <a:ea typeface="黑体" pitchFamily="49" charset="-122"/>
              </a:rPr>
              <a:t>  </a:t>
            </a:r>
            <a:r>
              <a:rPr lang="zh-CN" sz="2400" kern="0" dirty="0" smtClean="0">
                <a:latin typeface="黑体" pitchFamily="49" charset="-122"/>
                <a:ea typeface="黑体" pitchFamily="49" charset="-122"/>
              </a:rPr>
              <a:t>人</a:t>
            </a:r>
            <a:r>
              <a:rPr lang="zh-CN" sz="2400" kern="0" dirty="0">
                <a:latin typeface="黑体" pitchFamily="49" charset="-122"/>
                <a:ea typeface="黑体" pitchFamily="49" charset="-122"/>
              </a:rPr>
              <a:t>的能力：</a:t>
            </a:r>
          </a:p>
          <a:p>
            <a:pPr eaLnBrk="0" hangingPunct="0">
              <a:lnSpc>
                <a:spcPct val="150000"/>
              </a:lnSpc>
              <a:spcBef>
                <a:spcPct val="20000"/>
              </a:spcBef>
              <a:defRPr/>
            </a:pPr>
            <a:r>
              <a:rPr lang="en-US" altLang="zh-CN" sz="2400" kern="0" dirty="0" smtClean="0">
                <a:latin typeface="黑体" pitchFamily="49" charset="-122"/>
                <a:ea typeface="黑体" pitchFamily="49" charset="-122"/>
              </a:rPr>
              <a:t>      </a:t>
            </a:r>
            <a:r>
              <a:rPr lang="zh-CN" sz="2400" kern="0" dirty="0" smtClean="0">
                <a:latin typeface="黑体" pitchFamily="49" charset="-122"/>
                <a:ea typeface="黑体" pitchFamily="49" charset="-122"/>
              </a:rPr>
              <a:t>战斗</a:t>
            </a:r>
            <a:r>
              <a:rPr lang="zh-CN" sz="2400" kern="0" dirty="0">
                <a:latin typeface="黑体" pitchFamily="49" charset="-122"/>
                <a:ea typeface="黑体" pitchFamily="49" charset="-122"/>
              </a:rPr>
              <a:t>、逃避</a:t>
            </a:r>
          </a:p>
          <a:p>
            <a:pPr eaLnBrk="0" hangingPunct="0">
              <a:lnSpc>
                <a:spcPct val="150000"/>
              </a:lnSpc>
              <a:spcBef>
                <a:spcPct val="20000"/>
              </a:spcBef>
              <a:defRPr/>
            </a:pPr>
            <a:r>
              <a:rPr lang="en-US" altLang="zh-CN" sz="2400" kern="0" dirty="0" smtClean="0">
                <a:latin typeface="黑体" pitchFamily="49" charset="-122"/>
                <a:ea typeface="黑体" pitchFamily="49" charset="-122"/>
              </a:rPr>
              <a:t>      </a:t>
            </a:r>
            <a:r>
              <a:rPr lang="zh-CN" sz="2400" kern="0" dirty="0" smtClean="0">
                <a:latin typeface="黑体" pitchFamily="49" charset="-122"/>
                <a:ea typeface="黑体" pitchFamily="49" charset="-122"/>
              </a:rPr>
              <a:t>大大</a:t>
            </a:r>
            <a:r>
              <a:rPr lang="zh-CN" sz="2400" kern="0" dirty="0">
                <a:latin typeface="黑体" pitchFamily="49" charset="-122"/>
                <a:ea typeface="黑体" pitchFamily="49" charset="-122"/>
              </a:rPr>
              <a:t>降低</a:t>
            </a:r>
            <a:r>
              <a:rPr lang="zh-CN" sz="2400" kern="0" dirty="0" smtClean="0">
                <a:latin typeface="黑体" pitchFamily="49" charset="-122"/>
                <a:ea typeface="黑体" pitchFamily="49" charset="-122"/>
              </a:rPr>
              <a:t>：思考</a:t>
            </a:r>
            <a:r>
              <a:rPr lang="zh-CN" sz="2400" kern="0" dirty="0">
                <a:latin typeface="黑体" pitchFamily="49" charset="-122"/>
                <a:ea typeface="黑体" pitchFamily="49" charset="-122"/>
              </a:rPr>
              <a:t>、未来</a:t>
            </a:r>
            <a:r>
              <a:rPr lang="zh-CN" sz="2400" kern="0" dirty="0" smtClean="0">
                <a:latin typeface="黑体" pitchFamily="49" charset="-122"/>
                <a:ea typeface="黑体" pitchFamily="49" charset="-122"/>
              </a:rPr>
              <a:t>策划</a:t>
            </a:r>
            <a:r>
              <a:rPr lang="zh-CN" altLang="en-US" sz="2400" kern="0" dirty="0" smtClean="0">
                <a:latin typeface="黑体" pitchFamily="49" charset="-122"/>
                <a:ea typeface="黑体" pitchFamily="49" charset="-122"/>
              </a:rPr>
              <a:t>、</a:t>
            </a:r>
            <a:r>
              <a:rPr lang="zh-CN" sz="2400" kern="0" dirty="0" smtClean="0">
                <a:latin typeface="黑体" pitchFamily="49" charset="-122"/>
                <a:ea typeface="黑体" pitchFamily="49" charset="-122"/>
              </a:rPr>
              <a:t>学习</a:t>
            </a:r>
            <a:r>
              <a:rPr lang="zh-CN" sz="2400" kern="0" dirty="0">
                <a:latin typeface="黑体" pitchFamily="49" charset="-122"/>
                <a:ea typeface="黑体" pitchFamily="49" charset="-122"/>
              </a:rPr>
              <a:t>、记忆、消化</a:t>
            </a:r>
          </a:p>
          <a:p>
            <a:pPr marL="342900" indent="-342900" eaLnBrk="0" hangingPunct="0">
              <a:lnSpc>
                <a:spcPct val="150000"/>
              </a:lnSpc>
              <a:spcBef>
                <a:spcPct val="20000"/>
              </a:spcBef>
              <a:buFontTx/>
              <a:buNone/>
              <a:defRPr/>
            </a:pPr>
            <a:endParaRPr lang="zh-CN" sz="2400" kern="0" dirty="0">
              <a:latin typeface="黑体" pitchFamily="49" charset="-122"/>
              <a:ea typeface="黑体" pitchFamily="49" charset="-122"/>
            </a:endParaRPr>
          </a:p>
          <a:p>
            <a:pPr marL="342900" indent="-342900" eaLnBrk="0" hangingPunct="0">
              <a:lnSpc>
                <a:spcPct val="150000"/>
              </a:lnSpc>
              <a:spcBef>
                <a:spcPct val="20000"/>
              </a:spcBef>
              <a:buFontTx/>
              <a:buNone/>
              <a:defRPr/>
            </a:pPr>
            <a:endParaRPr lang="zh-CN" altLang="zh-CN" sz="2400" kern="0" dirty="0">
              <a:latin typeface="+mn-lt"/>
              <a:ea typeface="+mn-ea"/>
            </a:endParaRPr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5562008" y="1331229"/>
            <a:ext cx="5975350" cy="4339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50000"/>
              </a:spcBef>
              <a:buFont typeface="Arial" panose="020B0604020202020204" pitchFamily="34" charset="0"/>
              <a:buChar char="•"/>
            </a:pP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放松：</a:t>
            </a:r>
            <a:r>
              <a:rPr lang="zh-CN" altLang="en-US" sz="2400" b="1" dirty="0">
                <a:solidFill>
                  <a:srgbClr val="A5002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血清素</a:t>
            </a:r>
            <a:r>
              <a:rPr lang="en-US" altLang="zh-CN" sz="2400" dirty="0">
                <a:ea typeface="黑体" panose="02010609060101010101" pitchFamily="49" charset="-122"/>
              </a:rPr>
              <a:t>——</a:t>
            </a:r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rPr>
              <a:t>能集中注意力</a:t>
            </a:r>
            <a:r>
              <a:rPr lang="zh-CN" altLang="en-US" sz="24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，能思考</a:t>
            </a:r>
            <a:endParaRPr lang="en-US" altLang="zh-CN" sz="2400" dirty="0" smtClean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1" hangingPunct="1">
              <a:lnSpc>
                <a:spcPct val="150000"/>
              </a:lnSpc>
              <a:spcBef>
                <a:spcPct val="50000"/>
              </a:spcBef>
            </a:pPr>
            <a:r>
              <a:rPr lang="zh-CN" altLang="en-US" sz="2400" b="1" dirty="0" smtClean="0">
                <a:latin typeface="楷体_GB2312" pitchFamily="1" charset="-122"/>
                <a:ea typeface="楷体_GB2312" pitchFamily="1" charset="-122"/>
              </a:rPr>
              <a:t>                （</a:t>
            </a:r>
            <a:r>
              <a:rPr lang="zh-CN" altLang="en-US" sz="2400" b="1" dirty="0">
                <a:latin typeface="楷体_GB2312" pitchFamily="1" charset="-122"/>
                <a:ea typeface="楷体_GB2312" pitchFamily="1" charset="-122"/>
              </a:rPr>
              <a:t>学习的条件）</a:t>
            </a:r>
          </a:p>
          <a:p>
            <a:pPr eaLnBrk="1" hangingPunct="1">
              <a:lnSpc>
                <a:spcPct val="150000"/>
              </a:lnSpc>
              <a:spcBef>
                <a:spcPct val="50000"/>
              </a:spcBef>
              <a:buFont typeface="Arial" panose="020B0604020202020204" pitchFamily="34" charset="0"/>
              <a:buChar char="•"/>
            </a:pP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开心：</a:t>
            </a:r>
            <a:r>
              <a:rPr lang="zh-CN" altLang="en-US" sz="2400" b="1" dirty="0">
                <a:solidFill>
                  <a:srgbClr val="A5002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内啡肽</a:t>
            </a:r>
            <a:r>
              <a:rPr lang="en-US" altLang="zh-CN" sz="2400" dirty="0">
                <a:ea typeface="黑体" panose="02010609060101010101" pitchFamily="49" charset="-122"/>
              </a:rPr>
              <a:t>——</a:t>
            </a:r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rPr>
              <a:t>无忧累，想</a:t>
            </a:r>
            <a:r>
              <a:rPr lang="zh-CN" altLang="en-US" sz="24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重复 </a:t>
            </a:r>
            <a:endParaRPr lang="zh-CN" altLang="en-US" sz="24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1" hangingPunct="1">
              <a:lnSpc>
                <a:spcPct val="150000"/>
              </a:lnSpc>
              <a:spcBef>
                <a:spcPct val="50000"/>
              </a:spcBef>
            </a:pPr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rPr>
              <a:t>                 </a:t>
            </a:r>
            <a:r>
              <a:rPr lang="zh-CN" altLang="en-US" sz="2400" b="1" dirty="0">
                <a:latin typeface="楷体_GB2312" pitchFamily="1" charset="-122"/>
                <a:ea typeface="楷体_GB2312" pitchFamily="1" charset="-122"/>
              </a:rPr>
              <a:t>（持续学习的条件）</a:t>
            </a:r>
          </a:p>
          <a:p>
            <a:pPr eaLnBrk="1" hangingPunct="1">
              <a:lnSpc>
                <a:spcPct val="150000"/>
              </a:lnSpc>
              <a:spcBef>
                <a:spcPct val="50000"/>
              </a:spcBef>
              <a:buFont typeface="Arial" panose="020B0604020202020204" pitchFamily="34" charset="0"/>
              <a:buChar char="•"/>
            </a:pP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积极：</a:t>
            </a:r>
            <a:r>
              <a:rPr lang="zh-CN" altLang="en-US" sz="2400" b="1" dirty="0">
                <a:solidFill>
                  <a:srgbClr val="A5002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多巴胺</a:t>
            </a:r>
            <a:r>
              <a:rPr lang="en-US" altLang="zh-CN" sz="2400" dirty="0">
                <a:ea typeface="黑体" panose="02010609060101010101" pitchFamily="49" charset="-122"/>
              </a:rPr>
              <a:t>——</a:t>
            </a:r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rPr>
              <a:t>积极争取，想新方</a:t>
            </a:r>
          </a:p>
          <a:p>
            <a:pPr eaLnBrk="1" hangingPunct="1">
              <a:lnSpc>
                <a:spcPct val="150000"/>
              </a:lnSpc>
              <a:spcBef>
                <a:spcPct val="50000"/>
              </a:spcBef>
            </a:pPr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rPr>
              <a:t> 法，追求突破</a:t>
            </a:r>
            <a:r>
              <a:rPr lang="zh-CN" altLang="en-US" sz="2400" b="1" dirty="0">
                <a:latin typeface="楷体_GB2312" pitchFamily="1" charset="-122"/>
                <a:ea typeface="楷体_GB2312" pitchFamily="1" charset="-122"/>
              </a:rPr>
              <a:t>（成功并长久学习的条件）</a:t>
            </a:r>
          </a:p>
        </p:txBody>
      </p:sp>
      <p:sp>
        <p:nvSpPr>
          <p:cNvPr id="6" name="Line 5"/>
          <p:cNvSpPr>
            <a:spLocks noChangeShapeType="1"/>
          </p:cNvSpPr>
          <p:nvPr/>
        </p:nvSpPr>
        <p:spPr bwMode="auto">
          <a:xfrm>
            <a:off x="5152096" y="1440969"/>
            <a:ext cx="34502" cy="4219601"/>
          </a:xfrm>
          <a:prstGeom prst="line">
            <a:avLst/>
          </a:prstGeom>
          <a:noFill/>
          <a:ln w="38100">
            <a:solidFill>
              <a:schemeClr val="accent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7" name="TextBox 1"/>
          <p:cNvSpPr txBox="1"/>
          <p:nvPr/>
        </p:nvSpPr>
        <p:spPr>
          <a:xfrm>
            <a:off x="2308484" y="209862"/>
            <a:ext cx="7719935" cy="956475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zh-CN" altLang="en-US" sz="4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 </a:t>
            </a:r>
            <a:r>
              <a:rPr lang="zh-CN" altLang="en-US" sz="40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橘子水效应的生理基础</a:t>
            </a:r>
            <a:endParaRPr lang="zh-CN" altLang="en-US" sz="40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83689432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643085" y="698954"/>
            <a:ext cx="7445830" cy="1325563"/>
          </a:xfrm>
        </p:spPr>
        <p:txBody>
          <a:bodyPr/>
          <a:lstStyle/>
          <a:p>
            <a:r>
              <a:rPr lang="zh-CN" altLang="en-US" b="1" dirty="0" smtClean="0"/>
              <a:t>聪明的犹太人做了什么？</a:t>
            </a:r>
            <a:endParaRPr lang="zh-CN" altLang="en-US" b="1" dirty="0"/>
          </a:p>
        </p:txBody>
      </p:sp>
      <p:pic>
        <p:nvPicPr>
          <p:cNvPr id="10" name="图片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6456" y="2997994"/>
            <a:ext cx="5538839" cy="3079594"/>
          </a:xfrm>
          <a:prstGeom prst="rect">
            <a:avLst/>
          </a:prstGeom>
        </p:spPr>
      </p:pic>
      <p:pic>
        <p:nvPicPr>
          <p:cNvPr id="4" name="内容占位符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0984" y="2997994"/>
            <a:ext cx="4961568" cy="3079594"/>
          </a:xfr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1372" y="466908"/>
            <a:ext cx="1462968" cy="16967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69843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1886" y="2215304"/>
            <a:ext cx="6533438" cy="4351269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513" y="2223411"/>
            <a:ext cx="3040215" cy="4343164"/>
          </a:xfrm>
          <a:prstGeom prst="rect">
            <a:avLst/>
          </a:prstGeom>
        </p:spPr>
      </p:pic>
      <p:sp>
        <p:nvSpPr>
          <p:cNvPr id="6" name="TextBox 1"/>
          <p:cNvSpPr txBox="1"/>
          <p:nvPr/>
        </p:nvSpPr>
        <p:spPr>
          <a:xfrm>
            <a:off x="2048584" y="261258"/>
            <a:ext cx="8193646" cy="1645238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r>
              <a:rPr lang="zh-CN" altLang="en-US" sz="3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    </a:t>
            </a:r>
            <a:r>
              <a:rPr lang="zh-CN" altLang="en-US" sz="48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让学习像喝橘子水一样</a:t>
            </a:r>
            <a:r>
              <a:rPr lang="en-US" altLang="zh-CN" sz="48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……</a:t>
            </a:r>
            <a:endParaRPr lang="zh-CN" altLang="en-US" sz="48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8" name="内容占位符 3"/>
          <p:cNvPicPr>
            <a:picLocks noGrp="1" noChangeAspect="1"/>
          </p:cNvPicPr>
          <p:nvPr>
            <p:ph idx="1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0517" y="2219266"/>
            <a:ext cx="3587142" cy="4347307"/>
          </a:xfrm>
        </p:spPr>
      </p:pic>
    </p:spTree>
    <p:extLst>
      <p:ext uri="{BB962C8B-B14F-4D97-AF65-F5344CB8AC3E}">
        <p14:creationId xmlns:p14="http://schemas.microsoft.com/office/powerpoint/2010/main" val="38146746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3848" y="905222"/>
            <a:ext cx="8984975" cy="5952778"/>
          </a:xfrm>
          <a:prstGeom prst="rect">
            <a:avLst/>
          </a:prstGeom>
        </p:spPr>
      </p:pic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282195" y="2057930"/>
            <a:ext cx="10062028" cy="1485059"/>
          </a:xfrm>
          <a:solidFill>
            <a:schemeClr val="accent2">
              <a:alpha val="45000"/>
            </a:schemeClr>
          </a:solidFill>
        </p:spPr>
        <p:txBody>
          <a:bodyPr/>
          <a:lstStyle/>
          <a:p>
            <a:pPr>
              <a:lnSpc>
                <a:spcPct val="150000"/>
              </a:lnSpc>
            </a:pPr>
            <a:r>
              <a:rPr lang="zh-CN" altLang="zh-CN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学习可以是轻松高效的，我们可以不断的去寻找方法，让我们更开心更放松的学习，高效的学习。</a:t>
            </a:r>
          </a:p>
          <a:p>
            <a:pPr>
              <a:lnSpc>
                <a:spcPct val="150000"/>
              </a:lnSpc>
            </a:pPr>
            <a:endParaRPr lang="zh-CN" altLang="en-US" b="1" dirty="0">
              <a:solidFill>
                <a:schemeClr val="accent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TextBox 1"/>
          <p:cNvSpPr txBox="1"/>
          <p:nvPr/>
        </p:nvSpPr>
        <p:spPr>
          <a:xfrm>
            <a:off x="2048584" y="261258"/>
            <a:ext cx="8193646" cy="1645238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r>
              <a:rPr lang="zh-CN" altLang="en-US" sz="3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    </a:t>
            </a:r>
            <a:r>
              <a:rPr lang="zh-CN" altLang="en-US" sz="48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让学习像喝橘子水一样</a:t>
            </a:r>
            <a:r>
              <a:rPr lang="en-US" altLang="zh-CN" sz="48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……</a:t>
            </a:r>
            <a:endParaRPr lang="zh-CN" altLang="en-US" sz="48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408506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312</TotalTime>
  <Words>1031</Words>
  <Application>Microsoft Office PowerPoint</Application>
  <PresentationFormat>宽屏</PresentationFormat>
  <Paragraphs>40</Paragraphs>
  <Slides>12</Slides>
  <Notes>2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12</vt:i4>
      </vt:variant>
    </vt:vector>
  </HeadingPairs>
  <TitlesOfParts>
    <vt:vector size="20" baseType="lpstr">
      <vt:lpstr>黑体</vt:lpstr>
      <vt:lpstr>楷体_GB2312</vt:lpstr>
      <vt:lpstr>宋体</vt:lpstr>
      <vt:lpstr>微软雅黑</vt:lpstr>
      <vt:lpstr>Arial</vt:lpstr>
      <vt:lpstr>Calibri</vt:lpstr>
      <vt:lpstr>Calibri Light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讨论探究：</vt:lpstr>
      <vt:lpstr>PowerPoint 演示文稿</vt:lpstr>
      <vt:lpstr>聪明的犹太人做了什么？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陈月琴</dc:creator>
  <cp:lastModifiedBy>陈月琴</cp:lastModifiedBy>
  <cp:revision>20</cp:revision>
  <dcterms:created xsi:type="dcterms:W3CDTF">2016-05-17T07:23:21Z</dcterms:created>
  <dcterms:modified xsi:type="dcterms:W3CDTF">2016-05-24T06:57:55Z</dcterms:modified>
</cp:coreProperties>
</file>