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82"/>
  </p:notesMasterIdLst>
  <p:handoutMasterIdLst>
    <p:handoutMasterId r:id="rId83"/>
  </p:handoutMasterIdLst>
  <p:sldIdLst>
    <p:sldId id="1473" r:id="rId2"/>
    <p:sldId id="1474" r:id="rId3"/>
    <p:sldId id="1683" r:id="rId4"/>
    <p:sldId id="1482" r:id="rId5"/>
    <p:sldId id="1575" r:id="rId6"/>
    <p:sldId id="1225" r:id="rId7"/>
    <p:sldId id="1476" r:id="rId8"/>
    <p:sldId id="1685" r:id="rId9"/>
    <p:sldId id="1580" r:id="rId10"/>
    <p:sldId id="1686" r:id="rId11"/>
    <p:sldId id="1583" r:id="rId12"/>
    <p:sldId id="1687" r:id="rId13"/>
    <p:sldId id="1688" r:id="rId14"/>
    <p:sldId id="1689" r:id="rId15"/>
    <p:sldId id="1690" r:id="rId16"/>
    <p:sldId id="1691" r:id="rId17"/>
    <p:sldId id="1584" r:id="rId18"/>
    <p:sldId id="1585" r:id="rId19"/>
    <p:sldId id="1586" r:id="rId20"/>
    <p:sldId id="1692" r:id="rId21"/>
    <p:sldId id="1693" r:id="rId22"/>
    <p:sldId id="1590" r:id="rId23"/>
    <p:sldId id="1591" r:id="rId24"/>
    <p:sldId id="1587" r:id="rId25"/>
    <p:sldId id="1592" r:id="rId26"/>
    <p:sldId id="1394" r:id="rId27"/>
    <p:sldId id="1589" r:id="rId28"/>
    <p:sldId id="1666" r:id="rId29"/>
    <p:sldId id="1415" r:id="rId30"/>
    <p:sldId id="1600" r:id="rId31"/>
    <p:sldId id="1694" r:id="rId32"/>
    <p:sldId id="1599" r:id="rId33"/>
    <p:sldId id="1602" r:id="rId34"/>
    <p:sldId id="1695" r:id="rId35"/>
    <p:sldId id="1603" r:id="rId36"/>
    <p:sldId id="1696" r:id="rId37"/>
    <p:sldId id="1605" r:id="rId38"/>
    <p:sldId id="1697" r:id="rId39"/>
    <p:sldId id="1607" r:id="rId40"/>
    <p:sldId id="1629" r:id="rId41"/>
    <p:sldId id="1667" r:id="rId42"/>
    <p:sldId id="1417" r:id="rId43"/>
    <p:sldId id="1669" r:id="rId44"/>
    <p:sldId id="1699" r:id="rId45"/>
    <p:sldId id="1673" r:id="rId46"/>
    <p:sldId id="1700" r:id="rId47"/>
    <p:sldId id="1702" r:id="rId48"/>
    <p:sldId id="1675" r:id="rId49"/>
    <p:sldId id="1612" r:id="rId50"/>
    <p:sldId id="1640" r:id="rId51"/>
    <p:sldId id="1644" r:id="rId52"/>
    <p:sldId id="1645" r:id="rId53"/>
    <p:sldId id="1642" r:id="rId54"/>
    <p:sldId id="1615" r:id="rId55"/>
    <p:sldId id="1616" r:id="rId56"/>
    <p:sldId id="1646" r:id="rId57"/>
    <p:sldId id="1647" r:id="rId58"/>
    <p:sldId id="1617" r:id="rId59"/>
    <p:sldId id="1676" r:id="rId60"/>
    <p:sldId id="1619" r:id="rId61"/>
    <p:sldId id="1620" r:id="rId62"/>
    <p:sldId id="1621" r:id="rId63"/>
    <p:sldId id="1703" r:id="rId64"/>
    <p:sldId id="1623" r:id="rId65"/>
    <p:sldId id="1648" r:id="rId66"/>
    <p:sldId id="1627" r:id="rId67"/>
    <p:sldId id="1650" r:id="rId68"/>
    <p:sldId id="1558" r:id="rId69"/>
    <p:sldId id="1559" r:id="rId70"/>
    <p:sldId id="1704" r:id="rId71"/>
    <p:sldId id="1560" r:id="rId72"/>
    <p:sldId id="1705" r:id="rId73"/>
    <p:sldId id="1707" r:id="rId74"/>
    <p:sldId id="1710" r:id="rId75"/>
    <p:sldId id="1709" r:id="rId76"/>
    <p:sldId id="1563" r:id="rId77"/>
    <p:sldId id="1658" r:id="rId78"/>
    <p:sldId id="1659" r:id="rId79"/>
    <p:sldId id="1660" r:id="rId80"/>
    <p:sldId id="1477" r:id="rId81"/>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7070"/>
    <a:srgbClr val="0000FF"/>
    <a:srgbClr val="385D8A"/>
    <a:srgbClr val="E7E9EB"/>
    <a:srgbClr val="DCDCDC"/>
    <a:srgbClr val="EEF0F1"/>
    <a:srgbClr val="009C96"/>
    <a:srgbClr val="EBF9F4"/>
    <a:srgbClr val="D5FFFD"/>
    <a:srgbClr val="EDEE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429" autoAdjust="0"/>
  </p:normalViewPr>
  <p:slideViewPr>
    <p:cSldViewPr>
      <p:cViewPr>
        <p:scale>
          <a:sx n="100" d="100"/>
          <a:sy n="100" d="100"/>
        </p:scale>
        <p:origin x="480" y="366"/>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2021/3/2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2021/3/2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1405671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1560293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空白">
    <p:spTree>
      <p:nvGrpSpPr>
        <p:cNvPr id="1" name=""/>
        <p:cNvGrpSpPr/>
        <p:nvPr/>
      </p:nvGrpSpPr>
      <p:grpSpPr>
        <a:xfrm>
          <a:off x="0" y="0"/>
          <a:ext cx="0" cy="0"/>
          <a:chOff x="0" y="0"/>
          <a:chExt cx="0" cy="0"/>
        </a:xfrm>
      </p:grpSpPr>
      <p:sp>
        <p:nvSpPr>
          <p:cNvPr id="2" name="矩形 1"/>
          <p:cNvSpPr/>
          <p:nvPr userDrawn="1"/>
        </p:nvSpPr>
        <p:spPr>
          <a:xfrm>
            <a:off x="0" y="5419588"/>
            <a:ext cx="12190413" cy="144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405756560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空白">
    <p:spTree>
      <p:nvGrpSpPr>
        <p:cNvPr id="1" name=""/>
        <p:cNvGrpSpPr/>
        <p:nvPr/>
      </p:nvGrpSpPr>
      <p:grpSpPr>
        <a:xfrm>
          <a:off x="0" y="0"/>
          <a:ext cx="0" cy="0"/>
          <a:chOff x="0" y="0"/>
          <a:chExt cx="0" cy="0"/>
        </a:xfrm>
      </p:grpSpPr>
      <p:sp>
        <p:nvSpPr>
          <p:cNvPr id="2" name="矩形 1"/>
          <p:cNvSpPr/>
          <p:nvPr userDrawn="1"/>
        </p:nvSpPr>
        <p:spPr>
          <a:xfrm>
            <a:off x="0" y="5085978"/>
            <a:ext cx="12190413" cy="177361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00540296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_空白">
    <p:spTree>
      <p:nvGrpSpPr>
        <p:cNvPr id="1" name=""/>
        <p:cNvGrpSpPr/>
        <p:nvPr/>
      </p:nvGrpSpPr>
      <p:grpSpPr>
        <a:xfrm>
          <a:off x="0" y="0"/>
          <a:ext cx="0" cy="0"/>
          <a:chOff x="0" y="0"/>
          <a:chExt cx="0" cy="0"/>
        </a:xfrm>
      </p:grpSpPr>
      <p:sp>
        <p:nvSpPr>
          <p:cNvPr id="2" name="矩形 1"/>
          <p:cNvSpPr/>
          <p:nvPr userDrawn="1"/>
        </p:nvSpPr>
        <p:spPr>
          <a:xfrm>
            <a:off x="0" y="4339588"/>
            <a:ext cx="12190413" cy="252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9413998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E0807B09-F3B6-4E1C-B76C-0E5EC6B1B295}"/>
              </a:ext>
            </a:extLst>
          </p:cNvPr>
          <p:cNvSpPr/>
          <p:nvPr userDrawn="1"/>
        </p:nvSpPr>
        <p:spPr>
          <a:xfrm>
            <a:off x="0" y="0"/>
            <a:ext cx="12192000" cy="6858000"/>
          </a:xfrm>
          <a:prstGeom prst="rect">
            <a:avLst/>
          </a:prstGeom>
          <a:blipFill dpi="0" rotWithShape="1">
            <a:blip r:embed="rId21"/>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98" r:id="rId1"/>
    <p:sldLayoutId id="2147483672" r:id="rId2"/>
    <p:sldLayoutId id="2147483703" r:id="rId3"/>
    <p:sldLayoutId id="2147483699" r:id="rId4"/>
    <p:sldLayoutId id="2147483702" r:id="rId5"/>
    <p:sldLayoutId id="2147483680" r:id="rId6"/>
    <p:sldLayoutId id="2147483700" r:id="rId7"/>
    <p:sldLayoutId id="2147483704" r:id="rId8"/>
    <p:sldLayoutId id="2147483678" r:id="rId9"/>
    <p:sldLayoutId id="2147483701" r:id="rId10"/>
    <p:sldLayoutId id="2147483675" r:id="rId11"/>
    <p:sldLayoutId id="2147483676" r:id="rId12"/>
    <p:sldLayoutId id="2147483679" r:id="rId13"/>
    <p:sldLayoutId id="2147483681" r:id="rId14"/>
    <p:sldLayoutId id="2147483682" r:id="rId15"/>
    <p:sldLayoutId id="2147483683" r:id="rId16"/>
    <p:sldLayoutId id="2147483684" r:id="rId17"/>
    <p:sldLayoutId id="2147483685" r:id="rId18"/>
    <p:sldLayoutId id="2147483677" r:id="rId19"/>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slide" Target="slide68.xml"/><Relationship Id="rId4" Type="http://schemas.openxmlformats.org/officeDocument/2006/relationships/slide" Target="slide4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0.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1.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9.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2.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3.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4.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9.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5.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6.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9.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7.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8.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9.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39.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40.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s>
</file>

<file path=ppt/slides/_rels/slide41.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2" Type="http://schemas.openxmlformats.org/officeDocument/2006/relationships/slide" Target="slide29.xml"/><Relationship Id="rId1" Type="http://schemas.openxmlformats.org/officeDocument/2006/relationships/slideLayout" Target="../slideLayouts/slideLayout1.xml"/><Relationship Id="rId6" Type="http://schemas.openxmlformats.org/officeDocument/2006/relationships/slide" Target="slide35.xml"/><Relationship Id="rId5" Type="http://schemas.openxmlformats.org/officeDocument/2006/relationships/slide" Target="slide33.xml"/><Relationship Id="rId4" Type="http://schemas.openxmlformats.org/officeDocument/2006/relationships/slide" Target="slide32.xml"/><Relationship Id="rId9" Type="http://schemas.openxmlformats.org/officeDocument/2006/relationships/slide" Target="slide6.xml"/></Relationships>
</file>

<file path=ppt/slides/_rels/slide4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1.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s>
</file>

<file path=ppt/slides/_rels/slide59.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19.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s>
</file>

<file path=ppt/slides/_rels/slide60.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5.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s>
</file>

<file path=ppt/slides/_rels/slide61.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8.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s>
</file>

<file path=ppt/slides/_rels/slide62.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1.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s>
</file>

<file path=ppt/slides/_rels/slide63.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19.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s>
</file>

<file path=ppt/slides/_rels/slide64.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1.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s>
</file>

<file path=ppt/slides/_rels/slide65.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1.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s>
</file>

<file path=ppt/slides/_rels/slide66.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1.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s>
</file>

<file path=ppt/slides/_rels/slide67.xml.rels><?xml version="1.0" encoding="UTF-8" standalone="yes"?>
<Relationships xmlns="http://schemas.openxmlformats.org/package/2006/relationships"><Relationship Id="rId8" Type="http://schemas.openxmlformats.org/officeDocument/2006/relationships/slide" Target="slide66.xml"/><Relationship Id="rId3" Type="http://schemas.openxmlformats.org/officeDocument/2006/relationships/slide" Target="slide60.xml"/><Relationship Id="rId7" Type="http://schemas.openxmlformats.org/officeDocument/2006/relationships/slide" Target="slide65.xml"/><Relationship Id="rId2" Type="http://schemas.openxmlformats.org/officeDocument/2006/relationships/slide" Target="slide58.xml"/><Relationship Id="rId1" Type="http://schemas.openxmlformats.org/officeDocument/2006/relationships/slideLayout" Target="../slideLayouts/slideLayout1.xml"/><Relationship Id="rId6" Type="http://schemas.openxmlformats.org/officeDocument/2006/relationships/slide" Target="slide64.xml"/><Relationship Id="rId5" Type="http://schemas.openxmlformats.org/officeDocument/2006/relationships/slide" Target="slide62.xml"/><Relationship Id="rId4" Type="http://schemas.openxmlformats.org/officeDocument/2006/relationships/slide" Target="slide61.xml"/><Relationship Id="rId9" Type="http://schemas.openxmlformats.org/officeDocument/2006/relationships/slide" Target="slide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86" name="组合 185"/>
          <p:cNvGrpSpPr/>
          <p:nvPr/>
        </p:nvGrpSpPr>
        <p:grpSpPr>
          <a:xfrm>
            <a:off x="-28885" y="0"/>
            <a:ext cx="12219298" cy="4221882"/>
            <a:chOff x="7535366" y="4264725"/>
            <a:chExt cx="10055226" cy="4481512"/>
          </a:xfrm>
          <a:blipFill dpi="0" rotWithShape="1">
            <a:blip r:embed="rId2"/>
            <a:srcRect/>
            <a:stretch>
              <a:fillRect t="-43000" b="-55000"/>
            </a:stretch>
          </a:blipFill>
        </p:grpSpPr>
        <p:sp>
          <p:nvSpPr>
            <p:cNvPr id="187"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2"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3"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4"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5"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1"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2"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5"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6"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7"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8"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9"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0"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4"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5"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6"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7"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8"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9"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0"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1"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2"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3"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4"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5"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6"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7"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8"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9"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0"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1"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0"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1"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2"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63" name="文本框 362"/>
          <p:cNvSpPr txBox="1"/>
          <p:nvPr/>
        </p:nvSpPr>
        <p:spPr>
          <a:xfrm>
            <a:off x="695206" y="4639136"/>
            <a:ext cx="10800000" cy="769441"/>
          </a:xfrm>
          <a:prstGeom prst="rect">
            <a:avLst/>
          </a:prstGeom>
          <a:noFill/>
        </p:spPr>
        <p:txBody>
          <a:bodyPr wrap="square" rtlCol="0">
            <a:spAutoFit/>
          </a:bodyPr>
          <a:lstStyle/>
          <a:p>
            <a:pPr algn="ctr"/>
            <a:r>
              <a:rPr lang="zh-CN" altLang="en-US" sz="4400" b="1" spc="300" dirty="0">
                <a:latin typeface="微软雅黑" panose="020B0503020204020204" pitchFamily="34" charset="-122"/>
                <a:ea typeface="微软雅黑" panose="020B0503020204020204" pitchFamily="34" charset="-122"/>
              </a:rPr>
              <a:t>第</a:t>
            </a:r>
            <a:r>
              <a:rPr lang="en-US" altLang="zh-CN" sz="4400" b="1" spc="300" dirty="0">
                <a:latin typeface="微软雅黑" panose="020B0503020204020204" pitchFamily="34" charset="-122"/>
                <a:ea typeface="微软雅黑" panose="020B0503020204020204" pitchFamily="34" charset="-122"/>
              </a:rPr>
              <a:t>40</a:t>
            </a:r>
            <a:r>
              <a:rPr lang="zh-CN" altLang="en-US" sz="4400" b="1" spc="300" dirty="0">
                <a:latin typeface="微软雅黑" panose="020B0503020204020204" pitchFamily="34" charset="-122"/>
                <a:ea typeface="微软雅黑" panose="020B0503020204020204" pitchFamily="34" charset="-122"/>
              </a:rPr>
              <a:t>课　寻觅社会的真谛</a:t>
            </a:r>
            <a:endParaRPr lang="en-US" altLang="zh-CN" sz="4400" b="1" spc="300" dirty="0" smtClean="0">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364" name="组合 363"/>
          <p:cNvGrpSpPr/>
          <p:nvPr/>
        </p:nvGrpSpPr>
        <p:grpSpPr>
          <a:xfrm>
            <a:off x="613177" y="90190"/>
            <a:ext cx="1629396" cy="1539949"/>
            <a:chOff x="1066865" y="4151654"/>
            <a:chExt cx="1629396" cy="1539949"/>
          </a:xfrm>
          <a:solidFill>
            <a:schemeClr val="bg1"/>
          </a:solidFill>
          <a:effectLst/>
        </p:grpSpPr>
        <p:sp>
          <p:nvSpPr>
            <p:cNvPr id="365"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366" name="任意多边形 3">
              <a:extLst>
                <a:ext uri="{FF2B5EF4-FFF2-40B4-BE49-F238E27FC236}">
                  <a16:creationId xmlns="" xmlns:a16="http://schemas.microsoft.com/office/drawing/2014/main"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1933882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2655" y="981522"/>
            <a:ext cx="9288000" cy="1957139"/>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领悟社会存在决定社会意识，理解价值观的形成与时代和环境密切相关；解析价值观差异与冲突产生的社会根源，能够进行合理的价值判断和行为选择。</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226574" y="1127764"/>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7" name="矩形 6"/>
          <p:cNvSpPr/>
          <p:nvPr/>
        </p:nvSpPr>
        <p:spPr>
          <a:xfrm>
            <a:off x="226574" y="3221392"/>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9" name="矩形 168"/>
          <p:cNvSpPr/>
          <p:nvPr/>
        </p:nvSpPr>
        <p:spPr>
          <a:xfrm>
            <a:off x="2492655" y="3069754"/>
            <a:ext cx="9288000" cy="1957139"/>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政治认同：认同以人民为中心的思想。</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科学精神：正确理解社会存在与社会意识的关系，正确认识人类社会的基本矛盾和基本规律。</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矩形 100"/>
          <p:cNvSpPr/>
          <p:nvPr/>
        </p:nvSpPr>
        <p:spPr>
          <a:xfrm>
            <a:off x="226574" y="261442"/>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grpSp>
        <p:nvGrpSpPr>
          <p:cNvPr id="2" name="组合 1"/>
          <p:cNvGrpSpPr/>
          <p:nvPr/>
        </p:nvGrpSpPr>
        <p:grpSpPr>
          <a:xfrm>
            <a:off x="334566" y="670510"/>
            <a:ext cx="11751440" cy="5611029"/>
            <a:chOff x="406574" y="496516"/>
            <a:chExt cx="11751440" cy="5611029"/>
          </a:xfrm>
        </p:grpSpPr>
        <p:cxnSp>
          <p:nvCxnSpPr>
            <p:cNvPr id="103" name="直接连接符 102"/>
            <p:cNvCxnSpPr/>
            <p:nvPr/>
          </p:nvCxnSpPr>
          <p:spPr>
            <a:xfrm>
              <a:off x="929754" y="224375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929754" y="2243757"/>
              <a:ext cx="0" cy="2772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929754" y="501397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800442" y="360238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2245695" y="2243757"/>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2379723" y="98848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2379723" y="988482"/>
              <a:ext cx="0" cy="271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2379723" y="370691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1" name="矩形 120">
              <a:extLst>
                <a:ext uri="{FF2B5EF4-FFF2-40B4-BE49-F238E27FC236}">
                  <a16:creationId xmlns="" xmlns:a16="http://schemas.microsoft.com/office/drawing/2014/main" id="{7A481929-0210-8D43-A5ED-9FF24E4F4ECA}"/>
                </a:ext>
              </a:extLst>
            </p:cNvPr>
            <p:cNvSpPr/>
            <p:nvPr/>
          </p:nvSpPr>
          <p:spPr>
            <a:xfrm>
              <a:off x="2422378" y="722065"/>
              <a:ext cx="7560000" cy="3610516"/>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社会存在</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与社会意识</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229000"/>
                </a:lnSpc>
                <a:spcAft>
                  <a:spcPts val="0"/>
                </a:spcAft>
                <a:tabLst>
                  <a:tab pos="2070735" algn="l"/>
                </a:tabLst>
              </a:pP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社会基本</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矛盾运动</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90000"/>
                </a:lnSpc>
                <a:spcAft>
                  <a:spcPts val="0"/>
                </a:spcAft>
                <a:tabLst>
                  <a:tab pos="2070735" algn="l"/>
                </a:tabLst>
              </a:pP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社会</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历史发</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展的总趋势</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22" name="直接连接符 121"/>
            <p:cNvCxnSpPr/>
            <p:nvPr/>
          </p:nvCxnSpPr>
          <p:spPr>
            <a:xfrm>
              <a:off x="3619896" y="164859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3619896" y="1648598"/>
              <a:ext cx="0" cy="1206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3619896" y="285459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3485868" y="224375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2" name="矩形 131">
              <a:extLst>
                <a:ext uri="{FF2B5EF4-FFF2-40B4-BE49-F238E27FC236}">
                  <a16:creationId xmlns="" xmlns:a16="http://schemas.microsoft.com/office/drawing/2014/main" id="{7A481929-0210-8D43-A5ED-9FF24E4F4ECA}"/>
                </a:ext>
              </a:extLst>
            </p:cNvPr>
            <p:cNvSpPr/>
            <p:nvPr/>
          </p:nvSpPr>
          <p:spPr>
            <a:xfrm>
              <a:off x="3662552" y="1356420"/>
              <a:ext cx="6840000" cy="1785080"/>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生产力的状况</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spc="-50" dirty="0" smtClean="0">
                  <a:latin typeface="Times New Roman" panose="02020603050405020304" pitchFamily="18" charset="0"/>
                  <a:ea typeface="方正中等线简体" panose="03000509000000000000" pitchFamily="65" charset="-122"/>
                  <a:cs typeface="Times New Roman" panose="02020603050405020304" pitchFamily="18" charset="0"/>
                </a:rPr>
                <a:t>生产关系的</a:t>
              </a:r>
              <a:r>
                <a:rPr lang="zh-CN" altLang="en-US" sz="1800" kern="100" spc="-50" dirty="0">
                  <a:latin typeface="Times New Roman" panose="02020603050405020304" pitchFamily="18" charset="0"/>
                  <a:ea typeface="方正中等线简体" panose="03000509000000000000" pitchFamily="65" charset="-122"/>
                  <a:cs typeface="Times New Roman" panose="02020603050405020304" pitchFamily="18" charset="0"/>
                </a:rPr>
                <a:t>性质，</a:t>
              </a:r>
              <a:r>
                <a:rPr lang="zh-CN" altLang="en-US" sz="1800" kern="100" spc="-50" dirty="0" smtClean="0">
                  <a:latin typeface="Times New Roman" panose="02020603050405020304" pitchFamily="18" charset="0"/>
                  <a:ea typeface="方正中等线简体" panose="03000509000000000000" pitchFamily="65" charset="-122"/>
                  <a:cs typeface="Times New Roman" panose="02020603050405020304" pitchFamily="18" charset="0"/>
                </a:rPr>
                <a:t>生产关系</a:t>
              </a:r>
              <a:endParaRPr lang="en-US" altLang="zh-CN" sz="1800" kern="100" spc="-5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对生产力具有④</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a:t>
              </a: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经济基础⑤</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spc="-60" dirty="0" smtClean="0">
                  <a:latin typeface="Times New Roman" panose="02020603050405020304" pitchFamily="18" charset="0"/>
                  <a:ea typeface="方正中等线简体" panose="03000509000000000000" pitchFamily="65" charset="-122"/>
                  <a:cs typeface="Times New Roman" panose="02020603050405020304" pitchFamily="18" charset="0"/>
                </a:rPr>
                <a:t>上层建筑</a:t>
              </a:r>
              <a:r>
                <a:rPr lang="zh-CN" altLang="en-US" sz="1800" kern="100" spc="-6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spc="-60" dirty="0" smtClean="0">
                  <a:latin typeface="Times New Roman" panose="02020603050405020304" pitchFamily="18" charset="0"/>
                  <a:ea typeface="方正中等线简体" panose="03000509000000000000" pitchFamily="65" charset="-122"/>
                  <a:cs typeface="Times New Roman" panose="02020603050405020304" pitchFamily="18" charset="0"/>
                </a:rPr>
                <a:t>上层建筑</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⑥</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a:t>
              </a:r>
              <a:r>
                <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rPr>
                <a:t>____</a:t>
              </a:r>
              <a:endParaRPr lang="en-US" altLang="zh-CN"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经济基础</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33" name="直接箭头连接符 132"/>
            <p:cNvCxnSpPr/>
            <p:nvPr/>
          </p:nvCxnSpPr>
          <p:spPr>
            <a:xfrm>
              <a:off x="1568227" y="2611425"/>
              <a:ext cx="0" cy="2044800"/>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4" name="圆角矩形 133"/>
            <p:cNvSpPr/>
            <p:nvPr/>
          </p:nvSpPr>
          <p:spPr>
            <a:xfrm>
              <a:off x="406574" y="1980469"/>
              <a:ext cx="396000" cy="3240000"/>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800" dirty="0">
                  <a:solidFill>
                    <a:prstClr val="black"/>
                  </a:solidFill>
                  <a:latin typeface="方正中等线简体" panose="03000509000000000000" pitchFamily="65" charset="-122"/>
                  <a:ea typeface="方正中等线简体" panose="03000509000000000000" pitchFamily="65" charset="-122"/>
                </a:rPr>
                <a:t>寻觅社会的真谛</a:t>
              </a:r>
            </a:p>
          </p:txBody>
        </p:sp>
        <p:sp>
          <p:nvSpPr>
            <p:cNvPr id="135" name="圆角矩形 134"/>
            <p:cNvSpPr/>
            <p:nvPr/>
          </p:nvSpPr>
          <p:spPr>
            <a:xfrm>
              <a:off x="1056811" y="1889131"/>
              <a:ext cx="1188000" cy="720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zh-CN" altLang="en-US" sz="1800" dirty="0">
                  <a:solidFill>
                    <a:schemeClr val="tx1"/>
                  </a:solidFill>
                  <a:latin typeface="方正中等线简体" panose="03000509000000000000" pitchFamily="65" charset="-122"/>
                  <a:ea typeface="方正中等线简体" panose="03000509000000000000" pitchFamily="65" charset="-122"/>
                </a:rPr>
                <a:t>社会</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发展的</a:t>
              </a:r>
              <a:r>
                <a:rPr lang="zh-CN" altLang="en-US" sz="1800" dirty="0">
                  <a:solidFill>
                    <a:schemeClr val="tx1"/>
                  </a:solidFill>
                  <a:latin typeface="方正中等线简体" panose="03000509000000000000" pitchFamily="65" charset="-122"/>
                  <a:ea typeface="方正中等线简体" panose="03000509000000000000" pitchFamily="65" charset="-122"/>
                </a:rPr>
                <a:t>规律</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sp>
          <p:nvSpPr>
            <p:cNvPr id="136" name="矩形 135"/>
            <p:cNvSpPr/>
            <p:nvPr/>
          </p:nvSpPr>
          <p:spPr>
            <a:xfrm>
              <a:off x="1172227" y="3226544"/>
              <a:ext cx="396000" cy="646331"/>
            </a:xfrm>
            <a:prstGeom prst="rect">
              <a:avLst/>
            </a:prstGeom>
          </p:spPr>
          <p:txBody>
            <a:bodyPr wrap="square">
              <a:spAutoFit/>
            </a:bodyPr>
            <a:lstStyle/>
            <a:p>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制约</a:t>
              </a:r>
            </a:p>
          </p:txBody>
        </p:sp>
        <p:cxnSp>
          <p:nvCxnSpPr>
            <p:cNvPr id="143" name="直接箭头连接符 142"/>
            <p:cNvCxnSpPr/>
            <p:nvPr/>
          </p:nvCxnSpPr>
          <p:spPr>
            <a:xfrm>
              <a:off x="1702718" y="2611425"/>
              <a:ext cx="0" cy="2044800"/>
            </a:xfrm>
            <a:prstGeom prst="straightConnector1">
              <a:avLst/>
            </a:prstGeom>
            <a:ln w="12700">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144" name="圆角矩形 143"/>
            <p:cNvSpPr/>
            <p:nvPr/>
          </p:nvSpPr>
          <p:spPr>
            <a:xfrm>
              <a:off x="1056811" y="4663755"/>
              <a:ext cx="1188000" cy="720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zh-CN" altLang="en-US" sz="1800" dirty="0">
                  <a:solidFill>
                    <a:schemeClr val="tx1"/>
                  </a:solidFill>
                  <a:latin typeface="方正中等线简体" panose="03000509000000000000" pitchFamily="65" charset="-122"/>
                  <a:ea typeface="方正中等线简体" panose="03000509000000000000" pitchFamily="65" charset="-122"/>
                </a:rPr>
                <a:t>社会</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历史的</a:t>
              </a:r>
              <a:r>
                <a:rPr lang="zh-CN" altLang="en-US" sz="1800" dirty="0">
                  <a:solidFill>
                    <a:schemeClr val="tx1"/>
                  </a:solidFill>
                  <a:latin typeface="方正中等线简体" panose="03000509000000000000" pitchFamily="65" charset="-122"/>
                  <a:ea typeface="方正中等线简体" panose="03000509000000000000" pitchFamily="65" charset="-122"/>
                </a:rPr>
                <a:t>主体</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sp>
          <p:nvSpPr>
            <p:cNvPr id="148" name="矩形 147"/>
            <p:cNvSpPr/>
            <p:nvPr/>
          </p:nvSpPr>
          <p:spPr>
            <a:xfrm>
              <a:off x="1718969" y="2949545"/>
              <a:ext cx="396747" cy="1200329"/>
            </a:xfrm>
            <a:prstGeom prst="rect">
              <a:avLst/>
            </a:prstGeom>
          </p:spPr>
          <p:txBody>
            <a:bodyPr wrap="square">
              <a:spAutoFit/>
            </a:bodyPr>
            <a:lstStyle/>
            <a:p>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前提条件</a:t>
              </a:r>
            </a:p>
          </p:txBody>
        </p:sp>
        <p:cxnSp>
          <p:nvCxnSpPr>
            <p:cNvPr id="151" name="直接连接符 150"/>
            <p:cNvCxnSpPr/>
            <p:nvPr/>
          </p:nvCxnSpPr>
          <p:spPr>
            <a:xfrm>
              <a:off x="2379723" y="460829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2379723" y="4608293"/>
              <a:ext cx="0" cy="1224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a:off x="2379723" y="583229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a:off x="2245695" y="5013970"/>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6" name="矩形 155">
              <a:extLst>
                <a:ext uri="{FF2B5EF4-FFF2-40B4-BE49-F238E27FC236}">
                  <a16:creationId xmlns="" xmlns:a16="http://schemas.microsoft.com/office/drawing/2014/main" id="{7A481929-0210-8D43-A5ED-9FF24E4F4ECA}"/>
                </a:ext>
              </a:extLst>
            </p:cNvPr>
            <p:cNvSpPr/>
            <p:nvPr/>
          </p:nvSpPr>
          <p:spPr>
            <a:xfrm>
              <a:off x="2422377" y="4322465"/>
              <a:ext cx="9720000" cy="1785080"/>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含义：是指一切对社会历史</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起⑫</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的人们</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原理</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：人民群众是社会历史的主体</a:t>
              </a:r>
              <a:r>
                <a:rPr lang="zh-CN" altLang="en-US" sz="1800" kern="100" spc="-70" dirty="0">
                  <a:latin typeface="Times New Roman" panose="02020603050405020304" pitchFamily="18" charset="0"/>
                  <a:ea typeface="方正中等线简体" panose="03000509000000000000" pitchFamily="65" charset="-122"/>
                  <a:cs typeface="Times New Roman" panose="02020603050405020304" pitchFamily="18" charset="0"/>
                </a:rPr>
                <a:t>，是历史的创造者。人民群众是</a:t>
              </a:r>
              <a:r>
                <a:rPr lang="zh-CN" altLang="en-US" sz="1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社会</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和精神财富</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创造者，</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是</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⑭</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决定</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力量</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方法论：</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树立</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⑮</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观点</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坚持</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⑯</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路线</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57" name="直接连接符 156"/>
            <p:cNvCxnSpPr/>
            <p:nvPr/>
          </p:nvCxnSpPr>
          <p:spPr>
            <a:xfrm>
              <a:off x="3701332" y="372514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3835360" y="329273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3835360" y="3292738"/>
              <a:ext cx="0" cy="853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1" name="矩形 160">
              <a:extLst>
                <a:ext uri="{FF2B5EF4-FFF2-40B4-BE49-F238E27FC236}">
                  <a16:creationId xmlns="" xmlns:a16="http://schemas.microsoft.com/office/drawing/2014/main" id="{7A481929-0210-8D43-A5ED-9FF24E4F4ECA}"/>
                </a:ext>
              </a:extLst>
            </p:cNvPr>
            <p:cNvSpPr/>
            <p:nvPr/>
          </p:nvSpPr>
          <p:spPr>
            <a:xfrm>
              <a:off x="3878014" y="3026321"/>
              <a:ext cx="8280000" cy="1369581"/>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总趋势：是前进的、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发展的过程是曲折的</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实现方式：在</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的矛盾</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运动中</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在</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社会基本矛盾的不断解决中实现的</a:t>
              </a:r>
            </a:p>
          </p:txBody>
        </p:sp>
        <p:cxnSp>
          <p:nvCxnSpPr>
            <p:cNvPr id="162" name="直接连接符 161"/>
            <p:cNvCxnSpPr/>
            <p:nvPr/>
          </p:nvCxnSpPr>
          <p:spPr>
            <a:xfrm>
              <a:off x="3835360" y="414987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a:off x="4626471" y="98867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a:off x="4760499" y="76293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4760499" y="762933"/>
              <a:ext cx="0" cy="44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a:off x="4760499" y="119939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7" name="矩形 166">
              <a:extLst>
                <a:ext uri="{FF2B5EF4-FFF2-40B4-BE49-F238E27FC236}">
                  <a16:creationId xmlns="" xmlns:a16="http://schemas.microsoft.com/office/drawing/2014/main" id="{7A481929-0210-8D43-A5ED-9FF24E4F4ECA}"/>
                </a:ext>
              </a:extLst>
            </p:cNvPr>
            <p:cNvSpPr/>
            <p:nvPr/>
          </p:nvSpPr>
          <p:spPr>
            <a:xfrm>
              <a:off x="4793629" y="496516"/>
              <a:ext cx="3600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社会存在</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社会意识</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②</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社会存在</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68" name="直接连接符 167"/>
            <p:cNvCxnSpPr/>
            <p:nvPr/>
          </p:nvCxnSpPr>
          <p:spPr>
            <a:xfrm>
              <a:off x="8615486" y="164859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a:off x="8741486" y="1648598"/>
              <a:ext cx="0" cy="1206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8615486" y="285459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p:nvPr/>
          </p:nvCxnSpPr>
          <p:spPr>
            <a:xfrm>
              <a:off x="8741486" y="2243757"/>
              <a:ext cx="180000" cy="1"/>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2" name="矩形 171">
              <a:extLst>
                <a:ext uri="{FF2B5EF4-FFF2-40B4-BE49-F238E27FC236}">
                  <a16:creationId xmlns="" xmlns:a16="http://schemas.microsoft.com/office/drawing/2014/main" id="{7A481929-0210-8D43-A5ED-9FF24E4F4ECA}"/>
                </a:ext>
              </a:extLst>
            </p:cNvPr>
            <p:cNvSpPr/>
            <p:nvPr/>
          </p:nvSpPr>
          <p:spPr>
            <a:xfrm>
              <a:off x="8874943" y="1356420"/>
              <a:ext cx="3215736" cy="1785080"/>
            </a:xfrm>
            <a:prstGeom prst="rect">
              <a:avLst/>
            </a:prstGeom>
          </p:spPr>
          <p:txBody>
            <a:bodyPr wrap="square" lIns="121898" tIns="60948" rIns="121898" bIns="60948">
              <a:spAutoFit/>
            </a:bodyPr>
            <a:lstStyle/>
            <a:p>
              <a:pPr>
                <a:lnSpc>
                  <a:spcPct val="150000"/>
                </a:lnSpc>
                <a:spcAft>
                  <a:spcPts val="0"/>
                </a:spcAft>
                <a:tabLst>
                  <a:tab pos="2070735" algn="l"/>
                </a:tabLst>
              </a:pPr>
              <a:r>
                <a:rPr lang="zh-CN" altLang="en-US" sz="1800" kern="100" spc="-90" dirty="0">
                  <a:latin typeface="Times New Roman" panose="02020603050405020304" pitchFamily="18" charset="0"/>
                  <a:ea typeface="方正中等线简体" panose="03000509000000000000" pitchFamily="65" charset="-122"/>
                  <a:cs typeface="Times New Roman" panose="02020603050405020304" pitchFamily="18" charset="0"/>
                </a:rPr>
                <a:t>生产关系一定要</a:t>
              </a:r>
              <a:r>
                <a:rPr lang="zh-CN" altLang="en-US" sz="1800" kern="100" spc="-90" dirty="0" smtClean="0">
                  <a:latin typeface="Times New Roman" panose="02020603050405020304" pitchFamily="18" charset="0"/>
                  <a:ea typeface="方正中等线简体" panose="03000509000000000000" pitchFamily="65" charset="-122"/>
                  <a:cs typeface="Times New Roman" panose="02020603050405020304" pitchFamily="18" charset="0"/>
                </a:rPr>
                <a:t>适合</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⑦</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a:t>
              </a:r>
            </a:p>
            <a:p>
              <a:pPr>
                <a:lnSpc>
                  <a:spcPct val="150000"/>
                </a:lnSpc>
                <a:spcAft>
                  <a:spcPts val="0"/>
                </a:spcAft>
                <a:tabLst>
                  <a:tab pos="2070735" algn="l"/>
                </a:tabLst>
              </a:pP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规律</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，上层建筑</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一定要</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适合⑧</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规律</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，是</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人类社会的基本规律</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grpSp>
      <p:sp>
        <p:nvSpPr>
          <p:cNvPr id="178" name="矩形 177"/>
          <p:cNvSpPr/>
          <p:nvPr/>
        </p:nvSpPr>
        <p:spPr>
          <a:xfrm>
            <a:off x="5952931" y="771064"/>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决定</a:t>
            </a:r>
            <a:endParaRPr lang="zh-CN" altLang="en-US" sz="1800" dirty="0">
              <a:solidFill>
                <a:srgbClr val="C00000"/>
              </a:solidFill>
            </a:endParaRPr>
          </a:p>
        </p:txBody>
      </p:sp>
      <p:sp>
        <p:nvSpPr>
          <p:cNvPr id="46" name="矩形 45"/>
          <p:cNvSpPr/>
          <p:nvPr/>
        </p:nvSpPr>
        <p:spPr>
          <a:xfrm>
            <a:off x="5942364" y="1182310"/>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反作用于</a:t>
            </a:r>
            <a:endParaRPr lang="zh-CN" altLang="en-US" sz="1800" dirty="0">
              <a:solidFill>
                <a:srgbClr val="C00000"/>
              </a:solidFill>
            </a:endParaRPr>
          </a:p>
        </p:txBody>
      </p:sp>
      <p:sp>
        <p:nvSpPr>
          <p:cNvPr id="47" name="矩形 46"/>
          <p:cNvSpPr/>
          <p:nvPr/>
        </p:nvSpPr>
        <p:spPr>
          <a:xfrm>
            <a:off x="5242376" y="1639119"/>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决定</a:t>
            </a:r>
            <a:endParaRPr lang="zh-CN" altLang="en-US" sz="1800" dirty="0">
              <a:solidFill>
                <a:srgbClr val="C00000"/>
              </a:solidFill>
            </a:endParaRPr>
          </a:p>
        </p:txBody>
      </p:sp>
      <p:sp>
        <p:nvSpPr>
          <p:cNvPr id="48" name="矩形 47"/>
          <p:cNvSpPr/>
          <p:nvPr/>
        </p:nvSpPr>
        <p:spPr>
          <a:xfrm>
            <a:off x="5487025" y="2046457"/>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反作用</a:t>
            </a:r>
            <a:endParaRPr lang="zh-CN" altLang="en-US" sz="1800" dirty="0">
              <a:solidFill>
                <a:srgbClr val="C00000"/>
              </a:solidFill>
            </a:endParaRPr>
          </a:p>
        </p:txBody>
      </p:sp>
      <p:sp>
        <p:nvSpPr>
          <p:cNvPr id="49" name="矩形 48"/>
          <p:cNvSpPr/>
          <p:nvPr/>
        </p:nvSpPr>
        <p:spPr>
          <a:xfrm>
            <a:off x="4781753" y="2457417"/>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决定</a:t>
            </a:r>
            <a:endParaRPr lang="zh-CN" altLang="en-US" sz="1800" dirty="0">
              <a:solidFill>
                <a:srgbClr val="C00000"/>
              </a:solidFill>
            </a:endParaRPr>
          </a:p>
        </p:txBody>
      </p:sp>
      <p:sp>
        <p:nvSpPr>
          <p:cNvPr id="50" name="矩形 49"/>
          <p:cNvSpPr/>
          <p:nvPr/>
        </p:nvSpPr>
        <p:spPr>
          <a:xfrm>
            <a:off x="7497266" y="2457417"/>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反作用于</a:t>
            </a:r>
            <a:endParaRPr lang="zh-CN" altLang="en-US" sz="1800" dirty="0">
              <a:solidFill>
                <a:srgbClr val="C00000"/>
              </a:solidFill>
            </a:endParaRPr>
          </a:p>
        </p:txBody>
      </p:sp>
      <p:sp>
        <p:nvSpPr>
          <p:cNvPr id="51" name="矩形 50"/>
          <p:cNvSpPr/>
          <p:nvPr/>
        </p:nvSpPr>
        <p:spPr>
          <a:xfrm>
            <a:off x="11025658" y="1629594"/>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生产力</a:t>
            </a:r>
            <a:endParaRPr lang="zh-CN" altLang="en-US" sz="1800" dirty="0">
              <a:solidFill>
                <a:srgbClr val="C00000"/>
              </a:solidFill>
            </a:endParaRPr>
          </a:p>
        </p:txBody>
      </p:sp>
      <p:sp>
        <p:nvSpPr>
          <p:cNvPr id="52" name="矩形 51"/>
          <p:cNvSpPr/>
          <p:nvPr/>
        </p:nvSpPr>
        <p:spPr>
          <a:xfrm>
            <a:off x="8886209" y="2046457"/>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状况</a:t>
            </a:r>
            <a:endParaRPr lang="zh-CN" altLang="en-US" sz="1800" dirty="0">
              <a:solidFill>
                <a:srgbClr val="C00000"/>
              </a:solidFill>
            </a:endParaRPr>
          </a:p>
        </p:txBody>
      </p:sp>
      <p:sp>
        <p:nvSpPr>
          <p:cNvPr id="53" name="矩形 52"/>
          <p:cNvSpPr/>
          <p:nvPr/>
        </p:nvSpPr>
        <p:spPr>
          <a:xfrm>
            <a:off x="9801522" y="2458900"/>
            <a:ext cx="1569660"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经济基础状况</a:t>
            </a:r>
            <a:endParaRPr lang="zh-CN" altLang="en-US" sz="1800" dirty="0">
              <a:solidFill>
                <a:srgbClr val="C00000"/>
              </a:solidFill>
            </a:endParaRPr>
          </a:p>
        </p:txBody>
      </p:sp>
      <p:sp>
        <p:nvSpPr>
          <p:cNvPr id="54" name="矩形 53"/>
          <p:cNvSpPr/>
          <p:nvPr/>
        </p:nvSpPr>
        <p:spPr>
          <a:xfrm>
            <a:off x="6135097" y="3305061"/>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上升的</a:t>
            </a:r>
            <a:endParaRPr lang="zh-CN" altLang="en-US" sz="1800" dirty="0">
              <a:solidFill>
                <a:srgbClr val="C00000"/>
              </a:solidFill>
            </a:endParaRPr>
          </a:p>
        </p:txBody>
      </p:sp>
      <p:sp>
        <p:nvSpPr>
          <p:cNvPr id="55" name="矩形 54"/>
          <p:cNvSpPr/>
          <p:nvPr/>
        </p:nvSpPr>
        <p:spPr>
          <a:xfrm>
            <a:off x="5509617" y="3714880"/>
            <a:ext cx="2031325"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生产力和生产关系</a:t>
            </a:r>
            <a:endParaRPr lang="zh-CN" altLang="en-US" sz="1800" dirty="0">
              <a:solidFill>
                <a:srgbClr val="C00000"/>
              </a:solidFill>
            </a:endParaRPr>
          </a:p>
        </p:txBody>
      </p:sp>
      <p:sp>
        <p:nvSpPr>
          <p:cNvPr id="56" name="矩形 55"/>
          <p:cNvSpPr/>
          <p:nvPr/>
        </p:nvSpPr>
        <p:spPr>
          <a:xfrm>
            <a:off x="7971412" y="3714880"/>
            <a:ext cx="226215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经济基础和上层建筑</a:t>
            </a:r>
            <a:endParaRPr lang="zh-CN" altLang="en-US" sz="1800" dirty="0">
              <a:solidFill>
                <a:srgbClr val="C00000"/>
              </a:solidFill>
            </a:endParaRPr>
          </a:p>
        </p:txBody>
      </p:sp>
      <p:sp>
        <p:nvSpPr>
          <p:cNvPr id="57" name="矩形 56"/>
          <p:cNvSpPr/>
          <p:nvPr/>
        </p:nvSpPr>
        <p:spPr>
          <a:xfrm>
            <a:off x="5644807" y="4600001"/>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推动作用</a:t>
            </a:r>
            <a:endParaRPr lang="zh-CN" altLang="en-US" sz="1800" dirty="0">
              <a:solidFill>
                <a:srgbClr val="C00000"/>
              </a:solidFill>
            </a:endParaRPr>
          </a:p>
        </p:txBody>
      </p:sp>
      <p:sp>
        <p:nvSpPr>
          <p:cNvPr id="58" name="矩形 57"/>
          <p:cNvSpPr/>
          <p:nvPr/>
        </p:nvSpPr>
        <p:spPr>
          <a:xfrm>
            <a:off x="9595722" y="5014203"/>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物质财富</a:t>
            </a:r>
            <a:endParaRPr lang="zh-CN" altLang="en-US" sz="1800" dirty="0">
              <a:solidFill>
                <a:srgbClr val="C00000"/>
              </a:solidFill>
            </a:endParaRPr>
          </a:p>
        </p:txBody>
      </p:sp>
      <p:sp>
        <p:nvSpPr>
          <p:cNvPr id="59" name="矩形 58"/>
          <p:cNvSpPr/>
          <p:nvPr/>
        </p:nvSpPr>
        <p:spPr>
          <a:xfrm>
            <a:off x="4727753" y="5424185"/>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社会变革</a:t>
            </a:r>
            <a:endParaRPr lang="zh-CN" altLang="en-US" sz="1800" dirty="0">
              <a:solidFill>
                <a:srgbClr val="C00000"/>
              </a:solidFill>
            </a:endParaRPr>
          </a:p>
        </p:txBody>
      </p:sp>
      <p:sp>
        <p:nvSpPr>
          <p:cNvPr id="60" name="矩形 59"/>
          <p:cNvSpPr/>
          <p:nvPr/>
        </p:nvSpPr>
        <p:spPr>
          <a:xfrm>
            <a:off x="4027765" y="5840199"/>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群众</a:t>
            </a:r>
            <a:endParaRPr lang="zh-CN" altLang="en-US" sz="1800" dirty="0">
              <a:solidFill>
                <a:srgbClr val="C00000"/>
              </a:solidFill>
            </a:endParaRPr>
          </a:p>
        </p:txBody>
      </p:sp>
      <p:sp>
        <p:nvSpPr>
          <p:cNvPr id="61" name="矩形 60"/>
          <p:cNvSpPr/>
          <p:nvPr/>
        </p:nvSpPr>
        <p:spPr>
          <a:xfrm>
            <a:off x="5981506" y="5840199"/>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群众</a:t>
            </a:r>
            <a:endParaRPr lang="zh-CN" altLang="en-US" sz="1800" dirty="0">
              <a:solidFill>
                <a:srgbClr val="C00000"/>
              </a:solidFill>
            </a:endParaRPr>
          </a:p>
        </p:txBody>
      </p:sp>
    </p:spTree>
    <p:extLst>
      <p:ext uri="{BB962C8B-B14F-4D97-AF65-F5344CB8AC3E}">
        <p14:creationId xmlns:p14="http://schemas.microsoft.com/office/powerpoint/2010/main" val="27318932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8"/>
                                        </p:tgtEl>
                                        <p:attrNameLst>
                                          <p:attrName>style.visibility</p:attrName>
                                        </p:attrNameLst>
                                      </p:cBhvr>
                                      <p:to>
                                        <p:strVal val="visible"/>
                                      </p:to>
                                    </p:set>
                                    <p:animEffect transition="in" filter="blinds(horizontal)">
                                      <p:cBhvr>
                                        <p:cTn id="7" dur="500"/>
                                        <p:tgtEl>
                                          <p:spTgt spid="17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blinds(horizontal)">
                                      <p:cBhvr>
                                        <p:cTn id="12" dur="500"/>
                                        <p:tgtEl>
                                          <p:spTgt spid="4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blinds(horizontal)">
                                      <p:cBhvr>
                                        <p:cTn id="17" dur="500"/>
                                        <p:tgtEl>
                                          <p:spTgt spid="4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blinds(horizontal)">
                                      <p:cBhvr>
                                        <p:cTn id="22" dur="500"/>
                                        <p:tgtEl>
                                          <p:spTgt spid="4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blinds(horizontal)">
                                      <p:cBhvr>
                                        <p:cTn id="27" dur="5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blinds(horizontal)">
                                      <p:cBhvr>
                                        <p:cTn id="32" dur="500"/>
                                        <p:tgtEl>
                                          <p:spTgt spid="5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blinds(horizontal)">
                                      <p:cBhvr>
                                        <p:cTn id="37" dur="500"/>
                                        <p:tgtEl>
                                          <p:spTgt spid="51"/>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blinds(horizontal)">
                                      <p:cBhvr>
                                        <p:cTn id="40" dur="500"/>
                                        <p:tgtEl>
                                          <p:spTgt spid="52"/>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blinds(horizontal)">
                                      <p:cBhvr>
                                        <p:cTn id="45" dur="500"/>
                                        <p:tgtEl>
                                          <p:spTgt spid="53"/>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54"/>
                                        </p:tgtEl>
                                        <p:attrNameLst>
                                          <p:attrName>style.visibility</p:attrName>
                                        </p:attrNameLst>
                                      </p:cBhvr>
                                      <p:to>
                                        <p:strVal val="visible"/>
                                      </p:to>
                                    </p:set>
                                    <p:animEffect transition="in" filter="blinds(horizontal)">
                                      <p:cBhvr>
                                        <p:cTn id="50" dur="500"/>
                                        <p:tgtEl>
                                          <p:spTgt spid="54"/>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blinds(horizontal)">
                                      <p:cBhvr>
                                        <p:cTn id="55" dur="500"/>
                                        <p:tgtEl>
                                          <p:spTgt spid="55"/>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blinds(horizontal)">
                                      <p:cBhvr>
                                        <p:cTn id="60" dur="500"/>
                                        <p:tgtEl>
                                          <p:spTgt spid="56"/>
                                        </p:tgtEl>
                                      </p:cBhvr>
                                    </p:animEffect>
                                  </p:childTnLst>
                                </p:cTn>
                              </p:par>
                            </p:childTnLst>
                          </p:cTn>
                        </p:par>
                      </p:childTnLst>
                    </p:cTn>
                  </p:par>
                  <p:par>
                    <p:cTn id="61" fill="hold">
                      <p:stCondLst>
                        <p:cond delay="indefinite"/>
                      </p:stCondLst>
                      <p:childTnLst>
                        <p:par>
                          <p:cTn id="62" fill="hold">
                            <p:stCondLst>
                              <p:cond delay="0"/>
                            </p:stCondLst>
                            <p:childTnLst>
                              <p:par>
                                <p:cTn id="63" presetID="3" presetClass="entr" presetSubtype="10" fill="hold" grpId="0" nodeType="click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blinds(horizontal)">
                                      <p:cBhvr>
                                        <p:cTn id="65" dur="500"/>
                                        <p:tgtEl>
                                          <p:spTgt spid="57"/>
                                        </p:tgtEl>
                                      </p:cBhvr>
                                    </p:animEffect>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blinds(horizontal)">
                                      <p:cBhvr>
                                        <p:cTn id="70" dur="500"/>
                                        <p:tgtEl>
                                          <p:spTgt spid="58"/>
                                        </p:tgtEl>
                                      </p:cBhvr>
                                    </p:animEffect>
                                  </p:childTnLst>
                                </p:cTn>
                              </p:par>
                            </p:childTnLst>
                          </p:cTn>
                        </p:par>
                      </p:childTnLst>
                    </p:cTn>
                  </p:par>
                  <p:par>
                    <p:cTn id="71" fill="hold">
                      <p:stCondLst>
                        <p:cond delay="indefinite"/>
                      </p:stCondLst>
                      <p:childTnLst>
                        <p:par>
                          <p:cTn id="72" fill="hold">
                            <p:stCondLst>
                              <p:cond delay="0"/>
                            </p:stCondLst>
                            <p:childTnLst>
                              <p:par>
                                <p:cTn id="73" presetID="3" presetClass="entr" presetSubtype="10" fill="hold" grpId="0" nodeType="click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blinds(horizontal)">
                                      <p:cBhvr>
                                        <p:cTn id="75" dur="500"/>
                                        <p:tgtEl>
                                          <p:spTgt spid="59"/>
                                        </p:tgtEl>
                                      </p:cBhvr>
                                    </p:animEffect>
                                  </p:childTnLst>
                                </p:cTn>
                              </p:par>
                            </p:childTnLst>
                          </p:cTn>
                        </p:par>
                      </p:childTnLst>
                    </p:cTn>
                  </p:par>
                  <p:par>
                    <p:cTn id="76" fill="hold">
                      <p:stCondLst>
                        <p:cond delay="indefinite"/>
                      </p:stCondLst>
                      <p:childTnLst>
                        <p:par>
                          <p:cTn id="77" fill="hold">
                            <p:stCondLst>
                              <p:cond delay="0"/>
                            </p:stCondLst>
                            <p:childTnLst>
                              <p:par>
                                <p:cTn id="78" presetID="3" presetClass="entr" presetSubtype="10" fill="hold" grpId="0" nodeType="clickEffect">
                                  <p:stCondLst>
                                    <p:cond delay="0"/>
                                  </p:stCondLst>
                                  <p:childTnLst>
                                    <p:set>
                                      <p:cBhvr>
                                        <p:cTn id="79" dur="1" fill="hold">
                                          <p:stCondLst>
                                            <p:cond delay="0"/>
                                          </p:stCondLst>
                                        </p:cTn>
                                        <p:tgtEl>
                                          <p:spTgt spid="60"/>
                                        </p:tgtEl>
                                        <p:attrNameLst>
                                          <p:attrName>style.visibility</p:attrName>
                                        </p:attrNameLst>
                                      </p:cBhvr>
                                      <p:to>
                                        <p:strVal val="visible"/>
                                      </p:to>
                                    </p:set>
                                    <p:animEffect transition="in" filter="blinds(horizontal)">
                                      <p:cBhvr>
                                        <p:cTn id="80" dur="500"/>
                                        <p:tgtEl>
                                          <p:spTgt spid="60"/>
                                        </p:tgtEl>
                                      </p:cBhvr>
                                    </p:animEffect>
                                  </p:childTnLst>
                                </p:cTn>
                              </p:par>
                            </p:childTnLst>
                          </p:cTn>
                        </p:par>
                      </p:childTnLst>
                    </p:cTn>
                  </p:par>
                  <p:par>
                    <p:cTn id="81" fill="hold">
                      <p:stCondLst>
                        <p:cond delay="indefinite"/>
                      </p:stCondLst>
                      <p:childTnLst>
                        <p:par>
                          <p:cTn id="82" fill="hold">
                            <p:stCondLst>
                              <p:cond delay="0"/>
                            </p:stCondLst>
                            <p:childTnLst>
                              <p:par>
                                <p:cTn id="83" presetID="3" presetClass="entr" presetSubtype="10" fill="hold" grpId="0" nodeType="clickEffect">
                                  <p:stCondLst>
                                    <p:cond delay="0"/>
                                  </p:stCondLst>
                                  <p:childTnLst>
                                    <p:set>
                                      <p:cBhvr>
                                        <p:cTn id="84" dur="1" fill="hold">
                                          <p:stCondLst>
                                            <p:cond delay="0"/>
                                          </p:stCondLst>
                                        </p:cTn>
                                        <p:tgtEl>
                                          <p:spTgt spid="61"/>
                                        </p:tgtEl>
                                        <p:attrNameLst>
                                          <p:attrName>style.visibility</p:attrName>
                                        </p:attrNameLst>
                                      </p:cBhvr>
                                      <p:to>
                                        <p:strVal val="visible"/>
                                      </p:to>
                                    </p:set>
                                    <p:animEffect transition="in" filter="blinds(horizontal)">
                                      <p:cBhvr>
                                        <p:cTn id="85"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794073"/>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社会意识的变化和社会存在的变化是同步的。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93" name="矩形 192"/>
          <p:cNvSpPr/>
          <p:nvPr/>
        </p:nvSpPr>
        <p:spPr>
          <a:xfrm>
            <a:off x="226574" y="261442"/>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 name="矩形 4"/>
          <p:cNvSpPr/>
          <p:nvPr/>
        </p:nvSpPr>
        <p:spPr>
          <a:xfrm>
            <a:off x="389206" y="1463808"/>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错误。社会意识具有相对独立性，它有时会落后于社会存在，有时又会先于社会存在而变化、发展。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752253"/>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人们在生产活动中形成的生产关系决定着社会形态的更替。</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3427074"/>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错误。人们在生产活动中形成的生产方式决定着社会的性质和面貌，生产方式的变革决定社会形态的更替。</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4720852"/>
            <a:ext cx="11412000" cy="1310808"/>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我国政府加快推进营业执照、组织机构代码证等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多证合一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登记制度改革，符合生产关系一定要适合生产力状况的规律。</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6040857"/>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错误。应该是符合上层建筑一定要适合经济基础状况的规律。</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0"/>
            <a:ext cx="11412000" cy="1310808"/>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新时代，我国社会的基本矛盾是人民日益增长的美好生活需要和不平衡不充分的发展之间的矛盾。</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321533"/>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错误。社会主义社会的基本矛盾仍然是生产力和生产关系、经济基础和上层建筑之间的矛盾。人民日益增长的美好生活需要和不平衡不充分的发展之间的矛盾是新时代我国社会的主要矛盾。</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3254315"/>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人民群众是历史发展和社会进步的领导力量。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3919611"/>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错误。人民群众是社会历史的主体，是历史发展和社会进步的决定力量，是社会变革的主力军。</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5212495"/>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人民群众是创造一切精神财富的源泉。</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5887316"/>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分析：</a:t>
            </a:r>
            <a:r>
              <a:rPr lang="zh-CN" altLang="zh-CN" sz="2800" kern="100" dirty="0">
                <a:solidFill>
                  <a:srgbClr val="C00000"/>
                </a:solidFill>
                <a:latin typeface="Times New Roman" panose="02020603050405020304" pitchFamily="18" charset="0"/>
                <a:cs typeface="Courier New" panose="02070309020205020404" pitchFamily="49" charset="0"/>
              </a:rPr>
              <a:t>错误。</a:t>
            </a:r>
            <a:r>
              <a:rPr lang="zh-CN" altLang="zh-CN" sz="2800" kern="100" spc="-70" dirty="0">
                <a:solidFill>
                  <a:srgbClr val="C00000"/>
                </a:solidFill>
                <a:latin typeface="Times New Roman" panose="02020603050405020304" pitchFamily="18" charset="0"/>
                <a:cs typeface="Courier New" panose="02070309020205020404" pitchFamily="49" charset="0"/>
              </a:rPr>
              <a:t>人民群众的生活和实践是一切精神财富形成和发展的源泉。</a:t>
            </a:r>
            <a:endParaRPr lang="zh-CN" altLang="zh-CN" sz="2800" kern="100" spc="-7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82370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2061642"/>
            <a:ext cx="612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社会发展的规律</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8" name="文本框 17">
            <a:hlinkClick r:id="rId4" action="ppaction://hlinksldjump"/>
          </p:cNvPr>
          <p:cNvSpPr txBox="1"/>
          <p:nvPr/>
        </p:nvSpPr>
        <p:spPr>
          <a:xfrm>
            <a:off x="2998862" y="3024227"/>
            <a:ext cx="612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社会历史的主体</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998862" y="3986811"/>
            <a:ext cx="8001733" cy="553998"/>
            <a:chOff x="2998862" y="3680651"/>
            <a:chExt cx="8001733" cy="553998"/>
          </a:xfrm>
        </p:grpSpPr>
        <p:sp>
          <p:nvSpPr>
            <p:cNvPr id="9" name="文本框 8">
              <a:hlinkClick r:id="rId5" action="ppaction://hlinksldjump"/>
            </p:cNvPr>
            <p:cNvSpPr txBox="1"/>
            <p:nvPr/>
          </p:nvSpPr>
          <p:spPr>
            <a:xfrm>
              <a:off x="2998862" y="3680651"/>
              <a:ext cx="2160240" cy="553998"/>
            </a:xfrm>
            <a:prstGeom prst="rect">
              <a:avLst/>
            </a:prstGeom>
            <a:noFill/>
          </p:spPr>
          <p:txBody>
            <a:bodyPr wrap="square" rtlCol="0">
              <a:spAutoFit/>
            </a:bodyPr>
            <a:lstStyle/>
            <a:p>
              <a:r>
                <a:rPr lang="zh-CN" altLang="en-US" sz="3000" b="1" kern="300" dirty="0">
                  <a:solidFill>
                    <a:schemeClr val="accent1"/>
                  </a:solidFill>
                  <a:latin typeface="微软雅黑" pitchFamily="34" charset="-122"/>
                  <a:ea typeface="微软雅黑" pitchFamily="34" charset="-122"/>
                  <a:cs typeface="明兰_UI_TC" pitchFamily="2" charset="-122"/>
                </a:rPr>
                <a:t>大</a:t>
              </a:r>
              <a:r>
                <a:rPr lang="zh-CN" altLang="en-US" sz="3000" b="1" kern="300" dirty="0" smtClean="0">
                  <a:solidFill>
                    <a:schemeClr val="accent1"/>
                  </a:solidFill>
                  <a:latin typeface="微软雅黑" pitchFamily="34" charset="-122"/>
                  <a:ea typeface="微软雅黑" pitchFamily="34" charset="-122"/>
                  <a:cs typeface="明兰_UI_TC" pitchFamily="2" charset="-122"/>
                </a:rPr>
                <a:t>题增分　</a:t>
              </a:r>
              <a:endParaRPr lang="zh-CN" altLang="en-US" sz="3000" b="1" kern="300" dirty="0">
                <a:solidFill>
                  <a:schemeClr val="accent1"/>
                </a:solidFill>
                <a:latin typeface="微软雅黑" pitchFamily="34" charset="-122"/>
                <a:ea typeface="微软雅黑" pitchFamily="34" charset="-122"/>
                <a:cs typeface="明兰_UI_TC" pitchFamily="2" charset="-122"/>
              </a:endParaRPr>
            </a:p>
          </p:txBody>
        </p:sp>
        <p:sp>
          <p:nvSpPr>
            <p:cNvPr id="10" name="文本框 9">
              <a:hlinkClick r:id="rId5" action="ppaction://hlinksldjump"/>
            </p:cNvPr>
            <p:cNvSpPr txBox="1"/>
            <p:nvPr/>
          </p:nvSpPr>
          <p:spPr>
            <a:xfrm>
              <a:off x="4880595" y="3680651"/>
              <a:ext cx="6120000" cy="553998"/>
            </a:xfrm>
            <a:prstGeom prst="rect">
              <a:avLst/>
            </a:prstGeom>
            <a:noFill/>
          </p:spPr>
          <p:txBody>
            <a:bodyPr wrap="square" rtlCol="0">
              <a:spAutoFit/>
            </a:bodyPr>
            <a:lstStyle/>
            <a:p>
              <a:r>
                <a:rPr lang="zh-CN" altLang="zh-CN" sz="3000" b="1" kern="100" dirty="0" smtClean="0">
                  <a:latin typeface="Times New Roman" panose="02020603050405020304" pitchFamily="18" charset="0"/>
                  <a:ea typeface="方正中等线简体" panose="03000509000000000000" pitchFamily="65" charset="-122"/>
                </a:rPr>
                <a:t>主观题</a:t>
              </a:r>
              <a:r>
                <a:rPr lang="zh-CN" altLang="zh-CN" sz="3000" b="1" kern="100" dirty="0">
                  <a:latin typeface="Times New Roman" panose="02020603050405020304" pitchFamily="18" charset="0"/>
                  <a:ea typeface="方正中等线简体" panose="03000509000000000000" pitchFamily="65" charset="-122"/>
                </a:rPr>
                <a:t>对</a:t>
              </a:r>
              <a:r>
                <a:rPr lang="en-US" altLang="zh-CN" sz="3000" b="1" kern="100" dirty="0" smtClean="0">
                  <a:latin typeface="宋体" panose="02010600030101010101" pitchFamily="2" charset="-122"/>
                  <a:ea typeface="宋体" panose="02010600030101010101" pitchFamily="2" charset="-122"/>
                </a:rPr>
                <a:t>“</a:t>
              </a:r>
              <a:r>
                <a:rPr lang="zh-CN" altLang="en-US" sz="3000" b="1" kern="100" dirty="0" smtClean="0">
                  <a:latin typeface="Times New Roman" panose="02020603050405020304" pitchFamily="18" charset="0"/>
                  <a:ea typeface="方正中等线简体" panose="03000509000000000000" pitchFamily="65" charset="-122"/>
                </a:rPr>
                <a:t>唯物史观</a:t>
              </a:r>
              <a:r>
                <a:rPr lang="en-US" altLang="zh-CN" sz="3000" b="1" kern="100" dirty="0" smtClean="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的考查</a:t>
              </a:r>
            </a:p>
          </p:txBody>
        </p:sp>
      </p:grpSp>
      <p:pic>
        <p:nvPicPr>
          <p:cNvPr id="12" name="图片 11"/>
          <p:cNvPicPr>
            <a:picLocks noChangeAspect="1"/>
          </p:cNvPicPr>
          <p:nvPr/>
        </p:nvPicPr>
        <p:blipFill rotWithShape="1">
          <a:blip r:embed="rId6" cstate="print">
            <a:extLst>
              <a:ext uri="{28A0092B-C50C-407E-A947-70E740481C1C}">
                <a14:useLocalDpi xmlns:a14="http://schemas.microsoft.com/office/drawing/2010/main" val="0"/>
              </a:ext>
            </a:extLst>
          </a:blip>
          <a:srcRect l="59091" t="14650" r="30470" b="20838"/>
          <a:stretch/>
        </p:blipFill>
        <p:spPr>
          <a:xfrm>
            <a:off x="0" y="1423095"/>
            <a:ext cx="1008000" cy="4403124"/>
          </a:xfrm>
          <a:prstGeom prst="rect">
            <a:avLst/>
          </a:prstGeom>
          <a:ln>
            <a:solidFill>
              <a:srgbClr val="385D8A"/>
            </a:solidFill>
          </a:ln>
        </p:spPr>
      </p:pic>
    </p:spTree>
    <p:extLst>
      <p:ext uri="{BB962C8B-B14F-4D97-AF65-F5344CB8AC3E}">
        <p14:creationId xmlns:p14="http://schemas.microsoft.com/office/powerpoint/2010/main" val="3633809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840357" y="2568020"/>
            <a:ext cx="10080000"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1</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社会发展的规律</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pic>
        <p:nvPicPr>
          <p:cNvPr id="7" name="图片 6"/>
          <p:cNvPicPr>
            <a:picLocks noChangeAspect="1"/>
          </p:cNvPicPr>
          <p:nvPr/>
        </p:nvPicPr>
        <p:blipFill rotWithShape="1">
          <a:blip r:embed="rId2" cstate="print">
            <a:extLst>
              <a:ext uri="{28A0092B-C50C-407E-A947-70E740481C1C}">
                <a14:useLocalDpi xmlns:a14="http://schemas.microsoft.com/office/drawing/2010/main" val="0"/>
              </a:ext>
            </a:extLst>
          </a:blip>
          <a:srcRect l="25368" t="13465" r="24370" b="17895"/>
          <a:stretch/>
        </p:blipFill>
        <p:spPr>
          <a:xfrm>
            <a:off x="0" y="2247357"/>
            <a:ext cx="1558702" cy="1504800"/>
          </a:xfrm>
          <a:prstGeom prst="rect">
            <a:avLst/>
          </a:prstGeom>
        </p:spPr>
      </p:pic>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75023"/>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社会存在与社会意识</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nvGraphicFramePr>
        <p:xfrm>
          <a:off x="487814" y="1548061"/>
          <a:ext cx="11214784" cy="4881880"/>
        </p:xfrm>
        <a:graphic>
          <a:graphicData uri="http://schemas.openxmlformats.org/drawingml/2006/table">
            <a:tbl>
              <a:tblPr/>
              <a:tblGrid>
                <a:gridCol w="2429808"/>
                <a:gridCol w="8784976"/>
              </a:tblGrid>
              <a:tr h="0">
                <a:tc>
                  <a:txBody>
                    <a:bodyPr/>
                    <a:lstStyle/>
                    <a:p>
                      <a:pPr marL="72000" algn="l">
                        <a:lnSpc>
                          <a:spcPct val="143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社会存在决定社会意识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3000"/>
                        </a:lnSpc>
                        <a:spcAft>
                          <a:spcPts val="0"/>
                        </a:spcAft>
                        <a:tabLst>
                          <a:tab pos="2070735" algn="l"/>
                        </a:tabLst>
                      </a:pPr>
                      <a:r>
                        <a:rPr lang="en-US" sz="28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从性质上说，社会意识是对社会存在的反映，有什么样的社会存在就有什么样的社会意识</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3000"/>
                        </a:lnSpc>
                        <a:spcAft>
                          <a:spcPts val="0"/>
                        </a:spcAft>
                        <a:tabLst>
                          <a:tab pos="2070735" algn="l"/>
                        </a:tabLst>
                      </a:pPr>
                      <a:r>
                        <a:rPr lang="en-US" sz="28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从过程上说，社会存在的变化、发展决定社会意识的变化、发展</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43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社会意识具有相对独立性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3000"/>
                        </a:lnSpc>
                        <a:spcAft>
                          <a:spcPts val="0"/>
                        </a:spcAft>
                        <a:tabLst>
                          <a:tab pos="2070735" algn="l"/>
                        </a:tabLst>
                      </a:pPr>
                      <a:r>
                        <a:rPr lang="en-US" sz="28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从时间上说，社会意识有时会落后于社会存在，有时又会先于社会存在而变化、发展</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3000"/>
                        </a:lnSpc>
                        <a:spcAft>
                          <a:spcPts val="0"/>
                        </a:spcAft>
                        <a:tabLst>
                          <a:tab pos="2070735" algn="l"/>
                        </a:tabLst>
                      </a:pPr>
                      <a:r>
                        <a:rPr lang="en-US" sz="28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从性质上说，先进的社会意识对社会发展起积极的推动作用，落后的社会意识对社会发展起阻碍作用</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8667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253149"/>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图示</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2050" name="Picture 2" descr="Z18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25755" y="2169922"/>
            <a:ext cx="8938903" cy="241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0784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26590"/>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　社会存在与社会意识、物质与意识的关系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nvGraphicFramePr>
        <p:xfrm>
          <a:off x="496994" y="746368"/>
          <a:ext cx="11196425" cy="5760720"/>
        </p:xfrm>
        <a:graphic>
          <a:graphicData uri="http://schemas.openxmlformats.org/drawingml/2006/table">
            <a:tbl>
              <a:tblPr/>
              <a:tblGrid>
                <a:gridCol w="670560"/>
                <a:gridCol w="1737360"/>
                <a:gridCol w="4900073"/>
                <a:gridCol w="3888432"/>
              </a:tblGrid>
              <a:tr h="0">
                <a:tc gridSpan="2">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类别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社会存在与社会意识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物质与意识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研究对象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人类社会</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整个世界</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地位</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历史唯物主义与历史唯心主义的基本问题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哲学的基本问题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对两者关系的不同回答是划分历史唯物主义和历史唯心主义的依据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对两者关系的不同回答是划分唯物主义和唯心主义的依据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gridSpan="2">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gridSpan="2">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社会存在与社会意识的关系问题是物质与意识的关系问题在社会历史领域的体现</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330674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341562"/>
            <a:ext cx="11412000" cy="3249800"/>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社会基本矛盾运动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物质资料的生产方式是人类社会存在和发展的基础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生产活动是人类社会存在和发展的基础。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人们在生产活动中形成的生产方式决定着社会的性质和面貌，生产方式的变革决定社会形态的更替。</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19968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社会基本矛盾和基本规律</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nvGraphicFramePr>
        <p:xfrm>
          <a:off x="483225" y="765498"/>
          <a:ext cx="11223963" cy="5760720"/>
        </p:xfrm>
        <a:graphic>
          <a:graphicData uri="http://schemas.openxmlformats.org/drawingml/2006/table">
            <a:tbl>
              <a:tblPr/>
              <a:tblGrid>
                <a:gridCol w="1718907"/>
                <a:gridCol w="7416824"/>
                <a:gridCol w="2088232"/>
              </a:tblGrid>
              <a:tr h="0">
                <a:tc>
                  <a:txBody>
                    <a:bodyPr/>
                    <a:lstStyle/>
                    <a:p>
                      <a:pPr algn="ctr">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基本矛盾</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辩证关系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基本规律</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生产力和生产关系的矛盾</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生产力的状况决定生产关系的性质，生产关系对生产力具有反作用。当生产关系适合生产力发展状况时，它对生产力的发展起推动作用；当生产关系不适合生产力发展状况时，它对生产力的发展起阻碍作用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生产关系一定要适合生产力状况的规律</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经济基础和上层建筑的矛盾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经济基础决定上层建筑，上层建筑对经济基础具有反作用</a:t>
                      </a:r>
                      <a:r>
                        <a:rPr lang="zh-CN" sz="2800" kern="100" spc="-6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。当上层建筑适合经济基础状况时，</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它促进经济基础的巩固和完善；当它不适合经济基础状况时，会阻碍经济基础的发展和变革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上层建筑一定要适合经济基础状况的规律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80009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125538"/>
            <a:ext cx="11412000" cy="3896131"/>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两对矛盾的地位和作用是不平等的，其中生产力和生产关系的矛盾是更为基本的矛盾。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基本矛盾与社会主要矛盾之间是普遍与特殊、一般与个别的关系。社会基本矛盾规定着社会发展的全过程，也规定着社会主要矛盾；社会主要矛盾则是社会基本矛盾在不同发展阶段上的直接表现，在它作为主要矛盾的历史阶段起决定作用并规定和影响着其他矛盾的存在和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264948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341562"/>
            <a:ext cx="11412000" cy="3249800"/>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社会历史发展的总趋势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总趋势：社会历史发展的总趋势是前进的、上升的，发展的过程是曲折的。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实现方式：社会发展是在生产力和生产关系、经济基础和上层建筑的矛盾运动中，在社会基本矛盾的不断解决中实现的。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181800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89434"/>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社会基本矛盾的解决途径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1758210337"/>
              </p:ext>
            </p:extLst>
          </p:nvPr>
        </p:nvGraphicFramePr>
        <p:xfrm>
          <a:off x="484467" y="981522"/>
          <a:ext cx="11221478" cy="5120640"/>
        </p:xfrm>
        <a:graphic>
          <a:graphicData uri="http://schemas.openxmlformats.org/drawingml/2006/table">
            <a:tbl>
              <a:tblPr/>
              <a:tblGrid>
                <a:gridCol w="1737360"/>
                <a:gridCol w="3507454"/>
                <a:gridCol w="5976664"/>
              </a:tblGrid>
              <a:tr h="0">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阶级社会</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社会主义社会</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基本矛盾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生产力和生产关系、经济基础和上层建筑的矛盾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矛盾性质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对抗性</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敌我矛盾</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非对抗性</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人民内部矛盾</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解决方式</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阶级斗争</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社会主义的自我完善和发展</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改革</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根本目的</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建立新的生产关系，解放生产力</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使生产关系适应生产力的发展，使上层建筑适应经济基础的发展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阶级斗争是推动阶级社会发展的直接动力</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改革是发展中国特色社会主义的强大动力</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29609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618412"/>
            <a:ext cx="11412000" cy="260347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能认为改革是社会发展的根本动力。生产力和生产关系、经济基础和上层建筑的矛盾是社会发展的根本动力。在阶级社会，阶级斗争是推动阶级社会发展的直接动力；在社会主义社会，改革是社会发展的直接动力。</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08829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509246171"/>
              </p:ext>
            </p:extLst>
          </p:nvPr>
        </p:nvGraphicFramePr>
        <p:xfrm>
          <a:off x="335351" y="1053530"/>
          <a:ext cx="11519711" cy="5120640"/>
        </p:xfrm>
        <a:graphic>
          <a:graphicData uri="http://schemas.openxmlformats.org/drawingml/2006/table">
            <a:tbl>
              <a:tblPr/>
              <a:tblGrid>
                <a:gridCol w="2060723"/>
                <a:gridCol w="3102610"/>
                <a:gridCol w="6356378"/>
              </a:tblGrid>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社会存在与社会意识的辩证关系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具体材料考查社会存在决定社会意识、社会意识的相对独立性、生产力与生产关系的关系、经济基础与上层建筑的关系，在理解上难度较大，主要考查学生获取信息、调动和运用知识、分析理解问题的能力。命题形式主要是选择题，也有主观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社会基本矛盾运动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·40(1)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73026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社会存在与社会意识的辩证关系</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50057"/>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广东</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近年来，广东某村在加强集体经济的基础上，通过文化长廊、村报以及微信公众号等多种喜闻乐见的形式，对村民进行思想道德和法治教育；通过定期举办多种体育竞赛、村民美德评选等文体活动，鼓励村民奋勇争先，弘扬诚信、友善等美德。曾经的落后村一跃成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中国十佳小康村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。这一华丽蜕变印证了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社会意识是对社会存在的真实反映</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先进的社会意识对社会发展起促进作用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社会意识的发展变化根源于生产生活的发展变化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与社会存在同步变化的社会意识是先进的社会意识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6092" y="600527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1150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5418"/>
            <a:ext cx="11412000" cy="6555641"/>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社会意识是对社会存在的反映，但不一定是真实反映，</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spc="-130" dirty="0" smtClean="0">
                <a:latin typeface="Times New Roman" panose="02020603050405020304" pitchFamily="18" charset="0"/>
                <a:cs typeface="Times New Roman" panose="02020603050405020304" pitchFamily="18" charset="0"/>
              </a:rPr>
              <a:t>通过</a:t>
            </a:r>
            <a:r>
              <a:rPr lang="zh-CN" altLang="zh-CN" sz="2800" kern="100" spc="-130" dirty="0">
                <a:latin typeface="Times New Roman" panose="02020603050405020304" pitchFamily="18" charset="0"/>
                <a:cs typeface="Times New Roman" panose="02020603050405020304" pitchFamily="18" charset="0"/>
              </a:rPr>
              <a:t>定期举办多种体育竞赛</a:t>
            </a:r>
            <a:r>
              <a:rPr lang="zh-CN" altLang="zh-CN" sz="2800" kern="100" spc="-500" dirty="0">
                <a:latin typeface="Times New Roman" panose="02020603050405020304" pitchFamily="18" charset="0"/>
                <a:cs typeface="Times New Roman" panose="02020603050405020304" pitchFamily="18" charset="0"/>
              </a:rPr>
              <a:t>、</a:t>
            </a:r>
            <a:r>
              <a:rPr lang="zh-CN" altLang="zh-CN" sz="2800" kern="100" spc="-130" dirty="0">
                <a:latin typeface="Times New Roman" panose="02020603050405020304" pitchFamily="18" charset="0"/>
                <a:cs typeface="Times New Roman" panose="02020603050405020304" pitchFamily="18" charset="0"/>
              </a:rPr>
              <a:t>村民美德评选等文体活动</a:t>
            </a:r>
            <a:r>
              <a:rPr lang="zh-CN" altLang="zh-CN" sz="2800" kern="100" spc="-500" dirty="0">
                <a:latin typeface="Times New Roman" panose="02020603050405020304" pitchFamily="18" charset="0"/>
                <a:cs typeface="Times New Roman" panose="02020603050405020304" pitchFamily="18" charset="0"/>
              </a:rPr>
              <a:t>，</a:t>
            </a:r>
            <a:r>
              <a:rPr lang="zh-CN" altLang="zh-CN" sz="2800" kern="100" spc="-130" dirty="0">
                <a:latin typeface="Times New Roman" panose="02020603050405020304" pitchFamily="18" charset="0"/>
                <a:cs typeface="Times New Roman" panose="02020603050405020304" pitchFamily="18" charset="0"/>
              </a:rPr>
              <a:t>鼓励村民奋勇争先</a:t>
            </a:r>
            <a:r>
              <a:rPr lang="zh-CN" altLang="zh-CN" sz="2800" kern="100" spc="-500" dirty="0">
                <a:latin typeface="Times New Roman" panose="02020603050405020304" pitchFamily="18" charset="0"/>
                <a:cs typeface="Times New Roman" panose="02020603050405020304" pitchFamily="18" charset="0"/>
              </a:rPr>
              <a:t>，</a:t>
            </a:r>
            <a:r>
              <a:rPr lang="zh-CN" altLang="zh-CN" sz="2800" kern="100" spc="-100" dirty="0">
                <a:latin typeface="Times New Roman" panose="02020603050405020304" pitchFamily="18" charset="0"/>
                <a:cs typeface="Times New Roman" panose="02020603050405020304" pitchFamily="18" charset="0"/>
              </a:rPr>
              <a:t>弘扬诚信、友善等美德。曾经的落后村一跃成为</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cs typeface="Times New Roman" panose="02020603050405020304" pitchFamily="18" charset="0"/>
              </a:rPr>
              <a:t>中国十佳小康村</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cs typeface="Times New Roman" panose="02020603050405020304" pitchFamily="18" charset="0"/>
              </a:rPr>
              <a:t>。这一华丽蜕变印证了先进的社会意识对社会发展起促进作用，</a:t>
            </a:r>
            <a:r>
              <a:rPr lang="en-US" altLang="zh-CN" sz="2800" kern="100" spc="-100" dirty="0">
                <a:latin typeface="宋体" panose="02010600030101010101" pitchFamily="2" charset="-122"/>
                <a:cs typeface="Times New Roman" panose="02020603050405020304" pitchFamily="18" charset="0"/>
              </a:rPr>
              <a:t>②</a:t>
            </a:r>
            <a:r>
              <a:rPr lang="zh-CN" altLang="zh-CN" sz="2800" kern="100" spc="-100" dirty="0">
                <a:latin typeface="Times New Roman" panose="02020603050405020304" pitchFamily="18" charset="0"/>
                <a:cs typeface="Times New Roman" panose="02020603050405020304" pitchFamily="18" charset="0"/>
              </a:rPr>
              <a:t>符合题意</a:t>
            </a:r>
            <a:r>
              <a:rPr lang="zh-CN" altLang="zh-CN" sz="2800" kern="100" spc="-100" dirty="0" smtClean="0">
                <a:latin typeface="Times New Roman" panose="02020603050405020304" pitchFamily="18" charset="0"/>
                <a:cs typeface="Times New Roman" panose="02020603050405020304" pitchFamily="18" charset="0"/>
              </a:rPr>
              <a:t>。</a:t>
            </a:r>
            <a:endParaRPr lang="en-US" altLang="zh-CN" sz="2800" kern="100" spc="-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广东</a:t>
            </a:r>
            <a:r>
              <a:rPr lang="zh-CN" altLang="zh-CN" sz="2800" kern="100" dirty="0">
                <a:latin typeface="Times New Roman" panose="02020603050405020304" pitchFamily="18" charset="0"/>
                <a:cs typeface="Times New Roman" panose="02020603050405020304" pitchFamily="18" charset="0"/>
              </a:rPr>
              <a:t>某村在加强集体经济的基础上，通过文化长廊、村报以及微信公众号等多种喜闻乐见的形式，对村民进行思想道德和法治教育，这说明社会意识的发展变化根源于生产生活的发展变化，</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社会存在</a:t>
            </a:r>
            <a:r>
              <a:rPr lang="zh-CN" altLang="zh-CN" sz="2800" kern="100" dirty="0">
                <a:latin typeface="Times New Roman" panose="02020603050405020304" pitchFamily="18" charset="0"/>
                <a:cs typeface="Times New Roman" panose="02020603050405020304" pitchFamily="18" charset="0"/>
              </a:rPr>
              <a:t>决定社会意识，社会意识具有相对独立性，不一定与社会存在同步变化，同时与社会存在同步变化的社会意识也不一定是先进的社会意识，</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错误。故本题选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smtClean="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2683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664581"/>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，《光明日报》指出，新冠肺炎疫情成为数字经济的催化剂，从流动人员健康监测，到疫情态势分析，这些都快速刷新了人们对数字经济的认识。现在不仅缺乏</a:t>
            </a:r>
            <a:r>
              <a:rPr lang="en-US" altLang="zh-CN" sz="2800" kern="100" spc="-70" dirty="0">
                <a:latin typeface="Times New Roman" panose="02020603050405020304" pitchFamily="18" charset="0"/>
                <a:ea typeface="方正中等线简体" panose="03000509000000000000" pitchFamily="65" charset="-122"/>
                <a:cs typeface="Courier New" panose="02070309020205020404" pitchFamily="49" charset="0"/>
              </a:rPr>
              <a:t>IT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工程师、数据科学家等传统技术精英，更缺乏跨行业跨平台的复合型人才。而法律法规滞后，治理体系落后也掣肘着数字经济的发展，特别是在数据产权方面，相关主体责权边界不清，难以得到法律保护。从哲学角度看，要完善法律法规的原因是</a:t>
            </a:r>
            <a:endParaRPr lang="zh-CN" altLang="zh-CN" sz="2800" kern="100" spc="-7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社会意识具有相对独立性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主观与客观具体的历史的统一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社会意识推动社会的发展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上层建筑与经济基础的相互依赖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6092" y="595765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044199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717223"/>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社会意识有先进与落后之分，先进的社会意识推动社会的发展，</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经济基础</a:t>
            </a:r>
            <a:r>
              <a:rPr lang="zh-CN" altLang="zh-CN" sz="2800" kern="100" dirty="0">
                <a:latin typeface="Times New Roman" panose="02020603050405020304" pitchFamily="18" charset="0"/>
                <a:cs typeface="Times New Roman" panose="02020603050405020304" pitchFamily="18" charset="0"/>
              </a:rPr>
              <a:t>决定上层建筑，上层建筑对经济基础具有反作用，上层建筑与经济基础之间不是相互依赖的关系，</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48574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社会基本矛盾运动</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50057"/>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Ⅲ</a:t>
            </a:r>
            <a:r>
              <a:rPr lang="en-US" altLang="zh-CN" sz="2800" kern="100" dirty="0">
                <a:latin typeface="Times New Roman" panose="02020603050405020304" pitchFamily="18" charset="0"/>
                <a:cs typeface="Courier New" panose="02070309020205020404" pitchFamily="49"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十三届全国人大三次会议通过的《中华人民共和国民法典》，是一部体现对生命健康、财产安全、交易便利、生活幸福、人格尊严等民众各方面权利平等保护的基础性法律，对加快建设社会主义法治国家，发展社会主义市场经济，依法维护人民权益，推进国家治理体系和治理能力现代化，都具有重大意义。制定民法典体现的唯物史观原理是</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经济基础的变革总是先于上层建筑的变革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上层建筑为经济基础服务，就能推动生产力发展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上层建筑的变化发展离不开社会意识的能动作用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上层建筑一定要适合生产力和经济基础发展的要求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97" y="601255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019199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637779"/>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生产关系一定要适合生产力状况的规律，上层建筑一定要适合经济基础状况的规律，是在任何社会中都起作用的普遍规律。民法典是体现对民众各方面权利平等保护的基础性法律，体现了社会意识的能动作用，</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对加快建设社会主义法治国家，发展社会主义市场经济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具有重大意义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，体现了社会意识的能动作用，同时也说明民法典适合当代生产力和经济基础发展的要求，</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表述错误，经济基础的变革有时先于上层建筑的变革，有时落后于上层建筑的变革</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当</a:t>
            </a:r>
            <a:r>
              <a:rPr lang="zh-CN" altLang="zh-CN" sz="2800" kern="100" dirty="0">
                <a:latin typeface="Times New Roman" panose="02020603050405020304" pitchFamily="18" charset="0"/>
                <a:cs typeface="Times New Roman" panose="02020603050405020304" pitchFamily="18" charset="0"/>
              </a:rPr>
              <a:t>上层建筑为先进的经济基础服务时，它就促进生产力的发展，推动社会进步，</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说法错误。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5033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590"/>
            <a:ext cx="11412000" cy="4918269"/>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中共中央、国务院印发《关于新时代加快完善社会主义市场经济体制的意见》，紧紧围绕解决经济社会发展中的突出矛盾和问题，以及人民群众普遍关心的问题，对加快完善社会主义市场经济体制建设作出了具体部署。这是基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改革是推动人类社会发展的根本</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动力</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历史新方位下我国上层建筑的发展</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状况</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生产关系要适应生产力发展状况的客观</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要求</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社会主义制度自我完善和发展的需要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0092" y="414995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6" name="矩形 5"/>
          <p:cNvSpPr/>
          <p:nvPr/>
        </p:nvSpPr>
        <p:spPr>
          <a:xfrm>
            <a:off x="389206" y="4869954"/>
            <a:ext cx="11412000" cy="1811843"/>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错误，人类社会的基本矛盾是人类社会发展的根本动力</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完善</a:t>
            </a:r>
            <a:r>
              <a:rPr lang="zh-CN" altLang="zh-CN" sz="2800" kern="100" dirty="0">
                <a:latin typeface="Times New Roman" panose="02020603050405020304" pitchFamily="18" charset="0"/>
                <a:cs typeface="Times New Roman" panose="02020603050405020304" pitchFamily="18" charset="0"/>
              </a:rPr>
              <a:t>社会主义市场经济体制属于生产关系的调整，而不是上层建筑的调整，</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06633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57"/>
          <p:cNvSpPr/>
          <p:nvPr/>
        </p:nvSpPr>
        <p:spPr>
          <a:xfrm>
            <a:off x="389206" y="1730177"/>
            <a:ext cx="11412000" cy="4932000"/>
          </a:xfrm>
          <a:custGeom>
            <a:avLst/>
            <a:gdLst>
              <a:gd name="connsiteX0" fmla="*/ 0 w 11412000"/>
              <a:gd name="connsiteY0" fmla="*/ 0 h 2880320"/>
              <a:gd name="connsiteX1" fmla="*/ 11412000 w 11412000"/>
              <a:gd name="connsiteY1" fmla="*/ 0 h 2880320"/>
              <a:gd name="connsiteX2" fmla="*/ 11412000 w 11412000"/>
              <a:gd name="connsiteY2" fmla="*/ 2880320 h 2880320"/>
              <a:gd name="connsiteX3" fmla="*/ 0 w 11412000"/>
              <a:gd name="connsiteY3" fmla="*/ 2880320 h 2880320"/>
              <a:gd name="connsiteX4" fmla="*/ 0 w 11412000"/>
              <a:gd name="connsiteY4" fmla="*/ 0 h 2880320"/>
              <a:gd name="connsiteX0" fmla="*/ 11412000 w 11503440"/>
              <a:gd name="connsiteY0" fmla="*/ 0 h 2880320"/>
              <a:gd name="connsiteX1" fmla="*/ 11412000 w 11503440"/>
              <a:gd name="connsiteY1" fmla="*/ 2880320 h 2880320"/>
              <a:gd name="connsiteX2" fmla="*/ 0 w 11503440"/>
              <a:gd name="connsiteY2" fmla="*/ 2880320 h 2880320"/>
              <a:gd name="connsiteX3" fmla="*/ 0 w 11503440"/>
              <a:gd name="connsiteY3" fmla="*/ 0 h 2880320"/>
              <a:gd name="connsiteX4" fmla="*/ 11503440 w 11503440"/>
              <a:gd name="connsiteY4" fmla="*/ 91440 h 2880320"/>
              <a:gd name="connsiteX0" fmla="*/ 11412000 w 11412000"/>
              <a:gd name="connsiteY0" fmla="*/ 0 h 2880320"/>
              <a:gd name="connsiteX1" fmla="*/ 11412000 w 11412000"/>
              <a:gd name="connsiteY1" fmla="*/ 2880320 h 2880320"/>
              <a:gd name="connsiteX2" fmla="*/ 0 w 11412000"/>
              <a:gd name="connsiteY2" fmla="*/ 2880320 h 2880320"/>
              <a:gd name="connsiteX3" fmla="*/ 0 w 11412000"/>
              <a:gd name="connsiteY3" fmla="*/ 0 h 2880320"/>
            </a:gdLst>
            <a:ahLst/>
            <a:cxnLst>
              <a:cxn ang="0">
                <a:pos x="connsiteX0" y="connsiteY0"/>
              </a:cxn>
              <a:cxn ang="0">
                <a:pos x="connsiteX1" y="connsiteY1"/>
              </a:cxn>
              <a:cxn ang="0">
                <a:pos x="connsiteX2" y="connsiteY2"/>
              </a:cxn>
              <a:cxn ang="0">
                <a:pos x="connsiteX3" y="connsiteY3"/>
              </a:cxn>
            </a:cxnLst>
            <a:rect l="l" t="t" r="r" b="b"/>
            <a:pathLst>
              <a:path w="11412000" h="2880320">
                <a:moveTo>
                  <a:pt x="11412000" y="0"/>
                </a:moveTo>
                <a:lnTo>
                  <a:pt x="11412000" y="2880320"/>
                </a:lnTo>
                <a:lnTo>
                  <a:pt x="0" y="2880320"/>
                </a:lnTo>
                <a:lnTo>
                  <a:pt x="0" y="0"/>
                </a:lnTo>
              </a:path>
            </a:pathLst>
          </a:custGeom>
          <a:ln/>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dirty="0"/>
          </a:p>
        </p:txBody>
      </p:sp>
      <p:grpSp>
        <p:nvGrpSpPr>
          <p:cNvPr id="6" name="组合 5"/>
          <p:cNvGrpSpPr/>
          <p:nvPr/>
        </p:nvGrpSpPr>
        <p:grpSpPr>
          <a:xfrm>
            <a:off x="389206" y="146001"/>
            <a:ext cx="11412001" cy="1595109"/>
            <a:chOff x="390000" y="763296"/>
            <a:chExt cx="11412001" cy="1595109"/>
          </a:xfrm>
        </p:grpSpPr>
        <p:grpSp>
          <p:nvGrpSpPr>
            <p:cNvPr id="7" name="组合 6"/>
            <p:cNvGrpSpPr/>
            <p:nvPr/>
          </p:nvGrpSpPr>
          <p:grpSpPr>
            <a:xfrm>
              <a:off x="390000" y="1020389"/>
              <a:ext cx="720080" cy="1328491"/>
              <a:chOff x="390000" y="1020389"/>
              <a:chExt cx="720080" cy="1328491"/>
            </a:xfrm>
          </p:grpSpPr>
          <p:cxnSp>
            <p:nvCxnSpPr>
              <p:cNvPr id="13" name="直接连接符 12"/>
              <p:cNvCxnSpPr/>
              <p:nvPr/>
            </p:nvCxnSpPr>
            <p:spPr>
              <a:xfrm>
                <a:off x="390000" y="1020389"/>
                <a:ext cx="720080" cy="0"/>
              </a:xfrm>
              <a:prstGeom prst="line">
                <a:avLst/>
              </a:prstGeom>
              <a:ln/>
            </p:spPr>
            <p:style>
              <a:lnRef idx="1">
                <a:schemeClr val="dk1"/>
              </a:lnRef>
              <a:fillRef idx="0">
                <a:schemeClr val="dk1"/>
              </a:fillRef>
              <a:effectRef idx="0">
                <a:schemeClr val="dk1"/>
              </a:effectRef>
              <a:fontRef idx="minor">
                <a:schemeClr val="tx1"/>
              </a:fontRef>
            </p:style>
          </p:cxnSp>
          <p:cxnSp>
            <p:nvCxnSpPr>
              <p:cNvPr id="14" name="直接连接符 13"/>
              <p:cNvCxnSpPr/>
              <p:nvPr/>
            </p:nvCxnSpPr>
            <p:spPr>
              <a:xfrm>
                <a:off x="390000" y="1020389"/>
                <a:ext cx="0" cy="1328491"/>
              </a:xfrm>
              <a:prstGeom prst="line">
                <a:avLst/>
              </a:prstGeom>
            </p:spPr>
            <p:style>
              <a:lnRef idx="1">
                <a:schemeClr val="dk1"/>
              </a:lnRef>
              <a:fillRef idx="0">
                <a:schemeClr val="dk1"/>
              </a:fillRef>
              <a:effectRef idx="0">
                <a:schemeClr val="dk1"/>
              </a:effectRef>
              <a:fontRef idx="minor">
                <a:schemeClr val="tx1"/>
              </a:fontRef>
            </p:style>
          </p:cxnSp>
        </p:grpSp>
        <p:grpSp>
          <p:nvGrpSpPr>
            <p:cNvPr id="8" name="组合 7"/>
            <p:cNvGrpSpPr/>
            <p:nvPr/>
          </p:nvGrpSpPr>
          <p:grpSpPr>
            <a:xfrm>
              <a:off x="2350790" y="1274887"/>
              <a:ext cx="9451210" cy="1083518"/>
              <a:chOff x="2350790" y="1274887"/>
              <a:chExt cx="9451210" cy="1083518"/>
            </a:xfrm>
          </p:grpSpPr>
          <p:cxnSp>
            <p:nvCxnSpPr>
              <p:cNvPr id="11" name="直接连接符 10"/>
              <p:cNvCxnSpPr/>
              <p:nvPr/>
            </p:nvCxnSpPr>
            <p:spPr>
              <a:xfrm>
                <a:off x="2350790" y="1274887"/>
                <a:ext cx="9451210" cy="0"/>
              </a:xfrm>
              <a:prstGeom prst="line">
                <a:avLst/>
              </a:prstGeom>
              <a:ln/>
            </p:spPr>
            <p:style>
              <a:lnRef idx="1">
                <a:schemeClr val="dk1"/>
              </a:lnRef>
              <a:fillRef idx="0">
                <a:schemeClr val="dk1"/>
              </a:fillRef>
              <a:effectRef idx="0">
                <a:schemeClr val="dk1"/>
              </a:effectRef>
              <a:fontRef idx="minor">
                <a:schemeClr val="tx1"/>
              </a:fontRef>
            </p:style>
          </p:cxnSp>
          <p:cxnSp>
            <p:nvCxnSpPr>
              <p:cNvPr id="12" name="直接连接符 11"/>
              <p:cNvCxnSpPr/>
              <p:nvPr/>
            </p:nvCxnSpPr>
            <p:spPr>
              <a:xfrm>
                <a:off x="11802000" y="1274887"/>
                <a:ext cx="0" cy="1083518"/>
              </a:xfrm>
              <a:prstGeom prst="line">
                <a:avLst/>
              </a:prstGeom>
            </p:spPr>
            <p:style>
              <a:lnRef idx="1">
                <a:schemeClr val="dk1"/>
              </a:lnRef>
              <a:fillRef idx="0">
                <a:schemeClr val="dk1"/>
              </a:fillRef>
              <a:effectRef idx="0">
                <a:schemeClr val="dk1"/>
              </a:effectRef>
              <a:fontRef idx="minor">
                <a:schemeClr val="tx1"/>
              </a:fontRef>
            </p:style>
          </p:cxnSp>
        </p:grpSp>
        <p:sp>
          <p:nvSpPr>
            <p:cNvPr id="9" name="矩形 8"/>
            <p:cNvSpPr/>
            <p:nvPr/>
          </p:nvSpPr>
          <p:spPr>
            <a:xfrm>
              <a:off x="650216" y="763296"/>
              <a:ext cx="1610810" cy="492443"/>
            </a:xfrm>
            <a:prstGeom prst="rect">
              <a:avLst/>
            </a:prstGeom>
            <a:solidFill>
              <a:schemeClr val="accent1"/>
            </a:solidFill>
          </p:spPr>
          <p:txBody>
            <a:bodyPr wrap="square">
              <a:spAutoFit/>
            </a:bodyPr>
            <a:lstStyle/>
            <a:p>
              <a:pPr algn="ctr"/>
              <a:r>
                <a:rPr lang="zh-CN" altLang="en-US" sz="2600" b="1" dirty="0">
                  <a:solidFill>
                    <a:schemeClr val="bg1"/>
                  </a:solidFill>
                  <a:latin typeface="+mj-ea"/>
                  <a:ea typeface="+mj-ea"/>
                </a:rPr>
                <a:t>方法点拨</a:t>
              </a:r>
            </a:p>
          </p:txBody>
        </p:sp>
        <p:sp>
          <p:nvSpPr>
            <p:cNvPr id="10" name="矩形 9"/>
            <p:cNvSpPr/>
            <p:nvPr/>
          </p:nvSpPr>
          <p:spPr>
            <a:xfrm>
              <a:off x="2350790" y="763296"/>
              <a:ext cx="9451211" cy="492443"/>
            </a:xfrm>
            <a:prstGeom prst="rect">
              <a:avLst/>
            </a:prstGeom>
            <a:gradFill>
              <a:gsLst>
                <a:gs pos="0">
                  <a:schemeClr val="accent1">
                    <a:alpha val="0"/>
                  </a:schemeClr>
                </a:gs>
                <a:gs pos="100000">
                  <a:schemeClr val="accent1"/>
                </a:gs>
              </a:gsLst>
              <a:lin ang="10800000" scaled="1"/>
            </a:gradFill>
          </p:spPr>
          <p:txBody>
            <a:bodyPr wrap="square">
              <a:spAutoFit/>
            </a:bodyPr>
            <a:lstStyle/>
            <a:p>
              <a:r>
                <a:rPr lang="zh-CN" altLang="en-US" sz="2600" b="1" dirty="0">
                  <a:solidFill>
                    <a:schemeClr val="bg1"/>
                  </a:solidFill>
                  <a:latin typeface="+mj-ea"/>
                  <a:ea typeface="+mj-ea"/>
                </a:rPr>
                <a:t>如何区分生产力与生产关系、经济基础与上层建筑</a:t>
              </a:r>
              <a:endParaRPr lang="zh-CN" altLang="zh-CN" sz="2600" b="1" dirty="0">
                <a:solidFill>
                  <a:schemeClr val="bg1"/>
                </a:solidFill>
                <a:latin typeface="+mj-ea"/>
                <a:ea typeface="+mj-ea"/>
              </a:endParaRPr>
            </a:p>
          </p:txBody>
        </p:sp>
      </p:grpSp>
      <p:sp>
        <p:nvSpPr>
          <p:cNvPr id="15" name="矩形 14"/>
          <p:cNvSpPr/>
          <p:nvPr/>
        </p:nvSpPr>
        <p:spPr>
          <a:xfrm>
            <a:off x="605206" y="611957"/>
            <a:ext cx="10980000" cy="6061339"/>
          </a:xfrm>
          <a:prstGeom prst="rect">
            <a:avLst/>
          </a:prstGeom>
        </p:spPr>
        <p:txBody>
          <a:bodyPr>
            <a:spAutoFit/>
          </a:bodyPr>
          <a:lstStyle/>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力是人们改造自然的能力，其基本要素是劳动者、劳动资料和劳动对象；生产关系是指人们在生产过程中结成的人与人之间的经济关系，包括三方面内容：生产资料归谁所有、产品如何分配、人们在生产中的地位和相互关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经济基础是一定社会占统治地位的生产关系的总和；上层建筑是建立在经济基础之上的社会的政治、法律制度和设施，社会的各种思想观点和社会意识形态。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所有制结构调整、分配制度的改革、土地制度的改革等属于生产关系的变革；而行政管理体制的改革、法律法规的完善、思想观念的解放等则属于上层建筑的变革。</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23079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64879"/>
            <a:ext cx="11412000" cy="632161"/>
          </a:xfrm>
          <a:prstGeom prst="rect">
            <a:avLst/>
          </a:prstGeom>
        </p:spPr>
        <p:txBody>
          <a:bodyPr>
            <a:spAutoFit/>
          </a:bodyPr>
          <a:lstStyle/>
          <a:p>
            <a:pPr algn="just">
              <a:lnSpc>
                <a:spcPct val="14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误认为社会意识的变化总是滞后于社会存在的变化</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356073"/>
            <a:ext cx="11412000" cy="5458097"/>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Ⅲ</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爆竹声中一岁除</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是传承千百年的中国春节习俗，然而</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年春节期间，许多人选择少放甚至不放烟花爆竹，北京、上海等许多城市的烟花爆竹燃放量较往年大幅减少，空气质量明显改善。在从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放</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少放</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或</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不放</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的变化中，人们的环保意识不断增强。绿色环保过春节正成为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新年俗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。年俗的这种变化表明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社会意识是随着时间的推移而自主变化</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社会意识可以先于社会存在而</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变化</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社会意识的变化总是滞后于社会存在的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变化</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社会意识的变化归根到底是社会存在变化的反映</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3781425" y="611101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629594"/>
            <a:ext cx="11412000" cy="259583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社会意识的</a:t>
            </a:r>
            <a:r>
              <a:rPr lang="zh-CN" altLang="zh-CN" sz="2800" kern="100" spc="-70" dirty="0">
                <a:latin typeface="Times New Roman" panose="02020603050405020304" pitchFamily="18" charset="0"/>
                <a:cs typeface="Times New Roman" panose="02020603050405020304" pitchFamily="18" charset="0"/>
              </a:rPr>
              <a:t>变化归根到底是由社会存在决定的，</a:t>
            </a:r>
            <a:r>
              <a:rPr lang="en-US" altLang="zh-CN" sz="2800" kern="100" spc="-70" dirty="0">
                <a:latin typeface="宋体" panose="02010600030101010101" pitchFamily="2" charset="-122"/>
                <a:cs typeface="Times New Roman" panose="02020603050405020304" pitchFamily="18" charset="0"/>
              </a:rPr>
              <a:t>①</a:t>
            </a:r>
            <a:r>
              <a:rPr lang="zh-CN" altLang="zh-CN" sz="2800" kern="100" spc="-70" dirty="0">
                <a:latin typeface="Times New Roman" panose="02020603050405020304" pitchFamily="18" charset="0"/>
                <a:cs typeface="Times New Roman" panose="02020603050405020304" pitchFamily="18" charset="0"/>
              </a:rPr>
              <a:t>错在</a:t>
            </a:r>
            <a:r>
              <a:rPr lang="en-US" altLang="zh-CN" sz="2800" kern="100" spc="-7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70" dirty="0">
                <a:latin typeface="Times New Roman" panose="02020603050405020304" pitchFamily="18" charset="0"/>
                <a:cs typeface="Times New Roman" panose="02020603050405020304" pitchFamily="18" charset="0"/>
              </a:rPr>
              <a:t>自主</a:t>
            </a:r>
            <a:r>
              <a:rPr lang="en-US" altLang="zh-CN" sz="2800" kern="100" spc="-7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社会意识</a:t>
            </a:r>
            <a:r>
              <a:rPr lang="zh-CN" altLang="zh-CN" sz="2800" kern="100" dirty="0">
                <a:latin typeface="Times New Roman" panose="02020603050405020304" pitchFamily="18" charset="0"/>
                <a:cs typeface="Times New Roman" panose="02020603050405020304" pitchFamily="18" charset="0"/>
              </a:rPr>
              <a:t>的变化有时会先于社会存在的变化，有时会滞后于社会存在的变化，</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总是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正确。故答案选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110737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16868"/>
            <a:ext cx="11412000" cy="632161"/>
          </a:xfrm>
          <a:prstGeom prst="rect">
            <a:avLst/>
          </a:prstGeom>
        </p:spPr>
        <p:txBody>
          <a:bodyPr>
            <a:spAutoFit/>
          </a:bodyPr>
          <a:lstStyle/>
          <a:p>
            <a:pPr algn="just">
              <a:lnSpc>
                <a:spcPct val="14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混淆我国改革的性质和根本目的</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568524"/>
            <a:ext cx="11412000" cy="4251613"/>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某地作为全国</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个农村土地改革试点地区之一，正在逐步完成从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确权到人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确权到户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的制度转变，从而更好地让集体土地入市流转，使农户更好地分享工业化收益。这一做法表明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生产关系的总和构成社会经济基础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上层建筑必须适应经济基础的发展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生产关系要适应生产力的发展状况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改革的目的是社会主义制度的自我完善和发展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351666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6" name="矩形 5"/>
          <p:cNvSpPr/>
          <p:nvPr/>
        </p:nvSpPr>
        <p:spPr>
          <a:xfrm>
            <a:off x="389206" y="4869954"/>
            <a:ext cx="11412000" cy="1902059"/>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Courier New" panose="02070309020205020404" pitchFamily="49" charset="0"/>
              </a:rPr>
              <a:t>与题意无关</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40000"/>
              </a:lnSpc>
              <a:spcAft>
                <a:spcPts val="0"/>
              </a:spcAft>
              <a:tabLst>
                <a:tab pos="2070735" algn="l"/>
              </a:tabLst>
            </a:pPr>
            <a:r>
              <a:rPr lang="en-US" altLang="zh-CN" sz="2800" kern="100" spc="-100" dirty="0" smtClean="0">
                <a:latin typeface="宋体" panose="02010600030101010101" pitchFamily="2" charset="-122"/>
                <a:ea typeface="方正中等线简体" panose="03000509000000000000" pitchFamily="65" charset="-122"/>
                <a:cs typeface="Courier New" panose="02070309020205020404" pitchFamily="49" charset="0"/>
              </a:rPr>
              <a:t>“</a:t>
            </a:r>
            <a:r>
              <a:rPr lang="zh-CN" altLang="zh-CN" sz="2800" kern="100" spc="-100" dirty="0">
                <a:latin typeface="Times New Roman" panose="02020603050405020304" pitchFamily="18" charset="0"/>
                <a:ea typeface="黑体" panose="02010609060101010101" pitchFamily="49" charset="-122"/>
                <a:cs typeface="Courier New" panose="02070309020205020404" pitchFamily="49" charset="0"/>
              </a:rPr>
              <a:t>土地</a:t>
            </a:r>
            <a:r>
              <a:rPr lang="en-US" altLang="zh-CN" sz="2800" kern="100" spc="-100" dirty="0">
                <a:latin typeface="宋体" panose="02010600030101010101" pitchFamily="2" charset="-122"/>
                <a:ea typeface="方正中等线简体" panose="03000509000000000000" pitchFamily="65" charset="-122"/>
                <a:cs typeface="Courier New" panose="02070309020205020404" pitchFamily="49" charset="0"/>
              </a:rPr>
              <a:t>”</a:t>
            </a:r>
            <a:r>
              <a:rPr lang="zh-CN" altLang="zh-CN" sz="2800" kern="100" spc="-100" dirty="0">
                <a:latin typeface="Times New Roman" panose="02020603050405020304" pitchFamily="18" charset="0"/>
                <a:cs typeface="Courier New" panose="02070309020205020404" pitchFamily="49" charset="0"/>
              </a:rPr>
              <a:t>属于生产资料</a:t>
            </a:r>
            <a:r>
              <a:rPr lang="zh-CN" altLang="zh-CN" sz="2800" kern="100" spc="-500" dirty="0">
                <a:latin typeface="Times New Roman" panose="02020603050405020304" pitchFamily="18" charset="0"/>
                <a:cs typeface="Courier New" panose="02070309020205020404" pitchFamily="49" charset="0"/>
              </a:rPr>
              <a:t>，</a:t>
            </a:r>
            <a:r>
              <a:rPr lang="zh-CN" altLang="zh-CN" sz="2800" kern="100" spc="-100" dirty="0">
                <a:latin typeface="Times New Roman" panose="02020603050405020304" pitchFamily="18" charset="0"/>
                <a:cs typeface="Courier New" panose="02070309020205020404" pitchFamily="49" charset="0"/>
              </a:rPr>
              <a:t>因此土地改革是生产关系的改革</a:t>
            </a:r>
            <a:r>
              <a:rPr lang="zh-CN" altLang="zh-CN" sz="2800" kern="100" spc="-500" dirty="0">
                <a:latin typeface="Times New Roman" panose="02020603050405020304" pitchFamily="18" charset="0"/>
                <a:cs typeface="Courier New" panose="02070309020205020404" pitchFamily="49" charset="0"/>
              </a:rPr>
              <a:t>，</a:t>
            </a:r>
            <a:r>
              <a:rPr lang="en-US" altLang="zh-CN" sz="2800" kern="100" spc="-100" dirty="0">
                <a:latin typeface="Times New Roman" panose="02020603050405020304" pitchFamily="18" charset="0"/>
                <a:cs typeface="Courier New" panose="02070309020205020404" pitchFamily="49" charset="0"/>
              </a:rPr>
              <a:t>B</a:t>
            </a:r>
            <a:r>
              <a:rPr lang="zh-CN" altLang="zh-CN" sz="2800" kern="100" spc="-100" dirty="0">
                <a:latin typeface="Times New Roman" panose="02020603050405020304" pitchFamily="18" charset="0"/>
                <a:cs typeface="Courier New" panose="02070309020205020404" pitchFamily="49" charset="0"/>
              </a:rPr>
              <a:t>与题意无关</a:t>
            </a:r>
            <a:r>
              <a:rPr lang="zh-CN" altLang="zh-CN" sz="2800" kern="100" spc="-500" dirty="0" smtClean="0">
                <a:latin typeface="Times New Roman" panose="02020603050405020304" pitchFamily="18" charset="0"/>
                <a:cs typeface="Courier New" panose="02070309020205020404" pitchFamily="49" charset="0"/>
              </a:rPr>
              <a:t>。</a:t>
            </a:r>
            <a:endParaRPr lang="en-US" altLang="zh-CN" sz="2800" kern="100" spc="-500" dirty="0" smtClean="0">
              <a:latin typeface="Times New Roman" panose="02020603050405020304" pitchFamily="18" charset="0"/>
              <a:cs typeface="Courier New" panose="02070309020205020404" pitchFamily="49" charset="0"/>
            </a:endParaRPr>
          </a:p>
          <a:p>
            <a:pPr algn="just">
              <a:lnSpc>
                <a:spcPct val="14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spc="-100" dirty="0">
                <a:latin typeface="Times New Roman" panose="02020603050405020304" pitchFamily="18" charset="0"/>
                <a:cs typeface="Courier New" panose="02070309020205020404" pitchFamily="49" charset="0"/>
              </a:rPr>
              <a:t>错误</a:t>
            </a:r>
            <a:r>
              <a:rPr lang="zh-CN" altLang="zh-CN" sz="2800" kern="100" spc="-600" dirty="0">
                <a:latin typeface="Times New Roman" panose="02020603050405020304" pitchFamily="18" charset="0"/>
                <a:cs typeface="Courier New" panose="02070309020205020404" pitchFamily="49" charset="0"/>
              </a:rPr>
              <a:t>，</a:t>
            </a:r>
            <a:r>
              <a:rPr lang="zh-CN" altLang="zh-CN" sz="2800" kern="100" spc="-100" dirty="0">
                <a:latin typeface="Times New Roman" panose="02020603050405020304" pitchFamily="18" charset="0"/>
                <a:cs typeface="Courier New" panose="02070309020205020404" pitchFamily="49" charset="0"/>
              </a:rPr>
              <a:t>社会主义制度的自我完善和发展是我国改革的性质</a:t>
            </a:r>
            <a:r>
              <a:rPr lang="zh-CN" altLang="zh-CN" sz="2800" kern="100" spc="-600" dirty="0">
                <a:latin typeface="Times New Roman" panose="02020603050405020304" pitchFamily="18" charset="0"/>
                <a:cs typeface="Courier New" panose="02070309020205020404" pitchFamily="49" charset="0"/>
              </a:rPr>
              <a:t>，</a:t>
            </a:r>
            <a:r>
              <a:rPr lang="zh-CN" altLang="zh-CN" sz="2800" kern="100" spc="-100" dirty="0">
                <a:latin typeface="Times New Roman" panose="02020603050405020304" pitchFamily="18" charset="0"/>
                <a:cs typeface="Courier New" panose="02070309020205020404" pitchFamily="49" charset="0"/>
              </a:rPr>
              <a:t>而不是目的</a:t>
            </a:r>
            <a:r>
              <a:rPr lang="zh-CN" altLang="zh-CN" sz="2800" kern="100" spc="-600" dirty="0">
                <a:latin typeface="Times New Roman" panose="02020603050405020304" pitchFamily="18" charset="0"/>
                <a:cs typeface="Courier New" panose="02070309020205020404" pitchFamily="49" charset="0"/>
              </a:rPr>
              <a:t>。</a:t>
            </a:r>
            <a:endParaRPr lang="zh-CN" altLang="zh-CN" sz="2800" kern="100" spc="-6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90409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blinds(horizontal)">
                                      <p:cBhvr>
                                        <p:cTn id="2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818456"/>
            <a:ext cx="11412000" cy="5458097"/>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胎儿尚未出生</a:t>
            </a:r>
            <a:r>
              <a:rPr lang="zh-CN" altLang="zh-CN" sz="2800" kern="100" spc="-7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父亲因车祸不幸身亡</a:t>
            </a:r>
            <a:r>
              <a:rPr lang="zh-CN" altLang="zh-CN" sz="2800" kern="100" spc="-7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胎儿是否有权继承父亲的遗产</a:t>
            </a:r>
            <a:r>
              <a:rPr lang="zh-CN" altLang="zh-CN" sz="2800" kern="100" spc="-7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熊孩子一时冲动，私自给主播打赏</a:t>
            </a:r>
            <a:r>
              <a:rPr lang="en-US" altLang="zh-CN" sz="2800" kern="100" spc="-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万元，父母事后发现，能追回打赏吗？新出台的《中华人民共和国民法典》对社会经济生活中的这些新情况、新问题作了明确回应，为我们</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从出生到坟墓</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提供</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全时保护</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。这说明</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生产关系要适应生产力的状况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生产关系对生产力具有反作用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社会存在的变化决定社会意识的变化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生产方式决定着社会的性质和面貌</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263829" y="497061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7405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进入信息时代，快速发展的信息技术让人们生产生活更便捷、通信交流更畅通、信息获取更方便，但也带来了不同形式、不同程度的诚信缺失问题。信息时代呼唤诚信，迫切需要让诚实守信成为全社会的高度共识和行为自觉。信息时代呼唤诚信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有什么样的社会存在就有什么样的社会意识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先进的社会意识对社会发展起积极的推动作用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社会意识总是落后于社会存在的变化和发展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离开社会意识的规范引导社会存在将止步不前</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033" y="538361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73885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89206" y="1989634"/>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总是落后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说法错误，社会意识具有相对独立性，有可能超前于社会存在的变化和发展</a:t>
            </a:r>
            <a:r>
              <a:rPr lang="zh-CN" altLang="zh-CN" sz="2800" kern="100" spc="-100" dirty="0">
                <a:latin typeface="Times New Roman" panose="02020603050405020304" pitchFamily="18" charset="0"/>
                <a:cs typeface="Times New Roman" panose="02020603050405020304" pitchFamily="18" charset="0"/>
              </a:rPr>
              <a:t>，也有可能落后于社会存在的变化和发展</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夸大了社会意识的作用。</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78845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blinds(horizontal)">
                                      <p:cBhvr>
                                        <p:cTn id="12"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被习近平总书记称作</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大试验田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的上海自贸区，不仅要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播下良种，精心耕作，精心管护，期待有好收成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，还要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把培育良种的经验推广开来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。多年来，上海自贸区几乎每年都会向全国提供可复制可推广的经验。上述材料表明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先进意识具有超越时代和历史条件的特性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认识总是从个别上升到一般，再用一般指导个别</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先进的社会意识对社会发展起积极的推动作用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没有离开共性的个性，特殊总是普遍中的特殊</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1900" y="533057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2362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《中华人民共和国基本医疗卫生与健康促进法》于</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日起开始施行。该法是我国卫生与健康领域第一部基础性、综合性的法律，该法具有重大的战略全局意义，其实施将极大程度上推动我国深化医药卫生体制改革的步伐，繁荣整个医疗卫生健康产业。由材料可知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上层建筑一定要适合经济基础状况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医药卫生体制改革的过程是曲折的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改革是发展中国特色社会主义的动力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生产关系一定要适合生产力的状况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33111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58645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989634"/>
            <a:ext cx="11412000" cy="194950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材料中没有体现医药卫生体制改革的过程是曲折的，</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突出了上层建筑与经济基础的关系，不是生产关系与生产力的关系，</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不符合题意。故选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396975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国务院国资委新闻发言人表示，《国企改革三年行动方案》已初步形成。国资委将加快建立健全市场化经营机制，积极稳妥分层分类深化混合所有制改革，特别是推动混合所有制企业深度转化经营机制，充分发挥非国有股东的积极作用。我国推进混合所有制改革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生产关系一定要适合生产力发展的状况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上层建筑一定要适合经济基础的状况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社会意识对社会发展具有积极的推动作用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改革是社会主义制度的自我完善和发展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80" y="532276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26771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89206" y="1701602"/>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混合所有制改革属于生产关系的调整，不是调整上层建筑以适合经济基础的状况，排除</a:t>
            </a:r>
            <a:r>
              <a:rPr lang="en-US" altLang="zh-CN" sz="2800" kern="100" dirty="0">
                <a:latin typeface="宋体" panose="02010600030101010101" pitchFamily="2" charset="-122"/>
                <a:cs typeface="Times New Roman" panose="02020603050405020304" pitchFamily="18" charset="0"/>
              </a:rPr>
              <a:t>②</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社会意识</a:t>
            </a:r>
            <a:r>
              <a:rPr lang="zh-CN" altLang="zh-CN" sz="2800" kern="100" dirty="0">
                <a:latin typeface="Times New Roman" panose="02020603050405020304" pitchFamily="18" charset="0"/>
                <a:cs typeface="Times New Roman" panose="02020603050405020304" pitchFamily="18" charset="0"/>
              </a:rPr>
              <a:t>对社会存在具有反作用，先进的社会意识对社会发展起积极的推动作用，</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648426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blinds(horizontal)">
                                      <p:cBhvr>
                                        <p:cTn id="12"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《中华人民共和国民法典》</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日起正式施行。为适应电子商务和数字经济快速发展的需要，规范电子交易行为，民法典完善了电子合同订立规则，增加了预约合同的具体规定，完善了格式条款制度等合同订立制度。这表明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在社会意识层面，体现了相对独立性，与社会存在的变动并非同步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在生产关系层面，作出了积极调整，适应了市场经济的迅速发展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在上层建筑层面，实现了自我完善，将成为经济发展的强大动力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在价值选择层面，坚持了正确方向，顺应了时代发展的实际需要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97" y="533111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782195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89206" y="1701602"/>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为适应电子商务和数字经济快速发展的需要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，可见全国人大编纂民法典体现的是社会存在决定社会意识，而不是体现社会意识的相对独立性，</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法律</a:t>
            </a:r>
            <a:r>
              <a:rPr lang="zh-CN" altLang="zh-CN" sz="2800" kern="100" dirty="0">
                <a:latin typeface="Times New Roman" panose="02020603050405020304" pitchFamily="18" charset="0"/>
                <a:cs typeface="Times New Roman" panose="02020603050405020304" pitchFamily="18" charset="0"/>
              </a:rPr>
              <a:t>制度的完善属于上层建筑，而不属于生产关系，</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762519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blinds(horizontal)">
                                      <p:cBhvr>
                                        <p:cTn id="12"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324808"/>
          </a:xfrm>
          <a:prstGeom prst="rect">
            <a:avLst/>
          </a:prstGeom>
        </p:spPr>
        <p:txBody>
          <a:bodyPr>
            <a:spAutoFit/>
          </a:bodyPr>
          <a:lstStyle/>
          <a:p>
            <a:pPr algn="just">
              <a:lnSpc>
                <a:spcPct val="150000"/>
              </a:lnSpc>
              <a:spcAft>
                <a:spcPts val="0"/>
              </a:spcAft>
              <a:tabLst>
                <a:tab pos="2070735" algn="l"/>
              </a:tabLst>
            </a:pPr>
            <a:r>
              <a:rPr lang="zh-CN" altLang="zh-CN" sz="27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7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7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7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700" kern="100" spc="-60" dirty="0">
                <a:latin typeface="Times New Roman" panose="02020603050405020304" pitchFamily="18" charset="0"/>
                <a:ea typeface="方正中等线简体" panose="03000509000000000000" pitchFamily="65" charset="-122"/>
                <a:cs typeface="Times New Roman" panose="02020603050405020304" pitchFamily="18" charset="0"/>
              </a:rPr>
              <a:t>《中华人民共和国民法典》是一部具有鲜明中国特色、实践特色、时代特色的民法典。整合了中华人民共和国</a:t>
            </a:r>
            <a:r>
              <a:rPr lang="en-US" altLang="zh-CN" sz="2700" kern="100" spc="-60" dirty="0">
                <a:latin typeface="Times New Roman" panose="02020603050405020304" pitchFamily="18" charset="0"/>
                <a:ea typeface="方正中等线简体" panose="03000509000000000000" pitchFamily="65" charset="-122"/>
                <a:cs typeface="Courier New" panose="02070309020205020404" pitchFamily="49" charset="0"/>
              </a:rPr>
              <a:t>70</a:t>
            </a:r>
            <a:r>
              <a:rPr lang="zh-CN" altLang="zh-CN" sz="2700" kern="100" spc="-60" dirty="0">
                <a:latin typeface="Times New Roman" panose="02020603050405020304" pitchFamily="18" charset="0"/>
                <a:ea typeface="方正中等线简体" panose="03000509000000000000" pitchFamily="65" charset="-122"/>
                <a:cs typeface="Times New Roman" panose="02020603050405020304" pitchFamily="18" charset="0"/>
              </a:rPr>
              <a:t>多年来长期实践形成的民事法律规范，汲取了中华民族</a:t>
            </a:r>
            <a:r>
              <a:rPr lang="en-US" altLang="zh-CN" sz="2700" kern="100" spc="-60" dirty="0">
                <a:latin typeface="Times New Roman" panose="02020603050405020304" pitchFamily="18" charset="0"/>
                <a:ea typeface="方正中等线简体" panose="03000509000000000000" pitchFamily="65" charset="-122"/>
                <a:cs typeface="Courier New" panose="02070309020205020404" pitchFamily="49" charset="0"/>
              </a:rPr>
              <a:t>5 000</a:t>
            </a:r>
            <a:r>
              <a:rPr lang="zh-CN" altLang="zh-CN" sz="2700" kern="100" spc="-60" dirty="0">
                <a:latin typeface="Times New Roman" panose="02020603050405020304" pitchFamily="18" charset="0"/>
                <a:ea typeface="方正中等线简体" panose="03000509000000000000" pitchFamily="65" charset="-122"/>
                <a:cs typeface="Times New Roman" panose="02020603050405020304" pitchFamily="18" charset="0"/>
              </a:rPr>
              <a:t>多年优秀法律文化，借鉴了人类法治文明建设有益成果，立足社会发展热点难点，聚焦百姓身边</a:t>
            </a:r>
            <a:r>
              <a:rPr lang="en-US" altLang="zh-CN" sz="27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700" kern="100" spc="-60" dirty="0">
                <a:latin typeface="Times New Roman" panose="02020603050405020304" pitchFamily="18" charset="0"/>
                <a:ea typeface="方正中等线简体" panose="03000509000000000000" pitchFamily="65" charset="-122"/>
                <a:cs typeface="Times New Roman" panose="02020603050405020304" pitchFamily="18" charset="0"/>
              </a:rPr>
              <a:t>堵点</a:t>
            </a:r>
            <a:r>
              <a:rPr lang="en-US" altLang="zh-CN" sz="27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700" kern="100" spc="-60" dirty="0">
                <a:latin typeface="Times New Roman" panose="02020603050405020304" pitchFamily="18" charset="0"/>
                <a:ea typeface="方正中等线简体" panose="03000509000000000000" pitchFamily="65" charset="-122"/>
                <a:cs typeface="Times New Roman" panose="02020603050405020304" pitchFamily="18" charset="0"/>
              </a:rPr>
              <a:t>痛点</a:t>
            </a:r>
            <a:r>
              <a:rPr lang="en-US" altLang="zh-CN" sz="27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700" kern="100" spc="-60" dirty="0">
                <a:latin typeface="Times New Roman" panose="02020603050405020304" pitchFamily="18" charset="0"/>
                <a:ea typeface="方正中等线简体" panose="03000509000000000000" pitchFamily="65" charset="-122"/>
                <a:cs typeface="Times New Roman" panose="02020603050405020304" pitchFamily="18" charset="0"/>
              </a:rPr>
              <a:t>，民法典以立法回应人民群众所急所需所盼。把对人身权、人格权的保护放在更加突出的位置，有利于满足新时代人民群众日益增长的美好生活需要。这部符合我国国情和实际、充分体现时代特点的民法典必将助推</a:t>
            </a:r>
            <a:r>
              <a:rPr lang="en-US" altLang="zh-CN" sz="27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700" kern="100" spc="-60" dirty="0">
                <a:latin typeface="Times New Roman" panose="02020603050405020304" pitchFamily="18" charset="0"/>
                <a:ea typeface="方正中等线简体" panose="03000509000000000000" pitchFamily="65" charset="-122"/>
                <a:cs typeface="Times New Roman" panose="02020603050405020304" pitchFamily="18" charset="0"/>
              </a:rPr>
              <a:t>中国之治</a:t>
            </a:r>
            <a:r>
              <a:rPr lang="en-US" altLang="zh-CN" sz="27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700" kern="100" spc="-60" dirty="0">
                <a:latin typeface="Times New Roman" panose="02020603050405020304" pitchFamily="18" charset="0"/>
                <a:ea typeface="方正中等线简体" panose="03000509000000000000" pitchFamily="65" charset="-122"/>
                <a:cs typeface="Courier New" panose="02070309020205020404" pitchFamily="49" charset="0"/>
              </a:rPr>
              <a:t> </a:t>
            </a:r>
            <a:r>
              <a:rPr lang="zh-CN" altLang="zh-CN" sz="2700" kern="100" spc="-60" dirty="0">
                <a:latin typeface="Times New Roman" panose="02020603050405020304" pitchFamily="18" charset="0"/>
                <a:ea typeface="方正中等线简体" panose="03000509000000000000" pitchFamily="65" charset="-122"/>
                <a:cs typeface="Times New Roman" panose="02020603050405020304" pitchFamily="18" charset="0"/>
              </a:rPr>
              <a:t>跃上更高境界，在新时代中国特色社会主义事业奋斗征程上树起又一座法治丰碑。</a:t>
            </a:r>
            <a:endParaRPr lang="zh-CN" altLang="zh-CN" sz="2700" kern="100" spc="-6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27142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750834"/>
            <a:ext cx="11412000" cy="1310808"/>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结合材料，运用社会存在与社会意识的辩证关系原理，说明《中华人民共和国民法典》诞生的必要性。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2071167"/>
            <a:ext cx="11412000" cy="322299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社会存在决定社会意识，社会意识是对社会存在的反映，社会存在的变化、发展决定社会意识的变化、发展。新时代，社会主要矛盾发生了变化，社会发展实践中出现了新热点、新难点，立法工作必须对人民群众的新要求作出回应，《中华人民共和国民法典》的诞生是社会意识随着社会存在的变化而变化的具体体现。</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06575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89206" y="1357095"/>
            <a:ext cx="11412000" cy="3222998"/>
          </a:xfrm>
          <a:prstGeom prst="rect">
            <a:avLst/>
          </a:prstGeom>
        </p:spPr>
        <p:txBody>
          <a:bodyPr>
            <a:spAutoFit/>
          </a:bodyPr>
          <a:lstStyle/>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Courier New" panose="02070309020205020404" pitchFamily="49" charset="0"/>
              </a:rPr>
              <a:t>社会意识对社会存在具有反作用。先进的社会意识可以正确地预见社会发展的方向和趋势，对社会发展起积极的推动作用。《中华人民共和国民法典》符合我国国情和实际，充分体现了新时代特点，必将助推</a:t>
            </a:r>
            <a:r>
              <a:rPr lang="en-US" altLang="zh-CN" sz="2800" kern="100" dirty="0">
                <a:solidFill>
                  <a:srgbClr val="C00000"/>
                </a:solidFill>
                <a:latin typeface="宋体" panose="02010600030101010101" pitchFamily="2" charset="-122"/>
                <a:cs typeface="Courier New" panose="02070309020205020404" pitchFamily="49" charset="0"/>
              </a:rPr>
              <a:t>“</a:t>
            </a:r>
            <a:r>
              <a:rPr lang="zh-CN" altLang="zh-CN" sz="2800" kern="100" dirty="0">
                <a:solidFill>
                  <a:srgbClr val="C00000"/>
                </a:solidFill>
                <a:latin typeface="Times New Roman" panose="02020603050405020304" pitchFamily="18" charset="0"/>
                <a:cs typeface="Courier New" panose="02070309020205020404" pitchFamily="49" charset="0"/>
              </a:rPr>
              <a:t>中国之治</a:t>
            </a:r>
            <a:r>
              <a:rPr lang="en-US" altLang="zh-CN" sz="2800" kern="100" dirty="0">
                <a:solidFill>
                  <a:srgbClr val="C00000"/>
                </a:solidFill>
                <a:latin typeface="宋体" panose="02010600030101010101" pitchFamily="2" charset="-122"/>
                <a:cs typeface="Courier New" panose="02070309020205020404" pitchFamily="49" charset="0"/>
              </a:rPr>
              <a:t>”</a:t>
            </a:r>
            <a:r>
              <a:rPr lang="zh-CN" altLang="zh-CN" sz="2800" kern="100" dirty="0">
                <a:solidFill>
                  <a:srgbClr val="C00000"/>
                </a:solidFill>
                <a:latin typeface="Times New Roman" panose="02020603050405020304" pitchFamily="18" charset="0"/>
                <a:cs typeface="Courier New" panose="02070309020205020404" pitchFamily="49" charset="0"/>
              </a:rPr>
              <a:t>跃上更高境界，在新时代中国特色社会主义事业奋斗征程上树起又一座法治丰碑。</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0" name="矩形 19">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3641608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840357" y="2568020"/>
            <a:ext cx="10080000"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社会历史的主体</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pic>
        <p:nvPicPr>
          <p:cNvPr id="9" name="图片 8"/>
          <p:cNvPicPr>
            <a:picLocks noChangeAspect="1"/>
          </p:cNvPicPr>
          <p:nvPr/>
        </p:nvPicPr>
        <p:blipFill rotWithShape="1">
          <a:blip r:embed="rId2" cstate="print">
            <a:extLst>
              <a:ext uri="{28A0092B-C50C-407E-A947-70E740481C1C}">
                <a14:useLocalDpi xmlns:a14="http://schemas.microsoft.com/office/drawing/2010/main" val="0"/>
              </a:ext>
            </a:extLst>
          </a:blip>
          <a:srcRect l="25368" t="13465" r="24370" b="17895"/>
          <a:stretch/>
        </p:blipFill>
        <p:spPr>
          <a:xfrm>
            <a:off x="0" y="2247357"/>
            <a:ext cx="1558702" cy="1504800"/>
          </a:xfrm>
          <a:prstGeom prst="rect">
            <a:avLst/>
          </a:prstGeom>
        </p:spPr>
      </p:pic>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1557586"/>
            <a:ext cx="11412000" cy="2603470"/>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人民群众的概念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内涵：人民群众是指一切对社会历史起推动作用的人们，主体部分是劳动群众。</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外延：既包括普通个人，也包括杰出人物。</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144631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299830" y="-26590"/>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人民群众是历史的创造者</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nvGraphicFramePr>
        <p:xfrm>
          <a:off x="378773" y="715001"/>
          <a:ext cx="11432867" cy="5845810"/>
        </p:xfrm>
        <a:graphic>
          <a:graphicData uri="http://schemas.openxmlformats.org/drawingml/2006/table">
            <a:tbl>
              <a:tblPr/>
              <a:tblGrid>
                <a:gridCol w="2055423"/>
                <a:gridCol w="9377444"/>
              </a:tblGrid>
              <a:tr h="0">
                <a:tc>
                  <a:txBody>
                    <a:bodyPr/>
                    <a:lstStyle/>
                    <a:p>
                      <a:pPr marL="72000" algn="l">
                        <a:lnSpc>
                          <a:spcPct val="137000"/>
                        </a:lnSpc>
                        <a:spcAft>
                          <a:spcPts val="0"/>
                        </a:spcAft>
                        <a:tabLst>
                          <a:tab pos="2070735" algn="l"/>
                        </a:tabLst>
                      </a:pP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人民群众是社会物质财富的创造者</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广大劳动群众的生产活动是社会存在和发展的基础</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从事物质资料生产、推动物质生产发展的人民群众，是推动社会历史发展的决定力量</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7000"/>
                        </a:lnSpc>
                        <a:spcAft>
                          <a:spcPts val="0"/>
                        </a:spcAft>
                        <a:tabLst>
                          <a:tab pos="2070735" algn="l"/>
                        </a:tabLst>
                      </a:pPr>
                      <a:r>
                        <a:rPr lang="zh-CN" sz="2800" kern="100" spc="-70" baseline="0">
                          <a:effectLst/>
                          <a:latin typeface="Times New Roman" panose="02020603050405020304" pitchFamily="18" charset="0"/>
                          <a:ea typeface="方正中等线简体" panose="03000509000000000000" pitchFamily="65" charset="-122"/>
                          <a:cs typeface="Times New Roman" panose="02020603050405020304" pitchFamily="18" charset="0"/>
                        </a:rPr>
                        <a:t>人民群众是社会精神财富的创造者</a:t>
                      </a:r>
                      <a:endParaRPr lang="zh-CN" sz="2800" kern="100" spc="-70" baseline="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人民群众的生活和实践是一切精神财富形成和发展的源泉</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人民群众的实践为精神财富的创造提供了必要的物质条件</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人民群众还直接创造了丰硕的社会精神财富</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7000"/>
                        </a:lnSpc>
                        <a:spcAft>
                          <a:spcPts val="0"/>
                        </a:spcAft>
                        <a:tabLst>
                          <a:tab pos="2070735" algn="l"/>
                        </a:tabLst>
                      </a:pPr>
                      <a:r>
                        <a:rPr lang="zh-CN" sz="2800" kern="100" spc="-70" baseline="0">
                          <a:effectLst/>
                          <a:latin typeface="Times New Roman" panose="02020603050405020304" pitchFamily="18" charset="0"/>
                          <a:ea typeface="方正中等线简体" panose="03000509000000000000" pitchFamily="65" charset="-122"/>
                          <a:cs typeface="Times New Roman" panose="02020603050405020304" pitchFamily="18" charset="0"/>
                        </a:rPr>
                        <a:t>人民群众是社会变革的决定力量</a:t>
                      </a:r>
                      <a:endParaRPr lang="zh-CN" sz="2800" kern="100" spc="-70" baseline="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在阶级社会中，生产关系的变革、社会制度的更迭，都是通过人民群众的革命实现的</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人民群众通过推动生产力的发展而不断创造和改变社会关系，从而不断推动社会历史进步和发展</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76801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831548"/>
            <a:ext cx="11412000" cy="4616648"/>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社会发展的动力问题</a:t>
            </a:r>
            <a:endParaRPr lang="zh-CN" altLang="zh-CN" sz="280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社会发展的根本动力</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生产力和生产关系、经济基础和上层建筑的矛盾运动。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社会发展的直接动力</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在阶级社会中，阶级斗争是推动阶级社会发展的直接动力。在社会主义社会，改革是发展中国特色社会主义的强大动力。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社会发展的主体动力</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064823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群众观点和群众路线</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613673838"/>
              </p:ext>
            </p:extLst>
          </p:nvPr>
        </p:nvGraphicFramePr>
        <p:xfrm>
          <a:off x="472231" y="765498"/>
          <a:ext cx="11245950" cy="5760720"/>
        </p:xfrm>
        <a:graphic>
          <a:graphicData uri="http://schemas.openxmlformats.org/drawingml/2006/table">
            <a:tbl>
              <a:tblPr/>
              <a:tblGrid>
                <a:gridCol w="1026160"/>
                <a:gridCol w="10219790"/>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基本</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内容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spc="-2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2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群众观点：相信人民群众自己解放自己</a:t>
                      </a:r>
                      <a:r>
                        <a:rPr lang="zh-CN" sz="2800" kern="100" spc="-6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spc="-2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全心全意为人民服务，一切向人民群众负责，虚心向人民群众学习</a:t>
                      </a:r>
                      <a:endParaRPr lang="zh-CN" sz="2800" kern="100" spc="-2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spc="-2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2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群众路线：一切为了群众，一切依靠群众，从群众中来，到群众中去</a:t>
                      </a:r>
                      <a:endParaRPr lang="zh-CN" sz="2800" kern="100" spc="-2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地位</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spc="-2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2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坚持群众观点和群众路线，是中国共产党领导中国人民夺取民主革命胜利的重要保证，也是取得社会主义革命胜利并成功地建设中国特色社会主义的重要保证</a:t>
                      </a:r>
                      <a:endParaRPr lang="zh-CN" sz="2800" kern="100" spc="-2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spc="-2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2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群众路线是无产阶级政党的根本的领导方法和工作方法，是我们党的生命线和根本工作路线</a:t>
                      </a:r>
                      <a:endParaRPr lang="zh-CN" sz="2800" kern="100" spc="-2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83119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986280718"/>
              </p:ext>
            </p:extLst>
          </p:nvPr>
        </p:nvGraphicFramePr>
        <p:xfrm>
          <a:off x="413556" y="1485578"/>
          <a:ext cx="11363301" cy="3200400"/>
        </p:xfrm>
        <a:graphic>
          <a:graphicData uri="http://schemas.openxmlformats.org/drawingml/2006/table">
            <a:tbl>
              <a:tblPr/>
              <a:tblGrid>
                <a:gridCol w="1026160"/>
                <a:gridCol w="10337141"/>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具体</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要求</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spc="-9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9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坚持群众路线，就要坚持人民是决定党和国家前途命运的根本力量，就要坚持全心全意为人民服务的根本宗旨，就要保持党同人民群众的血肉联系，就要真正让人民来评判各项工作</a:t>
                      </a:r>
                      <a:endParaRPr lang="zh-CN" sz="2800" kern="100" spc="-9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spc="-9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9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发展中国特色社会主义，必须坚持人民主体地位，必须发挥人民的主人翁精神，更好地保障人民权益，更好地保证人民当家作主</a:t>
                      </a:r>
                      <a:endParaRPr lang="zh-CN" sz="2800" kern="100" spc="-9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71461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642001035"/>
              </p:ext>
            </p:extLst>
          </p:nvPr>
        </p:nvGraphicFramePr>
        <p:xfrm>
          <a:off x="461536" y="1197546"/>
          <a:ext cx="11267341" cy="4480560"/>
        </p:xfrm>
        <a:graphic>
          <a:graphicData uri="http://schemas.openxmlformats.org/drawingml/2006/table">
            <a:tbl>
              <a:tblPr/>
              <a:tblGrid>
                <a:gridCol w="2482365"/>
                <a:gridCol w="3102610"/>
                <a:gridCol w="5682366"/>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人民群众是历史的创造者</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·40(1)</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·39(1)</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·40(2)</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人民群众是历史的创造者、群众观点和群众路线是考查重点，选择题和主观题都有考查。也常采用主观题的形式，综合考查历史唯物主义或正确认识社会的有关知识。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群众观点和群众路线</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1078580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73029"/>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人民群众的作用</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844386"/>
            <a:ext cx="11412000" cy="3896131"/>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16·</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Ⅲ</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从唯物史观看，之所以讴歌劳动者，是因为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劳动者是创造历史的社会主体和真正英雄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脑力劳动与体力劳动者在劳动创造中的作用日益融合</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劳动者的知识结构随社会的发展而不断优化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劳动者的生产活动是社会存在和发展的基础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403956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矩形 4"/>
          <p:cNvSpPr/>
          <p:nvPr/>
        </p:nvSpPr>
        <p:spPr>
          <a:xfrm>
            <a:off x="389206" y="4941962"/>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讴歌劳动者的原因在于劳动者的重要性，</a:t>
            </a:r>
            <a:r>
              <a:rPr lang="en-US" altLang="zh-CN" sz="2800" kern="100" dirty="0">
                <a:latin typeface="宋体" panose="02010600030101010101" pitchFamily="2" charset="-122"/>
                <a:cs typeface="Times New Roman" panose="02020603050405020304" pitchFamily="18" charset="0"/>
              </a:rPr>
              <a:t>①④</a:t>
            </a:r>
            <a:r>
              <a:rPr lang="zh-CN" altLang="zh-CN" sz="2800" kern="100" dirty="0">
                <a:latin typeface="Times New Roman" panose="02020603050405020304" pitchFamily="18" charset="0"/>
                <a:cs typeface="Times New Roman" panose="02020603050405020304" pitchFamily="18" charset="0"/>
              </a:rPr>
              <a:t>正确，答案为</a:t>
            </a:r>
            <a:r>
              <a:rPr lang="en-US" altLang="zh-CN" sz="2800" kern="100" dirty="0">
                <a:latin typeface="Times New Roman" panose="02020603050405020304" pitchFamily="18" charset="0"/>
                <a:cs typeface="Courier New" panose="02070309020205020404" pitchFamily="49" charset="0"/>
              </a:rPr>
              <a:t>B</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与题意不符，排除。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132367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77466"/>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多年来，在党中央坚强领导和全国大力支持下，一代又一代的深圳人创造了一个又一个奇迹。深圳的明天仍然需要一代又一代的深圳人接续奋斗，逐梦奔跑。这表明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人民群众是实践的主体，是历史的创造者</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社会的政治制度、意识形态决定经济基础的发展和变革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社会意识对社会的发展起着积极的推动作用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人民群众是社会物质财富的创造者，是推动社会历史发展的决定力量</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5608" y="497865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50285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群众观点和群众路线</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19589"/>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(201</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11</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月选考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为解决百姓就医难、就医烦、就医远等问题，</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H</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市政府根据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最多跑一次</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的理念，积极推动医院实施挂号少排队、检查少跑腿、付费更便捷、住院更省心等举措，让患者和家属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少跑腿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不跑腿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就近跑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。政府推动医院改革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体现了社会意识对社会存在的反作用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证明了生产力是最革命、最活跃的因素</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坚持了群众观点和群众路线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佐证了人民群众才是历史的创造者</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558" y="591205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5220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01951"/>
            <a:ext cx="11412000" cy="332398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政府根据</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最多跑一次</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的理念，积极推动医院改革，体现了社会意识对社会存在的反作用，</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政府</a:t>
            </a:r>
            <a:r>
              <a:rPr lang="zh-CN" altLang="zh-CN" sz="2800" kern="100" dirty="0">
                <a:latin typeface="Times New Roman" panose="02020603050405020304" pitchFamily="18" charset="0"/>
                <a:cs typeface="Times New Roman" panose="02020603050405020304" pitchFamily="18" charset="0"/>
              </a:rPr>
              <a:t>从人民群众利益出发推动医院改革，让患者和家属</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少跑腿</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不跑腿</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就近跑</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，坚持了群众观点和群众路线，</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与题意不符，排除。故选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63948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590"/>
            <a:ext cx="11412000" cy="4854855"/>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中国共产党要跳出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其兴也勃焉，其亡也忽焉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的历史周期率，就必须加强自身建设，提高执政能力，密切联系群众，筑牢执政基础，自觉接受监督，提高免疫能力。从唯物史观看，中国共产党必须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自觉遵循社会历史发展周期性规律，提高执政水平</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站在最广大人民群众的立场上，坚持正确价值取向</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加强党风廉政建设，坚持群众观点、群众路线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坚持辩证否定观，进行自我革命，提高执政能力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4869954"/>
            <a:ext cx="11412000" cy="1811843"/>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其兴也勃焉，其亡也忽焉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的历史周期率是一种现象，而非社会发展的规律，</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辩证</a:t>
            </a:r>
            <a:r>
              <a:rPr lang="zh-CN" altLang="zh-CN" sz="2800" kern="100" dirty="0">
                <a:latin typeface="Times New Roman" panose="02020603050405020304" pitchFamily="18" charset="0"/>
                <a:cs typeface="Times New Roman" panose="02020603050405020304" pitchFamily="18" charset="0"/>
              </a:rPr>
              <a:t>否定观是唯物辩证法的角度，</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1900" y="412137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043640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38667"/>
            <a:ext cx="11412000" cy="632161"/>
          </a:xfrm>
          <a:prstGeom prst="rect">
            <a:avLst/>
          </a:prstGeom>
        </p:spPr>
        <p:txBody>
          <a:bodyPr>
            <a:spAutoFit/>
          </a:bodyPr>
          <a:lstStyle/>
          <a:p>
            <a:pPr algn="just">
              <a:lnSpc>
                <a:spcPct val="14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误认为实践只要符合群众愿望，就能获得成功</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332037"/>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(201</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海南高考</a:t>
            </a:r>
            <a:r>
              <a:rPr lang="en-US" altLang="zh-CN" sz="2800" kern="100" dirty="0" smtClean="0">
                <a:latin typeface="Times New Roman" panose="02020603050405020304" pitchFamily="18" charset="0"/>
                <a:cs typeface="Courier New" panose="02070309020205020404" pitchFamily="49" charset="0"/>
              </a:rPr>
              <a:t>)</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2016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月，国务院移动客户端正式上线。通过客户端人们发现：大量的公文和数据变成了明快易读的图表说明；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政策红包你抢到了吗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这些新规将影响你我的生活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这样的政策信息更接地气；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我向总理说句话</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起到了汇民意、聚民智的作用。国务院移动客户端上线得到网民的热议和好评，从中得到的启示有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实践只要符合群众愿望，就能获得</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成功</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通过网络听取群众意见，才能作出正确</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决策</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符合社会发展规律的实践，就会得到人民群众</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支持</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与时俱进地贯彻群众路线，才能更好地维护群众利益</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5509697" y="609544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982713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717223"/>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实践要取得成功，不仅需要符合群众愿望，还必须具备一定的客观条件，遵循客观规律，</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把必要条件当作充分条件，错误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听取</a:t>
            </a:r>
            <a:r>
              <a:rPr lang="zh-CN" altLang="zh-CN" sz="2800" kern="100" dirty="0">
                <a:latin typeface="Times New Roman" panose="02020603050405020304" pitchFamily="18" charset="0"/>
                <a:cs typeface="Times New Roman" panose="02020603050405020304" pitchFamily="18" charset="0"/>
              </a:rPr>
              <a:t>群众意见的方式或途径有多种，通过网络听取意见是信息时代的重要途径，但不一定就能作出正确决策，故</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14319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误认为要以人民群众的需求为出发点</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4922"/>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要适应经济新常态，我们就不能再刻意追求经济增长的高速度，而是要更加重视经济增长的质量和效益。经济增长的质量在于：第一，增加企业尤其是民营企业的利润；第二，增加人民的实际收入，真正实现藏富于民。这体现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正确的价值观对经济质量和效益的提高起决定作用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想问题、办事情要善于抓住主要矛盾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经济发展要以人民群众的需求为出发点和落脚点</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要坚持群众观点和群众路线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87070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61604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01951"/>
            <a:ext cx="11412000" cy="332398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dirty="0">
                <a:latin typeface="宋体" panose="02010600030101010101" pitchFamily="2" charset="-122"/>
                <a:cs typeface="Courier New" panose="02070309020205020404" pitchFamily="49" charset="0"/>
              </a:rPr>
              <a:t>①</a:t>
            </a:r>
            <a:r>
              <a:rPr lang="zh-CN" altLang="zh-CN" sz="2800" kern="100" dirty="0">
                <a:latin typeface="Times New Roman" panose="02020603050405020304" pitchFamily="18" charset="0"/>
                <a:cs typeface="Courier New" panose="02070309020205020404" pitchFamily="49" charset="0"/>
              </a:rPr>
              <a:t>错误，正确的价值观对经济质量和效益的提高起导向作用而不是决定作用</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错误，经济发展要一切从实际出发，以人民群众的根本利益为出发点和落脚点</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Courier New" panose="02070309020205020404" pitchFamily="49" charset="0"/>
              </a:rPr>
              <a:t>②④</a:t>
            </a:r>
            <a:r>
              <a:rPr lang="zh-CN" altLang="zh-CN" sz="2800" kern="100" dirty="0">
                <a:latin typeface="Times New Roman" panose="02020603050405020304" pitchFamily="18" charset="0"/>
                <a:cs typeface="Courier New" panose="02070309020205020404" pitchFamily="49" charset="0"/>
              </a:rPr>
              <a:t>正确且符合题意。故选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99396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837506"/>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电影《我和我的祖国》透过一个个大事件中的小故事，传递个人与国家之间的深刻联结，彰显家国情怀的现实力量。正如一名观众的留言，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你的名字，我们不知道；我们的国家，因你而强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，那些平凡时刻构成了国家的历史，也定义了我们的人生。这说明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现实的个人是社会历史存在和发展的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动力</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社会历史就是人民群众创造的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历史</a:t>
            </a:r>
            <a:r>
              <a:rPr lang="zh-CN" altLang="en-US" sz="2800" kern="100" spc="-8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spc="-8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en-US" altLang="zh-CN" sz="2800" kern="100" spc="-8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80" dirty="0">
                <a:latin typeface="Times New Roman" panose="02020603050405020304" pitchFamily="18" charset="0"/>
                <a:ea typeface="方正中等线简体" panose="03000509000000000000" pitchFamily="65" charset="-122"/>
                <a:cs typeface="Times New Roman" panose="02020603050405020304" pitchFamily="18" charset="0"/>
              </a:rPr>
              <a:t>家国情怀</a:t>
            </a:r>
            <a:r>
              <a:rPr lang="en-US" altLang="zh-CN" sz="2800" kern="100" spc="-8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80" dirty="0">
                <a:latin typeface="Times New Roman" panose="02020603050405020304" pitchFamily="18" charset="0"/>
                <a:ea typeface="方正中等线简体" panose="03000509000000000000" pitchFamily="65" charset="-122"/>
                <a:cs typeface="Times New Roman" panose="02020603050405020304" pitchFamily="18" charset="0"/>
              </a:rPr>
              <a:t>为人民群众创造历史注入精神</a:t>
            </a:r>
            <a:r>
              <a:rPr lang="zh-CN" altLang="zh-CN" sz="2800" kern="100" spc="-80" dirty="0" smtClean="0">
                <a:latin typeface="Times New Roman" panose="02020603050405020304" pitchFamily="18" charset="0"/>
                <a:ea typeface="方正中等线简体" panose="03000509000000000000" pitchFamily="65" charset="-122"/>
                <a:cs typeface="Times New Roman" panose="02020603050405020304" pitchFamily="18" charset="0"/>
              </a:rPr>
              <a:t>力量</a:t>
            </a:r>
            <a:r>
              <a:rPr lang="zh-CN" altLang="en-US" sz="2800" kern="100" spc="-8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spc="-8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spc="-80" dirty="0">
                <a:latin typeface="Times New Roman" panose="02020603050405020304" pitchFamily="18" charset="0"/>
                <a:ea typeface="方正中等线简体" panose="03000509000000000000" pitchFamily="65" charset="-122"/>
                <a:cs typeface="Times New Roman" panose="02020603050405020304" pitchFamily="18" charset="0"/>
              </a:rPr>
              <a:t>每个</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人都是历史活动的参加者并推动社会历史的发展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3771980" y="559003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85330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389206" y="1645215"/>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社会历史存在和发展的动力是社会基本矛盾运动，而不是现实的个人，故</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推动</a:t>
            </a:r>
            <a:r>
              <a:rPr lang="zh-CN" altLang="zh-CN" sz="2800" kern="100" dirty="0">
                <a:latin typeface="Times New Roman" panose="02020603050405020304" pitchFamily="18" charset="0"/>
                <a:cs typeface="Times New Roman" panose="02020603050405020304" pitchFamily="18" charset="0"/>
              </a:rPr>
              <a:t>社会历史发展的主体是人民群众，并非每个人都能推动社会历史的发展，故</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457516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blinds(horizontal)">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blinds(horizontal)">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5021888"/>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中华民族的伟大复兴要坚持一切为了人民、一切依靠人民，保持同人民的血肉联系，紧紧依靠人民开拓事业新局面，促进全体人民共同富裕。任何人、任何势力企图把中国共产党和中国人民割裂开来、对立起来，中国人民都绝不答应！从中我们深刻领会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中华民族伟大复兴取决于伟大的团结奋斗</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精神</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社会的发展进步建立在个人价值实现的基础</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上</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中华民族伟大复兴的关键在于坚持中国共产党的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领导</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人民群众是推动社会历史发展的真正决定力量</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矩形 10"/>
          <p:cNvSpPr/>
          <p:nvPr/>
        </p:nvSpPr>
        <p:spPr>
          <a:xfrm>
            <a:off x="389206" y="5078815"/>
            <a:ext cx="11412000" cy="1231299"/>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取决于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社会</a:t>
            </a:r>
            <a:r>
              <a:rPr lang="zh-CN" altLang="zh-CN" sz="2800" kern="100" dirty="0">
                <a:latin typeface="Times New Roman" panose="02020603050405020304" pitchFamily="18" charset="0"/>
                <a:cs typeface="Times New Roman" panose="02020603050405020304" pitchFamily="18" charset="0"/>
              </a:rPr>
              <a:t>的发展进步建立在每个个体的奋斗和贡献的基础上，</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2913" y="426531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13638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linds(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linds(horizontal)">
                                      <p:cBhvr>
                                        <p:cTn id="17"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590"/>
            <a:ext cx="11412000" cy="4339073"/>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衙斋卧听萧萧竹，疑是民间疾苦声；些小吾曹州县吏，一枝一叶总关情。</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据统计，近几年来习近平总书记在讲话中曾经</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次引用过这首郑板桥的诗。以下对此解读正确的有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党员干部要把圣贤的言论作为一切工作的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出发点</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圣贤的言论对社会发展起着推动</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作用</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群众的利益无小事，民生问题大于</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天</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群众路线是党的根本的领导方法和工作方法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矩形 10"/>
          <p:cNvSpPr/>
          <p:nvPr/>
        </p:nvSpPr>
        <p:spPr>
          <a:xfrm>
            <a:off x="389206" y="4365898"/>
            <a:ext cx="11412000" cy="1847493"/>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党员干部必须以维护人民群众的根本利益作为一切工作的出发点，</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积极</a:t>
            </a:r>
            <a:r>
              <a:rPr lang="zh-CN" altLang="zh-CN" sz="2800" kern="100" dirty="0">
                <a:latin typeface="Times New Roman" panose="02020603050405020304" pitchFamily="18" charset="0"/>
                <a:cs typeface="Times New Roman" panose="02020603050405020304" pitchFamily="18" charset="0"/>
              </a:rPr>
              <a:t>向上的圣贤的言论对社会发展起推动作用，</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362143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0417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linds(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linds(horizontal)">
                                      <p:cBhvr>
                                        <p:cTn id="17"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6958"/>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在纪念中国人民抗日战争暨世界反法西斯战争胜利</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周年座谈会上，习近平总书记深刻阐述中国共产党坚持动员人民、依靠人民，推动形成了全民族抗战的历史洪流；强调实现中华民族伟大复兴，必须坚持以人民为中心。从哲学上看，这是因为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人生价值的实现离不开人民群众的辛勤劳动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人民群众是真正的英雄，具有无限的创造力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我党坚持一切依靠群众，从群众中来，到群众中去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人民群众是实践的主体，是社会历史的创造者</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1980" y="532105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19960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89206" y="1931505"/>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错误，人生价值的实现离不开劳动和奉献，而且材料不涉及人生价值</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属于工作方法，与题意不构成因果关系。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471247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blinds(horizontal)">
                                      <p:cBhvr>
                                        <p:cTn id="12"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05458"/>
            <a:ext cx="11412000" cy="5262979"/>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十三届全国人大三次会议表决通过《中华人民共和国民法典》，这是中华人民共和国历史上首个以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法典</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命名的法律，这是关乎</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多亿人民生老病死、衣食住行的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权利宣言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。此次立法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符合上层建筑一定要适合经济基础状况的规律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符合生产关系一定要适合生产力状况的规律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表明先进的社会意识总是在社会存在发生变化之后产生的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体现了发展中国特色社会主义要坚持群众观点和群众路线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489852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30"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31"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32"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33"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4"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35"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6"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425135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文变染乎世情，兴废系乎时序</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文艺工作是时代前进的号角，最能代表一个时代的风貌，最能引领一个时代的风气。中国特色社会主义进入新时代，文艺创作就是要以人民为中心、以精品奉献人民、用明德引领风尚。文艺创作必须坚持以人民为中心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人民群众是社会历史的创造者</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树立群众观点，走群众路线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自觉遵循社会发展的客观规律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人民的文化成为创作的源泉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558" y="538361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36090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55165"/>
            <a:ext cx="11412000" cy="6574107"/>
          </a:xfrm>
          <a:prstGeom prst="rect">
            <a:avLst/>
          </a:prstGeom>
        </p:spPr>
        <p:txBody>
          <a:bodyPr>
            <a:spAutoFit/>
          </a:bodyPr>
          <a:lstStyle/>
          <a:p>
            <a:pPr algn="just">
              <a:lnSpc>
                <a:spcPct val="135000"/>
              </a:lnSpc>
              <a:spcAft>
                <a:spcPts val="0"/>
              </a:spcAft>
              <a:tabLst>
                <a:tab pos="2070735" algn="l"/>
              </a:tabLst>
            </a:pPr>
            <a:r>
              <a:rPr lang="zh-CN" altLang="zh-CN" sz="26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5000"/>
              </a:lnSpc>
              <a:spcAft>
                <a:spcPts val="0"/>
              </a:spcAft>
              <a:tabLst>
                <a:tab pos="2070735" algn="l"/>
              </a:tabLs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5000"/>
              </a:lnSpc>
              <a:spcAft>
                <a:spcPts val="0"/>
              </a:spcAft>
              <a:tabLst>
                <a:tab pos="2070735" algn="l"/>
              </a:tabLst>
            </a:pP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新冠肺炎疫情防控，是一场保卫人民群众生命安全和身体健康的严峻斗争。</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5000"/>
              </a:lnSpc>
              <a:spcAft>
                <a:spcPts val="0"/>
              </a:spcAft>
              <a:tabLst>
                <a:tab pos="2070735" algn="l"/>
              </a:tabLst>
            </a:pP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疫情发生以来，党中央坚持人民利益高于一切，强调</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疫情就是命令，防控就是责任</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，部署</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健全重大疾病医疗保险和救助制度</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，号召</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用心用情为群众服务</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。数万名医护人员和志愿者驰援湖北，万千基层工作人员夜以继日值班守护一方安定，</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环卫工人匿名捐款</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万元</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的暖心故事持续上演，各地农民将辛苦种植的蔬菜瓜果运往抗疫一线。经过全国上下和广大人民群众的团结奋战，疫情防控取得了重要成效。党中央又适时提出，在抓好疫情防控的同时，有序推动复工复产，扎实做好稳就业、稳金融、稳预期等</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六稳</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工作，全面落实保就业、保民生、保市场主体等</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六保</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任务，经济社会发展逐渐恢复，人民的生产和生活恢复了正常。</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4593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05458"/>
            <a:ext cx="11412000" cy="1310808"/>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中国抗疫斗争的伟大实践有力彰显了人民至上的执政理念。结合材料，运用社会历史主体的知识对此加以说明。</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720705"/>
            <a:ext cx="11412000" cy="386932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zh-CN" altLang="zh-CN" sz="2800" kern="100" dirty="0">
                <a:solidFill>
                  <a:srgbClr val="C00000"/>
                </a:solidFill>
                <a:latin typeface="Times New Roman" panose="02020603050405020304" pitchFamily="18" charset="0"/>
                <a:cs typeface="Times New Roman" panose="02020603050405020304" pitchFamily="18" charset="0"/>
              </a:rPr>
              <a:t>人民群众是社会历史的主体，是历史的创造者，必须坚持群众观点和群众路线。在抗疫过程中，党中央始终坚持人民至上、生命至上，努力保护人民生命安全和身体健康；广泛地动员群众，形成齐心协力、众志成城抗击疫情的强大合力，使疫情防控取得了重要成效；统筹疫情防控和经济社会发展，做好</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六稳</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六保</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工作，努力保障人民的生产和生活。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8" name="矩形 27">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82259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a:off x="0" y="1"/>
            <a:ext cx="2278782" cy="679579"/>
          </a:xfrm>
          <a:custGeom>
            <a:avLst/>
            <a:gdLst>
              <a:gd name="connsiteX0" fmla="*/ 0 w 2278782"/>
              <a:gd name="connsiteY0" fmla="*/ 0 h 679579"/>
              <a:gd name="connsiteX1" fmla="*/ 2028449 w 2278782"/>
              <a:gd name="connsiteY1" fmla="*/ 0 h 679579"/>
              <a:gd name="connsiteX2" fmla="*/ 2278782 w 2278782"/>
              <a:gd name="connsiteY2" fmla="*/ 382749 h 679579"/>
              <a:gd name="connsiteX3" fmla="*/ 2084643 w 2278782"/>
              <a:gd name="connsiteY3" fmla="*/ 679579 h 679579"/>
              <a:gd name="connsiteX4" fmla="*/ 0 w 2278782"/>
              <a:gd name="connsiteY4" fmla="*/ 679579 h 679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82" h="679579">
                <a:moveTo>
                  <a:pt x="0" y="0"/>
                </a:moveTo>
                <a:lnTo>
                  <a:pt x="2028449" y="0"/>
                </a:lnTo>
                <a:lnTo>
                  <a:pt x="2278782" y="382749"/>
                </a:lnTo>
                <a:lnTo>
                  <a:pt x="2084643" y="679579"/>
                </a:lnTo>
                <a:lnTo>
                  <a:pt x="0" y="67957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2"/>
          <p:cNvSpPr/>
          <p:nvPr/>
        </p:nvSpPr>
        <p:spPr>
          <a:xfrm>
            <a:off x="2134766" y="0"/>
            <a:ext cx="10055647" cy="765498"/>
          </a:xfrm>
          <a:custGeom>
            <a:avLst/>
            <a:gdLst>
              <a:gd name="connsiteX0" fmla="*/ 0 w 9911631"/>
              <a:gd name="connsiteY0" fmla="*/ 0 h 765498"/>
              <a:gd name="connsiteX1" fmla="*/ 9911631 w 9911631"/>
              <a:gd name="connsiteY1" fmla="*/ 0 h 765498"/>
              <a:gd name="connsiteX2" fmla="*/ 9911631 w 9911631"/>
              <a:gd name="connsiteY2" fmla="*/ 765498 h 765498"/>
              <a:gd name="connsiteX3" fmla="*/ 0 w 9911631"/>
              <a:gd name="connsiteY3" fmla="*/ 765498 h 765498"/>
              <a:gd name="connsiteX4" fmla="*/ 0 w 9911631"/>
              <a:gd name="connsiteY4" fmla="*/ 732515 h 765498"/>
              <a:gd name="connsiteX5" fmla="*/ 228761 w 9911631"/>
              <a:gd name="connsiteY5" fmla="*/ 382749 h 765498"/>
              <a:gd name="connsiteX6" fmla="*/ 0 w 9911631"/>
              <a:gd name="connsiteY6" fmla="*/ 32983 h 765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11631" h="765498">
                <a:moveTo>
                  <a:pt x="0" y="0"/>
                </a:moveTo>
                <a:lnTo>
                  <a:pt x="9911631" y="0"/>
                </a:lnTo>
                <a:lnTo>
                  <a:pt x="9911631" y="765498"/>
                </a:lnTo>
                <a:lnTo>
                  <a:pt x="0" y="765498"/>
                </a:lnTo>
                <a:lnTo>
                  <a:pt x="0" y="732515"/>
                </a:lnTo>
                <a:lnTo>
                  <a:pt x="228761" y="382749"/>
                </a:lnTo>
                <a:lnTo>
                  <a:pt x="0" y="32983"/>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15" name="直接连接符 14"/>
          <p:cNvCxnSpPr/>
          <p:nvPr/>
        </p:nvCxnSpPr>
        <p:spPr>
          <a:xfrm>
            <a:off x="406" y="765498"/>
            <a:ext cx="12189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912995" y="661537"/>
            <a:ext cx="277418" cy="1039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8735" y="83518"/>
            <a:ext cx="1620957" cy="523220"/>
          </a:xfrm>
          <a:prstGeom prst="rect">
            <a:avLst/>
          </a:prstGeom>
        </p:spPr>
        <p:txBody>
          <a:bodyPr wrap="none">
            <a:spAutoFit/>
          </a:bodyPr>
          <a:lstStyle/>
          <a:p>
            <a:r>
              <a:rPr lang="zh-CN" altLang="en-US" sz="2800" b="1" dirty="0">
                <a:solidFill>
                  <a:prstClr val="white"/>
                </a:solidFill>
                <a:latin typeface="微软雅黑" panose="020B0503020204020204" pitchFamily="34" charset="-122"/>
                <a:ea typeface="微软雅黑" panose="020B0503020204020204" pitchFamily="34" charset="-122"/>
              </a:rPr>
              <a:t>大</a:t>
            </a:r>
            <a:r>
              <a:rPr lang="zh-CN" altLang="en-US" sz="2800" b="1" dirty="0" smtClean="0">
                <a:solidFill>
                  <a:prstClr val="white"/>
                </a:solidFill>
                <a:latin typeface="微软雅黑" panose="020B0503020204020204" pitchFamily="34" charset="-122"/>
                <a:ea typeface="微软雅黑" panose="020B0503020204020204" pitchFamily="34" charset="-122"/>
              </a:rPr>
              <a:t>题增分</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20" name="矩形 19"/>
          <p:cNvSpPr/>
          <p:nvPr/>
        </p:nvSpPr>
        <p:spPr>
          <a:xfrm>
            <a:off x="2485281" y="126837"/>
            <a:ext cx="9082305" cy="523220"/>
          </a:xfrm>
          <a:prstGeom prst="rect">
            <a:avLst/>
          </a:prstGeom>
        </p:spPr>
        <p:txBody>
          <a:bodyPr wrap="square">
            <a:spAutoFit/>
          </a:bodyPr>
          <a:lstStyle/>
          <a:p>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主观题对</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kern="100" dirty="0" smtClean="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唯物史观</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的考查</a:t>
            </a:r>
          </a:p>
        </p:txBody>
      </p:sp>
      <p:grpSp>
        <p:nvGrpSpPr>
          <p:cNvPr id="27" name="组合 26"/>
          <p:cNvGrpSpPr/>
          <p:nvPr/>
        </p:nvGrpSpPr>
        <p:grpSpPr>
          <a:xfrm>
            <a:off x="476999" y="1453813"/>
            <a:ext cx="1830358" cy="535821"/>
            <a:chOff x="3688784" y="4602045"/>
            <a:chExt cx="1830358" cy="535821"/>
          </a:xfrm>
        </p:grpSpPr>
        <p:sp>
          <p:nvSpPr>
            <p:cNvPr id="28"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矩形 28"/>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矩形 29"/>
            <p:cNvSpPr/>
            <p:nvPr/>
          </p:nvSpPr>
          <p:spPr>
            <a:xfrm>
              <a:off x="3947820" y="4642782"/>
              <a:ext cx="1518364" cy="492443"/>
            </a:xfrm>
            <a:prstGeom prst="rect">
              <a:avLst/>
            </a:prstGeom>
          </p:spPr>
          <p:txBody>
            <a:bodyPr wrap="none">
              <a:spAutoFit/>
            </a:bodyPr>
            <a:lstStyle/>
            <a:p>
              <a:r>
                <a:rPr lang="zh-CN" altLang="zh-CN" sz="2600" b="1" kern="100"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设问方式</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graphicFrame>
        <p:nvGraphicFramePr>
          <p:cNvPr id="4" name="表格 3"/>
          <p:cNvGraphicFramePr>
            <a:graphicFrameLocks noGrp="1"/>
          </p:cNvGraphicFramePr>
          <p:nvPr>
            <p:extLst>
              <p:ext uri="{D42A27DB-BD31-4B8C-83A1-F6EECF244321}">
                <p14:modId xmlns:p14="http://schemas.microsoft.com/office/powerpoint/2010/main" val="3608159299"/>
              </p:ext>
            </p:extLst>
          </p:nvPr>
        </p:nvGraphicFramePr>
        <p:xfrm>
          <a:off x="565971" y="2421682"/>
          <a:ext cx="11058470" cy="1920240"/>
        </p:xfrm>
        <a:graphic>
          <a:graphicData uri="http://schemas.openxmlformats.org/drawingml/2006/table">
            <a:tbl>
              <a:tblPr/>
              <a:tblGrid>
                <a:gridCol w="2098717"/>
                <a:gridCol w="8959753"/>
              </a:tblGrid>
              <a:tr h="192021">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体现类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从正确认识社会角度，对材料进行哲学思考</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21">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原因类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请简要分析材料做法的历史唯物主义依据</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21">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措施类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运用寻觅社会的真谛的知识，分析如何做某事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8387048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典例剖析</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
        <p:nvSpPr>
          <p:cNvPr id="7" name="矩形 6"/>
          <p:cNvSpPr/>
          <p:nvPr/>
        </p:nvSpPr>
        <p:spPr>
          <a:xfrm>
            <a:off x="389206" y="827981"/>
            <a:ext cx="11412000" cy="5188793"/>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cs typeface="Courier New" panose="02070309020205020404" pitchFamily="49" charset="0"/>
              </a:rPr>
              <a:t>(2019</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Ⅲ</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历史上，风沙、盐碱、内涝肆虐，兰考民生艰难、百姓贫苦。上世纪六十年代</a:t>
            </a: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spc="-5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县委书记的好榜样</a:t>
            </a:r>
            <a:r>
              <a:rPr lang="en-US" altLang="zh-CN" sz="2800" kern="100" spc="-5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spc="-5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焦裕禄依靠群众，开启治理</a:t>
            </a:r>
            <a:r>
              <a:rPr lang="en-US" altLang="zh-CN" sz="2800" kern="100" spc="-5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三害</a:t>
            </a:r>
            <a:r>
              <a:rPr lang="en-US" altLang="zh-CN" sz="2800" kern="100" spc="-5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的征程，改善了兰考自然环境，形成了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亲民爱民、艰苦奋斗、科学求实、迎难而上、无私奉献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的焦裕禄精神。</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年，在党的群众路线教育实践活动中，习近平总书记选择兰考作为联系点，叮嘱当地干部要切实关心贫困群众，带领群众艰苦奋斗，早日脱贫致富。</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8937861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45418"/>
            <a:ext cx="11412000" cy="6481454"/>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改变兰考贫困的面貌，让百姓过上好日子。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兰考县委牢记总书记嘱托，把脱贫作为第一民生工程，提出了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三年脱贫，七年小康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的奋斗目标。兰考广大党员干部密切联系群众，深入调查研究，找到了制约经济发展的瓶颈，制定了切实可行的脱贫措施。在焦裕禄精神的鼓舞下，兰考人民团结奋斗，因地制宜，创造性地建立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公司＋贫困户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经营大户＋贫困户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等模式，发展温室大棚种植、畜牧业、民族乐器制作等产业，打赢了艰苦卓绝的脱贫攻坚战。</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年，兰考在河南省率先摘掉贫困县的帽子。</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年，兰考入选中国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幸福百县榜</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结合材料并运用唯物史观知识，说明在脱贫致富实践中兰考县委是如何贯彻群众路线的。</a:t>
            </a:r>
            <a:r>
              <a:rPr lang="en-US" altLang="zh-CN" sz="2800" kern="100" spc="1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分</a:t>
            </a:r>
            <a:r>
              <a:rPr lang="en-US" altLang="zh-CN" sz="2800" kern="100" spc="1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87306624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2522816757"/>
              </p:ext>
            </p:extLst>
          </p:nvPr>
        </p:nvGraphicFramePr>
        <p:xfrm>
          <a:off x="820618" y="1341562"/>
          <a:ext cx="10549176" cy="3200400"/>
        </p:xfrm>
        <a:graphic>
          <a:graphicData uri="http://schemas.openxmlformats.org/drawingml/2006/table">
            <a:tbl>
              <a:tblPr/>
              <a:tblGrid>
                <a:gridCol w="670560"/>
                <a:gridCol w="8141256"/>
                <a:gridCol w="1737360"/>
              </a:tblGrid>
              <a:tr h="0">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获取信息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调用知识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问</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知识限定：唯物史观</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群众路线</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设问指向：在脱贫致富实践中兰考县委是如何贯彻群众路线的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题目类型：措施类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403516550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33577" y="1181482"/>
          <a:ext cx="11323258" cy="3840480"/>
        </p:xfrm>
        <a:graphic>
          <a:graphicData uri="http://schemas.openxmlformats.org/drawingml/2006/table">
            <a:tbl>
              <a:tblPr/>
              <a:tblGrid>
                <a:gridCol w="670560"/>
                <a:gridCol w="6503237"/>
                <a:gridCol w="4149461"/>
              </a:tblGrid>
              <a:tr h="0">
                <a:tc rowSpan="3">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：把脱贫作为第一民生工程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：兰考广大党员干部密切联系群众，深入调查研究，找到了制约经济发展的瓶颈，制定了切实可行的脱贫措施</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pPr algn="ctr">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：带领兰考人民团结奋斗，因地制宜，创造性地建立脱贫模式</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8514580" y="1240865"/>
            <a:ext cx="2339102" cy="523220"/>
          </a:xfrm>
          <a:prstGeom prst="rect">
            <a:avLst/>
          </a:prstGeom>
        </p:spPr>
        <p:txBody>
          <a:bodyPr wrap="none">
            <a:spAutoFit/>
          </a:bodyPr>
          <a:lstStyle/>
          <a:p>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一切为了群众</a:t>
            </a:r>
            <a:endParaRPr lang="zh-CN" altLang="en-US" sz="2800" dirty="0">
              <a:solidFill>
                <a:srgbClr val="C00000"/>
              </a:solidFill>
            </a:endParaRPr>
          </a:p>
        </p:txBody>
      </p:sp>
      <p:sp>
        <p:nvSpPr>
          <p:cNvPr id="7" name="矩形 6"/>
          <p:cNvSpPr/>
          <p:nvPr/>
        </p:nvSpPr>
        <p:spPr>
          <a:xfrm>
            <a:off x="8514580" y="2448625"/>
            <a:ext cx="2339102" cy="523220"/>
          </a:xfrm>
          <a:prstGeom prst="rect">
            <a:avLst/>
          </a:prstGeom>
        </p:spPr>
        <p:txBody>
          <a:bodyPr wrap="none">
            <a:spAutoFit/>
          </a:bodyPr>
          <a:lstStyle/>
          <a:p>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一切依靠群众</a:t>
            </a:r>
            <a:endParaRPr lang="zh-CN" altLang="en-US" sz="2800" dirty="0">
              <a:solidFill>
                <a:srgbClr val="C00000"/>
              </a:solidFill>
            </a:endParaRPr>
          </a:p>
        </p:txBody>
      </p:sp>
      <p:sp>
        <p:nvSpPr>
          <p:cNvPr id="8" name="矩形 7"/>
          <p:cNvSpPr/>
          <p:nvPr/>
        </p:nvSpPr>
        <p:spPr>
          <a:xfrm>
            <a:off x="7616899" y="4087391"/>
            <a:ext cx="4134465" cy="523220"/>
          </a:xfrm>
          <a:prstGeom prst="rect">
            <a:avLst/>
          </a:prstGeom>
        </p:spPr>
        <p:txBody>
          <a:bodyPr wrap="none">
            <a:spAutoFit/>
          </a:bodyPr>
          <a:lstStyle/>
          <a:p>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从群众中来，到群众中去</a:t>
            </a:r>
            <a:endParaRPr lang="zh-CN" altLang="en-US" sz="2800" dirty="0">
              <a:solidFill>
                <a:srgbClr val="C00000"/>
              </a:solidFill>
            </a:endParaRPr>
          </a:p>
        </p:txBody>
      </p:sp>
    </p:spTree>
    <p:extLst>
      <p:ext uri="{BB962C8B-B14F-4D97-AF65-F5344CB8AC3E}">
        <p14:creationId xmlns:p14="http://schemas.microsoft.com/office/powerpoint/2010/main" val="180973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nvPr>
        </p:nvGraphicFramePr>
        <p:xfrm>
          <a:off x="566935" y="1453530"/>
          <a:ext cx="11056542" cy="3200400"/>
        </p:xfrm>
        <a:graphic>
          <a:graphicData uri="http://schemas.openxmlformats.org/drawingml/2006/table">
            <a:tbl>
              <a:tblPr/>
              <a:tblGrid>
                <a:gridCol w="670560"/>
                <a:gridCol w="10385982"/>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1323628" y="1404045"/>
            <a:ext cx="10260000" cy="3254032"/>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群众路线是我们党的根本的领导方法和工作方法，一切为了群众，一切依靠群众，从群众中来，到群众中去。兰考县委心系群众，把扶贫脱贫作为第一民生工程；深入群众调查研究，从群众中获取智慧和办法；带领群众艰苦奋斗，充分发挥群众的积极性、主动性和创造性。</a:t>
            </a:r>
            <a:endParaRPr lang="zh-CN" altLang="en-US" sz="2800" dirty="0">
              <a:solidFill>
                <a:srgbClr val="C00000"/>
              </a:solidFill>
            </a:endParaRPr>
          </a:p>
        </p:txBody>
      </p:sp>
    </p:spTree>
    <p:extLst>
      <p:ext uri="{BB962C8B-B14F-4D97-AF65-F5344CB8AC3E}">
        <p14:creationId xmlns:p14="http://schemas.microsoft.com/office/powerpoint/2010/main" val="1450632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498832" y="170384"/>
          <a:ext cx="11192748" cy="6400800"/>
        </p:xfrm>
        <a:graphic>
          <a:graphicData uri="http://schemas.openxmlformats.org/drawingml/2006/table">
            <a:tbl>
              <a:tblPr/>
              <a:tblGrid>
                <a:gridCol w="670560"/>
                <a:gridCol w="10522188"/>
              </a:tblGrid>
              <a:tr h="0">
                <a:tc>
                  <a:txBody>
                    <a:bodyPr/>
                    <a:lstStyle/>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群众路线是我们党的根本的领导方法和工作方法。</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若答群众路线是我们党</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无产阶级政党</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的根本的领导方法和工作方法</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指导方针或指导方法</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一切为了群众，一切依靠群众，从群众中来，到群众中去。</a:t>
                      </a:r>
                      <a:r>
                        <a:rPr lang="en-US" sz="28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spc="-5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zh-CN" sz="28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若答一切为了群众或一切依靠群众或从群众中来，到群众中去。</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任意一点</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兰考县委心系群众，把扶贫脱贫作为第一民生工程。</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若答心系群</a:t>
                      </a:r>
                      <a:r>
                        <a:rPr lang="zh-CN" sz="28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众</a:t>
                      </a:r>
                      <a:r>
                        <a:rPr lang="en-US" sz="2800" kern="100" spc="4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关心贫困群众或关心群众或把人民利益放在</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第一位或以人民为中心</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或把扶贫脱贫作为第一民生工程</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把扶贫作为民生工程</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zh-CN" sz="2800" kern="100" dirty="0" smtClean="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577732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368561833"/>
              </p:ext>
            </p:extLst>
          </p:nvPr>
        </p:nvGraphicFramePr>
        <p:xfrm>
          <a:off x="794741" y="613410"/>
          <a:ext cx="10600930" cy="5120640"/>
        </p:xfrm>
        <a:graphic>
          <a:graphicData uri="http://schemas.openxmlformats.org/drawingml/2006/table">
            <a:tbl>
              <a:tblPr/>
              <a:tblGrid>
                <a:gridCol w="670560"/>
                <a:gridCol w="9930370"/>
              </a:tblGrid>
              <a:tr h="0">
                <a:tc>
                  <a:txBody>
                    <a:bodyPr/>
                    <a:lstStyle/>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smtClean="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④</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深入群众调查研究，从群众中获取智慧和办法。</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若仅答深入研究或密切联系群众</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zh-CN" sz="2800" kern="100" spc="-7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spc="-9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若仅答找到制约经济发展</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的瓶颈或制定切实可行的扶贫措施</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分，以上两层都答</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⑤</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带领群众艰苦奋斗，充分发挥群众的积极性、主动性和创造性。</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若仅答带领群众艰苦奋斗</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团结奋斗或团结群众</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若仅答发挥</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激发</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鼓舞</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群众的积极性</a:t>
                      </a:r>
                      <a:r>
                        <a:rPr lang="zh-CN" sz="2800" kern="100" spc="-5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主动性</a:t>
                      </a:r>
                      <a:r>
                        <a:rPr lang="zh-CN" sz="2800" kern="100" spc="-5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创造性</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首创精神或主体作用或主观能动性</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分，以上两层都答</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4105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答题术语</a:t>
              </a:r>
            </a:p>
          </p:txBody>
        </p:sp>
      </p:grpSp>
      <p:sp>
        <p:nvSpPr>
          <p:cNvPr id="7" name="矩形 6"/>
          <p:cNvSpPr/>
          <p:nvPr/>
        </p:nvSpPr>
        <p:spPr>
          <a:xfrm>
            <a:off x="389206" y="753497"/>
            <a:ext cx="11412000" cy="5835124"/>
          </a:xfrm>
          <a:prstGeom prst="rect">
            <a:avLst/>
          </a:prstGeom>
        </p:spPr>
        <p:txBody>
          <a:bodyPr>
            <a:spAutoFit/>
          </a:bodyPr>
          <a:lstStyle/>
          <a:p>
            <a:pPr algn="ctr">
              <a:lnSpc>
                <a:spcPct val="15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如何运用唯物史观分析问题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社会存在决定社会意识；社会意识具有相对独立性，可以反作用于社会存在，落后的社会意识对社会发展起阻碍作用，先进的社会意识对社会发展起积极的推动作用。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生产关系一定要适合生产力的发展状况，上层建筑一定要适合经济基础的发展状况。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人民群众是社会历史的主体，是历史的创造者。这要求我们坚持群众观点和群众路线，实现好、维护好、发展好最广大人民的根本利益。</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价值观具有重要的导向作用。这要求我们树立正确的价值观。</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9644112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1125538"/>
            <a:ext cx="11412000" cy="3896131"/>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作出正确的价值判断和价值选择，必须坚持真理，遵循社会发展的客观规律；要自觉站在最广大人民的立场上，把献身人民的事业、维护人民的利益作为自己最高的价值追求。另外，应与时俱进，使价值判断、价值选择跟上时代的步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人的价值就在于创造价值，在于对社会的责任和贡献，要在劳动和奉献中创造价值；在个人与社会的统一中实现价值；在砥砺自我中走向成功。</a:t>
            </a:r>
            <a:endParaRPr lang="zh-CN" altLang="zh-CN" sz="2800" kern="100" spc="-7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2193377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热点加练</a:t>
              </a:r>
            </a:p>
          </p:txBody>
        </p:sp>
      </p:grpSp>
      <p:sp>
        <p:nvSpPr>
          <p:cNvPr id="7" name="矩形 6"/>
          <p:cNvSpPr/>
          <p:nvPr/>
        </p:nvSpPr>
        <p:spPr>
          <a:xfrm>
            <a:off x="389206" y="827981"/>
            <a:ext cx="11412000" cy="5188793"/>
          </a:xfrm>
          <a:prstGeom prst="rect">
            <a:avLst/>
          </a:prstGeom>
        </p:spPr>
        <p:txBody>
          <a:bodyPr>
            <a:spAutoFit/>
          </a:bodyPr>
          <a:lstStyle/>
          <a:p>
            <a:pPr algn="ctr">
              <a:lnSpc>
                <a:spcPct val="150000"/>
              </a:lnSpc>
              <a:spcAft>
                <a:spcPts val="0"/>
              </a:spcAft>
              <a:tabLst>
                <a:tab pos="2070735" algn="l"/>
              </a:tabLst>
            </a:pPr>
            <a:r>
              <a:rPr lang="en-US" altLang="zh-CN" sz="2800" b="1"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十四五</a:t>
            </a:r>
            <a:r>
              <a:rPr lang="en-US" altLang="zh-CN" sz="2800" b="1"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规划编制应具备的哲学思维</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我国于</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年开始实施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十四五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规划，目前党中央正在组织制定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十四五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时期经济社会发展规划建议。中共中央总书记、国家主席、中央军委主席习近平近日对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十四五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规划编制工作作出重要指示强调，编制和实施国民经济和社会发展五年规划，是我们党治国理政的重要方式。五年规划编制涉及经济和社会发展方方面面，同人民群众生产生活息息相关</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，要开门问策、集思广益，把加强顶层设计和坚持问计于民统一起来，鼓励广大人民群众和社会各界以各种方式为</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十四五</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规划建言献策。</a:t>
            </a:r>
            <a:endParaRPr lang="zh-CN" altLang="zh-CN" sz="2800" kern="100" spc="-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7703915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261442"/>
            <a:ext cx="11412000" cy="1310808"/>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运用唯物史观的有关知识，说明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十四五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规划编制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顶层设计</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应具备的哲学思维。</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1578430"/>
            <a:ext cx="11412000" cy="451566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社会存在决定社会意识。</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十四五</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规划编制</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顶层设计</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要立足于我国当前的国情和社会基本矛盾运动，巩固和完善经济基础，促进生产力的发展，推动社会进步。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社会意识具有相对独立性。</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十四五</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规划编制</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顶层设计</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要正确预见社会发展的方向和趋势。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要坚持群众观点和群众路线，一切为了群众，一切依靠群众，保障人民权益，保证人民当家作主。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9" name="矩形 8">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38696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linds(horizontal)">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85" name="组合 184"/>
          <p:cNvGrpSpPr/>
          <p:nvPr/>
        </p:nvGrpSpPr>
        <p:grpSpPr>
          <a:xfrm>
            <a:off x="-28885" y="0"/>
            <a:ext cx="12219298" cy="4221882"/>
            <a:chOff x="7535366" y="4264725"/>
            <a:chExt cx="10055226" cy="4481512"/>
          </a:xfrm>
          <a:blipFill dpi="0" rotWithShape="1">
            <a:blip r:embed="rId2"/>
            <a:srcRect/>
            <a:stretch>
              <a:fillRect t="-43000" b="-55000"/>
            </a:stretch>
          </a:blipFill>
        </p:grpSpPr>
        <p:sp>
          <p:nvSpPr>
            <p:cNvPr id="186"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2"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3"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4"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5"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1"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2"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5"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6"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7"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8"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9"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0"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4"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5"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6"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7"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8"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9"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0"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1"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2"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3"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4"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5"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6"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7"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8"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9"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0"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1"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0"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1"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2" name="组合 361"/>
          <p:cNvGrpSpPr/>
          <p:nvPr/>
        </p:nvGrpSpPr>
        <p:grpSpPr>
          <a:xfrm>
            <a:off x="613177" y="90190"/>
            <a:ext cx="1629396" cy="1539949"/>
            <a:chOff x="1066865" y="4151654"/>
            <a:chExt cx="1629396" cy="1539949"/>
          </a:xfrm>
          <a:solidFill>
            <a:schemeClr val="bg1"/>
          </a:solidFill>
          <a:effectLst/>
        </p:grpSpPr>
        <p:sp>
          <p:nvSpPr>
            <p:cNvPr id="363"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364" name="任意多边形 3">
              <a:extLst>
                <a:ext uri="{FF2B5EF4-FFF2-40B4-BE49-F238E27FC236}">
                  <a16:creationId xmlns="" xmlns:a16="http://schemas.microsoft.com/office/drawing/2014/main"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
        <p:nvSpPr>
          <p:cNvPr id="365" name="矩形 364"/>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schemeClr val="tx1">
                    <a:lumMod val="65000"/>
                    <a:lumOff val="35000"/>
                  </a:schemeClr>
                </a:solidFill>
                <a:latin typeface="微软雅黑" pitchFamily="34" charset="-122"/>
                <a:ea typeface="微软雅黑" pitchFamily="34" charset="-122"/>
              </a:rPr>
              <a:t>本课结束</a:t>
            </a:r>
          </a:p>
        </p:txBody>
      </p:sp>
      <p:sp>
        <p:nvSpPr>
          <p:cNvPr id="366"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itchFamily="34" charset="-122"/>
              </a:rPr>
              <a:t>更多精彩内容请登录：</a:t>
            </a:r>
            <a:r>
              <a:rPr lang="en-US" altLang="zh-CN" sz="2700" b="1" dirty="0" smtClean="0">
                <a:latin typeface="微软雅黑" pitchFamily="34" charset="-122"/>
              </a:rPr>
              <a:t>www.xinjiaoyu.com</a:t>
            </a:r>
            <a:endParaRPr lang="zh-CN" altLang="en-US" sz="2700" b="1" dirty="0">
              <a:latin typeface="微软雅黑" pitchFamily="34" charset="-122"/>
            </a:endParaRPr>
          </a:p>
        </p:txBody>
      </p:sp>
    </p:spTree>
    <p:extLst>
      <p:ext uri="{BB962C8B-B14F-4D97-AF65-F5344CB8AC3E}">
        <p14:creationId xmlns:p14="http://schemas.microsoft.com/office/powerpoint/2010/main" val="308920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66"/>
                                        </p:tgtEl>
                                        <p:attrNameLst>
                                          <p:attrName>style.visibility</p:attrName>
                                        </p:attrNameLst>
                                      </p:cBhvr>
                                      <p:to>
                                        <p:strVal val="visible"/>
                                      </p:to>
                                    </p:set>
                                    <p:animEffect transition="in" filter="wipe(down)">
                                      <p:cBhvr>
                                        <p:cTn id="7" dur="435">
                                          <p:stCondLst>
                                            <p:cond delay="0"/>
                                          </p:stCondLst>
                                        </p:cTn>
                                        <p:tgtEl>
                                          <p:spTgt spid="366"/>
                                        </p:tgtEl>
                                      </p:cBhvr>
                                    </p:animEffect>
                                    <p:anim calcmode="lin" valueType="num">
                                      <p:cBhvr>
                                        <p:cTn id="8" dur="1367" tmFilter="0,0; 0.14,0.36; 0.43,0.73; 0.71,0.91; 1.0,1.0">
                                          <p:stCondLst>
                                            <p:cond delay="0"/>
                                          </p:stCondLst>
                                        </p:cTn>
                                        <p:tgtEl>
                                          <p:spTgt spid="366"/>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66"/>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66"/>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66"/>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66"/>
                                        </p:tgtEl>
                                        <p:attrNameLst>
                                          <p:attrName>ppt_y</p:attrName>
                                        </p:attrNameLst>
                                      </p:cBhvr>
                                      <p:tavLst>
                                        <p:tav tm="0" fmla="#ppt_y-sin(pi*$)/81">
                                          <p:val>
                                            <p:fltVal val="0"/>
                                          </p:val>
                                        </p:tav>
                                        <p:tav tm="100000">
                                          <p:val>
                                            <p:fltVal val="1"/>
                                          </p:val>
                                        </p:tav>
                                      </p:tavLst>
                                    </p:anim>
                                    <p:animScale>
                                      <p:cBhvr>
                                        <p:cTn id="13" dur="20">
                                          <p:stCondLst>
                                            <p:cond delay="487"/>
                                          </p:stCondLst>
                                        </p:cTn>
                                        <p:tgtEl>
                                          <p:spTgt spid="366"/>
                                        </p:tgtEl>
                                      </p:cBhvr>
                                      <p:to x="100000" y="60000"/>
                                    </p:animScale>
                                    <p:animScale>
                                      <p:cBhvr>
                                        <p:cTn id="14" dur="124" decel="50000">
                                          <p:stCondLst>
                                            <p:cond delay="507"/>
                                          </p:stCondLst>
                                        </p:cTn>
                                        <p:tgtEl>
                                          <p:spTgt spid="366"/>
                                        </p:tgtEl>
                                      </p:cBhvr>
                                      <p:to x="100000" y="100000"/>
                                    </p:animScale>
                                    <p:animScale>
                                      <p:cBhvr>
                                        <p:cTn id="15" dur="20">
                                          <p:stCondLst>
                                            <p:cond delay="984"/>
                                          </p:stCondLst>
                                        </p:cTn>
                                        <p:tgtEl>
                                          <p:spTgt spid="366"/>
                                        </p:tgtEl>
                                      </p:cBhvr>
                                      <p:to x="100000" y="80000"/>
                                    </p:animScale>
                                    <p:animScale>
                                      <p:cBhvr>
                                        <p:cTn id="16" dur="124" decel="50000">
                                          <p:stCondLst>
                                            <p:cond delay="1004"/>
                                          </p:stCondLst>
                                        </p:cTn>
                                        <p:tgtEl>
                                          <p:spTgt spid="366"/>
                                        </p:tgtEl>
                                      </p:cBhvr>
                                      <p:to x="100000" y="100000"/>
                                    </p:animScale>
                                    <p:animScale>
                                      <p:cBhvr>
                                        <p:cTn id="17" dur="20">
                                          <p:stCondLst>
                                            <p:cond delay="1231"/>
                                          </p:stCondLst>
                                        </p:cTn>
                                        <p:tgtEl>
                                          <p:spTgt spid="366"/>
                                        </p:tgtEl>
                                      </p:cBhvr>
                                      <p:to x="100000" y="90000"/>
                                    </p:animScale>
                                    <p:animScale>
                                      <p:cBhvr>
                                        <p:cTn id="18" dur="124" decel="50000">
                                          <p:stCondLst>
                                            <p:cond delay="1251"/>
                                          </p:stCondLst>
                                        </p:cTn>
                                        <p:tgtEl>
                                          <p:spTgt spid="366"/>
                                        </p:tgtEl>
                                      </p:cBhvr>
                                      <p:to x="100000" y="100000"/>
                                    </p:animScale>
                                    <p:animScale>
                                      <p:cBhvr>
                                        <p:cTn id="19" dur="20">
                                          <p:stCondLst>
                                            <p:cond delay="1356"/>
                                          </p:stCondLst>
                                        </p:cTn>
                                        <p:tgtEl>
                                          <p:spTgt spid="366"/>
                                        </p:tgtEl>
                                      </p:cBhvr>
                                      <p:to x="100000" y="95000"/>
                                    </p:animScale>
                                    <p:animScale>
                                      <p:cBhvr>
                                        <p:cTn id="20" dur="124" decel="50000">
                                          <p:stCondLst>
                                            <p:cond delay="1376"/>
                                          </p:stCondLst>
                                        </p:cTn>
                                        <p:tgtEl>
                                          <p:spTgt spid="36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17077</TotalTime>
  <Words>4948</Words>
  <Application>Microsoft Office PowerPoint</Application>
  <PresentationFormat>自定义</PresentationFormat>
  <Paragraphs>663</Paragraphs>
  <Slides>80</Slides>
  <Notes>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80</vt:i4>
      </vt:variant>
    </vt:vector>
  </HeadingPairs>
  <TitlesOfParts>
    <vt:vector size="95" baseType="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7834</cp:revision>
  <dcterms:created xsi:type="dcterms:W3CDTF">2014-11-27T01:03:00Z</dcterms:created>
  <dcterms:modified xsi:type="dcterms:W3CDTF">2021-03-02T03:53:58Z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