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7"/>
  </p:notesMasterIdLst>
  <p:sldIdLst>
    <p:sldId id="256" r:id="rId2"/>
    <p:sldId id="283" r:id="rId3"/>
    <p:sldId id="286" r:id="rId4"/>
    <p:sldId id="271" r:id="rId5"/>
    <p:sldId id="257" r:id="rId6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62" d="100"/>
          <a:sy n="62" d="100"/>
        </p:scale>
        <p:origin x="804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D831C5B-228B-4A73-81DB-A74EE646918B}" type="datetimeFigureOut">
              <a:rPr lang="zh-CN" altLang="en-US" smtClean="0"/>
              <a:t>2019/11/5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71C4C74-31F2-469B-A8A7-7310EEE7372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4386106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C217A1B-3B19-4FEE-8EBF-9D1553711BE9}" type="slidenum">
              <a:rPr lang="zh-CN" altLang="en-US" smtClean="0"/>
              <a:pPr/>
              <a:t>4</a:t>
            </a:fld>
            <a:endParaRPr lang="zh-CN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106FABE8-9840-4B73-A1C1-3FBBB18A2DD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>
            <a:extLst>
              <a:ext uri="{FF2B5EF4-FFF2-40B4-BE49-F238E27FC236}">
                <a16:creationId xmlns:a16="http://schemas.microsoft.com/office/drawing/2014/main" id="{EC967D39-E6FE-4711-897E-690B9180740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0D0CE5F4-F502-4EBF-9AEC-D9EE1FC1C7C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FBE092-FB9A-4471-8C29-769C02BFE18F}" type="datetimeFigureOut">
              <a:rPr lang="zh-CN" altLang="en-US" smtClean="0"/>
              <a:t>2019/11/5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A6D1C1C7-1082-4620-9489-370628B3091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F006AAA4-02A1-4125-840C-4836D028239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9D762B-2E24-4A9B-B4C8-DCD85EB624E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1062811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D8859AEE-D986-4E02-B032-B95D0455638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B5E4C9AA-3262-439F-93F2-A2C6D810B75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C10BA6A2-E83E-45BF-87A0-FD32E2E3437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FBE092-FB9A-4471-8C29-769C02BFE18F}" type="datetimeFigureOut">
              <a:rPr lang="zh-CN" altLang="en-US" smtClean="0"/>
              <a:t>2019/11/5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9C1B89DC-C29B-45D7-9DDD-BF47A6CDB07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711A6E2A-8126-47E4-AC46-EB5971089A4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9D762B-2E24-4A9B-B4C8-DCD85EB624E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0368991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CD39E49A-D397-43A3-8704-2B1A31888D6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961460A2-85B7-4186-BD84-7D38FD07285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35566E50-3EE6-4688-B35B-E7F9922CA3F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FBE092-FB9A-4471-8C29-769C02BFE18F}" type="datetimeFigureOut">
              <a:rPr lang="zh-CN" altLang="en-US" smtClean="0"/>
              <a:t>2019/11/5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2E03B470-E88C-48B7-B3C0-C7ABD7EE977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F02B0683-E13B-429B-AA7D-A51D6B09E71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9D762B-2E24-4A9B-B4C8-DCD85EB624E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911206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31822F7B-BAC0-4243-A8E1-F7FD7D37097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D46B8F26-B6B5-4A79-A94E-C31BCD5F84B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:a16="http://schemas.microsoft.com/office/drawing/2014/main" id="{B942FE13-03E4-42AA-AD04-7321D9DBF5F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7E689D61-4DFF-41E8-AA3E-7799C8E5FF1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FBE092-FB9A-4471-8C29-769C02BFE18F}" type="datetimeFigureOut">
              <a:rPr lang="zh-CN" altLang="en-US" smtClean="0"/>
              <a:t>2019/11/5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DAAFA72B-AC2F-4477-850A-09EAEF87861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78D60C72-40A9-455E-B442-5C68DDF6821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9D762B-2E24-4A9B-B4C8-DCD85EB624E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4482357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CF9E5AE2-AA9A-4829-A66E-AC53B0D4A05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94DE599E-6299-438F-AEDC-8659C9B6647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:a16="http://schemas.microsoft.com/office/drawing/2014/main" id="{FECDD774-DF34-471A-8634-B2C740F4091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5" name="文本占位符 4">
            <a:extLst>
              <a:ext uri="{FF2B5EF4-FFF2-40B4-BE49-F238E27FC236}">
                <a16:creationId xmlns:a16="http://schemas.microsoft.com/office/drawing/2014/main" id="{1928BC33-AC33-4399-828C-2B9A67E07E12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>
            <a:extLst>
              <a:ext uri="{FF2B5EF4-FFF2-40B4-BE49-F238E27FC236}">
                <a16:creationId xmlns:a16="http://schemas.microsoft.com/office/drawing/2014/main" id="{1DAEBD9D-E85B-4162-85A6-9A9EF41A34B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7" name="日期占位符 6">
            <a:extLst>
              <a:ext uri="{FF2B5EF4-FFF2-40B4-BE49-F238E27FC236}">
                <a16:creationId xmlns:a16="http://schemas.microsoft.com/office/drawing/2014/main" id="{ACC1A5BC-8009-4F3F-860B-575854F709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FBE092-FB9A-4471-8C29-769C02BFE18F}" type="datetimeFigureOut">
              <a:rPr lang="zh-CN" altLang="en-US" smtClean="0"/>
              <a:t>2019/11/5</a:t>
            </a:fld>
            <a:endParaRPr lang="zh-CN" altLang="en-US"/>
          </a:p>
        </p:txBody>
      </p:sp>
      <p:sp>
        <p:nvSpPr>
          <p:cNvPr id="8" name="页脚占位符 7">
            <a:extLst>
              <a:ext uri="{FF2B5EF4-FFF2-40B4-BE49-F238E27FC236}">
                <a16:creationId xmlns:a16="http://schemas.microsoft.com/office/drawing/2014/main" id="{EC730BA3-1AF6-48B2-825D-0AFCFA6A343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>
            <a:extLst>
              <a:ext uri="{FF2B5EF4-FFF2-40B4-BE49-F238E27FC236}">
                <a16:creationId xmlns:a16="http://schemas.microsoft.com/office/drawing/2014/main" id="{DF5630DD-2917-456F-9199-311DCD58285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9D762B-2E24-4A9B-B4C8-DCD85EB624E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2690454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9053FA7B-8E23-43E0-9665-BEAF8F3BE24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>
            <a:extLst>
              <a:ext uri="{FF2B5EF4-FFF2-40B4-BE49-F238E27FC236}">
                <a16:creationId xmlns:a16="http://schemas.microsoft.com/office/drawing/2014/main" id="{59B27F10-564A-4D27-B40E-5397141834A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FBE092-FB9A-4471-8C29-769C02BFE18F}" type="datetimeFigureOut">
              <a:rPr lang="zh-CN" altLang="en-US" smtClean="0"/>
              <a:t>2019/11/5</a:t>
            </a:fld>
            <a:endParaRPr lang="zh-CN" altLang="en-US"/>
          </a:p>
        </p:txBody>
      </p:sp>
      <p:sp>
        <p:nvSpPr>
          <p:cNvPr id="4" name="页脚占位符 3">
            <a:extLst>
              <a:ext uri="{FF2B5EF4-FFF2-40B4-BE49-F238E27FC236}">
                <a16:creationId xmlns:a16="http://schemas.microsoft.com/office/drawing/2014/main" id="{D11575DD-3505-47E6-8FA8-421C641015E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>
            <a:extLst>
              <a:ext uri="{FF2B5EF4-FFF2-40B4-BE49-F238E27FC236}">
                <a16:creationId xmlns:a16="http://schemas.microsoft.com/office/drawing/2014/main" id="{9E0849B5-C0E9-4B5A-981F-095530707AD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9D762B-2E24-4A9B-B4C8-DCD85EB624E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2886465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>
            <a:extLst>
              <a:ext uri="{FF2B5EF4-FFF2-40B4-BE49-F238E27FC236}">
                <a16:creationId xmlns:a16="http://schemas.microsoft.com/office/drawing/2014/main" id="{C4DF000A-ADCC-488D-91F6-29E4088CF0B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FBE092-FB9A-4471-8C29-769C02BFE18F}" type="datetimeFigureOut">
              <a:rPr lang="zh-CN" altLang="en-US" smtClean="0"/>
              <a:t>2019/11/5</a:t>
            </a:fld>
            <a:endParaRPr lang="zh-CN" altLang="en-US"/>
          </a:p>
        </p:txBody>
      </p:sp>
      <p:sp>
        <p:nvSpPr>
          <p:cNvPr id="3" name="页脚占位符 2">
            <a:extLst>
              <a:ext uri="{FF2B5EF4-FFF2-40B4-BE49-F238E27FC236}">
                <a16:creationId xmlns:a16="http://schemas.microsoft.com/office/drawing/2014/main" id="{2400FCB8-B7B6-4135-9ACB-1B3E3761C89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>
            <a:extLst>
              <a:ext uri="{FF2B5EF4-FFF2-40B4-BE49-F238E27FC236}">
                <a16:creationId xmlns:a16="http://schemas.microsoft.com/office/drawing/2014/main" id="{31473CB1-9621-45C4-A09A-F63C7FEE965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9D762B-2E24-4A9B-B4C8-DCD85EB624E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3385511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ECD30901-8552-41EB-ADC7-06070EC7524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310AA765-CC61-40C2-B21E-6F556609288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文本占位符 3">
            <a:extLst>
              <a:ext uri="{FF2B5EF4-FFF2-40B4-BE49-F238E27FC236}">
                <a16:creationId xmlns:a16="http://schemas.microsoft.com/office/drawing/2014/main" id="{874FCBDE-7D3D-4EC4-917B-78C73B10B47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0B4FCB85-9316-4520-B5FD-D8F51D5924E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FBE092-FB9A-4471-8C29-769C02BFE18F}" type="datetimeFigureOut">
              <a:rPr lang="zh-CN" altLang="en-US" smtClean="0"/>
              <a:t>2019/11/5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EF540F89-5774-41A3-9321-64C76A85AB8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8C3C096B-D9DC-4265-88B7-2EFCD12B168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9D762B-2E24-4A9B-B4C8-DCD85EB624E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6334244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839F423C-AF8B-4165-A623-8E207150675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>
            <a:extLst>
              <a:ext uri="{FF2B5EF4-FFF2-40B4-BE49-F238E27FC236}">
                <a16:creationId xmlns:a16="http://schemas.microsoft.com/office/drawing/2014/main" id="{C8635567-78AE-4F8D-BFF3-800CBB78311A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>
            <a:extLst>
              <a:ext uri="{FF2B5EF4-FFF2-40B4-BE49-F238E27FC236}">
                <a16:creationId xmlns:a16="http://schemas.microsoft.com/office/drawing/2014/main" id="{5F7E09F0-D272-4024-A9C1-67AAFD4E320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FDDA4CA4-D77E-4E46-8455-95629237695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FBE092-FB9A-4471-8C29-769C02BFE18F}" type="datetimeFigureOut">
              <a:rPr lang="zh-CN" altLang="en-US" smtClean="0"/>
              <a:t>2019/11/5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08AD97E7-168C-4AA8-83A4-D94B4586C7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82E66773-35B4-4B84-A50F-4E9D86D35F1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9D762B-2E24-4A9B-B4C8-DCD85EB624E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3092831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3DCF1910-DE65-4671-BA2E-9AB82E26C06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:a16="http://schemas.microsoft.com/office/drawing/2014/main" id="{9C2E9930-E3FA-429F-838B-6B911F345FA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86F4932A-FEF4-4C21-B8D6-7F0ED7BE2D2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FBE092-FB9A-4471-8C29-769C02BFE18F}" type="datetimeFigureOut">
              <a:rPr lang="zh-CN" altLang="en-US" smtClean="0"/>
              <a:t>2019/11/5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07B0D0CE-D467-4721-B01B-108697C77EF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D862D08A-D353-4271-909B-512C529A7E2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9D762B-2E24-4A9B-B4C8-DCD85EB624E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5037591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>
            <a:extLst>
              <a:ext uri="{FF2B5EF4-FFF2-40B4-BE49-F238E27FC236}">
                <a16:creationId xmlns:a16="http://schemas.microsoft.com/office/drawing/2014/main" id="{260DF512-BFA2-404A-BB2A-A09BBFA943E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:a16="http://schemas.microsoft.com/office/drawing/2014/main" id="{675C43A2-7D68-431B-8A8D-1343B7950D8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265D089F-FE22-465C-BC08-C1C0F64A42B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FBE092-FB9A-4471-8C29-769C02BFE18F}" type="datetimeFigureOut">
              <a:rPr lang="zh-CN" altLang="en-US" smtClean="0"/>
              <a:t>2019/11/5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685F4B54-3F8C-49F7-A8D4-1A491EAE27C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EBFACBF9-F29B-4479-9C8A-F1DE5978204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9D762B-2E24-4A9B-B4C8-DCD85EB624E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109263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>
            <a:extLst>
              <a:ext uri="{FF2B5EF4-FFF2-40B4-BE49-F238E27FC236}">
                <a16:creationId xmlns:a16="http://schemas.microsoft.com/office/drawing/2014/main" id="{6A186AF5-7B49-43EE-A4FC-53778A8657F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3D17D609-1C04-41A8-87C9-F79E491DC1C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F573477F-AD6C-449E-9F34-AD1D9851A16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9FBE092-FB9A-4471-8C29-769C02BFE18F}" type="datetimeFigureOut">
              <a:rPr lang="zh-CN" altLang="en-US" smtClean="0"/>
              <a:t>2019/11/5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A355A928-B364-4ECD-9E67-ECED132FFF5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EB4045F2-34AD-4847-99C1-52B39578688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E9D762B-2E24-4A9B-B4C8-DCD85EB624E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0738150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831650F3-6512-4AE6-BF25-24D36D568E60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zh-CN" altLang="en-US" dirty="0"/>
              <a:t>记忆深处的那句话</a:t>
            </a:r>
          </a:p>
        </p:txBody>
      </p:sp>
      <p:sp>
        <p:nvSpPr>
          <p:cNvPr id="3" name="副标题 2">
            <a:extLst>
              <a:ext uri="{FF2B5EF4-FFF2-40B4-BE49-F238E27FC236}">
                <a16:creationId xmlns:a16="http://schemas.microsoft.com/office/drawing/2014/main" id="{B5F81722-A6D2-4E5E-9EF0-E60AD21609D2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 algn="r"/>
            <a:r>
              <a:rPr lang="en-US" altLang="zh-CN" dirty="0"/>
              <a:t>——</a:t>
            </a:r>
            <a:r>
              <a:rPr lang="zh-CN" altLang="en-US" dirty="0"/>
              <a:t>作文讲评</a:t>
            </a:r>
          </a:p>
        </p:txBody>
      </p:sp>
    </p:spTree>
    <p:extLst>
      <p:ext uri="{BB962C8B-B14F-4D97-AF65-F5344CB8AC3E}">
        <p14:creationId xmlns:p14="http://schemas.microsoft.com/office/powerpoint/2010/main" val="27906727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>
            <a:extLst>
              <a:ext uri="{FF2B5EF4-FFF2-40B4-BE49-F238E27FC236}">
                <a16:creationId xmlns:a16="http://schemas.microsoft.com/office/drawing/2014/main" id="{515C3A0C-B82C-4320-A262-C869E8B607ED}"/>
              </a:ext>
            </a:extLst>
          </p:cNvPr>
          <p:cNvSpPr/>
          <p:nvPr/>
        </p:nvSpPr>
        <p:spPr>
          <a:xfrm>
            <a:off x="1991544" y="1342417"/>
            <a:ext cx="8402370" cy="2811026"/>
          </a:xfrm>
          <a:prstGeom prst="rect">
            <a:avLst/>
          </a:prstGeom>
          <a:ln w="12700">
            <a:solidFill>
              <a:schemeClr val="accent1"/>
            </a:solidFill>
          </a:ln>
        </p:spPr>
        <p:txBody>
          <a:bodyPr wrap="square">
            <a:spAutoFit/>
          </a:bodyPr>
          <a:lstStyle/>
          <a:p>
            <a:pPr fontAlgn="ctr">
              <a:lnSpc>
                <a:spcPts val="4000"/>
              </a:lnSpc>
              <a:spcAft>
                <a:spcPts val="600"/>
              </a:spcAft>
            </a:pPr>
            <a:r>
              <a:rPr lang="zh-CN" altLang="zh-CN" sz="3200" kern="0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宋体" panose="02010600030101010101" pitchFamily="2" charset="-122"/>
              </a:rPr>
              <a:t>作文（</a:t>
            </a:r>
            <a:r>
              <a:rPr lang="en-US" altLang="zh-CN" sz="3200" kern="0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宋体" panose="02010600030101010101" pitchFamily="2" charset="-122"/>
              </a:rPr>
              <a:t>60</a:t>
            </a:r>
            <a:r>
              <a:rPr lang="zh-CN" altLang="zh-CN" sz="3200" kern="0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宋体" panose="02010600030101010101" pitchFamily="2" charset="-122"/>
              </a:rPr>
              <a:t>分）</a:t>
            </a:r>
            <a:endParaRPr lang="zh-CN" altLang="zh-CN" sz="3200" kern="100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indent="304800" fontAlgn="ctr">
              <a:lnSpc>
                <a:spcPts val="4000"/>
              </a:lnSpc>
              <a:spcAft>
                <a:spcPts val="600"/>
              </a:spcAft>
            </a:pPr>
            <a:r>
              <a:rPr lang="zh-CN" altLang="en-US" sz="3200" kern="100" dirty="0">
                <a:solidFill>
                  <a:srgbClr val="000000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宋体" panose="02010600030101010101" pitchFamily="2" charset="-122"/>
              </a:rPr>
              <a:t>结合你身边的事例，以</a:t>
            </a:r>
            <a:r>
              <a:rPr lang="zh-CN" altLang="zh-CN" sz="3200" kern="100" dirty="0">
                <a:solidFill>
                  <a:srgbClr val="000000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宋体" panose="02010600030101010101" pitchFamily="2" charset="-122"/>
              </a:rPr>
              <a:t>“</a:t>
            </a:r>
            <a:r>
              <a:rPr lang="zh-CN" altLang="en-US" sz="3200" kern="100" dirty="0">
                <a:solidFill>
                  <a:srgbClr val="000000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宋体" panose="02010600030101010101" pitchFamily="2" charset="-122"/>
              </a:rPr>
              <a:t>记忆深处的那句话</a:t>
            </a:r>
            <a:r>
              <a:rPr lang="zh-CN" altLang="zh-CN" sz="3200" kern="100" dirty="0">
                <a:solidFill>
                  <a:srgbClr val="000000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宋体" panose="02010600030101010101" pitchFamily="2" charset="-122"/>
              </a:rPr>
              <a:t>”为题，写一篇文章。</a:t>
            </a:r>
            <a:endParaRPr lang="zh-CN" altLang="zh-CN" sz="3200" kern="100" dirty="0"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pPr fontAlgn="ctr">
              <a:lnSpc>
                <a:spcPts val="4000"/>
              </a:lnSpc>
              <a:spcAft>
                <a:spcPts val="600"/>
              </a:spcAft>
            </a:pPr>
            <a:r>
              <a:rPr lang="zh-CN" altLang="zh-CN" sz="3200" kern="100" dirty="0">
                <a:solidFill>
                  <a:srgbClr val="000000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宋体" panose="02010600030101010101" pitchFamily="2" charset="-122"/>
              </a:rPr>
              <a:t>　　</a:t>
            </a:r>
            <a:r>
              <a:rPr lang="zh-CN" altLang="zh-CN" sz="2800" b="1" kern="100" dirty="0">
                <a:solidFill>
                  <a:srgbClr val="000000"/>
                </a:solidFill>
                <a:latin typeface="+mn-ea"/>
                <a:cs typeface="宋体" panose="02010600030101010101" pitchFamily="2" charset="-122"/>
              </a:rPr>
              <a:t>要求：①文体自选</a:t>
            </a:r>
            <a:r>
              <a:rPr lang="en-US" altLang="zh-CN" sz="2800" b="1" kern="100" dirty="0">
                <a:solidFill>
                  <a:srgbClr val="000000"/>
                </a:solidFill>
                <a:latin typeface="+mn-ea"/>
                <a:cs typeface="宋体" panose="02010600030101010101" pitchFamily="2" charset="-122"/>
              </a:rPr>
              <a:t>(</a:t>
            </a:r>
            <a:r>
              <a:rPr lang="zh-CN" altLang="zh-CN" sz="2800" b="1" kern="100" dirty="0">
                <a:solidFill>
                  <a:srgbClr val="000000"/>
                </a:solidFill>
                <a:latin typeface="+mn-ea"/>
                <a:cs typeface="宋体" panose="02010600030101010101" pitchFamily="2" charset="-122"/>
              </a:rPr>
              <a:t>诗歌除外</a:t>
            </a:r>
            <a:r>
              <a:rPr lang="en-US" altLang="zh-CN" sz="2800" b="1" kern="100" dirty="0">
                <a:solidFill>
                  <a:srgbClr val="000000"/>
                </a:solidFill>
                <a:latin typeface="+mn-ea"/>
                <a:cs typeface="宋体" panose="02010600030101010101" pitchFamily="2" charset="-122"/>
              </a:rPr>
              <a:t>)</a:t>
            </a:r>
            <a:r>
              <a:rPr lang="zh-CN" altLang="zh-CN" sz="2800" b="1" kern="100" dirty="0">
                <a:solidFill>
                  <a:srgbClr val="000000"/>
                </a:solidFill>
                <a:latin typeface="+mn-ea"/>
                <a:cs typeface="宋体" panose="02010600030101010101" pitchFamily="2" charset="-122"/>
              </a:rPr>
              <a:t>。②</a:t>
            </a:r>
            <a:r>
              <a:rPr lang="en-US" altLang="zh-CN" sz="2800" b="1" kern="100" dirty="0">
                <a:solidFill>
                  <a:srgbClr val="000000"/>
                </a:solidFill>
                <a:latin typeface="+mn-ea"/>
                <a:cs typeface="宋体" panose="02010600030101010101" pitchFamily="2" charset="-122"/>
              </a:rPr>
              <a:t>600</a:t>
            </a:r>
            <a:r>
              <a:rPr lang="zh-CN" altLang="zh-CN" sz="2800" b="1" kern="100" dirty="0">
                <a:solidFill>
                  <a:srgbClr val="000000"/>
                </a:solidFill>
                <a:latin typeface="+mn-ea"/>
                <a:cs typeface="宋体" panose="02010600030101010101" pitchFamily="2" charset="-122"/>
              </a:rPr>
              <a:t>字以上。③文中不能出现考生的姓名和所在学校名称。</a:t>
            </a:r>
            <a:endParaRPr lang="zh-CN" altLang="zh-CN" sz="2800" b="1" kern="100" dirty="0">
              <a:latin typeface="+mn-ea"/>
            </a:endParaRPr>
          </a:p>
        </p:txBody>
      </p:sp>
      <p:sp>
        <p:nvSpPr>
          <p:cNvPr id="5" name="波形 4">
            <a:extLst>
              <a:ext uri="{FF2B5EF4-FFF2-40B4-BE49-F238E27FC236}">
                <a16:creationId xmlns:a16="http://schemas.microsoft.com/office/drawing/2014/main" id="{2D9B06B1-B78E-4703-AAD0-39EB423F656B}"/>
              </a:ext>
            </a:extLst>
          </p:cNvPr>
          <p:cNvSpPr/>
          <p:nvPr/>
        </p:nvSpPr>
        <p:spPr>
          <a:xfrm rot="20772526">
            <a:off x="1586355" y="286961"/>
            <a:ext cx="2643206" cy="1000132"/>
          </a:xfrm>
          <a:prstGeom prst="wave">
            <a:avLst/>
          </a:prstGeom>
          <a:solidFill>
            <a:srgbClr val="66CC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3600" b="1" dirty="0">
                <a:solidFill>
                  <a:schemeClr val="accent6">
                    <a:lumMod val="50000"/>
                  </a:schemeClr>
                </a:solidFill>
                <a:latin typeface="宋体"/>
              </a:rPr>
              <a:t>试题回放</a:t>
            </a:r>
          </a:p>
        </p:txBody>
      </p:sp>
    </p:spTree>
    <p:extLst>
      <p:ext uri="{BB962C8B-B14F-4D97-AF65-F5344CB8AC3E}">
        <p14:creationId xmlns:p14="http://schemas.microsoft.com/office/powerpoint/2010/main" val="208969543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B6C5348E-FDDE-4C17-81E1-BF60A7DC573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dirty="0"/>
              <a:t>1</a:t>
            </a:r>
            <a:r>
              <a:rPr lang="zh-CN" altLang="en-US" dirty="0"/>
              <a:t>班高分作文                       </a:t>
            </a:r>
            <a:r>
              <a:rPr lang="en-US" altLang="zh-CN" dirty="0"/>
              <a:t>3</a:t>
            </a:r>
            <a:r>
              <a:rPr lang="zh-CN" altLang="en-US" dirty="0"/>
              <a:t>班  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6F5BAB1B-B5A3-4860-87F6-14D7853AEB0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zh-CN" altLang="en-US" dirty="0"/>
              <a:t>戴诗雨</a:t>
            </a:r>
            <a:r>
              <a:rPr lang="en-US" altLang="zh-CN" dirty="0"/>
              <a:t>53</a:t>
            </a:r>
          </a:p>
          <a:p>
            <a:r>
              <a:rPr lang="zh-CN" altLang="en-US" dirty="0"/>
              <a:t>袁熙琳</a:t>
            </a:r>
            <a:r>
              <a:rPr lang="en-US" altLang="zh-CN" dirty="0"/>
              <a:t>49</a:t>
            </a:r>
          </a:p>
          <a:p>
            <a:r>
              <a:rPr lang="zh-CN" altLang="en-US" dirty="0"/>
              <a:t>李可然</a:t>
            </a:r>
            <a:r>
              <a:rPr lang="en-US" altLang="zh-CN" dirty="0"/>
              <a:t>48</a:t>
            </a:r>
          </a:p>
          <a:p>
            <a:r>
              <a:rPr lang="zh-CN" altLang="en-US" dirty="0"/>
              <a:t>李昊霖</a:t>
            </a:r>
            <a:r>
              <a:rPr lang="en-US" altLang="zh-CN" dirty="0"/>
              <a:t>48</a:t>
            </a:r>
          </a:p>
          <a:p>
            <a:endParaRPr lang="en-US" altLang="zh-CN" dirty="0"/>
          </a:p>
          <a:p>
            <a:r>
              <a:rPr lang="zh-CN" altLang="en-US" dirty="0"/>
              <a:t>卞和、关山海、龙子杰</a:t>
            </a:r>
            <a:endParaRPr lang="en-US" altLang="zh-CN" dirty="0"/>
          </a:p>
          <a:p>
            <a:endParaRPr lang="en-US" altLang="zh-CN" dirty="0"/>
          </a:p>
          <a:p>
            <a:endParaRPr lang="zh-CN" altLang="en-US" dirty="0"/>
          </a:p>
        </p:txBody>
      </p:sp>
      <p:sp>
        <p:nvSpPr>
          <p:cNvPr id="4" name="内容占位符 2">
            <a:extLst>
              <a:ext uri="{FF2B5EF4-FFF2-40B4-BE49-F238E27FC236}">
                <a16:creationId xmlns:a16="http://schemas.microsoft.com/office/drawing/2014/main" id="{B89AE85C-6277-407E-9BBF-46DE0664440A}"/>
              </a:ext>
            </a:extLst>
          </p:cNvPr>
          <p:cNvSpPr txBox="1">
            <a:spLocks/>
          </p:cNvSpPr>
          <p:nvPr/>
        </p:nvSpPr>
        <p:spPr>
          <a:xfrm>
            <a:off x="7184843" y="222914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dirty="0"/>
              <a:t>陈羿帆</a:t>
            </a:r>
            <a:r>
              <a:rPr lang="en-US" altLang="zh-CN" dirty="0"/>
              <a:t>49</a:t>
            </a:r>
          </a:p>
          <a:p>
            <a:r>
              <a:rPr lang="zh-CN" altLang="en-US" dirty="0"/>
              <a:t>马憬翀</a:t>
            </a:r>
            <a:r>
              <a:rPr lang="en-US" altLang="zh-CN" dirty="0"/>
              <a:t>48</a:t>
            </a:r>
          </a:p>
          <a:p>
            <a:r>
              <a:rPr lang="zh-CN" altLang="en-US" dirty="0"/>
              <a:t>陈玥蓥</a:t>
            </a:r>
            <a:r>
              <a:rPr lang="en-US" altLang="zh-CN" dirty="0"/>
              <a:t>48</a:t>
            </a: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3731392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弧形 7"/>
          <p:cNvSpPr/>
          <p:nvPr/>
        </p:nvSpPr>
        <p:spPr>
          <a:xfrm>
            <a:off x="3238480" y="428604"/>
            <a:ext cx="2570902" cy="1643074"/>
          </a:xfrm>
          <a:prstGeom prst="arc">
            <a:avLst>
              <a:gd name="adj1" fmla="val 19201505"/>
              <a:gd name="adj2" fmla="val 389167"/>
            </a:avLst>
          </a:prstGeom>
        </p:spPr>
        <p:style>
          <a:lnRef idx="2">
            <a:schemeClr val="accent5"/>
          </a:lnRef>
          <a:fillRef idx="0">
            <a:schemeClr val="accent5"/>
          </a:fillRef>
          <a:effectRef idx="1">
            <a:schemeClr val="accent5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17" name="直接连接符 16"/>
          <p:cNvCxnSpPr>
            <a:cxnSpLocks/>
          </p:cNvCxnSpPr>
          <p:nvPr/>
        </p:nvCxnSpPr>
        <p:spPr>
          <a:xfrm flipH="1">
            <a:off x="6410882" y="1525588"/>
            <a:ext cx="470937" cy="546091"/>
          </a:xfrm>
          <a:prstGeom prst="line">
            <a:avLst/>
          </a:prstGeom>
          <a:ln w="317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弧形 23"/>
          <p:cNvSpPr/>
          <p:nvPr/>
        </p:nvSpPr>
        <p:spPr>
          <a:xfrm rot="5400000">
            <a:off x="3292698" y="2690072"/>
            <a:ext cx="2714644" cy="2071702"/>
          </a:xfrm>
          <a:prstGeom prst="arc">
            <a:avLst>
              <a:gd name="adj1" fmla="val 16200000"/>
              <a:gd name="adj2" fmla="val 20314514"/>
            </a:avLst>
          </a:prstGeom>
        </p:spPr>
        <p:style>
          <a:lnRef idx="2">
            <a:schemeClr val="accent5"/>
          </a:lnRef>
          <a:fillRef idx="0">
            <a:schemeClr val="accent5"/>
          </a:fillRef>
          <a:effectRef idx="1">
            <a:schemeClr val="accent5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6" name="弧形 25"/>
          <p:cNvSpPr/>
          <p:nvPr/>
        </p:nvSpPr>
        <p:spPr>
          <a:xfrm rot="10800000">
            <a:off x="6024562" y="2714620"/>
            <a:ext cx="3000396" cy="3143272"/>
          </a:xfrm>
          <a:prstGeom prst="arc">
            <a:avLst>
              <a:gd name="adj1" fmla="val 18179751"/>
              <a:gd name="adj2" fmla="val 21496382"/>
            </a:avLst>
          </a:prstGeom>
        </p:spPr>
        <p:style>
          <a:lnRef idx="2">
            <a:schemeClr val="accent5"/>
          </a:lnRef>
          <a:fillRef idx="0">
            <a:schemeClr val="accent5"/>
          </a:fillRef>
          <a:effectRef idx="1">
            <a:schemeClr val="accent5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8" name="TextBox 37"/>
          <p:cNvSpPr txBox="1"/>
          <p:nvPr/>
        </p:nvSpPr>
        <p:spPr>
          <a:xfrm>
            <a:off x="6530435" y="585654"/>
            <a:ext cx="642942" cy="954107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zh-CN" altLang="en-US" sz="2800" b="1" dirty="0"/>
              <a:t>审题</a:t>
            </a:r>
          </a:p>
        </p:txBody>
      </p:sp>
      <p:sp>
        <p:nvSpPr>
          <p:cNvPr id="42" name="TextBox 41"/>
          <p:cNvSpPr txBox="1"/>
          <p:nvPr/>
        </p:nvSpPr>
        <p:spPr>
          <a:xfrm>
            <a:off x="4582723" y="4282550"/>
            <a:ext cx="642942" cy="954107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zh-CN" altLang="en-US" sz="2800" b="1" dirty="0"/>
              <a:t>问题</a:t>
            </a:r>
          </a:p>
        </p:txBody>
      </p:sp>
      <p:sp>
        <p:nvSpPr>
          <p:cNvPr id="39" name="TextBox 38"/>
          <p:cNvSpPr txBox="1"/>
          <p:nvPr/>
        </p:nvSpPr>
        <p:spPr>
          <a:xfrm>
            <a:off x="6598465" y="5155866"/>
            <a:ext cx="642942" cy="954107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zh-CN" altLang="en-US" sz="2800" b="1" dirty="0"/>
              <a:t>立意</a:t>
            </a:r>
          </a:p>
        </p:txBody>
      </p:sp>
      <p:sp>
        <p:nvSpPr>
          <p:cNvPr id="66" name="TextBox 65"/>
          <p:cNvSpPr txBox="1"/>
          <p:nvPr/>
        </p:nvSpPr>
        <p:spPr>
          <a:xfrm>
            <a:off x="1191802" y="465311"/>
            <a:ext cx="3390921" cy="1569660"/>
          </a:xfrm>
          <a:prstGeom prst="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zh-CN" altLang="en-US" sz="2400" b="1" dirty="0">
                <a:solidFill>
                  <a:schemeClr val="tx1"/>
                </a:solidFill>
              </a:rPr>
              <a:t>父母亲人对我关心；</a:t>
            </a:r>
            <a:endParaRPr lang="en-US" altLang="zh-CN" sz="2400" b="1" dirty="0">
              <a:solidFill>
                <a:schemeClr val="tx1"/>
              </a:solidFill>
            </a:endParaRPr>
          </a:p>
          <a:p>
            <a:r>
              <a:rPr lang="zh-CN" altLang="en-US" sz="2400" b="1" dirty="0">
                <a:solidFill>
                  <a:schemeClr val="tx1"/>
                </a:solidFill>
              </a:rPr>
              <a:t>同学、对手对我的奚落；</a:t>
            </a:r>
            <a:endParaRPr lang="en-US" altLang="zh-CN" sz="2400" b="1" dirty="0">
              <a:solidFill>
                <a:schemeClr val="tx1"/>
              </a:solidFill>
            </a:endParaRPr>
          </a:p>
          <a:p>
            <a:r>
              <a:rPr lang="zh-CN" altLang="en-US" sz="2400" b="1" dirty="0">
                <a:solidFill>
                  <a:schemeClr val="tx1"/>
                </a:solidFill>
              </a:rPr>
              <a:t>某句歌词、台词引我共鸣</a:t>
            </a:r>
            <a:r>
              <a:rPr lang="en-US" altLang="zh-CN" sz="2400" b="1" dirty="0">
                <a:solidFill>
                  <a:schemeClr val="tx1"/>
                </a:solidFill>
              </a:rPr>
              <a:t>……</a:t>
            </a:r>
            <a:endParaRPr lang="zh-CN" altLang="en-US" sz="2400" b="1" dirty="0">
              <a:solidFill>
                <a:schemeClr val="tx1"/>
              </a:solidFill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5645768" y="1289044"/>
            <a:ext cx="785818" cy="4524315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zh-CN" altLang="en-US" sz="3600" b="1" dirty="0">
                <a:solidFill>
                  <a:schemeClr val="tx1"/>
                </a:solidFill>
              </a:rPr>
              <a:t>记忆深处的那句话</a:t>
            </a:r>
          </a:p>
        </p:txBody>
      </p:sp>
      <p:sp>
        <p:nvSpPr>
          <p:cNvPr id="40" name="TextBox 39"/>
          <p:cNvSpPr txBox="1"/>
          <p:nvPr/>
        </p:nvSpPr>
        <p:spPr>
          <a:xfrm>
            <a:off x="4642562" y="512904"/>
            <a:ext cx="642942" cy="954107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zh-CN" altLang="en-US" sz="2800" b="1" dirty="0"/>
              <a:t>选材</a:t>
            </a:r>
          </a:p>
        </p:txBody>
      </p:sp>
      <p:sp>
        <p:nvSpPr>
          <p:cNvPr id="71" name="TextBox 70"/>
          <p:cNvSpPr txBox="1"/>
          <p:nvPr/>
        </p:nvSpPr>
        <p:spPr>
          <a:xfrm>
            <a:off x="1461847" y="3840050"/>
            <a:ext cx="3033960" cy="2123658"/>
          </a:xfrm>
          <a:prstGeom prst="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US" altLang="zh-CN" sz="2200" b="1" dirty="0"/>
              <a:t>1.</a:t>
            </a:r>
            <a:r>
              <a:rPr lang="zh-CN" altLang="en-US" sz="2200" b="1" dirty="0"/>
              <a:t>题材单一；</a:t>
            </a:r>
            <a:endParaRPr lang="en-US" altLang="zh-CN" sz="2200" b="1" dirty="0"/>
          </a:p>
          <a:p>
            <a:r>
              <a:rPr lang="en-US" altLang="zh-CN" sz="2200" b="1" dirty="0"/>
              <a:t>2.</a:t>
            </a:r>
            <a:r>
              <a:rPr lang="zh-CN" altLang="en-US" sz="2200" b="1" dirty="0"/>
              <a:t>不会审题，忽略“深处”这一元素；</a:t>
            </a:r>
            <a:endParaRPr lang="en-US" altLang="zh-CN" sz="2200" b="1" dirty="0"/>
          </a:p>
          <a:p>
            <a:r>
              <a:rPr lang="en-US" altLang="zh-CN" sz="2200" b="1" dirty="0"/>
              <a:t>3.</a:t>
            </a:r>
            <a:r>
              <a:rPr lang="zh-CN" altLang="en-US" sz="2200" b="1" dirty="0"/>
              <a:t> 缺少精彩的描写；</a:t>
            </a:r>
            <a:endParaRPr lang="en-US" altLang="zh-CN" sz="2200" b="1" dirty="0"/>
          </a:p>
          <a:p>
            <a:r>
              <a:rPr lang="en-US" altLang="zh-CN" sz="2200" b="1" dirty="0"/>
              <a:t>4.</a:t>
            </a:r>
            <a:r>
              <a:rPr lang="zh-CN" altLang="en-US" sz="2200" b="1" dirty="0"/>
              <a:t>缺少深刻的感悟、真挚的情感</a:t>
            </a:r>
            <a:r>
              <a:rPr lang="en-US" altLang="zh-CN" sz="2200" b="1" dirty="0"/>
              <a:t>……</a:t>
            </a:r>
          </a:p>
        </p:txBody>
      </p:sp>
      <p:sp>
        <p:nvSpPr>
          <p:cNvPr id="25" name="TextBox 70">
            <a:extLst>
              <a:ext uri="{FF2B5EF4-FFF2-40B4-BE49-F238E27FC236}">
                <a16:creationId xmlns:a16="http://schemas.microsoft.com/office/drawing/2014/main" id="{0849F440-D297-4D44-9859-0254FECEFE97}"/>
              </a:ext>
            </a:extLst>
          </p:cNvPr>
          <p:cNvSpPr txBox="1"/>
          <p:nvPr/>
        </p:nvSpPr>
        <p:spPr>
          <a:xfrm>
            <a:off x="7408286" y="4489920"/>
            <a:ext cx="4468640" cy="1631216"/>
          </a:xfrm>
          <a:prstGeom prst="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US" altLang="zh-CN" sz="2000" b="1" dirty="0"/>
              <a:t>1.</a:t>
            </a:r>
            <a:r>
              <a:rPr lang="zh-CN" altLang="en-US" sz="2000" b="1" dirty="0"/>
              <a:t>父母师长亲人之话砥砺我前行；</a:t>
            </a:r>
            <a:endParaRPr lang="en-US" altLang="zh-CN" sz="2000" b="1" dirty="0"/>
          </a:p>
          <a:p>
            <a:r>
              <a:rPr lang="en-US" altLang="zh-CN" sz="2000" b="1" dirty="0"/>
              <a:t>2.</a:t>
            </a:r>
            <a:r>
              <a:rPr lang="zh-CN" altLang="en-US" sz="2000" b="1" dirty="0"/>
              <a:t>儿时亲人一句话至今难忘，怀念无忧无虑的童年时光；</a:t>
            </a:r>
            <a:endParaRPr lang="en-US" altLang="zh-CN" sz="2000" b="1" dirty="0"/>
          </a:p>
          <a:p>
            <a:r>
              <a:rPr lang="en-US" altLang="zh-CN" sz="2000" b="1" dirty="0"/>
              <a:t>3.</a:t>
            </a:r>
            <a:r>
              <a:rPr lang="zh-CN" altLang="en-US" sz="2000" b="1" dirty="0"/>
              <a:t>对手的一句话刺痛了我，我逆风前行；</a:t>
            </a:r>
            <a:endParaRPr lang="en-US" altLang="zh-CN" sz="2000" b="1" dirty="0"/>
          </a:p>
          <a:p>
            <a:r>
              <a:rPr lang="en-US" altLang="zh-CN" sz="2000" b="1" dirty="0"/>
              <a:t>4.</a:t>
            </a:r>
            <a:r>
              <a:rPr lang="zh-CN" altLang="en-US" sz="2000" b="1" dirty="0"/>
              <a:t>台词、歌词引我共鸣</a:t>
            </a:r>
            <a:r>
              <a:rPr lang="zh-CN" altLang="en-US" sz="2000" b="1" dirty="0">
                <a:solidFill>
                  <a:srgbClr val="FF0000"/>
                </a:solidFill>
              </a:rPr>
              <a:t>，    ？      </a:t>
            </a:r>
            <a:r>
              <a:rPr lang="en-US" altLang="zh-CN" sz="2000" b="1" dirty="0"/>
              <a:t>……</a:t>
            </a:r>
            <a:endParaRPr lang="zh-CN" altLang="en-US" sz="2000" b="1" dirty="0"/>
          </a:p>
        </p:txBody>
      </p:sp>
      <p:sp>
        <p:nvSpPr>
          <p:cNvPr id="14" name="弧形 13">
            <a:extLst>
              <a:ext uri="{FF2B5EF4-FFF2-40B4-BE49-F238E27FC236}">
                <a16:creationId xmlns:a16="http://schemas.microsoft.com/office/drawing/2014/main" id="{CCA2D8CA-F42C-48F3-9147-279913C81F7A}"/>
              </a:ext>
            </a:extLst>
          </p:cNvPr>
          <p:cNvSpPr/>
          <p:nvPr/>
        </p:nvSpPr>
        <p:spPr>
          <a:xfrm>
            <a:off x="5495077" y="3499126"/>
            <a:ext cx="1773351" cy="681848"/>
          </a:xfrm>
          <a:prstGeom prst="arc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9" name="TextBox 37">
            <a:extLst>
              <a:ext uri="{FF2B5EF4-FFF2-40B4-BE49-F238E27FC236}">
                <a16:creationId xmlns:a16="http://schemas.microsoft.com/office/drawing/2014/main" id="{B4F5B6D0-ED33-4D7F-980E-415122204821}"/>
              </a:ext>
            </a:extLst>
          </p:cNvPr>
          <p:cNvSpPr txBox="1"/>
          <p:nvPr/>
        </p:nvSpPr>
        <p:spPr>
          <a:xfrm>
            <a:off x="7099349" y="3252185"/>
            <a:ext cx="642942" cy="954107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zh-CN" altLang="en-US" sz="2800" b="1" dirty="0"/>
              <a:t>写法</a:t>
            </a:r>
          </a:p>
        </p:txBody>
      </p:sp>
      <p:sp>
        <p:nvSpPr>
          <p:cNvPr id="30" name="TextBox 70">
            <a:extLst>
              <a:ext uri="{FF2B5EF4-FFF2-40B4-BE49-F238E27FC236}">
                <a16:creationId xmlns:a16="http://schemas.microsoft.com/office/drawing/2014/main" id="{CEAC9171-DC3A-4BB2-A562-9CED21887994}"/>
              </a:ext>
            </a:extLst>
          </p:cNvPr>
          <p:cNvSpPr txBox="1"/>
          <p:nvPr/>
        </p:nvSpPr>
        <p:spPr>
          <a:xfrm>
            <a:off x="7228687" y="55325"/>
            <a:ext cx="3221853" cy="3046988"/>
          </a:xfrm>
          <a:prstGeom prst="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lvl="0"/>
            <a:r>
              <a:rPr lang="en-US" altLang="zh-CN" sz="2400" b="1" dirty="0">
                <a:solidFill>
                  <a:schemeClr val="tx1"/>
                </a:solidFill>
              </a:rPr>
              <a:t>1.</a:t>
            </a:r>
            <a:r>
              <a:rPr lang="zh-CN" altLang="en-US" sz="2400" b="1" dirty="0">
                <a:solidFill>
                  <a:schemeClr val="tx1"/>
                </a:solidFill>
              </a:rPr>
              <a:t>三个关键点：</a:t>
            </a:r>
            <a:endParaRPr lang="en-US" altLang="zh-CN" sz="2400" b="1" dirty="0">
              <a:solidFill>
                <a:schemeClr val="tx1"/>
              </a:solidFill>
            </a:endParaRPr>
          </a:p>
          <a:p>
            <a:pPr lvl="0"/>
            <a:r>
              <a:rPr lang="zh-CN" altLang="en-US" sz="2400" b="1" dirty="0">
                <a:solidFill>
                  <a:schemeClr val="tx1"/>
                </a:solidFill>
              </a:rPr>
              <a:t>记忆、深处、那句话；</a:t>
            </a:r>
            <a:endParaRPr lang="en-US" altLang="zh-CN" sz="2400" b="1" dirty="0">
              <a:solidFill>
                <a:schemeClr val="tx1"/>
              </a:solidFill>
            </a:endParaRPr>
          </a:p>
          <a:p>
            <a:pPr lvl="0"/>
            <a:r>
              <a:rPr lang="en-US" altLang="zh-CN" sz="2400" b="1" dirty="0">
                <a:solidFill>
                  <a:schemeClr val="tx1"/>
                </a:solidFill>
              </a:rPr>
              <a:t>2.</a:t>
            </a:r>
            <a:r>
              <a:rPr lang="zh-CN" altLang="en-US" sz="2400" b="1" dirty="0">
                <a:solidFill>
                  <a:schemeClr val="tx1"/>
                </a:solidFill>
              </a:rPr>
              <a:t>解析：</a:t>
            </a:r>
            <a:r>
              <a:rPr lang="zh-CN" altLang="en-US" sz="2400" b="1" dirty="0">
                <a:solidFill>
                  <a:srgbClr val="0000FF"/>
                </a:solidFill>
              </a:rPr>
              <a:t>那句话</a:t>
            </a:r>
            <a:r>
              <a:rPr lang="en-US" altLang="zh-CN" sz="2400" b="1" dirty="0">
                <a:solidFill>
                  <a:srgbClr val="0000FF"/>
                </a:solidFill>
              </a:rPr>
              <a:t>—</a:t>
            </a:r>
            <a:r>
              <a:rPr lang="zh-CN" altLang="en-US" sz="2400" b="1" dirty="0">
                <a:solidFill>
                  <a:srgbClr val="FF0000"/>
                </a:solidFill>
              </a:rPr>
              <a:t>中心词</a:t>
            </a:r>
            <a:r>
              <a:rPr lang="zh-CN" altLang="en-US" sz="2400" b="1" dirty="0">
                <a:solidFill>
                  <a:srgbClr val="0000FF"/>
                </a:solidFill>
              </a:rPr>
              <a:t>（一句话）；记忆</a:t>
            </a:r>
            <a:r>
              <a:rPr lang="en-US" altLang="zh-CN" sz="2400" b="1" dirty="0">
                <a:solidFill>
                  <a:srgbClr val="0000FF"/>
                </a:solidFill>
              </a:rPr>
              <a:t>—</a:t>
            </a:r>
            <a:r>
              <a:rPr lang="zh-CN" altLang="en-US" sz="2400" b="1" dirty="0">
                <a:solidFill>
                  <a:srgbClr val="FF0000"/>
                </a:solidFill>
              </a:rPr>
              <a:t>修饰语</a:t>
            </a:r>
            <a:r>
              <a:rPr lang="zh-CN" altLang="en-US" sz="2400" b="1" dirty="0">
                <a:solidFill>
                  <a:srgbClr val="0000FF"/>
                </a:solidFill>
              </a:rPr>
              <a:t>（过去曾经时态）；深处</a:t>
            </a:r>
            <a:r>
              <a:rPr lang="en-US" altLang="zh-CN" sz="2400" b="1" dirty="0">
                <a:solidFill>
                  <a:srgbClr val="0000FF"/>
                </a:solidFill>
              </a:rPr>
              <a:t>——</a:t>
            </a:r>
            <a:r>
              <a:rPr lang="zh-CN" altLang="en-US" sz="2400" b="1" dirty="0">
                <a:solidFill>
                  <a:srgbClr val="FF0000"/>
                </a:solidFill>
              </a:rPr>
              <a:t>状语</a:t>
            </a:r>
            <a:r>
              <a:rPr lang="zh-CN" altLang="en-US" sz="2400" b="1" dirty="0">
                <a:solidFill>
                  <a:srgbClr val="0000FF"/>
                </a:solidFill>
              </a:rPr>
              <a:t>（深藏心底，记忆深刻）。</a:t>
            </a:r>
            <a:endParaRPr lang="zh-CN" altLang="en-US" sz="2000" b="1" dirty="0">
              <a:solidFill>
                <a:srgbClr val="0000FF"/>
              </a:solidFill>
            </a:endParaRPr>
          </a:p>
        </p:txBody>
      </p:sp>
      <p:sp>
        <p:nvSpPr>
          <p:cNvPr id="31" name="TextBox 65">
            <a:extLst>
              <a:ext uri="{FF2B5EF4-FFF2-40B4-BE49-F238E27FC236}">
                <a16:creationId xmlns:a16="http://schemas.microsoft.com/office/drawing/2014/main" id="{7586D472-EB27-4A94-9832-8ECFD91BC9AD}"/>
              </a:ext>
            </a:extLst>
          </p:cNvPr>
          <p:cNvSpPr txBox="1"/>
          <p:nvPr/>
        </p:nvSpPr>
        <p:spPr>
          <a:xfrm>
            <a:off x="7838193" y="3380846"/>
            <a:ext cx="2340673" cy="830997"/>
          </a:xfrm>
          <a:prstGeom prst="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zh-CN" altLang="en-US" sz="2400" b="1" dirty="0">
                <a:solidFill>
                  <a:schemeClr val="tx1"/>
                </a:solidFill>
              </a:rPr>
              <a:t>课内词汇拓展；</a:t>
            </a:r>
            <a:endParaRPr lang="en-US" altLang="zh-CN" sz="2400" b="1" dirty="0">
              <a:solidFill>
                <a:schemeClr val="tx1"/>
              </a:solidFill>
            </a:endParaRPr>
          </a:p>
          <a:p>
            <a:r>
              <a:rPr lang="zh-CN" altLang="en-US" sz="2400" b="1" dirty="0">
                <a:solidFill>
                  <a:schemeClr val="tx1"/>
                </a:solidFill>
              </a:rPr>
              <a:t>立意升华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3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3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3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3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5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6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7" fill="hold">
                      <p:stCondLst>
                        <p:cond delay="indefinite"/>
                      </p:stCondLst>
                      <p:childTnLst>
                        <p:par>
                          <p:cTn id="98" fill="hold">
                            <p:stCondLst>
                              <p:cond delay="0"/>
                            </p:stCondLst>
                            <p:childTnLst>
                              <p:par>
                                <p:cTn id="9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7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8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24" grpId="0" animBg="1"/>
      <p:bldP spid="26" grpId="0" animBg="1"/>
      <p:bldP spid="38" grpId="0" animBg="1"/>
      <p:bldP spid="42" grpId="0" animBg="1"/>
      <p:bldP spid="39" grpId="0" animBg="1"/>
      <p:bldP spid="66" grpId="0" animBg="1"/>
      <p:bldP spid="40" grpId="0" animBg="1"/>
      <p:bldP spid="71" grpId="0" animBg="1"/>
      <p:bldP spid="25" grpId="0" animBg="1"/>
      <p:bldP spid="14" grpId="0" animBg="1"/>
      <p:bldP spid="29" grpId="0" animBg="1"/>
      <p:bldP spid="30" grpId="0" animBg="1"/>
      <p:bldP spid="31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>
            <a:extLst>
              <a:ext uri="{FF2B5EF4-FFF2-40B4-BE49-F238E27FC236}">
                <a16:creationId xmlns:a16="http://schemas.microsoft.com/office/drawing/2014/main" id="{07ECFC67-1CBB-41BD-A7CA-DED032AF9F1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39558" y="130388"/>
            <a:ext cx="11881206" cy="6640281"/>
          </a:xfrm>
        </p:spPr>
        <p:txBody>
          <a:bodyPr/>
          <a:lstStyle/>
          <a:p>
            <a:r>
              <a:rPr lang="zh-CN" altLang="en-US" dirty="0"/>
              <a:t>今日作业：</a:t>
            </a:r>
            <a:endParaRPr lang="en-US" altLang="zh-CN" dirty="0"/>
          </a:p>
          <a:p>
            <a:r>
              <a:rPr lang="en-US" altLang="zh-CN" dirty="0"/>
              <a:t>1.</a:t>
            </a:r>
            <a:r>
              <a:rPr lang="zh-CN" altLang="en-US" dirty="0"/>
              <a:t>选择你身边的小事（独一无二）的经历，做一个概括并思考中心（可写点）；</a:t>
            </a:r>
            <a:endParaRPr lang="en-US" altLang="zh-CN" dirty="0"/>
          </a:p>
          <a:p>
            <a:r>
              <a:rPr lang="en-US" altLang="zh-CN" dirty="0"/>
              <a:t>2.</a:t>
            </a:r>
            <a:r>
              <a:rPr lang="zh-CN" altLang="en-US" dirty="0"/>
              <a:t>抄写词语卷上所有的做错的拼音；</a:t>
            </a:r>
            <a:endParaRPr lang="en-US" altLang="zh-CN" dirty="0"/>
          </a:p>
          <a:p>
            <a:r>
              <a:rPr lang="en-US" altLang="zh-CN" dirty="0"/>
              <a:t>3.</a:t>
            </a:r>
            <a:r>
              <a:rPr lang="zh-CN" altLang="en-US" dirty="0"/>
              <a:t>翻书归纳整理出</a:t>
            </a:r>
            <a:r>
              <a:rPr lang="en-US" altLang="zh-CN" dirty="0"/>
              <a:t>8</a:t>
            </a:r>
            <a:r>
              <a:rPr lang="zh-CN" altLang="en-US"/>
              <a:t>个不熟的注释。</a:t>
            </a: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15588013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191</TotalTime>
  <Words>333</Words>
  <Application>Microsoft Office PowerPoint</Application>
  <PresentationFormat>宽屏</PresentationFormat>
  <Paragraphs>43</Paragraphs>
  <Slides>5</Slides>
  <Notes>1</Notes>
  <HiddenSlides>0</HiddenSlides>
  <MMClips>0</MMClips>
  <ScaleCrop>false</ScaleCrop>
  <HeadingPairs>
    <vt:vector size="6" baseType="variant">
      <vt:variant>
        <vt:lpstr>已用的字体</vt:lpstr>
      </vt:variant>
      <vt:variant>
        <vt:i4>6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5</vt:i4>
      </vt:variant>
    </vt:vector>
  </HeadingPairs>
  <TitlesOfParts>
    <vt:vector size="12" baseType="lpstr">
      <vt:lpstr>等线</vt:lpstr>
      <vt:lpstr>等线 Light</vt:lpstr>
      <vt:lpstr>黑体</vt:lpstr>
      <vt:lpstr>华文楷体</vt:lpstr>
      <vt:lpstr>宋体</vt:lpstr>
      <vt:lpstr>Arial</vt:lpstr>
      <vt:lpstr>Office 主题​​</vt:lpstr>
      <vt:lpstr>记忆深处的那句话</vt:lpstr>
      <vt:lpstr>PowerPoint 演示文稿</vt:lpstr>
      <vt:lpstr>1班高分作文                       3班  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记忆深处的那句话</dc:title>
  <dc:creator>优优 胡</dc:creator>
  <cp:lastModifiedBy>优优 胡</cp:lastModifiedBy>
  <cp:revision>20</cp:revision>
  <dcterms:created xsi:type="dcterms:W3CDTF">2019-11-05T06:59:59Z</dcterms:created>
  <dcterms:modified xsi:type="dcterms:W3CDTF">2019-11-05T10:51:49Z</dcterms:modified>
</cp:coreProperties>
</file>