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handoutMasterIdLst>
    <p:handoutMasterId r:id="rId47"/>
  </p:handoutMasterIdLst>
  <p:sldIdLst>
    <p:sldId id="445" r:id="rId2"/>
    <p:sldId id="296" r:id="rId3"/>
    <p:sldId id="405" r:id="rId4"/>
    <p:sldId id="398" r:id="rId5"/>
    <p:sldId id="399" r:id="rId6"/>
    <p:sldId id="400" r:id="rId7"/>
    <p:sldId id="401" r:id="rId8"/>
    <p:sldId id="406" r:id="rId9"/>
    <p:sldId id="402" r:id="rId10"/>
    <p:sldId id="403" r:id="rId11"/>
    <p:sldId id="404" r:id="rId12"/>
    <p:sldId id="414" r:id="rId13"/>
    <p:sldId id="413" r:id="rId14"/>
    <p:sldId id="407" r:id="rId15"/>
    <p:sldId id="408" r:id="rId16"/>
    <p:sldId id="409" r:id="rId17"/>
    <p:sldId id="410" r:id="rId18"/>
    <p:sldId id="411" r:id="rId19"/>
    <p:sldId id="415" r:id="rId20"/>
    <p:sldId id="412" r:id="rId21"/>
    <p:sldId id="417" r:id="rId22"/>
    <p:sldId id="416" r:id="rId23"/>
    <p:sldId id="418" r:id="rId24"/>
    <p:sldId id="419" r:id="rId25"/>
    <p:sldId id="420" r:id="rId26"/>
    <p:sldId id="421" r:id="rId27"/>
    <p:sldId id="422" r:id="rId28"/>
    <p:sldId id="423" r:id="rId29"/>
    <p:sldId id="424" r:id="rId30"/>
    <p:sldId id="425" r:id="rId31"/>
    <p:sldId id="435" r:id="rId32"/>
    <p:sldId id="436" r:id="rId33"/>
    <p:sldId id="437" r:id="rId34"/>
    <p:sldId id="438" r:id="rId35"/>
    <p:sldId id="439" r:id="rId36"/>
    <p:sldId id="426" r:id="rId37"/>
    <p:sldId id="427" r:id="rId38"/>
    <p:sldId id="440" r:id="rId39"/>
    <p:sldId id="441" r:id="rId40"/>
    <p:sldId id="442" r:id="rId41"/>
    <p:sldId id="428" r:id="rId42"/>
    <p:sldId id="430" r:id="rId43"/>
    <p:sldId id="443" r:id="rId44"/>
    <p:sldId id="444" r:id="rId45"/>
  </p:sldIdLst>
  <p:sldSz cx="24371300" cy="13716000"/>
  <p:notesSz cx="6858000" cy="9144000"/>
  <p:defaultTextStyle>
    <a:defPPr>
      <a:defRPr lang="zh-CN"/>
    </a:defPPr>
    <a:lvl1pPr marL="0" algn="l" defTabSz="1827530" rtl="0" eaLnBrk="1" latinLnBrk="0" hangingPunct="1">
      <a:defRPr sz="3600" kern="1200">
        <a:solidFill>
          <a:schemeClr val="tx1"/>
        </a:solidFill>
        <a:latin typeface="+mn-lt"/>
        <a:ea typeface="+mn-ea"/>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p:defaultTextStyle>
  <p:extLst>
    <p:ext uri="{521415D9-36F7-43E2-AB2F-B90AF26B5E84}">
      <p14:sectionLst xmlns:p14="http://schemas.microsoft.com/office/powerpoint/2010/main">
        <p14:section name="普查讲" id="{9059A2C1-EEE2-4C93-845C-F28C4CFF0029}">
          <p14:sldIdLst>
            <p14:sldId id="445"/>
            <p14:sldId id="296"/>
            <p14:sldId id="405"/>
            <p14:sldId id="398"/>
            <p14:sldId id="399"/>
            <p14:sldId id="400"/>
            <p14:sldId id="401"/>
            <p14:sldId id="406"/>
            <p14:sldId id="402"/>
            <p14:sldId id="403"/>
            <p14:sldId id="404"/>
            <p14:sldId id="414"/>
            <p14:sldId id="413"/>
            <p14:sldId id="407"/>
            <p14:sldId id="408"/>
            <p14:sldId id="409"/>
            <p14:sldId id="410"/>
            <p14:sldId id="411"/>
            <p14:sldId id="415"/>
            <p14:sldId id="412"/>
            <p14:sldId id="417"/>
            <p14:sldId id="416"/>
            <p14:sldId id="418"/>
            <p14:sldId id="419"/>
            <p14:sldId id="420"/>
            <p14:sldId id="421"/>
            <p14:sldId id="422"/>
            <p14:sldId id="423"/>
            <p14:sldId id="424"/>
            <p14:sldId id="425"/>
            <p14:sldId id="435"/>
            <p14:sldId id="436"/>
            <p14:sldId id="437"/>
            <p14:sldId id="438"/>
            <p14:sldId id="439"/>
            <p14:sldId id="426"/>
            <p14:sldId id="427"/>
            <p14:sldId id="440"/>
            <p14:sldId id="441"/>
            <p14:sldId id="442"/>
            <p14:sldId id="428"/>
            <p14:sldId id="430"/>
            <p14:sldId id="443"/>
            <p14:sldId id="444"/>
          </p14:sldIdLst>
        </p14:section>
      </p14:sectionLst>
    </p:ext>
    <p:ext uri="{EFAFB233-063F-42B5-8137-9DF3F51BA10A}">
      <p15:sldGuideLst xmlns="" xmlns:p15="http://schemas.microsoft.com/office/powerpoint/2012/main">
        <p15:guide id="12" orient="horz" pos="1996" userDrawn="1">
          <p15:clr>
            <a:srgbClr val="A4A3A4"/>
          </p15:clr>
        </p15:guide>
        <p15:guide id="13" orient="horz" pos="5936" userDrawn="1">
          <p15:clr>
            <a:srgbClr val="A4A3A4"/>
          </p15:clr>
        </p15:guide>
        <p15:guide id="19" pos="2290" userDrawn="1">
          <p15:clr>
            <a:srgbClr val="A4A3A4"/>
          </p15:clr>
        </p15:guide>
        <p15:guide id="24" pos="12778" userDrawn="1">
          <p15:clr>
            <a:srgbClr val="A4A3A4"/>
          </p15:clr>
        </p15:guide>
        <p15:guide id="30" orient="horz" pos="6900" userDrawn="1">
          <p15:clr>
            <a:srgbClr val="A4A3A4"/>
          </p15:clr>
        </p15:guide>
        <p15:guide id="34" pos="6854" userDrawn="1">
          <p15:clr>
            <a:srgbClr val="A4A3A4"/>
          </p15:clr>
        </p15:guide>
        <p15:guide id="38" orient="horz" pos="3243" userDrawn="1">
          <p15:clr>
            <a:srgbClr val="A4A3A4"/>
          </p15:clr>
        </p15:guide>
        <p15:guide id="39" orient="horz" pos="1145" userDrawn="1">
          <p15:clr>
            <a:srgbClr val="A4A3A4"/>
          </p15:clr>
        </p15:guide>
        <p15:guide id="41" pos="8470" userDrawn="1">
          <p15:clr>
            <a:srgbClr val="A4A3A4"/>
          </p15:clr>
        </p15:guide>
        <p15:guide id="42" pos="1440" userDrawn="1">
          <p15:clr>
            <a:srgbClr val="A4A3A4"/>
          </p15:clr>
        </p15:guide>
        <p15:guide id="43" orient="horz" pos="2789">
          <p15:clr>
            <a:srgbClr val="A4A3A4"/>
          </p15:clr>
        </p15:guide>
        <p15:guide id="44" orient="horz" pos="5454">
          <p15:clr>
            <a:srgbClr val="A4A3A4"/>
          </p15:clr>
        </p15:guide>
        <p15:guide id="45" orient="horz" pos="4093">
          <p15:clr>
            <a:srgbClr val="A4A3A4"/>
          </p15:clr>
        </p15:guide>
        <p15:guide id="46" pos="11248">
          <p15:clr>
            <a:srgbClr val="A4A3A4"/>
          </p15:clr>
        </p15:guide>
        <p15:guide id="47" pos="5550">
          <p15:clr>
            <a:srgbClr val="A4A3A4"/>
          </p15:clr>
        </p15:guide>
        <p15:guide id="48" pos="1638">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dministrator" initials="A" lastIdx="1" clrIdx="0"/>
  <p:cmAuthor id="1" name="孙文纯" initials="孙文纯"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7F1FF"/>
    <a:srgbClr val="4472C4"/>
    <a:srgbClr val="2A5CAA"/>
    <a:srgbClr val="E3F4FD"/>
    <a:srgbClr val="D3EDFB"/>
    <a:srgbClr val="FFFDE7"/>
    <a:srgbClr val="FFFEF3"/>
    <a:srgbClr val="FFFEF7"/>
    <a:srgbClr val="FFFFFF"/>
    <a:srgbClr val="FFFC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03" autoAdjust="0"/>
    <p:restoredTop sz="97654" autoAdjust="0"/>
  </p:normalViewPr>
  <p:slideViewPr>
    <p:cSldViewPr>
      <p:cViewPr>
        <p:scale>
          <a:sx n="33" d="100"/>
          <a:sy n="33" d="100"/>
        </p:scale>
        <p:origin x="-864" y="-486"/>
      </p:cViewPr>
      <p:guideLst>
        <p:guide orient="horz" pos="5539"/>
        <p:guide orient="horz" pos="720"/>
        <p:guide orient="horz" pos="6900"/>
        <p:guide orient="horz" pos="3243"/>
        <p:guide orient="horz" pos="3214"/>
        <p:guide orient="horz" pos="2789"/>
        <p:guide orient="horz" pos="4802"/>
        <p:guide orient="horz" pos="4887"/>
        <p:guide pos="2545"/>
        <p:guide pos="13629"/>
        <p:guide pos="6854"/>
        <p:guide pos="8101"/>
        <p:guide pos="1270"/>
        <p:guide pos="11219"/>
        <p:guide pos="5550"/>
        <p:guide pos="2148"/>
        <p:guide pos="12240"/>
      </p:guideLst>
    </p:cSldViewPr>
  </p:slideViewPr>
  <p:notesTextViewPr>
    <p:cViewPr>
      <p:scale>
        <a:sx n="150" d="100"/>
        <a:sy n="150" d="100"/>
      </p:scale>
      <p:origin x="0" y="0"/>
    </p:cViewPr>
  </p:notesTextViewPr>
  <p:sorterViewPr>
    <p:cViewPr>
      <p:scale>
        <a:sx n="75" d="100"/>
        <a:sy n="75" d="100"/>
      </p:scale>
      <p:origin x="0" y="12828"/>
    </p:cViewPr>
  </p:sorterViewPr>
  <p:notesViewPr>
    <p:cSldViewPr>
      <p:cViewPr varScale="1">
        <p:scale>
          <a:sx n="68" d="100"/>
          <a:sy n="68" d="100"/>
        </p:scale>
        <p:origin x="-3324" y="-90"/>
      </p:cViewPr>
      <p:guideLst>
        <p:guide orient="horz" pos="2880"/>
        <p:guide pos="2160"/>
      </p:guideLst>
    </p:cSldViewPr>
  </p:notesViewPr>
  <p:gridSpacing cx="45000" cy="45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7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dirty="0">
              <a:latin typeface="Times New Roman" panose="02020603050405020304" pitchFamily="18" charset="0"/>
              <a:ea typeface="楷体" panose="02010609060101010101" pitchFamily="49" charset="-122"/>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2F4A69F-A7BF-4946-B3A6-ED01CBEB8F2B}" type="datetimeFigureOut">
              <a:rPr lang="zh-CN" altLang="en-US" smtClean="0">
                <a:latin typeface="Times New Roman" panose="02020603050405020304" pitchFamily="18" charset="0"/>
                <a:ea typeface="楷体" panose="02010609060101010101" pitchFamily="49" charset="-122"/>
              </a:rPr>
              <a:t>2019/3/1</a:t>
            </a:fld>
            <a:endParaRPr lang="zh-CN" altLang="en-US" dirty="0">
              <a:latin typeface="Times New Roman" panose="02020603050405020304" pitchFamily="18" charset="0"/>
              <a:ea typeface="楷体" panose="02010609060101010101" pitchFamily="49" charset="-122"/>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dirty="0">
              <a:latin typeface="Times New Roman" panose="02020603050405020304" pitchFamily="18" charset="0"/>
              <a:ea typeface="楷体" panose="02010609060101010101" pitchFamily="49" charset="-122"/>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C31665-BE4C-4D05-B9C5-2B73D647A6C5}" type="slidenum">
              <a:rPr lang="zh-CN" altLang="en-US" smtClean="0">
                <a:latin typeface="Times New Roman" panose="02020603050405020304" pitchFamily="18" charset="0"/>
                <a:ea typeface="楷体" panose="02010609060101010101" pitchFamily="49" charset="-122"/>
              </a:rPr>
              <a:t>‹#›</a:t>
            </a:fld>
            <a:endParaRPr lang="zh-CN" altLang="en-US" dirty="0">
              <a:latin typeface="Times New Roman" panose="02020603050405020304" pitchFamily="18" charset="0"/>
              <a:ea typeface="楷体" panose="02010609060101010101" pitchFamily="49" charset="-122"/>
            </a:endParaRPr>
          </a:p>
        </p:txBody>
      </p:sp>
    </p:spTree>
    <p:extLst>
      <p:ext uri="{BB962C8B-B14F-4D97-AF65-F5344CB8AC3E}">
        <p14:creationId xmlns:p14="http://schemas.microsoft.com/office/powerpoint/2010/main" val="391860265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imes New Roman" panose="02020603050405020304" pitchFamily="18" charset="0"/>
                <a:ea typeface="楷体" panose="02010609060101010101" pitchFamily="49"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imes New Roman" panose="02020603050405020304" pitchFamily="18" charset="0"/>
                <a:ea typeface="楷体" panose="02010609060101010101" pitchFamily="49" charset="-122"/>
              </a:defRPr>
            </a:lvl1pPr>
          </a:lstStyle>
          <a:p>
            <a:fld id="{805CE786-2566-4729-BA0C-6278D59A1AE1}" type="datetimeFigureOut">
              <a:rPr lang="zh-CN" altLang="en-US" smtClean="0"/>
              <a:pPr/>
              <a:t>2019/3/1</a:t>
            </a:fld>
            <a:endParaRPr lang="zh-CN" altLang="en-US" dirty="0"/>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imes New Roman" panose="02020603050405020304" pitchFamily="18" charset="0"/>
                <a:ea typeface="楷体" panose="02010609060101010101" pitchFamily="49"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imes New Roman" panose="02020603050405020304" pitchFamily="18" charset="0"/>
                <a:ea typeface="楷体" panose="02010609060101010101" pitchFamily="49" charset="-122"/>
              </a:defRPr>
            </a:lvl1pPr>
          </a:lstStyle>
          <a:p>
            <a:fld id="{E49D8A1A-3085-48B2-A401-84F34E154A3C}" type="slidenum">
              <a:rPr lang="zh-CN" altLang="en-US" smtClean="0"/>
              <a:pPr/>
              <a:t>‹#›</a:t>
            </a:fld>
            <a:endParaRPr lang="zh-CN" altLang="en-US" dirty="0"/>
          </a:p>
        </p:txBody>
      </p:sp>
    </p:spTree>
    <p:extLst>
      <p:ext uri="{BB962C8B-B14F-4D97-AF65-F5344CB8AC3E}">
        <p14:creationId xmlns:p14="http://schemas.microsoft.com/office/powerpoint/2010/main" val="4029738423"/>
      </p:ext>
    </p:extLst>
  </p:cSld>
  <p:clrMap bg1="lt1" tx1="dk1" bg2="lt2" tx2="dk2" accent1="accent1" accent2="accent2" accent3="accent3" accent4="accent4" accent5="accent5" accent6="accent6" hlink="hlink" folHlink="folHlink"/>
  <p:hf hdr="0" ftr="0" dt="0"/>
  <p:notesStyle>
    <a:lvl1pPr marL="0" algn="l" defTabSz="1827530" rtl="0" eaLnBrk="1" latinLnBrk="0" hangingPunct="1">
      <a:defRPr sz="2400" kern="1200">
        <a:solidFill>
          <a:schemeClr val="tx1"/>
        </a:solidFill>
        <a:latin typeface="Times New Roman" panose="02020603050405020304" pitchFamily="18" charset="0"/>
        <a:ea typeface="楷体" panose="02010609060101010101" pitchFamily="49" charset="-122"/>
        <a:cs typeface="+mn-cs"/>
      </a:defRPr>
    </a:lvl1pPr>
    <a:lvl2pPr marL="913765" algn="l" defTabSz="1827530" rtl="0" eaLnBrk="1" latinLnBrk="0" hangingPunct="1">
      <a:defRPr sz="2400" kern="1200">
        <a:solidFill>
          <a:schemeClr val="tx1"/>
        </a:solidFill>
        <a:latin typeface="Times New Roman" panose="02020603050405020304" pitchFamily="18" charset="0"/>
        <a:ea typeface="楷体" panose="02010609060101010101" pitchFamily="49" charset="-122"/>
        <a:cs typeface="+mn-cs"/>
      </a:defRPr>
    </a:lvl2pPr>
    <a:lvl3pPr marL="1828165" algn="l" defTabSz="1827530" rtl="0" eaLnBrk="1" latinLnBrk="0" hangingPunct="1">
      <a:defRPr sz="2400" kern="1200">
        <a:solidFill>
          <a:schemeClr val="tx1"/>
        </a:solidFill>
        <a:latin typeface="Times New Roman" panose="02020603050405020304" pitchFamily="18" charset="0"/>
        <a:ea typeface="楷体" panose="02010609060101010101" pitchFamily="49" charset="-122"/>
        <a:cs typeface="+mn-cs"/>
      </a:defRPr>
    </a:lvl3pPr>
    <a:lvl4pPr marL="2741930" algn="l" defTabSz="1827530" rtl="0" eaLnBrk="1" latinLnBrk="0" hangingPunct="1">
      <a:defRPr sz="2400" kern="1200">
        <a:solidFill>
          <a:schemeClr val="tx1"/>
        </a:solidFill>
        <a:latin typeface="Times New Roman" panose="02020603050405020304" pitchFamily="18" charset="0"/>
        <a:ea typeface="楷体" panose="02010609060101010101" pitchFamily="49" charset="-122"/>
        <a:cs typeface="+mn-cs"/>
      </a:defRPr>
    </a:lvl4pPr>
    <a:lvl5pPr marL="3655695" algn="l" defTabSz="1827530" rtl="0" eaLnBrk="1" latinLnBrk="0" hangingPunct="1">
      <a:defRPr sz="2400" kern="1200">
        <a:solidFill>
          <a:schemeClr val="tx1"/>
        </a:solidFill>
        <a:latin typeface="Times New Roman" panose="02020603050405020304" pitchFamily="18" charset="0"/>
        <a:ea typeface="楷体" panose="02010609060101010101" pitchFamily="49" charset="-122"/>
        <a:cs typeface="+mn-cs"/>
      </a:defRPr>
    </a:lvl5pPr>
    <a:lvl6pPr marL="4570095" algn="l" defTabSz="1827530" rtl="0" eaLnBrk="1" latinLnBrk="0" hangingPunct="1">
      <a:defRPr sz="2400" kern="1200">
        <a:solidFill>
          <a:schemeClr val="tx1"/>
        </a:solidFill>
        <a:latin typeface="+mn-lt"/>
        <a:ea typeface="+mn-ea"/>
        <a:cs typeface="+mn-cs"/>
      </a:defRPr>
    </a:lvl6pPr>
    <a:lvl7pPr marL="5483860" algn="l" defTabSz="1827530" rtl="0" eaLnBrk="1" latinLnBrk="0" hangingPunct="1">
      <a:defRPr sz="2400" kern="1200">
        <a:solidFill>
          <a:schemeClr val="tx1"/>
        </a:solidFill>
        <a:latin typeface="+mn-lt"/>
        <a:ea typeface="+mn-ea"/>
        <a:cs typeface="+mn-cs"/>
      </a:defRPr>
    </a:lvl7pPr>
    <a:lvl8pPr marL="6397625" algn="l" defTabSz="1827530" rtl="0" eaLnBrk="1" latinLnBrk="0" hangingPunct="1">
      <a:defRPr sz="2400" kern="1200">
        <a:solidFill>
          <a:schemeClr val="tx1"/>
        </a:solidFill>
        <a:latin typeface="+mn-lt"/>
        <a:ea typeface="+mn-ea"/>
        <a:cs typeface="+mn-cs"/>
      </a:defRPr>
    </a:lvl8pPr>
    <a:lvl9pPr marL="7311390" algn="l" defTabSz="1827530" rtl="0" eaLnBrk="1" latinLnBrk="0" hangingPunct="1">
      <a:defRPr sz="24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背景色-2">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0" b="1" dirty="0">
              <a:solidFill>
                <a:schemeClr val="tx1"/>
              </a:solidFill>
              <a:latin typeface="微软雅黑" panose="020B0503020204020204" pitchFamily="34" charset="-122"/>
              <a:ea typeface="微软雅黑" panose="020B0503020204020204" pitchFamily="34"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pic>
        <p:nvPicPr>
          <p:cNvPr id="16"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30" name="组合 29"/>
          <p:cNvGrpSpPr/>
          <p:nvPr userDrawn="1"/>
        </p:nvGrpSpPr>
        <p:grpSpPr>
          <a:xfrm>
            <a:off x="21230650" y="12960143"/>
            <a:ext cx="414000" cy="414000"/>
            <a:chOff x="11226607" y="6533712"/>
            <a:chExt cx="216000" cy="216000"/>
          </a:xfrm>
        </p:grpSpPr>
        <p:sp>
          <p:nvSpPr>
            <p:cNvPr id="31" name="椭圆 30"/>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2"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33" name="组合 32"/>
          <p:cNvGrpSpPr/>
          <p:nvPr userDrawn="1"/>
        </p:nvGrpSpPr>
        <p:grpSpPr>
          <a:xfrm>
            <a:off x="23162036" y="12960143"/>
            <a:ext cx="414000" cy="414000"/>
            <a:chOff x="11142748" y="6381312"/>
            <a:chExt cx="216000" cy="216000"/>
          </a:xfrm>
        </p:grpSpPr>
        <p:sp>
          <p:nvSpPr>
            <p:cNvPr id="34" name="椭圆 33"/>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5"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36"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38"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dirty="0"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44</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68911916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随堂普查练">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方正楷体_GBK" panose="03000509000000000000" pitchFamily="65" charset="-122"/>
              <a:ea typeface="方正楷体_GBK" panose="03000509000000000000" pitchFamily="65"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方正楷体_GBK" panose="03000509000000000000" pitchFamily="65" charset="-122"/>
            </a:endParaRPr>
          </a:p>
        </p:txBody>
      </p:sp>
      <p:sp>
        <p:nvSpPr>
          <p:cNvPr id="21" name="椭圆 20"/>
          <p:cNvSpPr/>
          <p:nvPr/>
        </p:nvSpPr>
        <p:spPr>
          <a:xfrm>
            <a:off x="126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随</a:t>
            </a:r>
            <a:endParaRPr lang="zh-CN" altLang="en-US" sz="4800" b="1" dirty="0"/>
          </a:p>
        </p:txBody>
      </p:sp>
      <p:sp>
        <p:nvSpPr>
          <p:cNvPr id="22" name="椭圆 21"/>
          <p:cNvSpPr/>
          <p:nvPr/>
        </p:nvSpPr>
        <p:spPr>
          <a:xfrm>
            <a:off x="2120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堂</a:t>
            </a:r>
            <a:endParaRPr lang="zh-CN" altLang="en-US" sz="4800" b="1" dirty="0"/>
          </a:p>
        </p:txBody>
      </p:sp>
      <p:sp>
        <p:nvSpPr>
          <p:cNvPr id="23" name="椭圆 22"/>
          <p:cNvSpPr/>
          <p:nvPr/>
        </p:nvSpPr>
        <p:spPr>
          <a:xfrm>
            <a:off x="297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普</a:t>
            </a:r>
            <a:endParaRPr lang="zh-CN" altLang="en-US" sz="4800" b="1" dirty="0"/>
          </a:p>
        </p:txBody>
      </p:sp>
      <p:sp>
        <p:nvSpPr>
          <p:cNvPr id="24" name="椭圆 23"/>
          <p:cNvSpPr/>
          <p:nvPr/>
        </p:nvSpPr>
        <p:spPr>
          <a:xfrm>
            <a:off x="3827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查</a:t>
            </a:r>
            <a:endParaRPr lang="zh-CN" altLang="en-US" sz="4800" b="1" dirty="0"/>
          </a:p>
        </p:txBody>
      </p:sp>
      <p:sp>
        <p:nvSpPr>
          <p:cNvPr id="25" name="椭圆 24"/>
          <p:cNvSpPr/>
          <p:nvPr/>
        </p:nvSpPr>
        <p:spPr>
          <a:xfrm>
            <a:off x="4682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练</a:t>
            </a:r>
            <a:endParaRPr lang="zh-CN" altLang="en-US" sz="4800" b="1" dirty="0"/>
          </a:p>
        </p:txBody>
      </p:sp>
      <p:pic>
        <p:nvPicPr>
          <p:cNvPr id="26"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36" name="组合 35"/>
          <p:cNvGrpSpPr/>
          <p:nvPr userDrawn="1"/>
        </p:nvGrpSpPr>
        <p:grpSpPr>
          <a:xfrm>
            <a:off x="21230650" y="12960143"/>
            <a:ext cx="414000" cy="414000"/>
            <a:chOff x="11226607" y="6533712"/>
            <a:chExt cx="216000" cy="216000"/>
          </a:xfrm>
        </p:grpSpPr>
        <p:sp>
          <p:nvSpPr>
            <p:cNvPr id="37" name="椭圆 36"/>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8"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39" name="组合 38"/>
          <p:cNvGrpSpPr/>
          <p:nvPr userDrawn="1"/>
        </p:nvGrpSpPr>
        <p:grpSpPr>
          <a:xfrm>
            <a:off x="23162036" y="12960143"/>
            <a:ext cx="414000" cy="414000"/>
            <a:chOff x="11142748" y="6381312"/>
            <a:chExt cx="216000" cy="216000"/>
          </a:xfrm>
        </p:grpSpPr>
        <p:sp>
          <p:nvSpPr>
            <p:cNvPr id="40" name="椭圆 39"/>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41"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42"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44"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04233118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课后提分练">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方正楷体_GBK" panose="03000509000000000000" pitchFamily="65" charset="-122"/>
              <a:ea typeface="方正楷体_GBK" panose="03000509000000000000" pitchFamily="65"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方正楷体_GBK" panose="03000509000000000000" pitchFamily="65" charset="-122"/>
            </a:endParaRPr>
          </a:p>
        </p:txBody>
      </p:sp>
      <p:sp>
        <p:nvSpPr>
          <p:cNvPr id="21" name="椭圆 20"/>
          <p:cNvSpPr/>
          <p:nvPr/>
        </p:nvSpPr>
        <p:spPr>
          <a:xfrm>
            <a:off x="126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课</a:t>
            </a:r>
            <a:endParaRPr lang="zh-CN" altLang="en-US" sz="4800" b="1" dirty="0"/>
          </a:p>
        </p:txBody>
      </p:sp>
      <p:sp>
        <p:nvSpPr>
          <p:cNvPr id="22" name="椭圆 21"/>
          <p:cNvSpPr/>
          <p:nvPr/>
        </p:nvSpPr>
        <p:spPr>
          <a:xfrm>
            <a:off x="2120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后</a:t>
            </a:r>
            <a:endParaRPr lang="zh-CN" altLang="en-US" sz="4800" b="1" dirty="0"/>
          </a:p>
        </p:txBody>
      </p:sp>
      <p:sp>
        <p:nvSpPr>
          <p:cNvPr id="23" name="椭圆 22"/>
          <p:cNvSpPr/>
          <p:nvPr/>
        </p:nvSpPr>
        <p:spPr>
          <a:xfrm>
            <a:off x="297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提</a:t>
            </a:r>
            <a:endParaRPr lang="zh-CN" altLang="en-US" sz="4800" b="1" dirty="0"/>
          </a:p>
        </p:txBody>
      </p:sp>
      <p:sp>
        <p:nvSpPr>
          <p:cNvPr id="24" name="椭圆 23"/>
          <p:cNvSpPr/>
          <p:nvPr/>
        </p:nvSpPr>
        <p:spPr>
          <a:xfrm>
            <a:off x="3827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分</a:t>
            </a:r>
            <a:endParaRPr lang="zh-CN" altLang="en-US" sz="4800" b="1" dirty="0"/>
          </a:p>
        </p:txBody>
      </p:sp>
      <p:sp>
        <p:nvSpPr>
          <p:cNvPr id="25" name="椭圆 24"/>
          <p:cNvSpPr/>
          <p:nvPr/>
        </p:nvSpPr>
        <p:spPr>
          <a:xfrm>
            <a:off x="4682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练</a:t>
            </a:r>
            <a:endParaRPr lang="zh-CN" altLang="en-US" sz="4800" b="1" dirty="0"/>
          </a:p>
        </p:txBody>
      </p:sp>
      <p:pic>
        <p:nvPicPr>
          <p:cNvPr id="26"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36" name="组合 35"/>
          <p:cNvGrpSpPr/>
          <p:nvPr userDrawn="1"/>
        </p:nvGrpSpPr>
        <p:grpSpPr>
          <a:xfrm>
            <a:off x="21230650" y="12960143"/>
            <a:ext cx="414000" cy="414000"/>
            <a:chOff x="11226607" y="6533712"/>
            <a:chExt cx="216000" cy="216000"/>
          </a:xfrm>
        </p:grpSpPr>
        <p:sp>
          <p:nvSpPr>
            <p:cNvPr id="37" name="椭圆 36"/>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8"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39" name="组合 38"/>
          <p:cNvGrpSpPr/>
          <p:nvPr userDrawn="1"/>
        </p:nvGrpSpPr>
        <p:grpSpPr>
          <a:xfrm>
            <a:off x="23162036" y="12960143"/>
            <a:ext cx="414000" cy="414000"/>
            <a:chOff x="11142748" y="6381312"/>
            <a:chExt cx="216000" cy="216000"/>
          </a:xfrm>
        </p:grpSpPr>
        <p:sp>
          <p:nvSpPr>
            <p:cNvPr id="40" name="椭圆 39"/>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41"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42"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44"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2555058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汉译英写得准">
    <p:spTree>
      <p:nvGrpSpPr>
        <p:cNvPr id="1" name=""/>
        <p:cNvGrpSpPr/>
        <p:nvPr/>
      </p:nvGrpSpPr>
      <p:grpSpPr>
        <a:xfrm>
          <a:off x="0" y="0"/>
          <a:ext cx="0" cy="0"/>
          <a:chOff x="0" y="0"/>
          <a:chExt cx="0" cy="0"/>
        </a:xfrm>
      </p:grpSpPr>
      <p:sp>
        <p:nvSpPr>
          <p:cNvPr id="18" name="矩形 17"/>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0" b="1" dirty="0">
              <a:solidFill>
                <a:schemeClr val="tx1"/>
              </a:solidFill>
              <a:latin typeface="微软雅黑" panose="020B0503020204020204" pitchFamily="34" charset="-122"/>
              <a:ea typeface="微软雅黑" panose="020B0503020204020204" pitchFamily="34"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sp>
        <p:nvSpPr>
          <p:cNvPr id="21" name="椭圆 20"/>
          <p:cNvSpPr/>
          <p:nvPr/>
        </p:nvSpPr>
        <p:spPr>
          <a:xfrm>
            <a:off x="126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汉</a:t>
            </a:r>
            <a:endParaRPr lang="zh-CN" altLang="en-US" sz="4800" b="1" dirty="0"/>
          </a:p>
        </p:txBody>
      </p:sp>
      <p:sp>
        <p:nvSpPr>
          <p:cNvPr id="22" name="椭圆 21"/>
          <p:cNvSpPr/>
          <p:nvPr/>
        </p:nvSpPr>
        <p:spPr>
          <a:xfrm>
            <a:off x="2120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译</a:t>
            </a:r>
            <a:endParaRPr lang="zh-CN" altLang="en-US" sz="4800" b="1" dirty="0"/>
          </a:p>
        </p:txBody>
      </p:sp>
      <p:sp>
        <p:nvSpPr>
          <p:cNvPr id="23" name="椭圆 22"/>
          <p:cNvSpPr/>
          <p:nvPr/>
        </p:nvSpPr>
        <p:spPr>
          <a:xfrm>
            <a:off x="297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英</a:t>
            </a:r>
            <a:endParaRPr lang="zh-CN" altLang="en-US" sz="4800" b="1" dirty="0"/>
          </a:p>
        </p:txBody>
      </p:sp>
      <p:sp>
        <p:nvSpPr>
          <p:cNvPr id="24" name="椭圆 23"/>
          <p:cNvSpPr/>
          <p:nvPr/>
        </p:nvSpPr>
        <p:spPr>
          <a:xfrm>
            <a:off x="3827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写</a:t>
            </a:r>
            <a:endParaRPr lang="zh-CN" altLang="en-US" sz="4800" b="1" dirty="0"/>
          </a:p>
        </p:txBody>
      </p:sp>
      <p:sp>
        <p:nvSpPr>
          <p:cNvPr id="25" name="椭圆 24"/>
          <p:cNvSpPr/>
          <p:nvPr/>
        </p:nvSpPr>
        <p:spPr>
          <a:xfrm>
            <a:off x="4682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得</a:t>
            </a:r>
            <a:endParaRPr lang="zh-CN" altLang="en-US" sz="4800" b="1" dirty="0"/>
          </a:p>
        </p:txBody>
      </p:sp>
      <p:sp>
        <p:nvSpPr>
          <p:cNvPr id="26" name="椭圆 25"/>
          <p:cNvSpPr/>
          <p:nvPr userDrawn="1"/>
        </p:nvSpPr>
        <p:spPr>
          <a:xfrm>
            <a:off x="5558278"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准</a:t>
            </a:r>
            <a:endParaRPr lang="zh-CN" altLang="en-US" sz="4800" b="1" dirty="0"/>
          </a:p>
        </p:txBody>
      </p:sp>
      <p:pic>
        <p:nvPicPr>
          <p:cNvPr id="10"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2" name="组合 11"/>
          <p:cNvGrpSpPr/>
          <p:nvPr userDrawn="1"/>
        </p:nvGrpSpPr>
        <p:grpSpPr>
          <a:xfrm>
            <a:off x="21230650" y="12960143"/>
            <a:ext cx="414000" cy="414000"/>
            <a:chOff x="11226607" y="6533712"/>
            <a:chExt cx="216000" cy="216000"/>
          </a:xfrm>
        </p:grpSpPr>
        <p:sp>
          <p:nvSpPr>
            <p:cNvPr id="14" name="椭圆 13"/>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5"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6" name="组合 15"/>
          <p:cNvGrpSpPr/>
          <p:nvPr userDrawn="1"/>
        </p:nvGrpSpPr>
        <p:grpSpPr>
          <a:xfrm>
            <a:off x="23162036" y="12960143"/>
            <a:ext cx="414000" cy="414000"/>
            <a:chOff x="11142748" y="6381312"/>
            <a:chExt cx="216000" cy="216000"/>
          </a:xfrm>
        </p:grpSpPr>
        <p:sp>
          <p:nvSpPr>
            <p:cNvPr id="17" name="椭圆 16"/>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9"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20"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8"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400697013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英译汉记得牢">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sp>
        <p:nvSpPr>
          <p:cNvPr id="21" name="椭圆 20"/>
          <p:cNvSpPr/>
          <p:nvPr/>
        </p:nvSpPr>
        <p:spPr>
          <a:xfrm>
            <a:off x="126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英</a:t>
            </a:r>
            <a:endParaRPr lang="zh-CN" altLang="en-US" sz="4800" b="1" dirty="0"/>
          </a:p>
        </p:txBody>
      </p:sp>
      <p:sp>
        <p:nvSpPr>
          <p:cNvPr id="22" name="椭圆 21"/>
          <p:cNvSpPr/>
          <p:nvPr/>
        </p:nvSpPr>
        <p:spPr>
          <a:xfrm>
            <a:off x="2120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译</a:t>
            </a:r>
            <a:endParaRPr lang="zh-CN" altLang="en-US" sz="4800" b="1" dirty="0"/>
          </a:p>
        </p:txBody>
      </p:sp>
      <p:sp>
        <p:nvSpPr>
          <p:cNvPr id="23" name="椭圆 22"/>
          <p:cNvSpPr/>
          <p:nvPr/>
        </p:nvSpPr>
        <p:spPr>
          <a:xfrm>
            <a:off x="297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汉</a:t>
            </a:r>
            <a:endParaRPr lang="zh-CN" altLang="en-US" sz="4800" b="1" dirty="0"/>
          </a:p>
        </p:txBody>
      </p:sp>
      <p:sp>
        <p:nvSpPr>
          <p:cNvPr id="24" name="椭圆 23"/>
          <p:cNvSpPr/>
          <p:nvPr/>
        </p:nvSpPr>
        <p:spPr>
          <a:xfrm>
            <a:off x="3827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记</a:t>
            </a:r>
            <a:endParaRPr lang="zh-CN" altLang="en-US" sz="4800" b="1" dirty="0"/>
          </a:p>
        </p:txBody>
      </p:sp>
      <p:sp>
        <p:nvSpPr>
          <p:cNvPr id="25" name="椭圆 24"/>
          <p:cNvSpPr/>
          <p:nvPr/>
        </p:nvSpPr>
        <p:spPr>
          <a:xfrm>
            <a:off x="4682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得</a:t>
            </a:r>
            <a:endParaRPr lang="zh-CN" altLang="en-US" sz="4800" b="1" dirty="0"/>
          </a:p>
        </p:txBody>
      </p:sp>
      <p:sp>
        <p:nvSpPr>
          <p:cNvPr id="26" name="椭圆 25"/>
          <p:cNvSpPr/>
          <p:nvPr userDrawn="1"/>
        </p:nvSpPr>
        <p:spPr>
          <a:xfrm>
            <a:off x="5558278"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牢</a:t>
            </a:r>
            <a:endParaRPr lang="zh-CN" altLang="en-US" sz="4800" b="1" dirty="0"/>
          </a:p>
        </p:txBody>
      </p:sp>
      <p:pic>
        <p:nvPicPr>
          <p:cNvPr id="10"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2" name="组合 11"/>
          <p:cNvGrpSpPr/>
          <p:nvPr userDrawn="1"/>
        </p:nvGrpSpPr>
        <p:grpSpPr>
          <a:xfrm>
            <a:off x="21230650" y="12960143"/>
            <a:ext cx="414000" cy="414000"/>
            <a:chOff x="11226607" y="6533712"/>
            <a:chExt cx="216000" cy="216000"/>
          </a:xfrm>
        </p:grpSpPr>
        <p:sp>
          <p:nvSpPr>
            <p:cNvPr id="14" name="椭圆 13"/>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5"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6" name="组合 15"/>
          <p:cNvGrpSpPr/>
          <p:nvPr userDrawn="1"/>
        </p:nvGrpSpPr>
        <p:grpSpPr>
          <a:xfrm>
            <a:off x="23162036" y="12960143"/>
            <a:ext cx="414000" cy="414000"/>
            <a:chOff x="11142748" y="6381312"/>
            <a:chExt cx="216000" cy="216000"/>
          </a:xfrm>
        </p:grpSpPr>
        <p:sp>
          <p:nvSpPr>
            <p:cNvPr id="17" name="椭圆 16"/>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8"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9"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7"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93056874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经典读">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grpSp>
        <p:nvGrpSpPr>
          <p:cNvPr id="4" name="组合 3"/>
          <p:cNvGrpSpPr/>
          <p:nvPr userDrawn="1"/>
        </p:nvGrpSpPr>
        <p:grpSpPr>
          <a:xfrm>
            <a:off x="1265164" y="736457"/>
            <a:ext cx="2565000" cy="854901"/>
            <a:chOff x="1265164" y="736542"/>
            <a:chExt cx="2565000" cy="855000"/>
          </a:xfrm>
        </p:grpSpPr>
        <p:sp>
          <p:nvSpPr>
            <p:cNvPr id="5" name="椭圆 4"/>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经</a:t>
              </a:r>
              <a:endParaRPr lang="zh-CN" altLang="en-US" sz="4800" b="1" dirty="0"/>
            </a:p>
          </p:txBody>
        </p:sp>
        <p:sp>
          <p:nvSpPr>
            <p:cNvPr id="7" name="椭圆 6"/>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典</a:t>
              </a:r>
              <a:endParaRPr lang="zh-CN" altLang="en-US" sz="4800" b="1" dirty="0"/>
            </a:p>
          </p:txBody>
        </p:sp>
        <p:sp>
          <p:nvSpPr>
            <p:cNvPr id="8" name="椭圆 7"/>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读</a:t>
              </a:r>
              <a:endParaRPr lang="zh-CN" altLang="en-US" sz="4800" b="1" dirty="0"/>
            </a:p>
          </p:txBody>
        </p:sp>
      </p:grpSp>
      <p:pic>
        <p:nvPicPr>
          <p:cNvPr id="9"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1" name="组合 10"/>
          <p:cNvGrpSpPr/>
          <p:nvPr userDrawn="1"/>
        </p:nvGrpSpPr>
        <p:grpSpPr>
          <a:xfrm>
            <a:off x="21230650" y="12960143"/>
            <a:ext cx="414000" cy="414000"/>
            <a:chOff x="11226607" y="6533712"/>
            <a:chExt cx="216000" cy="216000"/>
          </a:xfrm>
        </p:grpSpPr>
        <p:sp>
          <p:nvSpPr>
            <p:cNvPr id="12" name="椭圆 11"/>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4"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5" name="组合 14"/>
          <p:cNvGrpSpPr/>
          <p:nvPr userDrawn="1"/>
        </p:nvGrpSpPr>
        <p:grpSpPr>
          <a:xfrm>
            <a:off x="23162036" y="12960143"/>
            <a:ext cx="414000" cy="414000"/>
            <a:chOff x="11142748" y="6381312"/>
            <a:chExt cx="216000" cy="216000"/>
          </a:xfrm>
        </p:grpSpPr>
        <p:sp>
          <p:nvSpPr>
            <p:cNvPr id="16" name="椭圆 15"/>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7"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8"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0"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1425376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课前热身">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grpSp>
        <p:nvGrpSpPr>
          <p:cNvPr id="4" name="组合 3"/>
          <p:cNvGrpSpPr/>
          <p:nvPr userDrawn="1"/>
        </p:nvGrpSpPr>
        <p:grpSpPr>
          <a:xfrm>
            <a:off x="1265164" y="736457"/>
            <a:ext cx="3417250" cy="854901"/>
            <a:chOff x="1265164" y="736542"/>
            <a:chExt cx="3417250" cy="855000"/>
          </a:xfrm>
        </p:grpSpPr>
        <p:sp>
          <p:nvSpPr>
            <p:cNvPr id="5" name="椭圆 4"/>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课</a:t>
              </a:r>
              <a:endParaRPr lang="zh-CN" altLang="en-US" sz="4800" b="1" dirty="0"/>
            </a:p>
          </p:txBody>
        </p:sp>
        <p:sp>
          <p:nvSpPr>
            <p:cNvPr id="7" name="椭圆 6"/>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前</a:t>
              </a:r>
              <a:endParaRPr lang="zh-CN" altLang="en-US" sz="4800" b="1" dirty="0"/>
            </a:p>
          </p:txBody>
        </p:sp>
        <p:sp>
          <p:nvSpPr>
            <p:cNvPr id="8" name="椭圆 7"/>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热</a:t>
              </a:r>
              <a:endParaRPr lang="zh-CN" altLang="en-US" sz="4800" b="1" dirty="0"/>
            </a:p>
          </p:txBody>
        </p:sp>
        <p:sp>
          <p:nvSpPr>
            <p:cNvPr id="9" name="椭圆 8"/>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身</a:t>
              </a:r>
              <a:endParaRPr lang="zh-CN" altLang="en-US" sz="4800" b="1" dirty="0"/>
            </a:p>
          </p:txBody>
        </p:sp>
      </p:grpSp>
      <p:pic>
        <p:nvPicPr>
          <p:cNvPr id="10"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2" name="组合 11"/>
          <p:cNvGrpSpPr/>
          <p:nvPr userDrawn="1"/>
        </p:nvGrpSpPr>
        <p:grpSpPr>
          <a:xfrm>
            <a:off x="21230650" y="12960143"/>
            <a:ext cx="414000" cy="414000"/>
            <a:chOff x="11226607" y="6533712"/>
            <a:chExt cx="216000" cy="216000"/>
          </a:xfrm>
        </p:grpSpPr>
        <p:sp>
          <p:nvSpPr>
            <p:cNvPr id="14" name="椭圆 13"/>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5"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6" name="组合 15"/>
          <p:cNvGrpSpPr/>
          <p:nvPr userDrawn="1"/>
        </p:nvGrpSpPr>
        <p:grpSpPr>
          <a:xfrm>
            <a:off x="23162036" y="12960143"/>
            <a:ext cx="414000" cy="414000"/>
            <a:chOff x="11142748" y="6381312"/>
            <a:chExt cx="216000" cy="216000"/>
          </a:xfrm>
        </p:grpSpPr>
        <p:sp>
          <p:nvSpPr>
            <p:cNvPr id="17" name="椭圆 16"/>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8"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9"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1"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399536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积累听">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grpSp>
        <p:nvGrpSpPr>
          <p:cNvPr id="4" name="组合 3"/>
          <p:cNvGrpSpPr/>
          <p:nvPr userDrawn="1"/>
        </p:nvGrpSpPr>
        <p:grpSpPr>
          <a:xfrm>
            <a:off x="1265164" y="736457"/>
            <a:ext cx="2565000" cy="854901"/>
            <a:chOff x="1265164" y="736542"/>
            <a:chExt cx="2565000" cy="855000"/>
          </a:xfrm>
        </p:grpSpPr>
        <p:sp>
          <p:nvSpPr>
            <p:cNvPr id="5" name="椭圆 4"/>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积</a:t>
              </a:r>
              <a:endParaRPr lang="zh-CN" altLang="en-US" sz="4800" b="1" dirty="0"/>
            </a:p>
          </p:txBody>
        </p:sp>
        <p:sp>
          <p:nvSpPr>
            <p:cNvPr id="7" name="椭圆 6"/>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累</a:t>
              </a:r>
              <a:endParaRPr lang="zh-CN" altLang="en-US" sz="4800" b="1" dirty="0"/>
            </a:p>
          </p:txBody>
        </p:sp>
        <p:sp>
          <p:nvSpPr>
            <p:cNvPr id="8" name="椭圆 7"/>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听</a:t>
              </a:r>
              <a:endParaRPr lang="zh-CN" altLang="en-US" sz="4800" b="1" dirty="0"/>
            </a:p>
          </p:txBody>
        </p:sp>
      </p:grpSp>
      <p:pic>
        <p:nvPicPr>
          <p:cNvPr id="9"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1" name="组合 10"/>
          <p:cNvGrpSpPr/>
          <p:nvPr userDrawn="1"/>
        </p:nvGrpSpPr>
        <p:grpSpPr>
          <a:xfrm>
            <a:off x="21230650" y="12960143"/>
            <a:ext cx="414000" cy="414000"/>
            <a:chOff x="11226607" y="6533712"/>
            <a:chExt cx="216000" cy="216000"/>
          </a:xfrm>
        </p:grpSpPr>
        <p:sp>
          <p:nvSpPr>
            <p:cNvPr id="12" name="椭圆 11"/>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4"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5" name="组合 14"/>
          <p:cNvGrpSpPr/>
          <p:nvPr userDrawn="1"/>
        </p:nvGrpSpPr>
        <p:grpSpPr>
          <a:xfrm>
            <a:off x="23162036" y="12960143"/>
            <a:ext cx="414000" cy="414000"/>
            <a:chOff x="11142748" y="6381312"/>
            <a:chExt cx="216000" cy="216000"/>
          </a:xfrm>
        </p:grpSpPr>
        <p:sp>
          <p:nvSpPr>
            <p:cNvPr id="16" name="椭圆 15"/>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7"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8"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0"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11159116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词义辨析">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grpSp>
        <p:nvGrpSpPr>
          <p:cNvPr id="4" name="组合 3">
            <a:extLst>
              <a:ext uri="{FF2B5EF4-FFF2-40B4-BE49-F238E27FC236}">
                <a16:creationId xmlns:a16="http://schemas.microsoft.com/office/drawing/2014/main" xmlns="" id="{571C14BC-54C9-46C8-B514-1CC291E92F5D}"/>
              </a:ext>
            </a:extLst>
          </p:cNvPr>
          <p:cNvGrpSpPr/>
          <p:nvPr userDrawn="1"/>
        </p:nvGrpSpPr>
        <p:grpSpPr>
          <a:xfrm>
            <a:off x="1312442" y="665312"/>
            <a:ext cx="3418218" cy="953659"/>
            <a:chOff x="4692443" y="931228"/>
            <a:chExt cx="1710000" cy="477078"/>
          </a:xfrm>
        </p:grpSpPr>
        <p:sp>
          <p:nvSpPr>
            <p:cNvPr id="5" name="对角圆角矩形 36">
              <a:extLst>
                <a:ext uri="{FF2B5EF4-FFF2-40B4-BE49-F238E27FC236}">
                  <a16:creationId xmlns:a16="http://schemas.microsoft.com/office/drawing/2014/main" xmlns="" id="{759F1635-EA70-461B-B977-70E41723B1AD}"/>
                </a:ext>
              </a:extLst>
            </p:cNvPr>
            <p:cNvSpPr/>
            <p:nvPr/>
          </p:nvSpPr>
          <p:spPr>
            <a:xfrm>
              <a:off x="4692443" y="958306"/>
              <a:ext cx="1710000" cy="45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6616"/>
              <a:endParaRPr lang="zh-CN" altLang="en-US" sz="3598" dirty="0">
                <a:solidFill>
                  <a:prstClr val="white"/>
                </a:solidFill>
                <a:latin typeface="Calibri"/>
                <a:ea typeface="宋体" panose="02010600030101010101" pitchFamily="2" charset="-122"/>
              </a:endParaRPr>
            </a:p>
          </p:txBody>
        </p:sp>
        <p:sp>
          <p:nvSpPr>
            <p:cNvPr id="7" name="文本框 5">
              <a:extLst>
                <a:ext uri="{FF2B5EF4-FFF2-40B4-BE49-F238E27FC236}">
                  <a16:creationId xmlns:a16="http://schemas.microsoft.com/office/drawing/2014/main" xmlns="" id="{14BE6B4B-119D-4942-A664-FEF5F55F1D1A}"/>
                </a:ext>
              </a:extLst>
            </p:cNvPr>
            <p:cNvSpPr txBox="1"/>
            <p:nvPr/>
          </p:nvSpPr>
          <p:spPr>
            <a:xfrm>
              <a:off x="4779525" y="931228"/>
              <a:ext cx="1535836" cy="477078"/>
            </a:xfrm>
            <a:prstGeom prst="rect">
              <a:avLst/>
            </a:prstGeom>
            <a:noFill/>
          </p:spPr>
          <p:txBody>
            <a:bodyPr wrap="none" rtlCol="0" anchor="ctr" anchorCtr="1">
              <a:spAutoFit/>
            </a:bodyPr>
            <a:lstStyle/>
            <a:p>
              <a:pPr defTabSz="1826616"/>
              <a:r>
                <a:rPr lang="zh-CN" altLang="en-US" sz="5597" b="1" dirty="0">
                  <a:solidFill>
                    <a:prstClr val="white"/>
                  </a:solidFill>
                  <a:latin typeface="黑体" panose="02010609060101010101" pitchFamily="49" charset="-122"/>
                  <a:ea typeface="黑体" panose="02010609060101010101" pitchFamily="49" charset="-122"/>
                </a:rPr>
                <a:t>词义辨析</a:t>
              </a:r>
            </a:p>
          </p:txBody>
        </p:sp>
      </p:grpSp>
      <p:pic>
        <p:nvPicPr>
          <p:cNvPr id="8"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0" name="组合 9"/>
          <p:cNvGrpSpPr/>
          <p:nvPr userDrawn="1"/>
        </p:nvGrpSpPr>
        <p:grpSpPr>
          <a:xfrm>
            <a:off x="21230650" y="12960143"/>
            <a:ext cx="414000" cy="414000"/>
            <a:chOff x="11226607" y="6533712"/>
            <a:chExt cx="216000" cy="216000"/>
          </a:xfrm>
        </p:grpSpPr>
        <p:sp>
          <p:nvSpPr>
            <p:cNvPr id="11" name="椭圆 10"/>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2"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4" name="组合 13"/>
          <p:cNvGrpSpPr/>
          <p:nvPr userDrawn="1"/>
        </p:nvGrpSpPr>
        <p:grpSpPr>
          <a:xfrm>
            <a:off x="23162036" y="12960143"/>
            <a:ext cx="414000" cy="414000"/>
            <a:chOff x="11142748" y="6381312"/>
            <a:chExt cx="216000" cy="216000"/>
          </a:xfrm>
        </p:grpSpPr>
        <p:sp>
          <p:nvSpPr>
            <p:cNvPr id="15" name="椭圆 14"/>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6"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7"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19"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24801376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小积累">
    <p:spTree>
      <p:nvGrpSpPr>
        <p:cNvPr id="1" name=""/>
        <p:cNvGrpSpPr/>
        <p:nvPr/>
      </p:nvGrpSpPr>
      <p:grpSpPr>
        <a:xfrm>
          <a:off x="0" y="0"/>
          <a:ext cx="0" cy="0"/>
          <a:chOff x="0" y="0"/>
          <a:chExt cx="0" cy="0"/>
        </a:xfrm>
      </p:grpSpPr>
      <p:sp>
        <p:nvSpPr>
          <p:cNvPr id="6" name="矩形 5"/>
          <p:cNvSpPr/>
          <p:nvPr userDrawn="1"/>
        </p:nvSpPr>
        <p:spPr>
          <a:xfrm>
            <a:off x="3175" y="1588"/>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sp>
        <p:nvSpPr>
          <p:cNvPr id="8" name="对角圆角矩形 7"/>
          <p:cNvSpPr/>
          <p:nvPr userDrawn="1"/>
        </p:nvSpPr>
        <p:spPr>
          <a:xfrm>
            <a:off x="1295650" y="728446"/>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5">
            <a:extLst>
              <a:ext uri="{FF2B5EF4-FFF2-40B4-BE49-F238E27FC236}">
                <a16:creationId xmlns="" xmlns:a16="http://schemas.microsoft.com/office/drawing/2014/main" id="{4CDF7D84-DA2E-4F07-8821-A00D69F5981A}"/>
              </a:ext>
            </a:extLst>
          </p:cNvPr>
          <p:cNvSpPr txBox="1"/>
          <p:nvPr userDrawn="1"/>
        </p:nvSpPr>
        <p:spPr>
          <a:xfrm>
            <a:off x="1835650" y="674339"/>
            <a:ext cx="2348720" cy="954107"/>
          </a:xfrm>
          <a:prstGeom prst="rect">
            <a:avLst/>
          </a:prstGeom>
          <a:noFill/>
        </p:spPr>
        <p:txBody>
          <a:bodyPr wrap="none" rtlCol="0" anchor="ctr" anchorCtr="1">
            <a:spAutoFit/>
          </a:bodyPr>
          <a:lstStyle/>
          <a:p>
            <a:r>
              <a:rPr lang="zh-CN" altLang="en-US" sz="5600" b="1" dirty="0">
                <a:solidFill>
                  <a:schemeClr val="bg1"/>
                </a:solidFill>
                <a:latin typeface="黑体" panose="02010609060101010101" pitchFamily="49" charset="-122"/>
                <a:ea typeface="黑体" panose="02010609060101010101" pitchFamily="49" charset="-122"/>
              </a:rPr>
              <a:t>小积累</a:t>
            </a:r>
          </a:p>
        </p:txBody>
      </p:sp>
      <p:pic>
        <p:nvPicPr>
          <p:cNvPr id="7"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1" name="组合 10"/>
          <p:cNvGrpSpPr/>
          <p:nvPr userDrawn="1"/>
        </p:nvGrpSpPr>
        <p:grpSpPr>
          <a:xfrm>
            <a:off x="21230650" y="12960143"/>
            <a:ext cx="414000" cy="414000"/>
            <a:chOff x="11226607" y="6533712"/>
            <a:chExt cx="216000" cy="216000"/>
          </a:xfrm>
        </p:grpSpPr>
        <p:sp>
          <p:nvSpPr>
            <p:cNvPr id="12" name="椭圆 11"/>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4"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5" name="组合 14"/>
          <p:cNvGrpSpPr/>
          <p:nvPr userDrawn="1"/>
        </p:nvGrpSpPr>
        <p:grpSpPr>
          <a:xfrm>
            <a:off x="23162036" y="12960143"/>
            <a:ext cx="414000" cy="414000"/>
            <a:chOff x="11142748" y="6381312"/>
            <a:chExt cx="216000" cy="216000"/>
          </a:xfrm>
        </p:grpSpPr>
        <p:sp>
          <p:nvSpPr>
            <p:cNvPr id="16" name="椭圆 15"/>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7"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8"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0"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39461876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小提示">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sp>
        <p:nvSpPr>
          <p:cNvPr id="4" name="对角圆角矩形 3"/>
          <p:cNvSpPr/>
          <p:nvPr userDrawn="1"/>
        </p:nvSpPr>
        <p:spPr>
          <a:xfrm>
            <a:off x="1295650" y="728446"/>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5">
            <a:extLst>
              <a:ext uri="{FF2B5EF4-FFF2-40B4-BE49-F238E27FC236}">
                <a16:creationId xmlns="" xmlns:a16="http://schemas.microsoft.com/office/drawing/2014/main" id="{4CDF7D84-DA2E-4F07-8821-A00D69F5981A}"/>
              </a:ext>
            </a:extLst>
          </p:cNvPr>
          <p:cNvSpPr txBox="1"/>
          <p:nvPr userDrawn="1"/>
        </p:nvSpPr>
        <p:spPr>
          <a:xfrm>
            <a:off x="1835650" y="674339"/>
            <a:ext cx="2348720" cy="954107"/>
          </a:xfrm>
          <a:prstGeom prst="rect">
            <a:avLst/>
          </a:prstGeom>
          <a:noFill/>
        </p:spPr>
        <p:txBody>
          <a:bodyPr wrap="none" rtlCol="0" anchor="ctr" anchorCtr="1">
            <a:spAutoFit/>
          </a:bodyPr>
          <a:lstStyle/>
          <a:p>
            <a:r>
              <a:rPr lang="zh-CN" altLang="en-US" sz="5600" b="1" dirty="0" smtClean="0">
                <a:solidFill>
                  <a:schemeClr val="bg1"/>
                </a:solidFill>
                <a:latin typeface="黑体" panose="02010609060101010101" pitchFamily="49" charset="-122"/>
                <a:ea typeface="黑体" panose="02010609060101010101" pitchFamily="49" charset="-122"/>
              </a:rPr>
              <a:t>小提示</a:t>
            </a:r>
            <a:endParaRPr lang="zh-CN" altLang="en-US" sz="5600" b="1" dirty="0">
              <a:solidFill>
                <a:schemeClr val="bg1"/>
              </a:solidFill>
              <a:latin typeface="黑体" panose="02010609060101010101" pitchFamily="49" charset="-122"/>
              <a:ea typeface="黑体" panose="02010609060101010101" pitchFamily="49" charset="-122"/>
            </a:endParaRPr>
          </a:p>
        </p:txBody>
      </p:sp>
      <p:pic>
        <p:nvPicPr>
          <p:cNvPr id="7"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9" name="组合 8"/>
          <p:cNvGrpSpPr/>
          <p:nvPr userDrawn="1"/>
        </p:nvGrpSpPr>
        <p:grpSpPr>
          <a:xfrm>
            <a:off x="21230650" y="12960143"/>
            <a:ext cx="414000" cy="414000"/>
            <a:chOff x="11226607" y="6533712"/>
            <a:chExt cx="216000" cy="216000"/>
          </a:xfrm>
        </p:grpSpPr>
        <p:sp>
          <p:nvSpPr>
            <p:cNvPr id="10" name="椭圆 9"/>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1"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2" name="组合 11"/>
          <p:cNvGrpSpPr/>
          <p:nvPr userDrawn="1"/>
        </p:nvGrpSpPr>
        <p:grpSpPr>
          <a:xfrm>
            <a:off x="23162036" y="12960143"/>
            <a:ext cx="414000" cy="414000"/>
            <a:chOff x="11142748" y="6381312"/>
            <a:chExt cx="216000" cy="216000"/>
          </a:xfrm>
        </p:grpSpPr>
        <p:sp>
          <p:nvSpPr>
            <p:cNvPr id="14" name="椭圆 13"/>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5"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6"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18"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071043256"/>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背景色-2">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pic>
        <p:nvPicPr>
          <p:cNvPr id="4"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7" name="组合 6"/>
          <p:cNvGrpSpPr/>
          <p:nvPr userDrawn="1"/>
        </p:nvGrpSpPr>
        <p:grpSpPr>
          <a:xfrm>
            <a:off x="21230650" y="12960143"/>
            <a:ext cx="414000" cy="414000"/>
            <a:chOff x="11226607" y="6533712"/>
            <a:chExt cx="216000" cy="216000"/>
          </a:xfrm>
        </p:grpSpPr>
        <p:sp>
          <p:nvSpPr>
            <p:cNvPr id="8" name="椭圆 7"/>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9"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0" name="组合 9"/>
          <p:cNvGrpSpPr/>
          <p:nvPr userDrawn="1"/>
        </p:nvGrpSpPr>
        <p:grpSpPr>
          <a:xfrm>
            <a:off x="23162036" y="12960143"/>
            <a:ext cx="414000" cy="414000"/>
            <a:chOff x="11142748" y="6381312"/>
            <a:chExt cx="216000" cy="216000"/>
          </a:xfrm>
        </p:grpSpPr>
        <p:sp>
          <p:nvSpPr>
            <p:cNvPr id="11" name="椭圆 10"/>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2"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4"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16"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102724792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对对对背景色-2">
    <p:spTree>
      <p:nvGrpSpPr>
        <p:cNvPr id="1" name=""/>
        <p:cNvGrpSpPr/>
        <p:nvPr/>
      </p:nvGrpSpPr>
      <p:grpSpPr>
        <a:xfrm>
          <a:off x="0" y="0"/>
          <a:ext cx="0" cy="0"/>
          <a:chOff x="0" y="0"/>
          <a:chExt cx="0" cy="0"/>
        </a:xfrm>
      </p:grpSpPr>
      <p:sp>
        <p:nvSpPr>
          <p:cNvPr id="26" name="标题 1">
            <a:extLst>
              <a:ext uri="{FF2B5EF4-FFF2-40B4-BE49-F238E27FC236}">
                <a16:creationId xmlns:a16="http://schemas.microsoft.com/office/drawing/2014/main" xmlns="" id="{7F2097D3-4F04-4233-93BB-485EB075E577}"/>
              </a:ext>
            </a:extLst>
          </p:cNvPr>
          <p:cNvSpPr>
            <a:spLocks noGrp="1"/>
          </p:cNvSpPr>
          <p:nvPr>
            <p:ph type="title" hasCustomPrompt="1"/>
          </p:nvPr>
        </p:nvSpPr>
        <p:spPr>
          <a:xfrm>
            <a:off x="1235999" y="2057154"/>
            <a:ext cx="21942971" cy="2834622"/>
          </a:xfrm>
          <a:prstGeom prst="rect">
            <a:avLst/>
          </a:prstGeom>
          <a:noFill/>
        </p:spPr>
        <p:txBody>
          <a:bodyPr wrap="square" rtlCol="0" anchor="t" anchorCtr="0">
            <a:spAutoFit/>
          </a:bodyPr>
          <a:lstStyle>
            <a:lvl1pPr algn="dist" defTabSz="1008000">
              <a:defRPr lang="zh-CN" altLang="en-US" sz="5400" kern="1200" dirty="0">
                <a:solidFill>
                  <a:schemeClr val="tx1"/>
                </a:solidFill>
                <a:latin typeface="Times New Roman" panose="02020603050405020304" pitchFamily="18" charset="0"/>
                <a:ea typeface="楷体" panose="02010609060101010101" pitchFamily="49" charset="-122"/>
                <a:cs typeface="Times New Roman" panose="02020603050405020304" pitchFamily="18" charset="0"/>
              </a:defRPr>
            </a:lvl1pPr>
          </a:lstStyle>
          <a:p>
            <a:pPr marL="0" lvl="0" algn="just" defTabSz="1827530" latinLnBrk="1">
              <a:lnSpc>
                <a:spcPct val="110000"/>
              </a:lnSpc>
            </a:pPr>
            <a:r>
              <a:rPr kumimoji="0" lang="en-US" altLang="zh-CN" sz="5400" b="0" i="0" u="none"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 (1) He burst </a:t>
            </a:r>
            <a:r>
              <a:rPr kumimoji="0" lang="en-US" altLang="zh-CN" sz="5400" b="0" i="0" u="sng"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            </a:t>
            </a:r>
            <a:r>
              <a:rPr kumimoji="0" lang="en-US" altLang="zh-CN" sz="5400" b="0" i="0" u="none"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 the room without knocking</a:t>
            </a:r>
            <a:br>
              <a:rPr kumimoji="0" lang="en-US" altLang="zh-CN" sz="5400" b="0" i="0" u="none"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br>
            <a:r>
              <a:rPr kumimoji="0" lang="en-US" altLang="zh-CN" sz="5400" b="0" i="0" u="none"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
            </a:r>
            <a:br>
              <a:rPr kumimoji="0" lang="en-US" altLang="zh-CN" sz="5400" b="0" i="0" u="none"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br>
            <a:endParaRPr lang="zh-CN" altLang="en-US" dirty="0"/>
          </a:p>
        </p:txBody>
      </p:sp>
      <p:sp>
        <p:nvSpPr>
          <p:cNvPr id="28" name="内容占位符 2">
            <a:extLst>
              <a:ext uri="{FF2B5EF4-FFF2-40B4-BE49-F238E27FC236}">
                <a16:creationId xmlns:a16="http://schemas.microsoft.com/office/drawing/2014/main" xmlns="" id="{6D509807-1720-4114-B7BD-34D1543B9295}"/>
              </a:ext>
            </a:extLst>
          </p:cNvPr>
          <p:cNvSpPr>
            <a:spLocks noGrp="1"/>
          </p:cNvSpPr>
          <p:nvPr>
            <p:ph idx="13" hasCustomPrompt="1"/>
          </p:nvPr>
        </p:nvSpPr>
        <p:spPr>
          <a:xfrm>
            <a:off x="2877960" y="6038840"/>
            <a:ext cx="19172786" cy="6218112"/>
          </a:xfrm>
          <a:prstGeom prst="rect">
            <a:avLst/>
          </a:prstGeom>
          <a:noFill/>
        </p:spPr>
        <p:txBody>
          <a:bodyPr wrap="square" rtlCol="0">
            <a:spAutoFit/>
          </a:bodyPr>
          <a:lstStyle>
            <a:lvl1pPr marL="0" indent="0" algn="just" defTabSz="1827530" rtl="0" eaLnBrk="1" latinLnBrk="1" hangingPunct="1">
              <a:lnSpc>
                <a:spcPct val="110000"/>
              </a:lnSpc>
              <a:buNone/>
              <a:defRPr lang="zh-CN" altLang="en-US" sz="5400" kern="1200" baseline="0" noProof="0" dirty="0">
                <a:solidFill>
                  <a:srgbClr val="4472C4"/>
                </a:solidFill>
                <a:latin typeface="楷体" panose="02010609060101010101" pitchFamily="49" charset="-122"/>
                <a:ea typeface="楷体" panose="02010609060101010101" pitchFamily="49" charset="-122"/>
                <a:cs typeface="Times New Roman" panose="02020603050405020304" pitchFamily="18" charset="0"/>
              </a:defRPr>
            </a:lvl1pPr>
          </a:lstStyle>
          <a:p>
            <a:pPr marL="0" lvl="0" defTabSz="1827530">
              <a:lnSpc>
                <a:spcPct val="110000"/>
              </a:lnSpc>
            </a:pPr>
            <a:r>
              <a:rPr kumimoji="0" lang="zh-CN" altLang="en-US"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单击写东西</a:t>
            </a:r>
            <a:endParaRPr kumimoji="0" lang="en-US" altLang="zh-CN"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endParaRPr>
          </a:p>
          <a:p>
            <a:pPr marL="0" lvl="0" defTabSz="1827530">
              <a:lnSpc>
                <a:spcPct val="110000"/>
              </a:lnSpc>
            </a:pPr>
            <a:endParaRPr kumimoji="0" lang="en-US" altLang="zh-CN"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endParaRPr>
          </a:p>
          <a:p>
            <a:pPr marL="0" lvl="0" defTabSz="1827530">
              <a:lnSpc>
                <a:spcPct val="110000"/>
              </a:lnSpc>
            </a:pPr>
            <a:endParaRPr kumimoji="0" lang="en-US" altLang="zh-CN"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endParaRPr>
          </a:p>
          <a:p>
            <a:pPr marL="0" lvl="0" defTabSz="1827530">
              <a:lnSpc>
                <a:spcPct val="110000"/>
              </a:lnSpc>
            </a:pPr>
            <a:endParaRPr kumimoji="0" lang="en-US" altLang="zh-CN"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endParaRPr>
          </a:p>
          <a:p>
            <a:pPr marL="0" lvl="0" defTabSz="1827530">
              <a:lnSpc>
                <a:spcPct val="110000"/>
              </a:lnSpc>
            </a:pPr>
            <a:endParaRPr kumimoji="0" lang="en-US" altLang="zh-CN" sz="5400" b="0" i="0" u="none" strike="noStrike" kern="1200" cap="none" spc="0" normalizeH="0" baseline="0" noProof="0" dirty="0">
              <a:ln>
                <a:noFill/>
              </a:ln>
              <a:solidFill>
                <a:srgbClr val="4472C4"/>
              </a:solidFill>
              <a:effectLst/>
              <a:uLnTx/>
              <a:uFillTx/>
              <a:latin typeface="方正楷体_GBK" panose="03000509000000000000" pitchFamily="65" charset="-122"/>
              <a:ea typeface="方正楷体_GBK" panose="03000509000000000000" pitchFamily="65" charset="-122"/>
              <a:cs typeface="Times New Roman" panose="02020603050405020304" pitchFamily="18" charset="0"/>
            </a:endParaRPr>
          </a:p>
          <a:p>
            <a:pPr marL="0" lvl="0" defTabSz="1827530">
              <a:lnSpc>
                <a:spcPct val="110000"/>
              </a:lnSpc>
            </a:pPr>
            <a:endParaRPr kumimoji="0" lang="en-US" altLang="zh-CN" sz="5400" b="0" i="0" u="none" strike="noStrike" kern="1200" cap="none" spc="0" normalizeH="0" baseline="0" noProof="0" dirty="0">
              <a:ln>
                <a:noFill/>
              </a:ln>
              <a:solidFill>
                <a:srgbClr val="4472C4"/>
              </a:solidFill>
              <a:effectLst/>
              <a:uLnTx/>
              <a:uFillTx/>
              <a:latin typeface="方正楷体_GBK" panose="03000509000000000000" pitchFamily="65" charset="-122"/>
              <a:ea typeface="方正楷体_GBK" panose="03000509000000000000" pitchFamily="65" charset="-122"/>
              <a:cs typeface="Times New Roman" panose="02020603050405020304" pitchFamily="18" charset="0"/>
            </a:endParaRPr>
          </a:p>
        </p:txBody>
      </p:sp>
      <p:sp>
        <p:nvSpPr>
          <p:cNvPr id="10" name="内容占位符 2">
            <a:extLst>
              <a:ext uri="{FF2B5EF4-FFF2-40B4-BE49-F238E27FC236}">
                <a16:creationId xmlns:a16="http://schemas.microsoft.com/office/drawing/2014/main" xmlns="" id="{D75CBC79-63F2-440A-AE0D-F879DB55DE35}"/>
              </a:ext>
            </a:extLst>
          </p:cNvPr>
          <p:cNvSpPr>
            <a:spLocks noGrp="1"/>
          </p:cNvSpPr>
          <p:nvPr>
            <p:ph idx="14" hasCustomPrompt="1"/>
          </p:nvPr>
        </p:nvSpPr>
        <p:spPr>
          <a:xfrm>
            <a:off x="2167160" y="7632919"/>
            <a:ext cx="6912769" cy="1006429"/>
          </a:xfrm>
          <a:prstGeom prst="rect">
            <a:avLst/>
          </a:prstGeom>
          <a:noFill/>
        </p:spPr>
        <p:txBody>
          <a:bodyPr wrap="square" rtlCol="0">
            <a:spAutoFit/>
          </a:bodyPr>
          <a:lstStyle>
            <a:lvl1pPr marL="0" indent="0" algn="just" defTabSz="1827530" rtl="0" eaLnBrk="1" latinLnBrk="1" hangingPunct="1">
              <a:lnSpc>
                <a:spcPct val="110000"/>
              </a:lnSpc>
              <a:spcBef>
                <a:spcPts val="0"/>
              </a:spcBef>
              <a:buNone/>
              <a:defRPr lang="zh-CN" altLang="en-US" sz="5400" kern="1200" baseline="0" noProof="0" dirty="0">
                <a:solidFill>
                  <a:srgbClr val="FF0000"/>
                </a:solidFill>
                <a:latin typeface="楷体" panose="02010609060101010101" pitchFamily="49" charset="-122"/>
                <a:ea typeface="楷体" panose="02010609060101010101" pitchFamily="49" charset="-122"/>
                <a:cs typeface="Times New Roman" panose="02020603050405020304" pitchFamily="18" charset="0"/>
              </a:defRPr>
            </a:lvl1pPr>
          </a:lstStyle>
          <a:p>
            <a:pPr marL="0" lvl="0" defTabSz="1827530">
              <a:lnSpc>
                <a:spcPct val="110000"/>
              </a:lnSpc>
            </a:pPr>
            <a:r>
              <a:rPr kumimoji="0" lang="zh-CN" altLang="en-US"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单击写东西</a:t>
            </a:r>
            <a:endParaRPr kumimoji="0" lang="en-US" altLang="zh-CN" sz="5400" b="0" i="0" u="none" strike="noStrike" kern="1200" cap="none" spc="0" normalizeH="0" baseline="0" noProof="0" dirty="0">
              <a:ln>
                <a:noFill/>
              </a:ln>
              <a:solidFill>
                <a:srgbClr val="4472C4"/>
              </a:solidFill>
              <a:effectLst/>
              <a:uLnTx/>
              <a:uFillTx/>
              <a:latin typeface="方正楷体_GBK" panose="03000509000000000000" pitchFamily="65" charset="-122"/>
              <a:ea typeface="方正楷体_GBK" panose="03000509000000000000" pitchFamily="65" charset="-122"/>
              <a:cs typeface="Times New Roman" panose="02020603050405020304" pitchFamily="18" charset="0"/>
            </a:endParaRPr>
          </a:p>
        </p:txBody>
      </p:sp>
    </p:spTree>
    <p:extLst>
      <p:ext uri="{BB962C8B-B14F-4D97-AF65-F5344CB8AC3E}">
        <p14:creationId xmlns:p14="http://schemas.microsoft.com/office/powerpoint/2010/main" val="1730856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wipe(left)">
                                      <p:cBhvr>
                                        <p:cTn id="17" dur="20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8" grpId="0">
        <p:tmplLst>
          <p:tmpl>
            <p:tnLst>
              <p:par>
                <p:cTn presetID="10" presetClass="entr" presetSubtype="0" fill="hold" nodeType="clickEffect">
                  <p:stCondLst>
                    <p:cond delay="0"/>
                  </p:stCondLst>
                  <p:childTnLst>
                    <p:set>
                      <p:cBhvr>
                        <p:cTn dur="1" fill="hold">
                          <p:stCondLst>
                            <p:cond delay="0"/>
                          </p:stCondLst>
                        </p:cTn>
                        <p:tgtEl>
                          <p:spTgt spid="28"/>
                        </p:tgtEl>
                        <p:attrNameLst>
                          <p:attrName>style.visibility</p:attrName>
                        </p:attrNameLst>
                      </p:cBhvr>
                      <p:to>
                        <p:strVal val="visible"/>
                      </p:to>
                    </p:set>
                    <p:animEffect transition="in" filter="fade">
                      <p:cBhvr>
                        <p:cTn dur="500"/>
                        <p:tgtEl>
                          <p:spTgt spid="28"/>
                        </p:tgtEl>
                      </p:cBhvr>
                    </p:animEffect>
                  </p:childTnLst>
                </p:cTn>
              </p:par>
            </p:tnLst>
          </p:tmpl>
        </p:tmplLst>
      </p:bldP>
      <p:bldP spid="10" grpId="0" build="p">
        <p:tmplLst>
          <p:tmpl lvl="1">
            <p:tnLst>
              <p:par>
                <p:cTn presetID="22" presetClass="entr" presetSubtype="8" fill="hold" nodeType="click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2000"/>
                        <p:tgtEl>
                          <p:spTgt spid="10"/>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27 Imagen"/>
          <p:cNvPicPr>
            <a:picLocks/>
          </p:cNvPicPr>
          <p:nvPr userDrawn="1"/>
        </p:nvPicPr>
        <p:blipFill>
          <a:blip r:embed="rId15"/>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4" name="组合 3"/>
          <p:cNvGrpSpPr/>
          <p:nvPr userDrawn="1"/>
        </p:nvGrpSpPr>
        <p:grpSpPr>
          <a:xfrm>
            <a:off x="21230650" y="12960143"/>
            <a:ext cx="414000" cy="414000"/>
            <a:chOff x="11226607" y="6533712"/>
            <a:chExt cx="216000" cy="216000"/>
          </a:xfrm>
        </p:grpSpPr>
        <p:sp>
          <p:nvSpPr>
            <p:cNvPr id="5" name="椭圆 4"/>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6"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7" name="组合 6"/>
          <p:cNvGrpSpPr/>
          <p:nvPr userDrawn="1"/>
        </p:nvGrpSpPr>
        <p:grpSpPr>
          <a:xfrm>
            <a:off x="23162036" y="12960143"/>
            <a:ext cx="414000" cy="414000"/>
            <a:chOff x="11142748" y="6381312"/>
            <a:chExt cx="216000" cy="216000"/>
          </a:xfrm>
        </p:grpSpPr>
        <p:sp>
          <p:nvSpPr>
            <p:cNvPr id="8" name="椭圆 7"/>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9"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0" name="28 Imagen"/>
          <p:cNvPicPr>
            <a:picLocks/>
          </p:cNvPicPr>
          <p:nvPr userDrawn="1"/>
        </p:nvPicPr>
        <p:blipFill>
          <a:blip r:embed="rId15"/>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12"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cSld>
  <p:clrMap bg1="lt1" tx1="dk1" bg2="lt2" tx2="dk2" accent1="accent1" accent2="accent2" accent3="accent3" accent4="accent4" accent5="accent5" accent6="accent6" hlink="hlink" folHlink="folHlink"/>
  <p:sldLayoutIdLst>
    <p:sldLayoutId id="2147483743" r:id="rId1"/>
    <p:sldLayoutId id="2147483754" r:id="rId2"/>
    <p:sldLayoutId id="2147483755"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Lst>
  <p:hf hdr="0"/>
  <p:txStyles>
    <p:titleStyle>
      <a:lvl1pPr algn="l" defTabSz="911225" rtl="0" eaLnBrk="1" latinLnBrk="0" hangingPunct="1">
        <a:lnSpc>
          <a:spcPct val="90000"/>
        </a:lnSpc>
        <a:spcBef>
          <a:spcPct val="0"/>
        </a:spcBef>
        <a:buNone/>
        <a:defRPr sz="4390" kern="1200">
          <a:solidFill>
            <a:schemeClr val="tx1"/>
          </a:solidFill>
          <a:latin typeface="+mj-lt"/>
          <a:ea typeface="+mj-ea"/>
          <a:cs typeface="+mj-cs"/>
        </a:defRPr>
      </a:lvl1pPr>
    </p:titleStyle>
    <p:bodyStyle>
      <a:lvl1pPr marL="227965" indent="-227965" algn="l" defTabSz="911225" rtl="0" eaLnBrk="1" latinLnBrk="0" hangingPunct="1">
        <a:lnSpc>
          <a:spcPct val="90000"/>
        </a:lnSpc>
        <a:spcBef>
          <a:spcPts val="995"/>
        </a:spcBef>
        <a:buFont typeface="Arial" pitchFamily="34" charset="0"/>
        <a:buChar char="•"/>
        <a:defRPr sz="2790" kern="1200">
          <a:solidFill>
            <a:schemeClr val="tx1"/>
          </a:solidFill>
          <a:latin typeface="+mn-lt"/>
          <a:ea typeface="+mn-ea"/>
          <a:cs typeface="+mn-cs"/>
        </a:defRPr>
      </a:lvl1pPr>
      <a:lvl2pPr marL="683895" indent="-227965" algn="l" defTabSz="911225" rtl="0" eaLnBrk="1" latinLnBrk="0" hangingPunct="1">
        <a:lnSpc>
          <a:spcPct val="90000"/>
        </a:lnSpc>
        <a:spcBef>
          <a:spcPts val="500"/>
        </a:spcBef>
        <a:buFont typeface="Arial" pitchFamily="34" charset="0"/>
        <a:buChar char="•"/>
        <a:defRPr sz="2395" kern="1200">
          <a:solidFill>
            <a:schemeClr val="tx1"/>
          </a:solidFill>
          <a:latin typeface="+mn-lt"/>
          <a:ea typeface="+mn-ea"/>
          <a:cs typeface="+mn-cs"/>
        </a:defRPr>
      </a:lvl2pPr>
      <a:lvl3pPr marL="1139825" indent="-227965" algn="l" defTabSz="911225" rtl="0" eaLnBrk="1" latinLnBrk="0" hangingPunct="1">
        <a:lnSpc>
          <a:spcPct val="90000"/>
        </a:lnSpc>
        <a:spcBef>
          <a:spcPts val="500"/>
        </a:spcBef>
        <a:buFont typeface="Arial" pitchFamily="34" charset="0"/>
        <a:buChar char="•"/>
        <a:defRPr sz="1995" kern="1200">
          <a:solidFill>
            <a:schemeClr val="tx1"/>
          </a:solidFill>
          <a:latin typeface="+mn-lt"/>
          <a:ea typeface="+mn-ea"/>
          <a:cs typeface="+mn-cs"/>
        </a:defRPr>
      </a:lvl3pPr>
      <a:lvl4pPr marL="159575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4pPr>
      <a:lvl5pPr marL="205168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5pPr>
      <a:lvl6pPr marL="250761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6pPr>
      <a:lvl7pPr marL="296354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7pPr>
      <a:lvl8pPr marL="341947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8pPr>
      <a:lvl9pPr marL="387540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9pPr>
    </p:bodyStyle>
    <p:otherStyle>
      <a:defPPr>
        <a:defRPr lang="zh-CN"/>
      </a:defPPr>
      <a:lvl1pPr marL="0" algn="l" defTabSz="911225" rtl="0" eaLnBrk="1" latinLnBrk="0" hangingPunct="1">
        <a:defRPr sz="1795" kern="1200">
          <a:solidFill>
            <a:schemeClr val="tx1"/>
          </a:solidFill>
          <a:latin typeface="+mn-lt"/>
          <a:ea typeface="+mn-ea"/>
          <a:cs typeface="+mn-cs"/>
        </a:defRPr>
      </a:lvl1pPr>
      <a:lvl2pPr marL="455930" algn="l" defTabSz="911225" rtl="0" eaLnBrk="1" latinLnBrk="0" hangingPunct="1">
        <a:defRPr sz="1795" kern="1200">
          <a:solidFill>
            <a:schemeClr val="tx1"/>
          </a:solidFill>
          <a:latin typeface="+mn-lt"/>
          <a:ea typeface="+mn-ea"/>
          <a:cs typeface="+mn-cs"/>
        </a:defRPr>
      </a:lvl2pPr>
      <a:lvl3pPr marL="911860" algn="l" defTabSz="911225" rtl="0" eaLnBrk="1" latinLnBrk="0" hangingPunct="1">
        <a:defRPr sz="1795" kern="1200">
          <a:solidFill>
            <a:schemeClr val="tx1"/>
          </a:solidFill>
          <a:latin typeface="+mn-lt"/>
          <a:ea typeface="+mn-ea"/>
          <a:cs typeface="+mn-cs"/>
        </a:defRPr>
      </a:lvl3pPr>
      <a:lvl4pPr marL="1367790" algn="l" defTabSz="911225" rtl="0" eaLnBrk="1" latinLnBrk="0" hangingPunct="1">
        <a:defRPr sz="1795" kern="1200">
          <a:solidFill>
            <a:schemeClr val="tx1"/>
          </a:solidFill>
          <a:latin typeface="+mn-lt"/>
          <a:ea typeface="+mn-ea"/>
          <a:cs typeface="+mn-cs"/>
        </a:defRPr>
      </a:lvl4pPr>
      <a:lvl5pPr marL="1823720" algn="l" defTabSz="911225" rtl="0" eaLnBrk="1" latinLnBrk="0" hangingPunct="1">
        <a:defRPr sz="1795" kern="1200">
          <a:solidFill>
            <a:schemeClr val="tx1"/>
          </a:solidFill>
          <a:latin typeface="+mn-lt"/>
          <a:ea typeface="+mn-ea"/>
          <a:cs typeface="+mn-cs"/>
        </a:defRPr>
      </a:lvl5pPr>
      <a:lvl6pPr marL="2279650" algn="l" defTabSz="911225" rtl="0" eaLnBrk="1" latinLnBrk="0" hangingPunct="1">
        <a:defRPr sz="1795" kern="1200">
          <a:solidFill>
            <a:schemeClr val="tx1"/>
          </a:solidFill>
          <a:latin typeface="+mn-lt"/>
          <a:ea typeface="+mn-ea"/>
          <a:cs typeface="+mn-cs"/>
        </a:defRPr>
      </a:lvl6pPr>
      <a:lvl7pPr marL="2735580" algn="l" defTabSz="911225" rtl="0" eaLnBrk="1" latinLnBrk="0" hangingPunct="1">
        <a:defRPr sz="1795" kern="1200">
          <a:solidFill>
            <a:schemeClr val="tx1"/>
          </a:solidFill>
          <a:latin typeface="+mn-lt"/>
          <a:ea typeface="+mn-ea"/>
          <a:cs typeface="+mn-cs"/>
        </a:defRPr>
      </a:lvl7pPr>
      <a:lvl8pPr marL="3191510" algn="l" defTabSz="911225" rtl="0" eaLnBrk="1" latinLnBrk="0" hangingPunct="1">
        <a:defRPr sz="1795" kern="1200">
          <a:solidFill>
            <a:schemeClr val="tx1"/>
          </a:solidFill>
          <a:latin typeface="+mn-lt"/>
          <a:ea typeface="+mn-ea"/>
          <a:cs typeface="+mn-cs"/>
        </a:defRPr>
      </a:lvl8pPr>
      <a:lvl9pPr marL="3647440" algn="l" defTabSz="911225" rtl="0" eaLnBrk="1" latinLnBrk="0" hangingPunct="1">
        <a:defRPr sz="17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6.xml"/><Relationship Id="rId3" Type="http://schemas.openxmlformats.org/officeDocument/2006/relationships/slide" Target="slide2.xml"/><Relationship Id="rId7" Type="http://schemas.openxmlformats.org/officeDocument/2006/relationships/slide" Target="slide41.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36.xml"/><Relationship Id="rId11" Type="http://schemas.openxmlformats.org/officeDocument/2006/relationships/slide" Target="slide17.xml"/><Relationship Id="rId5" Type="http://schemas.openxmlformats.org/officeDocument/2006/relationships/slide" Target="slide26.xml"/><Relationship Id="rId10" Type="http://schemas.openxmlformats.org/officeDocument/2006/relationships/slide" Target="slide14.xml"/><Relationship Id="rId4" Type="http://schemas.openxmlformats.org/officeDocument/2006/relationships/slide" Target="slide22.xml"/><Relationship Id="rId9" Type="http://schemas.openxmlformats.org/officeDocument/2006/relationships/slide" Target="slide10.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slide" Target="slide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slide" Target="slide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10.xml.rels><?xml version="1.0" encoding="UTF-8" standalone="yes"?>
<Relationships xmlns="http://schemas.openxmlformats.org/package/2006/relationships"><Relationship Id="rId8" Type="http://schemas.openxmlformats.org/officeDocument/2006/relationships/slide" Target="slide1.xml"/><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slide" Target="slide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1.xml"/><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15.xml.rels><?xml version="1.0" encoding="UTF-8" standalone="yes"?>
<Relationships xmlns="http://schemas.openxmlformats.org/package/2006/relationships"><Relationship Id="rId8" Type="http://schemas.openxmlformats.org/officeDocument/2006/relationships/slide" Target="slide1.xml"/><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16.png"/><Relationship Id="rId9" Type="http://schemas.openxmlformats.org/officeDocument/2006/relationships/image" Target="../media/image5.png"/></Relationships>
</file>

<file path=ppt/slides/_rels/slide1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png"/><Relationship Id="rId7" Type="http://schemas.openxmlformats.org/officeDocument/2006/relationships/slide" Target="slide1.xml"/><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9.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1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slide" Target="slide1.xml"/><Relationship Id="rId5" Type="http://schemas.openxmlformats.org/officeDocument/2006/relationships/image" Target="../media/image18.png"/><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slide" Target="slide1.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slide" Target="slide1.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1.xml"/><Relationship Id="rId5" Type="http://schemas.openxmlformats.org/officeDocument/2006/relationships/image" Target="../media/image24.png"/><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slide" Target="slide1.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1.xml"/></Relationships>
</file>

<file path=ppt/slides/_rels/slide3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2">
            <a:extLst>
              <a:ext uri="{28A0092B-C50C-407E-A947-70E740481C1C}">
                <a14:useLocalDpi xmlns:a14="http://schemas.microsoft.com/office/drawing/2010/main" val="0"/>
              </a:ext>
            </a:extLst>
          </a:blip>
          <a:srcRect r="45499"/>
          <a:stretch>
            <a:fillRect/>
          </a:stretch>
        </p:blipFill>
        <p:spPr>
          <a:xfrm>
            <a:off x="21320650" y="4338000"/>
            <a:ext cx="2700000" cy="4596059"/>
          </a:xfrm>
          <a:prstGeom prst="rect">
            <a:avLst/>
          </a:prstGeom>
        </p:spPr>
      </p:pic>
      <p:sp>
        <p:nvSpPr>
          <p:cNvPr id="24" name="页脚占位符 11"/>
          <p:cNvSpPr txBox="1"/>
          <p:nvPr/>
        </p:nvSpPr>
        <p:spPr>
          <a:xfrm>
            <a:off x="21780260" y="5913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5000" dirty="0">
                <a:latin typeface="方正楷体_GBK" panose="03000509000000000000" pitchFamily="65" charset="-122"/>
                <a:ea typeface="方正楷体_GBK" panose="03000509000000000000" pitchFamily="65" charset="-122"/>
              </a:rPr>
              <a:t>目录</a:t>
            </a:r>
            <a:endParaRPr lang="en-US" altLang="zh-CN" sz="5000" dirty="0">
              <a:latin typeface="方正楷体_GBK" panose="03000509000000000000" pitchFamily="65" charset="-122"/>
              <a:ea typeface="方正楷体_GBK" panose="03000509000000000000" pitchFamily="65" charset="-122"/>
            </a:endParaRPr>
          </a:p>
        </p:txBody>
      </p:sp>
      <p:sp>
        <p:nvSpPr>
          <p:cNvPr id="17" name="TextBox 2">
            <a:hlinkClick r:id="rId3" action="ppaction://hlinksldjump"/>
          </p:cNvPr>
          <p:cNvSpPr txBox="1"/>
          <p:nvPr/>
        </p:nvSpPr>
        <p:spPr>
          <a:xfrm>
            <a:off x="2761896" y="2641500"/>
            <a:ext cx="11313754" cy="861774"/>
          </a:xfrm>
          <a:prstGeom prst="rect">
            <a:avLst/>
          </a:prstGeom>
          <a:noFill/>
        </p:spPr>
        <p:txBody>
          <a:bodyPr wrap="square" rtlCol="0">
            <a:spAutoFit/>
          </a:bodyPr>
          <a:lstStyle/>
          <a:p>
            <a:r>
              <a:rPr lang="en-US" altLang="zh-CN" sz="5000" dirty="0" smtClean="0">
                <a:solidFill>
                  <a:srgbClr val="FF0000"/>
                </a:solidFill>
                <a:latin typeface="黑体" panose="02010609060101010101" pitchFamily="49" charset="-122"/>
                <a:ea typeface="黑体" panose="02010609060101010101" pitchFamily="49" charset="-122"/>
              </a:rPr>
              <a:t>1.</a:t>
            </a:r>
            <a:r>
              <a:rPr lang="zh-CN" altLang="en-US" sz="5000" dirty="0" smtClean="0">
                <a:solidFill>
                  <a:srgbClr val="FF0000"/>
                </a:solidFill>
                <a:latin typeface="黑体" panose="02010609060101010101" pitchFamily="49" charset="-122"/>
                <a:ea typeface="黑体" panose="02010609060101010101" pitchFamily="49" charset="-122"/>
              </a:rPr>
              <a:t>限制性定语从句与非限制性定语从句</a:t>
            </a:r>
            <a:endParaRPr lang="zh-CN" altLang="en-US" sz="5000" dirty="0">
              <a:solidFill>
                <a:srgbClr val="FF0000"/>
              </a:solidFill>
              <a:latin typeface="黑体" panose="02010609060101010101" pitchFamily="49" charset="-122"/>
              <a:ea typeface="黑体" panose="02010609060101010101" pitchFamily="49" charset="-122"/>
            </a:endParaRPr>
          </a:p>
        </p:txBody>
      </p:sp>
      <p:sp>
        <p:nvSpPr>
          <p:cNvPr id="22" name="TextBox 2">
            <a:hlinkClick r:id="rId4" action="ppaction://hlinksldjump"/>
          </p:cNvPr>
          <p:cNvSpPr txBox="1"/>
          <p:nvPr/>
        </p:nvSpPr>
        <p:spPr>
          <a:xfrm>
            <a:off x="2761896" y="9728645"/>
            <a:ext cx="4095755" cy="892546"/>
          </a:xfrm>
          <a:prstGeom prst="rect">
            <a:avLst/>
          </a:prstGeom>
          <a:noFill/>
        </p:spPr>
        <p:txBody>
          <a:bodyPr wrap="square" lIns="91433" tIns="45717" rIns="91433" bIns="45717" rtlCol="0">
            <a:spAutoFit/>
          </a:bodyPr>
          <a:lstStyle/>
          <a:p>
            <a:r>
              <a:rPr lang="zh-CN" altLang="en-US" sz="5200" dirty="0" smtClean="0">
                <a:solidFill>
                  <a:srgbClr val="FF0000"/>
                </a:solidFill>
                <a:latin typeface="黑体" panose="02010609060101010101" pitchFamily="49" charset="-122"/>
                <a:ea typeface="黑体" panose="02010609060101010101" pitchFamily="49" charset="-122"/>
              </a:rPr>
              <a:t>突破积累练</a:t>
            </a:r>
            <a:r>
              <a:rPr lang="en-US" altLang="zh-CN" sz="5200" dirty="0" smtClean="0">
                <a:solidFill>
                  <a:srgbClr val="FF0000"/>
                </a:solidFill>
                <a:latin typeface="黑体" panose="02010609060101010101" pitchFamily="49" charset="-122"/>
                <a:ea typeface="黑体" panose="02010609060101010101" pitchFamily="49" charset="-122"/>
              </a:rPr>
              <a:t> </a:t>
            </a:r>
            <a:r>
              <a:rPr lang="zh-CN" altLang="en-US" sz="5200" dirty="0" smtClean="0">
                <a:solidFill>
                  <a:srgbClr val="FF0000"/>
                </a:solidFill>
                <a:latin typeface="黑体" panose="02010609060101010101" pitchFamily="49" charset="-122"/>
                <a:ea typeface="黑体" panose="02010609060101010101" pitchFamily="49" charset="-122"/>
              </a:rPr>
              <a:t>  </a:t>
            </a:r>
            <a:endParaRPr lang="zh-CN" altLang="en-US" sz="5200" dirty="0">
              <a:solidFill>
                <a:srgbClr val="FF0000"/>
              </a:solidFill>
              <a:latin typeface="黑体" panose="02010609060101010101" pitchFamily="49" charset="-122"/>
              <a:ea typeface="黑体" panose="02010609060101010101" pitchFamily="49" charset="-122"/>
            </a:endParaRPr>
          </a:p>
        </p:txBody>
      </p:sp>
      <p:sp>
        <p:nvSpPr>
          <p:cNvPr id="23" name="TextBox 7">
            <a:hlinkClick r:id="rId5" action="ppaction://hlinksldjump"/>
          </p:cNvPr>
          <p:cNvSpPr txBox="1"/>
          <p:nvPr/>
        </p:nvSpPr>
        <p:spPr>
          <a:xfrm>
            <a:off x="3590650" y="10991232"/>
            <a:ext cx="4959001" cy="861768"/>
          </a:xfrm>
          <a:prstGeom prst="rect">
            <a:avLst/>
          </a:prstGeom>
          <a:noFill/>
        </p:spPr>
        <p:txBody>
          <a:bodyPr wrap="square" lIns="91433" tIns="45717" rIns="91433" bIns="45717" rtlCol="0">
            <a:spAutoFit/>
          </a:bodyPr>
          <a:lstStyle/>
          <a:p>
            <a:pPr algn="ctr"/>
            <a:r>
              <a:rPr lang="en-US" altLang="zh-CN" sz="5000" b="1" dirty="0" smtClean="0">
                <a:solidFill>
                  <a:srgbClr val="2A5CAA"/>
                </a:solidFill>
                <a:latin typeface="Times New Roman" panose="02020603050405020304" pitchFamily="18" charset="0"/>
                <a:ea typeface="黑体" panose="02010609060101010101" pitchFamily="49" charset="-122"/>
                <a:cs typeface="Times New Roman" panose="02020603050405020304" pitchFamily="18" charset="0"/>
              </a:rPr>
              <a:t>Ⅰ</a:t>
            </a:r>
            <a:r>
              <a:rPr lang="zh-CN" altLang="en-US" sz="5000" b="1" dirty="0" smtClean="0">
                <a:solidFill>
                  <a:srgbClr val="2A5CAA"/>
                </a:solidFill>
                <a:latin typeface="楷体" panose="02010609060101010101" pitchFamily="49" charset="-122"/>
                <a:ea typeface="楷体" panose="02010609060101010101" pitchFamily="49" charset="-122"/>
              </a:rPr>
              <a:t>单项填空</a:t>
            </a:r>
            <a:endParaRPr lang="zh-CN" altLang="en-US" sz="5000" b="1" dirty="0">
              <a:solidFill>
                <a:srgbClr val="2A5CAA"/>
              </a:solidFill>
              <a:latin typeface="楷体" panose="02010609060101010101" pitchFamily="49" charset="-122"/>
              <a:ea typeface="楷体" panose="02010609060101010101" pitchFamily="49" charset="-122"/>
            </a:endParaRPr>
          </a:p>
        </p:txBody>
      </p:sp>
      <p:sp>
        <p:nvSpPr>
          <p:cNvPr id="25" name="TextBox 7">
            <a:hlinkClick r:id="rId6" action="ppaction://hlinksldjump"/>
          </p:cNvPr>
          <p:cNvSpPr txBox="1"/>
          <p:nvPr/>
        </p:nvSpPr>
        <p:spPr>
          <a:xfrm>
            <a:off x="9440650" y="10991232"/>
            <a:ext cx="4860000" cy="861768"/>
          </a:xfrm>
          <a:prstGeom prst="rect">
            <a:avLst/>
          </a:prstGeom>
          <a:noFill/>
        </p:spPr>
        <p:txBody>
          <a:bodyPr wrap="square" lIns="91433" tIns="45717" rIns="91433" bIns="45717" rtlCol="0">
            <a:spAutoFit/>
          </a:bodyPr>
          <a:lstStyle/>
          <a:p>
            <a:pPr algn="ctr"/>
            <a:r>
              <a:rPr lang="en-US" altLang="zh-CN" sz="5000" b="1" dirty="0">
                <a:solidFill>
                  <a:srgbClr val="2A5CAA"/>
                </a:solidFill>
                <a:latin typeface="Times New Roman" panose="02020603050405020304" pitchFamily="18" charset="0"/>
                <a:ea typeface="黑体" panose="02010609060101010101" pitchFamily="49" charset="-122"/>
                <a:cs typeface="Times New Roman" panose="02020603050405020304" pitchFamily="18" charset="0"/>
              </a:rPr>
              <a:t>Ⅱ </a:t>
            </a:r>
            <a:r>
              <a:rPr lang="zh-CN" altLang="en-US" sz="5000" b="1" dirty="0" smtClean="0">
                <a:solidFill>
                  <a:srgbClr val="2A5CAA"/>
                </a:solidFill>
                <a:latin typeface="楷体" panose="02010609060101010101" pitchFamily="49" charset="-122"/>
                <a:ea typeface="楷体" panose="02010609060101010101" pitchFamily="49" charset="-122"/>
                <a:cs typeface="Times New Roman" panose="02020603050405020304" pitchFamily="18" charset="0"/>
              </a:rPr>
              <a:t>单句</a:t>
            </a:r>
            <a:r>
              <a:rPr lang="zh-CN" altLang="en-US" sz="5000" b="1" dirty="0" smtClean="0">
                <a:solidFill>
                  <a:srgbClr val="2A5CAA"/>
                </a:solidFill>
                <a:latin typeface="楷体" panose="02010609060101010101" pitchFamily="49" charset="-122"/>
                <a:ea typeface="楷体" panose="02010609060101010101" pitchFamily="49" charset="-122"/>
                <a:cs typeface="Times New Roman" panose="02020603050405020304" pitchFamily="18" charset="0"/>
              </a:rPr>
              <a:t>语法填空</a:t>
            </a:r>
            <a:endParaRPr lang="zh-CN" altLang="en-US" sz="5000" b="1" dirty="0">
              <a:solidFill>
                <a:srgbClr val="2A5CAA"/>
              </a:solidFill>
              <a:latin typeface="楷体" panose="02010609060101010101" pitchFamily="49" charset="-122"/>
              <a:ea typeface="楷体" panose="02010609060101010101" pitchFamily="49" charset="-122"/>
              <a:cs typeface="Times New Roman" panose="02020603050405020304" pitchFamily="18" charset="0"/>
            </a:endParaRPr>
          </a:p>
        </p:txBody>
      </p:sp>
      <p:sp>
        <p:nvSpPr>
          <p:cNvPr id="27" name="TextBox 7">
            <a:hlinkClick r:id="rId7" action="ppaction://hlinksldjump"/>
          </p:cNvPr>
          <p:cNvSpPr txBox="1"/>
          <p:nvPr/>
        </p:nvSpPr>
        <p:spPr>
          <a:xfrm>
            <a:off x="15560650" y="10991232"/>
            <a:ext cx="3564000" cy="861768"/>
          </a:xfrm>
          <a:prstGeom prst="rect">
            <a:avLst/>
          </a:prstGeom>
          <a:noFill/>
        </p:spPr>
        <p:txBody>
          <a:bodyPr wrap="square" lIns="91433" tIns="45717" rIns="91433" bIns="45717" rtlCol="0">
            <a:spAutoFit/>
          </a:bodyPr>
          <a:lstStyle/>
          <a:p>
            <a:pPr algn="ctr"/>
            <a:r>
              <a:rPr lang="en-US" altLang="zh-CN" sz="5000" b="1" dirty="0">
                <a:solidFill>
                  <a:srgbClr val="2A5CAA"/>
                </a:solidFill>
                <a:latin typeface="Times New Roman" panose="02020603050405020304" pitchFamily="18" charset="0"/>
                <a:ea typeface="黑体" panose="02010609060101010101" pitchFamily="49" charset="-122"/>
                <a:cs typeface="Times New Roman" panose="02020603050405020304" pitchFamily="18" charset="0"/>
              </a:rPr>
              <a:t>Ⅲ </a:t>
            </a:r>
            <a:r>
              <a:rPr lang="zh-CN" altLang="en-US" sz="5000" b="1" dirty="0" smtClean="0">
                <a:solidFill>
                  <a:srgbClr val="2A5CAA"/>
                </a:solidFill>
                <a:latin typeface="楷体" panose="02010609060101010101" pitchFamily="49" charset="-122"/>
                <a:ea typeface="楷体" panose="02010609060101010101" pitchFamily="49" charset="-122"/>
                <a:cs typeface="Times New Roman" panose="02020603050405020304" pitchFamily="18" charset="0"/>
              </a:rPr>
              <a:t>单句写作</a:t>
            </a:r>
            <a:endParaRPr lang="zh-CN" altLang="en-US" sz="5000" b="1" dirty="0">
              <a:solidFill>
                <a:srgbClr val="2A5CAA"/>
              </a:solidFill>
              <a:latin typeface="楷体" panose="02010609060101010101" pitchFamily="49" charset="-122"/>
              <a:ea typeface="楷体" panose="02010609060101010101" pitchFamily="49" charset="-122"/>
              <a:cs typeface="Times New Roman" panose="02020603050405020304" pitchFamily="18" charset="0"/>
            </a:endParaRPr>
          </a:p>
        </p:txBody>
      </p:sp>
      <p:sp>
        <p:nvSpPr>
          <p:cNvPr id="28" name="矩形 27"/>
          <p:cNvSpPr/>
          <p:nvPr/>
        </p:nvSpPr>
        <p:spPr>
          <a:xfrm>
            <a:off x="1249680" y="699135"/>
            <a:ext cx="21871305" cy="968375"/>
          </a:xfrm>
          <a:prstGeom prst="rect">
            <a:avLst/>
          </a:prstGeom>
        </p:spPr>
        <p:txBody>
          <a:bodyPr wrap="square">
            <a:spAutoFit/>
          </a:bodyPr>
          <a:lstStyle/>
          <a:p>
            <a:pPr algn="ctr"/>
            <a:r>
              <a:rPr lang="zh-CN" altLang="en-US" sz="5700" dirty="0" smtClean="0">
                <a:latin typeface="Times New Roman" panose="02020603050405020304" pitchFamily="18" charset="0"/>
                <a:ea typeface="黑体" panose="02010609060101010101" pitchFamily="49" charset="-122"/>
                <a:cs typeface="Times New Roman" panose="02020603050405020304" pitchFamily="18" charset="0"/>
              </a:rPr>
              <a:t>突破</a:t>
            </a:r>
            <a:r>
              <a:rPr lang="zh-CN" altLang="en-US" sz="5700" dirty="0" smtClean="0">
                <a:latin typeface="Times New Roman" panose="02020603050405020304" pitchFamily="18" charset="0"/>
                <a:ea typeface="黑体" panose="02010609060101010101" pitchFamily="49" charset="-122"/>
                <a:cs typeface="Times New Roman" panose="02020603050405020304" pitchFamily="18" charset="0"/>
              </a:rPr>
              <a:t>语法</a:t>
            </a:r>
            <a:r>
              <a:rPr lang="en-US" altLang="zh-CN" sz="5700" dirty="0" smtClean="0">
                <a:latin typeface="Times New Roman" panose="02020603050405020304" pitchFamily="18" charset="0"/>
                <a:ea typeface="黑体" panose="02010609060101010101" pitchFamily="49" charset="-122"/>
                <a:cs typeface="Times New Roman" panose="02020603050405020304" pitchFamily="18" charset="0"/>
              </a:rPr>
              <a:t>2     </a:t>
            </a:r>
            <a:r>
              <a:rPr lang="zh-CN" altLang="en-US" sz="5700" dirty="0" smtClean="0">
                <a:latin typeface="Times New Roman" panose="02020603050405020304" pitchFamily="18" charset="0"/>
                <a:ea typeface="黑体" panose="02010609060101010101" pitchFamily="49" charset="-122"/>
                <a:cs typeface="Times New Roman" panose="02020603050405020304" pitchFamily="18" charset="0"/>
              </a:rPr>
              <a:t>定语从句</a:t>
            </a:r>
            <a:endParaRPr lang="en-US" altLang="zh-CN" sz="5700"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30" name="TextBox 2">
            <a:hlinkClick r:id="rId8" action="ppaction://hlinksldjump"/>
          </p:cNvPr>
          <p:cNvSpPr txBox="1"/>
          <p:nvPr/>
        </p:nvSpPr>
        <p:spPr>
          <a:xfrm>
            <a:off x="2761896" y="3920625"/>
            <a:ext cx="7398754" cy="861774"/>
          </a:xfrm>
          <a:prstGeom prst="rect">
            <a:avLst/>
          </a:prstGeom>
          <a:noFill/>
        </p:spPr>
        <p:txBody>
          <a:bodyPr wrap="square" rtlCol="0">
            <a:spAutoFit/>
          </a:bodyPr>
          <a:lstStyle/>
          <a:p>
            <a:r>
              <a:rPr lang="en-US" altLang="zh-CN" sz="5000" dirty="0" smtClean="0">
                <a:solidFill>
                  <a:srgbClr val="FF0000"/>
                </a:solidFill>
                <a:latin typeface="黑体" panose="02010609060101010101" pitchFamily="49" charset="-122"/>
                <a:ea typeface="黑体" panose="02010609060101010101" pitchFamily="49" charset="-122"/>
              </a:rPr>
              <a:t>2.</a:t>
            </a:r>
            <a:r>
              <a:rPr lang="zh-CN" altLang="en-US" sz="5000" dirty="0" smtClean="0">
                <a:solidFill>
                  <a:srgbClr val="FF0000"/>
                </a:solidFill>
                <a:latin typeface="黑体" panose="02010609060101010101" pitchFamily="49" charset="-122"/>
                <a:ea typeface="黑体" panose="02010609060101010101" pitchFamily="49" charset="-122"/>
              </a:rPr>
              <a:t>关系代词</a:t>
            </a:r>
            <a:endParaRPr lang="zh-CN" altLang="en-US" sz="5000" dirty="0">
              <a:solidFill>
                <a:srgbClr val="FF0000"/>
              </a:solidFill>
              <a:latin typeface="黑体" panose="02010609060101010101" pitchFamily="49" charset="-122"/>
              <a:ea typeface="黑体" panose="02010609060101010101" pitchFamily="49" charset="-122"/>
            </a:endParaRPr>
          </a:p>
        </p:txBody>
      </p:sp>
      <p:sp>
        <p:nvSpPr>
          <p:cNvPr id="31" name="TextBox 2">
            <a:hlinkClick r:id="rId9" action="ppaction://hlinksldjump"/>
          </p:cNvPr>
          <p:cNvSpPr txBox="1"/>
          <p:nvPr/>
        </p:nvSpPr>
        <p:spPr>
          <a:xfrm>
            <a:off x="2761896" y="5199750"/>
            <a:ext cx="8658754" cy="861774"/>
          </a:xfrm>
          <a:prstGeom prst="rect">
            <a:avLst/>
          </a:prstGeom>
          <a:noFill/>
        </p:spPr>
        <p:txBody>
          <a:bodyPr wrap="square" rtlCol="0">
            <a:spAutoFit/>
          </a:bodyPr>
          <a:lstStyle/>
          <a:p>
            <a:r>
              <a:rPr lang="en-US" altLang="zh-CN" sz="5000" dirty="0" smtClean="0">
                <a:solidFill>
                  <a:srgbClr val="FF0000"/>
                </a:solidFill>
                <a:latin typeface="黑体" panose="02010609060101010101" pitchFamily="49" charset="-122"/>
                <a:ea typeface="黑体" panose="02010609060101010101" pitchFamily="49" charset="-122"/>
              </a:rPr>
              <a:t>3.</a:t>
            </a:r>
            <a:r>
              <a:rPr lang="zh-CN" altLang="en-US" sz="5000" dirty="0" smtClean="0">
                <a:solidFill>
                  <a:srgbClr val="FF0000"/>
                </a:solidFill>
                <a:latin typeface="黑体" panose="02010609060101010101" pitchFamily="49" charset="-122"/>
                <a:ea typeface="黑体" panose="02010609060101010101" pitchFamily="49" charset="-122"/>
              </a:rPr>
              <a:t>介词</a:t>
            </a:r>
            <a:r>
              <a:rPr lang="en-US" altLang="zh-CN" sz="5000" dirty="0" smtClean="0">
                <a:solidFill>
                  <a:srgbClr val="FF0000"/>
                </a:solidFill>
                <a:latin typeface="黑体" panose="02010609060101010101" pitchFamily="49" charset="-122"/>
                <a:ea typeface="黑体" panose="02010609060101010101" pitchFamily="49" charset="-122"/>
              </a:rPr>
              <a:t>+</a:t>
            </a:r>
            <a:r>
              <a:rPr lang="zh-CN" altLang="en-US" sz="5000" dirty="0" smtClean="0">
                <a:solidFill>
                  <a:srgbClr val="FF0000"/>
                </a:solidFill>
                <a:latin typeface="黑体" panose="02010609060101010101" pitchFamily="49" charset="-122"/>
                <a:ea typeface="黑体" panose="02010609060101010101" pitchFamily="49" charset="-122"/>
              </a:rPr>
              <a:t>关系代词</a:t>
            </a:r>
            <a:endParaRPr lang="zh-CN" altLang="en-US" sz="5000" dirty="0">
              <a:solidFill>
                <a:srgbClr val="FF0000"/>
              </a:solidFill>
              <a:latin typeface="黑体" panose="02010609060101010101" pitchFamily="49" charset="-122"/>
              <a:ea typeface="黑体" panose="02010609060101010101" pitchFamily="49" charset="-122"/>
            </a:endParaRPr>
          </a:p>
        </p:txBody>
      </p:sp>
      <p:sp>
        <p:nvSpPr>
          <p:cNvPr id="14" name="TextBox 2">
            <a:hlinkClick r:id="rId10" action="ppaction://hlinksldjump"/>
          </p:cNvPr>
          <p:cNvSpPr txBox="1"/>
          <p:nvPr/>
        </p:nvSpPr>
        <p:spPr>
          <a:xfrm>
            <a:off x="2761896" y="6478875"/>
            <a:ext cx="8658754" cy="861774"/>
          </a:xfrm>
          <a:prstGeom prst="rect">
            <a:avLst/>
          </a:prstGeom>
          <a:noFill/>
        </p:spPr>
        <p:txBody>
          <a:bodyPr wrap="square" rtlCol="0">
            <a:spAutoFit/>
          </a:bodyPr>
          <a:lstStyle/>
          <a:p>
            <a:r>
              <a:rPr lang="en-US" altLang="zh-CN" sz="5000" dirty="0" smtClean="0">
                <a:solidFill>
                  <a:srgbClr val="FF0000"/>
                </a:solidFill>
                <a:latin typeface="黑体" panose="02010609060101010101" pitchFamily="49" charset="-122"/>
                <a:ea typeface="黑体" panose="02010609060101010101" pitchFamily="49" charset="-122"/>
              </a:rPr>
              <a:t>4.</a:t>
            </a:r>
            <a:r>
              <a:rPr lang="zh-CN" altLang="en-US" sz="5000" dirty="0" smtClean="0">
                <a:solidFill>
                  <a:srgbClr val="FF0000"/>
                </a:solidFill>
                <a:latin typeface="黑体" panose="02010609060101010101" pitchFamily="49" charset="-122"/>
                <a:ea typeface="黑体" panose="02010609060101010101" pitchFamily="49" charset="-122"/>
              </a:rPr>
              <a:t>关系副词</a:t>
            </a:r>
            <a:endParaRPr lang="zh-CN" altLang="en-US" sz="5000" dirty="0">
              <a:solidFill>
                <a:srgbClr val="FF0000"/>
              </a:solidFill>
              <a:latin typeface="黑体" panose="02010609060101010101" pitchFamily="49" charset="-122"/>
              <a:ea typeface="黑体" panose="02010609060101010101" pitchFamily="49" charset="-122"/>
            </a:endParaRPr>
          </a:p>
        </p:txBody>
      </p:sp>
      <p:sp>
        <p:nvSpPr>
          <p:cNvPr id="13" name="TextBox 2">
            <a:hlinkClick r:id="rId11" action="ppaction://hlinksldjump"/>
          </p:cNvPr>
          <p:cNvSpPr txBox="1"/>
          <p:nvPr/>
        </p:nvSpPr>
        <p:spPr>
          <a:xfrm>
            <a:off x="2761896" y="7758000"/>
            <a:ext cx="8046808" cy="861774"/>
          </a:xfrm>
          <a:prstGeom prst="rect">
            <a:avLst/>
          </a:prstGeom>
          <a:noFill/>
        </p:spPr>
        <p:txBody>
          <a:bodyPr wrap="square" rtlCol="0">
            <a:spAutoFit/>
          </a:bodyPr>
          <a:lstStyle/>
          <a:p>
            <a:r>
              <a:rPr lang="en-US" altLang="zh-CN" sz="5000" dirty="0" smtClean="0">
                <a:solidFill>
                  <a:srgbClr val="FF0000"/>
                </a:solidFill>
                <a:latin typeface="黑体" panose="02010609060101010101" pitchFamily="49" charset="-122"/>
                <a:ea typeface="黑体" panose="02010609060101010101" pitchFamily="49" charset="-122"/>
              </a:rPr>
              <a:t>5.</a:t>
            </a:r>
            <a:r>
              <a:rPr lang="zh-CN" altLang="en-US" sz="5000" dirty="0" smtClean="0">
                <a:solidFill>
                  <a:srgbClr val="FF0000"/>
                </a:solidFill>
                <a:latin typeface="黑体" panose="02010609060101010101" pitchFamily="49" charset="-122"/>
                <a:ea typeface="黑体" panose="02010609060101010101" pitchFamily="49" charset="-122"/>
              </a:rPr>
              <a:t>使用定语从句的主意事项</a:t>
            </a:r>
            <a:endParaRPr lang="zh-CN" altLang="en-US" sz="5000" dirty="0">
              <a:solidFill>
                <a:srgbClr val="FF0000"/>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6341779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7"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28" name="Picture 5"/>
          <p:cNvPicPr>
            <a:picLocks noChangeAspect="1" noChangeArrowheads="1"/>
          </p:cNvPicPr>
          <p:nvPr/>
        </p:nvPicPr>
        <p:blipFill>
          <a:blip r:embed="rId3">
            <a:clrChange>
              <a:clrFrom>
                <a:srgbClr val="DEF4FA"/>
              </a:clrFrom>
              <a:clrTo>
                <a:srgbClr val="DEF4FA">
                  <a:alpha val="0"/>
                </a:srgbClr>
              </a:clrTo>
            </a:clrChange>
            <a:extLst>
              <a:ext uri="{28A0092B-C50C-407E-A947-70E740481C1C}">
                <a14:useLocalDpi xmlns:a14="http://schemas.microsoft.com/office/drawing/2010/main" val="0"/>
              </a:ext>
            </a:extLst>
          </a:blip>
          <a:srcRect/>
          <a:stretch>
            <a:fillRect/>
          </a:stretch>
        </p:blipFill>
        <p:spPr bwMode="auto">
          <a:xfrm>
            <a:off x="1679060" y="1998000"/>
            <a:ext cx="19685937" cy="1017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78395" y="718950"/>
            <a:ext cx="11737505" cy="9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图片 7">
            <a:hlinkClick r:id="rId5"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164004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p:cNvPicPr>
            <a:picLocks noChangeAspect="1" noChangeArrowheads="1"/>
          </p:cNvPicPr>
          <p:nvPr/>
        </p:nvPicPr>
        <p:blipFill>
          <a:blip r:embed="rId2">
            <a:clrChange>
              <a:clrFrom>
                <a:srgbClr val="DEF4FA"/>
              </a:clrFrom>
              <a:clrTo>
                <a:srgbClr val="DEF4FA">
                  <a:alpha val="0"/>
                </a:srgbClr>
              </a:clrTo>
            </a:clrChange>
            <a:extLst>
              <a:ext uri="{28A0092B-C50C-407E-A947-70E740481C1C}">
                <a14:useLocalDpi xmlns:a14="http://schemas.microsoft.com/office/drawing/2010/main" val="0"/>
              </a:ext>
            </a:extLst>
          </a:blip>
          <a:srcRect/>
          <a:stretch>
            <a:fillRect/>
          </a:stretch>
        </p:blipFill>
        <p:spPr bwMode="auto">
          <a:xfrm>
            <a:off x="2110166" y="2013278"/>
            <a:ext cx="19795484" cy="104247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图片 8">
            <a:extLst>
              <a:ext uri="{FF2B5EF4-FFF2-40B4-BE49-F238E27FC236}">
                <a16:creationId xmlns="" xmlns:a16="http://schemas.microsoft.com/office/drawing/2014/main" id="{2B77E84D-0C4D-4332-A730-D72B99C4FCE0}"/>
              </a:ext>
            </a:extLst>
          </p:cNvPr>
          <p:cNvPicPr>
            <a:picLocks noChangeAspect="1"/>
          </p:cNvPicPr>
          <p:nvPr/>
        </p:nvPicPr>
        <p:blipFill rotWithShape="1">
          <a:blip r:embed="rId3">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0"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1" name="Picture 2"/>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78395" y="718950"/>
            <a:ext cx="11737505" cy="9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图片 6">
            <a:hlinkClick r:id="rId5"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725192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图片 21">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3"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P290</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24" name="矩形 23"/>
          <p:cNvSpPr/>
          <p:nvPr/>
        </p:nvSpPr>
        <p:spPr>
          <a:xfrm>
            <a:off x="1295651" y="738000"/>
            <a:ext cx="20339999" cy="4662815"/>
          </a:xfrm>
          <a:prstGeom prst="rect">
            <a:avLst/>
          </a:prstGeom>
        </p:spPr>
        <p:txBody>
          <a:bodyPr wrap="square">
            <a:spAutoFit/>
          </a:bodyPr>
          <a:lstStyle/>
          <a:p>
            <a:pPr>
              <a:lnSpc>
                <a:spcPct val="110000"/>
              </a:lnSpc>
            </a:pPr>
            <a:r>
              <a:rPr lang="zh-CN" altLang="en-US" sz="5400" dirty="0">
                <a:latin typeface="Times New Roman" panose="02020603050405020304" pitchFamily="18" charset="0"/>
                <a:cs typeface="Times New Roman" panose="02020603050405020304" pitchFamily="18" charset="0"/>
              </a:rPr>
              <a:t>（</a:t>
            </a:r>
            <a:r>
              <a:rPr lang="en-US" altLang="zh-CN" sz="5400" dirty="0">
                <a:latin typeface="Times New Roman" panose="02020603050405020304" pitchFamily="18" charset="0"/>
                <a:cs typeface="Times New Roman" panose="02020603050405020304" pitchFamily="18" charset="0"/>
              </a:rPr>
              <a:t>1</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itchFamily="18" charset="0"/>
                <a:ea typeface="方正楷体_GBK" pitchFamily="2" charset="-122"/>
              </a:rPr>
              <a:t>I </a:t>
            </a:r>
            <a:r>
              <a:rPr lang="en-US" altLang="zh-CN" sz="5400" dirty="0">
                <a:latin typeface="Times New Roman" pitchFamily="18" charset="0"/>
                <a:ea typeface="方正楷体_GBK" pitchFamily="2" charset="-122"/>
              </a:rPr>
              <a:t>was the only person in my office </a:t>
            </a:r>
            <a:r>
              <a:rPr lang="en-US" altLang="zh-CN" sz="5400" dirty="0" smtClean="0">
                <a:latin typeface="Times New Roman" pitchFamily="18" charset="0"/>
                <a:ea typeface="方正楷体_GBK" pitchFamily="2" charset="-122"/>
              </a:rPr>
              <a:t>_________________</a:t>
            </a:r>
            <a:r>
              <a:rPr lang="zh-CN" altLang="en-US" sz="5400" dirty="0" smtClean="0">
                <a:latin typeface="Times New Roman" pitchFamily="18" charset="0"/>
                <a:ea typeface="方正楷体_GBK" pitchFamily="2" charset="-122"/>
              </a:rPr>
              <a:t>（</a:t>
            </a:r>
            <a:r>
              <a:rPr lang="zh-CN" altLang="en-US" sz="5400" dirty="0">
                <a:latin typeface="Times New Roman" pitchFamily="18" charset="0"/>
                <a:ea typeface="方正楷体_GBK" pitchFamily="2" charset="-122"/>
              </a:rPr>
              <a:t>被</a:t>
            </a:r>
            <a:r>
              <a:rPr lang="zh-CN" altLang="en-US" sz="5400" dirty="0" smtClean="0">
                <a:latin typeface="Times New Roman" pitchFamily="18" charset="0"/>
                <a:ea typeface="方正楷体_GBK" pitchFamily="2" charset="-122"/>
              </a:rPr>
              <a:t>邀请 </a:t>
            </a:r>
            <a:endParaRPr lang="en-US" altLang="zh-CN" sz="5400" dirty="0" smtClean="0">
              <a:latin typeface="Times New Roman" pitchFamily="18" charset="0"/>
              <a:ea typeface="方正楷体_GBK" pitchFamily="2" charset="-122"/>
            </a:endParaRPr>
          </a:p>
          <a:p>
            <a:pPr>
              <a:lnSpc>
                <a:spcPct val="110000"/>
              </a:lnSpc>
            </a:pP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         </a:t>
            </a:r>
            <a:r>
              <a:rPr lang="zh-CN" altLang="en-US" sz="5400" dirty="0" smtClean="0">
                <a:latin typeface="Times New Roman" pitchFamily="18" charset="0"/>
                <a:ea typeface="方正楷体_GBK" pitchFamily="2" charset="-122"/>
              </a:rPr>
              <a:t>的人）</a:t>
            </a:r>
            <a:r>
              <a:rPr lang="en-US" altLang="zh-CN" sz="5400" dirty="0" smtClean="0">
                <a:latin typeface="Times New Roman" pitchFamily="18" charset="0"/>
                <a:ea typeface="方正楷体_GBK" pitchFamily="2" charset="-122"/>
              </a:rPr>
              <a:t>. </a:t>
            </a:r>
            <a:endParaRPr lang="en-US" altLang="zh-CN" sz="5400" dirty="0">
              <a:latin typeface="Times New Roman" pitchFamily="18" charset="0"/>
              <a:ea typeface="方正楷体_GBK" pitchFamily="2" charset="-122"/>
            </a:endParaRPr>
          </a:p>
          <a:p>
            <a:pPr>
              <a:lnSpc>
                <a:spcPct val="110000"/>
              </a:lnSpc>
            </a:pP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2</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itchFamily="18" charset="0"/>
                <a:ea typeface="方正楷体_GBK" pitchFamily="2" charset="-122"/>
              </a:rPr>
              <a:t>Football</a:t>
            </a: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_____________________</a:t>
            </a:r>
            <a:r>
              <a:rPr lang="zh-CN" altLang="en-US" sz="5400" dirty="0" smtClean="0">
                <a:latin typeface="Times New Roman" pitchFamily="18" charset="0"/>
                <a:ea typeface="方正楷体_GBK" pitchFamily="2" charset="-122"/>
              </a:rPr>
              <a:t>（</a:t>
            </a:r>
            <a:r>
              <a:rPr lang="zh-CN" altLang="en-US" sz="5400" dirty="0">
                <a:latin typeface="Times New Roman" pitchFamily="18" charset="0"/>
                <a:ea typeface="方正楷体_GBK" pitchFamily="2" charset="-122"/>
              </a:rPr>
              <a:t>它非常有趣）</a:t>
            </a: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is </a:t>
            </a:r>
            <a:r>
              <a:rPr lang="en-US" altLang="zh-CN" sz="5400" dirty="0">
                <a:latin typeface="Times New Roman" pitchFamily="18" charset="0"/>
                <a:ea typeface="方正楷体_GBK" pitchFamily="2" charset="-122"/>
              </a:rPr>
              <a:t>played all </a:t>
            </a:r>
            <a:endParaRPr lang="en-US" altLang="zh-CN" sz="5400" dirty="0" smtClean="0">
              <a:latin typeface="Times New Roman" pitchFamily="18" charset="0"/>
              <a:ea typeface="方正楷体_GBK" pitchFamily="2" charset="-122"/>
            </a:endParaRPr>
          </a:p>
          <a:p>
            <a:pPr>
              <a:lnSpc>
                <a:spcPct val="110000"/>
              </a:lnSpc>
            </a:pP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         over </a:t>
            </a:r>
            <a:r>
              <a:rPr lang="en-US" altLang="zh-CN" sz="5400" dirty="0">
                <a:latin typeface="Times New Roman" pitchFamily="18" charset="0"/>
                <a:ea typeface="方正楷体_GBK" pitchFamily="2" charset="-122"/>
              </a:rPr>
              <a:t>the </a:t>
            </a:r>
            <a:r>
              <a:rPr lang="en-US" altLang="zh-CN" sz="5400" dirty="0" smtClean="0">
                <a:latin typeface="Times New Roman" pitchFamily="18" charset="0"/>
                <a:ea typeface="方正楷体_GBK" pitchFamily="2" charset="-122"/>
              </a:rPr>
              <a:t>world.</a:t>
            </a:r>
            <a:endParaRPr lang="zh-CN" altLang="en-US" sz="5400" dirty="0">
              <a:latin typeface="Times New Roman" pitchFamily="18" charset="0"/>
              <a:ea typeface="方正楷体_GBK" pitchFamily="2" charset="-122"/>
            </a:endParaRPr>
          </a:p>
        </p:txBody>
      </p:sp>
      <p:sp>
        <p:nvSpPr>
          <p:cNvPr id="29" name="矩形 28"/>
          <p:cNvSpPr/>
          <p:nvPr/>
        </p:nvSpPr>
        <p:spPr>
          <a:xfrm>
            <a:off x="12635650" y="738000"/>
            <a:ext cx="5955476"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that/who was invited</a:t>
            </a:r>
          </a:p>
        </p:txBody>
      </p:sp>
      <p:sp>
        <p:nvSpPr>
          <p:cNvPr id="2" name="矩形 1"/>
          <p:cNvSpPr/>
          <p:nvPr/>
        </p:nvSpPr>
        <p:spPr>
          <a:xfrm>
            <a:off x="5712192" y="3416330"/>
            <a:ext cx="7013458"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which is very interesting</a:t>
            </a:r>
          </a:p>
        </p:txBody>
      </p:sp>
      <p:pic>
        <p:nvPicPr>
          <p:cNvPr id="8" name="图片 7">
            <a:hlinkClick r:id="rId3"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9174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4">
                                            <p:txEl>
                                              <p:pRg st="1" end="1"/>
                                            </p:txEl>
                                          </p:spTgt>
                                        </p:tgtEl>
                                        <p:attrNameLst>
                                          <p:attrName>style.visibility</p:attrName>
                                        </p:attrNameLst>
                                      </p:cBhvr>
                                      <p:to>
                                        <p:strVal val="visible"/>
                                      </p:to>
                                    </p:set>
                                    <p:animEffect transition="in" filter="fade">
                                      <p:cBhvr>
                                        <p:cTn id="10" dur="500"/>
                                        <p:tgtEl>
                                          <p:spTgt spid="24">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4">
                                            <p:txEl>
                                              <p:pRg st="3" end="3"/>
                                            </p:txEl>
                                          </p:spTgt>
                                        </p:tgtEl>
                                        <p:attrNameLst>
                                          <p:attrName>style.visibility</p:attrName>
                                        </p:attrNameLst>
                                      </p:cBhvr>
                                      <p:to>
                                        <p:strVal val="visible"/>
                                      </p:to>
                                    </p:set>
                                    <p:animEffect transition="in" filter="fade">
                                      <p:cBhvr>
                                        <p:cTn id="20" dur="500"/>
                                        <p:tgtEl>
                                          <p:spTgt spid="24">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24">
                                            <p:txEl>
                                              <p:pRg st="4" end="4"/>
                                            </p:txEl>
                                          </p:spTgt>
                                        </p:tgtEl>
                                        <p:attrNameLst>
                                          <p:attrName>style.visibility</p:attrName>
                                        </p:attrNameLst>
                                      </p:cBhvr>
                                      <p:to>
                                        <p:strVal val="visible"/>
                                      </p:to>
                                    </p:set>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对角圆角矩形 36">
            <a:extLst>
              <a:ext uri="{FF2B5EF4-FFF2-40B4-BE49-F238E27FC236}">
                <a16:creationId xmlns="" xmlns:a16="http://schemas.microsoft.com/office/drawing/2014/main" id="{F989D79B-7AD7-4A4B-96A1-135EABDA5621}"/>
              </a:ext>
            </a:extLst>
          </p:cNvPr>
          <p:cNvSpPr/>
          <p:nvPr/>
        </p:nvSpPr>
        <p:spPr>
          <a:xfrm>
            <a:off x="1235584" y="693000"/>
            <a:ext cx="6495066"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8">
            <a:extLst>
              <a:ext uri="{FF2B5EF4-FFF2-40B4-BE49-F238E27FC236}">
                <a16:creationId xmlns="" xmlns:a16="http://schemas.microsoft.com/office/drawing/2014/main" id="{17CBDF40-5174-4309-A721-BBAE623FD996}"/>
              </a:ext>
            </a:extLst>
          </p:cNvPr>
          <p:cNvSpPr txBox="1"/>
          <p:nvPr/>
        </p:nvSpPr>
        <p:spPr>
          <a:xfrm>
            <a:off x="1520650" y="603000"/>
            <a:ext cx="5955476" cy="954107"/>
          </a:xfrm>
          <a:prstGeom prst="rect">
            <a:avLst/>
          </a:prstGeom>
          <a:noFill/>
        </p:spPr>
        <p:txBody>
          <a:bodyPr wrap="none" rtlCol="0" anchor="ctr" anchorCtr="1">
            <a:spAutoFit/>
          </a:bodyPr>
          <a:lstStyle/>
          <a:p>
            <a:r>
              <a:rPr lang="zh-CN" altLang="en-US" sz="5600" b="1" dirty="0" smtClean="0">
                <a:solidFill>
                  <a:schemeClr val="bg1"/>
                </a:solidFill>
                <a:latin typeface="黑体" panose="02010609060101010101" pitchFamily="49" charset="-122"/>
                <a:ea typeface="黑体" panose="02010609060101010101" pitchFamily="49" charset="-122"/>
              </a:rPr>
              <a:t>定语从句解题技巧</a:t>
            </a:r>
            <a:endParaRPr lang="zh-CN" altLang="en-US" sz="5600" b="1" dirty="0">
              <a:solidFill>
                <a:schemeClr val="bg1"/>
              </a:solidFill>
              <a:latin typeface="黑体" panose="02010609060101010101" pitchFamily="49" charset="-122"/>
              <a:ea typeface="黑体" panose="02010609060101010101" pitchFamily="49" charset="-122"/>
            </a:endParaRPr>
          </a:p>
        </p:txBody>
      </p:sp>
      <p:pic>
        <p:nvPicPr>
          <p:cNvPr id="5" name="图片 4">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7" name="Picture 4"/>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62696" y="2538000"/>
            <a:ext cx="18845908" cy="8233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图片 7">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76382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5" name="Picture 3"/>
          <p:cNvPicPr>
            <a:picLocks noChangeAspect="1" noChangeArrowheads="1"/>
          </p:cNvPicPr>
          <p:nvPr/>
        </p:nvPicPr>
        <p:blipFill>
          <a:blip r:embed="rId3">
            <a:clrChange>
              <a:clrFrom>
                <a:srgbClr val="DEF4FA"/>
              </a:clrFrom>
              <a:clrTo>
                <a:srgbClr val="DEF4FA">
                  <a:alpha val="0"/>
                </a:srgbClr>
              </a:clrTo>
            </a:clrChange>
            <a:extLst>
              <a:ext uri="{28A0092B-C50C-407E-A947-70E740481C1C}">
                <a14:useLocalDpi xmlns:a14="http://schemas.microsoft.com/office/drawing/2010/main" val="0"/>
              </a:ext>
            </a:extLst>
          </a:blip>
          <a:srcRect/>
          <a:stretch>
            <a:fillRect/>
          </a:stretch>
        </p:blipFill>
        <p:spPr bwMode="auto">
          <a:xfrm>
            <a:off x="1281136" y="603000"/>
            <a:ext cx="4105089" cy="1016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表格 5"/>
          <p:cNvGraphicFramePr>
            <a:graphicFrameLocks noGrp="1"/>
          </p:cNvGraphicFramePr>
          <p:nvPr>
            <p:extLst>
              <p:ext uri="{D42A27DB-BD31-4B8C-83A1-F6EECF244321}">
                <p14:modId xmlns:p14="http://schemas.microsoft.com/office/powerpoint/2010/main" val="955990007"/>
              </p:ext>
            </p:extLst>
          </p:nvPr>
        </p:nvGraphicFramePr>
        <p:xfrm>
          <a:off x="1281135" y="1728000"/>
          <a:ext cx="20160001" cy="10789920"/>
        </p:xfrm>
        <a:graphic>
          <a:graphicData uri="http://schemas.openxmlformats.org/drawingml/2006/table">
            <a:tbl>
              <a:tblPr firstRow="1" bandRow="1">
                <a:tableStyleId>{5C22544A-7EE6-4342-B048-85BDC9FD1C3A}</a:tableStyleId>
              </a:tblPr>
              <a:tblGrid>
                <a:gridCol w="2084515"/>
                <a:gridCol w="3028184"/>
                <a:gridCol w="2556350"/>
                <a:gridCol w="2556350"/>
                <a:gridCol w="5087192"/>
                <a:gridCol w="2401469"/>
                <a:gridCol w="2445941"/>
              </a:tblGrid>
              <a:tr h="370840">
                <a:tc>
                  <a:txBody>
                    <a:bodyPr/>
                    <a:lstStyle/>
                    <a:p>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altLang="zh-CN" sz="3600" baseline="0" dirty="0" smtClean="0">
                          <a:latin typeface="Times New Roman" pitchFamily="18" charset="0"/>
                          <a:ea typeface="方正楷体_GBK" pitchFamily="2" charset="-122"/>
                        </a:rPr>
                        <a:t>as</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altLang="zh-CN" sz="3600" baseline="0" dirty="0" smtClean="0">
                          <a:latin typeface="Times New Roman" pitchFamily="18" charset="0"/>
                          <a:ea typeface="方正楷体_GBK" pitchFamily="2" charset="-122"/>
                        </a:rPr>
                        <a:t>which</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altLang="zh-CN" sz="3600" baseline="0" dirty="0" smtClean="0">
                          <a:latin typeface="Times New Roman" pitchFamily="18" charset="0"/>
                          <a:ea typeface="方正楷体_GBK" pitchFamily="2" charset="-122"/>
                        </a:rPr>
                        <a:t>that</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altLang="zh-CN" sz="3600" baseline="0" dirty="0" smtClean="0">
                          <a:latin typeface="Times New Roman" pitchFamily="18" charset="0"/>
                          <a:ea typeface="方正楷体_GBK" pitchFamily="2" charset="-122"/>
                        </a:rPr>
                        <a:t>who</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altLang="zh-CN" sz="3600" baseline="0" dirty="0" smtClean="0">
                          <a:latin typeface="Times New Roman" pitchFamily="18" charset="0"/>
                          <a:ea typeface="方正楷体_GBK" pitchFamily="2" charset="-122"/>
                        </a:rPr>
                        <a:t>whom</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altLang="zh-CN" sz="3600" baseline="0" dirty="0" smtClean="0">
                          <a:latin typeface="Times New Roman" pitchFamily="18" charset="0"/>
                          <a:ea typeface="方正楷体_GBK" pitchFamily="2" charset="-122"/>
                        </a:rPr>
                        <a:t>whose</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r>
              <a:tr h="370840">
                <a:tc rowSpan="2">
                  <a:txBody>
                    <a:bodyPr/>
                    <a:lstStyle/>
                    <a:p>
                      <a:r>
                        <a:rPr lang="zh-CN" altLang="en-US" sz="3600" baseline="0" dirty="0" smtClean="0">
                          <a:latin typeface="Times New Roman" pitchFamily="18" charset="0"/>
                          <a:ea typeface="方正楷体_GBK" pitchFamily="2" charset="-122"/>
                        </a:rPr>
                        <a:t>从句中可作成分</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gridSpan="4">
                  <a:txBody>
                    <a:bodyPr/>
                    <a:lstStyle/>
                    <a:p>
                      <a:pPr algn="ctr"/>
                      <a:r>
                        <a:rPr lang="zh-CN" altLang="en-US" sz="3600" baseline="0" dirty="0" smtClean="0">
                          <a:latin typeface="Times New Roman" pitchFamily="18" charset="0"/>
                          <a:ea typeface="方正楷体_GBK" pitchFamily="2" charset="-122"/>
                        </a:rPr>
                        <a:t>主语、宾语、表语</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CN" altLang="en-US" sz="3600" baseline="0" dirty="0">
                        <a:latin typeface="Times New Roman" pitchFamily="18" charset="0"/>
                        <a:ea typeface="方正楷体_GBK" pitchFamily="2" charset="-122"/>
                      </a:endParaRPr>
                    </a:p>
                  </a:txBody>
                  <a:tcPr/>
                </a:tc>
                <a:tc hMerge="1">
                  <a:txBody>
                    <a:bodyPr/>
                    <a:lstStyle/>
                    <a:p>
                      <a:endParaRPr lang="zh-CN" altLang="en-US" sz="3600" baseline="0" dirty="0">
                        <a:latin typeface="Times New Roman" pitchFamily="18" charset="0"/>
                        <a:ea typeface="方正楷体_GBK" pitchFamily="2" charset="-122"/>
                      </a:endParaRPr>
                    </a:p>
                  </a:txBody>
                  <a:tcPr/>
                </a:tc>
                <a:tc hMerge="1">
                  <a:txBody>
                    <a:bodyPr/>
                    <a:lstStyle/>
                    <a:p>
                      <a:endParaRPr lang="zh-CN" altLang="en-US" sz="3600" baseline="0" dirty="0">
                        <a:latin typeface="Times New Roman" pitchFamily="18" charset="0"/>
                        <a:ea typeface="方正楷体_GBK" pitchFamily="2" charset="-122"/>
                      </a:endParaRPr>
                    </a:p>
                  </a:txBody>
                  <a:tcPr/>
                </a:tc>
                <a:tc>
                  <a:txBody>
                    <a:bodyPr/>
                    <a:lstStyle/>
                    <a:p>
                      <a:pPr algn="ctr"/>
                      <a:r>
                        <a:rPr lang="zh-CN" altLang="en-US" sz="3600" baseline="0" dirty="0" smtClean="0">
                          <a:latin typeface="Times New Roman" pitchFamily="18" charset="0"/>
                          <a:ea typeface="方正楷体_GBK" pitchFamily="2" charset="-122"/>
                        </a:rPr>
                        <a:t>作宾语</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3600" baseline="0" dirty="0" smtClean="0">
                          <a:latin typeface="Times New Roman" pitchFamily="18" charset="0"/>
                          <a:ea typeface="方正楷体_GBK" pitchFamily="2" charset="-122"/>
                        </a:rPr>
                        <a:t>作定语</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56200">
                <a:tc vMerge="1">
                  <a:txBody>
                    <a:bodyPr/>
                    <a:lstStyle/>
                    <a:p>
                      <a:endParaRPr lang="zh-CN" altLang="en-US" dirty="0"/>
                    </a:p>
                  </a:txBody>
                  <a:tcPr/>
                </a:tc>
                <a:tc>
                  <a:txBody>
                    <a:bodyPr/>
                    <a:lstStyle/>
                    <a:p>
                      <a:pPr algn="ctr"/>
                      <a:r>
                        <a:rPr lang="zh-CN" altLang="en-US" sz="3600" baseline="0" dirty="0" smtClean="0">
                          <a:latin typeface="Times New Roman" pitchFamily="18" charset="0"/>
                          <a:ea typeface="方正楷体_GBK" pitchFamily="2" charset="-122"/>
                        </a:rPr>
                        <a:t>指代人</a:t>
                      </a:r>
                      <a:r>
                        <a:rPr lang="en-US" altLang="zh-CN" sz="3600" baseline="0" dirty="0" smtClean="0">
                          <a:latin typeface="Times New Roman" pitchFamily="18" charset="0"/>
                          <a:ea typeface="方正楷体_GBK" pitchFamily="2" charset="-122"/>
                        </a:rPr>
                        <a:t>/</a:t>
                      </a:r>
                      <a:r>
                        <a:rPr lang="zh-CN" altLang="en-US" sz="3600" baseline="0" dirty="0" smtClean="0">
                          <a:latin typeface="Times New Roman" pitchFamily="18" charset="0"/>
                          <a:ea typeface="方正楷体_GBK" pitchFamily="2" charset="-122"/>
                        </a:rPr>
                        <a:t>物</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3600" baseline="0" dirty="0" smtClean="0">
                          <a:latin typeface="Times New Roman" pitchFamily="18" charset="0"/>
                          <a:ea typeface="方正楷体_GBK" pitchFamily="2" charset="-122"/>
                        </a:rPr>
                        <a:t>指代物</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3600" baseline="0" dirty="0" smtClean="0">
                          <a:latin typeface="Times New Roman" pitchFamily="18" charset="0"/>
                          <a:ea typeface="方正楷体_GBK" pitchFamily="2" charset="-122"/>
                        </a:rPr>
                        <a:t>指代人</a:t>
                      </a:r>
                      <a:r>
                        <a:rPr lang="en-US" altLang="zh-CN" sz="3600" baseline="0" dirty="0" smtClean="0">
                          <a:latin typeface="Times New Roman" pitchFamily="18" charset="0"/>
                          <a:ea typeface="方正楷体_GBK" pitchFamily="2" charset="-122"/>
                        </a:rPr>
                        <a:t>/</a:t>
                      </a:r>
                      <a:r>
                        <a:rPr lang="zh-CN" altLang="en-US" sz="3600" baseline="0" dirty="0" smtClean="0">
                          <a:latin typeface="Times New Roman" pitchFamily="18" charset="0"/>
                          <a:ea typeface="方正楷体_GBK" pitchFamily="2" charset="-122"/>
                        </a:rPr>
                        <a:t>物</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3600" baseline="0" dirty="0" smtClean="0">
                          <a:latin typeface="Times New Roman" pitchFamily="18" charset="0"/>
                          <a:ea typeface="方正楷体_GBK" pitchFamily="2" charset="-122"/>
                        </a:rPr>
                        <a:t>指代人</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3600" baseline="0" dirty="0" smtClean="0">
                          <a:latin typeface="Times New Roman" pitchFamily="18" charset="0"/>
                          <a:ea typeface="方正楷体_GBK" pitchFamily="2" charset="-122"/>
                        </a:rPr>
                        <a:t>指代人</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3600" baseline="0" dirty="0" smtClean="0">
                          <a:latin typeface="Times New Roman" pitchFamily="18" charset="0"/>
                          <a:ea typeface="方正楷体_GBK" pitchFamily="2" charset="-122"/>
                        </a:rPr>
                        <a:t>指代人</a:t>
                      </a:r>
                      <a:r>
                        <a:rPr lang="en-US" altLang="zh-CN" sz="3600" baseline="0" dirty="0" smtClean="0">
                          <a:latin typeface="Times New Roman" pitchFamily="18" charset="0"/>
                          <a:ea typeface="方正楷体_GBK" pitchFamily="2" charset="-122"/>
                        </a:rPr>
                        <a:t>/</a:t>
                      </a:r>
                      <a:r>
                        <a:rPr lang="zh-CN" altLang="en-US" sz="3600" baseline="0" dirty="0" smtClean="0">
                          <a:latin typeface="Times New Roman" pitchFamily="18" charset="0"/>
                          <a:ea typeface="方正楷体_GBK" pitchFamily="2" charset="-122"/>
                        </a:rPr>
                        <a:t>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r>
                        <a:rPr lang="zh-CN" altLang="en-US" sz="3600" baseline="0" dirty="0" smtClean="0">
                          <a:latin typeface="Times New Roman" pitchFamily="18" charset="0"/>
                          <a:ea typeface="方正楷体_GBK" pitchFamily="2" charset="-122"/>
                        </a:rPr>
                        <a:t>在限制性定语从句中的注意事项</a:t>
                      </a:r>
                    </a:p>
                    <a:p>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r>
                        <a:rPr lang="zh-CN" altLang="en-US" sz="3600" baseline="0" dirty="0" smtClean="0">
                          <a:latin typeface="Times New Roman" pitchFamily="18" charset="0"/>
                          <a:ea typeface="方正楷体_GBK" pitchFamily="2" charset="-122"/>
                        </a:rPr>
                        <a:t>先行词前有</a:t>
                      </a:r>
                      <a:r>
                        <a:rPr lang="en-US" altLang="zh-CN" sz="3600" baseline="0" dirty="0" smtClean="0">
                          <a:latin typeface="Times New Roman" pitchFamily="18" charset="0"/>
                          <a:ea typeface="方正楷体_GBK" pitchFamily="2" charset="-122"/>
                        </a:rPr>
                        <a:t>such, so, the same, as</a:t>
                      </a:r>
                      <a:r>
                        <a:rPr lang="zh-CN" altLang="en-US" sz="3600" baseline="0" dirty="0" smtClean="0">
                          <a:latin typeface="Times New Roman" pitchFamily="18" charset="0"/>
                          <a:ea typeface="方正楷体_GBK" pitchFamily="2" charset="-122"/>
                        </a:rPr>
                        <a:t>修饰时，从句都用</a:t>
                      </a:r>
                      <a:r>
                        <a:rPr lang="en-US" altLang="zh-CN" sz="3600" baseline="0" dirty="0" smtClean="0">
                          <a:latin typeface="Times New Roman" pitchFamily="18" charset="0"/>
                          <a:ea typeface="方正楷体_GBK" pitchFamily="2" charset="-122"/>
                        </a:rPr>
                        <a:t>as</a:t>
                      </a:r>
                      <a:r>
                        <a:rPr lang="zh-CN" altLang="en-US" sz="3600" baseline="0" dirty="0" smtClean="0">
                          <a:latin typeface="Times New Roman" pitchFamily="18" charset="0"/>
                          <a:ea typeface="方正楷体_GBK" pitchFamily="2" charset="-122"/>
                        </a:rPr>
                        <a:t>引导。但注意：</a:t>
                      </a:r>
                    </a:p>
                    <a:p>
                      <a:r>
                        <a:rPr lang="en-US" altLang="zh-CN" sz="3600" baseline="0" dirty="0" smtClean="0">
                          <a:latin typeface="Times New Roman" pitchFamily="18" charset="0"/>
                          <a:ea typeface="方正楷体_GBK" pitchFamily="2" charset="-122"/>
                        </a:rPr>
                        <a:t>such/so…that</a:t>
                      </a:r>
                      <a:r>
                        <a:rPr lang="zh-CN" altLang="en-US" sz="3600" baseline="0" dirty="0" smtClean="0">
                          <a:latin typeface="Times New Roman" pitchFamily="18" charset="0"/>
                          <a:ea typeface="方正楷体_GBK" pitchFamily="2" charset="-122"/>
                        </a:rPr>
                        <a:t>引导结果状语从句而非定语从句；</a:t>
                      </a:r>
                    </a:p>
                    <a:p>
                      <a:r>
                        <a:rPr lang="en-US" altLang="zh-CN" sz="3600" baseline="0" dirty="0" smtClean="0">
                          <a:latin typeface="Times New Roman" pitchFamily="18" charset="0"/>
                          <a:ea typeface="方正楷体_GBK" pitchFamily="2" charset="-122"/>
                        </a:rPr>
                        <a:t>the same…that</a:t>
                      </a:r>
                      <a:r>
                        <a:rPr lang="zh-CN" altLang="en-US" sz="3600" baseline="0" dirty="0" smtClean="0">
                          <a:latin typeface="Times New Roman" pitchFamily="18" charset="0"/>
                          <a:ea typeface="方正楷体_GBK" pitchFamily="2" charset="-122"/>
                        </a:rPr>
                        <a:t>表示同一个人或物，而</a:t>
                      </a:r>
                      <a:r>
                        <a:rPr lang="en-US" altLang="zh-CN" sz="3600" baseline="0" dirty="0" smtClean="0">
                          <a:latin typeface="Times New Roman" pitchFamily="18" charset="0"/>
                          <a:ea typeface="方正楷体_GBK" pitchFamily="2" charset="-122"/>
                        </a:rPr>
                        <a:t>the same…as</a:t>
                      </a:r>
                      <a:r>
                        <a:rPr lang="zh-CN" altLang="en-US" sz="3600" baseline="0" dirty="0" smtClean="0">
                          <a:latin typeface="Times New Roman" pitchFamily="18" charset="0"/>
                          <a:ea typeface="方正楷体_GBK" pitchFamily="2" charset="-122"/>
                        </a:rPr>
                        <a:t>表示同种类的事物</a:t>
                      </a:r>
                    </a:p>
                    <a:p>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r>
                        <a:rPr lang="zh-CN" altLang="en-US" sz="3600" baseline="0" dirty="0" smtClean="0">
                          <a:latin typeface="Times New Roman" pitchFamily="18" charset="0"/>
                          <a:ea typeface="方正楷体_GBK" pitchFamily="2" charset="-122"/>
                        </a:rPr>
                        <a:t>① 用</a:t>
                      </a:r>
                      <a:r>
                        <a:rPr lang="en-US" altLang="zh-CN" sz="3600" baseline="0" dirty="0" smtClean="0">
                          <a:latin typeface="Times New Roman" pitchFamily="18" charset="0"/>
                          <a:ea typeface="方正楷体_GBK" pitchFamily="2" charset="-122"/>
                        </a:rPr>
                        <a:t>which</a:t>
                      </a:r>
                      <a:r>
                        <a:rPr lang="zh-CN" altLang="en-US" sz="3600" baseline="0" dirty="0" smtClean="0">
                          <a:latin typeface="Times New Roman" pitchFamily="18" charset="0"/>
                          <a:ea typeface="方正楷体_GBK" pitchFamily="2" charset="-122"/>
                        </a:rPr>
                        <a:t>不用</a:t>
                      </a:r>
                      <a:r>
                        <a:rPr lang="en-US" altLang="zh-CN" sz="3600" baseline="0" dirty="0" smtClean="0">
                          <a:latin typeface="Times New Roman" pitchFamily="18" charset="0"/>
                          <a:ea typeface="方正楷体_GBK" pitchFamily="2" charset="-122"/>
                        </a:rPr>
                        <a:t>that</a:t>
                      </a:r>
                      <a:r>
                        <a:rPr lang="zh-CN" altLang="en-US" sz="3600" baseline="0" dirty="0" smtClean="0">
                          <a:latin typeface="Times New Roman" pitchFamily="18" charset="0"/>
                          <a:ea typeface="方正楷体_GBK" pitchFamily="2" charset="-122"/>
                        </a:rPr>
                        <a:t>的情况：</a:t>
                      </a:r>
                    </a:p>
                    <a:p>
                      <a:r>
                        <a:rPr lang="zh-CN" altLang="en-US" sz="3600" baseline="0" dirty="0" smtClean="0">
                          <a:latin typeface="Times New Roman" pitchFamily="18" charset="0"/>
                          <a:ea typeface="方正楷体_GBK" pitchFamily="2" charset="-122"/>
                        </a:rPr>
                        <a:t>     先行词本身是</a:t>
                      </a:r>
                      <a:r>
                        <a:rPr lang="en-US" altLang="zh-CN" sz="3600" baseline="0" dirty="0" smtClean="0">
                          <a:latin typeface="Times New Roman" pitchFamily="18" charset="0"/>
                          <a:ea typeface="方正楷体_GBK" pitchFamily="2" charset="-122"/>
                        </a:rPr>
                        <a:t>that</a:t>
                      </a:r>
                      <a:r>
                        <a:rPr lang="zh-CN" altLang="en-US" sz="3600" baseline="0" dirty="0" smtClean="0">
                          <a:latin typeface="Times New Roman" pitchFamily="18" charset="0"/>
                          <a:ea typeface="方正楷体_GBK" pitchFamily="2" charset="-122"/>
                        </a:rPr>
                        <a:t>或</a:t>
                      </a:r>
                      <a:r>
                        <a:rPr lang="en-US" altLang="zh-CN" sz="3600" baseline="0" dirty="0" smtClean="0">
                          <a:latin typeface="Times New Roman" pitchFamily="18" charset="0"/>
                          <a:ea typeface="方正楷体_GBK" pitchFamily="2" charset="-122"/>
                        </a:rPr>
                        <a:t>those</a:t>
                      </a:r>
                      <a:r>
                        <a:rPr lang="zh-CN" altLang="en-US" sz="3600" baseline="0" dirty="0" smtClean="0">
                          <a:latin typeface="Times New Roman" pitchFamily="18" charset="0"/>
                          <a:ea typeface="方正楷体_GBK" pitchFamily="2" charset="-122"/>
                        </a:rPr>
                        <a:t>时</a:t>
                      </a:r>
                    </a:p>
                    <a:p>
                      <a:r>
                        <a:rPr lang="zh-CN" altLang="en-US" sz="3600" baseline="0" dirty="0" smtClean="0">
                          <a:latin typeface="Times New Roman" pitchFamily="18" charset="0"/>
                          <a:ea typeface="方正楷体_GBK" pitchFamily="2" charset="-122"/>
                        </a:rPr>
                        <a:t>     关系词后有插入语时</a:t>
                      </a:r>
                    </a:p>
                    <a:p>
                      <a:r>
                        <a:rPr lang="zh-CN" altLang="en-US" sz="3600" baseline="0" dirty="0" smtClean="0">
                          <a:latin typeface="Times New Roman" pitchFamily="18" charset="0"/>
                          <a:ea typeface="方正楷体_GBK" pitchFamily="2" charset="-122"/>
                        </a:rPr>
                        <a:t>② 用</a:t>
                      </a:r>
                      <a:r>
                        <a:rPr lang="en-US" altLang="zh-CN" sz="3600" baseline="0" dirty="0" smtClean="0">
                          <a:latin typeface="Times New Roman" pitchFamily="18" charset="0"/>
                          <a:ea typeface="方正楷体_GBK" pitchFamily="2" charset="-122"/>
                        </a:rPr>
                        <a:t>that</a:t>
                      </a:r>
                      <a:r>
                        <a:rPr lang="zh-CN" altLang="en-US" sz="3600" baseline="0" dirty="0" smtClean="0">
                          <a:latin typeface="Times New Roman" pitchFamily="18" charset="0"/>
                          <a:ea typeface="方正楷体_GBK" pitchFamily="2" charset="-122"/>
                        </a:rPr>
                        <a:t>不用</a:t>
                      </a:r>
                      <a:r>
                        <a:rPr lang="en-US" altLang="zh-CN" sz="3600" baseline="0" dirty="0" smtClean="0">
                          <a:latin typeface="Times New Roman" pitchFamily="18" charset="0"/>
                          <a:ea typeface="方正楷体_GBK" pitchFamily="2" charset="-122"/>
                        </a:rPr>
                        <a:t>which</a:t>
                      </a:r>
                      <a:r>
                        <a:rPr lang="zh-CN" altLang="en-US" sz="3600" baseline="0" dirty="0" smtClean="0">
                          <a:latin typeface="Times New Roman" pitchFamily="18" charset="0"/>
                          <a:ea typeface="方正楷体_GBK" pitchFamily="2" charset="-122"/>
                        </a:rPr>
                        <a:t>的情况：</a:t>
                      </a:r>
                    </a:p>
                    <a:p>
                      <a:r>
                        <a:rPr lang="zh-CN" altLang="en-US" sz="3600" baseline="0" dirty="0" smtClean="0">
                          <a:latin typeface="Times New Roman" pitchFamily="18" charset="0"/>
                          <a:ea typeface="方正楷体_GBK" pitchFamily="2" charset="-122"/>
                        </a:rPr>
                        <a:t>      先行词是</a:t>
                      </a:r>
                      <a:r>
                        <a:rPr lang="en-US" altLang="zh-CN" sz="3600" baseline="0" dirty="0" smtClean="0">
                          <a:latin typeface="Times New Roman" pitchFamily="18" charset="0"/>
                          <a:ea typeface="方正楷体_GBK" pitchFamily="2" charset="-122"/>
                        </a:rPr>
                        <a:t>anything, nothing, all, none, much, little</a:t>
                      </a:r>
                    </a:p>
                    <a:p>
                      <a:r>
                        <a:rPr lang="en-US" altLang="zh-CN" sz="3600" baseline="0" dirty="0" smtClean="0">
                          <a:latin typeface="Times New Roman" pitchFamily="18" charset="0"/>
                          <a:ea typeface="方正楷体_GBK" pitchFamily="2" charset="-122"/>
                        </a:rPr>
                        <a:t>     </a:t>
                      </a:r>
                      <a:r>
                        <a:rPr lang="zh-CN" altLang="en-US" sz="3600" baseline="0" dirty="0" smtClean="0">
                          <a:latin typeface="Times New Roman" pitchFamily="18" charset="0"/>
                          <a:ea typeface="方正楷体_GBK" pitchFamily="2" charset="-122"/>
                        </a:rPr>
                        <a:t>等不定代词时</a:t>
                      </a:r>
                    </a:p>
                    <a:p>
                      <a:r>
                        <a:rPr lang="zh-CN" altLang="en-US" sz="3600" baseline="0" dirty="0" smtClean="0">
                          <a:latin typeface="Times New Roman" pitchFamily="18" charset="0"/>
                          <a:ea typeface="方正楷体_GBK" pitchFamily="2" charset="-122"/>
                        </a:rPr>
                        <a:t>      先行词前有序数词、形容词最高级或</a:t>
                      </a:r>
                      <a:r>
                        <a:rPr lang="en-US" altLang="zh-CN" sz="3600" baseline="0" dirty="0" smtClean="0">
                          <a:latin typeface="Times New Roman" pitchFamily="18" charset="0"/>
                          <a:ea typeface="方正楷体_GBK" pitchFamily="2" charset="-122"/>
                        </a:rPr>
                        <a:t>the only, </a:t>
                      </a:r>
                    </a:p>
                    <a:p>
                      <a:r>
                        <a:rPr lang="en-US" altLang="zh-CN" sz="3600" baseline="0" dirty="0" smtClean="0">
                          <a:latin typeface="Times New Roman" pitchFamily="18" charset="0"/>
                          <a:ea typeface="方正楷体_GBK" pitchFamily="2" charset="-122"/>
                        </a:rPr>
                        <a:t>      the very</a:t>
                      </a:r>
                      <a:r>
                        <a:rPr lang="zh-CN" altLang="en-US" sz="3600" baseline="0" dirty="0" smtClean="0">
                          <a:latin typeface="Times New Roman" pitchFamily="18" charset="0"/>
                          <a:ea typeface="方正楷体_GBK" pitchFamily="2" charset="-122"/>
                        </a:rPr>
                        <a:t>等修饰时</a:t>
                      </a:r>
                    </a:p>
                    <a:p>
                      <a:r>
                        <a:rPr lang="zh-CN" altLang="en-US" sz="3600" baseline="0" dirty="0" smtClean="0">
                          <a:latin typeface="Times New Roman" pitchFamily="18" charset="0"/>
                          <a:ea typeface="方正楷体_GBK" pitchFamily="2" charset="-122"/>
                        </a:rPr>
                        <a:t>      先行词既有人又有物时</a:t>
                      </a:r>
                    </a:p>
                    <a:p>
                      <a:r>
                        <a:rPr lang="zh-CN" altLang="en-US" sz="3600" baseline="0" dirty="0" smtClean="0">
                          <a:latin typeface="Times New Roman" pitchFamily="18" charset="0"/>
                          <a:ea typeface="方正楷体_GBK" pitchFamily="2" charset="-122"/>
                        </a:rPr>
                        <a:t>      主句是以</a:t>
                      </a:r>
                      <a:r>
                        <a:rPr lang="en-US" altLang="zh-CN" sz="3600" baseline="0" dirty="0" smtClean="0">
                          <a:latin typeface="Times New Roman" pitchFamily="18" charset="0"/>
                          <a:ea typeface="方正楷体_GBK" pitchFamily="2" charset="-122"/>
                        </a:rPr>
                        <a:t>which</a:t>
                      </a:r>
                      <a:r>
                        <a:rPr lang="zh-CN" altLang="en-US" sz="3600" baseline="0" dirty="0" smtClean="0">
                          <a:latin typeface="Times New Roman" pitchFamily="18" charset="0"/>
                          <a:ea typeface="方正楷体_GBK" pitchFamily="2" charset="-122"/>
                        </a:rPr>
                        <a:t>开头的特殊疑问句时</a:t>
                      </a:r>
                    </a:p>
                    <a:p>
                      <a:r>
                        <a:rPr lang="zh-CN" altLang="en-US" sz="3600" baseline="0" dirty="0" smtClean="0">
                          <a:latin typeface="Times New Roman" pitchFamily="18" charset="0"/>
                          <a:ea typeface="方正楷体_GBK" pitchFamily="2" charset="-122"/>
                        </a:rPr>
                        <a:t>③ 用</a:t>
                      </a:r>
                      <a:r>
                        <a:rPr lang="en-US" altLang="zh-CN" sz="3600" baseline="0" dirty="0" smtClean="0">
                          <a:latin typeface="Times New Roman" pitchFamily="18" charset="0"/>
                          <a:ea typeface="方正楷体_GBK" pitchFamily="2" charset="-122"/>
                        </a:rPr>
                        <a:t>that</a:t>
                      </a:r>
                      <a:r>
                        <a:rPr lang="zh-CN" altLang="en-US" sz="3600" baseline="0" dirty="0" smtClean="0">
                          <a:latin typeface="Times New Roman" pitchFamily="18" charset="0"/>
                          <a:ea typeface="方正楷体_GBK" pitchFamily="2" charset="-122"/>
                        </a:rPr>
                        <a:t>不用</a:t>
                      </a:r>
                      <a:r>
                        <a:rPr lang="en-US" altLang="zh-CN" sz="3600" baseline="0" dirty="0" smtClean="0">
                          <a:latin typeface="Times New Roman" pitchFamily="18" charset="0"/>
                          <a:ea typeface="方正楷体_GBK" pitchFamily="2" charset="-122"/>
                        </a:rPr>
                        <a:t>who</a:t>
                      </a:r>
                      <a:r>
                        <a:rPr lang="zh-CN" altLang="en-US" sz="3600" baseline="0" dirty="0" smtClean="0">
                          <a:latin typeface="Times New Roman" pitchFamily="18" charset="0"/>
                          <a:ea typeface="方正楷体_GBK" pitchFamily="2" charset="-122"/>
                        </a:rPr>
                        <a:t>的情况：</a:t>
                      </a:r>
                    </a:p>
                    <a:p>
                      <a:r>
                        <a:rPr lang="zh-CN" altLang="en-US" sz="3600" baseline="0" dirty="0" smtClean="0">
                          <a:latin typeface="Times New Roman" pitchFamily="18" charset="0"/>
                          <a:ea typeface="方正楷体_GBK" pitchFamily="2" charset="-122"/>
                        </a:rPr>
                        <a:t>      主句是以</a:t>
                      </a:r>
                      <a:r>
                        <a:rPr lang="en-US" altLang="zh-CN" sz="3600" baseline="0" dirty="0" smtClean="0">
                          <a:latin typeface="Times New Roman" pitchFamily="18" charset="0"/>
                          <a:ea typeface="方正楷体_GBK" pitchFamily="2" charset="-122"/>
                        </a:rPr>
                        <a:t>who</a:t>
                      </a:r>
                      <a:r>
                        <a:rPr lang="zh-CN" altLang="en-US" sz="3600" baseline="0" dirty="0" smtClean="0">
                          <a:latin typeface="Times New Roman" pitchFamily="18" charset="0"/>
                          <a:ea typeface="方正楷体_GBK" pitchFamily="2" charset="-122"/>
                        </a:rPr>
                        <a:t>开头的特殊疑问句时</a:t>
                      </a:r>
                    </a:p>
                    <a:p>
                      <a:r>
                        <a:rPr lang="zh-CN" altLang="en-US" sz="3600" baseline="0" dirty="0" smtClean="0">
                          <a:latin typeface="Times New Roman" pitchFamily="18" charset="0"/>
                          <a:ea typeface="方正楷体_GBK" pitchFamily="2" charset="-122"/>
                        </a:rPr>
                        <a:t>④ 用</a:t>
                      </a:r>
                      <a:r>
                        <a:rPr lang="en-US" altLang="zh-CN" sz="3600" baseline="0" dirty="0" smtClean="0">
                          <a:latin typeface="Times New Roman" pitchFamily="18" charset="0"/>
                          <a:ea typeface="方正楷体_GBK" pitchFamily="2" charset="-122"/>
                        </a:rPr>
                        <a:t>who</a:t>
                      </a:r>
                      <a:r>
                        <a:rPr lang="zh-CN" altLang="en-US" sz="3600" baseline="0" dirty="0" smtClean="0">
                          <a:latin typeface="Times New Roman" pitchFamily="18" charset="0"/>
                          <a:ea typeface="方正楷体_GBK" pitchFamily="2" charset="-122"/>
                        </a:rPr>
                        <a:t>不用</a:t>
                      </a:r>
                      <a:r>
                        <a:rPr lang="en-US" altLang="zh-CN" sz="3600" baseline="0" dirty="0" smtClean="0">
                          <a:latin typeface="Times New Roman" pitchFamily="18" charset="0"/>
                          <a:ea typeface="方正楷体_GBK" pitchFamily="2" charset="-122"/>
                        </a:rPr>
                        <a:t>that</a:t>
                      </a:r>
                      <a:r>
                        <a:rPr lang="zh-CN" altLang="en-US" sz="3600" baseline="0" dirty="0" smtClean="0">
                          <a:latin typeface="Times New Roman" pitchFamily="18" charset="0"/>
                          <a:ea typeface="方正楷体_GBK" pitchFamily="2" charset="-122"/>
                        </a:rPr>
                        <a:t>的情况：</a:t>
                      </a:r>
                    </a:p>
                    <a:p>
                      <a:r>
                        <a:rPr lang="zh-CN" altLang="en-US" sz="3600" baseline="0" dirty="0" smtClean="0">
                          <a:latin typeface="Times New Roman" pitchFamily="18" charset="0"/>
                          <a:ea typeface="方正楷体_GBK" pitchFamily="2" charset="-122"/>
                        </a:rPr>
                        <a:t>      </a:t>
                      </a:r>
                      <a:r>
                        <a:rPr lang="en-US" altLang="zh-CN" sz="3600" baseline="0" dirty="0" smtClean="0">
                          <a:latin typeface="Times New Roman" pitchFamily="18" charset="0"/>
                          <a:ea typeface="方正楷体_GBK" pitchFamily="2" charset="-122"/>
                        </a:rPr>
                        <a:t>there be</a:t>
                      </a:r>
                      <a:r>
                        <a:rPr lang="zh-CN" altLang="en-US" sz="3600" baseline="0" dirty="0" smtClean="0">
                          <a:latin typeface="Times New Roman" pitchFamily="18" charset="0"/>
                          <a:ea typeface="方正楷体_GBK" pitchFamily="2" charset="-122"/>
                        </a:rPr>
                        <a:t>句型中先行词指人时</a:t>
                      </a:r>
                    </a:p>
                    <a:p>
                      <a:r>
                        <a:rPr lang="zh-CN" altLang="en-US" sz="3600" baseline="0" dirty="0" smtClean="0">
                          <a:latin typeface="Times New Roman" pitchFamily="18" charset="0"/>
                          <a:ea typeface="方正楷体_GBK" pitchFamily="2" charset="-122"/>
                        </a:rPr>
                        <a:t>      先行词指人且是</a:t>
                      </a:r>
                      <a:r>
                        <a:rPr lang="en-US" altLang="zh-CN" sz="3600" baseline="0" dirty="0" smtClean="0">
                          <a:latin typeface="Times New Roman" pitchFamily="18" charset="0"/>
                          <a:ea typeface="方正楷体_GBK" pitchFamily="2" charset="-122"/>
                        </a:rPr>
                        <a:t>anyone, those, one, someone,</a:t>
                      </a:r>
                    </a:p>
                    <a:p>
                      <a:r>
                        <a:rPr lang="en-US" altLang="zh-CN" sz="3600" baseline="0" dirty="0" smtClean="0">
                          <a:latin typeface="Times New Roman" pitchFamily="18" charset="0"/>
                          <a:ea typeface="方正楷体_GBK" pitchFamily="2" charset="-122"/>
                        </a:rPr>
                        <a:t>      everyone</a:t>
                      </a:r>
                      <a:r>
                        <a:rPr lang="zh-CN" altLang="en-US" sz="3600" baseline="0" dirty="0" smtClean="0">
                          <a:latin typeface="Times New Roman" pitchFamily="18" charset="0"/>
                          <a:ea typeface="方正楷体_GBK" pitchFamily="2" charset="-122"/>
                        </a:rPr>
                        <a:t>等词时</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CN" altLang="en-US" dirty="0"/>
                    </a:p>
                  </a:txBody>
                  <a:tcPr/>
                </a:tc>
                <a:tc hMerge="1">
                  <a:txBody>
                    <a:bodyPr/>
                    <a:lstStyle/>
                    <a:p>
                      <a:endParaRPr lang="zh-CN" altLang="en-US" dirty="0"/>
                    </a:p>
                  </a:txBody>
                  <a:tcPr/>
                </a:tc>
                <a:tc>
                  <a:txBody>
                    <a:bodyPr/>
                    <a:lstStyle/>
                    <a:p>
                      <a:r>
                        <a:rPr lang="zh-CN" altLang="en-US" sz="3600" baseline="0" dirty="0" smtClean="0">
                          <a:latin typeface="Times New Roman" pitchFamily="18" charset="0"/>
                          <a:ea typeface="方正楷体_GBK" pitchFamily="2" charset="-122"/>
                        </a:rPr>
                        <a:t>前面无介词且作宾语时，可用</a:t>
                      </a:r>
                      <a:r>
                        <a:rPr lang="en-US" altLang="zh-CN" sz="3600" baseline="0" dirty="0" smtClean="0">
                          <a:latin typeface="Times New Roman" pitchFamily="18" charset="0"/>
                          <a:ea typeface="方正楷体_GBK" pitchFamily="2" charset="-122"/>
                        </a:rPr>
                        <a:t>who</a:t>
                      </a:r>
                      <a:r>
                        <a:rPr lang="zh-CN" altLang="en-US" sz="3600" baseline="0" dirty="0" smtClean="0">
                          <a:latin typeface="Times New Roman" pitchFamily="18" charset="0"/>
                          <a:ea typeface="方正楷体_GBK" pitchFamily="2" charset="-122"/>
                        </a:rPr>
                        <a:t>和</a:t>
                      </a:r>
                      <a:r>
                        <a:rPr lang="en-US" altLang="zh-CN" sz="3600" baseline="0" dirty="0" smtClean="0">
                          <a:latin typeface="Times New Roman" pitchFamily="18" charset="0"/>
                          <a:ea typeface="方正楷体_GBK" pitchFamily="2" charset="-122"/>
                        </a:rPr>
                        <a:t>that</a:t>
                      </a:r>
                      <a:r>
                        <a:rPr lang="zh-CN" altLang="en-US" sz="3600" baseline="0" dirty="0" smtClean="0">
                          <a:latin typeface="Times New Roman" pitchFamily="18" charset="0"/>
                          <a:ea typeface="方正楷体_GBK" pitchFamily="2" charset="-122"/>
                        </a:rPr>
                        <a:t>替代</a:t>
                      </a:r>
                    </a:p>
                    <a:p>
                      <a:r>
                        <a:rPr lang="zh-CN" altLang="en-US" sz="3600" baseline="0" dirty="0" smtClean="0">
                          <a:latin typeface="Times New Roman" pitchFamily="18" charset="0"/>
                          <a:ea typeface="方正楷体_GBK" pitchFamily="2" charset="-122"/>
                        </a:rPr>
                        <a:t>前面有介词构成“介词</a:t>
                      </a:r>
                      <a:r>
                        <a:rPr lang="en-US" altLang="zh-CN" sz="3600" baseline="0" dirty="0" smtClean="0">
                          <a:latin typeface="Times New Roman" pitchFamily="18" charset="0"/>
                          <a:ea typeface="方正楷体_GBK" pitchFamily="2" charset="-122"/>
                        </a:rPr>
                        <a:t>+</a:t>
                      </a:r>
                      <a:r>
                        <a:rPr lang="zh-CN" altLang="en-US" sz="3600" baseline="0" dirty="0" smtClean="0">
                          <a:latin typeface="Times New Roman" pitchFamily="18" charset="0"/>
                          <a:ea typeface="方正楷体_GBK" pitchFamily="2" charset="-122"/>
                        </a:rPr>
                        <a:t>关系代词”结构时，只能用</a:t>
                      </a:r>
                      <a:r>
                        <a:rPr lang="en-US" altLang="zh-CN" sz="3600" baseline="0" dirty="0" smtClean="0">
                          <a:latin typeface="Times New Roman" pitchFamily="18" charset="0"/>
                          <a:ea typeface="方正楷体_GBK" pitchFamily="2" charset="-122"/>
                        </a:rPr>
                        <a:t>whom</a:t>
                      </a:r>
                    </a:p>
                    <a:p>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zh-CN" altLang="en-US" sz="3600" baseline="0" dirty="0" smtClean="0">
                          <a:latin typeface="Times New Roman" pitchFamily="18" charset="0"/>
                          <a:ea typeface="方正楷体_GBK" pitchFamily="2" charset="-122"/>
                        </a:rPr>
                        <a:t>相当于：</a:t>
                      </a:r>
                    </a:p>
                    <a:p>
                      <a:r>
                        <a:rPr lang="en-US" altLang="zh-CN" sz="3600" baseline="0" dirty="0" smtClean="0">
                          <a:latin typeface="Times New Roman" pitchFamily="18" charset="0"/>
                          <a:ea typeface="方正楷体_GBK" pitchFamily="2" charset="-122"/>
                        </a:rPr>
                        <a:t>of whom/ </a:t>
                      </a:r>
                    </a:p>
                    <a:p>
                      <a:r>
                        <a:rPr lang="en-US" altLang="zh-CN" sz="3600" baseline="0" dirty="0" smtClean="0">
                          <a:latin typeface="Times New Roman" pitchFamily="18" charset="0"/>
                          <a:ea typeface="方正楷体_GBK" pitchFamily="2" charset="-122"/>
                        </a:rPr>
                        <a:t>of which</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pic>
        <p:nvPicPr>
          <p:cNvPr id="7" name="图片 6">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76382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5" name="Picture 3"/>
          <p:cNvPicPr>
            <a:picLocks noChangeAspect="1" noChangeArrowheads="1"/>
          </p:cNvPicPr>
          <p:nvPr/>
        </p:nvPicPr>
        <p:blipFill>
          <a:blip r:embed="rId3">
            <a:clrChange>
              <a:clrFrom>
                <a:srgbClr val="DEF4FA"/>
              </a:clrFrom>
              <a:clrTo>
                <a:srgbClr val="DEF4FA">
                  <a:alpha val="0"/>
                </a:srgbClr>
              </a:clrTo>
            </a:clrChange>
            <a:extLst>
              <a:ext uri="{28A0092B-C50C-407E-A947-70E740481C1C}">
                <a14:useLocalDpi xmlns:a14="http://schemas.microsoft.com/office/drawing/2010/main" val="0"/>
              </a:ext>
            </a:extLst>
          </a:blip>
          <a:srcRect/>
          <a:stretch>
            <a:fillRect/>
          </a:stretch>
        </p:blipFill>
        <p:spPr bwMode="auto">
          <a:xfrm>
            <a:off x="1281136" y="603000"/>
            <a:ext cx="4105089" cy="1016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表格 5"/>
          <p:cNvGraphicFramePr>
            <a:graphicFrameLocks noGrp="1"/>
          </p:cNvGraphicFramePr>
          <p:nvPr>
            <p:extLst>
              <p:ext uri="{D42A27DB-BD31-4B8C-83A1-F6EECF244321}">
                <p14:modId xmlns:p14="http://schemas.microsoft.com/office/powerpoint/2010/main" val="2170042802"/>
              </p:ext>
            </p:extLst>
          </p:nvPr>
        </p:nvGraphicFramePr>
        <p:xfrm>
          <a:off x="1281135" y="1728000"/>
          <a:ext cx="20186841" cy="9158760"/>
        </p:xfrm>
        <a:graphic>
          <a:graphicData uri="http://schemas.openxmlformats.org/drawingml/2006/table">
            <a:tbl>
              <a:tblPr firstRow="1" bandRow="1">
                <a:tableStyleId>{5C22544A-7EE6-4342-B048-85BDC9FD1C3A}</a:tableStyleId>
              </a:tblPr>
              <a:tblGrid>
                <a:gridCol w="2084515"/>
                <a:gridCol w="3013639"/>
                <a:gridCol w="4078201"/>
                <a:gridCol w="2340000"/>
                <a:gridCol w="2094397"/>
                <a:gridCol w="4137107"/>
                <a:gridCol w="2438982"/>
              </a:tblGrid>
              <a:tr h="638400">
                <a:tc>
                  <a:txBody>
                    <a:bodyPr/>
                    <a:lstStyle/>
                    <a:p>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altLang="zh-CN" sz="3600" baseline="0" dirty="0" smtClean="0">
                          <a:latin typeface="Times New Roman" pitchFamily="18" charset="0"/>
                          <a:ea typeface="方正楷体_GBK" pitchFamily="2" charset="-122"/>
                        </a:rPr>
                        <a:t>as</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altLang="zh-CN" sz="3600" baseline="0" dirty="0" smtClean="0">
                          <a:latin typeface="Times New Roman" pitchFamily="18" charset="0"/>
                          <a:ea typeface="方正楷体_GBK" pitchFamily="2" charset="-122"/>
                        </a:rPr>
                        <a:t>which</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altLang="zh-CN" sz="3600" baseline="0" dirty="0" smtClean="0">
                          <a:latin typeface="Times New Roman" pitchFamily="18" charset="0"/>
                          <a:ea typeface="方正楷体_GBK" pitchFamily="2" charset="-122"/>
                        </a:rPr>
                        <a:t>that</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altLang="zh-CN" sz="3600" baseline="0" dirty="0" smtClean="0">
                          <a:latin typeface="Times New Roman" pitchFamily="18" charset="0"/>
                          <a:ea typeface="方正楷体_GBK" pitchFamily="2" charset="-122"/>
                        </a:rPr>
                        <a:t>who</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altLang="zh-CN" sz="3600" baseline="0" dirty="0" smtClean="0">
                          <a:latin typeface="Times New Roman" pitchFamily="18" charset="0"/>
                          <a:ea typeface="方正楷体_GBK" pitchFamily="2" charset="-122"/>
                        </a:rPr>
                        <a:t>whom</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altLang="zh-CN" sz="3600" baseline="0" dirty="0" smtClean="0">
                          <a:latin typeface="Times New Roman" pitchFamily="18" charset="0"/>
                          <a:ea typeface="方正楷体_GBK" pitchFamily="2" charset="-122"/>
                        </a:rPr>
                        <a:t>whose</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r>
              <a:tr h="638400">
                <a:tc rowSpan="2">
                  <a:txBody>
                    <a:bodyPr/>
                    <a:lstStyle/>
                    <a:p>
                      <a:r>
                        <a:rPr lang="zh-CN" altLang="en-US" sz="3600" baseline="0" dirty="0" smtClean="0">
                          <a:latin typeface="Times New Roman" pitchFamily="18" charset="0"/>
                          <a:ea typeface="方正楷体_GBK" pitchFamily="2" charset="-122"/>
                        </a:rPr>
                        <a:t>从句中可作成分</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gridSpan="4">
                  <a:txBody>
                    <a:bodyPr/>
                    <a:lstStyle/>
                    <a:p>
                      <a:pPr algn="ctr"/>
                      <a:r>
                        <a:rPr lang="zh-CN" altLang="en-US" sz="3600" baseline="0" dirty="0" smtClean="0">
                          <a:latin typeface="Times New Roman" pitchFamily="18" charset="0"/>
                          <a:ea typeface="方正楷体_GBK" pitchFamily="2" charset="-122"/>
                        </a:rPr>
                        <a:t>主语、宾语、表语</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CN" altLang="en-US" sz="3600" baseline="0" dirty="0">
                        <a:latin typeface="Times New Roman" pitchFamily="18" charset="0"/>
                        <a:ea typeface="方正楷体_GBK" pitchFamily="2" charset="-122"/>
                      </a:endParaRPr>
                    </a:p>
                  </a:txBody>
                  <a:tcPr/>
                </a:tc>
                <a:tc hMerge="1">
                  <a:txBody>
                    <a:bodyPr/>
                    <a:lstStyle/>
                    <a:p>
                      <a:endParaRPr lang="zh-CN" altLang="en-US"/>
                    </a:p>
                  </a:txBody>
                  <a:tcPr/>
                </a:tc>
                <a:tc hMerge="1">
                  <a:txBody>
                    <a:bodyPr/>
                    <a:lstStyle/>
                    <a:p>
                      <a:endParaRPr lang="zh-CN" altLang="en-US"/>
                    </a:p>
                  </a:txBody>
                  <a:tcPr/>
                </a:tc>
                <a:tc>
                  <a:txBody>
                    <a:bodyPr/>
                    <a:lstStyle/>
                    <a:p>
                      <a:pPr algn="ctr"/>
                      <a:r>
                        <a:rPr lang="zh-CN" altLang="en-US" sz="3600" baseline="0" dirty="0" smtClean="0">
                          <a:latin typeface="Times New Roman" pitchFamily="18" charset="0"/>
                          <a:ea typeface="方正楷体_GBK" pitchFamily="2" charset="-122"/>
                        </a:rPr>
                        <a:t>作宾语</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3600" baseline="0" dirty="0" smtClean="0">
                          <a:latin typeface="Times New Roman" pitchFamily="18" charset="0"/>
                          <a:ea typeface="方正楷体_GBK" pitchFamily="2" charset="-122"/>
                        </a:rPr>
                        <a:t>作定语</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54840">
                <a:tc vMerge="1">
                  <a:txBody>
                    <a:bodyPr/>
                    <a:lstStyle/>
                    <a:p>
                      <a:endParaRPr lang="zh-CN" altLang="en-US" dirty="0"/>
                    </a:p>
                  </a:txBody>
                  <a:tcPr/>
                </a:tc>
                <a:tc>
                  <a:txBody>
                    <a:bodyPr/>
                    <a:lstStyle/>
                    <a:p>
                      <a:pPr algn="ctr"/>
                      <a:r>
                        <a:rPr lang="zh-CN" altLang="en-US" sz="3600" baseline="0" dirty="0" smtClean="0">
                          <a:latin typeface="Times New Roman" pitchFamily="18" charset="0"/>
                          <a:ea typeface="方正楷体_GBK" pitchFamily="2" charset="-122"/>
                        </a:rPr>
                        <a:t>多指代句子</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3600" baseline="0" dirty="0" smtClean="0">
                          <a:latin typeface="Times New Roman" pitchFamily="18" charset="0"/>
                          <a:ea typeface="方正楷体_GBK" pitchFamily="2" charset="-122"/>
                        </a:rPr>
                        <a:t>词</a:t>
                      </a:r>
                      <a:r>
                        <a:rPr lang="en-US" altLang="zh-CN" sz="3600" baseline="0" dirty="0" smtClean="0">
                          <a:latin typeface="Times New Roman" pitchFamily="18" charset="0"/>
                          <a:ea typeface="方正楷体_GBK" pitchFamily="2" charset="-122"/>
                        </a:rPr>
                        <a:t>/</a:t>
                      </a:r>
                      <a:r>
                        <a:rPr lang="zh-CN" altLang="en-US" sz="3600" baseline="0" dirty="0" smtClean="0">
                          <a:latin typeface="Times New Roman" pitchFamily="18" charset="0"/>
                          <a:ea typeface="方正楷体_GBK" pitchFamily="2" charset="-122"/>
                        </a:rPr>
                        <a:t>短语</a:t>
                      </a:r>
                      <a:r>
                        <a:rPr lang="en-US" altLang="zh-CN" sz="3600" baseline="0" dirty="0" smtClean="0">
                          <a:latin typeface="Times New Roman" pitchFamily="18" charset="0"/>
                          <a:ea typeface="方正楷体_GBK" pitchFamily="2" charset="-122"/>
                        </a:rPr>
                        <a:t>/</a:t>
                      </a:r>
                      <a:r>
                        <a:rPr lang="zh-CN" altLang="en-US" sz="3600" baseline="0" dirty="0" smtClean="0">
                          <a:latin typeface="Times New Roman" pitchFamily="18" charset="0"/>
                          <a:ea typeface="方正楷体_GBK" pitchFamily="2" charset="-122"/>
                        </a:rPr>
                        <a:t>句子</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altLang="zh-CN" sz="3600" baseline="0" dirty="0" smtClean="0">
                          <a:latin typeface="Times New Roman" pitchFamily="18" charset="0"/>
                          <a:ea typeface="方正楷体_GBK" pitchFamily="2" charset="-122"/>
                        </a:rPr>
                        <a:t>/</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3600" baseline="0" dirty="0" smtClean="0">
                          <a:latin typeface="Times New Roman" pitchFamily="18" charset="0"/>
                          <a:ea typeface="方正楷体_GBK" pitchFamily="2" charset="-122"/>
                        </a:rPr>
                        <a:t>指代人</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3600" baseline="0" dirty="0" smtClean="0">
                          <a:latin typeface="Times New Roman" pitchFamily="18" charset="0"/>
                          <a:ea typeface="方正楷体_GBK" pitchFamily="2" charset="-122"/>
                        </a:rPr>
                        <a:t>指代人</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3600" baseline="0" dirty="0" smtClean="0">
                          <a:latin typeface="Times New Roman" pitchFamily="18" charset="0"/>
                          <a:ea typeface="方正楷体_GBK" pitchFamily="2" charset="-122"/>
                        </a:rPr>
                        <a:t>指代人</a:t>
                      </a:r>
                      <a:r>
                        <a:rPr lang="en-US" altLang="zh-CN" sz="3600" baseline="0" dirty="0" smtClean="0">
                          <a:latin typeface="Times New Roman" pitchFamily="18" charset="0"/>
                          <a:ea typeface="方正楷体_GBK" pitchFamily="2" charset="-122"/>
                        </a:rPr>
                        <a:t>/</a:t>
                      </a:r>
                      <a:r>
                        <a:rPr lang="zh-CN" altLang="en-US" sz="3600" baseline="0" dirty="0" smtClean="0">
                          <a:latin typeface="Times New Roman" pitchFamily="18" charset="0"/>
                          <a:ea typeface="方正楷体_GBK" pitchFamily="2" charset="-122"/>
                        </a:rPr>
                        <a:t>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757560">
                <a:tc>
                  <a:txBody>
                    <a:bodyPr/>
                    <a:lstStyle/>
                    <a:p>
                      <a:r>
                        <a:rPr lang="zh-CN" altLang="en-US" sz="3600" baseline="0" dirty="0" smtClean="0">
                          <a:latin typeface="Times New Roman" pitchFamily="18" charset="0"/>
                          <a:ea typeface="方正楷体_GBK" pitchFamily="2" charset="-122"/>
                        </a:rPr>
                        <a:t>在非限制性定语从句中的注意事项</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gridSpan="2">
                  <a:txBody>
                    <a:bodyPr/>
                    <a:lstStyle/>
                    <a:p>
                      <a:r>
                        <a:rPr lang="zh-CN" altLang="en-US" sz="3600" baseline="0" dirty="0" smtClean="0">
                          <a:latin typeface="Times New Roman" pitchFamily="18" charset="0"/>
                          <a:ea typeface="方正楷体_GBK" pitchFamily="2" charset="-122"/>
                        </a:rPr>
                        <a:t>① 从句位置：</a:t>
                      </a:r>
                      <a:r>
                        <a:rPr lang="en-US" altLang="zh-CN" sz="3600" baseline="0" dirty="0" smtClean="0">
                          <a:latin typeface="Times New Roman" pitchFamily="18" charset="0"/>
                          <a:ea typeface="方正楷体_GBK" pitchFamily="2" charset="-122"/>
                        </a:rPr>
                        <a:t>as</a:t>
                      </a:r>
                      <a:r>
                        <a:rPr lang="zh-CN" altLang="en-US" sz="3600" baseline="0" dirty="0" smtClean="0">
                          <a:latin typeface="Times New Roman" pitchFamily="18" charset="0"/>
                          <a:ea typeface="方正楷体_GBK" pitchFamily="2" charset="-122"/>
                        </a:rPr>
                        <a:t>引导的从句可以 </a:t>
                      </a:r>
                      <a:endParaRPr lang="en-US" altLang="zh-CN" sz="3600" baseline="0" dirty="0" smtClean="0">
                        <a:latin typeface="Times New Roman" pitchFamily="18" charset="0"/>
                        <a:ea typeface="方正楷体_GBK" pitchFamily="2" charset="-122"/>
                      </a:endParaRPr>
                    </a:p>
                    <a:p>
                      <a:r>
                        <a:rPr lang="en-US" altLang="zh-CN" sz="3600" baseline="0" dirty="0" smtClean="0">
                          <a:latin typeface="Times New Roman" pitchFamily="18" charset="0"/>
                          <a:ea typeface="方正楷体_GBK" pitchFamily="2" charset="-122"/>
                        </a:rPr>
                        <a:t>     </a:t>
                      </a:r>
                      <a:r>
                        <a:rPr lang="zh-CN" altLang="en-US" sz="3600" baseline="0" dirty="0" smtClean="0">
                          <a:latin typeface="Times New Roman" pitchFamily="18" charset="0"/>
                          <a:ea typeface="方正楷体_GBK" pitchFamily="2" charset="-122"/>
                        </a:rPr>
                        <a:t>放在句首、句中、句末，多用 </a:t>
                      </a:r>
                      <a:endParaRPr lang="en-US" altLang="zh-CN" sz="3600" baseline="0" dirty="0" smtClean="0">
                        <a:latin typeface="Times New Roman" pitchFamily="18" charset="0"/>
                        <a:ea typeface="方正楷体_GBK" pitchFamily="2" charset="-122"/>
                      </a:endParaRPr>
                    </a:p>
                    <a:p>
                      <a:r>
                        <a:rPr lang="en-US" altLang="zh-CN" sz="3600" baseline="0" dirty="0" smtClean="0">
                          <a:latin typeface="Times New Roman" pitchFamily="18" charset="0"/>
                          <a:ea typeface="方正楷体_GBK" pitchFamily="2" charset="-122"/>
                        </a:rPr>
                        <a:t>    </a:t>
                      </a:r>
                      <a:r>
                        <a:rPr lang="zh-CN" altLang="en-US" sz="3600" baseline="0" dirty="0" smtClean="0">
                          <a:latin typeface="Times New Roman" pitchFamily="18" charset="0"/>
                          <a:ea typeface="方正楷体_GBK" pitchFamily="2" charset="-122"/>
                        </a:rPr>
                        <a:t>于惯用语</a:t>
                      </a:r>
                      <a:r>
                        <a:rPr lang="en-US" altLang="zh-CN" sz="3600" baseline="0" dirty="0" smtClean="0">
                          <a:latin typeface="Times New Roman" pitchFamily="18" charset="0"/>
                          <a:ea typeface="方正楷体_GBK" pitchFamily="2" charset="-122"/>
                        </a:rPr>
                        <a:t>as we all know, as is </a:t>
                      </a:r>
                    </a:p>
                    <a:p>
                      <a:r>
                        <a:rPr lang="en-US" altLang="zh-CN" sz="3600" baseline="0" dirty="0" smtClean="0">
                          <a:latin typeface="Times New Roman" pitchFamily="18" charset="0"/>
                          <a:ea typeface="方正楷体_GBK" pitchFamily="2" charset="-122"/>
                        </a:rPr>
                        <a:t>     well known, as we expected, as is </a:t>
                      </a:r>
                    </a:p>
                    <a:p>
                      <a:r>
                        <a:rPr lang="en-US" altLang="zh-CN" sz="3600" baseline="0" dirty="0" smtClean="0">
                          <a:latin typeface="Times New Roman" pitchFamily="18" charset="0"/>
                          <a:ea typeface="方正楷体_GBK" pitchFamily="2" charset="-122"/>
                        </a:rPr>
                        <a:t>     mentioned above</a:t>
                      </a:r>
                      <a:r>
                        <a:rPr lang="zh-CN" altLang="en-US" sz="3600" baseline="0" dirty="0" smtClean="0">
                          <a:latin typeface="Times New Roman" pitchFamily="18" charset="0"/>
                          <a:ea typeface="方正楷体_GBK" pitchFamily="2" charset="-122"/>
                        </a:rPr>
                        <a:t>等；</a:t>
                      </a:r>
                      <a:r>
                        <a:rPr lang="en-US" altLang="zh-CN" sz="3600" baseline="0" dirty="0" smtClean="0">
                          <a:latin typeface="Times New Roman" pitchFamily="18" charset="0"/>
                          <a:ea typeface="方正楷体_GBK" pitchFamily="2" charset="-122"/>
                        </a:rPr>
                        <a:t>which</a:t>
                      </a:r>
                      <a:r>
                        <a:rPr lang="zh-CN" altLang="en-US" sz="3600" baseline="0" dirty="0" smtClean="0">
                          <a:latin typeface="Times New Roman" pitchFamily="18" charset="0"/>
                          <a:ea typeface="方正楷体_GBK" pitchFamily="2" charset="-122"/>
                        </a:rPr>
                        <a:t>只放 </a:t>
                      </a:r>
                      <a:endParaRPr lang="en-US" altLang="zh-CN" sz="3600" baseline="0" dirty="0" smtClean="0">
                        <a:latin typeface="Times New Roman" pitchFamily="18" charset="0"/>
                        <a:ea typeface="方正楷体_GBK" pitchFamily="2" charset="-122"/>
                      </a:endParaRPr>
                    </a:p>
                    <a:p>
                      <a:r>
                        <a:rPr lang="en-US" altLang="zh-CN" sz="3600" baseline="0" dirty="0" smtClean="0">
                          <a:latin typeface="Times New Roman" pitchFamily="18" charset="0"/>
                          <a:ea typeface="方正楷体_GBK" pitchFamily="2" charset="-122"/>
                        </a:rPr>
                        <a:t>     </a:t>
                      </a:r>
                      <a:r>
                        <a:rPr lang="zh-CN" altLang="en-US" sz="3600" baseline="0" dirty="0" smtClean="0">
                          <a:latin typeface="Times New Roman" pitchFamily="18" charset="0"/>
                          <a:ea typeface="方正楷体_GBK" pitchFamily="2" charset="-122"/>
                        </a:rPr>
                        <a:t>在被修饰的词、短语或句子之</a:t>
                      </a:r>
                      <a:endParaRPr lang="en-US" altLang="zh-CN" sz="3600" baseline="0" dirty="0" smtClean="0">
                        <a:latin typeface="Times New Roman" pitchFamily="18" charset="0"/>
                        <a:ea typeface="方正楷体_GBK" pitchFamily="2" charset="-122"/>
                      </a:endParaRPr>
                    </a:p>
                    <a:p>
                      <a:r>
                        <a:rPr lang="en-US" altLang="zh-CN" sz="3600" baseline="0" dirty="0" smtClean="0">
                          <a:latin typeface="Times New Roman" pitchFamily="18" charset="0"/>
                          <a:ea typeface="方正楷体_GBK" pitchFamily="2" charset="-122"/>
                        </a:rPr>
                        <a:t>     </a:t>
                      </a:r>
                      <a:r>
                        <a:rPr lang="zh-CN" altLang="en-US" sz="3600" baseline="0" dirty="0" smtClean="0">
                          <a:latin typeface="Times New Roman" pitchFamily="18" charset="0"/>
                          <a:ea typeface="方正楷体_GBK" pitchFamily="2" charset="-122"/>
                        </a:rPr>
                        <a:t>后</a:t>
                      </a:r>
                      <a:endParaRPr lang="en-US" altLang="zh-CN" sz="3600" baseline="0" dirty="0" smtClean="0">
                        <a:latin typeface="Times New Roman" pitchFamily="18" charset="0"/>
                        <a:ea typeface="方正楷体_GBK" pitchFamily="2" charset="-122"/>
                      </a:endParaRPr>
                    </a:p>
                    <a:p>
                      <a:r>
                        <a:rPr lang="zh-CN" altLang="en-US" sz="3600" baseline="0" dirty="0" smtClean="0">
                          <a:latin typeface="Times New Roman" pitchFamily="18" charset="0"/>
                          <a:ea typeface="方正楷体_GBK" pitchFamily="2" charset="-122"/>
                        </a:rPr>
                        <a:t>② 含义不同：</a:t>
                      </a:r>
                      <a:r>
                        <a:rPr lang="en-US" altLang="zh-CN" sz="3600" baseline="0" dirty="0" smtClean="0">
                          <a:latin typeface="Times New Roman" pitchFamily="18" charset="0"/>
                          <a:ea typeface="方正楷体_GBK" pitchFamily="2" charset="-122"/>
                        </a:rPr>
                        <a:t>as</a:t>
                      </a:r>
                      <a:r>
                        <a:rPr lang="zh-CN" altLang="en-US" sz="3600" baseline="0" dirty="0" smtClean="0">
                          <a:latin typeface="Times New Roman" pitchFamily="18" charset="0"/>
                          <a:ea typeface="方正楷体_GBK" pitchFamily="2" charset="-122"/>
                        </a:rPr>
                        <a:t>一般意为“正如；</a:t>
                      </a:r>
                      <a:endParaRPr lang="en-US" altLang="zh-CN" sz="3600" baseline="0" dirty="0" smtClean="0">
                        <a:latin typeface="Times New Roman" pitchFamily="18" charset="0"/>
                        <a:ea typeface="方正楷体_GBK" pitchFamily="2" charset="-122"/>
                      </a:endParaRPr>
                    </a:p>
                    <a:p>
                      <a:r>
                        <a:rPr lang="en-US" altLang="zh-CN" sz="3600" baseline="0" dirty="0" smtClean="0">
                          <a:latin typeface="Times New Roman" pitchFamily="18" charset="0"/>
                          <a:ea typeface="方正楷体_GBK" pitchFamily="2" charset="-122"/>
                        </a:rPr>
                        <a:t>     </a:t>
                      </a:r>
                      <a:r>
                        <a:rPr lang="zh-CN" altLang="en-US" sz="3600" baseline="0" dirty="0" smtClean="0">
                          <a:latin typeface="Times New Roman" pitchFamily="18" charset="0"/>
                          <a:ea typeface="方正楷体_GBK" pitchFamily="2" charset="-122"/>
                        </a:rPr>
                        <a:t>正像”；</a:t>
                      </a:r>
                      <a:r>
                        <a:rPr lang="en-US" altLang="zh-CN" sz="3600" baseline="0" dirty="0" smtClean="0">
                          <a:latin typeface="Times New Roman" pitchFamily="18" charset="0"/>
                          <a:ea typeface="方正楷体_GBK" pitchFamily="2" charset="-122"/>
                        </a:rPr>
                        <a:t>which</a:t>
                      </a:r>
                    </a:p>
                    <a:p>
                      <a:r>
                        <a:rPr lang="en-US" altLang="zh-CN" sz="3600" baseline="0" dirty="0" smtClean="0">
                          <a:latin typeface="Times New Roman" pitchFamily="18" charset="0"/>
                          <a:ea typeface="方正楷体_GBK" pitchFamily="2" charset="-122"/>
                        </a:rPr>
                        <a:t>     </a:t>
                      </a:r>
                      <a:r>
                        <a:rPr lang="zh-CN" altLang="en-US" sz="3600" baseline="0" dirty="0" smtClean="0">
                          <a:latin typeface="Times New Roman" pitchFamily="18" charset="0"/>
                          <a:ea typeface="方正楷体_GBK" pitchFamily="2" charset="-122"/>
                        </a:rPr>
                        <a:t>意为“这一点，这件事”</a:t>
                      </a:r>
                      <a:endParaRPr lang="en-US" altLang="zh-CN" sz="3600" baseline="0" dirty="0" smtClean="0">
                        <a:latin typeface="Times New Roman" pitchFamily="18" charset="0"/>
                        <a:ea typeface="方正楷体_GBK" pitchFamily="2" charset="-122"/>
                      </a:endParaRPr>
                    </a:p>
                    <a:p>
                      <a:r>
                        <a:rPr lang="zh-CN" altLang="en-US" sz="3600" baseline="0" dirty="0" smtClean="0">
                          <a:latin typeface="Times New Roman" pitchFamily="18" charset="0"/>
                          <a:ea typeface="方正楷体_GBK" pitchFamily="2" charset="-122"/>
                        </a:rPr>
                        <a:t>③ 关系不同：主从句之间存在逻</a:t>
                      </a:r>
                      <a:endParaRPr lang="en-US" altLang="zh-CN" sz="3600" baseline="0" dirty="0" smtClean="0">
                        <a:latin typeface="Times New Roman" pitchFamily="18" charset="0"/>
                        <a:ea typeface="方正楷体_GBK" pitchFamily="2" charset="-122"/>
                      </a:endParaRPr>
                    </a:p>
                    <a:p>
                      <a:r>
                        <a:rPr lang="en-US" altLang="zh-CN" sz="3600" baseline="0" dirty="0" smtClean="0">
                          <a:latin typeface="Times New Roman" pitchFamily="18" charset="0"/>
                          <a:ea typeface="方正楷体_GBK" pitchFamily="2" charset="-122"/>
                        </a:rPr>
                        <a:t>     </a:t>
                      </a:r>
                      <a:r>
                        <a:rPr lang="zh-CN" altLang="en-US" sz="3600" baseline="0" dirty="0" smtClean="0">
                          <a:latin typeface="Times New Roman" pitchFamily="18" charset="0"/>
                          <a:ea typeface="方正楷体_GBK" pitchFamily="2" charset="-122"/>
                        </a:rPr>
                        <a:t>辑上的因果关系时，关系词往</a:t>
                      </a:r>
                      <a:endParaRPr lang="en-US" altLang="zh-CN" sz="3600" baseline="0" dirty="0" smtClean="0">
                        <a:latin typeface="Times New Roman" pitchFamily="18" charset="0"/>
                        <a:ea typeface="方正楷体_GBK" pitchFamily="2" charset="-122"/>
                      </a:endParaRPr>
                    </a:p>
                    <a:p>
                      <a:r>
                        <a:rPr lang="en-US" altLang="zh-CN" sz="3600" baseline="0" dirty="0" smtClean="0">
                          <a:latin typeface="Times New Roman" pitchFamily="18" charset="0"/>
                          <a:ea typeface="方正楷体_GBK" pitchFamily="2" charset="-122"/>
                        </a:rPr>
                        <a:t>     </a:t>
                      </a:r>
                      <a:r>
                        <a:rPr lang="zh-CN" altLang="en-US" sz="3600" baseline="0" dirty="0" smtClean="0">
                          <a:latin typeface="Times New Roman" pitchFamily="18" charset="0"/>
                          <a:ea typeface="方正楷体_GBK" pitchFamily="2" charset="-122"/>
                        </a:rPr>
                        <a:t>往只用</a:t>
                      </a:r>
                      <a:r>
                        <a:rPr lang="en-US" altLang="zh-CN" sz="3600" baseline="0" dirty="0" smtClean="0">
                          <a:latin typeface="Times New Roman" pitchFamily="18" charset="0"/>
                          <a:ea typeface="方正楷体_GBK" pitchFamily="2" charset="-122"/>
                        </a:rPr>
                        <a:t>which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CN" altLang="en-US" sz="3600" baseline="0" dirty="0" smtClean="0">
                        <a:latin typeface="Times New Roman" pitchFamily="18" charset="0"/>
                        <a:ea typeface="方正楷体_GBK" pitchFamily="2" charset="-122"/>
                      </a:endParaRPr>
                    </a:p>
                  </a:txBody>
                  <a:tcPr/>
                </a:tc>
                <a:tc>
                  <a:txBody>
                    <a:bodyPr/>
                    <a:lstStyle/>
                    <a:p>
                      <a:pPr marL="0" marR="0" indent="0" algn="l" defTabSz="911225" rtl="0" eaLnBrk="1" fontAlgn="auto" latinLnBrk="0" hangingPunct="1">
                        <a:lnSpc>
                          <a:spcPct val="100000"/>
                        </a:lnSpc>
                        <a:spcBef>
                          <a:spcPts val="0"/>
                        </a:spcBef>
                        <a:spcAft>
                          <a:spcPts val="0"/>
                        </a:spcAft>
                        <a:buClrTx/>
                        <a:buSzTx/>
                        <a:buFontTx/>
                        <a:buNone/>
                        <a:tabLst/>
                        <a:defRPr/>
                      </a:pPr>
                      <a:r>
                        <a:rPr lang="en-US" altLang="zh-CN" sz="3600" kern="1200" baseline="0" dirty="0" smtClean="0">
                          <a:solidFill>
                            <a:schemeClr val="dk1"/>
                          </a:solidFill>
                          <a:latin typeface="Times New Roman" pitchFamily="18" charset="0"/>
                          <a:ea typeface="方正楷体_GBK" pitchFamily="2" charset="-122"/>
                          <a:cs typeface="+mn-cs"/>
                        </a:rPr>
                        <a:t>that</a:t>
                      </a:r>
                      <a:r>
                        <a:rPr lang="zh-CN" altLang="en-US" sz="3600" kern="1200" baseline="0" dirty="0" smtClean="0">
                          <a:solidFill>
                            <a:schemeClr val="dk1"/>
                          </a:solidFill>
                          <a:latin typeface="Times New Roman" pitchFamily="18" charset="0"/>
                          <a:ea typeface="方正楷体_GBK" pitchFamily="2" charset="-122"/>
                          <a:cs typeface="+mn-cs"/>
                        </a:rPr>
                        <a:t>不能用于引导非限制性定语从句</a:t>
                      </a:r>
                    </a:p>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r>
                        <a:rPr lang="en-US" altLang="zh-CN" sz="3600" baseline="0" dirty="0" smtClean="0">
                          <a:latin typeface="Times New Roman" pitchFamily="18" charset="0"/>
                          <a:ea typeface="方正楷体_GBK" pitchFamily="2" charset="-122"/>
                        </a:rPr>
                        <a:t>who</a:t>
                      </a:r>
                      <a:r>
                        <a:rPr lang="zh-CN" altLang="en-US" sz="3600" baseline="0" dirty="0" smtClean="0">
                          <a:latin typeface="Times New Roman" pitchFamily="18" charset="0"/>
                          <a:ea typeface="方正楷体_GBK" pitchFamily="2" charset="-122"/>
                        </a:rPr>
                        <a:t>引导的非限制性定语从句：</a:t>
                      </a:r>
                    </a:p>
                    <a:p>
                      <a:r>
                        <a:rPr lang="en-US" altLang="zh-CN" sz="3600" baseline="0" dirty="0" smtClean="0">
                          <a:latin typeface="Times New Roman" pitchFamily="18" charset="0"/>
                          <a:ea typeface="方正楷体_GBK" pitchFamily="2" charset="-122"/>
                        </a:rPr>
                        <a:t>This notebook was left by Tom, who was here a moment ago.</a:t>
                      </a:r>
                    </a:p>
                    <a:p>
                      <a:r>
                        <a:rPr lang="en-US" altLang="zh-CN" sz="3600" baseline="0" dirty="0" smtClean="0">
                          <a:latin typeface="Times New Roman" pitchFamily="18" charset="0"/>
                          <a:ea typeface="方正楷体_GBK" pitchFamily="2" charset="-122"/>
                        </a:rPr>
                        <a:t>whom</a:t>
                      </a:r>
                      <a:r>
                        <a:rPr lang="zh-CN" altLang="en-US" sz="3600" baseline="0" dirty="0" smtClean="0">
                          <a:latin typeface="Times New Roman" pitchFamily="18" charset="0"/>
                          <a:ea typeface="方正楷体_GBK" pitchFamily="2" charset="-122"/>
                        </a:rPr>
                        <a:t>引导的非限制性定语从句：</a:t>
                      </a:r>
                    </a:p>
                    <a:p>
                      <a:r>
                        <a:rPr lang="en-US" altLang="zh-CN" sz="3600" baseline="0" dirty="0" smtClean="0">
                          <a:latin typeface="Times New Roman" pitchFamily="18" charset="0"/>
                          <a:ea typeface="方正楷体_GBK" pitchFamily="2" charset="-122"/>
                        </a:rPr>
                        <a:t>Cathy, whom you met in London, is now back in China.</a:t>
                      </a:r>
                    </a:p>
                    <a:p>
                      <a:r>
                        <a:rPr lang="en-US" altLang="zh-CN" sz="3600" baseline="0" dirty="0" smtClean="0">
                          <a:latin typeface="Times New Roman" pitchFamily="18" charset="0"/>
                          <a:ea typeface="方正楷体_GBK" pitchFamily="2" charset="-122"/>
                        </a:rPr>
                        <a:t>whose</a:t>
                      </a:r>
                      <a:r>
                        <a:rPr lang="zh-CN" altLang="en-US" sz="3600" baseline="0" dirty="0" smtClean="0">
                          <a:latin typeface="Times New Roman" pitchFamily="18" charset="0"/>
                          <a:ea typeface="方正楷体_GBK" pitchFamily="2" charset="-122"/>
                        </a:rPr>
                        <a:t>引导的非限制性定语从句：</a:t>
                      </a:r>
                    </a:p>
                    <a:p>
                      <a:r>
                        <a:rPr lang="en-US" altLang="zh-CN" sz="3600" baseline="0" dirty="0" smtClean="0">
                          <a:latin typeface="Times New Roman" pitchFamily="18" charset="0"/>
                          <a:ea typeface="方正楷体_GBK" pitchFamily="2" charset="-122"/>
                        </a:rPr>
                        <a:t>The factory, whose workers are all women, is closed for part of the school holidays.</a:t>
                      </a:r>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CN" altLang="en-US" sz="3600" baseline="0" dirty="0">
                        <a:latin typeface="Times New Roman" pitchFamily="18" charset="0"/>
                        <a:ea typeface="方正楷体_GBK"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pic>
        <p:nvPicPr>
          <p:cNvPr id="7" name="图片 6">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76382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295651" y="738000"/>
            <a:ext cx="20339999" cy="10147393"/>
          </a:xfrm>
          <a:prstGeom prst="rect">
            <a:avLst/>
          </a:prstGeom>
        </p:spPr>
        <p:txBody>
          <a:bodyPr wrap="square">
            <a:spAutoFit/>
          </a:bodyPr>
          <a:lstStyle/>
          <a:p>
            <a:pPr>
              <a:lnSpc>
                <a:spcPct val="110000"/>
              </a:lnSpc>
            </a:pPr>
            <a:r>
              <a:rPr lang="zh-CN" altLang="en-US" sz="5400" dirty="0" smtClean="0">
                <a:latin typeface="Times New Roman" panose="02020603050405020304" pitchFamily="18" charset="0"/>
                <a:cs typeface="Times New Roman" panose="02020603050405020304" pitchFamily="18" charset="0"/>
              </a:rPr>
              <a:t>（</a:t>
            </a:r>
            <a:r>
              <a:rPr lang="en-US" altLang="zh-CN" sz="5400" dirty="0">
                <a:latin typeface="Times New Roman" pitchFamily="18" charset="0"/>
                <a:ea typeface="方正楷体_GBK" pitchFamily="2" charset="-122"/>
              </a:rPr>
              <a:t>3</a:t>
            </a:r>
            <a:r>
              <a:rPr lang="zh-CN" altLang="en-US" sz="5400" dirty="0" smtClean="0">
                <a:latin typeface="Times New Roman" panose="02020603050405020304" pitchFamily="18" charset="0"/>
                <a:cs typeface="Times New Roman" panose="02020603050405020304" pitchFamily="18" charset="0"/>
              </a:rPr>
              <a:t>）</a:t>
            </a:r>
            <a:r>
              <a:rPr lang="en-US" altLang="zh-CN" sz="5400" dirty="0">
                <a:latin typeface="Times New Roman" pitchFamily="18" charset="0"/>
                <a:ea typeface="方正楷体_GBK" pitchFamily="2" charset="-122"/>
              </a:rPr>
              <a:t>The book __________ you are reading was bought by a friend of </a:t>
            </a:r>
            <a:endParaRPr lang="en-US" altLang="zh-CN" sz="5400" dirty="0" smtClean="0">
              <a:latin typeface="Times New Roman" pitchFamily="18" charset="0"/>
              <a:ea typeface="方正楷体_GBK" pitchFamily="2" charset="-122"/>
            </a:endParaRPr>
          </a:p>
          <a:p>
            <a:pPr>
              <a:lnSpc>
                <a:spcPct val="110000"/>
              </a:lnSpc>
            </a:pP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         mine.</a:t>
            </a:r>
          </a:p>
          <a:p>
            <a:pPr>
              <a:lnSpc>
                <a:spcPct val="110000"/>
              </a:lnSpc>
            </a:pPr>
            <a:r>
              <a:rPr lang="en-US" altLang="zh-CN" sz="5400" dirty="0" smtClean="0">
                <a:latin typeface="Times New Roman" pitchFamily="18" charset="0"/>
                <a:ea typeface="方正楷体_GBK" pitchFamily="2" charset="-122"/>
              </a:rPr>
              <a:t> </a:t>
            </a:r>
            <a:endParaRPr lang="en-US" altLang="zh-CN" sz="5400" dirty="0">
              <a:latin typeface="Times New Roman" pitchFamily="18" charset="0"/>
              <a:ea typeface="方正楷体_GBK" pitchFamily="2" charset="-122"/>
            </a:endParaRPr>
          </a:p>
          <a:p>
            <a:pPr>
              <a:lnSpc>
                <a:spcPct val="110000"/>
              </a:lnSpc>
            </a:pP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4</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itchFamily="18" charset="0"/>
                <a:ea typeface="方正楷体_GBK" pitchFamily="2" charset="-122"/>
              </a:rPr>
              <a:t>We </a:t>
            </a:r>
            <a:r>
              <a:rPr lang="en-US" altLang="zh-CN" sz="5400" dirty="0">
                <a:latin typeface="Times New Roman" pitchFamily="18" charset="0"/>
                <a:ea typeface="方正楷体_GBK" pitchFamily="2" charset="-122"/>
              </a:rPr>
              <a:t>were deeply impressed by the outstanding teachers </a:t>
            </a:r>
            <a:endParaRPr lang="en-US" altLang="zh-CN" sz="5400" dirty="0" smtClean="0">
              <a:latin typeface="Times New Roman" pitchFamily="18" charset="0"/>
              <a:ea typeface="方正楷体_GBK" pitchFamily="2" charset="-122"/>
            </a:endParaRPr>
          </a:p>
          <a:p>
            <a:pPr>
              <a:lnSpc>
                <a:spcPct val="110000"/>
              </a:lnSpc>
            </a:pP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         </a:t>
            </a:r>
            <a:r>
              <a:rPr lang="en-US" altLang="zh-CN" sz="5400" u="sng" dirty="0" smtClean="0">
                <a:latin typeface="Times New Roman" pitchFamily="18" charset="0"/>
                <a:ea typeface="方正楷体_GBK" pitchFamily="2" charset="-122"/>
              </a:rPr>
              <a:t>___________             </a:t>
            </a:r>
            <a:r>
              <a:rPr lang="en-US" altLang="zh-CN" sz="5400" dirty="0" smtClean="0">
                <a:latin typeface="Times New Roman" pitchFamily="18" charset="0"/>
                <a:ea typeface="方正楷体_GBK" pitchFamily="2" charset="-122"/>
              </a:rPr>
              <a:t>we </a:t>
            </a:r>
            <a:r>
              <a:rPr lang="en-US" altLang="zh-CN" sz="5400" dirty="0">
                <a:latin typeface="Times New Roman" pitchFamily="18" charset="0"/>
                <a:ea typeface="方正楷体_GBK" pitchFamily="2" charset="-122"/>
              </a:rPr>
              <a:t>had </a:t>
            </a:r>
            <a:r>
              <a:rPr lang="en-US" altLang="zh-CN" sz="5400" dirty="0" smtClean="0">
                <a:latin typeface="Times New Roman" pitchFamily="18" charset="0"/>
                <a:ea typeface="方正楷体_GBK" pitchFamily="2" charset="-122"/>
              </a:rPr>
              <a:t>visited there. </a:t>
            </a:r>
          </a:p>
          <a:p>
            <a:pPr>
              <a:lnSpc>
                <a:spcPct val="110000"/>
              </a:lnSpc>
            </a:pPr>
            <a:endParaRPr lang="en-US" altLang="zh-CN" sz="5400" dirty="0">
              <a:latin typeface="Times New Roman" pitchFamily="18" charset="0"/>
              <a:ea typeface="方正楷体_GBK" pitchFamily="2" charset="-122"/>
            </a:endParaRPr>
          </a:p>
          <a:p>
            <a:pPr>
              <a:lnSpc>
                <a:spcPct val="110000"/>
              </a:lnSpc>
            </a:pP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5</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itchFamily="18" charset="0"/>
                <a:ea typeface="方正楷体_GBK" pitchFamily="2" charset="-122"/>
              </a:rPr>
              <a:t>Your </a:t>
            </a:r>
            <a:r>
              <a:rPr lang="en-US" altLang="zh-CN" sz="5400" dirty="0">
                <a:latin typeface="Times New Roman" pitchFamily="18" charset="0"/>
                <a:ea typeface="方正楷体_GBK" pitchFamily="2" charset="-122"/>
              </a:rPr>
              <a:t>mother is the only person </a:t>
            </a:r>
            <a:r>
              <a:rPr lang="en-US" altLang="zh-CN" sz="5400" dirty="0" smtClean="0">
                <a:latin typeface="Times New Roman" pitchFamily="18" charset="0"/>
                <a:ea typeface="方正楷体_GBK" pitchFamily="2" charset="-122"/>
              </a:rPr>
              <a:t>________ </a:t>
            </a:r>
            <a:r>
              <a:rPr lang="en-US" altLang="zh-CN" sz="5400" dirty="0">
                <a:latin typeface="Times New Roman" pitchFamily="18" charset="0"/>
                <a:ea typeface="方正楷体_GBK" pitchFamily="2" charset="-122"/>
              </a:rPr>
              <a:t>knows more about you</a:t>
            </a:r>
            <a:endParaRPr lang="en-US" altLang="zh-CN" sz="5400" dirty="0" smtClean="0">
              <a:latin typeface="Times New Roman" pitchFamily="18" charset="0"/>
              <a:ea typeface="方正楷体_GBK" pitchFamily="2" charset="-122"/>
            </a:endParaRPr>
          </a:p>
          <a:p>
            <a:pPr>
              <a:lnSpc>
                <a:spcPct val="110000"/>
              </a:lnSpc>
            </a:pPr>
            <a:r>
              <a:rPr lang="en-US" altLang="zh-CN" sz="5400" dirty="0" smtClean="0">
                <a:latin typeface="Times New Roman" pitchFamily="18" charset="0"/>
                <a:ea typeface="方正楷体_GBK" pitchFamily="2" charset="-122"/>
              </a:rPr>
              <a:t>          than </a:t>
            </a:r>
            <a:r>
              <a:rPr lang="en-US" altLang="zh-CN" sz="5400" dirty="0">
                <a:latin typeface="Times New Roman" pitchFamily="18" charset="0"/>
                <a:ea typeface="方正楷体_GBK" pitchFamily="2" charset="-122"/>
              </a:rPr>
              <a:t>you know </a:t>
            </a:r>
            <a:r>
              <a:rPr lang="en-US" altLang="zh-CN" sz="5400" dirty="0" smtClean="0">
                <a:latin typeface="Times New Roman" pitchFamily="18" charset="0"/>
                <a:ea typeface="方正楷体_GBK" pitchFamily="2" charset="-122"/>
              </a:rPr>
              <a:t>about yourself.</a:t>
            </a:r>
          </a:p>
          <a:p>
            <a:pPr>
              <a:lnSpc>
                <a:spcPct val="110000"/>
              </a:lnSpc>
            </a:pPr>
            <a:endParaRPr lang="en-US" altLang="zh-CN" sz="5400" dirty="0">
              <a:latin typeface="Times New Roman" pitchFamily="18" charset="0"/>
              <a:ea typeface="方正楷体_GBK" pitchFamily="2" charset="-122"/>
            </a:endParaRPr>
          </a:p>
          <a:p>
            <a:pPr>
              <a:lnSpc>
                <a:spcPct val="110000"/>
              </a:lnSpc>
            </a:pP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6</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itchFamily="18" charset="0"/>
                <a:ea typeface="方正楷体_GBK" pitchFamily="2" charset="-122"/>
              </a:rPr>
              <a:t>He </a:t>
            </a:r>
            <a:r>
              <a:rPr lang="en-US" altLang="zh-CN" sz="5400" dirty="0">
                <a:latin typeface="Times New Roman" pitchFamily="18" charset="0"/>
                <a:ea typeface="方正楷体_GBK" pitchFamily="2" charset="-122"/>
              </a:rPr>
              <a:t>talked about the factories and workers __________ he had </a:t>
            </a:r>
            <a:endParaRPr lang="en-US" altLang="zh-CN" sz="5400" dirty="0" smtClean="0">
              <a:latin typeface="Times New Roman" pitchFamily="18" charset="0"/>
              <a:ea typeface="方正楷体_GBK" pitchFamily="2" charset="-122"/>
            </a:endParaRPr>
          </a:p>
          <a:p>
            <a:pPr>
              <a:lnSpc>
                <a:spcPct val="110000"/>
              </a:lnSpc>
            </a:pP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         visited </a:t>
            </a:r>
            <a:r>
              <a:rPr lang="en-US" altLang="zh-CN" sz="5400" dirty="0">
                <a:latin typeface="Times New Roman" pitchFamily="18" charset="0"/>
                <a:ea typeface="方正楷体_GBK" pitchFamily="2" charset="-122"/>
              </a:rPr>
              <a:t>during the </a:t>
            </a:r>
            <a:r>
              <a:rPr lang="en-US" altLang="zh-CN" sz="5400" dirty="0" smtClean="0">
                <a:latin typeface="Times New Roman" pitchFamily="18" charset="0"/>
                <a:ea typeface="方正楷体_GBK" pitchFamily="2" charset="-122"/>
              </a:rPr>
              <a:t>journey. </a:t>
            </a:r>
            <a:endParaRPr lang="en-US" altLang="zh-CN" sz="5400" dirty="0">
              <a:latin typeface="Times New Roman" pitchFamily="18" charset="0"/>
              <a:ea typeface="方正楷体_GBK" pitchFamily="2" charset="-122"/>
            </a:endParaRPr>
          </a:p>
        </p:txBody>
      </p:sp>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2" name="矩形 1"/>
          <p:cNvSpPr/>
          <p:nvPr/>
        </p:nvSpPr>
        <p:spPr>
          <a:xfrm>
            <a:off x="6110650" y="759670"/>
            <a:ext cx="3281668"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which/that </a:t>
            </a:r>
          </a:p>
        </p:txBody>
      </p:sp>
      <p:sp>
        <p:nvSpPr>
          <p:cNvPr id="3" name="矩形 2"/>
          <p:cNvSpPr/>
          <p:nvPr/>
        </p:nvSpPr>
        <p:spPr>
          <a:xfrm>
            <a:off x="3016285" y="4338000"/>
            <a:ext cx="6109365" cy="923330"/>
          </a:xfrm>
          <a:prstGeom prst="rect">
            <a:avLst/>
          </a:prstGeom>
        </p:spPr>
        <p:txBody>
          <a:bodyPr wrap="none">
            <a:spAutoFit/>
          </a:bodyPr>
          <a:lstStyle/>
          <a:p>
            <a:r>
              <a:rPr lang="en-US" altLang="zh-CN" sz="5400" dirty="0" smtClean="0">
                <a:solidFill>
                  <a:srgbClr val="FF0000"/>
                </a:solidFill>
                <a:latin typeface="Times New Roman" pitchFamily="18" charset="0"/>
                <a:ea typeface="方正楷体_GBK" pitchFamily="2" charset="-122"/>
              </a:rPr>
              <a:t>who/that/whom</a:t>
            </a:r>
            <a:r>
              <a:rPr lang="en-US" altLang="zh-CN" sz="5400" dirty="0">
                <a:solidFill>
                  <a:srgbClr val="FF0000"/>
                </a:solidFill>
                <a:latin typeface="Times New Roman" pitchFamily="18" charset="0"/>
                <a:ea typeface="方正楷体_GBK" pitchFamily="2" charset="-122"/>
              </a:rPr>
              <a:t>/</a:t>
            </a:r>
            <a:r>
              <a:rPr lang="zh-CN" altLang="en-US" sz="5400" dirty="0">
                <a:solidFill>
                  <a:srgbClr val="FF0000"/>
                </a:solidFill>
                <a:latin typeface="Times New Roman" pitchFamily="18" charset="0"/>
                <a:ea typeface="方正楷体_GBK" pitchFamily="2" charset="-122"/>
              </a:rPr>
              <a:t>不填</a:t>
            </a:r>
          </a:p>
        </p:txBody>
      </p:sp>
      <p:sp>
        <p:nvSpPr>
          <p:cNvPr id="4" name="矩形 3"/>
          <p:cNvSpPr/>
          <p:nvPr/>
        </p:nvSpPr>
        <p:spPr>
          <a:xfrm>
            <a:off x="11825650" y="6159670"/>
            <a:ext cx="2608406"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that/who</a:t>
            </a:r>
          </a:p>
        </p:txBody>
      </p:sp>
      <p:sp>
        <p:nvSpPr>
          <p:cNvPr id="5" name="矩形 4"/>
          <p:cNvSpPr/>
          <p:nvPr/>
        </p:nvSpPr>
        <p:spPr>
          <a:xfrm>
            <a:off x="15110650" y="8859670"/>
            <a:ext cx="2800767"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that/</a:t>
            </a:r>
            <a:r>
              <a:rPr lang="zh-CN" altLang="en-US" sz="5400" dirty="0">
                <a:solidFill>
                  <a:srgbClr val="FF0000"/>
                </a:solidFill>
                <a:latin typeface="Times New Roman" pitchFamily="18" charset="0"/>
                <a:ea typeface="方正楷体_GBK" pitchFamily="2" charset="-122"/>
              </a:rPr>
              <a:t>不填</a:t>
            </a:r>
          </a:p>
        </p:txBody>
      </p:sp>
      <p:pic>
        <p:nvPicPr>
          <p:cNvPr id="10" name="图片 9">
            <a:hlinkClick r:id="rId3"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566800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6">
                                            <p:txEl>
                                              <p:pRg st="3" end="3"/>
                                            </p:txEl>
                                          </p:spTgt>
                                        </p:tgtEl>
                                        <p:attrNameLst>
                                          <p:attrName>style.visibility</p:attrName>
                                        </p:attrNameLst>
                                      </p:cBhvr>
                                      <p:to>
                                        <p:strVal val="visible"/>
                                      </p:to>
                                    </p:set>
                                    <p:animEffect transition="in" filter="fade">
                                      <p:cBhvr>
                                        <p:cTn id="20" dur="500"/>
                                        <p:tgtEl>
                                          <p:spTgt spid="6">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fade">
                                      <p:cBhvr>
                                        <p:cTn id="23" dur="500"/>
                                        <p:tgtEl>
                                          <p:spTgt spid="6">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6">
                                            <p:txEl>
                                              <p:pRg st="6" end="6"/>
                                            </p:txEl>
                                          </p:spTgt>
                                        </p:tgtEl>
                                        <p:attrNameLst>
                                          <p:attrName>style.visibility</p:attrName>
                                        </p:attrNameLst>
                                      </p:cBhvr>
                                      <p:to>
                                        <p:strVal val="visible"/>
                                      </p:to>
                                    </p:set>
                                    <p:animEffect transition="in" filter="fade">
                                      <p:cBhvr>
                                        <p:cTn id="33" dur="500"/>
                                        <p:tgtEl>
                                          <p:spTgt spid="6">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6">
                                            <p:txEl>
                                              <p:pRg st="7" end="7"/>
                                            </p:txEl>
                                          </p:spTgt>
                                        </p:tgtEl>
                                        <p:attrNameLst>
                                          <p:attrName>style.visibility</p:attrName>
                                        </p:attrNameLst>
                                      </p:cBhvr>
                                      <p:to>
                                        <p:strVal val="visible"/>
                                      </p:to>
                                    </p:set>
                                    <p:animEffect transition="in" filter="fade">
                                      <p:cBhvr>
                                        <p:cTn id="36" dur="500"/>
                                        <p:tgtEl>
                                          <p:spTgt spid="6">
                                            <p:txEl>
                                              <p:pRg st="7" end="7"/>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6">
                                            <p:txEl>
                                              <p:pRg st="9" end="9"/>
                                            </p:txEl>
                                          </p:spTgt>
                                        </p:tgtEl>
                                        <p:attrNameLst>
                                          <p:attrName>style.visibility</p:attrName>
                                        </p:attrNameLst>
                                      </p:cBhvr>
                                      <p:to>
                                        <p:strVal val="visible"/>
                                      </p:to>
                                    </p:set>
                                    <p:animEffect transition="in" filter="fade">
                                      <p:cBhvr>
                                        <p:cTn id="46" dur="500"/>
                                        <p:tgtEl>
                                          <p:spTgt spid="6">
                                            <p:txEl>
                                              <p:pRg st="9" end="9"/>
                                            </p:txEl>
                                          </p:spTgt>
                                        </p:tgtEl>
                                      </p:cBhvr>
                                    </p:animEffect>
                                  </p:childTnLst>
                                </p:cTn>
                              </p:par>
                              <p:par>
                                <p:cTn id="47" presetID="10" presetClass="entr" presetSubtype="0" fill="hold" nodeType="withEffect">
                                  <p:stCondLst>
                                    <p:cond delay="0"/>
                                  </p:stCondLst>
                                  <p:childTnLst>
                                    <p:set>
                                      <p:cBhvr>
                                        <p:cTn id="48" dur="1" fill="hold">
                                          <p:stCondLst>
                                            <p:cond delay="0"/>
                                          </p:stCondLst>
                                        </p:cTn>
                                        <p:tgtEl>
                                          <p:spTgt spid="6">
                                            <p:txEl>
                                              <p:pRg st="10" end="10"/>
                                            </p:txEl>
                                          </p:spTgt>
                                        </p:tgtEl>
                                        <p:attrNameLst>
                                          <p:attrName>style.visibility</p:attrName>
                                        </p:attrNameLst>
                                      </p:cBhvr>
                                      <p:to>
                                        <p:strVal val="visible"/>
                                      </p:to>
                                    </p:set>
                                    <p:animEffect transition="in" filter="fade">
                                      <p:cBhvr>
                                        <p:cTn id="49" dur="500"/>
                                        <p:tgtEl>
                                          <p:spTgt spid="6">
                                            <p:txEl>
                                              <p:pRg st="10" end="10"/>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fade">
                                      <p:cBhvr>
                                        <p:cTn id="5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295651" y="738000"/>
            <a:ext cx="20339999" cy="11975586"/>
          </a:xfrm>
          <a:prstGeom prst="rect">
            <a:avLst/>
          </a:prstGeom>
        </p:spPr>
        <p:txBody>
          <a:bodyPr wrap="square">
            <a:spAutoFit/>
          </a:bodyPr>
          <a:lstStyle/>
          <a:p>
            <a:pPr>
              <a:lnSpc>
                <a:spcPct val="110000"/>
              </a:lnSpc>
            </a:pP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7</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itchFamily="18" charset="0"/>
                <a:ea typeface="方正楷体_GBK" pitchFamily="2" charset="-122"/>
              </a:rPr>
              <a:t>I wish to thank Miss Li, without _______ help I would never have </a:t>
            </a:r>
          </a:p>
          <a:p>
            <a:pPr>
              <a:lnSpc>
                <a:spcPct val="110000"/>
              </a:lnSpc>
            </a:pP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         got this far. </a:t>
            </a:r>
          </a:p>
          <a:p>
            <a:pPr>
              <a:lnSpc>
                <a:spcPct val="110000"/>
              </a:lnSpc>
            </a:pPr>
            <a:r>
              <a:rPr lang="en-US" altLang="zh-CN" sz="5400" dirty="0" smtClean="0">
                <a:latin typeface="Times New Roman" pitchFamily="18" charset="0"/>
                <a:ea typeface="方正楷体_GBK" pitchFamily="2" charset="-122"/>
              </a:rPr>
              <a:t>          A. Who	B. whose	C. which	D. whom </a:t>
            </a:r>
          </a:p>
          <a:p>
            <a:pPr>
              <a:lnSpc>
                <a:spcPct val="110000"/>
              </a:lnSpc>
            </a:pP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8</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itchFamily="18" charset="0"/>
                <a:ea typeface="方正楷体_GBK" pitchFamily="2" charset="-122"/>
              </a:rPr>
              <a:t>Because </a:t>
            </a:r>
            <a:r>
              <a:rPr lang="en-US" altLang="zh-CN" sz="5400" dirty="0">
                <a:latin typeface="Times New Roman" pitchFamily="18" charset="0"/>
                <a:ea typeface="方正楷体_GBK" pitchFamily="2" charset="-122"/>
              </a:rPr>
              <a:t>of my hard work, I got such a good grade _______ my </a:t>
            </a:r>
            <a:endParaRPr lang="en-US" altLang="zh-CN" sz="5400" dirty="0" smtClean="0">
              <a:latin typeface="Times New Roman" pitchFamily="18" charset="0"/>
              <a:ea typeface="方正楷体_GBK" pitchFamily="2" charset="-122"/>
            </a:endParaRPr>
          </a:p>
          <a:p>
            <a:pPr>
              <a:lnSpc>
                <a:spcPct val="110000"/>
              </a:lnSpc>
            </a:pP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         parents expected. </a:t>
            </a:r>
          </a:p>
          <a:p>
            <a:pPr>
              <a:lnSpc>
                <a:spcPct val="110000"/>
              </a:lnSpc>
            </a:pPr>
            <a:endParaRPr lang="en-US" altLang="zh-CN" sz="5400" dirty="0">
              <a:latin typeface="Times New Roman" pitchFamily="18" charset="0"/>
              <a:ea typeface="方正楷体_GBK" pitchFamily="2" charset="-122"/>
            </a:endParaRPr>
          </a:p>
          <a:p>
            <a:pPr>
              <a:lnSpc>
                <a:spcPct val="110000"/>
              </a:lnSpc>
            </a:pP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9</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itchFamily="18" charset="0"/>
                <a:ea typeface="方正楷体_GBK" pitchFamily="2" charset="-122"/>
              </a:rPr>
              <a:t>_______ </a:t>
            </a:r>
            <a:r>
              <a:rPr lang="en-US" altLang="zh-CN" sz="5400" dirty="0">
                <a:latin typeface="Times New Roman" pitchFamily="18" charset="0"/>
                <a:ea typeface="方正楷体_GBK" pitchFamily="2" charset="-122"/>
              </a:rPr>
              <a:t>has been announced, we will have our final exams next </a:t>
            </a:r>
            <a:endParaRPr lang="en-US" altLang="zh-CN" sz="5400" dirty="0" smtClean="0">
              <a:latin typeface="Times New Roman" pitchFamily="18" charset="0"/>
              <a:ea typeface="方正楷体_GBK" pitchFamily="2" charset="-122"/>
            </a:endParaRPr>
          </a:p>
          <a:p>
            <a:pPr>
              <a:lnSpc>
                <a:spcPct val="110000"/>
              </a:lnSpc>
            </a:pP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         month. </a:t>
            </a:r>
            <a:endParaRPr lang="en-US" altLang="zh-CN" sz="5400" dirty="0">
              <a:latin typeface="Times New Roman" pitchFamily="18" charset="0"/>
              <a:ea typeface="方正楷体_GBK" pitchFamily="2" charset="-122"/>
            </a:endParaRPr>
          </a:p>
          <a:p>
            <a:pPr>
              <a:lnSpc>
                <a:spcPct val="110000"/>
              </a:lnSpc>
            </a:pPr>
            <a:r>
              <a:rPr lang="en-US" altLang="zh-CN" sz="5400" dirty="0" smtClean="0">
                <a:latin typeface="Times New Roman" pitchFamily="18" charset="0"/>
                <a:ea typeface="方正楷体_GBK" pitchFamily="2" charset="-122"/>
              </a:rPr>
              <a:t>          A. As		B. That	C. What	D. </a:t>
            </a:r>
            <a:r>
              <a:rPr lang="en-US" altLang="zh-CN" sz="5400" dirty="0">
                <a:latin typeface="Times New Roman" pitchFamily="18" charset="0"/>
                <a:ea typeface="方正楷体_GBK" pitchFamily="2" charset="-122"/>
              </a:rPr>
              <a:t>It </a:t>
            </a:r>
          </a:p>
          <a:p>
            <a:pPr>
              <a:lnSpc>
                <a:spcPct val="110000"/>
              </a:lnSpc>
            </a:pPr>
            <a:endParaRPr lang="en-US" altLang="zh-CN" sz="5400" dirty="0">
              <a:latin typeface="Times New Roman" pitchFamily="18" charset="0"/>
              <a:ea typeface="方正楷体_GBK" pitchFamily="2" charset="-122"/>
            </a:endParaRPr>
          </a:p>
          <a:p>
            <a:pPr>
              <a:lnSpc>
                <a:spcPct val="110000"/>
              </a:lnSpc>
            </a:pP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10</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itchFamily="18" charset="0"/>
                <a:ea typeface="方正楷体_GBK" pitchFamily="2" charset="-122"/>
              </a:rPr>
              <a:t>Tom </a:t>
            </a:r>
            <a:r>
              <a:rPr lang="en-US" altLang="zh-CN" sz="5400" dirty="0">
                <a:latin typeface="Times New Roman" pitchFamily="18" charset="0"/>
                <a:ea typeface="方正楷体_GBK" pitchFamily="2" charset="-122"/>
              </a:rPr>
              <a:t>was late for school again and again, __________ made his </a:t>
            </a:r>
            <a:endParaRPr lang="en-US" altLang="zh-CN" sz="5400" dirty="0" smtClean="0">
              <a:latin typeface="Times New Roman" pitchFamily="18" charset="0"/>
              <a:ea typeface="方正楷体_GBK" pitchFamily="2" charset="-122"/>
            </a:endParaRPr>
          </a:p>
          <a:p>
            <a:pPr>
              <a:lnSpc>
                <a:spcPct val="110000"/>
              </a:lnSpc>
            </a:pP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         teacher </a:t>
            </a:r>
            <a:r>
              <a:rPr lang="en-US" altLang="zh-CN" sz="5400" dirty="0">
                <a:latin typeface="Times New Roman" pitchFamily="18" charset="0"/>
                <a:ea typeface="方正楷体_GBK" pitchFamily="2" charset="-122"/>
              </a:rPr>
              <a:t>very </a:t>
            </a:r>
            <a:r>
              <a:rPr lang="en-US" altLang="zh-CN" sz="5400" dirty="0" smtClean="0">
                <a:latin typeface="Times New Roman" pitchFamily="18" charset="0"/>
                <a:ea typeface="方正楷体_GBK" pitchFamily="2" charset="-122"/>
              </a:rPr>
              <a:t>angry.</a:t>
            </a:r>
            <a:endParaRPr lang="en-US" altLang="zh-CN" sz="5400" dirty="0">
              <a:latin typeface="Times New Roman" pitchFamily="18" charset="0"/>
              <a:ea typeface="方正楷体_GBK" pitchFamily="2" charset="-122"/>
            </a:endParaRPr>
          </a:p>
        </p:txBody>
      </p:sp>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0" name="矩形 9"/>
          <p:cNvSpPr/>
          <p:nvPr/>
        </p:nvSpPr>
        <p:spPr>
          <a:xfrm>
            <a:off x="18170650" y="4383000"/>
            <a:ext cx="761747"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as</a:t>
            </a:r>
          </a:p>
        </p:txBody>
      </p:sp>
      <p:sp>
        <p:nvSpPr>
          <p:cNvPr id="11" name="矩形 10"/>
          <p:cNvSpPr/>
          <p:nvPr/>
        </p:nvSpPr>
        <p:spPr>
          <a:xfrm>
            <a:off x="15560650" y="10728000"/>
            <a:ext cx="1877437"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which</a:t>
            </a:r>
          </a:p>
        </p:txBody>
      </p:sp>
      <p:pic>
        <p:nvPicPr>
          <p:cNvPr id="12" name="Picture 4" descr="C:\Users\Administrator.LBDZ-20050101FL\Desktop\张涛\提分宝典\ppt\模板箭头图库\对1.png"/>
          <p:cNvPicPr>
            <a:picLocks noChangeAspect="1" noChangeArrowheads="1"/>
          </p:cNvPicPr>
          <p:nvPr/>
        </p:nvPicPr>
        <p:blipFill>
          <a:blip r:embed="rId3"/>
          <a:srcRect/>
          <a:stretch>
            <a:fillRect/>
          </a:stretch>
        </p:blipFill>
        <p:spPr bwMode="auto">
          <a:xfrm>
            <a:off x="6515650" y="2538000"/>
            <a:ext cx="1437588" cy="1122328"/>
          </a:xfrm>
          <a:prstGeom prst="rect">
            <a:avLst/>
          </a:prstGeom>
          <a:noFill/>
        </p:spPr>
      </p:pic>
      <p:pic>
        <p:nvPicPr>
          <p:cNvPr id="13" name="Picture 4" descr="C:\Users\Administrator.LBDZ-20050101FL\Desktop\张涛\提分宝典\ppt\模板箭头图库\对1.png"/>
          <p:cNvPicPr>
            <a:picLocks noChangeAspect="1" noChangeArrowheads="1"/>
          </p:cNvPicPr>
          <p:nvPr/>
        </p:nvPicPr>
        <p:blipFill>
          <a:blip r:embed="rId3"/>
          <a:srcRect/>
          <a:stretch>
            <a:fillRect/>
          </a:stretch>
        </p:blipFill>
        <p:spPr bwMode="auto">
          <a:xfrm>
            <a:off x="2717604" y="8813773"/>
            <a:ext cx="1437588" cy="1122328"/>
          </a:xfrm>
          <a:prstGeom prst="rect">
            <a:avLst/>
          </a:prstGeom>
          <a:noFill/>
        </p:spPr>
      </p:pic>
      <p:pic>
        <p:nvPicPr>
          <p:cNvPr id="14" name="图片 13">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76382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fade">
                                      <p:cBhvr>
                                        <p:cTn id="13" dur="500"/>
                                        <p:tgtEl>
                                          <p:spTgt spid="6">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fade">
                                      <p:cBhvr>
                                        <p:cTn id="23" dur="500"/>
                                        <p:tgtEl>
                                          <p:spTgt spid="6">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6">
                                            <p:txEl>
                                              <p:pRg st="5" end="5"/>
                                            </p:txEl>
                                          </p:spTgt>
                                        </p:tgtEl>
                                        <p:attrNameLst>
                                          <p:attrName>style.visibility</p:attrName>
                                        </p:attrNameLst>
                                      </p:cBhvr>
                                      <p:to>
                                        <p:strVal val="visible"/>
                                      </p:to>
                                    </p:set>
                                    <p:animEffect transition="in" filter="fade">
                                      <p:cBhvr>
                                        <p:cTn id="26" dur="500"/>
                                        <p:tgtEl>
                                          <p:spTgt spid="6">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6">
                                            <p:txEl>
                                              <p:pRg st="7" end="7"/>
                                            </p:txEl>
                                          </p:spTgt>
                                        </p:tgtEl>
                                        <p:attrNameLst>
                                          <p:attrName>style.visibility</p:attrName>
                                        </p:attrNameLst>
                                      </p:cBhvr>
                                      <p:to>
                                        <p:strVal val="visible"/>
                                      </p:to>
                                    </p:set>
                                    <p:animEffect transition="in" filter="fade">
                                      <p:cBhvr>
                                        <p:cTn id="36" dur="500"/>
                                        <p:tgtEl>
                                          <p:spTgt spid="6">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animEffect transition="in" filter="fade">
                                      <p:cBhvr>
                                        <p:cTn id="39" dur="500"/>
                                        <p:tgtEl>
                                          <p:spTgt spid="6">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6">
                                            <p:txEl>
                                              <p:pRg st="9" end="9"/>
                                            </p:txEl>
                                          </p:spTgt>
                                        </p:tgtEl>
                                        <p:attrNameLst>
                                          <p:attrName>style.visibility</p:attrName>
                                        </p:attrNameLst>
                                      </p:cBhvr>
                                      <p:to>
                                        <p:strVal val="visible"/>
                                      </p:to>
                                    </p:set>
                                    <p:animEffect transition="in" filter="fade">
                                      <p:cBhvr>
                                        <p:cTn id="42" dur="500"/>
                                        <p:tgtEl>
                                          <p:spTgt spid="6">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6">
                                            <p:txEl>
                                              <p:pRg st="11" end="11"/>
                                            </p:txEl>
                                          </p:spTgt>
                                        </p:tgtEl>
                                        <p:attrNameLst>
                                          <p:attrName>style.visibility</p:attrName>
                                        </p:attrNameLst>
                                      </p:cBhvr>
                                      <p:to>
                                        <p:strVal val="visible"/>
                                      </p:to>
                                    </p:set>
                                    <p:animEffect transition="in" filter="fade">
                                      <p:cBhvr>
                                        <p:cTn id="52" dur="500"/>
                                        <p:tgtEl>
                                          <p:spTgt spid="6">
                                            <p:txEl>
                                              <p:pRg st="11" end="11"/>
                                            </p:txEl>
                                          </p:spTgt>
                                        </p:tgtEl>
                                      </p:cBhvr>
                                    </p:animEffect>
                                  </p:childTnLst>
                                </p:cTn>
                              </p:par>
                              <p:par>
                                <p:cTn id="53" presetID="10" presetClass="entr" presetSubtype="0" fill="hold" nodeType="withEffect">
                                  <p:stCondLst>
                                    <p:cond delay="0"/>
                                  </p:stCondLst>
                                  <p:childTnLst>
                                    <p:set>
                                      <p:cBhvr>
                                        <p:cTn id="54" dur="1" fill="hold">
                                          <p:stCondLst>
                                            <p:cond delay="0"/>
                                          </p:stCondLst>
                                        </p:cTn>
                                        <p:tgtEl>
                                          <p:spTgt spid="6">
                                            <p:txEl>
                                              <p:pRg st="12" end="12"/>
                                            </p:txEl>
                                          </p:spTgt>
                                        </p:tgtEl>
                                        <p:attrNameLst>
                                          <p:attrName>style.visibility</p:attrName>
                                        </p:attrNameLst>
                                      </p:cBhvr>
                                      <p:to>
                                        <p:strVal val="visible"/>
                                      </p:to>
                                    </p:set>
                                    <p:animEffect transition="in" filter="fade">
                                      <p:cBhvr>
                                        <p:cTn id="55" dur="500"/>
                                        <p:tgtEl>
                                          <p:spTgt spid="6">
                                            <p:txEl>
                                              <p:pRg st="12" end="12"/>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fade">
                                      <p:cBhvr>
                                        <p:cTn id="6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P291</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6" name="Picture 2"/>
          <p:cNvPicPr>
            <a:picLocks noChangeAspect="1" noChangeArrowheads="1"/>
          </p:cNvPicPr>
          <p:nvPr/>
        </p:nvPicPr>
        <p:blipFill>
          <a:blip r:embed="rId3">
            <a:clrChange>
              <a:clrFrom>
                <a:srgbClr val="E5F4FC"/>
              </a:clrFrom>
              <a:clrTo>
                <a:srgbClr val="E5F4FC">
                  <a:alpha val="0"/>
                </a:srgbClr>
              </a:clrTo>
            </a:clrChange>
            <a:extLst>
              <a:ext uri="{28A0092B-C50C-407E-A947-70E740481C1C}">
                <a14:useLocalDpi xmlns:a14="http://schemas.microsoft.com/office/drawing/2010/main" val="0"/>
              </a:ext>
            </a:extLst>
          </a:blip>
          <a:srcRect/>
          <a:stretch>
            <a:fillRect/>
          </a:stretch>
        </p:blipFill>
        <p:spPr bwMode="auto">
          <a:xfrm>
            <a:off x="1294064" y="702600"/>
            <a:ext cx="5915636" cy="100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4895650" y="4818690"/>
            <a:ext cx="16650000" cy="5909310"/>
          </a:xfrm>
          <a:prstGeom prst="rect">
            <a:avLst/>
          </a:prstGeom>
        </p:spPr>
        <p:txBody>
          <a:bodyPr wrap="square">
            <a:spAutoFit/>
          </a:bodyPr>
          <a:lstStyle/>
          <a:p>
            <a:r>
              <a:rPr lang="zh-CN" altLang="en-US" sz="5400" b="1" dirty="0">
                <a:latin typeface="方正楷体_GBK" pitchFamily="2" charset="-122"/>
                <a:ea typeface="方正楷体_GBK" pitchFamily="2" charset="-122"/>
                <a:cs typeface="Times New Roman" pitchFamily="18" charset="0"/>
              </a:rPr>
              <a:t>关系代词用</a:t>
            </a:r>
            <a:r>
              <a:rPr lang="en-US" altLang="zh-CN" sz="5400" dirty="0">
                <a:latin typeface="Times New Roman" pitchFamily="18" charset="0"/>
                <a:ea typeface="方正楷体_GBK" pitchFamily="2" charset="-122"/>
              </a:rPr>
              <a:t>whom</a:t>
            </a:r>
            <a:r>
              <a:rPr lang="zh-CN" altLang="en-US" sz="5400" b="1" dirty="0">
                <a:latin typeface="方正楷体_GBK" pitchFamily="2" charset="-122"/>
                <a:ea typeface="方正楷体_GBK" pitchFamily="2" charset="-122"/>
                <a:cs typeface="Times New Roman" pitchFamily="18" charset="0"/>
              </a:rPr>
              <a:t>（指人），</a:t>
            </a:r>
            <a:r>
              <a:rPr lang="en-US" altLang="zh-CN" sz="5400" dirty="0">
                <a:latin typeface="Times New Roman" pitchFamily="18" charset="0"/>
                <a:ea typeface="方正楷体_GBK" pitchFamily="2" charset="-122"/>
              </a:rPr>
              <a:t>which</a:t>
            </a:r>
            <a:r>
              <a:rPr lang="zh-CN" altLang="en-US" sz="5400" b="1" dirty="0">
                <a:latin typeface="方正楷体_GBK" pitchFamily="2" charset="-122"/>
                <a:ea typeface="方正楷体_GBK" pitchFamily="2" charset="-122"/>
                <a:cs typeface="Times New Roman" pitchFamily="18" charset="0"/>
              </a:rPr>
              <a:t>（指物），</a:t>
            </a:r>
            <a:r>
              <a:rPr lang="en-US" altLang="zh-CN" sz="5400" dirty="0">
                <a:latin typeface="Times New Roman" pitchFamily="18" charset="0"/>
                <a:ea typeface="方正楷体_GBK" pitchFamily="2" charset="-122"/>
              </a:rPr>
              <a:t>whose</a:t>
            </a:r>
            <a:r>
              <a:rPr lang="zh-CN" altLang="en-US" sz="5400" b="1" dirty="0">
                <a:latin typeface="方正楷体_GBK" pitchFamily="2" charset="-122"/>
                <a:ea typeface="方正楷体_GBK" pitchFamily="2" charset="-122"/>
                <a:cs typeface="Times New Roman" pitchFamily="18" charset="0"/>
              </a:rPr>
              <a:t>（表所有格），不用</a:t>
            </a:r>
            <a:r>
              <a:rPr lang="en-US" altLang="zh-CN" sz="5400" dirty="0">
                <a:latin typeface="Times New Roman" pitchFamily="18" charset="0"/>
                <a:ea typeface="方正楷体_GBK" pitchFamily="2" charset="-122"/>
              </a:rPr>
              <a:t>who</a:t>
            </a:r>
            <a:r>
              <a:rPr lang="zh-CN" altLang="en-US" sz="5400" b="1" dirty="0">
                <a:latin typeface="方正楷体_GBK" pitchFamily="2" charset="-122"/>
                <a:ea typeface="方正楷体_GBK" pitchFamily="2" charset="-122"/>
                <a:cs typeface="Times New Roman" pitchFamily="18" charset="0"/>
              </a:rPr>
              <a:t>和</a:t>
            </a:r>
            <a:r>
              <a:rPr lang="en-US" altLang="zh-CN" sz="5400" dirty="0" smtClean="0">
                <a:latin typeface="Times New Roman" pitchFamily="18" charset="0"/>
                <a:ea typeface="方正楷体_GBK" pitchFamily="2" charset="-122"/>
              </a:rPr>
              <a:t>that</a:t>
            </a:r>
          </a:p>
          <a:p>
            <a:endParaRPr lang="en-US" altLang="zh-CN" sz="5400" dirty="0">
              <a:latin typeface="Times New Roman" pitchFamily="18" charset="0"/>
              <a:ea typeface="方正楷体_GBK" pitchFamily="2" charset="-122"/>
            </a:endParaRPr>
          </a:p>
          <a:p>
            <a:r>
              <a:rPr lang="zh-CN" altLang="en-US" sz="5400" b="1" dirty="0" smtClean="0">
                <a:latin typeface="方正楷体_GBK" pitchFamily="2" charset="-122"/>
                <a:ea typeface="方正楷体_GBK" pitchFamily="2" charset="-122"/>
                <a:cs typeface="Times New Roman" pitchFamily="18" charset="0"/>
              </a:rPr>
              <a:t>关系</a:t>
            </a:r>
            <a:r>
              <a:rPr lang="zh-CN" altLang="en-US" sz="5400" b="1" dirty="0">
                <a:latin typeface="方正楷体_GBK" pitchFamily="2" charset="-122"/>
                <a:ea typeface="方正楷体_GBK" pitchFamily="2" charset="-122"/>
                <a:cs typeface="Times New Roman" pitchFamily="18" charset="0"/>
              </a:rPr>
              <a:t>代词不可省略</a:t>
            </a:r>
          </a:p>
          <a:p>
            <a:endParaRPr lang="en-US" altLang="zh-CN" sz="5400" b="1" dirty="0" smtClean="0">
              <a:latin typeface="方正楷体_GBK" pitchFamily="2" charset="-122"/>
              <a:ea typeface="方正楷体_GBK" pitchFamily="2" charset="-122"/>
              <a:cs typeface="Times New Roman" pitchFamily="18" charset="0"/>
            </a:endParaRPr>
          </a:p>
          <a:p>
            <a:r>
              <a:rPr lang="zh-CN" altLang="en-US" sz="5400" b="1" dirty="0" smtClean="0">
                <a:latin typeface="方正楷体_GBK" pitchFamily="2" charset="-122"/>
                <a:ea typeface="方正楷体_GBK" pitchFamily="2" charset="-122"/>
                <a:cs typeface="Times New Roman" pitchFamily="18" charset="0"/>
              </a:rPr>
              <a:t>介词</a:t>
            </a:r>
            <a:r>
              <a:rPr lang="zh-CN" altLang="en-US" sz="5400" b="1" dirty="0">
                <a:latin typeface="方正楷体_GBK" pitchFamily="2" charset="-122"/>
                <a:ea typeface="方正楷体_GBK" pitchFamily="2" charset="-122"/>
                <a:cs typeface="Times New Roman" pitchFamily="18" charset="0"/>
              </a:rPr>
              <a:t>来源于定语从句中谓语动词或先行词习惯搭配的需要或是句意的需要</a:t>
            </a:r>
          </a:p>
        </p:txBody>
      </p:sp>
      <p:sp>
        <p:nvSpPr>
          <p:cNvPr id="5" name="矩形 4"/>
          <p:cNvSpPr/>
          <p:nvPr/>
        </p:nvSpPr>
        <p:spPr>
          <a:xfrm>
            <a:off x="3184857" y="2538000"/>
            <a:ext cx="18001586" cy="1754326"/>
          </a:xfrm>
          <a:prstGeom prst="rect">
            <a:avLst/>
          </a:prstGeom>
        </p:spPr>
        <p:txBody>
          <a:bodyPr wrap="square">
            <a:spAutoFit/>
          </a:bodyPr>
          <a:lstStyle/>
          <a:p>
            <a:r>
              <a:rPr lang="zh-CN" altLang="en-US" sz="5400" b="1" dirty="0">
                <a:latin typeface="方正楷体_GBK" pitchFamily="2" charset="-122"/>
                <a:ea typeface="方正楷体_GBK" pitchFamily="2" charset="-122"/>
                <a:cs typeface="Times New Roman" pitchFamily="18" charset="0"/>
              </a:rPr>
              <a:t>当关系代词在定语从句中作介词的宾语时，通常用“介词＋关系代词”引导定语从句：</a:t>
            </a:r>
          </a:p>
        </p:txBody>
      </p:sp>
      <p:grpSp>
        <p:nvGrpSpPr>
          <p:cNvPr id="9" name="组合 8"/>
          <p:cNvGrpSpPr/>
          <p:nvPr/>
        </p:nvGrpSpPr>
        <p:grpSpPr>
          <a:xfrm>
            <a:off x="3372542" y="4923007"/>
            <a:ext cx="1442193" cy="4847799"/>
            <a:chOff x="3372542" y="4923007"/>
            <a:chExt cx="1442193" cy="4847799"/>
          </a:xfrm>
        </p:grpSpPr>
        <p:grpSp>
          <p:nvGrpSpPr>
            <p:cNvPr id="8" name="组合 7"/>
            <p:cNvGrpSpPr/>
            <p:nvPr/>
          </p:nvGrpSpPr>
          <p:grpSpPr>
            <a:xfrm>
              <a:off x="3425169" y="5277141"/>
              <a:ext cx="47625" cy="4374828"/>
              <a:chOff x="1745650" y="5332725"/>
              <a:chExt cx="47625" cy="4374828"/>
            </a:xfrm>
          </p:grpSpPr>
          <p:pic>
            <p:nvPicPr>
              <p:cNvPr id="1032"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5650" y="5332725"/>
                <a:ext cx="47625" cy="2200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5650" y="7507278"/>
                <a:ext cx="47625" cy="2200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7" name="组合 6"/>
            <p:cNvGrpSpPr/>
            <p:nvPr/>
          </p:nvGrpSpPr>
          <p:grpSpPr>
            <a:xfrm>
              <a:off x="3372542" y="4923007"/>
              <a:ext cx="1442193" cy="4847799"/>
              <a:chOff x="3730261" y="4942252"/>
              <a:chExt cx="1026446" cy="3450302"/>
            </a:xfrm>
          </p:grpSpPr>
          <p:pic>
            <p:nvPicPr>
              <p:cNvPr id="1029" name="Picture 5"/>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47057" y="5903082"/>
                <a:ext cx="1009650"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30261" y="5935104"/>
                <a:ext cx="1009650" cy="245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47057" y="4942252"/>
                <a:ext cx="1009650" cy="1809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pic>
        <p:nvPicPr>
          <p:cNvPr id="18" name="图片 17">
            <a:hlinkClick r:id="rId8"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76382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Effect transition="in" filter="fade">
                                      <p:cBhvr>
                                        <p:cTn id="17" dur="500"/>
                                        <p:tgtEl>
                                          <p:spTgt spid="2">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95651" y="738000"/>
            <a:ext cx="20339999" cy="7405104"/>
          </a:xfrm>
          <a:prstGeom prst="rect">
            <a:avLst/>
          </a:prstGeom>
        </p:spPr>
        <p:txBody>
          <a:bodyPr wrap="square">
            <a:spAutoFit/>
          </a:bodyPr>
          <a:lstStyle/>
          <a:p>
            <a:pPr>
              <a:lnSpc>
                <a:spcPct val="110000"/>
              </a:lnSpc>
            </a:pP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11</a:t>
            </a:r>
            <a:r>
              <a:rPr lang="zh-CN" altLang="en-US" sz="5400" dirty="0" smtClean="0">
                <a:latin typeface="Times New Roman" panose="02020603050405020304" pitchFamily="18" charset="0"/>
                <a:cs typeface="Times New Roman" panose="02020603050405020304" pitchFamily="18" charset="0"/>
              </a:rPr>
              <a:t>）</a:t>
            </a:r>
            <a:r>
              <a:rPr lang="en-US" altLang="zh-CN" sz="5400" dirty="0">
                <a:latin typeface="Times New Roman" pitchFamily="18" charset="0"/>
                <a:ea typeface="方正楷体_GBK" pitchFamily="2" charset="-122"/>
              </a:rPr>
              <a:t>Mark asked the policeman _______ he worked to contact him </a:t>
            </a:r>
            <a:endParaRPr lang="en-US" altLang="zh-CN" sz="5400" dirty="0" smtClean="0">
              <a:latin typeface="Times New Roman" pitchFamily="18" charset="0"/>
              <a:ea typeface="方正楷体_GBK" pitchFamily="2" charset="-122"/>
            </a:endParaRPr>
          </a:p>
          <a:p>
            <a:pPr>
              <a:lnSpc>
                <a:spcPct val="110000"/>
              </a:lnSpc>
            </a:pP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           whenever </a:t>
            </a:r>
            <a:r>
              <a:rPr lang="en-US" altLang="zh-CN" sz="5400" dirty="0">
                <a:latin typeface="Times New Roman" pitchFamily="18" charset="0"/>
                <a:ea typeface="方正楷体_GBK" pitchFamily="2" charset="-122"/>
              </a:rPr>
              <a:t>there was an </a:t>
            </a:r>
            <a:r>
              <a:rPr lang="en-US" altLang="zh-CN" sz="5400" dirty="0" smtClean="0">
                <a:latin typeface="Times New Roman" pitchFamily="18" charset="0"/>
                <a:ea typeface="方正楷体_GBK" pitchFamily="2" charset="-122"/>
              </a:rPr>
              <a:t>accident. </a:t>
            </a:r>
            <a:endParaRPr lang="en-US" altLang="zh-CN" sz="5400" dirty="0">
              <a:latin typeface="Times New Roman" pitchFamily="18" charset="0"/>
              <a:ea typeface="方正楷体_GBK" pitchFamily="2" charset="-122"/>
            </a:endParaRPr>
          </a:p>
          <a:p>
            <a:pPr>
              <a:lnSpc>
                <a:spcPct val="110000"/>
              </a:lnSpc>
            </a:pPr>
            <a:r>
              <a:rPr lang="en-US" altLang="zh-CN" sz="5400" dirty="0" smtClean="0">
                <a:latin typeface="Times New Roman" pitchFamily="18" charset="0"/>
                <a:ea typeface="方正楷体_GBK" pitchFamily="2" charset="-122"/>
              </a:rPr>
              <a:t>            A. </a:t>
            </a:r>
            <a:r>
              <a:rPr lang="en-US" altLang="zh-CN" sz="5400" dirty="0">
                <a:latin typeface="Times New Roman" pitchFamily="18" charset="0"/>
                <a:ea typeface="方正楷体_GBK" pitchFamily="2" charset="-122"/>
              </a:rPr>
              <a:t>with </a:t>
            </a:r>
            <a:r>
              <a:rPr lang="en-US" altLang="zh-CN" sz="5400" dirty="0" smtClean="0">
                <a:latin typeface="Times New Roman" pitchFamily="18" charset="0"/>
                <a:ea typeface="方正楷体_GBK" pitchFamily="2" charset="-122"/>
              </a:rPr>
              <a:t>whom		B. </a:t>
            </a:r>
            <a:r>
              <a:rPr lang="en-US" altLang="zh-CN" sz="5400" dirty="0">
                <a:latin typeface="Times New Roman" pitchFamily="18" charset="0"/>
                <a:ea typeface="方正楷体_GBK" pitchFamily="2" charset="-122"/>
              </a:rPr>
              <a:t>with him  </a:t>
            </a:r>
            <a:endParaRPr lang="en-US" altLang="zh-CN" sz="5400" dirty="0" smtClean="0">
              <a:latin typeface="Times New Roman" pitchFamily="18" charset="0"/>
              <a:ea typeface="方正楷体_GBK" pitchFamily="2" charset="-122"/>
            </a:endParaRPr>
          </a:p>
          <a:p>
            <a:pPr>
              <a:lnSpc>
                <a:spcPct val="110000"/>
              </a:lnSpc>
            </a:pPr>
            <a:r>
              <a:rPr lang="en-US" altLang="zh-CN" sz="5400" dirty="0" smtClean="0">
                <a:latin typeface="Times New Roman" pitchFamily="18" charset="0"/>
                <a:ea typeface="方正楷体_GBK" pitchFamily="2" charset="-122"/>
              </a:rPr>
              <a:t>            C. who			D. </a:t>
            </a:r>
            <a:r>
              <a:rPr lang="en-US" altLang="zh-CN" sz="5400" dirty="0">
                <a:latin typeface="Times New Roman" pitchFamily="18" charset="0"/>
                <a:ea typeface="方正楷体_GBK" pitchFamily="2" charset="-122"/>
              </a:rPr>
              <a:t>whom</a:t>
            </a:r>
          </a:p>
          <a:p>
            <a:pPr>
              <a:lnSpc>
                <a:spcPct val="110000"/>
              </a:lnSpc>
            </a:pPr>
            <a:r>
              <a:rPr lang="zh-CN" altLang="en-US" sz="5400" dirty="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12</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itchFamily="18" charset="0"/>
                <a:ea typeface="方正楷体_GBK" pitchFamily="2" charset="-122"/>
              </a:rPr>
              <a:t>The </a:t>
            </a:r>
            <a:r>
              <a:rPr lang="en-US" altLang="zh-CN" sz="5400" dirty="0">
                <a:latin typeface="Times New Roman" pitchFamily="18" charset="0"/>
                <a:ea typeface="方正楷体_GBK" pitchFamily="2" charset="-122"/>
              </a:rPr>
              <a:t>company produces half a million pairs of glasses every year, </a:t>
            </a:r>
            <a:endParaRPr lang="en-US" altLang="zh-CN" sz="5400" dirty="0" smtClean="0">
              <a:latin typeface="Times New Roman" pitchFamily="18" charset="0"/>
              <a:ea typeface="方正楷体_GBK" pitchFamily="2" charset="-122"/>
            </a:endParaRPr>
          </a:p>
          <a:p>
            <a:pPr>
              <a:lnSpc>
                <a:spcPct val="110000"/>
              </a:lnSpc>
            </a:pP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           _______ </a:t>
            </a:r>
            <a:r>
              <a:rPr lang="en-US" altLang="zh-CN" sz="5400" dirty="0">
                <a:latin typeface="Times New Roman" pitchFamily="18" charset="0"/>
                <a:ea typeface="方正楷体_GBK" pitchFamily="2" charset="-122"/>
              </a:rPr>
              <a:t>are sold to </a:t>
            </a:r>
            <a:r>
              <a:rPr lang="en-US" altLang="zh-CN" sz="5400" dirty="0" smtClean="0">
                <a:latin typeface="Times New Roman" pitchFamily="18" charset="0"/>
                <a:ea typeface="方正楷体_GBK" pitchFamily="2" charset="-122"/>
              </a:rPr>
              <a:t> Africa.  </a:t>
            </a:r>
          </a:p>
          <a:p>
            <a:pPr>
              <a:lnSpc>
                <a:spcPct val="110000"/>
              </a:lnSpc>
            </a:pP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           A. which </a:t>
            </a:r>
            <a:r>
              <a:rPr lang="en-US" altLang="zh-CN" sz="5400" dirty="0">
                <a:latin typeface="Times New Roman" pitchFamily="18" charset="0"/>
                <a:ea typeface="方正楷体_GBK" pitchFamily="2" charset="-122"/>
              </a:rPr>
              <a:t>most of      </a:t>
            </a:r>
            <a:r>
              <a:rPr lang="en-US" altLang="zh-CN" sz="5400" dirty="0" smtClean="0">
                <a:latin typeface="Times New Roman" pitchFamily="18" charset="0"/>
                <a:ea typeface="方正楷体_GBK" pitchFamily="2" charset="-122"/>
              </a:rPr>
              <a:t>       B. </a:t>
            </a:r>
            <a:r>
              <a:rPr lang="en-US" altLang="zh-CN" sz="5400" dirty="0">
                <a:latin typeface="Times New Roman" pitchFamily="18" charset="0"/>
                <a:ea typeface="方正楷体_GBK" pitchFamily="2" charset="-122"/>
              </a:rPr>
              <a:t>most of </a:t>
            </a:r>
            <a:r>
              <a:rPr lang="en-US" altLang="zh-CN" sz="5400" dirty="0" smtClean="0">
                <a:latin typeface="Times New Roman" pitchFamily="18" charset="0"/>
                <a:ea typeface="方正楷体_GBK" pitchFamily="2" charset="-122"/>
              </a:rPr>
              <a:t>whom</a:t>
            </a:r>
          </a:p>
          <a:p>
            <a:pPr>
              <a:lnSpc>
                <a:spcPct val="110000"/>
              </a:lnSpc>
            </a:pPr>
            <a:r>
              <a:rPr lang="en-US" altLang="zh-CN" sz="5400" dirty="0" smtClean="0">
                <a:latin typeface="Times New Roman" pitchFamily="18" charset="0"/>
                <a:ea typeface="方正楷体_GBK" pitchFamily="2" charset="-122"/>
              </a:rPr>
              <a:t>            C. </a:t>
            </a:r>
            <a:r>
              <a:rPr lang="en-US" altLang="zh-CN" sz="5400" dirty="0">
                <a:latin typeface="Times New Roman" pitchFamily="18" charset="0"/>
                <a:ea typeface="方正楷体_GBK" pitchFamily="2" charset="-122"/>
              </a:rPr>
              <a:t>most of that         </a:t>
            </a:r>
            <a:r>
              <a:rPr lang="en-US" altLang="zh-CN" sz="5400" dirty="0" smtClean="0">
                <a:latin typeface="Times New Roman" pitchFamily="18" charset="0"/>
                <a:ea typeface="方正楷体_GBK" pitchFamily="2" charset="-122"/>
              </a:rPr>
              <a:t>        D. </a:t>
            </a:r>
            <a:r>
              <a:rPr lang="en-US" altLang="zh-CN" sz="5400" dirty="0">
                <a:latin typeface="Times New Roman" pitchFamily="18" charset="0"/>
                <a:ea typeface="方正楷体_GBK" pitchFamily="2" charset="-122"/>
              </a:rPr>
              <a:t>most of which</a:t>
            </a:r>
          </a:p>
        </p:txBody>
      </p:sp>
      <p:pic>
        <p:nvPicPr>
          <p:cNvPr id="8" name="Picture 4" descr="C:\Users\Administrator.LBDZ-20050101FL\Desktop\张涛\提分宝典\ppt\模板箭头图库\对1.png"/>
          <p:cNvPicPr>
            <a:picLocks noChangeAspect="1" noChangeArrowheads="1"/>
          </p:cNvPicPr>
          <p:nvPr/>
        </p:nvPicPr>
        <p:blipFill>
          <a:blip r:embed="rId3"/>
          <a:srcRect/>
          <a:stretch>
            <a:fillRect/>
          </a:stretch>
        </p:blipFill>
        <p:spPr bwMode="auto">
          <a:xfrm>
            <a:off x="3140650" y="2538000"/>
            <a:ext cx="1437588" cy="1122328"/>
          </a:xfrm>
          <a:prstGeom prst="rect">
            <a:avLst/>
          </a:prstGeom>
          <a:noFill/>
        </p:spPr>
      </p:pic>
      <p:pic>
        <p:nvPicPr>
          <p:cNvPr id="9" name="Picture 4" descr="C:\Users\Administrator.LBDZ-20050101FL\Desktop\张涛\提分宝典\ppt\模板箭头图库\对1.png"/>
          <p:cNvPicPr>
            <a:picLocks noChangeAspect="1" noChangeArrowheads="1"/>
          </p:cNvPicPr>
          <p:nvPr/>
        </p:nvPicPr>
        <p:blipFill>
          <a:blip r:embed="rId3"/>
          <a:srcRect/>
          <a:stretch>
            <a:fillRect/>
          </a:stretch>
        </p:blipFill>
        <p:spPr bwMode="auto">
          <a:xfrm>
            <a:off x="10033412" y="7020776"/>
            <a:ext cx="1437588" cy="1122328"/>
          </a:xfrm>
          <a:prstGeom prst="rect">
            <a:avLst/>
          </a:prstGeom>
          <a:noFill/>
        </p:spPr>
      </p:pic>
      <p:pic>
        <p:nvPicPr>
          <p:cNvPr id="10" name="图片 9">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76382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fade">
                                      <p:cBhvr>
                                        <p:cTn id="13" dur="500"/>
                                        <p:tgtEl>
                                          <p:spTgt spid="5">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fade">
                                      <p:cBhvr>
                                        <p:cTn id="16" dur="500"/>
                                        <p:tgtEl>
                                          <p:spTgt spid="5">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fade">
                                      <p:cBhvr>
                                        <p:cTn id="26" dur="500"/>
                                        <p:tgtEl>
                                          <p:spTgt spid="5">
                                            <p:txEl>
                                              <p:pRg st="4" end="4"/>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Effect transition="in" filter="fade">
                                      <p:cBhvr>
                                        <p:cTn id="29" dur="500"/>
                                        <p:tgtEl>
                                          <p:spTgt spid="5">
                                            <p:txEl>
                                              <p:pRg st="5" end="5"/>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5">
                                            <p:txEl>
                                              <p:pRg st="6" end="6"/>
                                            </p:txEl>
                                          </p:spTgt>
                                        </p:tgtEl>
                                        <p:attrNameLst>
                                          <p:attrName>style.visibility</p:attrName>
                                        </p:attrNameLst>
                                      </p:cBhvr>
                                      <p:to>
                                        <p:strVal val="visible"/>
                                      </p:to>
                                    </p:set>
                                    <p:animEffect transition="in" filter="fade">
                                      <p:cBhvr>
                                        <p:cTn id="32" dur="500"/>
                                        <p:tgtEl>
                                          <p:spTgt spid="5">
                                            <p:txEl>
                                              <p:pRg st="6" end="6"/>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5">
                                            <p:txEl>
                                              <p:pRg st="7" end="7"/>
                                            </p:txEl>
                                          </p:spTgt>
                                        </p:tgtEl>
                                        <p:attrNameLst>
                                          <p:attrName>style.visibility</p:attrName>
                                        </p:attrNameLst>
                                      </p:cBhvr>
                                      <p:to>
                                        <p:strVal val="visible"/>
                                      </p:to>
                                    </p:set>
                                    <p:animEffect transition="in" filter="fade">
                                      <p:cBhvr>
                                        <p:cTn id="35" dur="500"/>
                                        <p:tgtEl>
                                          <p:spTgt spid="5">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7"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4" name="矩形 3"/>
          <p:cNvSpPr/>
          <p:nvPr/>
        </p:nvSpPr>
        <p:spPr>
          <a:xfrm>
            <a:off x="1302550" y="2178000"/>
            <a:ext cx="21419650" cy="1920526"/>
          </a:xfrm>
          <a:prstGeom prst="rect">
            <a:avLst/>
          </a:prstGeom>
        </p:spPr>
        <p:txBody>
          <a:bodyPr wrap="square">
            <a:spAutoFit/>
          </a:bodyPr>
          <a:lstStyle/>
          <a:p>
            <a:pPr>
              <a:lnSpc>
                <a:spcPct val="110000"/>
              </a:lnSpc>
            </a:pPr>
            <a:r>
              <a:rPr lang="zh-CN" altLang="en-US" sz="5400" b="1" dirty="0">
                <a:latin typeface="方正楷体_GBK" pitchFamily="2" charset="-122"/>
                <a:ea typeface="方正楷体_GBK" pitchFamily="2" charset="-122"/>
                <a:cs typeface="Times New Roman" pitchFamily="18" charset="0"/>
              </a:rPr>
              <a:t>体现整体与部分关系时，常用介词</a:t>
            </a:r>
            <a:r>
              <a:rPr lang="en-US" altLang="zh-CN" sz="5400" b="1" dirty="0">
                <a:latin typeface="方正楷体_GBK" pitchFamily="2" charset="-122"/>
                <a:ea typeface="方正楷体_GBK" pitchFamily="2" charset="-122"/>
                <a:cs typeface="Times New Roman" pitchFamily="18" charset="0"/>
              </a:rPr>
              <a:t>of</a:t>
            </a:r>
            <a:r>
              <a:rPr lang="zh-CN" altLang="en-US" sz="5400" b="1" dirty="0">
                <a:latin typeface="方正楷体_GBK" pitchFamily="2" charset="-122"/>
                <a:ea typeface="方正楷体_GBK" pitchFamily="2" charset="-122"/>
                <a:cs typeface="Times New Roman" pitchFamily="18" charset="0"/>
              </a:rPr>
              <a:t>，常见表达有：</a:t>
            </a:r>
            <a:r>
              <a:rPr lang="en-US" altLang="zh-CN" sz="5400" dirty="0" smtClean="0">
                <a:latin typeface="Times New Roman" pitchFamily="18" charset="0"/>
                <a:ea typeface="方正楷体_GBK" pitchFamily="2" charset="-122"/>
              </a:rPr>
              <a:t>some/none/neither/several/a few/a </a:t>
            </a:r>
            <a:r>
              <a:rPr lang="en-US" altLang="zh-CN" sz="5400" dirty="0">
                <a:latin typeface="Times New Roman" pitchFamily="18" charset="0"/>
                <a:ea typeface="方正楷体_GBK" pitchFamily="2" charset="-122"/>
              </a:rPr>
              <a:t>little/many/most of + whom/which</a:t>
            </a:r>
            <a:endParaRPr lang="zh-CN" altLang="en-US" sz="5400" dirty="0">
              <a:latin typeface="Times New Roman" pitchFamily="18" charset="0"/>
              <a:ea typeface="方正楷体_GBK" pitchFamily="2" charset="-122"/>
            </a:endParaRPr>
          </a:p>
        </p:txBody>
      </p:sp>
      <p:pic>
        <p:nvPicPr>
          <p:cNvPr id="2051"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05908" y="4905294"/>
            <a:ext cx="17669240" cy="6048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图片 7">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269613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fade">
                                      <p:cBhvr>
                                        <p:cTn id="12"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95651" y="738000"/>
            <a:ext cx="20339999" cy="1920526"/>
          </a:xfrm>
          <a:prstGeom prst="rect">
            <a:avLst/>
          </a:prstGeom>
        </p:spPr>
        <p:txBody>
          <a:bodyPr wrap="square">
            <a:spAutoFit/>
          </a:bodyPr>
          <a:lstStyle/>
          <a:p>
            <a:pPr>
              <a:lnSpc>
                <a:spcPct val="110000"/>
              </a:lnSpc>
            </a:pP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13</a:t>
            </a:r>
            <a:r>
              <a:rPr lang="zh-CN" altLang="en-US" sz="5400" dirty="0" smtClean="0">
                <a:latin typeface="Times New Roman" panose="02020603050405020304" pitchFamily="18" charset="0"/>
                <a:cs typeface="Times New Roman" panose="02020603050405020304" pitchFamily="18" charset="0"/>
              </a:rPr>
              <a:t>）</a:t>
            </a:r>
            <a:r>
              <a:rPr lang="en-US" altLang="zh-CN" sz="5400" dirty="0">
                <a:latin typeface="Times New Roman" pitchFamily="18" charset="0"/>
                <a:ea typeface="方正楷体_GBK" pitchFamily="2" charset="-122"/>
              </a:rPr>
              <a:t>The old </a:t>
            </a:r>
            <a:r>
              <a:rPr lang="en-US" altLang="zh-CN" sz="5400" dirty="0" smtClean="0">
                <a:latin typeface="Times New Roman" pitchFamily="18" charset="0"/>
                <a:ea typeface="方正楷体_GBK" pitchFamily="2" charset="-122"/>
              </a:rPr>
              <a:t>woman  </a:t>
            </a:r>
            <a:r>
              <a:rPr lang="en-US" altLang="zh-CN" sz="5400" dirty="0">
                <a:latin typeface="Times New Roman" pitchFamily="18" charset="0"/>
                <a:ea typeface="方正楷体_GBK" pitchFamily="2" charset="-122"/>
              </a:rPr>
              <a:t>___________________________________</a:t>
            </a:r>
            <a:r>
              <a:rPr lang="zh-CN" altLang="en-US" sz="5400" dirty="0">
                <a:latin typeface="Times New Roman" pitchFamily="18" charset="0"/>
                <a:ea typeface="方正楷体_GBK" pitchFamily="2" charset="-122"/>
              </a:rPr>
              <a:t>（</a:t>
            </a:r>
            <a:r>
              <a:rPr lang="zh-CN" altLang="en-US" sz="5400" dirty="0" smtClean="0">
                <a:latin typeface="Times New Roman" pitchFamily="18" charset="0"/>
                <a:ea typeface="方正楷体_GBK" pitchFamily="2" charset="-122"/>
              </a:rPr>
              <a:t>我</a:t>
            </a:r>
            <a:endParaRPr lang="en-US" altLang="zh-CN" sz="5400" dirty="0" smtClean="0">
              <a:latin typeface="Times New Roman" pitchFamily="18" charset="0"/>
              <a:ea typeface="方正楷体_GBK" pitchFamily="2" charset="-122"/>
            </a:endParaRPr>
          </a:p>
          <a:p>
            <a:pPr>
              <a:lnSpc>
                <a:spcPct val="110000"/>
              </a:lnSpc>
            </a:pP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           </a:t>
            </a:r>
            <a:r>
              <a:rPr lang="zh-CN" altLang="en-US" sz="5400" dirty="0" smtClean="0">
                <a:latin typeface="Times New Roman" pitchFamily="18" charset="0"/>
                <a:ea typeface="方正楷体_GBK" pitchFamily="2" charset="-122"/>
              </a:rPr>
              <a:t>的</a:t>
            </a:r>
            <a:r>
              <a:rPr lang="zh-CN" altLang="en-US" sz="5400" dirty="0">
                <a:latin typeface="Times New Roman" pitchFamily="18" charset="0"/>
                <a:ea typeface="方正楷体_GBK" pitchFamily="2" charset="-122"/>
              </a:rPr>
              <a:t>妈妈正在照顾的）</a:t>
            </a:r>
            <a:r>
              <a:rPr lang="en-US" altLang="zh-CN" sz="5400" dirty="0">
                <a:latin typeface="Times New Roman" pitchFamily="18" charset="0"/>
                <a:ea typeface="方正楷体_GBK" pitchFamily="2" charset="-122"/>
              </a:rPr>
              <a:t>in the house is my </a:t>
            </a:r>
            <a:r>
              <a:rPr lang="en-US" altLang="zh-CN" sz="5400" dirty="0" smtClean="0">
                <a:latin typeface="Times New Roman" pitchFamily="18" charset="0"/>
                <a:ea typeface="方正楷体_GBK" pitchFamily="2" charset="-122"/>
              </a:rPr>
              <a:t>grandmother. </a:t>
            </a:r>
            <a:endParaRPr lang="zh-CN" altLang="en-US" sz="5400" dirty="0">
              <a:latin typeface="Times New Roman" pitchFamily="18" charset="0"/>
              <a:ea typeface="方正楷体_GBK" pitchFamily="2" charset="-122"/>
            </a:endParaRPr>
          </a:p>
        </p:txBody>
      </p:sp>
      <p:pic>
        <p:nvPicPr>
          <p:cNvPr id="3074"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7419301" flipV="1">
            <a:off x="16856845" y="2509225"/>
            <a:ext cx="2324100"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7820650" y="693000"/>
            <a:ext cx="12899685"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(whom/who/that) my mother is looking </a:t>
            </a:r>
            <a:r>
              <a:rPr lang="en-US" altLang="zh-CN" sz="5400" dirty="0" smtClean="0">
                <a:solidFill>
                  <a:srgbClr val="FF0000"/>
                </a:solidFill>
                <a:latin typeface="Times New Roman" pitchFamily="18" charset="0"/>
                <a:ea typeface="方正楷体_GBK" pitchFamily="2" charset="-122"/>
              </a:rPr>
              <a:t>after  </a:t>
            </a:r>
            <a:endParaRPr lang="en-US" altLang="zh-CN" sz="5400" dirty="0">
              <a:solidFill>
                <a:srgbClr val="FF0000"/>
              </a:solidFill>
              <a:latin typeface="Times New Roman" pitchFamily="18" charset="0"/>
              <a:ea typeface="方正楷体_GBK" pitchFamily="2" charset="-122"/>
            </a:endParaRPr>
          </a:p>
        </p:txBody>
      </p:sp>
      <p:grpSp>
        <p:nvGrpSpPr>
          <p:cNvPr id="6" name="组合 5"/>
          <p:cNvGrpSpPr/>
          <p:nvPr/>
        </p:nvGrpSpPr>
        <p:grpSpPr>
          <a:xfrm>
            <a:off x="6875650" y="2742588"/>
            <a:ext cx="10389160" cy="10244566"/>
            <a:chOff x="6875650" y="2742588"/>
            <a:chExt cx="10389160" cy="10244566"/>
          </a:xfrm>
        </p:grpSpPr>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1563" y="3798000"/>
              <a:ext cx="10333247" cy="9189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5">
              <a:clrChange>
                <a:clrFrom>
                  <a:srgbClr val="FFFDED"/>
                </a:clrFrom>
                <a:clrTo>
                  <a:srgbClr val="FFFDED">
                    <a:alpha val="0"/>
                  </a:srgbClr>
                </a:clrTo>
              </a:clrChange>
              <a:extLst>
                <a:ext uri="{28A0092B-C50C-407E-A947-70E740481C1C}">
                  <a14:useLocalDpi xmlns:a14="http://schemas.microsoft.com/office/drawing/2010/main" val="0"/>
                </a:ext>
              </a:extLst>
            </a:blip>
            <a:srcRect/>
            <a:stretch>
              <a:fillRect/>
            </a:stretch>
          </p:blipFill>
          <p:spPr bwMode="auto">
            <a:xfrm>
              <a:off x="6875650" y="2742588"/>
              <a:ext cx="4310460" cy="1043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11" name="图片 10">
            <a:hlinkClick r:id="rId6"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537911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074"/>
                                        </p:tgtEl>
                                        <p:attrNameLst>
                                          <p:attrName>style.visibility</p:attrName>
                                        </p:attrNameLst>
                                      </p:cBhvr>
                                      <p:to>
                                        <p:strVal val="visible"/>
                                      </p:to>
                                    </p:set>
                                    <p:animEffect transition="in" filter="fade">
                                      <p:cBhvr>
                                        <p:cTn id="20" dur="500"/>
                                        <p:tgtEl>
                                          <p:spTgt spid="307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P291</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6" name="Picture 9"/>
          <p:cNvPicPr>
            <a:picLocks noChangeAspect="1" noChangeArrowheads="1"/>
          </p:cNvPicPr>
          <p:nvPr/>
        </p:nvPicPr>
        <p:blipFill>
          <a:blip r:embed="rId3">
            <a:clrChange>
              <a:clrFrom>
                <a:srgbClr val="E5F4FC"/>
              </a:clrFrom>
              <a:clrTo>
                <a:srgbClr val="E5F4FC">
                  <a:alpha val="0"/>
                </a:srgbClr>
              </a:clrTo>
            </a:clrChange>
            <a:extLst>
              <a:ext uri="{28A0092B-C50C-407E-A947-70E740481C1C}">
                <a14:useLocalDpi xmlns:a14="http://schemas.microsoft.com/office/drawing/2010/main" val="0"/>
              </a:ext>
            </a:extLst>
          </a:blip>
          <a:srcRect/>
          <a:stretch>
            <a:fillRect/>
          </a:stretch>
        </p:blipFill>
        <p:spPr bwMode="auto">
          <a:xfrm>
            <a:off x="1250650" y="685038"/>
            <a:ext cx="4709250" cy="100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1250650" y="2178000"/>
            <a:ext cx="20250000" cy="10147393"/>
          </a:xfrm>
          <a:prstGeom prst="rect">
            <a:avLst/>
          </a:prstGeom>
          <a:ln>
            <a:noFill/>
          </a:ln>
        </p:spPr>
        <p:txBody>
          <a:bodyPr wrap="square">
            <a:spAutoFit/>
          </a:bodyPr>
          <a:lstStyle/>
          <a:p>
            <a:pPr>
              <a:lnSpc>
                <a:spcPct val="110000"/>
              </a:lnSpc>
            </a:pPr>
            <a:r>
              <a:rPr lang="en-US" altLang="zh-CN" sz="5400" b="1" dirty="0" smtClean="0">
                <a:solidFill>
                  <a:srgbClr val="4472C4"/>
                </a:solidFill>
                <a:latin typeface="Times New Roman" panose="02020603050405020304" pitchFamily="18" charset="0"/>
                <a:cs typeface="Times New Roman" panose="02020603050405020304" pitchFamily="18" charset="0"/>
              </a:rPr>
              <a:t>why</a:t>
            </a:r>
            <a:r>
              <a:rPr lang="zh-CN" altLang="en-US" sz="5400" b="1" dirty="0">
                <a:solidFill>
                  <a:srgbClr val="4472C4"/>
                </a:solidFill>
                <a:latin typeface="Times New Roman" panose="02020603050405020304" pitchFamily="18" charset="0"/>
                <a:cs typeface="Times New Roman" panose="02020603050405020304" pitchFamily="18" charset="0"/>
              </a:rPr>
              <a:t>的</a:t>
            </a:r>
            <a:r>
              <a:rPr lang="zh-CN" altLang="en-US" sz="5400" b="1" dirty="0" smtClean="0">
                <a:solidFill>
                  <a:srgbClr val="4472C4"/>
                </a:solidFill>
                <a:latin typeface="Times New Roman" panose="02020603050405020304" pitchFamily="18" charset="0"/>
                <a:cs typeface="Times New Roman" panose="02020603050405020304" pitchFamily="18" charset="0"/>
              </a:rPr>
              <a:t>用法</a:t>
            </a:r>
            <a:endParaRPr lang="en-US" altLang="zh-CN" sz="5400" b="1" dirty="0" smtClean="0">
              <a:solidFill>
                <a:srgbClr val="4472C4"/>
              </a:solidFill>
              <a:latin typeface="Times New Roman" panose="02020603050405020304" pitchFamily="18" charset="0"/>
              <a:cs typeface="Times New Roman" panose="02020603050405020304" pitchFamily="18" charset="0"/>
            </a:endParaRPr>
          </a:p>
          <a:p>
            <a:pPr>
              <a:lnSpc>
                <a:spcPct val="110000"/>
              </a:lnSpc>
            </a:pPr>
            <a:r>
              <a:rPr lang="en-US" altLang="zh-CN" sz="5400" b="1" dirty="0" smtClean="0">
                <a:latin typeface="Times New Roman" pitchFamily="18" charset="0"/>
                <a:ea typeface="方正楷体_GBK" pitchFamily="2" charset="-122"/>
              </a:rPr>
              <a:t>why</a:t>
            </a:r>
            <a:r>
              <a:rPr lang="zh-CN" altLang="en-US" sz="5400" b="1" dirty="0">
                <a:latin typeface="Times New Roman" pitchFamily="18" charset="0"/>
                <a:ea typeface="方正楷体_GBK" pitchFamily="2" charset="-122"/>
              </a:rPr>
              <a:t>（</a:t>
            </a:r>
            <a:r>
              <a:rPr lang="en-US" altLang="zh-CN" sz="5400" b="1" dirty="0">
                <a:latin typeface="Times New Roman" pitchFamily="18" charset="0"/>
                <a:ea typeface="方正楷体_GBK" pitchFamily="2" charset="-122"/>
              </a:rPr>
              <a:t>=for which</a:t>
            </a:r>
            <a:r>
              <a:rPr lang="zh-CN" altLang="en-US" sz="5400" b="1" dirty="0">
                <a:latin typeface="Times New Roman" pitchFamily="18" charset="0"/>
                <a:ea typeface="方正楷体_GBK" pitchFamily="2" charset="-122"/>
              </a:rPr>
              <a:t>）指代原因（</a:t>
            </a:r>
            <a:r>
              <a:rPr lang="en-US" altLang="zh-CN" sz="5400" b="1" dirty="0">
                <a:latin typeface="Times New Roman" pitchFamily="18" charset="0"/>
                <a:ea typeface="方正楷体_GBK" pitchFamily="2" charset="-122"/>
              </a:rPr>
              <a:t>reason</a:t>
            </a:r>
            <a:r>
              <a:rPr lang="zh-CN" altLang="en-US" sz="5400" b="1" dirty="0">
                <a:latin typeface="Times New Roman" pitchFamily="18" charset="0"/>
                <a:ea typeface="方正楷体_GBK" pitchFamily="2" charset="-122"/>
              </a:rPr>
              <a:t>），在从句中作原因状语</a:t>
            </a:r>
          </a:p>
          <a:p>
            <a:pPr>
              <a:lnSpc>
                <a:spcPct val="110000"/>
              </a:lnSpc>
            </a:pPr>
            <a:r>
              <a:rPr lang="en-US" altLang="zh-CN" sz="5400" b="1" dirty="0" smtClean="0">
                <a:solidFill>
                  <a:srgbClr val="FF0000"/>
                </a:solidFill>
                <a:latin typeface="Times New Roman" pitchFamily="18" charset="0"/>
                <a:ea typeface="方正楷体_GBK" pitchFamily="2" charset="-122"/>
              </a:rPr>
              <a:t>why</a:t>
            </a:r>
            <a:r>
              <a:rPr lang="zh-CN" altLang="en-US" sz="5400" b="1" dirty="0">
                <a:solidFill>
                  <a:srgbClr val="FF0000"/>
                </a:solidFill>
                <a:latin typeface="Times New Roman" pitchFamily="18" charset="0"/>
                <a:ea typeface="方正楷体_GBK" pitchFamily="2" charset="-122"/>
              </a:rPr>
              <a:t>不可引导非限制性定语</a:t>
            </a:r>
            <a:r>
              <a:rPr lang="zh-CN" altLang="en-US" sz="5400" b="1" dirty="0" smtClean="0">
                <a:solidFill>
                  <a:srgbClr val="FF0000"/>
                </a:solidFill>
                <a:latin typeface="Times New Roman" pitchFamily="18" charset="0"/>
                <a:ea typeface="方正楷体_GBK" pitchFamily="2" charset="-122"/>
              </a:rPr>
              <a:t>从句</a:t>
            </a:r>
            <a:endParaRPr lang="en-US" altLang="zh-CN" sz="5400" b="1" dirty="0">
              <a:solidFill>
                <a:srgbClr val="FF0000"/>
              </a:solidFill>
              <a:latin typeface="Times New Roman" pitchFamily="18" charset="0"/>
              <a:cs typeface="Times New Roman" panose="02020603050405020304" pitchFamily="18" charset="0"/>
            </a:endParaRPr>
          </a:p>
          <a:p>
            <a:pPr>
              <a:lnSpc>
                <a:spcPct val="110000"/>
              </a:lnSpc>
            </a:pP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14</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itchFamily="18" charset="0"/>
                <a:ea typeface="方正楷体_GBK" pitchFamily="2" charset="-122"/>
              </a:rPr>
              <a:t>The </a:t>
            </a:r>
            <a:r>
              <a:rPr lang="en-US" altLang="zh-CN" sz="5400" dirty="0">
                <a:latin typeface="Times New Roman" pitchFamily="18" charset="0"/>
                <a:ea typeface="方正楷体_GBK" pitchFamily="2" charset="-122"/>
              </a:rPr>
              <a:t>reason </a:t>
            </a:r>
            <a:r>
              <a:rPr lang="en-US" altLang="zh-CN" sz="5400" u="sng" dirty="0" smtClean="0">
                <a:latin typeface="Times New Roman" pitchFamily="18" charset="0"/>
                <a:ea typeface="方正楷体_GBK" pitchFamily="2" charset="-122"/>
              </a:rPr>
              <a:t>__________     </a:t>
            </a:r>
            <a:r>
              <a:rPr lang="en-US" altLang="zh-CN" sz="5400" dirty="0" smtClean="0">
                <a:latin typeface="Times New Roman" pitchFamily="18" charset="0"/>
                <a:ea typeface="方正楷体_GBK" pitchFamily="2" charset="-122"/>
              </a:rPr>
              <a:t> </a:t>
            </a:r>
            <a:r>
              <a:rPr lang="en-US" altLang="zh-CN" sz="5400" dirty="0">
                <a:latin typeface="Times New Roman" pitchFamily="18" charset="0"/>
                <a:ea typeface="方正楷体_GBK" pitchFamily="2" charset="-122"/>
              </a:rPr>
              <a:t>I don’t trust her is that she often tells </a:t>
            </a:r>
            <a:r>
              <a:rPr lang="en-US" altLang="zh-CN" sz="5400" dirty="0" smtClean="0">
                <a:latin typeface="Times New Roman" pitchFamily="18" charset="0"/>
                <a:ea typeface="方正楷体_GBK" pitchFamily="2" charset="-122"/>
              </a:rPr>
              <a:t> </a:t>
            </a:r>
          </a:p>
          <a:p>
            <a:pPr>
              <a:lnSpc>
                <a:spcPct val="110000"/>
              </a:lnSpc>
            </a:pP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           lies.  </a:t>
            </a:r>
          </a:p>
          <a:p>
            <a:pPr>
              <a:lnSpc>
                <a:spcPct val="110000"/>
              </a:lnSpc>
            </a:pPr>
            <a:endParaRPr lang="en-US" altLang="zh-CN" sz="5400" dirty="0" smtClean="0">
              <a:latin typeface="Times New Roman" pitchFamily="18" charset="0"/>
              <a:ea typeface="方正楷体_GBK" pitchFamily="2" charset="-122"/>
            </a:endParaRPr>
          </a:p>
          <a:p>
            <a:pPr>
              <a:lnSpc>
                <a:spcPct val="110000"/>
              </a:lnSpc>
            </a:pPr>
            <a:r>
              <a:rPr lang="en-US" altLang="zh-CN" sz="5400" b="1" dirty="0">
                <a:solidFill>
                  <a:srgbClr val="4472C4"/>
                </a:solidFill>
                <a:latin typeface="Times New Roman" panose="02020603050405020304" pitchFamily="18" charset="0"/>
                <a:cs typeface="Times New Roman" panose="02020603050405020304" pitchFamily="18" charset="0"/>
              </a:rPr>
              <a:t>when</a:t>
            </a:r>
            <a:r>
              <a:rPr lang="zh-CN" altLang="en-US" sz="5400" b="1" dirty="0">
                <a:solidFill>
                  <a:srgbClr val="4472C4"/>
                </a:solidFill>
                <a:latin typeface="Times New Roman" panose="02020603050405020304" pitchFamily="18" charset="0"/>
                <a:cs typeface="Times New Roman" panose="02020603050405020304" pitchFamily="18" charset="0"/>
              </a:rPr>
              <a:t>的</a:t>
            </a:r>
            <a:r>
              <a:rPr lang="zh-CN" altLang="en-US" sz="5400" b="1" dirty="0" smtClean="0">
                <a:solidFill>
                  <a:srgbClr val="4472C4"/>
                </a:solidFill>
                <a:latin typeface="Times New Roman" panose="02020603050405020304" pitchFamily="18" charset="0"/>
                <a:cs typeface="Times New Roman" panose="02020603050405020304" pitchFamily="18" charset="0"/>
              </a:rPr>
              <a:t>用法</a:t>
            </a:r>
            <a:endParaRPr lang="en-US" altLang="zh-CN" sz="5400" b="1" dirty="0" smtClean="0">
              <a:solidFill>
                <a:srgbClr val="4472C4"/>
              </a:solidFill>
              <a:latin typeface="Times New Roman" panose="02020603050405020304" pitchFamily="18" charset="0"/>
              <a:cs typeface="Times New Roman" panose="02020603050405020304" pitchFamily="18" charset="0"/>
            </a:endParaRPr>
          </a:p>
          <a:p>
            <a:pPr>
              <a:lnSpc>
                <a:spcPct val="110000"/>
              </a:lnSpc>
            </a:pPr>
            <a:r>
              <a:rPr lang="en-US" altLang="zh-CN" sz="5400" b="1" dirty="0" smtClean="0">
                <a:latin typeface="Times New Roman" pitchFamily="18" charset="0"/>
                <a:ea typeface="方正楷体_GBK" pitchFamily="2" charset="-122"/>
              </a:rPr>
              <a:t>when</a:t>
            </a:r>
            <a:r>
              <a:rPr lang="zh-CN" altLang="en-US" sz="5400" b="1" dirty="0">
                <a:latin typeface="Times New Roman" pitchFamily="18" charset="0"/>
                <a:ea typeface="方正楷体_GBK" pitchFamily="2" charset="-122"/>
              </a:rPr>
              <a:t>（</a:t>
            </a:r>
            <a:r>
              <a:rPr lang="en-US" altLang="zh-CN" sz="5400" b="1" dirty="0">
                <a:latin typeface="Times New Roman" pitchFamily="18" charset="0"/>
                <a:ea typeface="方正楷体_GBK" pitchFamily="2" charset="-122"/>
              </a:rPr>
              <a:t>=</a:t>
            </a:r>
            <a:r>
              <a:rPr lang="zh-CN" altLang="en-US" sz="5400" b="1" dirty="0">
                <a:latin typeface="Times New Roman" pitchFamily="18" charset="0"/>
                <a:ea typeface="方正楷体_GBK" pitchFamily="2" charset="-122"/>
              </a:rPr>
              <a:t>介词</a:t>
            </a:r>
            <a:r>
              <a:rPr lang="en-US" altLang="zh-CN" sz="5400" b="1" dirty="0">
                <a:latin typeface="Times New Roman" pitchFamily="18" charset="0"/>
                <a:ea typeface="方正楷体_GBK" pitchFamily="2" charset="-122"/>
              </a:rPr>
              <a:t>on/in/at/</a:t>
            </a:r>
            <a:r>
              <a:rPr lang="en-US" altLang="zh-CN" sz="5400" b="1" dirty="0" err="1">
                <a:latin typeface="Times New Roman" pitchFamily="18" charset="0"/>
                <a:ea typeface="方正楷体_GBK" pitchFamily="2" charset="-122"/>
              </a:rPr>
              <a:t>during+which</a:t>
            </a:r>
            <a:r>
              <a:rPr lang="zh-CN" altLang="en-US" sz="5400" b="1" dirty="0">
                <a:latin typeface="Times New Roman" pitchFamily="18" charset="0"/>
                <a:ea typeface="方正楷体_GBK" pitchFamily="2" charset="-122"/>
              </a:rPr>
              <a:t>）指代时间，在从句中作时间</a:t>
            </a:r>
            <a:r>
              <a:rPr lang="zh-CN" altLang="en-US" sz="5400" b="1" dirty="0" smtClean="0">
                <a:latin typeface="Times New Roman" pitchFamily="18" charset="0"/>
                <a:ea typeface="方正楷体_GBK" pitchFamily="2" charset="-122"/>
              </a:rPr>
              <a:t>状语</a:t>
            </a:r>
            <a:endParaRPr lang="en-US" altLang="zh-CN" sz="5400" b="1" dirty="0" smtClean="0">
              <a:latin typeface="Times New Roman" pitchFamily="18" charset="0"/>
              <a:ea typeface="方正楷体_GBK" pitchFamily="2" charset="-122"/>
            </a:endParaRPr>
          </a:p>
          <a:p>
            <a:pPr>
              <a:lnSpc>
                <a:spcPct val="110000"/>
              </a:lnSpc>
            </a:pPr>
            <a:r>
              <a:rPr lang="zh-CN" altLang="en-US" sz="5400" dirty="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15</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itchFamily="18" charset="0"/>
                <a:ea typeface="方正楷体_GBK" pitchFamily="2" charset="-122"/>
              </a:rPr>
              <a:t>We </a:t>
            </a:r>
            <a:r>
              <a:rPr lang="en-US" altLang="zh-CN" sz="5400" dirty="0">
                <a:latin typeface="Times New Roman" pitchFamily="18" charset="0"/>
                <a:ea typeface="方正楷体_GBK" pitchFamily="2" charset="-122"/>
              </a:rPr>
              <a:t>are living in an age </a:t>
            </a:r>
            <a:r>
              <a:rPr lang="en-US" altLang="zh-CN" sz="5400" u="sng" dirty="0" smtClean="0">
                <a:latin typeface="Times New Roman" pitchFamily="18" charset="0"/>
                <a:ea typeface="方正楷体_GBK" pitchFamily="2" charset="-122"/>
              </a:rPr>
              <a:t>_________       </a:t>
            </a:r>
            <a:r>
              <a:rPr lang="en-US" altLang="zh-CN" sz="5400" dirty="0" smtClean="0">
                <a:latin typeface="Times New Roman" pitchFamily="18" charset="0"/>
                <a:ea typeface="方正楷体_GBK" pitchFamily="2" charset="-122"/>
              </a:rPr>
              <a:t> </a:t>
            </a:r>
            <a:r>
              <a:rPr lang="en-US" altLang="zh-CN" sz="5400" dirty="0">
                <a:latin typeface="Times New Roman" pitchFamily="18" charset="0"/>
                <a:ea typeface="方正楷体_GBK" pitchFamily="2" charset="-122"/>
              </a:rPr>
              <a:t>many things are done on </a:t>
            </a:r>
            <a:endParaRPr lang="en-US" altLang="zh-CN" sz="5400" dirty="0" smtClean="0">
              <a:latin typeface="Times New Roman" pitchFamily="18" charset="0"/>
              <a:ea typeface="方正楷体_GBK" pitchFamily="2" charset="-122"/>
            </a:endParaRPr>
          </a:p>
          <a:p>
            <a:pPr>
              <a:lnSpc>
                <a:spcPct val="110000"/>
              </a:lnSpc>
            </a:pP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           smartphones.</a:t>
            </a:r>
            <a:endParaRPr lang="zh-CN" altLang="en-US" sz="5400" dirty="0">
              <a:latin typeface="Times New Roman" pitchFamily="18" charset="0"/>
              <a:ea typeface="方正楷体_GBK" pitchFamily="2" charset="-122"/>
            </a:endParaRPr>
          </a:p>
        </p:txBody>
      </p:sp>
      <p:sp>
        <p:nvSpPr>
          <p:cNvPr id="7" name="矩形 6"/>
          <p:cNvSpPr/>
          <p:nvPr/>
        </p:nvSpPr>
        <p:spPr>
          <a:xfrm>
            <a:off x="6637255" y="4862116"/>
            <a:ext cx="4243469"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why/for which</a:t>
            </a:r>
          </a:p>
        </p:txBody>
      </p:sp>
      <p:sp>
        <p:nvSpPr>
          <p:cNvPr id="8" name="矩形 7"/>
          <p:cNvSpPr/>
          <p:nvPr/>
        </p:nvSpPr>
        <p:spPr>
          <a:xfrm>
            <a:off x="9928709" y="10344670"/>
            <a:ext cx="4281941"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when/in which</a:t>
            </a:r>
          </a:p>
        </p:txBody>
      </p:sp>
      <p:pic>
        <p:nvPicPr>
          <p:cNvPr id="9" name="图片 8">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966091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Effect transition="in" filter="fade">
                                      <p:cBhvr>
                                        <p:cTn id="25" dur="500"/>
                                        <p:tgtEl>
                                          <p:spTgt spid="5">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animEffect transition="in" filter="fade">
                                      <p:cBhvr>
                                        <p:cTn id="35" dur="500"/>
                                        <p:tgtEl>
                                          <p:spTgt spid="5">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5">
                                            <p:txEl>
                                              <p:pRg st="7" end="7"/>
                                            </p:txEl>
                                          </p:spTgt>
                                        </p:tgtEl>
                                        <p:attrNameLst>
                                          <p:attrName>style.visibility</p:attrName>
                                        </p:attrNameLst>
                                      </p:cBhvr>
                                      <p:to>
                                        <p:strVal val="visible"/>
                                      </p:to>
                                    </p:set>
                                    <p:animEffect transition="in" filter="fade">
                                      <p:cBhvr>
                                        <p:cTn id="40" dur="500"/>
                                        <p:tgtEl>
                                          <p:spTgt spid="5">
                                            <p:txEl>
                                              <p:pRg st="7" end="7"/>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5">
                                            <p:txEl>
                                              <p:pRg st="8" end="8"/>
                                            </p:txEl>
                                          </p:spTgt>
                                        </p:tgtEl>
                                        <p:attrNameLst>
                                          <p:attrName>style.visibility</p:attrName>
                                        </p:attrNameLst>
                                      </p:cBhvr>
                                      <p:to>
                                        <p:strVal val="visible"/>
                                      </p:to>
                                    </p:set>
                                    <p:animEffect transition="in" filter="fade">
                                      <p:cBhvr>
                                        <p:cTn id="45" dur="500"/>
                                        <p:tgtEl>
                                          <p:spTgt spid="5">
                                            <p:txEl>
                                              <p:pRg st="8" end="8"/>
                                            </p:txEl>
                                          </p:spTgt>
                                        </p:tgtEl>
                                      </p:cBhvr>
                                    </p:animEffect>
                                  </p:childTnLst>
                                </p:cTn>
                              </p:par>
                              <p:par>
                                <p:cTn id="46" presetID="10" presetClass="entr" presetSubtype="0" fill="hold" nodeType="withEffect">
                                  <p:stCondLst>
                                    <p:cond delay="0"/>
                                  </p:stCondLst>
                                  <p:childTnLst>
                                    <p:set>
                                      <p:cBhvr>
                                        <p:cTn id="47" dur="1" fill="hold">
                                          <p:stCondLst>
                                            <p:cond delay="0"/>
                                          </p:stCondLst>
                                        </p:cTn>
                                        <p:tgtEl>
                                          <p:spTgt spid="5">
                                            <p:txEl>
                                              <p:pRg st="9" end="9"/>
                                            </p:txEl>
                                          </p:spTgt>
                                        </p:tgtEl>
                                        <p:attrNameLst>
                                          <p:attrName>style.visibility</p:attrName>
                                        </p:attrNameLst>
                                      </p:cBhvr>
                                      <p:to>
                                        <p:strVal val="visible"/>
                                      </p:to>
                                    </p:set>
                                    <p:animEffect transition="in" filter="fade">
                                      <p:cBhvr>
                                        <p:cTn id="48" dur="500"/>
                                        <p:tgtEl>
                                          <p:spTgt spid="5">
                                            <p:txEl>
                                              <p:pRg st="9" end="9"/>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fade">
                                      <p:cBhvr>
                                        <p:cTn id="5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4720" y="6542452"/>
            <a:ext cx="20245930" cy="5670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3">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50" y="693000"/>
            <a:ext cx="20250000" cy="3748719"/>
          </a:xfrm>
          <a:prstGeom prst="rect">
            <a:avLst/>
          </a:prstGeom>
          <a:ln>
            <a:noFill/>
          </a:ln>
        </p:spPr>
        <p:txBody>
          <a:bodyPr wrap="square">
            <a:spAutoFit/>
          </a:bodyPr>
          <a:lstStyle/>
          <a:p>
            <a:pPr>
              <a:lnSpc>
                <a:spcPct val="110000"/>
              </a:lnSpc>
            </a:pPr>
            <a:r>
              <a:rPr lang="en-US" altLang="zh-CN" sz="5400" b="1" dirty="0" smtClean="0">
                <a:solidFill>
                  <a:srgbClr val="4472C4"/>
                </a:solidFill>
                <a:latin typeface="Times New Roman" panose="02020603050405020304" pitchFamily="18" charset="0"/>
                <a:cs typeface="Times New Roman" panose="02020603050405020304" pitchFamily="18" charset="0"/>
              </a:rPr>
              <a:t>where</a:t>
            </a:r>
            <a:r>
              <a:rPr lang="zh-CN" altLang="en-US" sz="5400" b="1" dirty="0">
                <a:solidFill>
                  <a:srgbClr val="4472C4"/>
                </a:solidFill>
                <a:latin typeface="Times New Roman" panose="02020603050405020304" pitchFamily="18" charset="0"/>
                <a:cs typeface="Times New Roman" panose="02020603050405020304" pitchFamily="18" charset="0"/>
              </a:rPr>
              <a:t>的用法</a:t>
            </a:r>
            <a:endParaRPr lang="en-US" altLang="zh-CN" sz="5400" b="1" dirty="0" smtClean="0">
              <a:solidFill>
                <a:srgbClr val="4472C4"/>
              </a:solidFill>
              <a:latin typeface="Times New Roman" panose="02020603050405020304" pitchFamily="18" charset="0"/>
              <a:cs typeface="Times New Roman" panose="02020603050405020304" pitchFamily="18" charset="0"/>
            </a:endParaRPr>
          </a:p>
          <a:p>
            <a:pPr>
              <a:lnSpc>
                <a:spcPct val="110000"/>
              </a:lnSpc>
            </a:pPr>
            <a:r>
              <a:rPr lang="en-US" altLang="zh-CN" sz="5400" dirty="0">
                <a:latin typeface="Times New Roman" pitchFamily="18" charset="0"/>
                <a:ea typeface="方正楷体_GBK" pitchFamily="2" charset="-122"/>
              </a:rPr>
              <a:t>where</a:t>
            </a:r>
            <a:r>
              <a:rPr lang="zh-CN" altLang="en-US" sz="5400" dirty="0">
                <a:latin typeface="Times New Roman" pitchFamily="18" charset="0"/>
                <a:ea typeface="方正楷体_GBK" pitchFamily="2" charset="-122"/>
              </a:rPr>
              <a:t>（</a:t>
            </a:r>
            <a:r>
              <a:rPr lang="en-US" altLang="zh-CN" sz="5400" dirty="0">
                <a:latin typeface="Times New Roman" pitchFamily="18" charset="0"/>
                <a:ea typeface="方正楷体_GBK" pitchFamily="2" charset="-122"/>
              </a:rPr>
              <a:t>=in/on/at/to which</a:t>
            </a:r>
            <a:r>
              <a:rPr lang="zh-CN" altLang="en-US" sz="5400" dirty="0">
                <a:latin typeface="Times New Roman" pitchFamily="18" charset="0"/>
                <a:ea typeface="方正楷体_GBK" pitchFamily="2" charset="-122"/>
              </a:rPr>
              <a:t>）指代具体地点、抽象地点（</a:t>
            </a:r>
            <a:r>
              <a:rPr lang="en-US" altLang="zh-CN" sz="5400" dirty="0">
                <a:latin typeface="Times New Roman" pitchFamily="18" charset="0"/>
                <a:ea typeface="方正楷体_GBK" pitchFamily="2" charset="-122"/>
              </a:rPr>
              <a:t>condition, point, position, </a:t>
            </a:r>
            <a:r>
              <a:rPr lang="en-US" altLang="zh-CN" sz="5400" dirty="0" smtClean="0">
                <a:latin typeface="Times New Roman" pitchFamily="18" charset="0"/>
                <a:ea typeface="方正楷体_GBK" pitchFamily="2" charset="-122"/>
              </a:rPr>
              <a:t>activity</a:t>
            </a:r>
            <a:r>
              <a:rPr lang="en-US" altLang="zh-CN" sz="5400" dirty="0">
                <a:latin typeface="Times New Roman" pitchFamily="18" charset="0"/>
                <a:ea typeface="方正楷体_GBK" pitchFamily="2" charset="-122"/>
              </a:rPr>
              <a:t>, case, situation, atmosphere</a:t>
            </a:r>
            <a:r>
              <a:rPr lang="zh-CN" altLang="en-US" sz="5400" dirty="0">
                <a:latin typeface="Times New Roman" pitchFamily="18" charset="0"/>
                <a:ea typeface="方正楷体_GBK" pitchFamily="2" charset="-122"/>
              </a:rPr>
              <a:t>等），在从句中作地点状语</a:t>
            </a:r>
          </a:p>
        </p:txBody>
      </p:sp>
      <p:pic>
        <p:nvPicPr>
          <p:cNvPr id="6" name="Picture 2"/>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7419301" flipV="1">
            <a:off x="16316847" y="4104637"/>
            <a:ext cx="2324100"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7059950" flipV="1">
            <a:off x="11160585" y="9986963"/>
            <a:ext cx="1704975" cy="193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58738" y="6421969"/>
            <a:ext cx="11723823" cy="5282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13193151" y="7113016"/>
            <a:ext cx="7227499" cy="4154984"/>
          </a:xfrm>
          <a:prstGeom prst="rect">
            <a:avLst/>
          </a:prstGeom>
          <a:ln>
            <a:noFill/>
          </a:ln>
        </p:spPr>
        <p:txBody>
          <a:bodyPr wrap="square">
            <a:spAutoFit/>
          </a:bodyPr>
          <a:lstStyle/>
          <a:p>
            <a:r>
              <a:rPr lang="en-US" altLang="zh-CN" sz="4400" dirty="0">
                <a:latin typeface="Times New Roman" pitchFamily="18" charset="0"/>
                <a:ea typeface="方正楷体_GBK" pitchFamily="2" charset="-122"/>
              </a:rPr>
              <a:t>Wesley stood on top of the mountain, from where he could see the whole </a:t>
            </a:r>
            <a:r>
              <a:rPr lang="en-US" altLang="zh-CN" sz="4400" dirty="0" smtClean="0">
                <a:latin typeface="Times New Roman" pitchFamily="18" charset="0"/>
                <a:ea typeface="方正楷体_GBK" pitchFamily="2" charset="-122"/>
              </a:rPr>
              <a:t>city.</a:t>
            </a:r>
            <a:r>
              <a:rPr lang="zh-CN" altLang="en-US" sz="4400" dirty="0" smtClean="0">
                <a:latin typeface="Times New Roman" pitchFamily="18" charset="0"/>
                <a:ea typeface="方正楷体_GBK" pitchFamily="2" charset="-122"/>
              </a:rPr>
              <a:t>（</a:t>
            </a:r>
            <a:r>
              <a:rPr lang="en-US" altLang="zh-CN" sz="4400" dirty="0">
                <a:latin typeface="Times New Roman" pitchFamily="18" charset="0"/>
                <a:ea typeface="方正楷体_GBK" pitchFamily="2" charset="-122"/>
              </a:rPr>
              <a:t>where</a:t>
            </a:r>
            <a:r>
              <a:rPr lang="zh-CN" altLang="en-US" sz="4400" dirty="0">
                <a:latin typeface="Times New Roman" pitchFamily="18" charset="0"/>
                <a:ea typeface="方正楷体_GBK" pitchFamily="2" charset="-122"/>
              </a:rPr>
              <a:t>指代 </a:t>
            </a:r>
            <a:r>
              <a:rPr lang="en-US" altLang="zh-CN" sz="4400" dirty="0">
                <a:latin typeface="Times New Roman" pitchFamily="18" charset="0"/>
                <a:ea typeface="方正楷体_GBK" pitchFamily="2" charset="-122"/>
              </a:rPr>
              <a:t>on top of the mountain</a:t>
            </a:r>
            <a:r>
              <a:rPr lang="zh-CN" altLang="en-US" sz="4400" dirty="0">
                <a:latin typeface="Times New Roman" pitchFamily="18" charset="0"/>
                <a:ea typeface="方正楷体_GBK" pitchFamily="2" charset="-122"/>
              </a:rPr>
              <a:t>，指的是山顶的位置，而不是指“山”）</a:t>
            </a:r>
          </a:p>
        </p:txBody>
      </p:sp>
      <p:pic>
        <p:nvPicPr>
          <p:cNvPr id="12" name="Picture 2"/>
          <p:cNvPicPr>
            <a:picLocks noChangeAspect="1" noChangeArrowheads="1"/>
          </p:cNvPicPr>
          <p:nvPr/>
        </p:nvPicPr>
        <p:blipFill>
          <a:blip r:embed="rId7">
            <a:clrChange>
              <a:clrFrom>
                <a:srgbClr val="FFFDED"/>
              </a:clrFrom>
              <a:clrTo>
                <a:srgbClr val="FFFDED">
                  <a:alpha val="0"/>
                </a:srgbClr>
              </a:clrTo>
            </a:clrChange>
            <a:extLst>
              <a:ext uri="{28A0092B-C50C-407E-A947-70E740481C1C}">
                <a14:useLocalDpi xmlns:a14="http://schemas.microsoft.com/office/drawing/2010/main" val="0"/>
              </a:ext>
            </a:extLst>
          </a:blip>
          <a:srcRect/>
          <a:stretch>
            <a:fillRect/>
          </a:stretch>
        </p:blipFill>
        <p:spPr bwMode="auto">
          <a:xfrm>
            <a:off x="1254720" y="5434606"/>
            <a:ext cx="4310460" cy="1043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图片 12">
            <a:hlinkClick r:id="rId8"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966091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101"/>
                                        </p:tgtEl>
                                        <p:attrNameLst>
                                          <p:attrName>style.visibility</p:attrName>
                                        </p:attrNameLst>
                                      </p:cBhvr>
                                      <p:to>
                                        <p:strVal val="visible"/>
                                      </p:to>
                                    </p:set>
                                    <p:animEffect transition="in" filter="fade">
                                      <p:cBhvr>
                                        <p:cTn id="32" dur="500"/>
                                        <p:tgtEl>
                                          <p:spTgt spid="410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099"/>
                                        </p:tgtEl>
                                        <p:attrNameLst>
                                          <p:attrName>style.visibility</p:attrName>
                                        </p:attrNameLst>
                                      </p:cBhvr>
                                      <p:to>
                                        <p:strVal val="visible"/>
                                      </p:to>
                                    </p:set>
                                    <p:animEffect transition="in" filter="fade">
                                      <p:cBhvr>
                                        <p:cTn id="37" dur="500"/>
                                        <p:tgtEl>
                                          <p:spTgt spid="409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4720" y="10556056"/>
            <a:ext cx="20245930" cy="2241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3">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50" y="693000"/>
            <a:ext cx="20250000" cy="8319200"/>
          </a:xfrm>
          <a:prstGeom prst="rect">
            <a:avLst/>
          </a:prstGeom>
          <a:ln>
            <a:noFill/>
          </a:ln>
        </p:spPr>
        <p:txBody>
          <a:bodyPr wrap="square">
            <a:spAutoFit/>
          </a:bodyPr>
          <a:lstStyle/>
          <a:p>
            <a:pPr>
              <a:lnSpc>
                <a:spcPct val="110000"/>
              </a:lnSpc>
            </a:pPr>
            <a:r>
              <a:rPr lang="zh-CN" altLang="en-US" sz="5400" dirty="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16</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itchFamily="18" charset="0"/>
                <a:ea typeface="方正楷体_GBK" pitchFamily="2" charset="-122"/>
              </a:rPr>
              <a:t>If </a:t>
            </a:r>
            <a:r>
              <a:rPr lang="en-US" altLang="zh-CN" sz="5400" dirty="0">
                <a:latin typeface="Times New Roman" pitchFamily="18" charset="0"/>
                <a:ea typeface="方正楷体_GBK" pitchFamily="2" charset="-122"/>
              </a:rPr>
              <a:t>the shopping mall has a chair _______ women can park their </a:t>
            </a:r>
            <a:endParaRPr lang="en-US" altLang="zh-CN" sz="5400" dirty="0" smtClean="0">
              <a:latin typeface="Times New Roman" pitchFamily="18" charset="0"/>
              <a:ea typeface="方正楷体_GBK" pitchFamily="2" charset="-122"/>
            </a:endParaRPr>
          </a:p>
          <a:p>
            <a:pPr>
              <a:lnSpc>
                <a:spcPct val="110000"/>
              </a:lnSpc>
            </a:pP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           men</a:t>
            </a:r>
            <a:r>
              <a:rPr lang="en-US" altLang="zh-CN" sz="5400" dirty="0">
                <a:latin typeface="Times New Roman" pitchFamily="18" charset="0"/>
                <a:ea typeface="方正楷体_GBK" pitchFamily="2" charset="-122"/>
              </a:rPr>
              <a:t>, women will spend </a:t>
            </a:r>
            <a:r>
              <a:rPr lang="en-US" altLang="zh-CN" sz="5400" dirty="0" smtClean="0">
                <a:latin typeface="Times New Roman" pitchFamily="18" charset="0"/>
                <a:ea typeface="方正楷体_GBK" pitchFamily="2" charset="-122"/>
              </a:rPr>
              <a:t>more </a:t>
            </a:r>
            <a:r>
              <a:rPr lang="en-US" altLang="zh-CN" sz="5400" dirty="0">
                <a:latin typeface="Times New Roman" pitchFamily="18" charset="0"/>
                <a:ea typeface="方正楷体_GBK" pitchFamily="2" charset="-122"/>
              </a:rPr>
              <a:t>time </a:t>
            </a:r>
            <a:r>
              <a:rPr lang="en-US" altLang="zh-CN" sz="5400" dirty="0" smtClean="0">
                <a:latin typeface="Times New Roman" pitchFamily="18" charset="0"/>
                <a:ea typeface="方正楷体_GBK" pitchFamily="2" charset="-122"/>
              </a:rPr>
              <a:t>there. </a:t>
            </a:r>
            <a:endParaRPr lang="en-US" altLang="zh-CN" sz="5400" dirty="0">
              <a:latin typeface="Times New Roman" pitchFamily="18" charset="0"/>
              <a:ea typeface="方正楷体_GBK" pitchFamily="2" charset="-122"/>
            </a:endParaRPr>
          </a:p>
          <a:p>
            <a:pPr>
              <a:lnSpc>
                <a:spcPct val="110000"/>
              </a:lnSpc>
            </a:pPr>
            <a:r>
              <a:rPr lang="en-US" altLang="zh-CN" sz="5400" dirty="0" smtClean="0">
                <a:latin typeface="Times New Roman" pitchFamily="18" charset="0"/>
                <a:ea typeface="方正楷体_GBK" pitchFamily="2" charset="-122"/>
              </a:rPr>
              <a:t>            A. which		B. when	C. where		D. </a:t>
            </a:r>
            <a:r>
              <a:rPr lang="en-US" altLang="zh-CN" sz="5400" dirty="0">
                <a:latin typeface="Times New Roman" pitchFamily="18" charset="0"/>
                <a:ea typeface="方正楷体_GBK" pitchFamily="2" charset="-122"/>
              </a:rPr>
              <a:t>that </a:t>
            </a:r>
            <a:endParaRPr lang="en-US" altLang="zh-CN" sz="5400" dirty="0" smtClean="0">
              <a:latin typeface="Times New Roman" pitchFamily="18" charset="0"/>
              <a:ea typeface="方正楷体_GBK" pitchFamily="2" charset="-122"/>
            </a:endParaRPr>
          </a:p>
          <a:p>
            <a:pPr>
              <a:lnSpc>
                <a:spcPct val="110000"/>
              </a:lnSpc>
            </a:pPr>
            <a:r>
              <a:rPr lang="zh-CN" altLang="en-US" sz="5400" dirty="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17</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itchFamily="18" charset="0"/>
                <a:ea typeface="方正楷体_GBK" pitchFamily="2" charset="-122"/>
              </a:rPr>
              <a:t>There </a:t>
            </a:r>
            <a:r>
              <a:rPr lang="en-US" altLang="zh-CN" sz="5400" dirty="0">
                <a:latin typeface="Times New Roman" pitchFamily="18" charset="0"/>
                <a:ea typeface="方正楷体_GBK" pitchFamily="2" charset="-122"/>
              </a:rPr>
              <a:t>are a number of cases _______ English beginners fail to </a:t>
            </a:r>
            <a:r>
              <a:rPr lang="en-US" altLang="zh-CN" sz="5400" dirty="0" smtClean="0">
                <a:latin typeface="Times New Roman" pitchFamily="18" charset="0"/>
                <a:ea typeface="方正楷体_GBK" pitchFamily="2" charset="-122"/>
              </a:rPr>
              <a:t> </a:t>
            </a:r>
          </a:p>
          <a:p>
            <a:pPr>
              <a:lnSpc>
                <a:spcPct val="110000"/>
              </a:lnSpc>
            </a:pPr>
            <a:r>
              <a:rPr lang="en-US" altLang="zh-CN" sz="5400" dirty="0" smtClean="0">
                <a:latin typeface="Times New Roman" pitchFamily="18" charset="0"/>
                <a:ea typeface="方正楷体_GBK" pitchFamily="2" charset="-122"/>
              </a:rPr>
              <a:t>            use </a:t>
            </a:r>
            <a:r>
              <a:rPr lang="en-US" altLang="zh-CN" sz="5400" dirty="0">
                <a:latin typeface="Times New Roman" pitchFamily="18" charset="0"/>
                <a:ea typeface="方正楷体_GBK" pitchFamily="2" charset="-122"/>
              </a:rPr>
              <a:t>the language </a:t>
            </a:r>
            <a:r>
              <a:rPr lang="en-US" altLang="zh-CN" sz="5400" dirty="0" smtClean="0">
                <a:latin typeface="Times New Roman" pitchFamily="18" charset="0"/>
                <a:ea typeface="方正楷体_GBK" pitchFamily="2" charset="-122"/>
              </a:rPr>
              <a:t>properly. </a:t>
            </a:r>
            <a:endParaRPr lang="en-US" altLang="zh-CN" sz="5400" dirty="0">
              <a:latin typeface="Times New Roman" pitchFamily="18" charset="0"/>
              <a:ea typeface="方正楷体_GBK" pitchFamily="2" charset="-122"/>
            </a:endParaRPr>
          </a:p>
          <a:p>
            <a:pPr>
              <a:lnSpc>
                <a:spcPct val="110000"/>
              </a:lnSpc>
            </a:pPr>
            <a:r>
              <a:rPr lang="en-US" altLang="zh-CN" sz="5400" dirty="0" smtClean="0">
                <a:latin typeface="Times New Roman" pitchFamily="18" charset="0"/>
                <a:ea typeface="方正楷体_GBK" pitchFamily="2" charset="-122"/>
              </a:rPr>
              <a:t>            A. which		B. as		C. why		D. where</a:t>
            </a:r>
          </a:p>
          <a:p>
            <a:pPr>
              <a:lnSpc>
                <a:spcPct val="110000"/>
              </a:lnSpc>
            </a:pPr>
            <a:r>
              <a:rPr lang="zh-CN" altLang="en-US" sz="5400" dirty="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18</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itchFamily="18" charset="0"/>
                <a:ea typeface="方正楷体_GBK" pitchFamily="2" charset="-122"/>
              </a:rPr>
              <a:t>Beijing</a:t>
            </a:r>
            <a:r>
              <a:rPr lang="en-US" altLang="zh-CN" sz="5400" dirty="0">
                <a:latin typeface="Times New Roman" pitchFamily="18" charset="0"/>
                <a:ea typeface="方正楷体_GBK" pitchFamily="2" charset="-122"/>
              </a:rPr>
              <a:t>, </a:t>
            </a:r>
            <a:r>
              <a:rPr lang="en-US" altLang="zh-CN" sz="5400" dirty="0" smtClean="0">
                <a:latin typeface="Times New Roman" pitchFamily="18" charset="0"/>
                <a:ea typeface="方正楷体_GBK" pitchFamily="2" charset="-122"/>
              </a:rPr>
              <a:t>___________________________, </a:t>
            </a:r>
            <a:r>
              <a:rPr lang="en-US" altLang="zh-CN" sz="5400" dirty="0">
                <a:latin typeface="Times New Roman" pitchFamily="18" charset="0"/>
                <a:ea typeface="方正楷体_GBK" pitchFamily="2" charset="-122"/>
              </a:rPr>
              <a:t>is a big </a:t>
            </a:r>
            <a:r>
              <a:rPr lang="en-US" altLang="zh-CN" sz="5400" dirty="0" smtClean="0">
                <a:latin typeface="Times New Roman" pitchFamily="18" charset="0"/>
                <a:ea typeface="方正楷体_GBK" pitchFamily="2" charset="-122"/>
              </a:rPr>
              <a:t>city</a:t>
            </a:r>
            <a:r>
              <a:rPr lang="en-US" altLang="zh-CN" sz="5400" dirty="0">
                <a:latin typeface="Times New Roman" pitchFamily="18" charset="0"/>
                <a:ea typeface="方正楷体_GBK" pitchFamily="2" charset="-122"/>
              </a:rPr>
              <a:t> with a</a:t>
            </a:r>
            <a:r>
              <a:rPr lang="en-US" altLang="zh-CN" sz="5400" dirty="0" smtClean="0">
                <a:latin typeface="Times New Roman" pitchFamily="18" charset="0"/>
                <a:ea typeface="方正楷体_GBK" pitchFamily="2" charset="-122"/>
              </a:rPr>
              <a:t> </a:t>
            </a:r>
          </a:p>
          <a:p>
            <a:pPr>
              <a:lnSpc>
                <a:spcPct val="110000"/>
              </a:lnSpc>
            </a:pPr>
            <a:r>
              <a:rPr lang="en-US" altLang="zh-CN" sz="5400" dirty="0" smtClean="0">
                <a:latin typeface="Times New Roman" pitchFamily="18" charset="0"/>
                <a:ea typeface="方正楷体_GBK" pitchFamily="2" charset="-122"/>
              </a:rPr>
              <a:t>            long history.  </a:t>
            </a:r>
            <a:endParaRPr lang="en-US" altLang="zh-CN" sz="5400" dirty="0">
              <a:latin typeface="Times New Roman" pitchFamily="18" charset="0"/>
              <a:ea typeface="方正楷体_GBK" pitchFamily="2" charset="-122"/>
            </a:endParaRPr>
          </a:p>
          <a:p>
            <a:pPr>
              <a:lnSpc>
                <a:spcPct val="110000"/>
              </a:lnSpc>
            </a:pPr>
            <a:r>
              <a:rPr lang="zh-CN" altLang="en-US" sz="5400" dirty="0" smtClean="0">
                <a:latin typeface="Times New Roman" pitchFamily="18" charset="0"/>
                <a:ea typeface="方正楷体_GBK" pitchFamily="2" charset="-122"/>
              </a:rPr>
              <a:t>            </a:t>
            </a:r>
            <a:r>
              <a:rPr lang="zh-CN" altLang="en-US" sz="5400" b="1" dirty="0" smtClean="0">
                <a:latin typeface="Times New Roman" pitchFamily="18" charset="0"/>
                <a:ea typeface="方正楷体_GBK" pitchFamily="2" charset="-122"/>
              </a:rPr>
              <a:t>中国</a:t>
            </a:r>
            <a:r>
              <a:rPr lang="zh-CN" altLang="en-US" sz="5400" b="1" dirty="0">
                <a:latin typeface="Times New Roman" pitchFamily="18" charset="0"/>
                <a:ea typeface="方正楷体_GBK" pitchFamily="2" charset="-122"/>
              </a:rPr>
              <a:t>的首都北京是一个有着悠久历史的大城市。</a:t>
            </a:r>
          </a:p>
        </p:txBody>
      </p:sp>
      <p:sp>
        <p:nvSpPr>
          <p:cNvPr id="10" name="矩形 9"/>
          <p:cNvSpPr/>
          <p:nvPr/>
        </p:nvSpPr>
        <p:spPr>
          <a:xfrm>
            <a:off x="5750650" y="6082010"/>
            <a:ext cx="9341019"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which is the capital city of China</a:t>
            </a:r>
          </a:p>
        </p:txBody>
      </p:sp>
      <p:pic>
        <p:nvPicPr>
          <p:cNvPr id="12" name="Picture 2"/>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7419301" flipV="1">
            <a:off x="5426847" y="8221435"/>
            <a:ext cx="2324100"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矩形 10"/>
          <p:cNvSpPr/>
          <p:nvPr/>
        </p:nvSpPr>
        <p:spPr>
          <a:xfrm>
            <a:off x="2195514" y="10818674"/>
            <a:ext cx="18990136" cy="1754326"/>
          </a:xfrm>
          <a:prstGeom prst="rect">
            <a:avLst/>
          </a:prstGeom>
          <a:ln>
            <a:noFill/>
          </a:ln>
        </p:spPr>
        <p:txBody>
          <a:bodyPr wrap="square">
            <a:spAutoFit/>
          </a:bodyPr>
          <a:lstStyle/>
          <a:p>
            <a:r>
              <a:rPr lang="zh-CN" altLang="en-US" sz="5400" b="1" dirty="0">
                <a:latin typeface="Times New Roman" pitchFamily="18" charset="0"/>
                <a:ea typeface="方正楷体_GBK" pitchFamily="2" charset="-122"/>
              </a:rPr>
              <a:t>当表示地点、时间或原因的名词在定语从句中作主语、宾语或表语时，用关系代词</a:t>
            </a:r>
            <a:r>
              <a:rPr lang="en-US" altLang="zh-CN" sz="5400" dirty="0">
                <a:latin typeface="Times New Roman" pitchFamily="18" charset="0"/>
                <a:ea typeface="方正楷体_GBK" pitchFamily="2" charset="-122"/>
              </a:rPr>
              <a:t>that/which</a:t>
            </a:r>
            <a:r>
              <a:rPr lang="zh-CN" altLang="en-US" sz="5400" b="1" dirty="0">
                <a:latin typeface="Times New Roman" pitchFamily="18" charset="0"/>
                <a:ea typeface="方正楷体_GBK" pitchFamily="2" charset="-122"/>
              </a:rPr>
              <a:t>引导。</a:t>
            </a:r>
          </a:p>
        </p:txBody>
      </p:sp>
      <p:pic>
        <p:nvPicPr>
          <p:cNvPr id="13" name="Picture 4" descr="C:\Users\Administrator.LBDZ-20050101FL\Desktop\张涛\提分宝典\ppt\模板箭头图库\对1.png"/>
          <p:cNvPicPr>
            <a:picLocks noChangeAspect="1" noChangeArrowheads="1"/>
          </p:cNvPicPr>
          <p:nvPr/>
        </p:nvPicPr>
        <p:blipFill>
          <a:blip r:embed="rId5"/>
          <a:srcRect/>
          <a:stretch>
            <a:fillRect/>
          </a:stretch>
        </p:blipFill>
        <p:spPr bwMode="auto">
          <a:xfrm>
            <a:off x="11915650" y="2402107"/>
            <a:ext cx="1437588" cy="1122328"/>
          </a:xfrm>
          <a:prstGeom prst="rect">
            <a:avLst/>
          </a:prstGeom>
          <a:noFill/>
        </p:spPr>
      </p:pic>
      <p:pic>
        <p:nvPicPr>
          <p:cNvPr id="14" name="Picture 4" descr="C:\Users\Administrator.LBDZ-20050101FL\Desktop\张涛\提分宝典\ppt\模板箭头图库\对1.png"/>
          <p:cNvPicPr>
            <a:picLocks noChangeAspect="1" noChangeArrowheads="1"/>
          </p:cNvPicPr>
          <p:nvPr/>
        </p:nvPicPr>
        <p:blipFill>
          <a:blip r:embed="rId5"/>
          <a:srcRect/>
          <a:stretch>
            <a:fillRect/>
          </a:stretch>
        </p:blipFill>
        <p:spPr bwMode="auto">
          <a:xfrm>
            <a:off x="17450650" y="5124588"/>
            <a:ext cx="1437588" cy="1122328"/>
          </a:xfrm>
          <a:prstGeom prst="rect">
            <a:avLst/>
          </a:prstGeom>
          <a:noFill/>
        </p:spPr>
      </p:pic>
      <p:pic>
        <p:nvPicPr>
          <p:cNvPr id="16" name="Picture 2"/>
          <p:cNvPicPr>
            <a:picLocks noChangeAspect="1" noChangeArrowheads="1"/>
          </p:cNvPicPr>
          <p:nvPr/>
        </p:nvPicPr>
        <p:blipFill>
          <a:blip r:embed="rId6">
            <a:clrChange>
              <a:clrFrom>
                <a:srgbClr val="FFFDED"/>
              </a:clrFrom>
              <a:clrTo>
                <a:srgbClr val="FFFDED">
                  <a:alpha val="0"/>
                </a:srgbClr>
              </a:clrTo>
            </a:clrChange>
            <a:extLst>
              <a:ext uri="{28A0092B-C50C-407E-A947-70E740481C1C}">
                <a14:useLocalDpi xmlns:a14="http://schemas.microsoft.com/office/drawing/2010/main" val="0"/>
              </a:ext>
            </a:extLst>
          </a:blip>
          <a:srcRect/>
          <a:stretch>
            <a:fillRect/>
          </a:stretch>
        </p:blipFill>
        <p:spPr bwMode="auto">
          <a:xfrm>
            <a:off x="1274462" y="9513000"/>
            <a:ext cx="4310460" cy="1043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图片 14">
            <a:hlinkClick r:id="rId7"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966091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fade">
                                      <p:cBhvr>
                                        <p:cTn id="13" dur="500"/>
                                        <p:tgtEl>
                                          <p:spTgt spid="5">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animEffect transition="in" filter="fade">
                                      <p:cBhvr>
                                        <p:cTn id="23" dur="500"/>
                                        <p:tgtEl>
                                          <p:spTgt spid="5">
                                            <p:txEl>
                                              <p:pRg st="3" end="3"/>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fade">
                                      <p:cBhvr>
                                        <p:cTn id="26" dur="500"/>
                                        <p:tgtEl>
                                          <p:spTgt spid="5">
                                            <p:txEl>
                                              <p:pRg st="4" end="4"/>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Effect transition="in" filter="fade">
                                      <p:cBhvr>
                                        <p:cTn id="29" dur="500"/>
                                        <p:tgtEl>
                                          <p:spTgt spid="5">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5">
                                            <p:txEl>
                                              <p:pRg st="6" end="6"/>
                                            </p:txEl>
                                          </p:spTgt>
                                        </p:tgtEl>
                                        <p:attrNameLst>
                                          <p:attrName>style.visibility</p:attrName>
                                        </p:attrNameLst>
                                      </p:cBhvr>
                                      <p:to>
                                        <p:strVal val="visible"/>
                                      </p:to>
                                    </p:set>
                                    <p:animEffect transition="in" filter="fade">
                                      <p:cBhvr>
                                        <p:cTn id="39" dur="500"/>
                                        <p:tgtEl>
                                          <p:spTgt spid="5">
                                            <p:txEl>
                                              <p:pRg st="6" end="6"/>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5">
                                            <p:txEl>
                                              <p:pRg st="7" end="7"/>
                                            </p:txEl>
                                          </p:spTgt>
                                        </p:tgtEl>
                                        <p:attrNameLst>
                                          <p:attrName>style.visibility</p:attrName>
                                        </p:attrNameLst>
                                      </p:cBhvr>
                                      <p:to>
                                        <p:strVal val="visible"/>
                                      </p:to>
                                    </p:set>
                                    <p:animEffect transition="in" filter="fade">
                                      <p:cBhvr>
                                        <p:cTn id="42" dur="500"/>
                                        <p:tgtEl>
                                          <p:spTgt spid="5">
                                            <p:txEl>
                                              <p:pRg st="7" end="7"/>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5">
                                            <p:txEl>
                                              <p:pRg st="8" end="8"/>
                                            </p:txEl>
                                          </p:spTgt>
                                        </p:tgtEl>
                                        <p:attrNameLst>
                                          <p:attrName>style.visibility</p:attrName>
                                        </p:attrNameLst>
                                      </p:cBhvr>
                                      <p:to>
                                        <p:strVal val="visible"/>
                                      </p:to>
                                    </p:set>
                                    <p:animEffect transition="in" filter="fade">
                                      <p:cBhvr>
                                        <p:cTn id="45" dur="500"/>
                                        <p:tgtEl>
                                          <p:spTgt spid="5">
                                            <p:txEl>
                                              <p:pRg st="8" end="8"/>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500"/>
                                        <p:tgtEl>
                                          <p:spTgt spid="16"/>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fade">
                                      <p:cBhvr>
                                        <p:cTn id="65" dur="500"/>
                                        <p:tgtEl>
                                          <p:spTgt spid="17"/>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fade">
                                      <p:cBhvr>
                                        <p:cTn id="7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P292</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5123" name="Picture 3"/>
          <p:cNvPicPr>
            <a:picLocks noChangeAspect="1" noChangeArrowheads="1"/>
          </p:cNvPicPr>
          <p:nvPr/>
        </p:nvPicPr>
        <p:blipFill>
          <a:blip r:embed="rId3">
            <a:clrChange>
              <a:clrFrom>
                <a:srgbClr val="E5F4FC"/>
              </a:clrFrom>
              <a:clrTo>
                <a:srgbClr val="E5F4FC">
                  <a:alpha val="0"/>
                </a:srgbClr>
              </a:clrTo>
            </a:clrChange>
            <a:extLst>
              <a:ext uri="{28A0092B-C50C-407E-A947-70E740481C1C}">
                <a14:useLocalDpi xmlns:a14="http://schemas.microsoft.com/office/drawing/2010/main" val="0"/>
              </a:ext>
            </a:extLst>
          </a:blip>
          <a:srcRect/>
          <a:stretch>
            <a:fillRect/>
          </a:stretch>
        </p:blipFill>
        <p:spPr bwMode="auto">
          <a:xfrm>
            <a:off x="1302550" y="725850"/>
            <a:ext cx="9339750" cy="100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矩形 7"/>
          <p:cNvSpPr/>
          <p:nvPr/>
        </p:nvSpPr>
        <p:spPr>
          <a:xfrm>
            <a:off x="1250650" y="2003800"/>
            <a:ext cx="20565000" cy="6491008"/>
          </a:xfrm>
          <a:prstGeom prst="rect">
            <a:avLst/>
          </a:prstGeom>
          <a:ln>
            <a:noFill/>
          </a:ln>
        </p:spPr>
        <p:txBody>
          <a:bodyPr wrap="square">
            <a:spAutoFit/>
          </a:bodyPr>
          <a:lstStyle/>
          <a:p>
            <a:pPr>
              <a:lnSpc>
                <a:spcPct val="110000"/>
              </a:lnSpc>
            </a:pPr>
            <a:r>
              <a:rPr lang="en-US" altLang="zh-CN" sz="5400" b="1" dirty="0">
                <a:solidFill>
                  <a:srgbClr val="4472C4"/>
                </a:solidFill>
                <a:latin typeface="Times New Roman" panose="02020603050405020304" pitchFamily="18" charset="0"/>
                <a:cs typeface="Times New Roman" panose="02020603050405020304" pitchFamily="18" charset="0"/>
              </a:rPr>
              <a:t>way</a:t>
            </a:r>
            <a:r>
              <a:rPr lang="zh-CN" altLang="en-US" sz="5400" b="1" dirty="0">
                <a:solidFill>
                  <a:srgbClr val="4472C4"/>
                </a:solidFill>
                <a:latin typeface="Times New Roman" panose="02020603050405020304" pitchFamily="18" charset="0"/>
                <a:cs typeface="Times New Roman" panose="02020603050405020304" pitchFamily="18" charset="0"/>
              </a:rPr>
              <a:t>作先行词</a:t>
            </a:r>
            <a:endParaRPr lang="en-US" altLang="zh-CN" sz="5400" b="1" dirty="0">
              <a:solidFill>
                <a:srgbClr val="4472C4"/>
              </a:solidFill>
              <a:latin typeface="Times New Roman" panose="02020603050405020304" pitchFamily="18" charset="0"/>
              <a:cs typeface="Times New Roman" panose="02020603050405020304" pitchFamily="18" charset="0"/>
            </a:endParaRPr>
          </a:p>
          <a:p>
            <a:pPr>
              <a:lnSpc>
                <a:spcPct val="110000"/>
              </a:lnSpc>
            </a:pPr>
            <a:r>
              <a:rPr lang="zh-CN" altLang="en-US" sz="5400" b="1" dirty="0">
                <a:latin typeface="Times New Roman" pitchFamily="18" charset="0"/>
                <a:ea typeface="方正楷体_GBK" pitchFamily="2" charset="-122"/>
              </a:rPr>
              <a:t>①</a:t>
            </a:r>
            <a:r>
              <a:rPr lang="zh-CN" altLang="en-US" sz="5400" b="1" dirty="0" smtClean="0">
                <a:latin typeface="Times New Roman" pitchFamily="18" charset="0"/>
                <a:ea typeface="方正楷体_GBK" pitchFamily="2" charset="-122"/>
              </a:rPr>
              <a:t>从句</a:t>
            </a:r>
            <a:r>
              <a:rPr lang="zh-CN" altLang="en-US" sz="5400" b="1" dirty="0">
                <a:latin typeface="Times New Roman" pitchFamily="18" charset="0"/>
                <a:ea typeface="方正楷体_GBK" pitchFamily="2" charset="-122"/>
              </a:rPr>
              <a:t>中缺少主语、宾语时，用</a:t>
            </a:r>
            <a:r>
              <a:rPr lang="en-US" altLang="zh-CN" sz="5400" b="1" dirty="0">
                <a:latin typeface="Times New Roman" pitchFamily="18" charset="0"/>
                <a:ea typeface="方正楷体_GBK" pitchFamily="2" charset="-122"/>
              </a:rPr>
              <a:t>that/which</a:t>
            </a:r>
            <a:r>
              <a:rPr lang="zh-CN" altLang="en-US" sz="5400" b="1" dirty="0">
                <a:latin typeface="Times New Roman" pitchFamily="18" charset="0"/>
                <a:ea typeface="方正楷体_GBK" pitchFamily="2" charset="-122"/>
              </a:rPr>
              <a:t>，作宾语时可省略关系词</a:t>
            </a:r>
            <a:endParaRPr lang="en-US" altLang="zh-CN" sz="5400" b="1" dirty="0">
              <a:latin typeface="Times New Roman" pitchFamily="18" charset="0"/>
              <a:ea typeface="方正楷体_GBK" pitchFamily="2" charset="-122"/>
            </a:endParaRPr>
          </a:p>
          <a:p>
            <a:pPr>
              <a:lnSpc>
                <a:spcPct val="110000"/>
              </a:lnSpc>
            </a:pP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19</a:t>
            </a:r>
            <a:r>
              <a:rPr lang="zh-CN" altLang="en-US" sz="5400" dirty="0" smtClean="0">
                <a:latin typeface="Times New Roman" panose="02020603050405020304" pitchFamily="18" charset="0"/>
                <a:cs typeface="Times New Roman" panose="02020603050405020304" pitchFamily="18" charset="0"/>
              </a:rPr>
              <a:t>）</a:t>
            </a:r>
            <a:r>
              <a:rPr lang="en-US" altLang="zh-CN" sz="5400" dirty="0">
                <a:latin typeface="Times New Roman" pitchFamily="18" charset="0"/>
                <a:ea typeface="方正楷体_GBK" pitchFamily="2" charset="-122"/>
              </a:rPr>
              <a:t>The way </a:t>
            </a:r>
            <a:r>
              <a:rPr lang="en-US" altLang="zh-CN" sz="5400" u="sng" dirty="0" smtClean="0">
                <a:latin typeface="Times New Roman" pitchFamily="18" charset="0"/>
                <a:ea typeface="方正楷体_GBK" pitchFamily="2" charset="-122"/>
              </a:rPr>
              <a:t>_________          </a:t>
            </a:r>
            <a:r>
              <a:rPr lang="en-US" altLang="zh-CN" sz="5400" dirty="0" smtClean="0">
                <a:latin typeface="Times New Roman" pitchFamily="18" charset="0"/>
                <a:ea typeface="方正楷体_GBK" pitchFamily="2" charset="-122"/>
              </a:rPr>
              <a:t> </a:t>
            </a:r>
            <a:r>
              <a:rPr lang="en-US" altLang="zh-CN" sz="5400" dirty="0">
                <a:latin typeface="Times New Roman" pitchFamily="18" charset="0"/>
                <a:ea typeface="方正楷体_GBK" pitchFamily="2" charset="-122"/>
              </a:rPr>
              <a:t>she explained to us was quite </a:t>
            </a:r>
            <a:r>
              <a:rPr lang="en-US" altLang="zh-CN" sz="5400" dirty="0" smtClean="0">
                <a:latin typeface="Times New Roman" pitchFamily="18" charset="0"/>
                <a:ea typeface="方正楷体_GBK" pitchFamily="2" charset="-122"/>
              </a:rPr>
              <a:t>difficult.</a:t>
            </a:r>
          </a:p>
          <a:p>
            <a:pPr>
              <a:lnSpc>
                <a:spcPct val="110000"/>
              </a:lnSpc>
            </a:pPr>
            <a:endParaRPr lang="en-US" altLang="zh-CN" sz="5400" dirty="0" smtClean="0">
              <a:latin typeface="Times New Roman" pitchFamily="18" charset="0"/>
              <a:ea typeface="方正楷体_GBK" pitchFamily="2" charset="-122"/>
            </a:endParaRPr>
          </a:p>
          <a:p>
            <a:pPr>
              <a:lnSpc>
                <a:spcPct val="110000"/>
              </a:lnSpc>
            </a:pPr>
            <a:r>
              <a:rPr lang="zh-CN" altLang="en-US" sz="5400" b="1" dirty="0" smtClean="0">
                <a:latin typeface="Times New Roman" pitchFamily="18" charset="0"/>
                <a:ea typeface="方正楷体_GBK" pitchFamily="2" charset="-122"/>
              </a:rPr>
              <a:t>②</a:t>
            </a:r>
            <a:r>
              <a:rPr lang="zh-CN" altLang="en-US" sz="5400" b="1" dirty="0">
                <a:latin typeface="Times New Roman" pitchFamily="18" charset="0"/>
                <a:ea typeface="方正楷体_GBK" pitchFamily="2" charset="-122"/>
              </a:rPr>
              <a:t>从句中缺少方式状语，用</a:t>
            </a:r>
            <a:r>
              <a:rPr lang="en-US" altLang="zh-CN" sz="5400" b="1" dirty="0">
                <a:latin typeface="Times New Roman" pitchFamily="18" charset="0"/>
                <a:ea typeface="方正楷体_GBK" pitchFamily="2" charset="-122"/>
              </a:rPr>
              <a:t>in which/that</a:t>
            </a:r>
            <a:r>
              <a:rPr lang="zh-CN" altLang="en-US" sz="5400" b="1" dirty="0">
                <a:latin typeface="Times New Roman" pitchFamily="18" charset="0"/>
                <a:ea typeface="方正楷体_GBK" pitchFamily="2" charset="-122"/>
              </a:rPr>
              <a:t>或省略关</a:t>
            </a:r>
            <a:r>
              <a:rPr lang="zh-CN" altLang="en-US" sz="5400" b="1" dirty="0" smtClean="0">
                <a:latin typeface="Times New Roman" pitchFamily="18" charset="0"/>
                <a:ea typeface="方正楷体_GBK" pitchFamily="2" charset="-122"/>
              </a:rPr>
              <a:t>系词</a:t>
            </a:r>
            <a:endParaRPr lang="en-US" altLang="zh-CN" sz="5400" b="1" dirty="0" smtClean="0">
              <a:latin typeface="Times New Roman" pitchFamily="18" charset="0"/>
              <a:ea typeface="方正楷体_GBK" pitchFamily="2" charset="-122"/>
            </a:endParaRPr>
          </a:p>
          <a:p>
            <a:pPr>
              <a:lnSpc>
                <a:spcPct val="110000"/>
              </a:lnSpc>
            </a:pP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20</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The </a:t>
            </a:r>
            <a:r>
              <a:rPr lang="en-US" altLang="zh-CN" sz="5400" dirty="0">
                <a:latin typeface="Times New Roman" panose="02020603050405020304" pitchFamily="18" charset="0"/>
                <a:cs typeface="Times New Roman" panose="02020603050405020304" pitchFamily="18" charset="0"/>
              </a:rPr>
              <a:t>lazy boy is expecting a way</a:t>
            </a:r>
            <a:r>
              <a:rPr lang="en-US" altLang="zh-CN" sz="5400" u="sng" dirty="0">
                <a:latin typeface="Times New Roman" panose="02020603050405020304" pitchFamily="18" charset="0"/>
                <a:cs typeface="Times New Roman" panose="02020603050405020304" pitchFamily="18" charset="0"/>
              </a:rPr>
              <a:t> </a:t>
            </a:r>
            <a:r>
              <a:rPr lang="en-US" altLang="zh-CN" sz="5400" u="sng" dirty="0" smtClean="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he </a:t>
            </a:r>
            <a:r>
              <a:rPr lang="en-US" altLang="zh-CN" sz="5400" dirty="0">
                <a:latin typeface="Times New Roman" panose="02020603050405020304" pitchFamily="18" charset="0"/>
                <a:cs typeface="Times New Roman" panose="02020603050405020304" pitchFamily="18" charset="0"/>
              </a:rPr>
              <a:t>can </a:t>
            </a:r>
            <a:r>
              <a:rPr lang="en-US" altLang="zh-CN" sz="5400" dirty="0" smtClean="0">
                <a:latin typeface="Times New Roman" panose="02020603050405020304" pitchFamily="18" charset="0"/>
                <a:cs typeface="Times New Roman" panose="02020603050405020304" pitchFamily="18" charset="0"/>
              </a:rPr>
              <a:t>get </a:t>
            </a: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through </a:t>
            </a:r>
            <a:r>
              <a:rPr lang="en-US" altLang="zh-CN" sz="5400" dirty="0">
                <a:latin typeface="Times New Roman" panose="02020603050405020304" pitchFamily="18" charset="0"/>
                <a:cs typeface="Times New Roman" panose="02020603050405020304" pitchFamily="18" charset="0"/>
              </a:rPr>
              <a:t>the exams without hard </a:t>
            </a:r>
            <a:r>
              <a:rPr lang="en-US" altLang="zh-CN" sz="5400" dirty="0" smtClean="0">
                <a:latin typeface="Times New Roman" panose="02020603050405020304" pitchFamily="18" charset="0"/>
                <a:cs typeface="Times New Roman" panose="02020603050405020304" pitchFamily="18" charset="0"/>
              </a:rPr>
              <a:t>work.</a:t>
            </a:r>
            <a:endParaRPr lang="en-US" altLang="zh-CN" sz="5400" dirty="0" smtClean="0">
              <a:latin typeface="Times New Roman" pitchFamily="18" charset="0"/>
              <a:ea typeface="方正楷体_GBK" pitchFamily="2" charset="-122"/>
            </a:endParaRPr>
          </a:p>
        </p:txBody>
      </p:sp>
      <p:sp>
        <p:nvSpPr>
          <p:cNvPr id="7" name="矩形 6"/>
          <p:cNvSpPr/>
          <p:nvPr/>
        </p:nvSpPr>
        <p:spPr>
          <a:xfrm>
            <a:off x="5975650" y="3819670"/>
            <a:ext cx="4685898"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that/which/</a:t>
            </a:r>
            <a:r>
              <a:rPr lang="zh-CN" altLang="en-US" sz="5400" dirty="0">
                <a:solidFill>
                  <a:srgbClr val="FF0000"/>
                </a:solidFill>
                <a:latin typeface="Times New Roman" pitchFamily="18" charset="0"/>
                <a:ea typeface="方正楷体_GBK" pitchFamily="2" charset="-122"/>
              </a:rPr>
              <a:t>不填</a:t>
            </a:r>
          </a:p>
        </p:txBody>
      </p:sp>
      <p:sp>
        <p:nvSpPr>
          <p:cNvPr id="9" name="矩形 8"/>
          <p:cNvSpPr/>
          <p:nvPr/>
        </p:nvSpPr>
        <p:spPr>
          <a:xfrm>
            <a:off x="12638019" y="6498000"/>
            <a:ext cx="5397631"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in which/that/</a:t>
            </a:r>
            <a:r>
              <a:rPr lang="zh-CN" altLang="en-US" sz="5400" dirty="0">
                <a:solidFill>
                  <a:srgbClr val="FF0000"/>
                </a:solidFill>
                <a:latin typeface="Times New Roman" pitchFamily="18" charset="0"/>
                <a:ea typeface="方正楷体_GBK" pitchFamily="2" charset="-122"/>
              </a:rPr>
              <a:t>不填</a:t>
            </a:r>
          </a:p>
        </p:txBody>
      </p:sp>
      <p:pic>
        <p:nvPicPr>
          <p:cNvPr id="10" name="图片 9">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966091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500"/>
                                        <p:tgtEl>
                                          <p:spTgt spid="8">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8">
                                            <p:txEl>
                                              <p:pRg st="4" end="4"/>
                                            </p:txEl>
                                          </p:spTgt>
                                        </p:tgtEl>
                                        <p:attrNameLst>
                                          <p:attrName>style.visibility</p:attrName>
                                        </p:attrNameLst>
                                      </p:cBhvr>
                                      <p:to>
                                        <p:strVal val="visible"/>
                                      </p:to>
                                    </p:set>
                                    <p:animEffect transition="in" filter="fade">
                                      <p:cBhvr>
                                        <p:cTn id="25" dur="500"/>
                                        <p:tgtEl>
                                          <p:spTgt spid="8">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8">
                                            <p:txEl>
                                              <p:pRg st="5" end="5"/>
                                            </p:txEl>
                                          </p:spTgt>
                                        </p:tgtEl>
                                        <p:attrNameLst>
                                          <p:attrName>style.visibility</p:attrName>
                                        </p:attrNameLst>
                                      </p:cBhvr>
                                      <p:to>
                                        <p:strVal val="visible"/>
                                      </p:to>
                                    </p:set>
                                    <p:animEffect transition="in" filter="fade">
                                      <p:cBhvr>
                                        <p:cTn id="30" dur="500"/>
                                        <p:tgtEl>
                                          <p:spTgt spid="8">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8">
                                            <p:txEl>
                                              <p:pRg st="6" end="6"/>
                                            </p:txEl>
                                          </p:spTgt>
                                        </p:tgtEl>
                                        <p:attrNameLst>
                                          <p:attrName>style.visibility</p:attrName>
                                        </p:attrNameLst>
                                      </p:cBhvr>
                                      <p:to>
                                        <p:strVal val="visible"/>
                                      </p:to>
                                    </p:set>
                                    <p:animEffect transition="in" filter="fade">
                                      <p:cBhvr>
                                        <p:cTn id="33" dur="500"/>
                                        <p:tgtEl>
                                          <p:spTgt spid="8">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50" y="738000"/>
            <a:ext cx="20250000" cy="12307985"/>
          </a:xfrm>
          <a:prstGeom prst="rect">
            <a:avLst/>
          </a:prstGeom>
          <a:ln>
            <a:noFill/>
          </a:ln>
        </p:spPr>
        <p:txBody>
          <a:bodyPr wrap="square">
            <a:spAutoFit/>
          </a:bodyPr>
          <a:lstStyle/>
          <a:p>
            <a:r>
              <a:rPr lang="en-US" altLang="zh-CN" sz="5400" b="1" dirty="0">
                <a:solidFill>
                  <a:srgbClr val="4472C4"/>
                </a:solidFill>
                <a:latin typeface="Times New Roman" panose="02020603050405020304" pitchFamily="18" charset="0"/>
                <a:cs typeface="Times New Roman" panose="02020603050405020304" pitchFamily="18" charset="0"/>
              </a:rPr>
              <a:t>time</a:t>
            </a:r>
            <a:r>
              <a:rPr lang="zh-CN" altLang="en-US" sz="5400" b="1" dirty="0">
                <a:solidFill>
                  <a:srgbClr val="4472C4"/>
                </a:solidFill>
                <a:latin typeface="Times New Roman" panose="02020603050405020304" pitchFamily="18" charset="0"/>
                <a:cs typeface="Times New Roman" panose="02020603050405020304" pitchFamily="18" charset="0"/>
              </a:rPr>
              <a:t>作先行</a:t>
            </a:r>
            <a:r>
              <a:rPr lang="zh-CN" altLang="en-US" sz="5400" b="1" dirty="0" smtClean="0">
                <a:solidFill>
                  <a:srgbClr val="4472C4"/>
                </a:solidFill>
                <a:latin typeface="Times New Roman" panose="02020603050405020304" pitchFamily="18" charset="0"/>
                <a:cs typeface="Times New Roman" panose="02020603050405020304" pitchFamily="18" charset="0"/>
              </a:rPr>
              <a:t>词</a:t>
            </a:r>
            <a:endParaRPr lang="en-US" altLang="zh-CN" sz="5400" b="1" dirty="0" smtClean="0">
              <a:solidFill>
                <a:srgbClr val="4472C4"/>
              </a:solidFill>
              <a:latin typeface="Times New Roman" panose="02020603050405020304" pitchFamily="18" charset="0"/>
              <a:cs typeface="Times New Roman" panose="02020603050405020304" pitchFamily="18" charset="0"/>
            </a:endParaRPr>
          </a:p>
          <a:p>
            <a:r>
              <a:rPr lang="zh-CN" altLang="en-US" sz="5400" b="1" dirty="0" smtClean="0">
                <a:latin typeface="Times New Roman" pitchFamily="18" charset="0"/>
                <a:ea typeface="方正楷体_GBK" pitchFamily="2" charset="-122"/>
              </a:rPr>
              <a:t>①表示</a:t>
            </a:r>
            <a:r>
              <a:rPr lang="zh-CN" altLang="en-US" sz="5400" b="1" dirty="0">
                <a:latin typeface="Times New Roman" pitchFamily="18" charset="0"/>
                <a:ea typeface="方正楷体_GBK" pitchFamily="2" charset="-122"/>
              </a:rPr>
              <a:t>“时间”，定语从句用</a:t>
            </a:r>
            <a:r>
              <a:rPr lang="en-US" altLang="zh-CN" sz="5400" b="1" dirty="0">
                <a:latin typeface="Times New Roman" pitchFamily="18" charset="0"/>
                <a:ea typeface="方正楷体_GBK" pitchFamily="2" charset="-122"/>
              </a:rPr>
              <a:t>when</a:t>
            </a:r>
            <a:r>
              <a:rPr lang="zh-CN" altLang="en-US" sz="5400" b="1" dirty="0">
                <a:latin typeface="Times New Roman" pitchFamily="18" charset="0"/>
                <a:ea typeface="方正楷体_GBK" pitchFamily="2" charset="-122"/>
              </a:rPr>
              <a:t>或</a:t>
            </a:r>
            <a:r>
              <a:rPr lang="en-US" altLang="zh-CN" sz="5400" b="1" dirty="0">
                <a:latin typeface="Times New Roman" pitchFamily="18" charset="0"/>
                <a:ea typeface="方正楷体_GBK" pitchFamily="2" charset="-122"/>
              </a:rPr>
              <a:t>at/during which</a:t>
            </a:r>
            <a:r>
              <a:rPr lang="zh-CN" altLang="en-US" sz="5400" b="1" dirty="0">
                <a:latin typeface="Times New Roman" pitchFamily="18" charset="0"/>
                <a:ea typeface="方正楷体_GBK" pitchFamily="2" charset="-122"/>
              </a:rPr>
              <a:t>引导</a:t>
            </a:r>
          </a:p>
          <a:p>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21</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I’ll never forget the time</a:t>
            </a:r>
            <a:r>
              <a:rPr lang="en-US" altLang="zh-CN" sz="5400" u="sng" dirty="0" smtClean="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we studied together.</a:t>
            </a:r>
          </a:p>
          <a:p>
            <a:endParaRPr lang="en-US" altLang="zh-CN" sz="5400" dirty="0" smtClean="0">
              <a:latin typeface="Times New Roman" pitchFamily="18" charset="0"/>
              <a:ea typeface="方正楷体_GBK" pitchFamily="2" charset="-122"/>
            </a:endParaRPr>
          </a:p>
          <a:p>
            <a:r>
              <a:rPr lang="zh-CN" altLang="en-US" sz="5400" b="1" dirty="0" smtClean="0">
                <a:latin typeface="Times New Roman" pitchFamily="18" charset="0"/>
                <a:ea typeface="方正楷体_GBK" pitchFamily="2" charset="-122"/>
              </a:rPr>
              <a:t>②表示</a:t>
            </a:r>
            <a:r>
              <a:rPr lang="zh-CN" altLang="en-US" sz="5400" b="1" dirty="0">
                <a:latin typeface="Times New Roman" pitchFamily="18" charset="0"/>
                <a:ea typeface="方正楷体_GBK" pitchFamily="2" charset="-122"/>
              </a:rPr>
              <a:t>“次数”，定语从句用</a:t>
            </a:r>
            <a:r>
              <a:rPr lang="en-US" altLang="zh-CN" sz="5400" b="1" dirty="0">
                <a:latin typeface="Times New Roman" pitchFamily="18" charset="0"/>
                <a:ea typeface="方正楷体_GBK" pitchFamily="2" charset="-122"/>
              </a:rPr>
              <a:t>that</a:t>
            </a:r>
            <a:r>
              <a:rPr lang="zh-CN" altLang="en-US" sz="5400" b="1" dirty="0">
                <a:latin typeface="Times New Roman" pitchFamily="18" charset="0"/>
                <a:ea typeface="方正楷体_GBK" pitchFamily="2" charset="-122"/>
              </a:rPr>
              <a:t>引导，</a:t>
            </a:r>
            <a:r>
              <a:rPr lang="en-US" altLang="zh-CN" sz="5400" b="1" dirty="0">
                <a:latin typeface="Times New Roman" pitchFamily="18" charset="0"/>
                <a:ea typeface="方正楷体_GBK" pitchFamily="2" charset="-122"/>
              </a:rPr>
              <a:t>that</a:t>
            </a:r>
            <a:r>
              <a:rPr lang="zh-CN" altLang="en-US" sz="5400" b="1" dirty="0">
                <a:latin typeface="Times New Roman" pitchFamily="18" charset="0"/>
                <a:ea typeface="方正楷体_GBK" pitchFamily="2" charset="-122"/>
              </a:rPr>
              <a:t>可以省略</a:t>
            </a:r>
          </a:p>
          <a:p>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22</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This </a:t>
            </a:r>
            <a:r>
              <a:rPr lang="en-US" altLang="zh-CN" sz="5400" dirty="0">
                <a:latin typeface="Times New Roman" panose="02020603050405020304" pitchFamily="18" charset="0"/>
                <a:cs typeface="Times New Roman" panose="02020603050405020304" pitchFamily="18" charset="0"/>
              </a:rPr>
              <a:t>is the third time </a:t>
            </a:r>
            <a:r>
              <a:rPr lang="en-US" altLang="zh-CN" sz="5400" u="sng" dirty="0">
                <a:latin typeface="Times New Roman" panose="02020603050405020304" pitchFamily="18" charset="0"/>
                <a:cs typeface="Times New Roman" panose="02020603050405020304" pitchFamily="18" charset="0"/>
              </a:rPr>
              <a:t> </a:t>
            </a:r>
            <a:r>
              <a:rPr lang="en-US" altLang="zh-CN" sz="5400" u="sng" dirty="0" smtClean="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a:t>
            </a:r>
            <a:r>
              <a:rPr lang="en-US" altLang="zh-CN" sz="5400" dirty="0">
                <a:latin typeface="Times New Roman" panose="02020603050405020304" pitchFamily="18" charset="0"/>
                <a:cs typeface="Times New Roman" panose="02020603050405020304" pitchFamily="18" charset="0"/>
              </a:rPr>
              <a:t>the president has visited the </a:t>
            </a:r>
            <a:endParaRPr lang="en-US" altLang="zh-CN" sz="5400" dirty="0" smtClean="0">
              <a:latin typeface="Times New Roman" panose="02020603050405020304" pitchFamily="18" charset="0"/>
              <a:cs typeface="Times New Roman" panose="02020603050405020304" pitchFamily="18" charset="0"/>
            </a:endParaRPr>
          </a:p>
          <a:p>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country.</a:t>
            </a:r>
            <a:endParaRPr lang="zh-CN" altLang="en-US" sz="5400" dirty="0">
              <a:latin typeface="Times New Roman" panose="02020603050405020304" pitchFamily="18" charset="0"/>
              <a:cs typeface="Times New Roman" panose="02020603050405020304" pitchFamily="18" charset="0"/>
            </a:endParaRPr>
          </a:p>
          <a:p>
            <a:pPr>
              <a:lnSpc>
                <a:spcPct val="110000"/>
              </a:lnSpc>
            </a:pP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zh-CN" altLang="en-US" sz="5400" b="1" dirty="0">
                <a:solidFill>
                  <a:srgbClr val="4472C4"/>
                </a:solidFill>
                <a:latin typeface="Times New Roman" panose="02020603050405020304" pitchFamily="18" charset="0"/>
                <a:cs typeface="Times New Roman" panose="02020603050405020304" pitchFamily="18" charset="0"/>
              </a:rPr>
              <a:t>定语从句中的主谓一致</a:t>
            </a:r>
          </a:p>
          <a:p>
            <a:pPr>
              <a:lnSpc>
                <a:spcPct val="110000"/>
              </a:lnSpc>
            </a:pPr>
            <a:r>
              <a:rPr lang="zh-CN" altLang="en-US" sz="5400" b="1" dirty="0">
                <a:latin typeface="Times New Roman" pitchFamily="18" charset="0"/>
                <a:ea typeface="方正楷体_GBK" pitchFamily="2" charset="-122"/>
              </a:rPr>
              <a:t>当引导定语从句的关系代词在从句中作主语时，定语从句的谓语动词在人称、数的方面应与先行词保持一致</a:t>
            </a:r>
          </a:p>
          <a:p>
            <a:pPr>
              <a:lnSpc>
                <a:spcPct val="110000"/>
              </a:lnSpc>
            </a:pPr>
            <a:r>
              <a:rPr lang="zh-CN" altLang="en-US" sz="5400" dirty="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23</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I </a:t>
            </a:r>
            <a:r>
              <a:rPr lang="en-US" altLang="zh-CN" sz="5400" dirty="0">
                <a:latin typeface="Times New Roman" panose="02020603050405020304" pitchFamily="18" charset="0"/>
                <a:cs typeface="Times New Roman" panose="02020603050405020304" pitchFamily="18" charset="0"/>
              </a:rPr>
              <a:t>don’t think he is the right person, who __________ (be) not </a:t>
            </a: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only </a:t>
            </a:r>
            <a:r>
              <a:rPr lang="en-US" altLang="zh-CN" sz="5400" dirty="0">
                <a:latin typeface="Times New Roman" panose="02020603050405020304" pitchFamily="18" charset="0"/>
                <a:cs typeface="Times New Roman" panose="02020603050405020304" pitchFamily="18" charset="0"/>
              </a:rPr>
              <a:t>not qualified for this job but also lacks </a:t>
            </a:r>
            <a:r>
              <a:rPr lang="en-US" altLang="zh-CN" sz="5400" dirty="0" smtClean="0">
                <a:latin typeface="Times New Roman" panose="02020603050405020304" pitchFamily="18" charset="0"/>
                <a:cs typeface="Times New Roman" panose="02020603050405020304" pitchFamily="18" charset="0"/>
              </a:rPr>
              <a:t>enthusiasm.</a:t>
            </a:r>
            <a:endParaRPr lang="en-US" altLang="zh-CN" sz="5400" dirty="0">
              <a:latin typeface="Times New Roman" panose="02020603050405020304" pitchFamily="18" charset="0"/>
              <a:cs typeface="Times New Roman" panose="02020603050405020304" pitchFamily="18" charset="0"/>
            </a:endParaRPr>
          </a:p>
          <a:p>
            <a:pPr>
              <a:lnSpc>
                <a:spcPct val="110000"/>
              </a:lnSpc>
            </a:pPr>
            <a:endParaRPr lang="en-US" altLang="zh-CN" sz="5400" dirty="0">
              <a:latin typeface="Times New Roman" panose="02020603050405020304" pitchFamily="18" charset="0"/>
              <a:cs typeface="Times New Roman" panose="02020603050405020304" pitchFamily="18" charset="0"/>
            </a:endParaRPr>
          </a:p>
        </p:txBody>
      </p:sp>
      <p:sp>
        <p:nvSpPr>
          <p:cNvPr id="6" name="矩形 5"/>
          <p:cNvSpPr/>
          <p:nvPr/>
        </p:nvSpPr>
        <p:spPr>
          <a:xfrm>
            <a:off x="10070650" y="2334670"/>
            <a:ext cx="5551520"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when/during which</a:t>
            </a:r>
          </a:p>
        </p:txBody>
      </p:sp>
      <p:sp>
        <p:nvSpPr>
          <p:cNvPr id="7" name="矩形 6"/>
          <p:cNvSpPr/>
          <p:nvPr/>
        </p:nvSpPr>
        <p:spPr>
          <a:xfrm>
            <a:off x="9698205" y="4829147"/>
            <a:ext cx="2800767"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that/</a:t>
            </a:r>
            <a:r>
              <a:rPr lang="zh-CN" altLang="en-US" sz="5400" dirty="0">
                <a:solidFill>
                  <a:srgbClr val="FF0000"/>
                </a:solidFill>
                <a:latin typeface="Times New Roman" pitchFamily="18" charset="0"/>
                <a:ea typeface="方正楷体_GBK" pitchFamily="2" charset="-122"/>
              </a:rPr>
              <a:t>不填</a:t>
            </a:r>
          </a:p>
        </p:txBody>
      </p:sp>
      <p:sp>
        <p:nvSpPr>
          <p:cNvPr id="9" name="矩形 8"/>
          <p:cNvSpPr/>
          <p:nvPr/>
        </p:nvSpPr>
        <p:spPr>
          <a:xfrm>
            <a:off x="15821187" y="10074670"/>
            <a:ext cx="646331" cy="923330"/>
          </a:xfrm>
          <a:prstGeom prst="rect">
            <a:avLst/>
          </a:prstGeom>
        </p:spPr>
        <p:txBody>
          <a:bodyPr wrap="none">
            <a:spAutoFit/>
          </a:bodyPr>
          <a:lstStyle/>
          <a:p>
            <a:r>
              <a:rPr lang="en-US" altLang="zh-CN" sz="5400" dirty="0">
                <a:solidFill>
                  <a:srgbClr val="FF0000"/>
                </a:solidFill>
                <a:latin typeface="Times New Roman" panose="02020603050405020304" pitchFamily="18" charset="0"/>
                <a:cs typeface="Times New Roman" panose="02020603050405020304" pitchFamily="18" charset="0"/>
              </a:rPr>
              <a:t>is</a:t>
            </a:r>
          </a:p>
        </p:txBody>
      </p:sp>
      <p:pic>
        <p:nvPicPr>
          <p:cNvPr id="10" name="图片 9">
            <a:hlinkClick r:id="rId3"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966091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500"/>
                                        <p:tgtEl>
                                          <p:spTgt spid="5">
                                            <p:txEl>
                                              <p:pRg st="5" end="5"/>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animEffect transition="in" filter="fade">
                                      <p:cBhvr>
                                        <p:cTn id="35" dur="500"/>
                                        <p:tgtEl>
                                          <p:spTgt spid="5">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5">
                                            <p:txEl>
                                              <p:pRg st="8" end="8"/>
                                            </p:txEl>
                                          </p:spTgt>
                                        </p:tgtEl>
                                        <p:attrNameLst>
                                          <p:attrName>style.visibility</p:attrName>
                                        </p:attrNameLst>
                                      </p:cBhvr>
                                      <p:to>
                                        <p:strVal val="visible"/>
                                      </p:to>
                                    </p:set>
                                    <p:animEffect transition="in" filter="fade">
                                      <p:cBhvr>
                                        <p:cTn id="45" dur="500"/>
                                        <p:tgtEl>
                                          <p:spTgt spid="5">
                                            <p:txEl>
                                              <p:pRg st="8" end="8"/>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5">
                                            <p:txEl>
                                              <p:pRg st="9" end="9"/>
                                            </p:txEl>
                                          </p:spTgt>
                                        </p:tgtEl>
                                        <p:attrNameLst>
                                          <p:attrName>style.visibility</p:attrName>
                                        </p:attrNameLst>
                                      </p:cBhvr>
                                      <p:to>
                                        <p:strVal val="visible"/>
                                      </p:to>
                                    </p:set>
                                    <p:animEffect transition="in" filter="fade">
                                      <p:cBhvr>
                                        <p:cTn id="50" dur="500"/>
                                        <p:tgtEl>
                                          <p:spTgt spid="5">
                                            <p:txEl>
                                              <p:pRg st="9" end="9"/>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5">
                                            <p:txEl>
                                              <p:pRg st="10" end="10"/>
                                            </p:txEl>
                                          </p:spTgt>
                                        </p:tgtEl>
                                        <p:attrNameLst>
                                          <p:attrName>style.visibility</p:attrName>
                                        </p:attrNameLst>
                                      </p:cBhvr>
                                      <p:to>
                                        <p:strVal val="visible"/>
                                      </p:to>
                                    </p:set>
                                    <p:animEffect transition="in" filter="fade">
                                      <p:cBhvr>
                                        <p:cTn id="55" dur="500"/>
                                        <p:tgtEl>
                                          <p:spTgt spid="5">
                                            <p:txEl>
                                              <p:pRg st="10" end="10"/>
                                            </p:txEl>
                                          </p:spTgt>
                                        </p:tgtEl>
                                      </p:cBhvr>
                                    </p:animEffect>
                                  </p:childTnLst>
                                </p:cTn>
                              </p:par>
                              <p:par>
                                <p:cTn id="56" presetID="10" presetClass="entr" presetSubtype="0" fill="hold" nodeType="withEffect">
                                  <p:stCondLst>
                                    <p:cond delay="0"/>
                                  </p:stCondLst>
                                  <p:childTnLst>
                                    <p:set>
                                      <p:cBhvr>
                                        <p:cTn id="57" dur="1" fill="hold">
                                          <p:stCondLst>
                                            <p:cond delay="0"/>
                                          </p:stCondLst>
                                        </p:cTn>
                                        <p:tgtEl>
                                          <p:spTgt spid="5">
                                            <p:txEl>
                                              <p:pRg st="11" end="11"/>
                                            </p:txEl>
                                          </p:spTgt>
                                        </p:tgtEl>
                                        <p:attrNameLst>
                                          <p:attrName>style.visibility</p:attrName>
                                        </p:attrNameLst>
                                      </p:cBhvr>
                                      <p:to>
                                        <p:strVal val="visible"/>
                                      </p:to>
                                    </p:set>
                                    <p:animEffect transition="in" filter="fade">
                                      <p:cBhvr>
                                        <p:cTn id="58" dur="500"/>
                                        <p:tgtEl>
                                          <p:spTgt spid="5">
                                            <p:txEl>
                                              <p:pRg st="11" end="1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4720" y="6048000"/>
            <a:ext cx="20245930" cy="306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3">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50" y="738000"/>
            <a:ext cx="20250000" cy="5576911"/>
          </a:xfrm>
          <a:prstGeom prst="rect">
            <a:avLst/>
          </a:prstGeom>
          <a:ln>
            <a:noFill/>
          </a:ln>
        </p:spPr>
        <p:txBody>
          <a:bodyPr wrap="square">
            <a:spAutoFit/>
          </a:bodyPr>
          <a:lstStyle/>
          <a:p>
            <a:pPr>
              <a:lnSpc>
                <a:spcPct val="110000"/>
              </a:lnSpc>
            </a:pP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24</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Pride and Prejudice is one of the books in my bookcase which     </a:t>
            </a: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__________ (be) read more than three times. </a:t>
            </a:r>
          </a:p>
          <a:p>
            <a:pPr>
              <a:lnSpc>
                <a:spcPct val="110000"/>
              </a:lnSpc>
            </a:pPr>
            <a:r>
              <a:rPr lang="zh-CN" altLang="en-US" sz="5400" dirty="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25</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Jack </a:t>
            </a:r>
            <a:r>
              <a:rPr lang="en-US" altLang="zh-CN" sz="5400" dirty="0">
                <a:latin typeface="Times New Roman" panose="02020603050405020304" pitchFamily="18" charset="0"/>
                <a:cs typeface="Times New Roman" panose="02020603050405020304" pitchFamily="18" charset="0"/>
              </a:rPr>
              <a:t>is the only one of the students who __________ (come) </a:t>
            </a: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from </a:t>
            </a:r>
            <a:r>
              <a:rPr lang="en-US" altLang="zh-CN" sz="5400" dirty="0">
                <a:latin typeface="Times New Roman" panose="02020603050405020304" pitchFamily="18" charset="0"/>
                <a:cs typeface="Times New Roman" panose="02020603050405020304" pitchFamily="18" charset="0"/>
              </a:rPr>
              <a:t>abroad in my </a:t>
            </a:r>
            <a:r>
              <a:rPr lang="en-US" altLang="zh-CN" sz="5400" dirty="0" smtClean="0">
                <a:latin typeface="Times New Roman" panose="02020603050405020304" pitchFamily="18" charset="0"/>
                <a:cs typeface="Times New Roman" panose="02020603050405020304" pitchFamily="18" charset="0"/>
              </a:rPr>
              <a:t>class. </a:t>
            </a:r>
            <a:endParaRPr lang="en-US" altLang="zh-CN" sz="5400" dirty="0">
              <a:latin typeface="Times New Roman" panose="02020603050405020304" pitchFamily="18" charset="0"/>
              <a:cs typeface="Times New Roman" panose="02020603050405020304" pitchFamily="18" charset="0"/>
            </a:endParaRPr>
          </a:p>
          <a:p>
            <a:pPr>
              <a:lnSpc>
                <a:spcPct val="110000"/>
              </a:lnSpc>
            </a:pPr>
            <a:endParaRPr lang="en-US" altLang="zh-CN" sz="5400" dirty="0">
              <a:latin typeface="Times New Roman" panose="02020603050405020304" pitchFamily="18" charset="0"/>
              <a:cs typeface="Times New Roman" panose="02020603050405020304" pitchFamily="18" charset="0"/>
            </a:endParaRPr>
          </a:p>
          <a:p>
            <a:pPr>
              <a:lnSpc>
                <a:spcPct val="110000"/>
              </a:lnSpc>
            </a:pPr>
            <a:endParaRPr lang="en-US" altLang="zh-CN" sz="5400" dirty="0">
              <a:latin typeface="Times New Roman" panose="02020603050405020304" pitchFamily="18" charset="0"/>
              <a:cs typeface="Times New Roman" panose="02020603050405020304" pitchFamily="18" charset="0"/>
            </a:endParaRPr>
          </a:p>
        </p:txBody>
      </p:sp>
      <p:sp>
        <p:nvSpPr>
          <p:cNvPr id="2" name="矩形 1"/>
          <p:cNvSpPr/>
          <p:nvPr/>
        </p:nvSpPr>
        <p:spPr>
          <a:xfrm>
            <a:off x="3541759" y="1679795"/>
            <a:ext cx="2973891"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have been</a:t>
            </a:r>
          </a:p>
        </p:txBody>
      </p:sp>
      <p:sp>
        <p:nvSpPr>
          <p:cNvPr id="7" name="矩形 6"/>
          <p:cNvSpPr/>
          <p:nvPr/>
        </p:nvSpPr>
        <p:spPr>
          <a:xfrm>
            <a:off x="15155650" y="2603125"/>
            <a:ext cx="1954381"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comes</a:t>
            </a:r>
          </a:p>
        </p:txBody>
      </p:sp>
      <p:pic>
        <p:nvPicPr>
          <p:cNvPr id="10" name="Picture 2"/>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7419301" flipV="1">
            <a:off x="8884580" y="4585266"/>
            <a:ext cx="2324100"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矩形 7"/>
          <p:cNvSpPr/>
          <p:nvPr/>
        </p:nvSpPr>
        <p:spPr>
          <a:xfrm>
            <a:off x="1520650" y="6273378"/>
            <a:ext cx="19980000" cy="2834622"/>
          </a:xfrm>
          <a:prstGeom prst="rect">
            <a:avLst/>
          </a:prstGeom>
        </p:spPr>
        <p:txBody>
          <a:bodyPr wrap="square">
            <a:spAutoFit/>
          </a:bodyPr>
          <a:lstStyle/>
          <a:p>
            <a:pPr>
              <a:lnSpc>
                <a:spcPct val="110000"/>
              </a:lnSpc>
            </a:pPr>
            <a:r>
              <a:rPr lang="zh-CN" altLang="en-US" sz="5400" b="1" dirty="0" smtClean="0">
                <a:latin typeface="Times New Roman" pitchFamily="18" charset="0"/>
                <a:ea typeface="方正楷体_GBK" pitchFamily="2" charset="-122"/>
              </a:rPr>
              <a:t>先行</a:t>
            </a:r>
            <a:r>
              <a:rPr lang="zh-CN" altLang="en-US" sz="5400" b="1" dirty="0">
                <a:latin typeface="Times New Roman" pitchFamily="18" charset="0"/>
                <a:ea typeface="方正楷体_GBK" pitchFamily="2" charset="-122"/>
              </a:rPr>
              <a:t>词若是“</a:t>
            </a:r>
            <a:r>
              <a:rPr lang="en-US" altLang="zh-CN" sz="5400" b="1" dirty="0">
                <a:latin typeface="Times New Roman" pitchFamily="18" charset="0"/>
                <a:ea typeface="方正楷体_GBK" pitchFamily="2" charset="-122"/>
              </a:rPr>
              <a:t>one of the+</a:t>
            </a:r>
            <a:r>
              <a:rPr lang="zh-CN" altLang="en-US" sz="5400" b="1" dirty="0">
                <a:latin typeface="Times New Roman" pitchFamily="18" charset="0"/>
                <a:ea typeface="方正楷体_GBK" pitchFamily="2" charset="-122"/>
              </a:rPr>
              <a:t>复数名词（短语）”的形式，谓语动词通常用复数；若是“</a:t>
            </a:r>
            <a:r>
              <a:rPr lang="en-US" altLang="zh-CN" sz="5400" b="1" dirty="0">
                <a:latin typeface="Times New Roman" pitchFamily="18" charset="0"/>
                <a:ea typeface="方正楷体_GBK" pitchFamily="2" charset="-122"/>
              </a:rPr>
              <a:t>the only/very one of the+</a:t>
            </a:r>
            <a:r>
              <a:rPr lang="zh-CN" altLang="en-US" sz="5400" b="1" dirty="0">
                <a:latin typeface="Times New Roman" pitchFamily="18" charset="0"/>
                <a:ea typeface="方正楷体_GBK" pitchFamily="2" charset="-122"/>
              </a:rPr>
              <a:t>复数名词（短语）”，谓语动词通常用单数。</a:t>
            </a:r>
          </a:p>
        </p:txBody>
      </p:sp>
      <p:pic>
        <p:nvPicPr>
          <p:cNvPr id="11" name="Picture 2"/>
          <p:cNvPicPr>
            <a:picLocks noChangeAspect="1" noChangeArrowheads="1"/>
          </p:cNvPicPr>
          <p:nvPr/>
        </p:nvPicPr>
        <p:blipFill>
          <a:blip r:embed="rId5">
            <a:clrChange>
              <a:clrFrom>
                <a:srgbClr val="FFFDED"/>
              </a:clrFrom>
              <a:clrTo>
                <a:srgbClr val="FFFDED">
                  <a:alpha val="0"/>
                </a:srgbClr>
              </a:clrTo>
            </a:clrChange>
            <a:extLst>
              <a:ext uri="{28A0092B-C50C-407E-A947-70E740481C1C}">
                <a14:useLocalDpi xmlns:a14="http://schemas.microsoft.com/office/drawing/2010/main" val="0"/>
              </a:ext>
            </a:extLst>
          </a:blip>
          <a:srcRect/>
          <a:stretch>
            <a:fillRect/>
          </a:stretch>
        </p:blipFill>
        <p:spPr bwMode="auto">
          <a:xfrm>
            <a:off x="1340650" y="4963336"/>
            <a:ext cx="4310460" cy="1043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图片 12">
            <a:hlinkClick r:id="rId6"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994695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fade">
                                      <p:cBhvr>
                                        <p:cTn id="20" dur="500"/>
                                        <p:tgtEl>
                                          <p:spTgt spid="5">
                                            <p:txEl>
                                              <p:pRg st="2" end="2"/>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animEffect transition="in" filter="fade">
                                      <p:cBhvr>
                                        <p:cTn id="23" dur="500"/>
                                        <p:tgtEl>
                                          <p:spTgt spid="5">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6" name="矩形 5"/>
          <p:cNvSpPr/>
          <p:nvPr/>
        </p:nvSpPr>
        <p:spPr>
          <a:xfrm>
            <a:off x="1250650" y="738000"/>
            <a:ext cx="20250000" cy="5576911"/>
          </a:xfrm>
          <a:prstGeom prst="rect">
            <a:avLst/>
          </a:prstGeom>
          <a:ln>
            <a:noFill/>
          </a:ln>
        </p:spPr>
        <p:txBody>
          <a:bodyPr wrap="square">
            <a:spAutoFit/>
          </a:bodyPr>
          <a:lstStyle/>
          <a:p>
            <a:pPr>
              <a:lnSpc>
                <a:spcPct val="110000"/>
              </a:lnSpc>
            </a:pPr>
            <a:r>
              <a:rPr lang="zh-CN" altLang="en-US" sz="5400" b="1" dirty="0" smtClean="0">
                <a:solidFill>
                  <a:srgbClr val="4472C4"/>
                </a:solidFill>
                <a:latin typeface="Times New Roman" panose="02020603050405020304" pitchFamily="18" charset="0"/>
                <a:cs typeface="Times New Roman" panose="02020603050405020304" pitchFamily="18" charset="0"/>
              </a:rPr>
              <a:t>定语</a:t>
            </a:r>
            <a:r>
              <a:rPr lang="zh-CN" altLang="en-US" sz="5400" b="1" dirty="0">
                <a:solidFill>
                  <a:srgbClr val="4472C4"/>
                </a:solidFill>
                <a:latin typeface="Times New Roman" panose="02020603050405020304" pitchFamily="18" charset="0"/>
                <a:cs typeface="Times New Roman" panose="02020603050405020304" pitchFamily="18" charset="0"/>
              </a:rPr>
              <a:t>从句的分隔</a:t>
            </a:r>
            <a:r>
              <a:rPr lang="zh-CN" altLang="en-US" sz="5400" b="1" dirty="0" smtClean="0">
                <a:solidFill>
                  <a:srgbClr val="4472C4"/>
                </a:solidFill>
                <a:latin typeface="Times New Roman" panose="02020603050405020304" pitchFamily="18" charset="0"/>
                <a:cs typeface="Times New Roman" panose="02020603050405020304" pitchFamily="18" charset="0"/>
              </a:rPr>
              <a:t>现象</a:t>
            </a:r>
            <a:endParaRPr lang="en-US" altLang="zh-CN" sz="5400" b="1" dirty="0" smtClean="0">
              <a:solidFill>
                <a:srgbClr val="4472C4"/>
              </a:solidFill>
              <a:latin typeface="Times New Roman" panose="02020603050405020304" pitchFamily="18" charset="0"/>
              <a:cs typeface="Times New Roman" panose="02020603050405020304" pitchFamily="18" charset="0"/>
            </a:endParaRPr>
          </a:p>
          <a:p>
            <a:pPr>
              <a:lnSpc>
                <a:spcPct val="110000"/>
              </a:lnSpc>
            </a:pPr>
            <a:r>
              <a:rPr lang="zh-CN" altLang="en-US" sz="5400" b="1" dirty="0" smtClean="0">
                <a:latin typeface="Times New Roman" pitchFamily="18" charset="0"/>
                <a:ea typeface="方正楷体_GBK" pitchFamily="2" charset="-122"/>
              </a:rPr>
              <a:t>     有时</a:t>
            </a:r>
            <a:r>
              <a:rPr lang="zh-CN" altLang="en-US" sz="5400" b="1" dirty="0">
                <a:latin typeface="Times New Roman" pitchFamily="18" charset="0"/>
                <a:ea typeface="方正楷体_GBK" pitchFamily="2" charset="-122"/>
              </a:rPr>
              <a:t>由于修辞或表达次序的需要，定语从句和它所修饰的先行词被谓语、状语、插入语等成分隔开，此时只有分清句子成分，找准先行词</a:t>
            </a:r>
            <a:r>
              <a:rPr lang="zh-CN" altLang="en-US" sz="5400" b="1" dirty="0" smtClean="0">
                <a:latin typeface="Times New Roman" pitchFamily="18" charset="0"/>
                <a:ea typeface="方正楷体_GBK" pitchFamily="2" charset="-122"/>
              </a:rPr>
              <a:t>，才能</a:t>
            </a:r>
            <a:r>
              <a:rPr lang="zh-CN" altLang="en-US" sz="5400" b="1" dirty="0">
                <a:latin typeface="Times New Roman" pitchFamily="18" charset="0"/>
                <a:ea typeface="方正楷体_GBK" pitchFamily="2" charset="-122"/>
              </a:rPr>
              <a:t>准确理解句意</a:t>
            </a:r>
          </a:p>
          <a:p>
            <a:pPr>
              <a:lnSpc>
                <a:spcPct val="110000"/>
              </a:lnSpc>
            </a:pP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26</a:t>
            </a:r>
            <a:r>
              <a:rPr lang="zh-CN" altLang="en-US" sz="5400" dirty="0" smtClean="0">
                <a:latin typeface="Times New Roman" panose="02020603050405020304" pitchFamily="18" charset="0"/>
                <a:cs typeface="Times New Roman" panose="02020603050405020304" pitchFamily="18" charset="0"/>
              </a:rPr>
              <a:t>）</a:t>
            </a:r>
            <a:r>
              <a:rPr lang="en-US" altLang="zh-CN" sz="5400" dirty="0">
                <a:latin typeface="Times New Roman" panose="02020603050405020304" pitchFamily="18" charset="0"/>
                <a:cs typeface="Times New Roman" panose="02020603050405020304" pitchFamily="18" charset="0"/>
              </a:rPr>
              <a:t>The days are gone _________ physical strength was all you needed to make a living. </a:t>
            </a:r>
            <a:endParaRPr lang="en-US" altLang="zh-CN" sz="5400" dirty="0" smtClean="0">
              <a:latin typeface="Times New Roman" pitchFamily="18" charset="0"/>
              <a:ea typeface="方正楷体_GBK" pitchFamily="2" charset="-122"/>
            </a:endParaRPr>
          </a:p>
        </p:txBody>
      </p:sp>
      <p:sp>
        <p:nvSpPr>
          <p:cNvPr id="2" name="矩形 1"/>
          <p:cNvSpPr/>
          <p:nvPr/>
        </p:nvSpPr>
        <p:spPr>
          <a:xfrm>
            <a:off x="9620650" y="4269670"/>
            <a:ext cx="1685077"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when</a:t>
            </a:r>
          </a:p>
        </p:txBody>
      </p:sp>
      <p:pic>
        <p:nvPicPr>
          <p:cNvPr id="7" name="图片 6">
            <a:hlinkClick r:id="rId3"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966091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0649" y="6542452"/>
            <a:ext cx="20070001" cy="5670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3">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50" y="738000"/>
            <a:ext cx="20250000" cy="4662815"/>
          </a:xfrm>
          <a:prstGeom prst="rect">
            <a:avLst/>
          </a:prstGeom>
          <a:ln>
            <a:noFill/>
          </a:ln>
        </p:spPr>
        <p:txBody>
          <a:bodyPr wrap="square">
            <a:spAutoFit/>
          </a:bodyPr>
          <a:lstStyle/>
          <a:p>
            <a:pPr>
              <a:lnSpc>
                <a:spcPct val="110000"/>
              </a:lnSpc>
            </a:pPr>
            <a:r>
              <a:rPr lang="zh-CN" altLang="en-US" sz="5400" b="1" dirty="0" smtClean="0">
                <a:solidFill>
                  <a:srgbClr val="4472C4"/>
                </a:solidFill>
                <a:latin typeface="Times New Roman" panose="02020603050405020304" pitchFamily="18" charset="0"/>
                <a:cs typeface="Times New Roman" panose="02020603050405020304" pitchFamily="18" charset="0"/>
              </a:rPr>
              <a:t>区分</a:t>
            </a:r>
            <a:r>
              <a:rPr lang="zh-CN" altLang="en-US" sz="5400" b="1" dirty="0">
                <a:solidFill>
                  <a:srgbClr val="4472C4"/>
                </a:solidFill>
                <a:latin typeface="Times New Roman" panose="02020603050405020304" pitchFamily="18" charset="0"/>
                <a:cs typeface="Times New Roman" panose="02020603050405020304" pitchFamily="18" charset="0"/>
              </a:rPr>
              <a:t>定语从句和同位语从句</a:t>
            </a:r>
          </a:p>
          <a:p>
            <a:pPr>
              <a:lnSpc>
                <a:spcPct val="110000"/>
              </a:lnSpc>
            </a:pPr>
            <a:r>
              <a:rPr lang="zh-CN" altLang="en-US" sz="5400" b="1" dirty="0">
                <a:solidFill>
                  <a:srgbClr val="FF0000"/>
                </a:solidFill>
                <a:latin typeface="Times New Roman" pitchFamily="18" charset="0"/>
                <a:ea typeface="方正楷体_GBK" pitchFamily="2" charset="-122"/>
              </a:rPr>
              <a:t>①从词类上区分</a:t>
            </a:r>
          </a:p>
          <a:p>
            <a:pPr>
              <a:lnSpc>
                <a:spcPct val="110000"/>
              </a:lnSpc>
            </a:pPr>
            <a:r>
              <a:rPr lang="zh-CN" altLang="en-US" sz="5400" b="1" dirty="0">
                <a:latin typeface="Times New Roman" pitchFamily="18" charset="0"/>
                <a:ea typeface="方正楷体_GBK" pitchFamily="2" charset="-122"/>
              </a:rPr>
              <a:t>同位语从句前面的名词只能是</a:t>
            </a:r>
            <a:r>
              <a:rPr lang="en-US" altLang="zh-CN" sz="5400" b="1" dirty="0">
                <a:latin typeface="Times New Roman" pitchFamily="18" charset="0"/>
                <a:ea typeface="方正楷体_GBK" pitchFamily="2" charset="-122"/>
              </a:rPr>
              <a:t>belief, doubt, explanation, hope, idea</a:t>
            </a:r>
            <a:r>
              <a:rPr lang="zh-CN" altLang="en-US" sz="5400" b="1" dirty="0">
                <a:latin typeface="Times New Roman" pitchFamily="18" charset="0"/>
                <a:ea typeface="方正楷体_GBK" pitchFamily="2" charset="-122"/>
              </a:rPr>
              <a:t>等有一定内容的抽象名词；而定语从句的先行词可以是名词、代词、主句的一部分或整个主句</a:t>
            </a:r>
            <a:r>
              <a:rPr lang="zh-CN" altLang="en-US" sz="5400" b="1" dirty="0" smtClean="0">
                <a:latin typeface="Times New Roman" pitchFamily="18" charset="0"/>
                <a:ea typeface="方正楷体_GBK" pitchFamily="2" charset="-122"/>
              </a:rPr>
              <a:t>。</a:t>
            </a:r>
            <a:endParaRPr lang="zh-CN" altLang="en-US" sz="5400" b="1" dirty="0">
              <a:latin typeface="Times New Roman" pitchFamily="18" charset="0"/>
              <a:ea typeface="方正楷体_GBK" pitchFamily="2" charset="-122"/>
            </a:endParaRPr>
          </a:p>
        </p:txBody>
      </p:sp>
      <p:sp>
        <p:nvSpPr>
          <p:cNvPr id="2" name="矩形 1"/>
          <p:cNvSpPr/>
          <p:nvPr/>
        </p:nvSpPr>
        <p:spPr>
          <a:xfrm>
            <a:off x="1241040" y="6636029"/>
            <a:ext cx="20529610" cy="5576911"/>
          </a:xfrm>
          <a:prstGeom prst="rect">
            <a:avLst/>
          </a:prstGeom>
          <a:ln>
            <a:noFill/>
          </a:ln>
        </p:spPr>
        <p:txBody>
          <a:bodyPr wrap="square">
            <a:spAutoFit/>
          </a:bodyPr>
          <a:lstStyle/>
          <a:p>
            <a:pPr>
              <a:lnSpc>
                <a:spcPct val="110000"/>
              </a:lnSpc>
            </a:pPr>
            <a:r>
              <a:rPr lang="en-US" altLang="zh-CN" sz="5400" dirty="0">
                <a:latin typeface="Times New Roman" pitchFamily="18" charset="0"/>
                <a:ea typeface="方正楷体_GBK" pitchFamily="2" charset="-122"/>
              </a:rPr>
              <a:t>The doctor whom you are looking for is in the </a:t>
            </a:r>
            <a:r>
              <a:rPr lang="en-US" altLang="zh-CN" sz="5400" dirty="0" smtClean="0">
                <a:latin typeface="Times New Roman" pitchFamily="18" charset="0"/>
                <a:ea typeface="方正楷体_GBK" pitchFamily="2" charset="-122"/>
              </a:rPr>
              <a:t>room.  </a:t>
            </a:r>
            <a:endParaRPr lang="en-US" altLang="zh-CN" sz="5400" dirty="0">
              <a:latin typeface="Times New Roman" pitchFamily="18" charset="0"/>
              <a:ea typeface="方正楷体_GBK" pitchFamily="2" charset="-122"/>
            </a:endParaRPr>
          </a:p>
          <a:p>
            <a:pPr>
              <a:lnSpc>
                <a:spcPct val="110000"/>
              </a:lnSpc>
            </a:pPr>
            <a:r>
              <a:rPr lang="zh-CN" altLang="en-US" sz="5400" dirty="0">
                <a:latin typeface="Times New Roman" pitchFamily="18" charset="0"/>
                <a:ea typeface="方正楷体_GBK" pitchFamily="2" charset="-122"/>
              </a:rPr>
              <a:t>你找的那位医生在这个房间里。（定语从句）</a:t>
            </a:r>
          </a:p>
          <a:p>
            <a:pPr>
              <a:lnSpc>
                <a:spcPct val="110000"/>
              </a:lnSpc>
            </a:pPr>
            <a:r>
              <a:rPr lang="en-US" altLang="zh-CN" sz="5400" dirty="0">
                <a:latin typeface="Times New Roman" pitchFamily="18" charset="0"/>
                <a:ea typeface="方正楷体_GBK" pitchFamily="2" charset="-122"/>
              </a:rPr>
              <a:t>The interviewer asked me a question whether I dared to say “no” to the boss if I had a different </a:t>
            </a:r>
            <a:r>
              <a:rPr lang="en-US" altLang="zh-CN" sz="5400" dirty="0" smtClean="0">
                <a:latin typeface="Times New Roman" pitchFamily="18" charset="0"/>
                <a:ea typeface="方正楷体_GBK" pitchFamily="2" charset="-122"/>
              </a:rPr>
              <a:t>opinion. </a:t>
            </a:r>
            <a:endParaRPr lang="en-US" altLang="zh-CN" sz="5400" dirty="0">
              <a:latin typeface="Times New Roman" pitchFamily="18" charset="0"/>
              <a:ea typeface="方正楷体_GBK" pitchFamily="2" charset="-122"/>
            </a:endParaRPr>
          </a:p>
          <a:p>
            <a:pPr>
              <a:lnSpc>
                <a:spcPct val="110000"/>
              </a:lnSpc>
            </a:pPr>
            <a:r>
              <a:rPr lang="zh-CN" altLang="en-US" sz="5400" dirty="0">
                <a:latin typeface="Times New Roman" pitchFamily="18" charset="0"/>
                <a:ea typeface="方正楷体_GBK" pitchFamily="2" charset="-122"/>
              </a:rPr>
              <a:t>面试官问了我一个问题：如果我有不同的观点，是否敢对老板说“不”。（同位语从句）</a:t>
            </a:r>
          </a:p>
        </p:txBody>
      </p:sp>
      <p:pic>
        <p:nvPicPr>
          <p:cNvPr id="7" name="Picture 2"/>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7419301" flipV="1">
            <a:off x="9375353" y="5167454"/>
            <a:ext cx="2324100"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图片 8">
            <a:hlinkClick r:id="rId5"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049599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170"/>
                                        </p:tgtEl>
                                        <p:attrNameLst>
                                          <p:attrName>style.visibility</p:attrName>
                                        </p:attrNameLst>
                                      </p:cBhvr>
                                      <p:to>
                                        <p:strVal val="visible"/>
                                      </p:to>
                                    </p:set>
                                    <p:animEffect transition="in" filter="fade">
                                      <p:cBhvr>
                                        <p:cTn id="27" dur="500"/>
                                        <p:tgtEl>
                                          <p:spTgt spid="717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7" name="矩形 6"/>
          <p:cNvSpPr/>
          <p:nvPr/>
        </p:nvSpPr>
        <p:spPr>
          <a:xfrm>
            <a:off x="1250649" y="738000"/>
            <a:ext cx="21963631" cy="2834622"/>
          </a:xfrm>
          <a:prstGeom prst="rect">
            <a:avLst/>
          </a:prstGeom>
          <a:ln>
            <a:noFill/>
          </a:ln>
        </p:spPr>
        <p:txBody>
          <a:bodyPr wrap="square">
            <a:spAutoFit/>
          </a:bodyPr>
          <a:lstStyle/>
          <a:p>
            <a:pPr>
              <a:lnSpc>
                <a:spcPct val="110000"/>
              </a:lnSpc>
            </a:pPr>
            <a:r>
              <a:rPr lang="zh-CN" altLang="en-US" sz="5400" b="1" dirty="0" smtClean="0">
                <a:solidFill>
                  <a:srgbClr val="FF0000"/>
                </a:solidFill>
                <a:latin typeface="Times New Roman" pitchFamily="18" charset="0"/>
                <a:ea typeface="方正楷体_GBK" pitchFamily="2" charset="-122"/>
              </a:rPr>
              <a:t>②从性质上区分</a:t>
            </a:r>
            <a:endParaRPr lang="en-US" altLang="zh-CN" sz="5400" b="1" dirty="0" smtClean="0">
              <a:solidFill>
                <a:srgbClr val="FF0000"/>
              </a:solidFill>
              <a:latin typeface="Times New Roman" pitchFamily="18" charset="0"/>
              <a:ea typeface="方正楷体_GBK" pitchFamily="2" charset="-122"/>
            </a:endParaRPr>
          </a:p>
          <a:p>
            <a:pPr>
              <a:lnSpc>
                <a:spcPct val="110000"/>
              </a:lnSpc>
            </a:pPr>
            <a:r>
              <a:rPr lang="zh-CN" altLang="en-US" sz="5400" b="1" dirty="0">
                <a:latin typeface="Times New Roman" pitchFamily="18" charset="0"/>
                <a:ea typeface="方正楷体_GBK" pitchFamily="2" charset="-122"/>
              </a:rPr>
              <a:t>同位语从句是对前面抽象名词的进一步解释和说明，属于名词性从句；定语从句是对其先行词进行修饰或限制，属于形容词性从句。</a:t>
            </a:r>
          </a:p>
        </p:txBody>
      </p:sp>
      <p:pic>
        <p:nvPicPr>
          <p:cNvPr id="9"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7419301" flipV="1">
            <a:off x="10826845" y="4194175"/>
            <a:ext cx="2324100"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1039" y="5823000"/>
            <a:ext cx="20394611" cy="40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矩形 10"/>
          <p:cNvSpPr/>
          <p:nvPr/>
        </p:nvSpPr>
        <p:spPr>
          <a:xfrm>
            <a:off x="1241040" y="5916577"/>
            <a:ext cx="20529610" cy="3748719"/>
          </a:xfrm>
          <a:prstGeom prst="rect">
            <a:avLst/>
          </a:prstGeom>
          <a:ln>
            <a:noFill/>
          </a:ln>
        </p:spPr>
        <p:txBody>
          <a:bodyPr wrap="square">
            <a:spAutoFit/>
          </a:bodyPr>
          <a:lstStyle/>
          <a:p>
            <a:pPr>
              <a:lnSpc>
                <a:spcPct val="110000"/>
              </a:lnSpc>
            </a:pPr>
            <a:r>
              <a:rPr lang="en-US" altLang="zh-CN" sz="5400" dirty="0">
                <a:latin typeface="Times New Roman" pitchFamily="18" charset="0"/>
                <a:ea typeface="方正楷体_GBK" pitchFamily="2" charset="-122"/>
              </a:rPr>
              <a:t>The news that our team has won the game is </a:t>
            </a:r>
            <a:r>
              <a:rPr lang="en-US" altLang="zh-CN" sz="5400" dirty="0" smtClean="0">
                <a:latin typeface="Times New Roman" pitchFamily="18" charset="0"/>
                <a:ea typeface="方正楷体_GBK" pitchFamily="2" charset="-122"/>
              </a:rPr>
              <a:t>true.</a:t>
            </a:r>
            <a:r>
              <a:rPr lang="en-US" altLang="zh-CN" sz="5400" dirty="0">
                <a:latin typeface="Times New Roman" pitchFamily="18" charset="0"/>
                <a:ea typeface="方正楷体_GBK" pitchFamily="2" charset="-122"/>
              </a:rPr>
              <a:t> </a:t>
            </a:r>
            <a:r>
              <a:rPr lang="zh-CN" altLang="en-US" sz="5400" dirty="0">
                <a:latin typeface="Times New Roman" pitchFamily="18" charset="0"/>
                <a:ea typeface="方正楷体_GBK" pitchFamily="2" charset="-122"/>
              </a:rPr>
              <a:t>我们队赢了比赛的消息是真的。（同位语从句，对</a:t>
            </a:r>
            <a:r>
              <a:rPr lang="en-US" altLang="zh-CN" sz="5400" dirty="0">
                <a:latin typeface="Times New Roman" pitchFamily="18" charset="0"/>
                <a:ea typeface="方正楷体_GBK" pitchFamily="2" charset="-122"/>
              </a:rPr>
              <a:t>news</a:t>
            </a:r>
            <a:r>
              <a:rPr lang="zh-CN" altLang="en-US" sz="5400" dirty="0">
                <a:latin typeface="Times New Roman" pitchFamily="18" charset="0"/>
                <a:ea typeface="方正楷体_GBK" pitchFamily="2" charset="-122"/>
              </a:rPr>
              <a:t>的具体内容进行说明）  </a:t>
            </a:r>
          </a:p>
          <a:p>
            <a:pPr>
              <a:lnSpc>
                <a:spcPct val="110000"/>
              </a:lnSpc>
            </a:pPr>
            <a:r>
              <a:rPr lang="en-US" altLang="zh-CN" sz="5400" dirty="0">
                <a:latin typeface="Times New Roman" pitchFamily="18" charset="0"/>
                <a:ea typeface="方正楷体_GBK" pitchFamily="2" charset="-122"/>
              </a:rPr>
              <a:t>The news that he told me yesterday is </a:t>
            </a:r>
            <a:r>
              <a:rPr lang="en-US" altLang="zh-CN" sz="5400" dirty="0" smtClean="0">
                <a:latin typeface="Times New Roman" pitchFamily="18" charset="0"/>
                <a:ea typeface="方正楷体_GBK" pitchFamily="2" charset="-122"/>
              </a:rPr>
              <a:t>true.</a:t>
            </a:r>
            <a:r>
              <a:rPr lang="en-US" altLang="zh-CN" sz="5400" dirty="0">
                <a:latin typeface="Times New Roman" pitchFamily="18" charset="0"/>
                <a:ea typeface="方正楷体_GBK" pitchFamily="2" charset="-122"/>
              </a:rPr>
              <a:t> </a:t>
            </a:r>
            <a:r>
              <a:rPr lang="zh-CN" altLang="en-US" sz="5400" dirty="0">
                <a:latin typeface="Times New Roman" pitchFamily="18" charset="0"/>
                <a:ea typeface="方正楷体_GBK" pitchFamily="2" charset="-122"/>
              </a:rPr>
              <a:t>他昨天告诉我的那个消息是真的。（定语从句，对</a:t>
            </a:r>
            <a:r>
              <a:rPr lang="en-US" altLang="zh-CN" sz="5400" dirty="0">
                <a:latin typeface="Times New Roman" pitchFamily="18" charset="0"/>
                <a:ea typeface="方正楷体_GBK" pitchFamily="2" charset="-122"/>
              </a:rPr>
              <a:t>news</a:t>
            </a:r>
            <a:r>
              <a:rPr lang="zh-CN" altLang="en-US" sz="5400" dirty="0">
                <a:latin typeface="Times New Roman" pitchFamily="18" charset="0"/>
                <a:ea typeface="方正楷体_GBK" pitchFamily="2" charset="-122"/>
              </a:rPr>
              <a:t>进行修饰）</a:t>
            </a:r>
          </a:p>
        </p:txBody>
      </p:sp>
      <p:pic>
        <p:nvPicPr>
          <p:cNvPr id="12" name="图片 11">
            <a:hlinkClick r:id="rId5"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049599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49" y="738000"/>
            <a:ext cx="21963631" cy="2834622"/>
          </a:xfrm>
          <a:prstGeom prst="rect">
            <a:avLst/>
          </a:prstGeom>
          <a:ln>
            <a:noFill/>
          </a:ln>
        </p:spPr>
        <p:txBody>
          <a:bodyPr wrap="square">
            <a:spAutoFit/>
          </a:bodyPr>
          <a:lstStyle/>
          <a:p>
            <a:pPr>
              <a:lnSpc>
                <a:spcPct val="110000"/>
              </a:lnSpc>
            </a:pPr>
            <a:r>
              <a:rPr lang="zh-CN" altLang="en-US" sz="5400" b="1" dirty="0">
                <a:solidFill>
                  <a:srgbClr val="FF0000"/>
                </a:solidFill>
                <a:latin typeface="Times New Roman" pitchFamily="18" charset="0"/>
                <a:ea typeface="方正楷体_GBK" pitchFamily="2" charset="-122"/>
              </a:rPr>
              <a:t>③</a:t>
            </a:r>
            <a:r>
              <a:rPr lang="zh-CN" altLang="en-US" sz="5400" b="1" dirty="0" smtClean="0">
                <a:solidFill>
                  <a:srgbClr val="FF0000"/>
                </a:solidFill>
                <a:latin typeface="Times New Roman" pitchFamily="18" charset="0"/>
                <a:ea typeface="方正楷体_GBK" pitchFamily="2" charset="-122"/>
              </a:rPr>
              <a:t>从</a:t>
            </a:r>
            <a:r>
              <a:rPr lang="zh-CN" altLang="en-US" sz="5400" b="1" dirty="0">
                <a:solidFill>
                  <a:srgbClr val="FF0000"/>
                </a:solidFill>
                <a:latin typeface="Times New Roman" pitchFamily="18" charset="0"/>
                <a:ea typeface="方正楷体_GBK" pitchFamily="2" charset="-122"/>
              </a:rPr>
              <a:t>引导词上区分</a:t>
            </a:r>
            <a:endParaRPr lang="en-US" altLang="zh-CN" sz="5400" b="1" dirty="0" smtClean="0">
              <a:solidFill>
                <a:srgbClr val="FF0000"/>
              </a:solidFill>
              <a:latin typeface="Times New Roman" pitchFamily="18" charset="0"/>
              <a:ea typeface="方正楷体_GBK" pitchFamily="2" charset="-122"/>
            </a:endParaRPr>
          </a:p>
          <a:p>
            <a:pPr>
              <a:lnSpc>
                <a:spcPct val="110000"/>
              </a:lnSpc>
            </a:pPr>
            <a:r>
              <a:rPr lang="zh-CN" altLang="en-US" sz="5400" b="1" dirty="0">
                <a:latin typeface="Times New Roman" pitchFamily="18" charset="0"/>
                <a:ea typeface="方正楷体_GBK" pitchFamily="2" charset="-122"/>
              </a:rPr>
              <a:t>有些引导词如</a:t>
            </a:r>
            <a:r>
              <a:rPr lang="en-US" altLang="zh-CN" sz="5400" b="1" dirty="0">
                <a:latin typeface="Times New Roman" pitchFamily="18" charset="0"/>
                <a:ea typeface="方正楷体_GBK" pitchFamily="2" charset="-122"/>
              </a:rPr>
              <a:t>how, whether, what</a:t>
            </a:r>
            <a:r>
              <a:rPr lang="zh-CN" altLang="en-US" sz="5400" b="1" dirty="0">
                <a:latin typeface="Times New Roman" pitchFamily="18" charset="0"/>
                <a:ea typeface="方正楷体_GBK" pitchFamily="2" charset="-122"/>
              </a:rPr>
              <a:t>可以引导同位语从句，但不能引导定语从句</a:t>
            </a:r>
            <a:r>
              <a:rPr lang="zh-CN" altLang="en-US" sz="5400" b="1" dirty="0" smtClean="0">
                <a:latin typeface="Times New Roman" pitchFamily="18" charset="0"/>
                <a:ea typeface="方正楷体_GBK" pitchFamily="2" charset="-122"/>
              </a:rPr>
              <a:t>。</a:t>
            </a:r>
            <a:endParaRPr lang="zh-CN" altLang="en-US" sz="5400" b="1" dirty="0">
              <a:latin typeface="Times New Roman" pitchFamily="18" charset="0"/>
              <a:ea typeface="方正楷体_GBK" pitchFamily="2" charset="-122"/>
            </a:endParaRPr>
          </a:p>
        </p:txBody>
      </p:sp>
      <p:pic>
        <p:nvPicPr>
          <p:cNvPr id="6"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7419301" flipV="1">
            <a:off x="10826846" y="3581244"/>
            <a:ext cx="2324100"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0649" y="4698000"/>
            <a:ext cx="20385002" cy="2089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矩形 7"/>
          <p:cNvSpPr/>
          <p:nvPr/>
        </p:nvSpPr>
        <p:spPr>
          <a:xfrm>
            <a:off x="1241040" y="4926577"/>
            <a:ext cx="20529610" cy="1920526"/>
          </a:xfrm>
          <a:prstGeom prst="rect">
            <a:avLst/>
          </a:prstGeom>
          <a:ln>
            <a:noFill/>
          </a:ln>
        </p:spPr>
        <p:txBody>
          <a:bodyPr wrap="square">
            <a:spAutoFit/>
          </a:bodyPr>
          <a:lstStyle/>
          <a:p>
            <a:pPr>
              <a:lnSpc>
                <a:spcPct val="110000"/>
              </a:lnSpc>
            </a:pPr>
            <a:r>
              <a:rPr lang="en-US" altLang="zh-CN" sz="5400" dirty="0">
                <a:latin typeface="Times New Roman" pitchFamily="18" charset="0"/>
                <a:ea typeface="方正楷体_GBK" pitchFamily="2" charset="-122"/>
              </a:rPr>
              <a:t> I have no idea what has happened to </a:t>
            </a:r>
            <a:r>
              <a:rPr lang="en-US" altLang="zh-CN" sz="5400" dirty="0" smtClean="0">
                <a:latin typeface="Times New Roman" pitchFamily="18" charset="0"/>
                <a:ea typeface="方正楷体_GBK" pitchFamily="2" charset="-122"/>
              </a:rPr>
              <a:t>him.  </a:t>
            </a:r>
            <a:r>
              <a:rPr lang="zh-CN" altLang="en-US" sz="5400" dirty="0">
                <a:latin typeface="Times New Roman" pitchFamily="18" charset="0"/>
                <a:ea typeface="方正楷体_GBK" pitchFamily="2" charset="-122"/>
              </a:rPr>
              <a:t>我不知道他发生了什么事。（同位语从句</a:t>
            </a:r>
            <a:r>
              <a:rPr lang="zh-CN" altLang="en-US" sz="5400" dirty="0" smtClean="0">
                <a:latin typeface="Times New Roman" pitchFamily="18" charset="0"/>
                <a:ea typeface="方正楷体_GBK" pitchFamily="2" charset="-122"/>
              </a:rPr>
              <a:t>）</a:t>
            </a:r>
            <a:endParaRPr lang="zh-CN" altLang="en-US" sz="5400" dirty="0">
              <a:latin typeface="Times New Roman" pitchFamily="18" charset="0"/>
              <a:ea typeface="方正楷体_GBK" pitchFamily="2" charset="-122"/>
            </a:endParaRPr>
          </a:p>
        </p:txBody>
      </p:sp>
      <p:pic>
        <p:nvPicPr>
          <p:cNvPr id="2050" name="Picture 2"/>
          <p:cNvPicPr>
            <a:picLocks noChangeAspect="1" noChangeArrowheads="1"/>
          </p:cNvPicPr>
          <p:nvPr/>
        </p:nvPicPr>
        <p:blipFill>
          <a:blip r:embed="rId5">
            <a:clrChange>
              <a:clrFrom>
                <a:srgbClr val="E5E1EF"/>
              </a:clrFrom>
              <a:clrTo>
                <a:srgbClr val="E5E1EF">
                  <a:alpha val="0"/>
                </a:srgbClr>
              </a:clrTo>
            </a:clrChange>
            <a:extLst>
              <a:ext uri="{28A0092B-C50C-407E-A947-70E740481C1C}">
                <a14:useLocalDpi xmlns:a14="http://schemas.microsoft.com/office/drawing/2010/main" val="0"/>
              </a:ext>
            </a:extLst>
          </a:blip>
          <a:srcRect/>
          <a:stretch>
            <a:fillRect/>
          </a:stretch>
        </p:blipFill>
        <p:spPr bwMode="auto">
          <a:xfrm>
            <a:off x="12059852" y="8793163"/>
            <a:ext cx="9628187" cy="3105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图片 9">
            <a:hlinkClick r:id="rId6"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049599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2050"/>
                                        </p:tgtEl>
                                        <p:attrNameLst>
                                          <p:attrName>style.visibility</p:attrName>
                                        </p:attrNameLst>
                                      </p:cBhvr>
                                      <p:to>
                                        <p:strVal val="visible"/>
                                      </p:to>
                                    </p:set>
                                    <p:animEffect transition="in" filter="fade">
                                      <p:cBhvr>
                                        <p:cTn id="30"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P292</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819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0723"/>
          <a:stretch/>
        </p:blipFill>
        <p:spPr bwMode="auto">
          <a:xfrm>
            <a:off x="3018103" y="2628000"/>
            <a:ext cx="17266972" cy="9028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4">
            <a:clrChange>
              <a:clrFrom>
                <a:srgbClr val="FFFDED"/>
              </a:clrFrom>
              <a:clrTo>
                <a:srgbClr val="FFFDED">
                  <a:alpha val="0"/>
                </a:srgbClr>
              </a:clrTo>
            </a:clrChange>
            <a:extLst>
              <a:ext uri="{28A0092B-C50C-407E-A947-70E740481C1C}">
                <a14:useLocalDpi xmlns:a14="http://schemas.microsoft.com/office/drawing/2010/main" val="0"/>
              </a:ext>
            </a:extLst>
          </a:blip>
          <a:srcRect/>
          <a:stretch>
            <a:fillRect/>
          </a:stretch>
        </p:blipFill>
        <p:spPr bwMode="auto">
          <a:xfrm>
            <a:off x="1244600" y="718950"/>
            <a:ext cx="3892966" cy="100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图片 6">
            <a:hlinkClick r:id="rId5"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049599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49" y="738000"/>
            <a:ext cx="21963631" cy="5576911"/>
          </a:xfrm>
          <a:prstGeom prst="rect">
            <a:avLst/>
          </a:prstGeom>
          <a:ln>
            <a:noFill/>
          </a:ln>
        </p:spPr>
        <p:txBody>
          <a:bodyPr wrap="square">
            <a:spAutoFit/>
          </a:bodyPr>
          <a:lstStyle/>
          <a:p>
            <a:pPr>
              <a:lnSpc>
                <a:spcPct val="110000"/>
              </a:lnSpc>
            </a:pPr>
            <a:r>
              <a:rPr lang="zh-CN" altLang="en-US" sz="5400" b="1" dirty="0">
                <a:solidFill>
                  <a:srgbClr val="FF0000"/>
                </a:solidFill>
                <a:latin typeface="Times New Roman" pitchFamily="18" charset="0"/>
                <a:ea typeface="方正楷体_GBK" pitchFamily="2" charset="-122"/>
              </a:rPr>
              <a:t> </a:t>
            </a:r>
            <a:r>
              <a:rPr lang="zh-CN" altLang="en-US" sz="5400" dirty="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27</a:t>
            </a:r>
            <a:r>
              <a:rPr lang="zh-CN" altLang="en-US" sz="5400" dirty="0" smtClean="0">
                <a:latin typeface="Times New Roman" panose="02020603050405020304" pitchFamily="18" charset="0"/>
                <a:cs typeface="Times New Roman" panose="02020603050405020304" pitchFamily="18" charset="0"/>
              </a:rPr>
              <a:t>）</a:t>
            </a:r>
            <a:r>
              <a:rPr lang="zh-CN" altLang="en-US" sz="5400" dirty="0" smtClean="0">
                <a:latin typeface="Times New Roman" pitchFamily="18" charset="0"/>
                <a:ea typeface="方正楷体_GBK" pitchFamily="2" charset="-122"/>
              </a:rPr>
              <a:t>（</a:t>
            </a:r>
            <a:r>
              <a:rPr lang="zh-CN" altLang="en-US" sz="5400" dirty="0">
                <a:latin typeface="Times New Roman" pitchFamily="18" charset="0"/>
                <a:ea typeface="方正楷体_GBK" pitchFamily="2" charset="-122"/>
              </a:rPr>
              <a:t>改错）</a:t>
            </a:r>
            <a:r>
              <a:rPr lang="en-US" altLang="zh-CN" sz="5400" dirty="0">
                <a:latin typeface="Times New Roman" panose="02020603050405020304" pitchFamily="18" charset="0"/>
                <a:cs typeface="Times New Roman" panose="02020603050405020304" pitchFamily="18" charset="0"/>
              </a:rPr>
              <a:t>The inner thoughts of the two young persons </a:t>
            </a:r>
            <a:r>
              <a:rPr lang="en-US" altLang="zh-CN" sz="5400" dirty="0" smtClean="0">
                <a:latin typeface="Times New Roman" panose="02020603050405020304" pitchFamily="18" charset="0"/>
                <a:cs typeface="Times New Roman" panose="02020603050405020304" pitchFamily="18" charset="0"/>
              </a:rPr>
              <a:t>are </a:t>
            </a:r>
            <a:r>
              <a:rPr lang="en-US" altLang="zh-CN" sz="5400" dirty="0">
                <a:latin typeface="Times New Roman" panose="02020603050405020304" pitchFamily="18" charset="0"/>
                <a:cs typeface="Times New Roman" panose="02020603050405020304" pitchFamily="18" charset="0"/>
              </a:rPr>
              <a:t>revealed in </a:t>
            </a:r>
            <a:r>
              <a:rPr lang="en-US" altLang="zh-CN" sz="5400" dirty="0" smtClean="0">
                <a:latin typeface="Times New Roman" panose="02020603050405020304" pitchFamily="18" charset="0"/>
                <a:cs typeface="Times New Roman" panose="02020603050405020304" pitchFamily="18" charset="0"/>
              </a:rPr>
              <a:t> </a:t>
            </a: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the </a:t>
            </a:r>
            <a:r>
              <a:rPr lang="en-US" altLang="zh-CN" sz="5400" dirty="0">
                <a:latin typeface="Times New Roman" panose="02020603050405020304" pitchFamily="18" charset="0"/>
                <a:cs typeface="Times New Roman" panose="02020603050405020304" pitchFamily="18" charset="0"/>
              </a:rPr>
              <a:t>book, what both of them fail to </a:t>
            </a:r>
            <a:r>
              <a:rPr lang="en-US" altLang="zh-CN" sz="5400" dirty="0" smtClean="0">
                <a:latin typeface="Times New Roman" panose="02020603050405020304" pitchFamily="18" charset="0"/>
                <a:cs typeface="Times New Roman" panose="02020603050405020304" pitchFamily="18" charset="0"/>
              </a:rPr>
              <a:t>express.</a:t>
            </a:r>
          </a:p>
          <a:p>
            <a:pPr>
              <a:lnSpc>
                <a:spcPct val="110000"/>
              </a:lnSpc>
            </a:pPr>
            <a:r>
              <a:rPr lang="en-US" altLang="zh-CN" sz="5400" dirty="0" smtClean="0">
                <a:latin typeface="Times New Roman" panose="02020603050405020304" pitchFamily="18" charset="0"/>
                <a:cs typeface="Times New Roman" panose="02020603050405020304" pitchFamily="18" charset="0"/>
              </a:rPr>
              <a:t>    </a:t>
            </a:r>
            <a:r>
              <a:rPr lang="en-US" altLang="zh-CN" sz="5400" u="sng" dirty="0" smtClean="0">
                <a:latin typeface="Times New Roman" panose="02020603050405020304" pitchFamily="18" charset="0"/>
                <a:cs typeface="Times New Roman" panose="02020603050405020304" pitchFamily="18" charset="0"/>
              </a:rPr>
              <a:t>    </a:t>
            </a:r>
          </a:p>
          <a:p>
            <a:pPr>
              <a:lnSpc>
                <a:spcPct val="110000"/>
              </a:lnSpc>
            </a:pPr>
            <a:r>
              <a:rPr lang="en-US" altLang="zh-CN" sz="5400" u="sng" dirty="0" smtClean="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a:t>
            </a:r>
          </a:p>
          <a:p>
            <a:pPr>
              <a:lnSpc>
                <a:spcPct val="110000"/>
              </a:lnSpc>
            </a:pPr>
            <a:r>
              <a:rPr lang="zh-CN" altLang="en-US" sz="5400" dirty="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28</a:t>
            </a:r>
            <a:r>
              <a:rPr lang="zh-CN" altLang="en-US" sz="5400" dirty="0" smtClean="0">
                <a:latin typeface="Times New Roman" panose="02020603050405020304" pitchFamily="18" charset="0"/>
                <a:cs typeface="Times New Roman" panose="02020603050405020304" pitchFamily="18" charset="0"/>
              </a:rPr>
              <a:t>）（</a:t>
            </a:r>
            <a:r>
              <a:rPr lang="zh-CN" altLang="en-US" sz="5400" dirty="0">
                <a:latin typeface="Times New Roman" pitchFamily="18" charset="0"/>
                <a:ea typeface="方正楷体_GBK" pitchFamily="2" charset="-122"/>
              </a:rPr>
              <a:t>选择正确的引导词</a:t>
            </a:r>
            <a:r>
              <a:rPr lang="zh-CN" altLang="en-US" sz="5400" dirty="0">
                <a:latin typeface="Times New Roman" panose="02020603050405020304" pitchFamily="18" charset="0"/>
                <a:cs typeface="Times New Roman" panose="02020603050405020304" pitchFamily="18" charset="0"/>
              </a:rPr>
              <a:t>）</a:t>
            </a:r>
            <a:r>
              <a:rPr lang="en-US" altLang="zh-CN" sz="5400" dirty="0">
                <a:latin typeface="Times New Roman" panose="02020603050405020304" pitchFamily="18" charset="0"/>
                <a:cs typeface="Times New Roman" panose="02020603050405020304" pitchFamily="18" charset="0"/>
              </a:rPr>
              <a:t>He grabbed his suitcase and </a:t>
            </a:r>
            <a:r>
              <a:rPr lang="en-US" altLang="zh-CN" sz="5400" dirty="0" smtClean="0">
                <a:latin typeface="Times New Roman" panose="02020603050405020304" pitchFamily="18" charset="0"/>
                <a:cs typeface="Times New Roman" panose="02020603050405020304" pitchFamily="18" charset="0"/>
              </a:rPr>
              <a:t>gave the </a:t>
            </a: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impression </a:t>
            </a:r>
            <a:r>
              <a:rPr lang="en-US" altLang="zh-CN" sz="5400" dirty="0">
                <a:latin typeface="Times New Roman" panose="02020603050405020304" pitchFamily="18" charset="0"/>
                <a:cs typeface="Times New Roman" panose="02020603050405020304" pitchFamily="18" charset="0"/>
              </a:rPr>
              <a:t>___________ (that/which) he was </a:t>
            </a:r>
            <a:r>
              <a:rPr lang="en-US" altLang="zh-CN" sz="5400" dirty="0" smtClean="0">
                <a:latin typeface="Times New Roman" panose="02020603050405020304" pitchFamily="18" charset="0"/>
                <a:cs typeface="Times New Roman" panose="02020603050405020304" pitchFamily="18" charset="0"/>
              </a:rPr>
              <a:t>boarding the </a:t>
            </a:r>
            <a:r>
              <a:rPr lang="en-US" altLang="zh-CN" sz="5400" dirty="0">
                <a:latin typeface="Times New Roman" panose="02020603050405020304" pitchFamily="18" charset="0"/>
                <a:cs typeface="Times New Roman" panose="02020603050405020304" pitchFamily="18" charset="0"/>
              </a:rPr>
              <a:t>Tokyo </a:t>
            </a:r>
            <a:r>
              <a:rPr lang="en-US" altLang="zh-CN" sz="5400" dirty="0" smtClean="0">
                <a:latin typeface="Times New Roman" panose="02020603050405020304" pitchFamily="18" charset="0"/>
                <a:cs typeface="Times New Roman" panose="02020603050405020304" pitchFamily="18" charset="0"/>
              </a:rPr>
              <a:t>plane.</a:t>
            </a:r>
            <a:endParaRPr lang="en-US" altLang="zh-CN" sz="5400" dirty="0">
              <a:latin typeface="Times New Roman" panose="02020603050405020304" pitchFamily="18" charset="0"/>
              <a:cs typeface="Times New Roman" panose="02020603050405020304" pitchFamily="18" charset="0"/>
            </a:endParaRPr>
          </a:p>
        </p:txBody>
      </p:sp>
      <p:sp>
        <p:nvSpPr>
          <p:cNvPr id="6" name="矩形 5"/>
          <p:cNvSpPr/>
          <p:nvPr/>
        </p:nvSpPr>
        <p:spPr>
          <a:xfrm>
            <a:off x="5816624" y="2603125"/>
            <a:ext cx="8799025" cy="923330"/>
          </a:xfrm>
          <a:prstGeom prst="rect">
            <a:avLst/>
          </a:prstGeom>
        </p:spPr>
        <p:txBody>
          <a:bodyPr wrap="square">
            <a:spAutoFit/>
          </a:bodyPr>
          <a:lstStyle/>
          <a:p>
            <a:r>
              <a:rPr lang="zh-CN" altLang="en-US" sz="5400" dirty="0">
                <a:solidFill>
                  <a:srgbClr val="FF0000"/>
                </a:solidFill>
                <a:latin typeface="Times New Roman" pitchFamily="18" charset="0"/>
                <a:ea typeface="方正楷体_GBK" pitchFamily="2" charset="-122"/>
              </a:rPr>
              <a:t>将</a:t>
            </a:r>
            <a:r>
              <a:rPr lang="en-US" altLang="zh-CN" sz="5400" dirty="0">
                <a:solidFill>
                  <a:srgbClr val="FF0000"/>
                </a:solidFill>
                <a:latin typeface="Times New Roman" pitchFamily="18" charset="0"/>
                <a:ea typeface="方正楷体_GBK" pitchFamily="2" charset="-122"/>
              </a:rPr>
              <a:t>what</a:t>
            </a:r>
            <a:r>
              <a:rPr lang="zh-CN" altLang="en-US" sz="5400" dirty="0">
                <a:solidFill>
                  <a:srgbClr val="FF0000"/>
                </a:solidFill>
                <a:latin typeface="Times New Roman" pitchFamily="18" charset="0"/>
                <a:ea typeface="方正楷体_GBK" pitchFamily="2" charset="-122"/>
              </a:rPr>
              <a:t>改为</a:t>
            </a:r>
            <a:r>
              <a:rPr lang="en-US" altLang="zh-CN" sz="5400" dirty="0">
                <a:solidFill>
                  <a:srgbClr val="FF0000"/>
                </a:solidFill>
                <a:latin typeface="Times New Roman" pitchFamily="18" charset="0"/>
                <a:ea typeface="方正楷体_GBK" pitchFamily="2" charset="-122"/>
              </a:rPr>
              <a:t>which</a:t>
            </a:r>
          </a:p>
        </p:txBody>
      </p:sp>
      <p:sp>
        <p:nvSpPr>
          <p:cNvPr id="7" name="矩形 6"/>
          <p:cNvSpPr/>
          <p:nvPr/>
        </p:nvSpPr>
        <p:spPr>
          <a:xfrm>
            <a:off x="6470650" y="5238000"/>
            <a:ext cx="1223412"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that</a:t>
            </a:r>
            <a:endParaRPr lang="zh-CN" altLang="en-US" sz="5400" dirty="0">
              <a:solidFill>
                <a:srgbClr val="FF0000"/>
              </a:solidFill>
              <a:latin typeface="Times New Roman" pitchFamily="18" charset="0"/>
              <a:ea typeface="方正楷体_GBK" pitchFamily="2" charset="-122"/>
            </a:endParaRPr>
          </a:p>
        </p:txBody>
      </p:sp>
      <p:cxnSp>
        <p:nvCxnSpPr>
          <p:cNvPr id="8" name="直接连接符 7"/>
          <p:cNvCxnSpPr/>
          <p:nvPr/>
        </p:nvCxnSpPr>
        <p:spPr>
          <a:xfrm flipV="1">
            <a:off x="2105022" y="3414670"/>
            <a:ext cx="20565628" cy="11178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图片 8">
            <a:hlinkClick r:id="rId3"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132086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fade">
                                      <p:cBhvr>
                                        <p:cTn id="13" dur="500"/>
                                        <p:tgtEl>
                                          <p:spTgt spid="5">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fade">
                                      <p:cBhvr>
                                        <p:cTn id="16" dur="500"/>
                                        <p:tgtEl>
                                          <p:spTgt spid="5">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fade">
                                      <p:cBhvr>
                                        <p:cTn id="26" dur="500"/>
                                        <p:tgtEl>
                                          <p:spTgt spid="5">
                                            <p:txEl>
                                              <p:pRg st="4" end="4"/>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Effect transition="in" filter="fade">
                                      <p:cBhvr>
                                        <p:cTn id="29" dur="500"/>
                                        <p:tgtEl>
                                          <p:spTgt spid="5">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grpSp>
        <p:nvGrpSpPr>
          <p:cNvPr id="5" name="组合 4"/>
          <p:cNvGrpSpPr/>
          <p:nvPr/>
        </p:nvGrpSpPr>
        <p:grpSpPr>
          <a:xfrm>
            <a:off x="1265164" y="736542"/>
            <a:ext cx="4272250" cy="855000"/>
            <a:chOff x="1265164" y="736542"/>
            <a:chExt cx="4272250" cy="855000"/>
          </a:xfrm>
        </p:grpSpPr>
        <p:sp>
          <p:nvSpPr>
            <p:cNvPr id="6" name="椭圆 5"/>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突</a:t>
              </a:r>
              <a:endParaRPr lang="zh-CN" altLang="en-US" sz="4800" b="1" dirty="0"/>
            </a:p>
          </p:txBody>
        </p:sp>
        <p:sp>
          <p:nvSpPr>
            <p:cNvPr id="7" name="椭圆 6"/>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破</a:t>
              </a:r>
              <a:endParaRPr lang="zh-CN" altLang="en-US" sz="4800" b="1" dirty="0"/>
            </a:p>
          </p:txBody>
        </p:sp>
        <p:sp>
          <p:nvSpPr>
            <p:cNvPr id="8" name="椭圆 7"/>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积</a:t>
              </a:r>
              <a:endParaRPr lang="zh-CN" altLang="en-US" sz="4800" b="1" dirty="0"/>
            </a:p>
          </p:txBody>
        </p:sp>
        <p:sp>
          <p:nvSpPr>
            <p:cNvPr id="9" name="椭圆 8"/>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累</a:t>
              </a:r>
              <a:endParaRPr lang="zh-CN" altLang="en-US" sz="4800" b="1" dirty="0"/>
            </a:p>
          </p:txBody>
        </p:sp>
        <p:sp>
          <p:nvSpPr>
            <p:cNvPr id="10" name="椭圆 9"/>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练</a:t>
              </a:r>
              <a:endParaRPr lang="zh-CN" altLang="en-US" sz="4800" b="1" dirty="0"/>
            </a:p>
          </p:txBody>
        </p:sp>
      </p:grpSp>
      <p:sp>
        <p:nvSpPr>
          <p:cNvPr id="11" name="矩形 10">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定语从句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2" name="矩形 11"/>
          <p:cNvSpPr/>
          <p:nvPr/>
        </p:nvSpPr>
        <p:spPr>
          <a:xfrm>
            <a:off x="1250649" y="1970185"/>
            <a:ext cx="20385389" cy="5576911"/>
          </a:xfrm>
          <a:prstGeom prst="rect">
            <a:avLst/>
          </a:prstGeom>
          <a:ln>
            <a:noFill/>
          </a:ln>
        </p:spPr>
        <p:txBody>
          <a:bodyPr wrap="square">
            <a:spAutoFit/>
          </a:bodyPr>
          <a:lstStyle/>
          <a:p>
            <a:pPr>
              <a:lnSpc>
                <a:spcPct val="110000"/>
              </a:lnSpc>
            </a:pPr>
            <a:r>
              <a:rPr lang="zh-CN" altLang="en-US" sz="5400" b="1" dirty="0">
                <a:solidFill>
                  <a:srgbClr val="FF0000"/>
                </a:solidFill>
                <a:latin typeface="Times New Roman" pitchFamily="18" charset="0"/>
                <a:ea typeface="方正楷体_GBK" pitchFamily="2" charset="-122"/>
              </a:rPr>
              <a:t> </a:t>
            </a:r>
            <a:r>
              <a:rPr lang="en-US" altLang="zh-CN" sz="5400" b="1" dirty="0">
                <a:latin typeface="宋体" panose="02010600030101010101" pitchFamily="2" charset="-122"/>
                <a:ea typeface="宋体" panose="02010600030101010101" pitchFamily="2" charset="-122"/>
                <a:cs typeface="Times New Roman" pitchFamily="18" charset="0"/>
              </a:rPr>
              <a:t>Ⅰ</a:t>
            </a:r>
            <a:r>
              <a:rPr lang="zh-CN" altLang="en-US" sz="5400" b="1" dirty="0">
                <a:latin typeface="宋体" panose="02010600030101010101" pitchFamily="2" charset="-122"/>
                <a:ea typeface="宋体" panose="02010600030101010101" pitchFamily="2" charset="-122"/>
                <a:cs typeface="Times New Roman" pitchFamily="18" charset="0"/>
              </a:rPr>
              <a:t> 单项填空</a:t>
            </a:r>
            <a:r>
              <a:rPr lang="en-US" altLang="zh-CN" sz="5400" b="1" dirty="0">
                <a:latin typeface="宋体" panose="02010600030101010101" pitchFamily="2" charset="-122"/>
                <a:ea typeface="宋体" panose="02010600030101010101" pitchFamily="2" charset="-122"/>
                <a:cs typeface="Times New Roman" pitchFamily="18" charset="0"/>
              </a:rPr>
              <a:t>(</a:t>
            </a:r>
            <a:r>
              <a:rPr lang="zh-CN" altLang="en-US" sz="5400" b="1" dirty="0">
                <a:latin typeface="宋体" panose="02010600030101010101" pitchFamily="2" charset="-122"/>
                <a:ea typeface="宋体" panose="02010600030101010101" pitchFamily="2" charset="-122"/>
                <a:cs typeface="Times New Roman" pitchFamily="18" charset="0"/>
              </a:rPr>
              <a:t>共</a:t>
            </a:r>
            <a:r>
              <a:rPr lang="en-US" altLang="zh-CN" sz="5400" b="1" dirty="0">
                <a:latin typeface="宋体" panose="02010600030101010101" pitchFamily="2" charset="-122"/>
                <a:ea typeface="宋体" panose="02010600030101010101" pitchFamily="2" charset="-122"/>
                <a:cs typeface="Times New Roman" pitchFamily="18" charset="0"/>
              </a:rPr>
              <a:t>10</a:t>
            </a:r>
            <a:r>
              <a:rPr lang="zh-CN" altLang="en-US" sz="5400" b="1" dirty="0">
                <a:latin typeface="宋体" panose="02010600030101010101" pitchFamily="2" charset="-122"/>
                <a:ea typeface="宋体" panose="02010600030101010101" pitchFamily="2" charset="-122"/>
                <a:cs typeface="Times New Roman" pitchFamily="18" charset="0"/>
              </a:rPr>
              <a:t>小题；每小题</a:t>
            </a:r>
            <a:r>
              <a:rPr lang="en-US" altLang="zh-CN" sz="5400" b="1" dirty="0">
                <a:latin typeface="宋体" panose="02010600030101010101" pitchFamily="2" charset="-122"/>
                <a:ea typeface="宋体" panose="02010600030101010101" pitchFamily="2" charset="-122"/>
                <a:cs typeface="Times New Roman" pitchFamily="18" charset="0"/>
              </a:rPr>
              <a:t>1</a:t>
            </a:r>
            <a:r>
              <a:rPr lang="zh-CN" altLang="en-US" sz="5400" b="1" dirty="0">
                <a:latin typeface="宋体" panose="02010600030101010101" pitchFamily="2" charset="-122"/>
                <a:ea typeface="宋体" panose="02010600030101010101" pitchFamily="2" charset="-122"/>
                <a:cs typeface="Times New Roman" pitchFamily="18" charset="0"/>
              </a:rPr>
              <a:t>分，满分</a:t>
            </a:r>
            <a:r>
              <a:rPr lang="en-US" altLang="zh-CN" sz="5400" b="1" dirty="0">
                <a:latin typeface="宋体" panose="02010600030101010101" pitchFamily="2" charset="-122"/>
                <a:ea typeface="宋体" panose="02010600030101010101" pitchFamily="2" charset="-122"/>
                <a:cs typeface="Times New Roman" pitchFamily="18" charset="0"/>
              </a:rPr>
              <a:t>10</a:t>
            </a:r>
            <a:r>
              <a:rPr lang="zh-CN" altLang="en-US" sz="5400" b="1" dirty="0">
                <a:latin typeface="宋体" panose="02010600030101010101" pitchFamily="2" charset="-122"/>
                <a:ea typeface="宋体" panose="02010600030101010101" pitchFamily="2" charset="-122"/>
                <a:cs typeface="Times New Roman" pitchFamily="18" charset="0"/>
              </a:rPr>
              <a:t>分</a:t>
            </a:r>
            <a:r>
              <a:rPr lang="en-US" altLang="zh-CN" sz="5400" b="1" dirty="0">
                <a:latin typeface="宋体" panose="02010600030101010101" pitchFamily="2" charset="-122"/>
                <a:ea typeface="宋体" panose="02010600030101010101" pitchFamily="2" charset="-122"/>
                <a:cs typeface="Times New Roman" pitchFamily="18" charset="0"/>
              </a:rPr>
              <a:t>)</a:t>
            </a:r>
            <a:endParaRPr lang="zh-CN" altLang="en-US" sz="5400" b="1" dirty="0">
              <a:latin typeface="宋体" panose="02010600030101010101" pitchFamily="2" charset="-122"/>
              <a:ea typeface="宋体" panose="02010600030101010101" pitchFamily="2" charset="-122"/>
              <a:cs typeface="Times New Roman" pitchFamily="18" charset="0"/>
            </a:endParaRPr>
          </a:p>
          <a:p>
            <a:pPr>
              <a:lnSpc>
                <a:spcPct val="110000"/>
              </a:lnSpc>
            </a:pPr>
            <a:r>
              <a:rPr lang="zh-CN" altLang="en-US" sz="5400" b="1" dirty="0">
                <a:latin typeface="宋体" panose="02010600030101010101" pitchFamily="2" charset="-122"/>
                <a:ea typeface="宋体" panose="02010600030101010101" pitchFamily="2" charset="-122"/>
                <a:cs typeface="Times New Roman" pitchFamily="18" charset="0"/>
              </a:rPr>
              <a:t>从每题所给的</a:t>
            </a:r>
            <a:r>
              <a:rPr lang="en-US" altLang="zh-CN" sz="5400" b="1" dirty="0">
                <a:latin typeface="宋体" panose="02010600030101010101" pitchFamily="2" charset="-122"/>
                <a:ea typeface="宋体" panose="02010600030101010101" pitchFamily="2" charset="-122"/>
                <a:cs typeface="Times New Roman" pitchFamily="18" charset="0"/>
              </a:rPr>
              <a:t>A</a:t>
            </a:r>
            <a:r>
              <a:rPr lang="zh-CN" altLang="en-US" sz="5400" b="1" dirty="0">
                <a:latin typeface="宋体" panose="02010600030101010101" pitchFamily="2" charset="-122"/>
                <a:ea typeface="宋体" panose="02010600030101010101" pitchFamily="2" charset="-122"/>
                <a:cs typeface="Times New Roman" pitchFamily="18" charset="0"/>
              </a:rPr>
              <a:t>、</a:t>
            </a:r>
            <a:r>
              <a:rPr lang="en-US" altLang="zh-CN" sz="5400" b="1" dirty="0">
                <a:latin typeface="宋体" panose="02010600030101010101" pitchFamily="2" charset="-122"/>
                <a:ea typeface="宋体" panose="02010600030101010101" pitchFamily="2" charset="-122"/>
                <a:cs typeface="Times New Roman" pitchFamily="18" charset="0"/>
              </a:rPr>
              <a:t>B</a:t>
            </a:r>
            <a:r>
              <a:rPr lang="zh-CN" altLang="en-US" sz="5400" b="1" dirty="0">
                <a:latin typeface="宋体" panose="02010600030101010101" pitchFamily="2" charset="-122"/>
                <a:ea typeface="宋体" panose="02010600030101010101" pitchFamily="2" charset="-122"/>
                <a:cs typeface="Times New Roman" pitchFamily="18" charset="0"/>
              </a:rPr>
              <a:t>、</a:t>
            </a:r>
            <a:r>
              <a:rPr lang="en-US" altLang="zh-CN" sz="5400" b="1" dirty="0">
                <a:latin typeface="宋体" panose="02010600030101010101" pitchFamily="2" charset="-122"/>
                <a:ea typeface="宋体" panose="02010600030101010101" pitchFamily="2" charset="-122"/>
                <a:cs typeface="Times New Roman" pitchFamily="18" charset="0"/>
              </a:rPr>
              <a:t>C</a:t>
            </a:r>
            <a:r>
              <a:rPr lang="zh-CN" altLang="en-US" sz="5400" b="1" dirty="0">
                <a:latin typeface="宋体" panose="02010600030101010101" pitchFamily="2" charset="-122"/>
                <a:ea typeface="宋体" panose="02010600030101010101" pitchFamily="2" charset="-122"/>
                <a:cs typeface="Times New Roman" pitchFamily="18" charset="0"/>
              </a:rPr>
              <a:t>、</a:t>
            </a:r>
            <a:r>
              <a:rPr lang="en-US" altLang="zh-CN" sz="5400" b="1" dirty="0">
                <a:latin typeface="宋体" panose="02010600030101010101" pitchFamily="2" charset="-122"/>
                <a:ea typeface="宋体" panose="02010600030101010101" pitchFamily="2" charset="-122"/>
                <a:cs typeface="Times New Roman" pitchFamily="18" charset="0"/>
              </a:rPr>
              <a:t>D</a:t>
            </a:r>
            <a:r>
              <a:rPr lang="zh-CN" altLang="en-US" sz="5400" b="1" dirty="0">
                <a:latin typeface="宋体" panose="02010600030101010101" pitchFamily="2" charset="-122"/>
                <a:ea typeface="宋体" panose="02010600030101010101" pitchFamily="2" charset="-122"/>
                <a:cs typeface="Times New Roman" pitchFamily="18" charset="0"/>
              </a:rPr>
              <a:t>四个选项中，选出可以填入空白处的最佳选项。</a:t>
            </a:r>
          </a:p>
          <a:p>
            <a:pPr>
              <a:lnSpc>
                <a:spcPct val="110000"/>
              </a:lnSpc>
            </a:pPr>
            <a:r>
              <a:rPr lang="en-US" altLang="zh-CN" sz="5400" dirty="0" smtClean="0">
                <a:latin typeface="Times New Roman" panose="02020603050405020304" pitchFamily="18" charset="0"/>
                <a:cs typeface="Times New Roman" panose="02020603050405020304" pitchFamily="18" charset="0"/>
              </a:rPr>
              <a:t>1. The </a:t>
            </a:r>
            <a:r>
              <a:rPr lang="en-US" altLang="zh-CN" sz="5400" dirty="0">
                <a:latin typeface="Times New Roman" panose="02020603050405020304" pitchFamily="18" charset="0"/>
                <a:cs typeface="Times New Roman" panose="02020603050405020304" pitchFamily="18" charset="0"/>
              </a:rPr>
              <a:t>little problems ________ we meet in our daily lives may be </a:t>
            </a: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inspirations </a:t>
            </a:r>
            <a:r>
              <a:rPr lang="en-US" altLang="zh-CN" sz="5400" dirty="0">
                <a:latin typeface="Times New Roman" panose="02020603050405020304" pitchFamily="18" charset="0"/>
                <a:cs typeface="Times New Roman" panose="02020603050405020304" pitchFamily="18" charset="0"/>
              </a:rPr>
              <a:t>for great </a:t>
            </a:r>
            <a:r>
              <a:rPr lang="en-US" altLang="zh-CN" sz="5400" dirty="0" smtClean="0">
                <a:latin typeface="Times New Roman" panose="02020603050405020304" pitchFamily="18" charset="0"/>
                <a:cs typeface="Times New Roman" panose="02020603050405020304" pitchFamily="18" charset="0"/>
              </a:rPr>
              <a:t>inventions.                          </a:t>
            </a:r>
            <a:r>
              <a:rPr lang="en-US" altLang="zh-CN" sz="5400" dirty="0" smtClean="0">
                <a:solidFill>
                  <a:srgbClr val="FF0000"/>
                </a:solidFill>
                <a:latin typeface="Times New Roman" panose="02020603050405020304" pitchFamily="18" charset="0"/>
                <a:cs typeface="Times New Roman" panose="02020603050405020304" pitchFamily="18" charset="0"/>
              </a:rPr>
              <a:t>(</a:t>
            </a:r>
            <a:r>
              <a:rPr lang="en-US" altLang="zh-CN" sz="5400" dirty="0">
                <a:solidFill>
                  <a:srgbClr val="FF0000"/>
                </a:solidFill>
                <a:latin typeface="Times New Roman" panose="02020603050405020304" pitchFamily="18" charset="0"/>
                <a:cs typeface="Times New Roman" panose="02020603050405020304" pitchFamily="18" charset="0"/>
              </a:rPr>
              <a:t>2017·</a:t>
            </a:r>
            <a:r>
              <a:rPr lang="zh-CN" altLang="en-US" sz="5400" dirty="0">
                <a:solidFill>
                  <a:srgbClr val="FF0000"/>
                </a:solidFill>
                <a:latin typeface="Times New Roman" panose="02020603050405020304" pitchFamily="18" charset="0"/>
                <a:cs typeface="Times New Roman" panose="02020603050405020304" pitchFamily="18" charset="0"/>
              </a:rPr>
              <a:t>北京卷</a:t>
            </a:r>
            <a:r>
              <a:rPr lang="en-US" altLang="zh-CN" sz="5400" dirty="0">
                <a:solidFill>
                  <a:srgbClr val="FF0000"/>
                </a:solidFill>
                <a:latin typeface="Times New Roman" panose="02020603050405020304" pitchFamily="18" charset="0"/>
                <a:cs typeface="Times New Roman" panose="02020603050405020304" pitchFamily="18" charset="0"/>
              </a:rPr>
              <a:t>) </a:t>
            </a:r>
            <a:endParaRPr lang="zh-CN" altLang="en-US" sz="5400" dirty="0">
              <a:solidFill>
                <a:srgbClr val="FF0000"/>
              </a:solidFill>
              <a:latin typeface="Times New Roman" panose="02020603050405020304" pitchFamily="18" charset="0"/>
              <a:cs typeface="Times New Roman" panose="02020603050405020304" pitchFamily="18" charset="0"/>
            </a:endParaRPr>
          </a:p>
          <a:p>
            <a:pPr>
              <a:lnSpc>
                <a:spcPct val="110000"/>
              </a:lnSpc>
            </a:pPr>
            <a:r>
              <a:rPr lang="en-US" altLang="zh-CN" sz="5400" dirty="0" smtClean="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A.that</a:t>
            </a:r>
            <a:r>
              <a:rPr lang="en-US" altLang="zh-CN" sz="5400" dirty="0" smtClean="0">
                <a:latin typeface="Times New Roman" panose="02020603050405020304" pitchFamily="18" charset="0"/>
                <a:cs typeface="Times New Roman" panose="02020603050405020304" pitchFamily="18" charset="0"/>
              </a:rPr>
              <a:t>		B.as		</a:t>
            </a:r>
            <a:r>
              <a:rPr lang="en-US" altLang="zh-CN" sz="5400" dirty="0" err="1" smtClean="0">
                <a:latin typeface="Times New Roman" panose="02020603050405020304" pitchFamily="18" charset="0"/>
                <a:cs typeface="Times New Roman" panose="02020603050405020304" pitchFamily="18" charset="0"/>
              </a:rPr>
              <a:t>C.where</a:t>
            </a:r>
            <a:r>
              <a:rPr lang="en-US" altLang="zh-CN" sz="5400" dirty="0" smtClean="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D.when</a:t>
            </a:r>
            <a:endParaRPr lang="en-US" altLang="zh-CN" sz="5400" dirty="0">
              <a:latin typeface="Times New Roman" panose="02020603050405020304" pitchFamily="18" charset="0"/>
              <a:cs typeface="Times New Roman" panose="02020603050405020304" pitchFamily="18" charset="0"/>
            </a:endParaRPr>
          </a:p>
        </p:txBody>
      </p:sp>
      <p:pic>
        <p:nvPicPr>
          <p:cNvPr id="13" name="Picture 4" descr="C:\Users\Administrator.LBDZ-20050101FL\Desktop\张涛\提分宝典\ppt\模板箭头图库\对1.png"/>
          <p:cNvPicPr>
            <a:picLocks noChangeAspect="1" noChangeArrowheads="1"/>
          </p:cNvPicPr>
          <p:nvPr/>
        </p:nvPicPr>
        <p:blipFill>
          <a:blip r:embed="rId3"/>
          <a:srcRect/>
          <a:stretch>
            <a:fillRect/>
          </a:stretch>
        </p:blipFill>
        <p:spPr bwMode="auto">
          <a:xfrm>
            <a:off x="1703062" y="6424768"/>
            <a:ext cx="1437588" cy="1122328"/>
          </a:xfrm>
          <a:prstGeom prst="rect">
            <a:avLst/>
          </a:prstGeom>
          <a:noFill/>
        </p:spPr>
      </p:pic>
      <p:sp>
        <p:nvSpPr>
          <p:cNvPr id="15" name="TextBox 14">
            <a:extLst>
              <a:ext uri="{FF2B5EF4-FFF2-40B4-BE49-F238E27FC236}">
                <a16:creationId xmlns="" xmlns:a16="http://schemas.microsoft.com/office/drawing/2014/main" id="{BCA10B95-7057-4BE8-B44C-054FFEC2738B}"/>
              </a:ext>
            </a:extLst>
          </p:cNvPr>
          <p:cNvSpPr txBox="1"/>
          <p:nvPr/>
        </p:nvSpPr>
        <p:spPr>
          <a:xfrm>
            <a:off x="2408900" y="8132474"/>
            <a:ext cx="18990000" cy="4662815"/>
          </a:xfrm>
          <a:prstGeom prst="rect">
            <a:avLst/>
          </a:prstGeom>
          <a:noFill/>
        </p:spPr>
        <p:txBody>
          <a:bodyPr wrap="square" rtlCol="0">
            <a:spAutoFit/>
          </a:bodyPr>
          <a:lstStyle/>
          <a:p>
            <a:pPr algn="just">
              <a:lnSpc>
                <a:spcPct val="110000"/>
              </a:lnSpc>
            </a:pPr>
            <a:r>
              <a:rPr lang="zh-CN" altLang="en-US" sz="5400" b="1" dirty="0">
                <a:solidFill>
                  <a:srgbClr val="FF0000"/>
                </a:solidFill>
                <a:latin typeface="黑体" panose="02010609060101010101" pitchFamily="49" charset="-122"/>
                <a:ea typeface="黑体" panose="02010609060101010101" pitchFamily="49" charset="-122"/>
              </a:rPr>
              <a:t>解析</a:t>
            </a:r>
            <a:r>
              <a:rPr lang="zh-CN" altLang="en-US" sz="5400" b="1" dirty="0">
                <a:solidFill>
                  <a:srgbClr val="FF0000"/>
                </a:solidFill>
                <a:latin typeface="楷体" panose="02010609060101010101" pitchFamily="49" charset="-122"/>
                <a:ea typeface="楷体" panose="02010609060101010101" pitchFamily="49" charset="-122"/>
              </a:rPr>
              <a:t>：</a:t>
            </a:r>
            <a:endParaRPr lang="en-US" altLang="zh-CN" sz="5400" dirty="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smtClean="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分析</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句子结构可知，“</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________ we meet in our daily lives”</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为定语从句，修饰先行词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problems</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，且关系词在从句中作</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meet</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的宾语，指物，故用</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that</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。句意：我们在日常生活中遇到的小问题可能就是伟大发明的灵感来源</a:t>
            </a:r>
            <a:r>
              <a:rPr lang="zh-CN" altLang="en-US" sz="5400" dirty="0" smtClean="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16" name="图片 15">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132086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12">
                                            <p:txEl>
                                              <p:pRg st="3" end="3"/>
                                            </p:txEl>
                                          </p:spTgt>
                                        </p:tgtEl>
                                        <p:attrNameLst>
                                          <p:attrName>style.visibility</p:attrName>
                                        </p:attrNameLst>
                                      </p:cBhvr>
                                      <p:to>
                                        <p:strVal val="visible"/>
                                      </p:to>
                                    </p:set>
                                    <p:animEffect transition="in" filter="fade">
                                      <p:cBhvr>
                                        <p:cTn id="20" dur="500"/>
                                        <p:tgtEl>
                                          <p:spTgt spid="12">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fade">
                                      <p:cBhvr>
                                        <p:cTn id="23" dur="500"/>
                                        <p:tgtEl>
                                          <p:spTgt spid="12">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7" name="矩形 6"/>
          <p:cNvSpPr/>
          <p:nvPr/>
        </p:nvSpPr>
        <p:spPr>
          <a:xfrm>
            <a:off x="1250649" y="718950"/>
            <a:ext cx="20385389" cy="3748719"/>
          </a:xfrm>
          <a:prstGeom prst="rect">
            <a:avLst/>
          </a:prstGeom>
          <a:ln>
            <a:noFill/>
          </a:ln>
        </p:spPr>
        <p:txBody>
          <a:bodyPr wrap="square">
            <a:spAutoFit/>
          </a:bodyPr>
          <a:lstStyle/>
          <a:p>
            <a:pPr>
              <a:lnSpc>
                <a:spcPct val="110000"/>
              </a:lnSpc>
            </a:pPr>
            <a:r>
              <a:rPr lang="en-US" altLang="zh-CN" sz="5400" dirty="0" smtClean="0">
                <a:latin typeface="Times New Roman" panose="02020603050405020304" pitchFamily="18" charset="0"/>
                <a:cs typeface="Times New Roman" panose="02020603050405020304" pitchFamily="18" charset="0"/>
              </a:rPr>
              <a:t>2. In </a:t>
            </a:r>
            <a:r>
              <a:rPr lang="en-US" altLang="zh-CN" sz="5400" dirty="0">
                <a:latin typeface="Times New Roman" panose="02020603050405020304" pitchFamily="18" charset="0"/>
                <a:cs typeface="Times New Roman" panose="02020603050405020304" pitchFamily="18" charset="0"/>
              </a:rPr>
              <a:t>1963 the UN set up the World Food </a:t>
            </a:r>
            <a:r>
              <a:rPr lang="en-US" altLang="zh-CN" sz="5400" dirty="0" err="1">
                <a:latin typeface="Times New Roman" panose="02020603050405020304" pitchFamily="18" charset="0"/>
                <a:cs typeface="Times New Roman" panose="02020603050405020304" pitchFamily="18" charset="0"/>
              </a:rPr>
              <a:t>Programme</a:t>
            </a:r>
            <a:r>
              <a:rPr lang="en-US" altLang="zh-CN" sz="5400" dirty="0">
                <a:latin typeface="Times New Roman" panose="02020603050405020304" pitchFamily="18" charset="0"/>
                <a:cs typeface="Times New Roman" panose="02020603050405020304" pitchFamily="18" charset="0"/>
              </a:rPr>
              <a:t>, one of ________ </a:t>
            </a:r>
            <a:r>
              <a:rPr lang="en-US" altLang="zh-CN" sz="5400" dirty="0" smtClean="0">
                <a:latin typeface="Times New Roman" panose="02020603050405020304" pitchFamily="18" charset="0"/>
                <a:cs typeface="Times New Roman" panose="02020603050405020304" pitchFamily="18" charset="0"/>
              </a:rPr>
              <a:t>  </a:t>
            </a: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purposes </a:t>
            </a:r>
            <a:r>
              <a:rPr lang="en-US" altLang="zh-CN" sz="5400" dirty="0">
                <a:latin typeface="Times New Roman" panose="02020603050405020304" pitchFamily="18" charset="0"/>
                <a:cs typeface="Times New Roman" panose="02020603050405020304" pitchFamily="18" charset="0"/>
              </a:rPr>
              <a:t>is to relieve worldwide </a:t>
            </a:r>
            <a:r>
              <a:rPr lang="en-US" altLang="zh-CN" sz="5400" dirty="0" smtClean="0">
                <a:latin typeface="Times New Roman" panose="02020603050405020304" pitchFamily="18" charset="0"/>
                <a:cs typeface="Times New Roman" panose="02020603050405020304" pitchFamily="18" charset="0"/>
              </a:rPr>
              <a:t>starvation.</a:t>
            </a:r>
            <a:r>
              <a:rPr lang="en-US" altLang="zh-CN" sz="5400" dirty="0" smtClean="0">
                <a:solidFill>
                  <a:srgbClr val="FF0000"/>
                </a:solidFill>
                <a:latin typeface="Times New Roman" panose="02020603050405020304" pitchFamily="18" charset="0"/>
                <a:cs typeface="Times New Roman" panose="02020603050405020304" pitchFamily="18" charset="0"/>
              </a:rPr>
              <a:t>(</a:t>
            </a:r>
            <a:r>
              <a:rPr lang="en-US" altLang="zh-CN" sz="5400" dirty="0">
                <a:solidFill>
                  <a:srgbClr val="FF0000"/>
                </a:solidFill>
                <a:latin typeface="Times New Roman" panose="02020603050405020304" pitchFamily="18" charset="0"/>
                <a:cs typeface="Times New Roman" panose="02020603050405020304" pitchFamily="18" charset="0"/>
              </a:rPr>
              <a:t>2017·</a:t>
            </a:r>
            <a:r>
              <a:rPr lang="zh-CN" altLang="en-US" sz="5400" dirty="0">
                <a:solidFill>
                  <a:srgbClr val="FF0000"/>
                </a:solidFill>
                <a:latin typeface="Times New Roman" panose="02020603050405020304" pitchFamily="18" charset="0"/>
                <a:cs typeface="Times New Roman" panose="02020603050405020304" pitchFamily="18" charset="0"/>
              </a:rPr>
              <a:t>江苏卷</a:t>
            </a:r>
            <a:r>
              <a:rPr lang="en-US" altLang="zh-CN" sz="5400" dirty="0">
                <a:solidFill>
                  <a:srgbClr val="FF0000"/>
                </a:solidFill>
                <a:latin typeface="Times New Roman" panose="02020603050405020304" pitchFamily="18" charset="0"/>
                <a:cs typeface="Times New Roman" panose="02020603050405020304" pitchFamily="18" charset="0"/>
              </a:rPr>
              <a:t>)</a:t>
            </a:r>
            <a:endParaRPr lang="zh-CN" altLang="en-US" sz="5400" dirty="0">
              <a:solidFill>
                <a:srgbClr val="FF0000"/>
              </a:solidFill>
              <a:latin typeface="Times New Roman" panose="02020603050405020304" pitchFamily="18" charset="0"/>
              <a:cs typeface="Times New Roman" panose="02020603050405020304" pitchFamily="18" charset="0"/>
            </a:endParaRPr>
          </a:p>
          <a:p>
            <a:pPr>
              <a:lnSpc>
                <a:spcPct val="110000"/>
              </a:lnSpc>
            </a:pPr>
            <a:r>
              <a:rPr lang="en-US" altLang="zh-CN" sz="5400" dirty="0" smtClean="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A.which</a:t>
            </a:r>
            <a:r>
              <a:rPr lang="en-US" altLang="zh-CN" sz="5400" dirty="0" smtClean="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B.its</a:t>
            </a:r>
            <a:r>
              <a:rPr lang="en-US" altLang="zh-CN" sz="5400" dirty="0" smtClean="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C.whose</a:t>
            </a:r>
            <a:r>
              <a:rPr lang="en-US" altLang="zh-CN" sz="5400" dirty="0" smtClean="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D.whom</a:t>
            </a:r>
            <a:r>
              <a:rPr lang="en-US" altLang="zh-CN" sz="5400" dirty="0" smtClean="0">
                <a:latin typeface="Times New Roman" panose="02020603050405020304" pitchFamily="18" charset="0"/>
                <a:cs typeface="Times New Roman" panose="02020603050405020304" pitchFamily="18" charset="0"/>
              </a:rPr>
              <a:t> </a:t>
            </a:r>
            <a:endParaRPr lang="en-US" altLang="zh-CN" sz="5400" dirty="0">
              <a:latin typeface="Times New Roman" panose="02020603050405020304" pitchFamily="18" charset="0"/>
              <a:cs typeface="Times New Roman" panose="02020603050405020304" pitchFamily="18" charset="0"/>
            </a:endParaRPr>
          </a:p>
          <a:p>
            <a:pPr>
              <a:lnSpc>
                <a:spcPct val="110000"/>
              </a:lnSpc>
            </a:pPr>
            <a:endParaRPr lang="en-US" altLang="zh-CN" sz="5400" dirty="0">
              <a:latin typeface="Times New Roman" panose="02020603050405020304" pitchFamily="18" charset="0"/>
              <a:cs typeface="Times New Roman" panose="02020603050405020304" pitchFamily="18" charset="0"/>
            </a:endParaRPr>
          </a:p>
        </p:txBody>
      </p:sp>
      <p:pic>
        <p:nvPicPr>
          <p:cNvPr id="8" name="Picture 4" descr="C:\Users\Administrator.LBDZ-20050101FL\Desktop\张涛\提分宝典\ppt\模板箭头图库\对1.png"/>
          <p:cNvPicPr>
            <a:picLocks noChangeAspect="1" noChangeArrowheads="1"/>
          </p:cNvPicPr>
          <p:nvPr/>
        </p:nvPicPr>
        <p:blipFill>
          <a:blip r:embed="rId3"/>
          <a:srcRect/>
          <a:stretch>
            <a:fillRect/>
          </a:stretch>
        </p:blipFill>
        <p:spPr bwMode="auto">
          <a:xfrm>
            <a:off x="10161931" y="2403000"/>
            <a:ext cx="1437588" cy="1122328"/>
          </a:xfrm>
          <a:prstGeom prst="rect">
            <a:avLst/>
          </a:prstGeom>
          <a:noFill/>
        </p:spPr>
      </p:pic>
      <p:sp>
        <p:nvSpPr>
          <p:cNvPr id="10" name="TextBox 9">
            <a:extLst>
              <a:ext uri="{FF2B5EF4-FFF2-40B4-BE49-F238E27FC236}">
                <a16:creationId xmlns="" xmlns:a16="http://schemas.microsoft.com/office/drawing/2014/main" id="{BCA10B95-7057-4BE8-B44C-054FFEC2738B}"/>
              </a:ext>
            </a:extLst>
          </p:cNvPr>
          <p:cNvSpPr txBox="1"/>
          <p:nvPr/>
        </p:nvSpPr>
        <p:spPr>
          <a:xfrm>
            <a:off x="2408900" y="3978000"/>
            <a:ext cx="18990000" cy="7405104"/>
          </a:xfrm>
          <a:prstGeom prst="rect">
            <a:avLst/>
          </a:prstGeom>
          <a:noFill/>
        </p:spPr>
        <p:txBody>
          <a:bodyPr wrap="square" rtlCol="0">
            <a:spAutoFit/>
          </a:bodyPr>
          <a:lstStyle/>
          <a:p>
            <a:pPr algn="just">
              <a:lnSpc>
                <a:spcPct val="110000"/>
              </a:lnSpc>
            </a:pPr>
            <a:r>
              <a:rPr lang="zh-CN" altLang="en-US" sz="5400" b="1" dirty="0">
                <a:solidFill>
                  <a:srgbClr val="FF0000"/>
                </a:solidFill>
                <a:latin typeface="黑体" panose="02010609060101010101" pitchFamily="49" charset="-122"/>
                <a:ea typeface="黑体" panose="02010609060101010101" pitchFamily="49" charset="-122"/>
              </a:rPr>
              <a:t>解析</a:t>
            </a:r>
            <a:r>
              <a:rPr lang="zh-CN" altLang="en-US" sz="5400" b="1" dirty="0">
                <a:solidFill>
                  <a:srgbClr val="FF0000"/>
                </a:solidFill>
                <a:latin typeface="楷体" panose="02010609060101010101" pitchFamily="49" charset="-122"/>
                <a:ea typeface="楷体" panose="02010609060101010101" pitchFamily="49" charset="-122"/>
              </a:rPr>
              <a:t>：</a:t>
            </a:r>
            <a:endParaRPr lang="en-US" altLang="zh-CN" sz="5400" dirty="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分析句子结构可知，空格处所填词引导非限制性定语从句，</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the World Food </a:t>
            </a:r>
            <a:r>
              <a:rPr lang="en-US" altLang="zh-CN" sz="5400" dirty="0" err="1">
                <a:solidFill>
                  <a:srgbClr val="4472C4"/>
                </a:solidFill>
                <a:latin typeface="Times New Roman" panose="02020603050405020304" pitchFamily="18" charset="0"/>
                <a:ea typeface="楷体" panose="02010609060101010101" pitchFamily="49" charset="-122"/>
                <a:cs typeface="Times New Roman" panose="02020603050405020304" pitchFamily="18" charset="0"/>
              </a:rPr>
              <a:t>Programme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为先行词，句子还原后的表达是</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one of its purposes is to relieve worldwide starvation</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，此处把作定语的形容词性物主代词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its</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改为</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whose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，引导定语从句并在从句中作定语，表示“其目的之一是</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，故应选</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whose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。句意：联合国在</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1963</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年成立了世界粮食计划署，其目的之一是减轻世界各地的饥饿问题。</a:t>
            </a:r>
          </a:p>
        </p:txBody>
      </p:sp>
      <p:pic>
        <p:nvPicPr>
          <p:cNvPr id="9" name="图片 8">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96885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fade">
                                      <p:cBhvr>
                                        <p:cTn id="15" dur="500"/>
                                        <p:tgtEl>
                                          <p:spTgt spid="7">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6" name="矩形 5"/>
          <p:cNvSpPr/>
          <p:nvPr/>
        </p:nvSpPr>
        <p:spPr>
          <a:xfrm>
            <a:off x="1250649" y="718950"/>
            <a:ext cx="20385389" cy="3748719"/>
          </a:xfrm>
          <a:prstGeom prst="rect">
            <a:avLst/>
          </a:prstGeom>
          <a:ln>
            <a:noFill/>
          </a:ln>
        </p:spPr>
        <p:txBody>
          <a:bodyPr wrap="square">
            <a:spAutoFit/>
          </a:bodyPr>
          <a:lstStyle/>
          <a:p>
            <a:pPr>
              <a:lnSpc>
                <a:spcPct val="110000"/>
              </a:lnSpc>
            </a:pPr>
            <a:r>
              <a:rPr lang="en-US" altLang="zh-CN" sz="5400" dirty="0" smtClean="0">
                <a:latin typeface="Times New Roman" panose="02020603050405020304" pitchFamily="18" charset="0"/>
                <a:cs typeface="Times New Roman" panose="02020603050405020304" pitchFamily="18" charset="0"/>
              </a:rPr>
              <a:t>3. The </a:t>
            </a:r>
            <a:r>
              <a:rPr lang="en-US" altLang="zh-CN" sz="5400" dirty="0">
                <a:latin typeface="Times New Roman" panose="02020603050405020304" pitchFamily="18" charset="0"/>
                <a:cs typeface="Times New Roman" panose="02020603050405020304" pitchFamily="18" charset="0"/>
              </a:rPr>
              <a:t>boss of the company is trying to create an easy atmosphere </a:t>
            </a:r>
            <a:r>
              <a:rPr lang="en-US" altLang="zh-CN" sz="5400" dirty="0" smtClean="0">
                <a:latin typeface="Times New Roman" panose="02020603050405020304" pitchFamily="18" charset="0"/>
                <a:cs typeface="Times New Roman" panose="02020603050405020304" pitchFamily="18" charset="0"/>
              </a:rPr>
              <a:t>  </a:t>
            </a: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________ </a:t>
            </a:r>
            <a:r>
              <a:rPr lang="en-US" altLang="zh-CN" sz="5400" dirty="0">
                <a:latin typeface="Times New Roman" panose="02020603050405020304" pitchFamily="18" charset="0"/>
                <a:cs typeface="Times New Roman" panose="02020603050405020304" pitchFamily="18" charset="0"/>
              </a:rPr>
              <a:t>his employees enjoy their </a:t>
            </a:r>
            <a:r>
              <a:rPr lang="en-US" altLang="zh-CN" sz="5400" dirty="0" smtClean="0">
                <a:latin typeface="Times New Roman" panose="02020603050405020304" pitchFamily="18" charset="0"/>
                <a:cs typeface="Times New Roman" panose="02020603050405020304" pitchFamily="18" charset="0"/>
              </a:rPr>
              <a:t>work.         </a:t>
            </a:r>
            <a:r>
              <a:rPr lang="en-US" altLang="zh-CN" sz="5400" dirty="0" smtClean="0">
                <a:solidFill>
                  <a:srgbClr val="FF0000"/>
                </a:solidFill>
                <a:latin typeface="Times New Roman" panose="02020603050405020304" pitchFamily="18" charset="0"/>
                <a:cs typeface="Times New Roman" panose="02020603050405020304" pitchFamily="18" charset="0"/>
              </a:rPr>
              <a:t>(</a:t>
            </a:r>
            <a:r>
              <a:rPr lang="en-US" altLang="zh-CN" sz="5400" dirty="0">
                <a:solidFill>
                  <a:srgbClr val="FF0000"/>
                </a:solidFill>
                <a:latin typeface="Times New Roman" panose="02020603050405020304" pitchFamily="18" charset="0"/>
                <a:cs typeface="Times New Roman" panose="02020603050405020304" pitchFamily="18" charset="0"/>
              </a:rPr>
              <a:t>2015·</a:t>
            </a:r>
            <a:r>
              <a:rPr lang="zh-CN" altLang="en-US" sz="5400" dirty="0">
                <a:solidFill>
                  <a:srgbClr val="FF0000"/>
                </a:solidFill>
                <a:latin typeface="Times New Roman" panose="02020603050405020304" pitchFamily="18" charset="0"/>
                <a:cs typeface="Times New Roman" panose="02020603050405020304" pitchFamily="18" charset="0"/>
              </a:rPr>
              <a:t>天津卷</a:t>
            </a:r>
            <a:r>
              <a:rPr lang="en-US" altLang="zh-CN" sz="5400" dirty="0">
                <a:solidFill>
                  <a:srgbClr val="FF0000"/>
                </a:solidFill>
                <a:latin typeface="Times New Roman" panose="02020603050405020304" pitchFamily="18" charset="0"/>
                <a:cs typeface="Times New Roman" panose="02020603050405020304" pitchFamily="18" charset="0"/>
              </a:rPr>
              <a:t>)</a:t>
            </a:r>
          </a:p>
          <a:p>
            <a:pPr>
              <a:lnSpc>
                <a:spcPct val="110000"/>
              </a:lnSpc>
            </a:pPr>
            <a:r>
              <a:rPr lang="en-US" altLang="zh-CN" sz="5400" dirty="0" smtClean="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A.where</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B.which</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C.when</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D.who</a:t>
            </a:r>
            <a:endParaRPr lang="en-US" altLang="zh-CN" sz="5400" dirty="0">
              <a:latin typeface="Times New Roman" panose="02020603050405020304" pitchFamily="18" charset="0"/>
              <a:cs typeface="Times New Roman" panose="02020603050405020304" pitchFamily="18" charset="0"/>
            </a:endParaRPr>
          </a:p>
          <a:p>
            <a:pPr>
              <a:lnSpc>
                <a:spcPct val="110000"/>
              </a:lnSpc>
            </a:pPr>
            <a:endParaRPr lang="en-US" altLang="zh-CN" sz="5400" dirty="0">
              <a:latin typeface="Times New Roman" panose="02020603050405020304" pitchFamily="18" charset="0"/>
              <a:cs typeface="Times New Roman" panose="02020603050405020304" pitchFamily="18" charset="0"/>
            </a:endParaRPr>
          </a:p>
        </p:txBody>
      </p:sp>
      <p:pic>
        <p:nvPicPr>
          <p:cNvPr id="9" name="Picture 4" descr="C:\Users\Administrator.LBDZ-20050101FL\Desktop\张涛\提分宝典\ppt\模板箭头图库\对1.png"/>
          <p:cNvPicPr>
            <a:picLocks noChangeAspect="1" noChangeArrowheads="1"/>
          </p:cNvPicPr>
          <p:nvPr/>
        </p:nvPicPr>
        <p:blipFill>
          <a:blip r:embed="rId3"/>
          <a:srcRect/>
          <a:stretch>
            <a:fillRect/>
          </a:stretch>
        </p:blipFill>
        <p:spPr bwMode="auto">
          <a:xfrm>
            <a:off x="1703062" y="2593309"/>
            <a:ext cx="1437588" cy="1122328"/>
          </a:xfrm>
          <a:prstGeom prst="rect">
            <a:avLst/>
          </a:prstGeom>
          <a:noFill/>
        </p:spPr>
      </p:pic>
      <p:sp>
        <p:nvSpPr>
          <p:cNvPr id="10" name="TextBox 9">
            <a:extLst>
              <a:ext uri="{FF2B5EF4-FFF2-40B4-BE49-F238E27FC236}">
                <a16:creationId xmlns="" xmlns:a16="http://schemas.microsoft.com/office/drawing/2014/main" id="{BCA10B95-7057-4BE8-B44C-054FFEC2738B}"/>
              </a:ext>
            </a:extLst>
          </p:cNvPr>
          <p:cNvSpPr txBox="1"/>
          <p:nvPr/>
        </p:nvSpPr>
        <p:spPr>
          <a:xfrm>
            <a:off x="2408900" y="3978000"/>
            <a:ext cx="18990000" cy="5576911"/>
          </a:xfrm>
          <a:prstGeom prst="rect">
            <a:avLst/>
          </a:prstGeom>
          <a:noFill/>
        </p:spPr>
        <p:txBody>
          <a:bodyPr wrap="square" rtlCol="0">
            <a:spAutoFit/>
          </a:bodyPr>
          <a:lstStyle/>
          <a:p>
            <a:pPr algn="just">
              <a:lnSpc>
                <a:spcPct val="110000"/>
              </a:lnSpc>
            </a:pPr>
            <a:r>
              <a:rPr lang="zh-CN" altLang="en-US" sz="5400" b="1" dirty="0">
                <a:solidFill>
                  <a:srgbClr val="FF0000"/>
                </a:solidFill>
                <a:latin typeface="黑体" panose="02010609060101010101" pitchFamily="49" charset="-122"/>
                <a:ea typeface="黑体" panose="02010609060101010101" pitchFamily="49" charset="-122"/>
              </a:rPr>
              <a:t>解析</a:t>
            </a:r>
            <a:r>
              <a:rPr lang="zh-CN" altLang="en-US" sz="5400" b="1" dirty="0" smtClean="0">
                <a:solidFill>
                  <a:srgbClr val="FF0000"/>
                </a:solidFill>
                <a:latin typeface="楷体" panose="02010609060101010101" pitchFamily="49" charset="-122"/>
                <a:ea typeface="楷体" panose="02010609060101010101" pitchFamily="49" charset="-122"/>
              </a:rPr>
              <a:t>：</a:t>
            </a:r>
            <a:endParaRPr lang="en-US" altLang="zh-CN" sz="5400" dirty="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smtClean="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分析</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句子结构可知，“</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________ his employees enjoy their work”</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为定语从句，修饰先行词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atmosphere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，且先行词在从句中作地点状语。此句中的</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atmosphere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表示抽象地点名词，应用关系副词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where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引导从句，故选</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项。句意：这家公司的老板正努力营造一种轻松的氛围，员工可以在这种氛围中享受他们的工作。</a:t>
            </a:r>
          </a:p>
        </p:txBody>
      </p:sp>
      <p:pic>
        <p:nvPicPr>
          <p:cNvPr id="8" name="图片 7">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96885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49" y="718950"/>
            <a:ext cx="20385389" cy="3748719"/>
          </a:xfrm>
          <a:prstGeom prst="rect">
            <a:avLst/>
          </a:prstGeom>
          <a:ln>
            <a:noFill/>
          </a:ln>
        </p:spPr>
        <p:txBody>
          <a:bodyPr wrap="square">
            <a:spAutoFit/>
          </a:bodyPr>
          <a:lstStyle/>
          <a:p>
            <a:pPr>
              <a:lnSpc>
                <a:spcPct val="110000"/>
              </a:lnSpc>
            </a:pPr>
            <a:r>
              <a:rPr lang="en-US" altLang="zh-CN" sz="5400" dirty="0" smtClean="0">
                <a:latin typeface="Times New Roman" panose="02020603050405020304" pitchFamily="18" charset="0"/>
                <a:cs typeface="Times New Roman" panose="02020603050405020304" pitchFamily="18" charset="0"/>
              </a:rPr>
              <a:t>4. As </a:t>
            </a:r>
            <a:r>
              <a:rPr lang="en-US" altLang="zh-CN" sz="5400" dirty="0">
                <a:latin typeface="Times New Roman" panose="02020603050405020304" pitchFamily="18" charset="0"/>
                <a:cs typeface="Times New Roman" panose="02020603050405020304" pitchFamily="18" charset="0"/>
              </a:rPr>
              <a:t>the smallest child of his family, Alex is always longing for the time </a:t>
            </a: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________ </a:t>
            </a:r>
            <a:r>
              <a:rPr lang="en-US" altLang="zh-CN" sz="5400" dirty="0">
                <a:latin typeface="Times New Roman" panose="02020603050405020304" pitchFamily="18" charset="0"/>
                <a:cs typeface="Times New Roman" panose="02020603050405020304" pitchFamily="18" charset="0"/>
              </a:rPr>
              <a:t>he should be able to be </a:t>
            </a:r>
            <a:r>
              <a:rPr lang="en-US" altLang="zh-CN" sz="5400" dirty="0" smtClean="0">
                <a:latin typeface="Times New Roman" panose="02020603050405020304" pitchFamily="18" charset="0"/>
                <a:cs typeface="Times New Roman" panose="02020603050405020304" pitchFamily="18" charset="0"/>
              </a:rPr>
              <a:t>independent.                       </a:t>
            </a:r>
            <a:r>
              <a:rPr lang="en-US" altLang="zh-CN" sz="5400" dirty="0" smtClean="0">
                <a:solidFill>
                  <a:srgbClr val="FF0000"/>
                </a:solidFill>
                <a:latin typeface="Times New Roman" panose="02020603050405020304" pitchFamily="18" charset="0"/>
                <a:cs typeface="Times New Roman" panose="02020603050405020304" pitchFamily="18" charset="0"/>
              </a:rPr>
              <a:t>(</a:t>
            </a:r>
            <a:r>
              <a:rPr lang="zh-CN" altLang="en-US" sz="5400" dirty="0">
                <a:solidFill>
                  <a:srgbClr val="FF0000"/>
                </a:solidFill>
                <a:latin typeface="Times New Roman" panose="02020603050405020304" pitchFamily="18" charset="0"/>
                <a:cs typeface="Times New Roman" panose="02020603050405020304" pitchFamily="18" charset="0"/>
              </a:rPr>
              <a:t>经典题</a:t>
            </a:r>
            <a:r>
              <a:rPr lang="en-US" altLang="zh-CN" sz="5400" dirty="0">
                <a:solidFill>
                  <a:srgbClr val="FF0000"/>
                </a:solidFill>
                <a:latin typeface="Times New Roman" panose="02020603050405020304" pitchFamily="18" charset="0"/>
                <a:cs typeface="Times New Roman" panose="02020603050405020304" pitchFamily="18" charset="0"/>
              </a:rPr>
              <a:t>)</a:t>
            </a:r>
            <a:endParaRPr lang="zh-CN" altLang="en-US" sz="5400" dirty="0">
              <a:solidFill>
                <a:srgbClr val="FF0000"/>
              </a:solidFill>
              <a:latin typeface="Times New Roman" panose="02020603050405020304" pitchFamily="18" charset="0"/>
              <a:cs typeface="Times New Roman" panose="02020603050405020304" pitchFamily="18" charset="0"/>
            </a:endParaRPr>
          </a:p>
          <a:p>
            <a:pPr>
              <a:lnSpc>
                <a:spcPct val="110000"/>
              </a:lnSpc>
            </a:pPr>
            <a:r>
              <a:rPr lang="en-US" altLang="zh-CN" sz="5400" dirty="0" smtClean="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A.whic</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B.where</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C.whom</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D.when</a:t>
            </a:r>
            <a:endParaRPr lang="en-US" altLang="zh-CN" sz="5400" dirty="0">
              <a:latin typeface="Times New Roman" panose="02020603050405020304" pitchFamily="18" charset="0"/>
              <a:cs typeface="Times New Roman" panose="02020603050405020304" pitchFamily="18" charset="0"/>
            </a:endParaRPr>
          </a:p>
          <a:p>
            <a:pPr>
              <a:lnSpc>
                <a:spcPct val="110000"/>
              </a:lnSpc>
            </a:pPr>
            <a:endParaRPr lang="en-US" altLang="zh-CN" sz="5400" dirty="0">
              <a:latin typeface="Times New Roman" panose="02020603050405020304" pitchFamily="18" charset="0"/>
              <a:cs typeface="Times New Roman" panose="02020603050405020304" pitchFamily="18" charset="0"/>
            </a:endParaRPr>
          </a:p>
        </p:txBody>
      </p:sp>
      <p:pic>
        <p:nvPicPr>
          <p:cNvPr id="6" name="Picture 4" descr="C:\Users\Administrator.LBDZ-20050101FL\Desktop\张涛\提分宝典\ppt\模板箭头图库\对1.png"/>
          <p:cNvPicPr>
            <a:picLocks noChangeAspect="1" noChangeArrowheads="1"/>
          </p:cNvPicPr>
          <p:nvPr/>
        </p:nvPicPr>
        <p:blipFill>
          <a:blip r:embed="rId3"/>
          <a:srcRect/>
          <a:stretch>
            <a:fillRect/>
          </a:stretch>
        </p:blipFill>
        <p:spPr bwMode="auto">
          <a:xfrm>
            <a:off x="17450650" y="2433464"/>
            <a:ext cx="1437588" cy="1122328"/>
          </a:xfrm>
          <a:prstGeom prst="rect">
            <a:avLst/>
          </a:prstGeom>
          <a:noFill/>
        </p:spPr>
      </p:pic>
      <p:sp>
        <p:nvSpPr>
          <p:cNvPr id="7" name="TextBox 6">
            <a:extLst>
              <a:ext uri="{FF2B5EF4-FFF2-40B4-BE49-F238E27FC236}">
                <a16:creationId xmlns="" xmlns:a16="http://schemas.microsoft.com/office/drawing/2014/main" id="{BCA10B95-7057-4BE8-B44C-054FFEC2738B}"/>
              </a:ext>
            </a:extLst>
          </p:cNvPr>
          <p:cNvSpPr txBox="1"/>
          <p:nvPr/>
        </p:nvSpPr>
        <p:spPr>
          <a:xfrm>
            <a:off x="2408900" y="3978000"/>
            <a:ext cx="18990000" cy="4662815"/>
          </a:xfrm>
          <a:prstGeom prst="rect">
            <a:avLst/>
          </a:prstGeom>
          <a:noFill/>
        </p:spPr>
        <p:txBody>
          <a:bodyPr wrap="square" rtlCol="0">
            <a:spAutoFit/>
          </a:bodyPr>
          <a:lstStyle/>
          <a:p>
            <a:pPr algn="just">
              <a:lnSpc>
                <a:spcPct val="110000"/>
              </a:lnSpc>
            </a:pPr>
            <a:r>
              <a:rPr lang="zh-CN" altLang="en-US" sz="5400" b="1" dirty="0">
                <a:solidFill>
                  <a:srgbClr val="FF0000"/>
                </a:solidFill>
                <a:latin typeface="黑体" panose="02010609060101010101" pitchFamily="49" charset="-122"/>
                <a:ea typeface="黑体" panose="02010609060101010101" pitchFamily="49" charset="-122"/>
              </a:rPr>
              <a:t>解析</a:t>
            </a:r>
            <a:r>
              <a:rPr lang="zh-CN" altLang="en-US" sz="5400" b="1" dirty="0">
                <a:solidFill>
                  <a:srgbClr val="FF0000"/>
                </a:solidFill>
                <a:latin typeface="楷体" panose="02010609060101010101" pitchFamily="49" charset="-122"/>
                <a:ea typeface="楷体" panose="02010609060101010101" pitchFamily="49" charset="-122"/>
              </a:rPr>
              <a:t>：</a:t>
            </a:r>
            <a:endParaRPr lang="en-US" altLang="zh-CN" sz="5400" dirty="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分析句子结构可知，“</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________ he should be able to be independent”</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为定语从句，修饰先行词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the time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，且定语从句中缺少时间状语，应用关系副词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when</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引导，故选</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D</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项。句意：作为家里最小的孩子，亚历克斯总是渴望能够独立的那一天。</a:t>
            </a:r>
          </a:p>
        </p:txBody>
      </p:sp>
      <p:pic>
        <p:nvPicPr>
          <p:cNvPr id="8" name="图片 7">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96885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49" y="718950"/>
            <a:ext cx="20385389" cy="2834622"/>
          </a:xfrm>
          <a:prstGeom prst="rect">
            <a:avLst/>
          </a:prstGeom>
          <a:ln>
            <a:noFill/>
          </a:ln>
        </p:spPr>
        <p:txBody>
          <a:bodyPr wrap="square">
            <a:spAutoFit/>
          </a:bodyPr>
          <a:lstStyle/>
          <a:p>
            <a:pPr>
              <a:lnSpc>
                <a:spcPct val="110000"/>
              </a:lnSpc>
            </a:pPr>
            <a:r>
              <a:rPr lang="en-US" altLang="zh-CN" sz="5400" dirty="0" smtClean="0">
                <a:latin typeface="Times New Roman" panose="02020603050405020304" pitchFamily="18" charset="0"/>
                <a:cs typeface="Times New Roman" panose="02020603050405020304" pitchFamily="18" charset="0"/>
              </a:rPr>
              <a:t>5. I </a:t>
            </a:r>
            <a:r>
              <a:rPr lang="en-US" altLang="zh-CN" sz="5400" dirty="0">
                <a:latin typeface="Times New Roman" panose="02020603050405020304" pitchFamily="18" charset="0"/>
                <a:cs typeface="Times New Roman" panose="02020603050405020304" pitchFamily="18" charset="0"/>
              </a:rPr>
              <a:t>live next door to a couple ________ children often make a lot of </a:t>
            </a: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noise.                                                                        </a:t>
            </a:r>
            <a:r>
              <a:rPr lang="en-US" altLang="zh-CN" sz="5400" dirty="0" smtClean="0">
                <a:solidFill>
                  <a:srgbClr val="FF0000"/>
                </a:solidFill>
                <a:latin typeface="Times New Roman" panose="02020603050405020304" pitchFamily="18" charset="0"/>
                <a:cs typeface="Times New Roman" panose="02020603050405020304" pitchFamily="18" charset="0"/>
              </a:rPr>
              <a:t>(</a:t>
            </a:r>
            <a:r>
              <a:rPr lang="en-US" altLang="zh-CN" sz="5400" dirty="0">
                <a:solidFill>
                  <a:srgbClr val="FF0000"/>
                </a:solidFill>
                <a:latin typeface="Times New Roman" panose="02020603050405020304" pitchFamily="18" charset="0"/>
                <a:cs typeface="Times New Roman" panose="02020603050405020304" pitchFamily="18" charset="0"/>
              </a:rPr>
              <a:t>2016·</a:t>
            </a:r>
            <a:r>
              <a:rPr lang="zh-CN" altLang="en-US" sz="5400" dirty="0">
                <a:solidFill>
                  <a:srgbClr val="FF0000"/>
                </a:solidFill>
                <a:latin typeface="Times New Roman" panose="02020603050405020304" pitchFamily="18" charset="0"/>
                <a:cs typeface="Times New Roman" panose="02020603050405020304" pitchFamily="18" charset="0"/>
              </a:rPr>
              <a:t>北京卷</a:t>
            </a:r>
            <a:r>
              <a:rPr lang="en-US" altLang="zh-CN" sz="5400" dirty="0">
                <a:solidFill>
                  <a:srgbClr val="FF0000"/>
                </a:solidFill>
                <a:latin typeface="Times New Roman" panose="02020603050405020304" pitchFamily="18" charset="0"/>
                <a:cs typeface="Times New Roman" panose="02020603050405020304" pitchFamily="18" charset="0"/>
              </a:rPr>
              <a:t>)</a:t>
            </a:r>
            <a:endParaRPr lang="zh-CN" altLang="en-US" sz="5400" dirty="0">
              <a:solidFill>
                <a:srgbClr val="FF0000"/>
              </a:solidFill>
              <a:latin typeface="Times New Roman" panose="02020603050405020304" pitchFamily="18" charset="0"/>
              <a:cs typeface="Times New Roman" panose="02020603050405020304" pitchFamily="18" charset="0"/>
            </a:endParaRPr>
          </a:p>
          <a:p>
            <a:pPr>
              <a:lnSpc>
                <a:spcPct val="110000"/>
              </a:lnSpc>
            </a:pPr>
            <a:r>
              <a:rPr lang="en-US" altLang="zh-CN" sz="5400" dirty="0" smtClean="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A.whose</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B.why</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C.where</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D.which</a:t>
            </a:r>
            <a:r>
              <a:rPr lang="en-US" altLang="zh-CN" sz="5400" dirty="0" smtClean="0">
                <a:latin typeface="Times New Roman" panose="02020603050405020304" pitchFamily="18" charset="0"/>
                <a:cs typeface="Times New Roman" panose="02020603050405020304" pitchFamily="18" charset="0"/>
              </a:rPr>
              <a:t> </a:t>
            </a:r>
            <a:endParaRPr lang="en-US" altLang="zh-CN" sz="5400" dirty="0">
              <a:latin typeface="Times New Roman" panose="02020603050405020304" pitchFamily="18" charset="0"/>
              <a:cs typeface="Times New Roman" panose="02020603050405020304" pitchFamily="18" charset="0"/>
            </a:endParaRPr>
          </a:p>
        </p:txBody>
      </p:sp>
      <p:pic>
        <p:nvPicPr>
          <p:cNvPr id="6" name="Picture 4" descr="C:\Users\Administrator.LBDZ-20050101FL\Desktop\张涛\提分宝典\ppt\模板箭头图库\对1.png"/>
          <p:cNvPicPr>
            <a:picLocks noChangeAspect="1" noChangeArrowheads="1"/>
          </p:cNvPicPr>
          <p:nvPr/>
        </p:nvPicPr>
        <p:blipFill>
          <a:blip r:embed="rId3"/>
          <a:srcRect/>
          <a:stretch>
            <a:fillRect/>
          </a:stretch>
        </p:blipFill>
        <p:spPr bwMode="auto">
          <a:xfrm>
            <a:off x="1700650" y="2431244"/>
            <a:ext cx="1437588" cy="1122328"/>
          </a:xfrm>
          <a:prstGeom prst="rect">
            <a:avLst/>
          </a:prstGeom>
          <a:noFill/>
        </p:spPr>
      </p:pic>
      <p:sp>
        <p:nvSpPr>
          <p:cNvPr id="7" name="TextBox 6">
            <a:extLst>
              <a:ext uri="{FF2B5EF4-FFF2-40B4-BE49-F238E27FC236}">
                <a16:creationId xmlns="" xmlns:a16="http://schemas.microsoft.com/office/drawing/2014/main" id="{BCA10B95-7057-4BE8-B44C-054FFEC2738B}"/>
              </a:ext>
            </a:extLst>
          </p:cNvPr>
          <p:cNvSpPr txBox="1"/>
          <p:nvPr/>
        </p:nvSpPr>
        <p:spPr>
          <a:xfrm>
            <a:off x="2408900" y="3978000"/>
            <a:ext cx="18990000" cy="5576911"/>
          </a:xfrm>
          <a:prstGeom prst="rect">
            <a:avLst/>
          </a:prstGeom>
          <a:noFill/>
        </p:spPr>
        <p:txBody>
          <a:bodyPr wrap="square" rtlCol="0">
            <a:spAutoFit/>
          </a:bodyPr>
          <a:lstStyle/>
          <a:p>
            <a:pPr algn="just">
              <a:lnSpc>
                <a:spcPct val="110000"/>
              </a:lnSpc>
            </a:pPr>
            <a:r>
              <a:rPr lang="zh-CN" altLang="en-US" sz="5400" b="1" dirty="0">
                <a:solidFill>
                  <a:srgbClr val="FF0000"/>
                </a:solidFill>
                <a:latin typeface="黑体" panose="02010609060101010101" pitchFamily="49" charset="-122"/>
                <a:ea typeface="黑体" panose="02010609060101010101" pitchFamily="49" charset="-122"/>
              </a:rPr>
              <a:t>解析</a:t>
            </a:r>
            <a:r>
              <a:rPr lang="zh-CN" altLang="en-US" sz="5400" b="1" dirty="0">
                <a:solidFill>
                  <a:srgbClr val="FF0000"/>
                </a:solidFill>
                <a:latin typeface="楷体" panose="02010609060101010101" pitchFamily="49" charset="-122"/>
                <a:ea typeface="楷体" panose="02010609060101010101" pitchFamily="49" charset="-122"/>
              </a:rPr>
              <a:t>：</a:t>
            </a:r>
            <a:endParaRPr lang="en-US" altLang="zh-CN" sz="5400" dirty="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分析句子结构可知，“</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________ children often make a lot of noise”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为定语从句，</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 couple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为先行词，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children</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与</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 couple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为所属关系，表示“他们的孩子”，应用</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whose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引导该定语从句，故选</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项。句意：我的隔壁住着一对夫妇，他们的孩子经常制造出很多噪音。</a:t>
            </a:r>
          </a:p>
        </p:txBody>
      </p:sp>
      <p:pic>
        <p:nvPicPr>
          <p:cNvPr id="8" name="图片 7">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96885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49" y="718950"/>
            <a:ext cx="20385389" cy="2834622"/>
          </a:xfrm>
          <a:prstGeom prst="rect">
            <a:avLst/>
          </a:prstGeom>
          <a:ln>
            <a:noFill/>
          </a:ln>
        </p:spPr>
        <p:txBody>
          <a:bodyPr wrap="square">
            <a:spAutoFit/>
          </a:bodyPr>
          <a:lstStyle/>
          <a:p>
            <a:pPr>
              <a:lnSpc>
                <a:spcPct val="110000"/>
              </a:lnSpc>
            </a:pPr>
            <a:r>
              <a:rPr lang="en-US" altLang="zh-CN" sz="5400" dirty="0" smtClean="0">
                <a:latin typeface="Times New Roman" panose="02020603050405020304" pitchFamily="18" charset="0"/>
                <a:cs typeface="Times New Roman" panose="02020603050405020304" pitchFamily="18" charset="0"/>
              </a:rPr>
              <a:t>6. Some </a:t>
            </a:r>
            <a:r>
              <a:rPr lang="en-US" altLang="zh-CN" sz="5400" dirty="0">
                <a:latin typeface="Times New Roman" panose="02020603050405020304" pitchFamily="18" charset="0"/>
                <a:cs typeface="Times New Roman" panose="02020603050405020304" pitchFamily="18" charset="0"/>
              </a:rPr>
              <a:t>experts think reading is the fundamental skill upon ________ </a:t>
            </a: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school </a:t>
            </a:r>
            <a:r>
              <a:rPr lang="en-US" altLang="zh-CN" sz="5400" dirty="0">
                <a:latin typeface="Times New Roman" panose="02020603050405020304" pitchFamily="18" charset="0"/>
                <a:cs typeface="Times New Roman" panose="02020603050405020304" pitchFamily="18" charset="0"/>
              </a:rPr>
              <a:t>education </a:t>
            </a:r>
            <a:r>
              <a:rPr lang="en-US" altLang="zh-CN" sz="5400" dirty="0" smtClean="0">
                <a:latin typeface="Times New Roman" panose="02020603050405020304" pitchFamily="18" charset="0"/>
                <a:cs typeface="Times New Roman" panose="02020603050405020304" pitchFamily="18" charset="0"/>
              </a:rPr>
              <a:t>depends.                                                 </a:t>
            </a:r>
            <a:r>
              <a:rPr lang="en-US" altLang="zh-CN" sz="5400" dirty="0" smtClean="0">
                <a:solidFill>
                  <a:srgbClr val="FF0000"/>
                </a:solidFill>
                <a:latin typeface="Times New Roman" panose="02020603050405020304" pitchFamily="18" charset="0"/>
                <a:cs typeface="Times New Roman" panose="02020603050405020304" pitchFamily="18" charset="0"/>
              </a:rPr>
              <a:t>(</a:t>
            </a:r>
            <a:r>
              <a:rPr lang="zh-CN" altLang="en-US" sz="5400" dirty="0">
                <a:solidFill>
                  <a:srgbClr val="FF0000"/>
                </a:solidFill>
                <a:latin typeface="Times New Roman" panose="02020603050405020304" pitchFamily="18" charset="0"/>
                <a:cs typeface="Times New Roman" panose="02020603050405020304" pitchFamily="18" charset="0"/>
              </a:rPr>
              <a:t>经典题</a:t>
            </a:r>
            <a:r>
              <a:rPr lang="en-US" altLang="zh-CN" sz="5400" dirty="0">
                <a:solidFill>
                  <a:srgbClr val="FF0000"/>
                </a:solidFill>
                <a:latin typeface="Times New Roman" panose="02020603050405020304" pitchFamily="18" charset="0"/>
                <a:cs typeface="Times New Roman" panose="02020603050405020304" pitchFamily="18" charset="0"/>
              </a:rPr>
              <a:t>)</a:t>
            </a:r>
            <a:endParaRPr lang="zh-CN" altLang="en-US" sz="5400" dirty="0">
              <a:solidFill>
                <a:srgbClr val="FF0000"/>
              </a:solidFill>
              <a:latin typeface="Times New Roman" panose="02020603050405020304" pitchFamily="18" charset="0"/>
              <a:cs typeface="Times New Roman" panose="02020603050405020304" pitchFamily="18" charset="0"/>
            </a:endParaRPr>
          </a:p>
          <a:p>
            <a:pPr>
              <a:lnSpc>
                <a:spcPct val="110000"/>
              </a:lnSpc>
            </a:pPr>
            <a:r>
              <a:rPr lang="en-US" altLang="zh-CN" sz="5400" dirty="0" smtClean="0">
                <a:latin typeface="Times New Roman" panose="02020603050405020304" pitchFamily="18" charset="0"/>
                <a:cs typeface="Times New Roman" panose="02020603050405020304" pitchFamily="18" charset="0"/>
              </a:rPr>
              <a:t>    A.it</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B.that</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C.whose</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D.which</a:t>
            </a:r>
            <a:endParaRPr lang="en-US" altLang="zh-CN" sz="5400" dirty="0">
              <a:latin typeface="Times New Roman" panose="02020603050405020304" pitchFamily="18" charset="0"/>
              <a:cs typeface="Times New Roman" panose="02020603050405020304" pitchFamily="18" charset="0"/>
            </a:endParaRPr>
          </a:p>
        </p:txBody>
      </p:sp>
      <p:pic>
        <p:nvPicPr>
          <p:cNvPr id="8" name="Picture 4" descr="C:\Users\Administrator.LBDZ-20050101FL\Desktop\张涛\提分宝典\ppt\模板箭头图库\对1.png"/>
          <p:cNvPicPr>
            <a:picLocks noChangeAspect="1" noChangeArrowheads="1"/>
          </p:cNvPicPr>
          <p:nvPr/>
        </p:nvPicPr>
        <p:blipFill>
          <a:blip r:embed="rId3"/>
          <a:srcRect/>
          <a:stretch>
            <a:fillRect/>
          </a:stretch>
        </p:blipFill>
        <p:spPr bwMode="auto">
          <a:xfrm>
            <a:off x="13760650" y="2451044"/>
            <a:ext cx="1437588" cy="1122328"/>
          </a:xfrm>
          <a:prstGeom prst="rect">
            <a:avLst/>
          </a:prstGeom>
          <a:noFill/>
        </p:spPr>
      </p:pic>
      <p:sp>
        <p:nvSpPr>
          <p:cNvPr id="9" name="TextBox 8">
            <a:extLst>
              <a:ext uri="{FF2B5EF4-FFF2-40B4-BE49-F238E27FC236}">
                <a16:creationId xmlns="" xmlns:a16="http://schemas.microsoft.com/office/drawing/2014/main" id="{BCA10B95-7057-4BE8-B44C-054FFEC2738B}"/>
              </a:ext>
            </a:extLst>
          </p:cNvPr>
          <p:cNvSpPr txBox="1"/>
          <p:nvPr/>
        </p:nvSpPr>
        <p:spPr>
          <a:xfrm>
            <a:off x="2408900" y="3978000"/>
            <a:ext cx="18990000" cy="4662815"/>
          </a:xfrm>
          <a:prstGeom prst="rect">
            <a:avLst/>
          </a:prstGeom>
          <a:noFill/>
        </p:spPr>
        <p:txBody>
          <a:bodyPr wrap="square" rtlCol="0">
            <a:spAutoFit/>
          </a:bodyPr>
          <a:lstStyle/>
          <a:p>
            <a:pPr algn="just">
              <a:lnSpc>
                <a:spcPct val="110000"/>
              </a:lnSpc>
            </a:pPr>
            <a:r>
              <a:rPr lang="zh-CN" altLang="en-US" sz="5400" b="1" dirty="0">
                <a:solidFill>
                  <a:srgbClr val="FF0000"/>
                </a:solidFill>
                <a:latin typeface="黑体" panose="02010609060101010101" pitchFamily="49" charset="-122"/>
                <a:ea typeface="黑体" panose="02010609060101010101" pitchFamily="49" charset="-122"/>
              </a:rPr>
              <a:t>解析</a:t>
            </a:r>
            <a:r>
              <a:rPr lang="zh-CN" altLang="en-US" sz="5400" b="1" dirty="0">
                <a:solidFill>
                  <a:srgbClr val="FF0000"/>
                </a:solidFill>
                <a:latin typeface="楷体" panose="02010609060101010101" pitchFamily="49" charset="-122"/>
                <a:ea typeface="楷体" panose="02010609060101010101" pitchFamily="49" charset="-122"/>
              </a:rPr>
              <a:t>：</a:t>
            </a:r>
            <a:endParaRPr lang="en-US" altLang="zh-CN" sz="5400" dirty="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smtClean="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介词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upon</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被提到了定语从句的引导词之前，引导词在定语从句中作宾语；介词被提前，定语从句的引导词一般只能用</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which</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或</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whom</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，此句中先行词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skill</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指物，故用</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which</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。句意：一些专家认为，阅读是学校教育所依赖的基本技能。</a:t>
            </a:r>
          </a:p>
        </p:txBody>
      </p:sp>
      <p:pic>
        <p:nvPicPr>
          <p:cNvPr id="11" name="图片 10">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561271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49" y="718950"/>
            <a:ext cx="20385389" cy="2834622"/>
          </a:xfrm>
          <a:prstGeom prst="rect">
            <a:avLst/>
          </a:prstGeom>
          <a:ln>
            <a:noFill/>
          </a:ln>
        </p:spPr>
        <p:txBody>
          <a:bodyPr wrap="square">
            <a:spAutoFit/>
          </a:bodyPr>
          <a:lstStyle/>
          <a:p>
            <a:pPr>
              <a:lnSpc>
                <a:spcPct val="110000"/>
              </a:lnSpc>
            </a:pPr>
            <a:r>
              <a:rPr lang="en-US" altLang="zh-CN" sz="5400" dirty="0" smtClean="0">
                <a:latin typeface="Times New Roman" panose="02020603050405020304" pitchFamily="18" charset="0"/>
                <a:cs typeface="Times New Roman" panose="02020603050405020304" pitchFamily="18" charset="0"/>
              </a:rPr>
              <a:t>7. The </a:t>
            </a:r>
            <a:r>
              <a:rPr lang="en-US" altLang="zh-CN" sz="5400" dirty="0">
                <a:latin typeface="Times New Roman" panose="02020603050405020304" pitchFamily="18" charset="0"/>
                <a:cs typeface="Times New Roman" panose="02020603050405020304" pitchFamily="18" charset="0"/>
              </a:rPr>
              <a:t>number of smokers, ________ is reported, has dropped by 17 </a:t>
            </a: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percent </a:t>
            </a:r>
            <a:r>
              <a:rPr lang="en-US" altLang="zh-CN" sz="5400" dirty="0">
                <a:latin typeface="Times New Roman" panose="02020603050405020304" pitchFamily="18" charset="0"/>
                <a:cs typeface="Times New Roman" panose="02020603050405020304" pitchFamily="18" charset="0"/>
              </a:rPr>
              <a:t>in just one </a:t>
            </a:r>
            <a:r>
              <a:rPr lang="en-US" altLang="zh-CN" sz="5400" dirty="0" smtClean="0">
                <a:latin typeface="Times New Roman" panose="02020603050405020304" pitchFamily="18" charset="0"/>
                <a:cs typeface="Times New Roman" panose="02020603050405020304" pitchFamily="18" charset="0"/>
              </a:rPr>
              <a:t>year.                                            </a:t>
            </a:r>
            <a:r>
              <a:rPr lang="en-US" altLang="zh-CN" sz="5400" dirty="0" smtClean="0">
                <a:solidFill>
                  <a:srgbClr val="FF0000"/>
                </a:solidFill>
                <a:latin typeface="Times New Roman" panose="02020603050405020304" pitchFamily="18" charset="0"/>
                <a:cs typeface="Times New Roman" panose="02020603050405020304" pitchFamily="18" charset="0"/>
              </a:rPr>
              <a:t>(</a:t>
            </a:r>
            <a:r>
              <a:rPr lang="en-US" altLang="zh-CN" sz="5400" dirty="0">
                <a:solidFill>
                  <a:srgbClr val="FF0000"/>
                </a:solidFill>
                <a:latin typeface="Times New Roman" panose="02020603050405020304" pitchFamily="18" charset="0"/>
                <a:cs typeface="Times New Roman" panose="02020603050405020304" pitchFamily="18" charset="0"/>
              </a:rPr>
              <a:t>2015·</a:t>
            </a:r>
            <a:r>
              <a:rPr lang="zh-CN" altLang="en-US" sz="5400" dirty="0">
                <a:solidFill>
                  <a:srgbClr val="FF0000"/>
                </a:solidFill>
                <a:latin typeface="Times New Roman" panose="02020603050405020304" pitchFamily="18" charset="0"/>
                <a:cs typeface="Times New Roman" panose="02020603050405020304" pitchFamily="18" charset="0"/>
              </a:rPr>
              <a:t>江苏卷</a:t>
            </a:r>
            <a:r>
              <a:rPr lang="en-US" altLang="zh-CN" sz="5400" dirty="0">
                <a:solidFill>
                  <a:srgbClr val="FF0000"/>
                </a:solidFill>
                <a:latin typeface="Times New Roman" panose="02020603050405020304" pitchFamily="18" charset="0"/>
                <a:cs typeface="Times New Roman" panose="02020603050405020304" pitchFamily="18" charset="0"/>
              </a:rPr>
              <a:t>)</a:t>
            </a:r>
            <a:endParaRPr lang="zh-CN" altLang="en-US" sz="5400" dirty="0">
              <a:solidFill>
                <a:srgbClr val="FF0000"/>
              </a:solidFill>
              <a:latin typeface="Times New Roman" panose="02020603050405020304" pitchFamily="18" charset="0"/>
              <a:cs typeface="Times New Roman" panose="02020603050405020304" pitchFamily="18" charset="0"/>
            </a:endParaRPr>
          </a:p>
          <a:p>
            <a:pPr>
              <a:lnSpc>
                <a:spcPct val="110000"/>
              </a:lnSpc>
            </a:pPr>
            <a:r>
              <a:rPr lang="en-US" altLang="zh-CN" sz="5400" dirty="0" smtClean="0">
                <a:latin typeface="Times New Roman" panose="02020603050405020304" pitchFamily="18" charset="0"/>
                <a:cs typeface="Times New Roman" panose="02020603050405020304" pitchFamily="18" charset="0"/>
              </a:rPr>
              <a:t>    A.it</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B.which</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C.what</a:t>
            </a: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D.as</a:t>
            </a:r>
            <a:endParaRPr lang="en-US" altLang="zh-CN" sz="5400" dirty="0">
              <a:latin typeface="Times New Roman" panose="02020603050405020304" pitchFamily="18" charset="0"/>
              <a:cs typeface="Times New Roman" panose="02020603050405020304" pitchFamily="18" charset="0"/>
            </a:endParaRPr>
          </a:p>
        </p:txBody>
      </p:sp>
      <p:pic>
        <p:nvPicPr>
          <p:cNvPr id="7" name="Picture 4" descr="C:\Users\Administrator.LBDZ-20050101FL\Desktop\张涛\提分宝典\ppt\模板箭头图库\对1.png"/>
          <p:cNvPicPr>
            <a:picLocks noChangeAspect="1" noChangeArrowheads="1"/>
          </p:cNvPicPr>
          <p:nvPr/>
        </p:nvPicPr>
        <p:blipFill>
          <a:blip r:embed="rId3"/>
          <a:srcRect/>
          <a:stretch>
            <a:fillRect/>
          </a:stretch>
        </p:blipFill>
        <p:spPr bwMode="auto">
          <a:xfrm>
            <a:off x="15650650" y="2431244"/>
            <a:ext cx="1437588" cy="1122328"/>
          </a:xfrm>
          <a:prstGeom prst="rect">
            <a:avLst/>
          </a:prstGeom>
          <a:noFill/>
        </p:spPr>
      </p:pic>
      <p:sp>
        <p:nvSpPr>
          <p:cNvPr id="8" name="TextBox 7">
            <a:extLst>
              <a:ext uri="{FF2B5EF4-FFF2-40B4-BE49-F238E27FC236}">
                <a16:creationId xmlns="" xmlns:a16="http://schemas.microsoft.com/office/drawing/2014/main" id="{BCA10B95-7057-4BE8-B44C-054FFEC2738B}"/>
              </a:ext>
            </a:extLst>
          </p:cNvPr>
          <p:cNvSpPr txBox="1"/>
          <p:nvPr/>
        </p:nvSpPr>
        <p:spPr>
          <a:xfrm>
            <a:off x="2408900" y="3978000"/>
            <a:ext cx="18990000" cy="5576911"/>
          </a:xfrm>
          <a:prstGeom prst="rect">
            <a:avLst/>
          </a:prstGeom>
          <a:noFill/>
        </p:spPr>
        <p:txBody>
          <a:bodyPr wrap="square" rtlCol="0">
            <a:spAutoFit/>
          </a:bodyPr>
          <a:lstStyle/>
          <a:p>
            <a:pPr algn="just">
              <a:lnSpc>
                <a:spcPct val="110000"/>
              </a:lnSpc>
            </a:pPr>
            <a:r>
              <a:rPr lang="zh-CN" altLang="en-US" sz="5400" b="1" dirty="0">
                <a:solidFill>
                  <a:srgbClr val="FF0000"/>
                </a:solidFill>
                <a:latin typeface="黑体" panose="02010609060101010101" pitchFamily="49" charset="-122"/>
                <a:ea typeface="黑体" panose="02010609060101010101" pitchFamily="49" charset="-122"/>
              </a:rPr>
              <a:t>解析</a:t>
            </a:r>
            <a:r>
              <a:rPr lang="zh-CN" altLang="en-US" sz="5400" b="1" dirty="0">
                <a:solidFill>
                  <a:srgbClr val="FF0000"/>
                </a:solidFill>
                <a:latin typeface="楷体" panose="02010609060101010101" pitchFamily="49" charset="-122"/>
                <a:ea typeface="楷体" panose="02010609060101010101" pitchFamily="49" charset="-122"/>
              </a:rPr>
              <a:t>：</a:t>
            </a:r>
            <a:endParaRPr lang="en-US" altLang="zh-CN" sz="5400" dirty="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此处关系代词指代主句“</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The number of smokers has dropped by 17 percent in just one </a:t>
            </a:r>
            <a:r>
              <a:rPr lang="en-US" altLang="zh-CN" sz="5400" dirty="0" smtClean="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year.”</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as</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和</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which</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在非限制性定语从句中都可以指代句子，但</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as</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有“正如；正像”之意，而</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which</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没有。还可以利用</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as is reported</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这一常用结构解题，故选</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D</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项。句意：据报道，烟民的数量仅在一年内就下降了</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17%</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t>
            </a:r>
          </a:p>
        </p:txBody>
      </p:sp>
      <p:pic>
        <p:nvPicPr>
          <p:cNvPr id="9" name="图片 8">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2400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49" y="718950"/>
            <a:ext cx="20385389" cy="2834622"/>
          </a:xfrm>
          <a:prstGeom prst="rect">
            <a:avLst/>
          </a:prstGeom>
          <a:ln>
            <a:noFill/>
          </a:ln>
        </p:spPr>
        <p:txBody>
          <a:bodyPr wrap="square">
            <a:spAutoFit/>
          </a:bodyPr>
          <a:lstStyle/>
          <a:p>
            <a:pPr>
              <a:lnSpc>
                <a:spcPct val="110000"/>
              </a:lnSpc>
            </a:pPr>
            <a:r>
              <a:rPr lang="en-US" altLang="zh-CN" sz="5400" dirty="0" smtClean="0">
                <a:latin typeface="Times New Roman" panose="02020603050405020304" pitchFamily="18" charset="0"/>
                <a:cs typeface="Times New Roman" panose="02020603050405020304" pitchFamily="18" charset="0"/>
              </a:rPr>
              <a:t>8. </a:t>
            </a:r>
            <a:r>
              <a:rPr lang="en-US" altLang="zh-CN" sz="5400" dirty="0" err="1" smtClean="0">
                <a:latin typeface="Times New Roman" panose="02020603050405020304" pitchFamily="18" charset="0"/>
                <a:cs typeface="Times New Roman" panose="02020603050405020304" pitchFamily="18" charset="0"/>
              </a:rPr>
              <a:t>Self­driving</a:t>
            </a:r>
            <a:r>
              <a:rPr lang="en-US" altLang="zh-CN" sz="5400" dirty="0" smtClean="0">
                <a:latin typeface="Times New Roman" panose="02020603050405020304" pitchFamily="18" charset="0"/>
                <a:cs typeface="Times New Roman" panose="02020603050405020304" pitchFamily="18" charset="0"/>
              </a:rPr>
              <a:t> </a:t>
            </a:r>
            <a:r>
              <a:rPr lang="en-US" altLang="zh-CN" sz="5400" dirty="0">
                <a:latin typeface="Times New Roman" panose="02020603050405020304" pitchFamily="18" charset="0"/>
                <a:cs typeface="Times New Roman" panose="02020603050405020304" pitchFamily="18" charset="0"/>
              </a:rPr>
              <a:t>is an area ________ China and the rest of the world are on </a:t>
            </a: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the </a:t>
            </a:r>
            <a:r>
              <a:rPr lang="en-US" altLang="zh-CN" sz="5400" dirty="0">
                <a:latin typeface="Times New Roman" panose="02020603050405020304" pitchFamily="18" charset="0"/>
                <a:cs typeface="Times New Roman" panose="02020603050405020304" pitchFamily="18" charset="0"/>
              </a:rPr>
              <a:t>same starting </a:t>
            </a:r>
            <a:r>
              <a:rPr lang="en-US" altLang="zh-CN" sz="5400" dirty="0" smtClean="0">
                <a:latin typeface="Times New Roman" panose="02020603050405020304" pitchFamily="18" charset="0"/>
                <a:cs typeface="Times New Roman" panose="02020603050405020304" pitchFamily="18" charset="0"/>
              </a:rPr>
              <a:t>line.                                                      </a:t>
            </a:r>
            <a:r>
              <a:rPr lang="en-US" altLang="zh-CN" sz="5400" dirty="0" smtClean="0">
                <a:solidFill>
                  <a:srgbClr val="FF0000"/>
                </a:solidFill>
                <a:latin typeface="Times New Roman" panose="02020603050405020304" pitchFamily="18" charset="0"/>
                <a:cs typeface="Times New Roman" panose="02020603050405020304" pitchFamily="18" charset="0"/>
              </a:rPr>
              <a:t>(</a:t>
            </a:r>
            <a:r>
              <a:rPr lang="en-US" altLang="zh-CN" sz="5400" dirty="0">
                <a:solidFill>
                  <a:srgbClr val="FF0000"/>
                </a:solidFill>
                <a:latin typeface="Times New Roman" panose="02020603050405020304" pitchFamily="18" charset="0"/>
                <a:cs typeface="Times New Roman" panose="02020603050405020304" pitchFamily="18" charset="0"/>
              </a:rPr>
              <a:t>2018·</a:t>
            </a:r>
            <a:r>
              <a:rPr lang="zh-CN" altLang="en-US" sz="5400" dirty="0">
                <a:solidFill>
                  <a:srgbClr val="FF0000"/>
                </a:solidFill>
                <a:latin typeface="Times New Roman" panose="02020603050405020304" pitchFamily="18" charset="0"/>
                <a:cs typeface="Times New Roman" panose="02020603050405020304" pitchFamily="18" charset="0"/>
              </a:rPr>
              <a:t>江苏卷</a:t>
            </a:r>
            <a:r>
              <a:rPr lang="en-US" altLang="zh-CN" sz="5400" dirty="0">
                <a:solidFill>
                  <a:srgbClr val="FF0000"/>
                </a:solidFill>
                <a:latin typeface="Times New Roman" panose="02020603050405020304" pitchFamily="18" charset="0"/>
                <a:cs typeface="Times New Roman" panose="02020603050405020304" pitchFamily="18" charset="0"/>
              </a:rPr>
              <a:t>)</a:t>
            </a:r>
            <a:endParaRPr lang="zh-CN" altLang="en-US" sz="5400" dirty="0">
              <a:solidFill>
                <a:srgbClr val="FF0000"/>
              </a:solidFill>
              <a:latin typeface="Times New Roman" panose="02020603050405020304" pitchFamily="18" charset="0"/>
              <a:cs typeface="Times New Roman" panose="02020603050405020304" pitchFamily="18" charset="0"/>
            </a:endParaRPr>
          </a:p>
          <a:p>
            <a:pPr>
              <a:lnSpc>
                <a:spcPct val="110000"/>
              </a:lnSpc>
            </a:pPr>
            <a:r>
              <a:rPr lang="en-US" altLang="zh-CN" sz="5400" dirty="0" smtClean="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A.that</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B.where</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C.which</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D.when</a:t>
            </a:r>
            <a:endParaRPr lang="en-US" altLang="zh-CN" sz="5400" dirty="0">
              <a:latin typeface="Times New Roman" panose="02020603050405020304" pitchFamily="18" charset="0"/>
              <a:cs typeface="Times New Roman" panose="02020603050405020304" pitchFamily="18" charset="0"/>
            </a:endParaRPr>
          </a:p>
        </p:txBody>
      </p:sp>
      <p:pic>
        <p:nvPicPr>
          <p:cNvPr id="6" name="Picture 4" descr="C:\Users\Administrator.LBDZ-20050101FL\Desktop\张涛\提分宝典\ppt\模板箭头图库\对1.png"/>
          <p:cNvPicPr>
            <a:picLocks noChangeAspect="1" noChangeArrowheads="1"/>
          </p:cNvPicPr>
          <p:nvPr/>
        </p:nvPicPr>
        <p:blipFill>
          <a:blip r:embed="rId3"/>
          <a:srcRect/>
          <a:stretch>
            <a:fillRect/>
          </a:stretch>
        </p:blipFill>
        <p:spPr bwMode="auto">
          <a:xfrm>
            <a:off x="6560650" y="2431244"/>
            <a:ext cx="1437588" cy="1122328"/>
          </a:xfrm>
          <a:prstGeom prst="rect">
            <a:avLst/>
          </a:prstGeom>
          <a:noFill/>
        </p:spPr>
      </p:pic>
      <p:sp>
        <p:nvSpPr>
          <p:cNvPr id="7" name="TextBox 6">
            <a:extLst>
              <a:ext uri="{FF2B5EF4-FFF2-40B4-BE49-F238E27FC236}">
                <a16:creationId xmlns="" xmlns:a16="http://schemas.microsoft.com/office/drawing/2014/main" id="{BCA10B95-7057-4BE8-B44C-054FFEC2738B}"/>
              </a:ext>
            </a:extLst>
          </p:cNvPr>
          <p:cNvSpPr txBox="1"/>
          <p:nvPr/>
        </p:nvSpPr>
        <p:spPr>
          <a:xfrm>
            <a:off x="2408900" y="3978000"/>
            <a:ext cx="18990000" cy="6491008"/>
          </a:xfrm>
          <a:prstGeom prst="rect">
            <a:avLst/>
          </a:prstGeom>
          <a:noFill/>
        </p:spPr>
        <p:txBody>
          <a:bodyPr wrap="square" rtlCol="0">
            <a:spAutoFit/>
          </a:bodyPr>
          <a:lstStyle/>
          <a:p>
            <a:pPr algn="just">
              <a:lnSpc>
                <a:spcPct val="110000"/>
              </a:lnSpc>
            </a:pPr>
            <a:r>
              <a:rPr lang="zh-CN" altLang="en-US" sz="5400" b="1" dirty="0">
                <a:solidFill>
                  <a:srgbClr val="FF0000"/>
                </a:solidFill>
                <a:latin typeface="黑体" panose="02010609060101010101" pitchFamily="49" charset="-122"/>
                <a:ea typeface="黑体" panose="02010609060101010101" pitchFamily="49" charset="-122"/>
              </a:rPr>
              <a:t>解析</a:t>
            </a:r>
            <a:r>
              <a:rPr lang="zh-CN" altLang="en-US" sz="5400" b="1" dirty="0">
                <a:solidFill>
                  <a:srgbClr val="FF0000"/>
                </a:solidFill>
                <a:latin typeface="楷体" panose="02010609060101010101" pitchFamily="49" charset="-122"/>
                <a:ea typeface="楷体" panose="02010609060101010101" pitchFamily="49" charset="-122"/>
              </a:rPr>
              <a:t>：</a:t>
            </a:r>
            <a:endParaRPr lang="en-US" altLang="zh-CN" sz="5400" dirty="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分析句子结构可知，空格所在句是定语从句，先行词是</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an area</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，定语从句中不缺少句子成分，因此不能用关系代词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that</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或</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which</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项和</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C</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项；分析语境可知，“</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an area”</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是“</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China and the rest of the world”</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所处的领域，先行词为定语从句的逻辑地点状语，因此应用关系副词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where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引导定语从句，故选</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B</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项。句意：在自动驾驶领域，中国和世界其他国家都处于同一起跑线。</a:t>
            </a:r>
          </a:p>
        </p:txBody>
      </p:sp>
      <p:pic>
        <p:nvPicPr>
          <p:cNvPr id="8" name="图片 7">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038390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49" y="718950"/>
            <a:ext cx="20385389" cy="2834622"/>
          </a:xfrm>
          <a:prstGeom prst="rect">
            <a:avLst/>
          </a:prstGeom>
          <a:ln>
            <a:noFill/>
          </a:ln>
        </p:spPr>
        <p:txBody>
          <a:bodyPr wrap="square">
            <a:spAutoFit/>
          </a:bodyPr>
          <a:lstStyle/>
          <a:p>
            <a:pPr>
              <a:lnSpc>
                <a:spcPct val="110000"/>
              </a:lnSpc>
            </a:pPr>
            <a:r>
              <a:rPr lang="en-US" altLang="zh-CN" sz="5400" dirty="0" smtClean="0">
                <a:latin typeface="Times New Roman" panose="02020603050405020304" pitchFamily="18" charset="0"/>
                <a:cs typeface="Times New Roman" panose="02020603050405020304" pitchFamily="18" charset="0"/>
              </a:rPr>
              <a:t>9. Opposite </a:t>
            </a:r>
            <a:r>
              <a:rPr lang="en-US" altLang="zh-CN" sz="5400" dirty="0">
                <a:latin typeface="Times New Roman" panose="02020603050405020304" pitchFamily="18" charset="0"/>
                <a:cs typeface="Times New Roman" panose="02020603050405020304" pitchFamily="18" charset="0"/>
              </a:rPr>
              <a:t>is </a:t>
            </a:r>
            <a:r>
              <a:rPr lang="en-US" altLang="zh-CN" sz="5400" dirty="0" err="1" smtClean="0">
                <a:latin typeface="Times New Roman" panose="02020603050405020304" pitchFamily="18" charset="0"/>
                <a:cs typeface="Times New Roman" panose="02020603050405020304" pitchFamily="18" charset="0"/>
              </a:rPr>
              <a:t>St.Paul's</a:t>
            </a:r>
            <a:r>
              <a:rPr lang="en-US" altLang="zh-CN" sz="5400" dirty="0" smtClean="0">
                <a:latin typeface="Times New Roman" panose="02020603050405020304" pitchFamily="18" charset="0"/>
                <a:cs typeface="Times New Roman" panose="02020603050405020304" pitchFamily="18" charset="0"/>
              </a:rPr>
              <a:t> </a:t>
            </a:r>
            <a:r>
              <a:rPr lang="en-US" altLang="zh-CN" sz="5400" dirty="0">
                <a:latin typeface="Times New Roman" panose="02020603050405020304" pitchFamily="18" charset="0"/>
                <a:cs typeface="Times New Roman" panose="02020603050405020304" pitchFamily="18" charset="0"/>
              </a:rPr>
              <a:t>Church, ________ you can hear some lovely </a:t>
            </a: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music.                                                                        </a:t>
            </a:r>
            <a:r>
              <a:rPr lang="en-US" altLang="zh-CN" sz="5400" dirty="0" smtClean="0">
                <a:solidFill>
                  <a:srgbClr val="FF0000"/>
                </a:solidFill>
                <a:latin typeface="Times New Roman" panose="02020603050405020304" pitchFamily="18" charset="0"/>
                <a:cs typeface="Times New Roman" panose="02020603050405020304" pitchFamily="18" charset="0"/>
              </a:rPr>
              <a:t>(</a:t>
            </a:r>
            <a:r>
              <a:rPr lang="en-US" altLang="zh-CN" sz="5400" dirty="0">
                <a:solidFill>
                  <a:srgbClr val="FF0000"/>
                </a:solidFill>
                <a:latin typeface="Times New Roman" panose="02020603050405020304" pitchFamily="18" charset="0"/>
                <a:cs typeface="Times New Roman" panose="02020603050405020304" pitchFamily="18" charset="0"/>
              </a:rPr>
              <a:t>2015·</a:t>
            </a:r>
            <a:r>
              <a:rPr lang="zh-CN" altLang="en-US" sz="5400" dirty="0">
                <a:solidFill>
                  <a:srgbClr val="FF0000"/>
                </a:solidFill>
                <a:latin typeface="Times New Roman" panose="02020603050405020304" pitchFamily="18" charset="0"/>
                <a:cs typeface="Times New Roman" panose="02020603050405020304" pitchFamily="18" charset="0"/>
              </a:rPr>
              <a:t>北京卷</a:t>
            </a:r>
            <a:r>
              <a:rPr lang="en-US" altLang="zh-CN" sz="5400" dirty="0">
                <a:solidFill>
                  <a:srgbClr val="FF0000"/>
                </a:solidFill>
                <a:latin typeface="Times New Roman" panose="02020603050405020304" pitchFamily="18" charset="0"/>
                <a:cs typeface="Times New Roman" panose="02020603050405020304" pitchFamily="18" charset="0"/>
              </a:rPr>
              <a:t>)</a:t>
            </a:r>
            <a:endParaRPr lang="zh-CN" altLang="en-US" sz="5400" dirty="0">
              <a:solidFill>
                <a:srgbClr val="FF0000"/>
              </a:solidFill>
              <a:latin typeface="Times New Roman" panose="02020603050405020304" pitchFamily="18" charset="0"/>
              <a:cs typeface="Times New Roman" panose="02020603050405020304" pitchFamily="18" charset="0"/>
            </a:endParaRPr>
          </a:p>
          <a:p>
            <a:pPr>
              <a:lnSpc>
                <a:spcPct val="110000"/>
              </a:lnSpc>
            </a:pPr>
            <a:r>
              <a:rPr lang="en-US" altLang="zh-CN" sz="5400" dirty="0" smtClean="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A.which</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B.that</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C.when</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D.where</a:t>
            </a:r>
            <a:endParaRPr lang="en-US" altLang="zh-CN" sz="5400" dirty="0">
              <a:latin typeface="Times New Roman" panose="02020603050405020304" pitchFamily="18" charset="0"/>
              <a:cs typeface="Times New Roman" panose="02020603050405020304" pitchFamily="18" charset="0"/>
            </a:endParaRPr>
          </a:p>
        </p:txBody>
      </p:sp>
      <p:pic>
        <p:nvPicPr>
          <p:cNvPr id="6" name="Picture 4" descr="C:\Users\Administrator.LBDZ-20050101FL\Desktop\张涛\提分宝典\ppt\模板箭头图库\对1.png"/>
          <p:cNvPicPr>
            <a:picLocks noChangeAspect="1" noChangeArrowheads="1"/>
          </p:cNvPicPr>
          <p:nvPr/>
        </p:nvPicPr>
        <p:blipFill>
          <a:blip r:embed="rId3"/>
          <a:srcRect/>
          <a:stretch>
            <a:fillRect/>
          </a:stretch>
        </p:blipFill>
        <p:spPr bwMode="auto">
          <a:xfrm>
            <a:off x="15650650" y="2431244"/>
            <a:ext cx="1437588" cy="1122328"/>
          </a:xfrm>
          <a:prstGeom prst="rect">
            <a:avLst/>
          </a:prstGeom>
          <a:noFill/>
        </p:spPr>
      </p:pic>
      <p:sp>
        <p:nvSpPr>
          <p:cNvPr id="7" name="TextBox 6">
            <a:extLst>
              <a:ext uri="{FF2B5EF4-FFF2-40B4-BE49-F238E27FC236}">
                <a16:creationId xmlns="" xmlns:a16="http://schemas.microsoft.com/office/drawing/2014/main" id="{BCA10B95-7057-4BE8-B44C-054FFEC2738B}"/>
              </a:ext>
            </a:extLst>
          </p:cNvPr>
          <p:cNvSpPr txBox="1"/>
          <p:nvPr/>
        </p:nvSpPr>
        <p:spPr>
          <a:xfrm>
            <a:off x="2408900" y="3978000"/>
            <a:ext cx="18990000" cy="4662815"/>
          </a:xfrm>
          <a:prstGeom prst="rect">
            <a:avLst/>
          </a:prstGeom>
          <a:noFill/>
        </p:spPr>
        <p:txBody>
          <a:bodyPr wrap="square" rtlCol="0">
            <a:spAutoFit/>
          </a:bodyPr>
          <a:lstStyle/>
          <a:p>
            <a:pPr algn="just">
              <a:lnSpc>
                <a:spcPct val="110000"/>
              </a:lnSpc>
            </a:pPr>
            <a:r>
              <a:rPr lang="zh-CN" altLang="en-US" sz="5400" b="1" dirty="0">
                <a:solidFill>
                  <a:srgbClr val="FF0000"/>
                </a:solidFill>
                <a:latin typeface="黑体" panose="02010609060101010101" pitchFamily="49" charset="-122"/>
                <a:ea typeface="黑体" panose="02010609060101010101" pitchFamily="49" charset="-122"/>
              </a:rPr>
              <a:t>解析</a:t>
            </a:r>
            <a:r>
              <a:rPr lang="zh-CN" altLang="en-US" sz="5400" b="1" dirty="0">
                <a:solidFill>
                  <a:srgbClr val="FF0000"/>
                </a:solidFill>
                <a:latin typeface="楷体" panose="02010609060101010101" pitchFamily="49" charset="-122"/>
                <a:ea typeface="楷体" panose="02010609060101010101" pitchFamily="49" charset="-122"/>
              </a:rPr>
              <a:t>：</a:t>
            </a:r>
            <a:endParaRPr lang="en-US" altLang="zh-CN" sz="5400" dirty="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分析句子结构可知，“</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________ you can hear some lovely music”</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为定语从句，先行词为</a:t>
            </a:r>
            <a:r>
              <a:rPr lang="en-US" altLang="zh-CN" sz="5400" dirty="0" err="1" smtClean="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St.Paul's</a:t>
            </a:r>
            <a:r>
              <a:rPr lang="en-US" altLang="zh-CN" sz="5400" dirty="0" smtClean="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Church</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，且先行词在从句中作地点状语，应用关系副词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where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D</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项。句意：对面是圣保罗教堂，在那里你能听到一些美妙的音乐。</a:t>
            </a:r>
          </a:p>
        </p:txBody>
      </p:sp>
      <p:pic>
        <p:nvPicPr>
          <p:cNvPr id="8" name="图片 7">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683845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49" y="718950"/>
            <a:ext cx="20385389" cy="2834622"/>
          </a:xfrm>
          <a:prstGeom prst="rect">
            <a:avLst/>
          </a:prstGeom>
          <a:ln>
            <a:noFill/>
          </a:ln>
        </p:spPr>
        <p:txBody>
          <a:bodyPr wrap="square">
            <a:spAutoFit/>
          </a:bodyPr>
          <a:lstStyle/>
          <a:p>
            <a:pPr>
              <a:lnSpc>
                <a:spcPct val="110000"/>
              </a:lnSpc>
            </a:pPr>
            <a:r>
              <a:rPr lang="en-US" altLang="zh-CN" sz="5400" dirty="0" smtClean="0">
                <a:latin typeface="Times New Roman" panose="02020603050405020304" pitchFamily="18" charset="0"/>
                <a:cs typeface="Times New Roman" panose="02020603050405020304" pitchFamily="18" charset="0"/>
              </a:rPr>
              <a:t>10.Kate</a:t>
            </a:r>
            <a:r>
              <a:rPr lang="en-US" altLang="zh-CN" sz="5400" dirty="0">
                <a:latin typeface="Times New Roman" panose="02020603050405020304" pitchFamily="18" charset="0"/>
                <a:cs typeface="Times New Roman" panose="02020603050405020304" pitchFamily="18" charset="0"/>
              </a:rPr>
              <a:t>, ________ sister I shared a room with when we were at college, </a:t>
            </a: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has </a:t>
            </a:r>
            <a:r>
              <a:rPr lang="en-US" altLang="zh-CN" sz="5400" dirty="0">
                <a:latin typeface="Times New Roman" panose="02020603050405020304" pitchFamily="18" charset="0"/>
                <a:cs typeface="Times New Roman" panose="02020603050405020304" pitchFamily="18" charset="0"/>
              </a:rPr>
              <a:t>gone to work in </a:t>
            </a:r>
            <a:r>
              <a:rPr lang="en-US" altLang="zh-CN" sz="5400" dirty="0" smtClean="0">
                <a:latin typeface="Times New Roman" panose="02020603050405020304" pitchFamily="18" charset="0"/>
                <a:cs typeface="Times New Roman" panose="02020603050405020304" pitchFamily="18" charset="0"/>
              </a:rPr>
              <a:t>Australia.                                        </a:t>
            </a:r>
            <a:r>
              <a:rPr lang="en-US" altLang="zh-CN" sz="5400" dirty="0">
                <a:solidFill>
                  <a:srgbClr val="FF0000"/>
                </a:solidFill>
                <a:latin typeface="Times New Roman" panose="02020603050405020304" pitchFamily="18" charset="0"/>
                <a:cs typeface="Times New Roman" panose="02020603050405020304" pitchFamily="18" charset="0"/>
              </a:rPr>
              <a:t>(2018·</a:t>
            </a:r>
            <a:r>
              <a:rPr lang="zh-CN" altLang="en-US" sz="5400" dirty="0">
                <a:solidFill>
                  <a:srgbClr val="FF0000"/>
                </a:solidFill>
                <a:latin typeface="Times New Roman" panose="02020603050405020304" pitchFamily="18" charset="0"/>
                <a:cs typeface="Times New Roman" panose="02020603050405020304" pitchFamily="18" charset="0"/>
              </a:rPr>
              <a:t>天津卷</a:t>
            </a:r>
            <a:r>
              <a:rPr lang="en-US" altLang="zh-CN" sz="5400" dirty="0">
                <a:solidFill>
                  <a:srgbClr val="FF0000"/>
                </a:solidFill>
                <a:latin typeface="Times New Roman" panose="02020603050405020304" pitchFamily="18" charset="0"/>
                <a:cs typeface="Times New Roman" panose="02020603050405020304" pitchFamily="18" charset="0"/>
              </a:rPr>
              <a:t>)</a:t>
            </a:r>
            <a:endParaRPr lang="zh-CN" altLang="en-US" sz="5400" dirty="0">
              <a:solidFill>
                <a:srgbClr val="FF0000"/>
              </a:solidFill>
              <a:latin typeface="Times New Roman" panose="02020603050405020304" pitchFamily="18" charset="0"/>
              <a:cs typeface="Times New Roman" panose="02020603050405020304" pitchFamily="18" charset="0"/>
            </a:endParaRPr>
          </a:p>
          <a:p>
            <a:pPr>
              <a:lnSpc>
                <a:spcPct val="110000"/>
              </a:lnSpc>
            </a:pPr>
            <a:r>
              <a:rPr lang="en-US" altLang="zh-CN" sz="5400" dirty="0" smtClean="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A.whom</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B.that</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C.whose</a:t>
            </a:r>
            <a:r>
              <a:rPr lang="en-US" altLang="zh-CN" sz="5400" dirty="0">
                <a:latin typeface="Times New Roman" panose="02020603050405020304" pitchFamily="18" charset="0"/>
                <a:cs typeface="Times New Roman" panose="02020603050405020304" pitchFamily="18" charset="0"/>
              </a:rPr>
              <a:t>		</a:t>
            </a:r>
            <a:r>
              <a:rPr lang="en-US" altLang="zh-CN" sz="5400" dirty="0" err="1" smtClean="0">
                <a:latin typeface="Times New Roman" panose="02020603050405020304" pitchFamily="18" charset="0"/>
                <a:cs typeface="Times New Roman" panose="02020603050405020304" pitchFamily="18" charset="0"/>
              </a:rPr>
              <a:t>D.her</a:t>
            </a:r>
            <a:endParaRPr lang="en-US" altLang="zh-CN" sz="5400" dirty="0">
              <a:latin typeface="Times New Roman" panose="02020603050405020304" pitchFamily="18" charset="0"/>
              <a:cs typeface="Times New Roman" panose="02020603050405020304" pitchFamily="18" charset="0"/>
            </a:endParaRPr>
          </a:p>
        </p:txBody>
      </p:sp>
      <p:pic>
        <p:nvPicPr>
          <p:cNvPr id="6" name="Picture 4" descr="C:\Users\Administrator.LBDZ-20050101FL\Desktop\张涛\提分宝典\ppt\模板箭头图库\对1.png"/>
          <p:cNvPicPr>
            <a:picLocks noChangeAspect="1" noChangeArrowheads="1"/>
          </p:cNvPicPr>
          <p:nvPr/>
        </p:nvPicPr>
        <p:blipFill>
          <a:blip r:embed="rId3"/>
          <a:srcRect/>
          <a:stretch>
            <a:fillRect/>
          </a:stretch>
        </p:blipFill>
        <p:spPr bwMode="auto">
          <a:xfrm>
            <a:off x="10161931" y="2403000"/>
            <a:ext cx="1437588" cy="1122328"/>
          </a:xfrm>
          <a:prstGeom prst="rect">
            <a:avLst/>
          </a:prstGeom>
          <a:noFill/>
        </p:spPr>
      </p:pic>
      <p:sp>
        <p:nvSpPr>
          <p:cNvPr id="7" name="TextBox 6">
            <a:extLst>
              <a:ext uri="{FF2B5EF4-FFF2-40B4-BE49-F238E27FC236}">
                <a16:creationId xmlns="" xmlns:a16="http://schemas.microsoft.com/office/drawing/2014/main" id="{BCA10B95-7057-4BE8-B44C-054FFEC2738B}"/>
              </a:ext>
            </a:extLst>
          </p:cNvPr>
          <p:cNvSpPr txBox="1"/>
          <p:nvPr/>
        </p:nvSpPr>
        <p:spPr>
          <a:xfrm>
            <a:off x="2408900" y="3978000"/>
            <a:ext cx="18990000" cy="4662815"/>
          </a:xfrm>
          <a:prstGeom prst="rect">
            <a:avLst/>
          </a:prstGeom>
          <a:noFill/>
        </p:spPr>
        <p:txBody>
          <a:bodyPr wrap="square" rtlCol="0">
            <a:spAutoFit/>
          </a:bodyPr>
          <a:lstStyle/>
          <a:p>
            <a:pPr algn="just">
              <a:lnSpc>
                <a:spcPct val="110000"/>
              </a:lnSpc>
            </a:pPr>
            <a:r>
              <a:rPr lang="zh-CN" altLang="en-US" sz="5400" b="1" dirty="0">
                <a:solidFill>
                  <a:srgbClr val="FF0000"/>
                </a:solidFill>
                <a:latin typeface="黑体" panose="02010609060101010101" pitchFamily="49" charset="-122"/>
                <a:ea typeface="黑体" panose="02010609060101010101" pitchFamily="49" charset="-122"/>
              </a:rPr>
              <a:t>解析</a:t>
            </a:r>
            <a:r>
              <a:rPr lang="zh-CN" altLang="en-US" sz="5400" b="1" dirty="0">
                <a:solidFill>
                  <a:srgbClr val="FF0000"/>
                </a:solidFill>
                <a:latin typeface="楷体" panose="02010609060101010101" pitchFamily="49" charset="-122"/>
                <a:ea typeface="楷体" panose="02010609060101010101" pitchFamily="49" charset="-122"/>
              </a:rPr>
              <a:t>：</a:t>
            </a:r>
            <a:endParaRPr lang="en-US" altLang="zh-CN" sz="5400" dirty="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分析句子结构可知，空格所在句为非限制性定语从句，修饰先行词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Kate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；关系词在从句中需作定语修饰</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sister</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whose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符合句意，故选</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C</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项。句意：凯特是我大学时室友的妹妹，她已经去澳大利亚工作了。</a:t>
            </a:r>
          </a:p>
        </p:txBody>
      </p:sp>
      <p:pic>
        <p:nvPicPr>
          <p:cNvPr id="8" name="图片 7">
            <a:hlinkClick r:id="rId4"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737582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49" y="738000"/>
            <a:ext cx="20385389" cy="3748719"/>
          </a:xfrm>
          <a:prstGeom prst="rect">
            <a:avLst/>
          </a:prstGeom>
          <a:ln>
            <a:noFill/>
          </a:ln>
        </p:spPr>
        <p:txBody>
          <a:bodyPr wrap="square">
            <a:spAutoFit/>
          </a:bodyPr>
          <a:lstStyle/>
          <a:p>
            <a:pPr>
              <a:lnSpc>
                <a:spcPct val="110000"/>
              </a:lnSpc>
            </a:pPr>
            <a:r>
              <a:rPr lang="en-US" altLang="zh-CN" sz="5400" b="1" dirty="0" smtClean="0">
                <a:latin typeface="宋体" panose="02010600030101010101" pitchFamily="2" charset="-122"/>
                <a:ea typeface="宋体" panose="02010600030101010101" pitchFamily="2" charset="-122"/>
                <a:cs typeface="Times New Roman" pitchFamily="18" charset="0"/>
              </a:rPr>
              <a:t>Ⅱ</a:t>
            </a:r>
            <a:r>
              <a:rPr lang="zh-CN" altLang="en-US" sz="5400" b="1" dirty="0" smtClean="0">
                <a:latin typeface="宋体" panose="02010600030101010101" pitchFamily="2" charset="-122"/>
                <a:ea typeface="宋体" panose="02010600030101010101" pitchFamily="2" charset="-122"/>
                <a:cs typeface="Times New Roman" pitchFamily="18" charset="0"/>
              </a:rPr>
              <a:t> </a:t>
            </a:r>
            <a:r>
              <a:rPr lang="zh-CN" altLang="en-US" sz="5400" b="1" dirty="0">
                <a:latin typeface="宋体" panose="02010600030101010101" pitchFamily="2" charset="-122"/>
                <a:ea typeface="宋体" panose="02010600030101010101" pitchFamily="2" charset="-122"/>
                <a:cs typeface="Times New Roman" pitchFamily="18" charset="0"/>
              </a:rPr>
              <a:t>单句语法填空</a:t>
            </a:r>
            <a:r>
              <a:rPr lang="en-US" altLang="zh-CN" sz="5400" b="1" dirty="0">
                <a:latin typeface="宋体" panose="02010600030101010101" pitchFamily="2" charset="-122"/>
                <a:ea typeface="宋体" panose="02010600030101010101" pitchFamily="2" charset="-122"/>
                <a:cs typeface="Times New Roman" pitchFamily="18" charset="0"/>
              </a:rPr>
              <a:t>(</a:t>
            </a:r>
            <a:r>
              <a:rPr lang="zh-CN" altLang="en-US" sz="5400" b="1" dirty="0">
                <a:latin typeface="宋体" panose="02010600030101010101" pitchFamily="2" charset="-122"/>
                <a:ea typeface="宋体" panose="02010600030101010101" pitchFamily="2" charset="-122"/>
                <a:cs typeface="Times New Roman" pitchFamily="18" charset="0"/>
              </a:rPr>
              <a:t>共</a:t>
            </a:r>
            <a:r>
              <a:rPr lang="en-US" altLang="zh-CN" sz="5400" b="1" dirty="0">
                <a:latin typeface="宋体" panose="02010600030101010101" pitchFamily="2" charset="-122"/>
                <a:ea typeface="宋体" panose="02010600030101010101" pitchFamily="2" charset="-122"/>
                <a:cs typeface="Times New Roman" pitchFamily="18" charset="0"/>
              </a:rPr>
              <a:t>5</a:t>
            </a:r>
            <a:r>
              <a:rPr lang="zh-CN" altLang="en-US" sz="5400" b="1" dirty="0">
                <a:latin typeface="宋体" panose="02010600030101010101" pitchFamily="2" charset="-122"/>
                <a:ea typeface="宋体" panose="02010600030101010101" pitchFamily="2" charset="-122"/>
                <a:cs typeface="Times New Roman" pitchFamily="18" charset="0"/>
              </a:rPr>
              <a:t>小题；每小题</a:t>
            </a:r>
            <a:r>
              <a:rPr lang="en-US" altLang="zh-CN" sz="5400" b="1" dirty="0" smtClean="0">
                <a:latin typeface="宋体" panose="02010600030101010101" pitchFamily="2" charset="-122"/>
                <a:ea typeface="宋体" panose="02010600030101010101" pitchFamily="2" charset="-122"/>
                <a:cs typeface="Times New Roman" pitchFamily="18" charset="0"/>
              </a:rPr>
              <a:t>1.5</a:t>
            </a:r>
            <a:r>
              <a:rPr lang="zh-CN" altLang="en-US" sz="5400" b="1" dirty="0">
                <a:latin typeface="宋体" panose="02010600030101010101" pitchFamily="2" charset="-122"/>
                <a:ea typeface="宋体" panose="02010600030101010101" pitchFamily="2" charset="-122"/>
                <a:cs typeface="Times New Roman" pitchFamily="18" charset="0"/>
              </a:rPr>
              <a:t>分，满分</a:t>
            </a:r>
            <a:r>
              <a:rPr lang="en-US" altLang="zh-CN" sz="5400" b="1" dirty="0" smtClean="0">
                <a:latin typeface="宋体" panose="02010600030101010101" pitchFamily="2" charset="-122"/>
                <a:ea typeface="宋体" panose="02010600030101010101" pitchFamily="2" charset="-122"/>
                <a:cs typeface="Times New Roman" pitchFamily="18" charset="0"/>
              </a:rPr>
              <a:t>7.5</a:t>
            </a:r>
            <a:r>
              <a:rPr lang="zh-CN" altLang="en-US" sz="5400" b="1" dirty="0">
                <a:latin typeface="宋体" panose="02010600030101010101" pitchFamily="2" charset="-122"/>
                <a:ea typeface="宋体" panose="02010600030101010101" pitchFamily="2" charset="-122"/>
                <a:cs typeface="Times New Roman" pitchFamily="18" charset="0"/>
              </a:rPr>
              <a:t>分</a:t>
            </a:r>
            <a:r>
              <a:rPr lang="en-US" altLang="zh-CN" sz="5400" b="1" dirty="0">
                <a:latin typeface="宋体" panose="02010600030101010101" pitchFamily="2" charset="-122"/>
                <a:ea typeface="宋体" panose="02010600030101010101" pitchFamily="2" charset="-122"/>
                <a:cs typeface="Times New Roman" pitchFamily="18" charset="0"/>
              </a:rPr>
              <a:t>)</a:t>
            </a:r>
            <a:endParaRPr lang="zh-CN" altLang="en-US" sz="5400" b="1" dirty="0">
              <a:latin typeface="宋体" panose="02010600030101010101" pitchFamily="2" charset="-122"/>
              <a:ea typeface="宋体" panose="02010600030101010101" pitchFamily="2" charset="-122"/>
              <a:cs typeface="Times New Roman" pitchFamily="18" charset="0"/>
            </a:endParaRPr>
          </a:p>
          <a:p>
            <a:pPr>
              <a:lnSpc>
                <a:spcPct val="110000"/>
              </a:lnSpc>
            </a:pPr>
            <a:r>
              <a:rPr lang="zh-CN" altLang="en-US" sz="5400" b="1" dirty="0">
                <a:latin typeface="宋体" panose="02010600030101010101" pitchFamily="2" charset="-122"/>
                <a:ea typeface="宋体" panose="02010600030101010101" pitchFamily="2" charset="-122"/>
                <a:cs typeface="Times New Roman" pitchFamily="18" charset="0"/>
              </a:rPr>
              <a:t>阅读下面句子，在空白处填入适当的关系词</a:t>
            </a:r>
            <a:r>
              <a:rPr lang="zh-CN" altLang="en-US" sz="5400" b="1" dirty="0" smtClean="0">
                <a:latin typeface="宋体" panose="02010600030101010101" pitchFamily="2" charset="-122"/>
                <a:ea typeface="宋体" panose="02010600030101010101" pitchFamily="2" charset="-122"/>
                <a:cs typeface="Times New Roman" pitchFamily="18" charset="0"/>
              </a:rPr>
              <a:t>。</a:t>
            </a:r>
            <a:endParaRPr lang="zh-CN" altLang="en-US" sz="5400" b="1" dirty="0">
              <a:latin typeface="宋体" panose="02010600030101010101" pitchFamily="2" charset="-122"/>
              <a:ea typeface="宋体" panose="02010600030101010101" pitchFamily="2" charset="-122"/>
              <a:cs typeface="Times New Roman" pitchFamily="18" charset="0"/>
            </a:endParaRPr>
          </a:p>
          <a:p>
            <a:pPr>
              <a:lnSpc>
                <a:spcPct val="110000"/>
              </a:lnSpc>
            </a:pPr>
            <a:r>
              <a:rPr lang="en-US" altLang="zh-CN" sz="5400" dirty="0" smtClean="0">
                <a:latin typeface="Times New Roman" panose="02020603050405020304" pitchFamily="18" charset="0"/>
                <a:cs typeface="Times New Roman" panose="02020603050405020304" pitchFamily="18" charset="0"/>
              </a:rPr>
              <a:t>1. Stephen </a:t>
            </a:r>
            <a:r>
              <a:rPr lang="en-US" altLang="zh-CN" sz="5400" dirty="0">
                <a:latin typeface="Times New Roman" panose="02020603050405020304" pitchFamily="18" charset="0"/>
                <a:cs typeface="Times New Roman" panose="02020603050405020304" pitchFamily="18" charset="0"/>
              </a:rPr>
              <a:t>Hawking believes that the earth is unlikely to be the only </a:t>
            </a: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en-US" altLang="zh-CN" sz="5400" dirty="0" smtClean="0">
                <a:latin typeface="Times New Roman" panose="02020603050405020304" pitchFamily="18" charset="0"/>
                <a:cs typeface="Times New Roman" panose="02020603050405020304" pitchFamily="18" charset="0"/>
              </a:rPr>
              <a:t>    planet </a:t>
            </a:r>
            <a:r>
              <a:rPr lang="en-US" altLang="zh-CN" sz="5400" dirty="0">
                <a:latin typeface="Times New Roman" panose="02020603050405020304" pitchFamily="18" charset="0"/>
                <a:cs typeface="Times New Roman" panose="02020603050405020304" pitchFamily="18" charset="0"/>
              </a:rPr>
              <a:t>________ life has </a:t>
            </a:r>
            <a:r>
              <a:rPr lang="en-US" altLang="zh-CN" sz="5400" dirty="0" smtClean="0">
                <a:latin typeface="Times New Roman" panose="02020603050405020304" pitchFamily="18" charset="0"/>
                <a:cs typeface="Times New Roman" panose="02020603050405020304" pitchFamily="18" charset="0"/>
              </a:rPr>
              <a:t>developed.                              </a:t>
            </a:r>
            <a:r>
              <a:rPr lang="en-US" altLang="zh-CN" sz="5400" dirty="0">
                <a:solidFill>
                  <a:srgbClr val="FF0000"/>
                </a:solidFill>
                <a:latin typeface="Times New Roman" panose="02020603050405020304" pitchFamily="18" charset="0"/>
                <a:cs typeface="Times New Roman" panose="02020603050405020304" pitchFamily="18" charset="0"/>
              </a:rPr>
              <a:t>(2019·</a:t>
            </a:r>
            <a:r>
              <a:rPr lang="zh-CN" altLang="en-US" sz="5400" dirty="0">
                <a:solidFill>
                  <a:srgbClr val="FF0000"/>
                </a:solidFill>
                <a:latin typeface="Times New Roman" panose="02020603050405020304" pitchFamily="18" charset="0"/>
                <a:cs typeface="Times New Roman" panose="02020603050405020304" pitchFamily="18" charset="0"/>
              </a:rPr>
              <a:t>新编</a:t>
            </a:r>
            <a:r>
              <a:rPr lang="en-US" altLang="zh-CN" sz="5400" dirty="0" smtClean="0">
                <a:solidFill>
                  <a:srgbClr val="FF0000"/>
                </a:solidFill>
                <a:latin typeface="Times New Roman" panose="02020603050405020304" pitchFamily="18" charset="0"/>
                <a:cs typeface="Times New Roman" panose="02020603050405020304" pitchFamily="18" charset="0"/>
              </a:rPr>
              <a:t>)</a:t>
            </a:r>
            <a:endParaRPr lang="en-US" altLang="zh-CN" sz="5400" dirty="0">
              <a:solidFill>
                <a:srgbClr val="FF0000"/>
              </a:solidFill>
              <a:latin typeface="Times New Roman" panose="02020603050405020304" pitchFamily="18" charset="0"/>
              <a:cs typeface="Times New Roman" panose="02020603050405020304" pitchFamily="18" charset="0"/>
            </a:endParaRPr>
          </a:p>
        </p:txBody>
      </p:sp>
      <p:sp>
        <p:nvSpPr>
          <p:cNvPr id="2" name="矩形 1"/>
          <p:cNvSpPr/>
          <p:nvPr/>
        </p:nvSpPr>
        <p:spPr>
          <a:xfrm>
            <a:off x="4175650" y="3366638"/>
            <a:ext cx="2050561"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where </a:t>
            </a:r>
          </a:p>
        </p:txBody>
      </p:sp>
      <p:sp>
        <p:nvSpPr>
          <p:cNvPr id="7" name="TextBox 6">
            <a:extLst>
              <a:ext uri="{FF2B5EF4-FFF2-40B4-BE49-F238E27FC236}">
                <a16:creationId xmlns="" xmlns:a16="http://schemas.microsoft.com/office/drawing/2014/main" id="{BCA10B95-7057-4BE8-B44C-054FFEC2738B}"/>
              </a:ext>
            </a:extLst>
          </p:cNvPr>
          <p:cNvSpPr txBox="1"/>
          <p:nvPr/>
        </p:nvSpPr>
        <p:spPr>
          <a:xfrm>
            <a:off x="2408900" y="5165185"/>
            <a:ext cx="18990000" cy="4662815"/>
          </a:xfrm>
          <a:prstGeom prst="rect">
            <a:avLst/>
          </a:prstGeom>
          <a:noFill/>
        </p:spPr>
        <p:txBody>
          <a:bodyPr wrap="square" rtlCol="0">
            <a:spAutoFit/>
          </a:bodyPr>
          <a:lstStyle/>
          <a:p>
            <a:pPr algn="just">
              <a:lnSpc>
                <a:spcPct val="110000"/>
              </a:lnSpc>
            </a:pPr>
            <a:r>
              <a:rPr lang="zh-CN" altLang="en-US" sz="5400" b="1" dirty="0">
                <a:solidFill>
                  <a:srgbClr val="FF0000"/>
                </a:solidFill>
                <a:latin typeface="黑体" panose="02010609060101010101" pitchFamily="49" charset="-122"/>
                <a:ea typeface="黑体" panose="02010609060101010101" pitchFamily="49" charset="-122"/>
              </a:rPr>
              <a:t>解析</a:t>
            </a:r>
            <a:r>
              <a:rPr lang="zh-CN" altLang="en-US" sz="5400" b="1" dirty="0">
                <a:solidFill>
                  <a:srgbClr val="FF0000"/>
                </a:solidFill>
                <a:latin typeface="楷体" panose="02010609060101010101" pitchFamily="49" charset="-122"/>
                <a:ea typeface="楷体" panose="02010609060101010101" pitchFamily="49" charset="-122"/>
              </a:rPr>
              <a:t>：</a:t>
            </a:r>
            <a:endParaRPr lang="en-US" altLang="zh-CN" sz="5400" dirty="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分析句子结构可知，“</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________ life has developed”</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为定语从句，修饰先行词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the only planet</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，空格处所填词引导从句，替代先行词并在从句中作地点状语，故用关系副词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where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。句意：史蒂芬</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霍金认为，地球不可能是唯一一个演化出生命的行星。</a:t>
            </a:r>
          </a:p>
        </p:txBody>
      </p:sp>
      <p:pic>
        <p:nvPicPr>
          <p:cNvPr id="8" name="图片 7">
            <a:hlinkClick r:id="rId3"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96885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fade">
                                      <p:cBhvr>
                                        <p:cTn id="20" dur="500"/>
                                        <p:tgtEl>
                                          <p:spTgt spid="5">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49" y="738000"/>
            <a:ext cx="20385389" cy="1920526"/>
          </a:xfrm>
          <a:prstGeom prst="rect">
            <a:avLst/>
          </a:prstGeom>
          <a:ln>
            <a:noFill/>
          </a:ln>
        </p:spPr>
        <p:txBody>
          <a:bodyPr wrap="square">
            <a:spAutoFit/>
          </a:bodyPr>
          <a:lstStyle/>
          <a:p>
            <a:pPr>
              <a:lnSpc>
                <a:spcPct val="110000"/>
              </a:lnSpc>
            </a:pPr>
            <a:r>
              <a:rPr lang="en-US" altLang="zh-CN" sz="5400" dirty="0" smtClean="0">
                <a:latin typeface="Times New Roman" panose="02020603050405020304" pitchFamily="18" charset="0"/>
                <a:cs typeface="Times New Roman" panose="02020603050405020304" pitchFamily="18" charset="0"/>
              </a:rPr>
              <a:t>2. Sarah</a:t>
            </a:r>
            <a:r>
              <a:rPr lang="en-US" altLang="zh-CN" sz="5400" dirty="0">
                <a:latin typeface="Times New Roman" panose="02020603050405020304" pitchFamily="18" charset="0"/>
                <a:cs typeface="Times New Roman" panose="02020603050405020304" pitchFamily="18" charset="0"/>
              </a:rPr>
              <a:t>, ________ has taken part in shows along with top models, wants </a:t>
            </a: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to </a:t>
            </a:r>
            <a:r>
              <a:rPr lang="en-US" altLang="zh-CN" sz="5400" dirty="0">
                <a:latin typeface="Times New Roman" panose="02020603050405020304" pitchFamily="18" charset="0"/>
                <a:cs typeface="Times New Roman" panose="02020603050405020304" pitchFamily="18" charset="0"/>
              </a:rPr>
              <a:t>prove that she has brains as well as </a:t>
            </a:r>
            <a:r>
              <a:rPr lang="en-US" altLang="zh-CN" sz="5400" dirty="0" smtClean="0">
                <a:latin typeface="Times New Roman" panose="02020603050405020304" pitchFamily="18" charset="0"/>
                <a:cs typeface="Times New Roman" panose="02020603050405020304" pitchFamily="18" charset="0"/>
              </a:rPr>
              <a:t>beauty.              </a:t>
            </a:r>
            <a:r>
              <a:rPr lang="en-US" altLang="zh-CN" sz="5400" dirty="0" smtClean="0">
                <a:solidFill>
                  <a:srgbClr val="FF0000"/>
                </a:solidFill>
                <a:latin typeface="Times New Roman" panose="02020603050405020304" pitchFamily="18" charset="0"/>
                <a:cs typeface="Times New Roman" panose="02020603050405020304" pitchFamily="18" charset="0"/>
              </a:rPr>
              <a:t>(</a:t>
            </a:r>
            <a:r>
              <a:rPr lang="en-US" altLang="zh-CN" sz="5400" dirty="0">
                <a:solidFill>
                  <a:srgbClr val="FF0000"/>
                </a:solidFill>
                <a:latin typeface="Times New Roman" panose="02020603050405020304" pitchFamily="18" charset="0"/>
                <a:cs typeface="Times New Roman" panose="02020603050405020304" pitchFamily="18" charset="0"/>
              </a:rPr>
              <a:t>2017·</a:t>
            </a:r>
            <a:r>
              <a:rPr lang="zh-CN" altLang="en-US" sz="5400" dirty="0">
                <a:solidFill>
                  <a:srgbClr val="FF0000"/>
                </a:solidFill>
                <a:latin typeface="Times New Roman" panose="02020603050405020304" pitchFamily="18" charset="0"/>
                <a:cs typeface="Times New Roman" panose="02020603050405020304" pitchFamily="18" charset="0"/>
              </a:rPr>
              <a:t>全国</a:t>
            </a:r>
            <a:r>
              <a:rPr lang="en-US" altLang="zh-CN" sz="5400" dirty="0">
                <a:solidFill>
                  <a:srgbClr val="FF0000"/>
                </a:solidFill>
                <a:latin typeface="Times New Roman" panose="02020603050405020304" pitchFamily="18" charset="0"/>
                <a:cs typeface="Times New Roman" panose="02020603050405020304" pitchFamily="18" charset="0"/>
              </a:rPr>
              <a:t>Ⅲ</a:t>
            </a:r>
            <a:r>
              <a:rPr lang="zh-CN" altLang="en-US" sz="5400" dirty="0">
                <a:solidFill>
                  <a:srgbClr val="FF0000"/>
                </a:solidFill>
                <a:latin typeface="Times New Roman" panose="02020603050405020304" pitchFamily="18" charset="0"/>
                <a:cs typeface="Times New Roman" panose="02020603050405020304" pitchFamily="18" charset="0"/>
              </a:rPr>
              <a:t>卷</a:t>
            </a:r>
            <a:r>
              <a:rPr lang="en-US" altLang="zh-CN" sz="5400" dirty="0" smtClean="0">
                <a:solidFill>
                  <a:srgbClr val="FF0000"/>
                </a:solidFill>
                <a:latin typeface="Times New Roman" panose="02020603050405020304" pitchFamily="18" charset="0"/>
                <a:cs typeface="Times New Roman" panose="02020603050405020304" pitchFamily="18" charset="0"/>
              </a:rPr>
              <a:t>)</a:t>
            </a:r>
            <a:endParaRPr lang="en-US" altLang="zh-CN" sz="5400" dirty="0">
              <a:solidFill>
                <a:srgbClr val="FF0000"/>
              </a:solidFill>
              <a:latin typeface="Times New Roman" panose="02020603050405020304" pitchFamily="18" charset="0"/>
              <a:cs typeface="Times New Roman" panose="02020603050405020304" pitchFamily="18" charset="0"/>
            </a:endParaRPr>
          </a:p>
        </p:txBody>
      </p:sp>
      <p:sp>
        <p:nvSpPr>
          <p:cNvPr id="2" name="矩形 1"/>
          <p:cNvSpPr/>
          <p:nvPr/>
        </p:nvSpPr>
        <p:spPr>
          <a:xfrm>
            <a:off x="4497046" y="681335"/>
            <a:ext cx="1377300"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who</a:t>
            </a:r>
          </a:p>
        </p:txBody>
      </p:sp>
      <p:sp>
        <p:nvSpPr>
          <p:cNvPr id="7" name="TextBox 6">
            <a:extLst>
              <a:ext uri="{FF2B5EF4-FFF2-40B4-BE49-F238E27FC236}">
                <a16:creationId xmlns="" xmlns:a16="http://schemas.microsoft.com/office/drawing/2014/main" id="{BCA10B95-7057-4BE8-B44C-054FFEC2738B}"/>
              </a:ext>
            </a:extLst>
          </p:cNvPr>
          <p:cNvSpPr txBox="1"/>
          <p:nvPr/>
        </p:nvSpPr>
        <p:spPr>
          <a:xfrm>
            <a:off x="2408900" y="5165185"/>
            <a:ext cx="18990000" cy="4662815"/>
          </a:xfrm>
          <a:prstGeom prst="rect">
            <a:avLst/>
          </a:prstGeom>
          <a:noFill/>
        </p:spPr>
        <p:txBody>
          <a:bodyPr wrap="square" rtlCol="0">
            <a:spAutoFit/>
          </a:bodyPr>
          <a:lstStyle/>
          <a:p>
            <a:pPr algn="just">
              <a:lnSpc>
                <a:spcPct val="110000"/>
              </a:lnSpc>
            </a:pPr>
            <a:r>
              <a:rPr lang="zh-CN" altLang="en-US" sz="5400" b="1" dirty="0">
                <a:solidFill>
                  <a:srgbClr val="FF0000"/>
                </a:solidFill>
                <a:latin typeface="黑体" panose="02010609060101010101" pitchFamily="49" charset="-122"/>
                <a:ea typeface="黑体" panose="02010609060101010101" pitchFamily="49" charset="-122"/>
              </a:rPr>
              <a:t>解析</a:t>
            </a:r>
            <a:r>
              <a:rPr lang="zh-CN" altLang="en-US" sz="5400" b="1" dirty="0">
                <a:solidFill>
                  <a:srgbClr val="FF0000"/>
                </a:solidFill>
                <a:latin typeface="楷体" panose="02010609060101010101" pitchFamily="49" charset="-122"/>
                <a:ea typeface="楷体" panose="02010609060101010101" pitchFamily="49" charset="-122"/>
              </a:rPr>
              <a:t>：</a:t>
            </a:r>
            <a:endParaRPr lang="en-US" altLang="zh-CN" sz="5400" dirty="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分析句子结构可知，空格处所填词引导非限制性定语从句，指代先行词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Sarah</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并在从句中作主语，且指人，故填</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who</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。句意：与超级模特一起参加过演出的莎拉想要证明她是智慧与美貌并存的。</a:t>
            </a:r>
          </a:p>
        </p:txBody>
      </p:sp>
      <p:pic>
        <p:nvPicPr>
          <p:cNvPr id="8" name="图片 7">
            <a:hlinkClick r:id="rId3"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703114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49" y="738000"/>
            <a:ext cx="20385389" cy="1920526"/>
          </a:xfrm>
          <a:prstGeom prst="rect">
            <a:avLst/>
          </a:prstGeom>
          <a:ln>
            <a:noFill/>
          </a:ln>
        </p:spPr>
        <p:txBody>
          <a:bodyPr wrap="square">
            <a:spAutoFit/>
          </a:bodyPr>
          <a:lstStyle/>
          <a:p>
            <a:pPr>
              <a:lnSpc>
                <a:spcPct val="110000"/>
              </a:lnSpc>
            </a:pPr>
            <a:r>
              <a:rPr lang="en-US" altLang="zh-CN" sz="5400" dirty="0" smtClean="0">
                <a:latin typeface="Times New Roman" panose="02020603050405020304" pitchFamily="18" charset="0"/>
                <a:cs typeface="Times New Roman" panose="02020603050405020304" pitchFamily="18" charset="0"/>
              </a:rPr>
              <a:t>3. The </a:t>
            </a:r>
            <a:r>
              <a:rPr lang="en-US" altLang="zh-CN" sz="5400" dirty="0">
                <a:latin typeface="Times New Roman" panose="02020603050405020304" pitchFamily="18" charset="0"/>
                <a:cs typeface="Times New Roman" panose="02020603050405020304" pitchFamily="18" charset="0"/>
              </a:rPr>
              <a:t>film brought the hours back to me ________ I was taken good </a:t>
            </a:r>
            <a:r>
              <a:rPr lang="en-US" altLang="zh-CN" sz="5400" dirty="0" smtClean="0">
                <a:latin typeface="Times New Roman" panose="02020603050405020304" pitchFamily="18" charset="0"/>
                <a:cs typeface="Times New Roman" panose="02020603050405020304" pitchFamily="18" charset="0"/>
              </a:rPr>
              <a:t> </a:t>
            </a: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care </a:t>
            </a:r>
            <a:r>
              <a:rPr lang="en-US" altLang="zh-CN" sz="5400" dirty="0">
                <a:latin typeface="Times New Roman" panose="02020603050405020304" pitchFamily="18" charset="0"/>
                <a:cs typeface="Times New Roman" panose="02020603050405020304" pitchFamily="18" charset="0"/>
              </a:rPr>
              <a:t>of in that faraway </a:t>
            </a:r>
            <a:r>
              <a:rPr lang="en-US" altLang="zh-CN" sz="5400" dirty="0" smtClean="0">
                <a:latin typeface="Times New Roman" panose="02020603050405020304" pitchFamily="18" charset="0"/>
                <a:cs typeface="Times New Roman" panose="02020603050405020304" pitchFamily="18" charset="0"/>
              </a:rPr>
              <a:t>village.                                      </a:t>
            </a:r>
            <a:r>
              <a:rPr lang="en-US" altLang="zh-CN" sz="5400" dirty="0" smtClean="0">
                <a:solidFill>
                  <a:srgbClr val="FF0000"/>
                </a:solidFill>
                <a:latin typeface="Times New Roman" panose="02020603050405020304" pitchFamily="18" charset="0"/>
                <a:cs typeface="Times New Roman" panose="02020603050405020304" pitchFamily="18" charset="0"/>
              </a:rPr>
              <a:t>(</a:t>
            </a:r>
            <a:r>
              <a:rPr lang="en-US" altLang="zh-CN" sz="5400" dirty="0">
                <a:solidFill>
                  <a:srgbClr val="FF0000"/>
                </a:solidFill>
                <a:latin typeface="Times New Roman" panose="02020603050405020304" pitchFamily="18" charset="0"/>
                <a:cs typeface="Times New Roman" panose="02020603050405020304" pitchFamily="18" charset="0"/>
              </a:rPr>
              <a:t>2019·</a:t>
            </a:r>
            <a:r>
              <a:rPr lang="zh-CN" altLang="en-US" sz="5400" dirty="0">
                <a:solidFill>
                  <a:srgbClr val="FF0000"/>
                </a:solidFill>
                <a:latin typeface="Times New Roman" panose="02020603050405020304" pitchFamily="18" charset="0"/>
                <a:cs typeface="Times New Roman" panose="02020603050405020304" pitchFamily="18" charset="0"/>
              </a:rPr>
              <a:t>新编</a:t>
            </a:r>
            <a:r>
              <a:rPr lang="en-US" altLang="zh-CN" sz="5400" dirty="0" smtClean="0">
                <a:solidFill>
                  <a:srgbClr val="FF0000"/>
                </a:solidFill>
                <a:latin typeface="Times New Roman" panose="02020603050405020304" pitchFamily="18" charset="0"/>
                <a:cs typeface="Times New Roman" panose="02020603050405020304" pitchFamily="18" charset="0"/>
              </a:rPr>
              <a:t>)</a:t>
            </a:r>
            <a:endParaRPr lang="en-US" altLang="zh-CN" sz="5400" dirty="0">
              <a:solidFill>
                <a:srgbClr val="FF0000"/>
              </a:solidFill>
              <a:latin typeface="Times New Roman" panose="02020603050405020304" pitchFamily="18" charset="0"/>
              <a:cs typeface="Times New Roman" panose="02020603050405020304" pitchFamily="18" charset="0"/>
            </a:endParaRPr>
          </a:p>
        </p:txBody>
      </p:sp>
      <p:sp>
        <p:nvSpPr>
          <p:cNvPr id="2" name="矩形 1"/>
          <p:cNvSpPr/>
          <p:nvPr/>
        </p:nvSpPr>
        <p:spPr>
          <a:xfrm>
            <a:off x="13265150" y="681335"/>
            <a:ext cx="1685077"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when</a:t>
            </a:r>
          </a:p>
        </p:txBody>
      </p:sp>
      <p:sp>
        <p:nvSpPr>
          <p:cNvPr id="7" name="TextBox 6">
            <a:extLst>
              <a:ext uri="{FF2B5EF4-FFF2-40B4-BE49-F238E27FC236}">
                <a16:creationId xmlns="" xmlns:a16="http://schemas.microsoft.com/office/drawing/2014/main" id="{BCA10B95-7057-4BE8-B44C-054FFEC2738B}"/>
              </a:ext>
            </a:extLst>
          </p:cNvPr>
          <p:cNvSpPr txBox="1"/>
          <p:nvPr/>
        </p:nvSpPr>
        <p:spPr>
          <a:xfrm>
            <a:off x="2408900" y="5165185"/>
            <a:ext cx="18990000" cy="4662815"/>
          </a:xfrm>
          <a:prstGeom prst="rect">
            <a:avLst/>
          </a:prstGeom>
          <a:noFill/>
        </p:spPr>
        <p:txBody>
          <a:bodyPr wrap="square" rtlCol="0">
            <a:spAutoFit/>
          </a:bodyPr>
          <a:lstStyle/>
          <a:p>
            <a:pPr algn="just">
              <a:lnSpc>
                <a:spcPct val="110000"/>
              </a:lnSpc>
            </a:pPr>
            <a:r>
              <a:rPr lang="zh-CN" altLang="en-US" sz="5400" b="1" dirty="0">
                <a:solidFill>
                  <a:srgbClr val="FF0000"/>
                </a:solidFill>
                <a:latin typeface="黑体" panose="02010609060101010101" pitchFamily="49" charset="-122"/>
                <a:ea typeface="黑体" panose="02010609060101010101" pitchFamily="49" charset="-122"/>
              </a:rPr>
              <a:t>解析</a:t>
            </a:r>
            <a:r>
              <a:rPr lang="zh-CN" altLang="en-US" sz="5400" b="1" dirty="0">
                <a:solidFill>
                  <a:srgbClr val="FF0000"/>
                </a:solidFill>
                <a:latin typeface="楷体" panose="02010609060101010101" pitchFamily="49" charset="-122"/>
                <a:ea typeface="楷体" panose="02010609060101010101" pitchFamily="49" charset="-122"/>
              </a:rPr>
              <a:t>：</a:t>
            </a:r>
            <a:endParaRPr lang="en-US" altLang="zh-CN" sz="5400" dirty="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分析句子结构可知，“</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________ I was taken good care of in that faraway village”</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为定语从句，修饰先行词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the hours</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，且先行词在从句中作时间状语，故应用</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when</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引导。句意：这部电影让我回想起当年在那个边远山村被精心照顾的时光。</a:t>
            </a:r>
          </a:p>
        </p:txBody>
      </p:sp>
      <p:pic>
        <p:nvPicPr>
          <p:cNvPr id="8" name="图片 7">
            <a:hlinkClick r:id="rId3"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951211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49" y="738000"/>
            <a:ext cx="20385389" cy="1920526"/>
          </a:xfrm>
          <a:prstGeom prst="rect">
            <a:avLst/>
          </a:prstGeom>
          <a:ln>
            <a:noFill/>
          </a:ln>
        </p:spPr>
        <p:txBody>
          <a:bodyPr wrap="square">
            <a:spAutoFit/>
          </a:bodyPr>
          <a:lstStyle/>
          <a:p>
            <a:pPr>
              <a:lnSpc>
                <a:spcPct val="110000"/>
              </a:lnSpc>
            </a:pPr>
            <a:r>
              <a:rPr lang="en-US" altLang="zh-CN" sz="5400" dirty="0" smtClean="0">
                <a:latin typeface="Times New Roman" panose="02020603050405020304" pitchFamily="18" charset="0"/>
                <a:cs typeface="Times New Roman" panose="02020603050405020304" pitchFamily="18" charset="0"/>
              </a:rPr>
              <a:t>4. The </a:t>
            </a:r>
            <a:r>
              <a:rPr lang="en-US" altLang="zh-CN" sz="5400" dirty="0">
                <a:latin typeface="Times New Roman" panose="02020603050405020304" pitchFamily="18" charset="0"/>
                <a:cs typeface="Times New Roman" panose="02020603050405020304" pitchFamily="18" charset="0"/>
              </a:rPr>
              <a:t>experiment turned out to be a great success, ________ we hadn't </a:t>
            </a: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expected </a:t>
            </a:r>
            <a:r>
              <a:rPr lang="en-US" altLang="zh-CN" sz="5400" dirty="0">
                <a:latin typeface="Times New Roman" panose="02020603050405020304" pitchFamily="18" charset="0"/>
                <a:cs typeface="Times New Roman" panose="02020603050405020304" pitchFamily="18" charset="0"/>
              </a:rPr>
              <a:t>at </a:t>
            </a:r>
            <a:r>
              <a:rPr lang="en-US" altLang="zh-CN" sz="5400" dirty="0" smtClean="0">
                <a:latin typeface="Times New Roman" panose="02020603050405020304" pitchFamily="18" charset="0"/>
                <a:cs typeface="Times New Roman" panose="02020603050405020304" pitchFamily="18" charset="0"/>
              </a:rPr>
              <a:t>all.                                                                  </a:t>
            </a:r>
            <a:r>
              <a:rPr lang="en-US" altLang="zh-CN" sz="5400" dirty="0" smtClean="0">
                <a:solidFill>
                  <a:srgbClr val="FF0000"/>
                </a:solidFill>
                <a:latin typeface="Times New Roman" panose="02020603050405020304" pitchFamily="18" charset="0"/>
                <a:cs typeface="Times New Roman" panose="02020603050405020304" pitchFamily="18" charset="0"/>
              </a:rPr>
              <a:t>(</a:t>
            </a:r>
            <a:r>
              <a:rPr lang="en-US" altLang="zh-CN" sz="5400" dirty="0">
                <a:solidFill>
                  <a:srgbClr val="FF0000"/>
                </a:solidFill>
                <a:latin typeface="Times New Roman" panose="02020603050405020304" pitchFamily="18" charset="0"/>
                <a:cs typeface="Times New Roman" panose="02020603050405020304" pitchFamily="18" charset="0"/>
              </a:rPr>
              <a:t>2019·</a:t>
            </a:r>
            <a:r>
              <a:rPr lang="zh-CN" altLang="en-US" sz="5400" dirty="0">
                <a:solidFill>
                  <a:srgbClr val="FF0000"/>
                </a:solidFill>
                <a:latin typeface="Times New Roman" panose="02020603050405020304" pitchFamily="18" charset="0"/>
                <a:cs typeface="Times New Roman" panose="02020603050405020304" pitchFamily="18" charset="0"/>
              </a:rPr>
              <a:t>新编</a:t>
            </a:r>
            <a:r>
              <a:rPr lang="en-US" altLang="zh-CN" sz="5400" dirty="0" smtClean="0">
                <a:solidFill>
                  <a:srgbClr val="FF0000"/>
                </a:solidFill>
                <a:latin typeface="Times New Roman" panose="02020603050405020304" pitchFamily="18" charset="0"/>
                <a:cs typeface="Times New Roman" panose="02020603050405020304" pitchFamily="18" charset="0"/>
              </a:rPr>
              <a:t>)</a:t>
            </a:r>
            <a:endParaRPr lang="en-US" altLang="zh-CN" sz="5400" dirty="0">
              <a:solidFill>
                <a:srgbClr val="FF0000"/>
              </a:solidFill>
              <a:latin typeface="Times New Roman" panose="02020603050405020304" pitchFamily="18" charset="0"/>
              <a:cs typeface="Times New Roman" panose="02020603050405020304" pitchFamily="18" charset="0"/>
            </a:endParaRPr>
          </a:p>
        </p:txBody>
      </p:sp>
      <p:sp>
        <p:nvSpPr>
          <p:cNvPr id="2" name="矩形 1"/>
          <p:cNvSpPr/>
          <p:nvPr/>
        </p:nvSpPr>
        <p:spPr>
          <a:xfrm>
            <a:off x="15875650" y="759670"/>
            <a:ext cx="1877437"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which</a:t>
            </a:r>
          </a:p>
        </p:txBody>
      </p:sp>
      <p:sp>
        <p:nvSpPr>
          <p:cNvPr id="7" name="TextBox 6">
            <a:extLst>
              <a:ext uri="{FF2B5EF4-FFF2-40B4-BE49-F238E27FC236}">
                <a16:creationId xmlns="" xmlns:a16="http://schemas.microsoft.com/office/drawing/2014/main" id="{BCA10B95-7057-4BE8-B44C-054FFEC2738B}"/>
              </a:ext>
            </a:extLst>
          </p:cNvPr>
          <p:cNvSpPr txBox="1"/>
          <p:nvPr/>
        </p:nvSpPr>
        <p:spPr>
          <a:xfrm>
            <a:off x="2408900" y="5165185"/>
            <a:ext cx="18990000" cy="5576911"/>
          </a:xfrm>
          <a:prstGeom prst="rect">
            <a:avLst/>
          </a:prstGeom>
          <a:noFill/>
        </p:spPr>
        <p:txBody>
          <a:bodyPr wrap="square" rtlCol="0">
            <a:spAutoFit/>
          </a:bodyPr>
          <a:lstStyle/>
          <a:p>
            <a:pPr algn="just">
              <a:lnSpc>
                <a:spcPct val="110000"/>
              </a:lnSpc>
            </a:pPr>
            <a:r>
              <a:rPr lang="zh-CN" altLang="en-US" sz="5400" b="1" dirty="0">
                <a:solidFill>
                  <a:srgbClr val="FF0000"/>
                </a:solidFill>
                <a:latin typeface="黑体" panose="02010609060101010101" pitchFamily="49" charset="-122"/>
                <a:ea typeface="黑体" panose="02010609060101010101" pitchFamily="49" charset="-122"/>
              </a:rPr>
              <a:t>解析</a:t>
            </a:r>
            <a:r>
              <a:rPr lang="zh-CN" altLang="en-US" sz="5400" b="1" dirty="0">
                <a:solidFill>
                  <a:srgbClr val="FF0000"/>
                </a:solidFill>
                <a:latin typeface="楷体" panose="02010609060101010101" pitchFamily="49" charset="-122"/>
                <a:ea typeface="楷体" panose="02010609060101010101" pitchFamily="49" charset="-122"/>
              </a:rPr>
              <a:t>：</a:t>
            </a:r>
            <a:endParaRPr lang="en-US" altLang="zh-CN" sz="5400" dirty="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分析句子结构可知，空格处所填词引导非限制性定语从句，指代前面整个句子“</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The experiment turned out to be a great success”</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，且引导词在从句中作宾语，指事物，故填关系代词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which</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。句意：试验结果是非常成功的，这是我们之前根本没有想到的。</a:t>
            </a:r>
          </a:p>
        </p:txBody>
      </p:sp>
      <p:pic>
        <p:nvPicPr>
          <p:cNvPr id="8" name="图片 7">
            <a:hlinkClick r:id="rId3"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951211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49" y="738000"/>
            <a:ext cx="20385389" cy="1920526"/>
          </a:xfrm>
          <a:prstGeom prst="rect">
            <a:avLst/>
          </a:prstGeom>
          <a:ln>
            <a:noFill/>
          </a:ln>
        </p:spPr>
        <p:txBody>
          <a:bodyPr wrap="square">
            <a:spAutoFit/>
          </a:bodyPr>
          <a:lstStyle/>
          <a:p>
            <a:pPr>
              <a:lnSpc>
                <a:spcPct val="110000"/>
              </a:lnSpc>
            </a:pPr>
            <a:r>
              <a:rPr lang="en-US" altLang="zh-CN" sz="5400" dirty="0" smtClean="0">
                <a:latin typeface="Times New Roman" panose="02020603050405020304" pitchFamily="18" charset="0"/>
                <a:cs typeface="Times New Roman" panose="02020603050405020304" pitchFamily="18" charset="0"/>
              </a:rPr>
              <a:t>5. She </a:t>
            </a:r>
            <a:r>
              <a:rPr lang="en-US" altLang="zh-CN" sz="5400" dirty="0">
                <a:latin typeface="Times New Roman" panose="02020603050405020304" pitchFamily="18" charset="0"/>
                <a:cs typeface="Times New Roman" panose="02020603050405020304" pitchFamily="18" charset="0"/>
              </a:rPr>
              <a:t>showed the visitors around the museum, the construction of </a:t>
            </a:r>
            <a:endParaRPr lang="en-US" altLang="zh-CN" sz="5400" dirty="0" smtClean="0">
              <a:latin typeface="Times New Roman" panose="02020603050405020304" pitchFamily="18" charset="0"/>
              <a:cs typeface="Times New Roman" panose="02020603050405020304" pitchFamily="18" charset="0"/>
            </a:endParaRPr>
          </a:p>
          <a:p>
            <a:pPr>
              <a:lnSpc>
                <a:spcPct val="110000"/>
              </a:lnSpc>
            </a:pPr>
            <a:r>
              <a:rPr lang="en-US" altLang="zh-CN" sz="5400" dirty="0">
                <a:latin typeface="Times New Roman" panose="02020603050405020304" pitchFamily="18" charset="0"/>
                <a:cs typeface="Times New Roman" panose="02020603050405020304" pitchFamily="18" charset="0"/>
              </a:rPr>
              <a:t> </a:t>
            </a:r>
            <a:r>
              <a:rPr lang="en-US" altLang="zh-CN" sz="5400" dirty="0" smtClean="0">
                <a:latin typeface="Times New Roman" panose="02020603050405020304" pitchFamily="18" charset="0"/>
                <a:cs typeface="Times New Roman" panose="02020603050405020304" pitchFamily="18" charset="0"/>
              </a:rPr>
              <a:t>   ________ </a:t>
            </a:r>
            <a:r>
              <a:rPr lang="en-US" altLang="zh-CN" sz="5400" dirty="0">
                <a:latin typeface="Times New Roman" panose="02020603050405020304" pitchFamily="18" charset="0"/>
                <a:cs typeface="Times New Roman" panose="02020603050405020304" pitchFamily="18" charset="0"/>
              </a:rPr>
              <a:t>had taken more than five </a:t>
            </a:r>
            <a:r>
              <a:rPr lang="en-US" altLang="zh-CN" sz="5400" dirty="0" smtClean="0">
                <a:latin typeface="Times New Roman" panose="02020603050405020304" pitchFamily="18" charset="0"/>
                <a:cs typeface="Times New Roman" panose="02020603050405020304" pitchFamily="18" charset="0"/>
              </a:rPr>
              <a:t>years.                </a:t>
            </a:r>
            <a:r>
              <a:rPr lang="en-US" altLang="zh-CN" sz="5400" dirty="0" smtClean="0">
                <a:solidFill>
                  <a:srgbClr val="FF0000"/>
                </a:solidFill>
                <a:latin typeface="Times New Roman" panose="02020603050405020304" pitchFamily="18" charset="0"/>
                <a:cs typeface="Times New Roman" panose="02020603050405020304" pitchFamily="18" charset="0"/>
              </a:rPr>
              <a:t>(</a:t>
            </a:r>
            <a:r>
              <a:rPr lang="en-US" altLang="zh-CN" sz="5400" dirty="0">
                <a:solidFill>
                  <a:srgbClr val="FF0000"/>
                </a:solidFill>
                <a:latin typeface="Times New Roman" panose="02020603050405020304" pitchFamily="18" charset="0"/>
                <a:cs typeface="Times New Roman" panose="02020603050405020304" pitchFamily="18" charset="0"/>
              </a:rPr>
              <a:t>2019·</a:t>
            </a:r>
            <a:r>
              <a:rPr lang="zh-CN" altLang="en-US" sz="5400" dirty="0">
                <a:solidFill>
                  <a:srgbClr val="FF0000"/>
                </a:solidFill>
                <a:latin typeface="Times New Roman" panose="02020603050405020304" pitchFamily="18" charset="0"/>
                <a:cs typeface="Times New Roman" panose="02020603050405020304" pitchFamily="18" charset="0"/>
              </a:rPr>
              <a:t>新编</a:t>
            </a:r>
            <a:r>
              <a:rPr lang="en-US" altLang="zh-CN" sz="5400" dirty="0">
                <a:solidFill>
                  <a:srgbClr val="FF0000"/>
                </a:solidFill>
                <a:latin typeface="Times New Roman" panose="02020603050405020304" pitchFamily="18" charset="0"/>
                <a:cs typeface="Times New Roman" panose="02020603050405020304" pitchFamily="18" charset="0"/>
              </a:rPr>
              <a:t>)</a:t>
            </a:r>
          </a:p>
        </p:txBody>
      </p:sp>
      <p:sp>
        <p:nvSpPr>
          <p:cNvPr id="2" name="矩形 1"/>
          <p:cNvSpPr/>
          <p:nvPr/>
        </p:nvSpPr>
        <p:spPr>
          <a:xfrm>
            <a:off x="2471231" y="1698263"/>
            <a:ext cx="1877437"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which</a:t>
            </a:r>
          </a:p>
        </p:txBody>
      </p:sp>
      <p:sp>
        <p:nvSpPr>
          <p:cNvPr id="7" name="TextBox 6">
            <a:extLst>
              <a:ext uri="{FF2B5EF4-FFF2-40B4-BE49-F238E27FC236}">
                <a16:creationId xmlns="" xmlns:a16="http://schemas.microsoft.com/office/drawing/2014/main" id="{BCA10B95-7057-4BE8-B44C-054FFEC2738B}"/>
              </a:ext>
            </a:extLst>
          </p:cNvPr>
          <p:cNvSpPr txBox="1"/>
          <p:nvPr/>
        </p:nvSpPr>
        <p:spPr>
          <a:xfrm>
            <a:off x="2408900" y="5165185"/>
            <a:ext cx="18990000" cy="4662815"/>
          </a:xfrm>
          <a:prstGeom prst="rect">
            <a:avLst/>
          </a:prstGeom>
          <a:noFill/>
        </p:spPr>
        <p:txBody>
          <a:bodyPr wrap="square" rtlCol="0">
            <a:spAutoFit/>
          </a:bodyPr>
          <a:lstStyle/>
          <a:p>
            <a:pPr algn="just">
              <a:lnSpc>
                <a:spcPct val="110000"/>
              </a:lnSpc>
            </a:pPr>
            <a:r>
              <a:rPr lang="zh-CN" altLang="en-US" sz="5400" b="1" dirty="0">
                <a:solidFill>
                  <a:srgbClr val="FF0000"/>
                </a:solidFill>
                <a:latin typeface="黑体" panose="02010609060101010101" pitchFamily="49" charset="-122"/>
                <a:ea typeface="黑体" panose="02010609060101010101" pitchFamily="49" charset="-122"/>
              </a:rPr>
              <a:t>解析</a:t>
            </a:r>
            <a:r>
              <a:rPr lang="zh-CN" altLang="en-US" sz="5400" b="1" dirty="0">
                <a:solidFill>
                  <a:srgbClr val="FF0000"/>
                </a:solidFill>
                <a:latin typeface="楷体" panose="02010609060101010101" pitchFamily="49" charset="-122"/>
                <a:ea typeface="楷体" panose="02010609060101010101" pitchFamily="49" charset="-122"/>
              </a:rPr>
              <a:t>：</a:t>
            </a:r>
            <a:endParaRPr lang="en-US" altLang="zh-CN" sz="5400" dirty="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分析句子结构可知，“</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the construction of______ had taken more than five years”</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为定语从句，修饰先行词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the museum</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the construction</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与</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the museum</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之间是所属关系，故需用“介词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of</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＋关系代词”来引导，而先行词</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the museum</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为物，故填</a:t>
            </a:r>
            <a:r>
              <a:rPr lang="en-US" altLang="zh-CN"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which</a:t>
            </a:r>
            <a:r>
              <a:rPr lang="zh-CN" altLang="en-US" sz="5400" dirty="0">
                <a:solidFill>
                  <a:srgbClr val="4472C4"/>
                </a:solidFill>
                <a:latin typeface="Times New Roman" panose="02020603050405020304" pitchFamily="18" charset="0"/>
                <a:ea typeface="楷体" panose="02010609060101010101" pitchFamily="49" charset="-122"/>
                <a:cs typeface="Times New Roman" panose="02020603050405020304" pitchFamily="18" charset="0"/>
              </a:rPr>
              <a:t>。</a:t>
            </a:r>
          </a:p>
        </p:txBody>
      </p:sp>
      <p:pic>
        <p:nvPicPr>
          <p:cNvPr id="8" name="图片 7">
            <a:hlinkClick r:id="rId3"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951211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5" name="矩形 4"/>
          <p:cNvSpPr/>
          <p:nvPr/>
        </p:nvSpPr>
        <p:spPr>
          <a:xfrm>
            <a:off x="1250649" y="738000"/>
            <a:ext cx="21060001" cy="11975586"/>
          </a:xfrm>
          <a:prstGeom prst="rect">
            <a:avLst/>
          </a:prstGeom>
          <a:ln>
            <a:noFill/>
          </a:ln>
        </p:spPr>
        <p:txBody>
          <a:bodyPr wrap="square">
            <a:spAutoFit/>
          </a:bodyPr>
          <a:lstStyle/>
          <a:p>
            <a:pPr>
              <a:lnSpc>
                <a:spcPct val="110000"/>
              </a:lnSpc>
            </a:pPr>
            <a:r>
              <a:rPr lang="en-US" altLang="zh-CN" sz="5400" b="1" dirty="0" smtClean="0">
                <a:latin typeface="宋体" panose="02010600030101010101" pitchFamily="2" charset="-122"/>
                <a:ea typeface="宋体" panose="02010600030101010101" pitchFamily="2" charset="-122"/>
                <a:cs typeface="Times New Roman" pitchFamily="18" charset="0"/>
              </a:rPr>
              <a:t>Ⅲ</a:t>
            </a:r>
            <a:r>
              <a:rPr lang="zh-CN" altLang="en-US" sz="5400" b="1" dirty="0" smtClean="0">
                <a:latin typeface="宋体" panose="02010600030101010101" pitchFamily="2" charset="-122"/>
                <a:ea typeface="宋体" panose="02010600030101010101" pitchFamily="2" charset="-122"/>
                <a:cs typeface="Times New Roman" pitchFamily="18" charset="0"/>
              </a:rPr>
              <a:t> 单句写作</a:t>
            </a:r>
            <a:r>
              <a:rPr lang="en-US" altLang="zh-CN" sz="5400" b="1" dirty="0" smtClean="0">
                <a:latin typeface="宋体" panose="02010600030101010101" pitchFamily="2" charset="-122"/>
                <a:ea typeface="宋体" panose="02010600030101010101" pitchFamily="2" charset="-122"/>
                <a:cs typeface="Times New Roman" pitchFamily="18" charset="0"/>
              </a:rPr>
              <a:t>(</a:t>
            </a:r>
            <a:r>
              <a:rPr lang="zh-CN" altLang="en-US" sz="5400" b="1" dirty="0" smtClean="0">
                <a:latin typeface="宋体" panose="02010600030101010101" pitchFamily="2" charset="-122"/>
                <a:ea typeface="宋体" panose="02010600030101010101" pitchFamily="2" charset="-122"/>
                <a:cs typeface="Times New Roman" pitchFamily="18" charset="0"/>
              </a:rPr>
              <a:t>共</a:t>
            </a:r>
            <a:r>
              <a:rPr lang="en-US" altLang="zh-CN" sz="5400" b="1" dirty="0" smtClean="0">
                <a:latin typeface="宋体" panose="02010600030101010101" pitchFamily="2" charset="-122"/>
                <a:ea typeface="宋体" panose="02010600030101010101" pitchFamily="2" charset="-122"/>
                <a:cs typeface="Times New Roman" pitchFamily="18" charset="0"/>
              </a:rPr>
              <a:t>10</a:t>
            </a:r>
            <a:r>
              <a:rPr lang="zh-CN" altLang="en-US" sz="5400" b="1" dirty="0" smtClean="0">
                <a:latin typeface="宋体" panose="02010600030101010101" pitchFamily="2" charset="-122"/>
                <a:ea typeface="宋体" panose="02010600030101010101" pitchFamily="2" charset="-122"/>
                <a:cs typeface="Times New Roman" pitchFamily="18" charset="0"/>
              </a:rPr>
              <a:t>小题；每小题</a:t>
            </a:r>
            <a:r>
              <a:rPr lang="en-US" altLang="zh-CN" sz="5400" b="1" dirty="0" smtClean="0">
                <a:latin typeface="宋体" panose="02010600030101010101" pitchFamily="2" charset="-122"/>
                <a:ea typeface="宋体" panose="02010600030101010101" pitchFamily="2" charset="-122"/>
                <a:cs typeface="Times New Roman" pitchFamily="18" charset="0"/>
              </a:rPr>
              <a:t>2</a:t>
            </a:r>
            <a:r>
              <a:rPr lang="zh-CN" altLang="en-US" sz="5400" b="1" dirty="0" smtClean="0">
                <a:latin typeface="宋体" panose="02010600030101010101" pitchFamily="2" charset="-122"/>
                <a:ea typeface="宋体" panose="02010600030101010101" pitchFamily="2" charset="-122"/>
                <a:cs typeface="Times New Roman" pitchFamily="18" charset="0"/>
              </a:rPr>
              <a:t>分，满分</a:t>
            </a:r>
            <a:r>
              <a:rPr lang="en-US" altLang="zh-CN" sz="5400" b="1" dirty="0" smtClean="0">
                <a:latin typeface="宋体" panose="02010600030101010101" pitchFamily="2" charset="-122"/>
                <a:ea typeface="宋体" panose="02010600030101010101" pitchFamily="2" charset="-122"/>
                <a:cs typeface="Times New Roman" pitchFamily="18" charset="0"/>
              </a:rPr>
              <a:t>20</a:t>
            </a:r>
            <a:r>
              <a:rPr lang="zh-CN" altLang="en-US" sz="5400" b="1" dirty="0" smtClean="0">
                <a:latin typeface="宋体" panose="02010600030101010101" pitchFamily="2" charset="-122"/>
                <a:ea typeface="宋体" panose="02010600030101010101" pitchFamily="2" charset="-122"/>
                <a:cs typeface="Times New Roman" pitchFamily="18" charset="0"/>
              </a:rPr>
              <a:t>分</a:t>
            </a:r>
            <a:r>
              <a:rPr lang="en-US" altLang="zh-CN" sz="5400" b="1" dirty="0" smtClean="0">
                <a:latin typeface="宋体" panose="02010600030101010101" pitchFamily="2" charset="-122"/>
                <a:ea typeface="宋体" panose="02010600030101010101" pitchFamily="2" charset="-122"/>
                <a:cs typeface="Times New Roman" pitchFamily="18" charset="0"/>
              </a:rPr>
              <a:t>)</a:t>
            </a:r>
            <a:endParaRPr lang="zh-CN" altLang="en-US" sz="5400" b="1" dirty="0" smtClean="0">
              <a:latin typeface="宋体" panose="02010600030101010101" pitchFamily="2" charset="-122"/>
              <a:ea typeface="宋体" panose="02010600030101010101" pitchFamily="2" charset="-122"/>
              <a:cs typeface="Times New Roman" pitchFamily="18" charset="0"/>
            </a:endParaRPr>
          </a:p>
          <a:p>
            <a:pPr>
              <a:lnSpc>
                <a:spcPct val="110000"/>
              </a:lnSpc>
            </a:pPr>
            <a:r>
              <a:rPr lang="zh-CN" altLang="en-US" sz="5400" b="1" dirty="0" smtClean="0">
                <a:latin typeface="宋体" panose="02010600030101010101" pitchFamily="2" charset="-122"/>
                <a:ea typeface="宋体" panose="02010600030101010101" pitchFamily="2" charset="-122"/>
                <a:cs typeface="Times New Roman" pitchFamily="18" charset="0"/>
              </a:rPr>
              <a:t>根据所给提示完成句子。</a:t>
            </a:r>
            <a:endParaRPr lang="en-US" altLang="zh-CN" sz="5400" b="1" dirty="0" smtClean="0">
              <a:latin typeface="宋体" panose="02010600030101010101" pitchFamily="2" charset="-122"/>
              <a:ea typeface="宋体" panose="02010600030101010101" pitchFamily="2" charset="-122"/>
              <a:cs typeface="Times New Roman" pitchFamily="18" charset="0"/>
            </a:endParaRPr>
          </a:p>
          <a:p>
            <a:pPr>
              <a:lnSpc>
                <a:spcPct val="110000"/>
              </a:lnSpc>
            </a:pPr>
            <a:r>
              <a:rPr lang="en-US" altLang="zh-CN" sz="5400" dirty="0" smtClean="0">
                <a:latin typeface="Times New Roman" panose="02020603050405020304" pitchFamily="18" charset="0"/>
                <a:cs typeface="Times New Roman" panose="02020603050405020304" pitchFamily="18" charset="0"/>
              </a:rPr>
              <a:t>1. </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桌上的书是给我们的奖励，那些书的封面闪闪发。</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(whose)</a:t>
            </a:r>
          </a:p>
          <a:p>
            <a:pPr>
              <a:lnSpc>
                <a:spcPct val="110000"/>
              </a:lnSpc>
            </a:pPr>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                                                                         (2015·</a:t>
            </a:r>
            <a:r>
              <a:rPr lang="zh-CN" alt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四川卷改编</a:t>
            </a:r>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a:p>
            <a:pPr>
              <a:lnSpc>
                <a:spcPct val="110000"/>
              </a:lnSpc>
            </a:pPr>
            <a:r>
              <a:rPr lang="en-US" altLang="zh-CN" sz="5400" dirty="0" smtClean="0">
                <a:latin typeface="Times New Roman" panose="02020603050405020304" pitchFamily="18" charset="0"/>
                <a:cs typeface="Times New Roman" panose="02020603050405020304" pitchFamily="18" charset="0"/>
              </a:rPr>
              <a:t>    The books on the desk</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____________________</a:t>
            </a:r>
            <a:r>
              <a:rPr lang="zh-CN" altLang="en-US" sz="5400" dirty="0" smtClean="0">
                <a:latin typeface="Times New Roman" panose="02020603050405020304" pitchFamily="18" charset="0"/>
                <a:cs typeface="Times New Roman" panose="02020603050405020304" pitchFamily="18" charset="0"/>
              </a:rPr>
              <a:t>，</a:t>
            </a:r>
            <a:r>
              <a:rPr lang="en-US" altLang="zh-CN" sz="5400" dirty="0" smtClean="0">
                <a:latin typeface="Times New Roman" panose="02020603050405020304" pitchFamily="18" charset="0"/>
                <a:cs typeface="Times New Roman" panose="02020603050405020304" pitchFamily="18" charset="0"/>
              </a:rPr>
              <a:t>are prizes for us.</a:t>
            </a:r>
          </a:p>
          <a:p>
            <a:pPr>
              <a:lnSpc>
                <a:spcPct val="110000"/>
              </a:lnSpc>
            </a:pPr>
            <a:endParaRPr lang="en-US" altLang="zh-CN" sz="5400" dirty="0">
              <a:latin typeface="Times New Roman" panose="02020603050405020304" pitchFamily="18" charset="0"/>
              <a:cs typeface="Times New Roman" panose="02020603050405020304" pitchFamily="18" charset="0"/>
            </a:endParaRPr>
          </a:p>
          <a:p>
            <a:pPr>
              <a:lnSpc>
                <a:spcPct val="110000"/>
              </a:lnSpc>
            </a:pPr>
            <a:r>
              <a:rPr lang="en-US" altLang="zh-CN" sz="5400" dirty="0" smtClean="0">
                <a:latin typeface="Times New Roman" pitchFamily="18" charset="0"/>
                <a:ea typeface="楷体" pitchFamily="49" charset="-122"/>
              </a:rPr>
              <a:t>2. </a:t>
            </a:r>
            <a:r>
              <a:rPr lang="zh-CN" altLang="en-US" sz="5400" dirty="0" smtClean="0">
                <a:latin typeface="Times New Roman" pitchFamily="18" charset="0"/>
                <a:ea typeface="楷体" pitchFamily="49" charset="-122"/>
              </a:rPr>
              <a:t>他们</a:t>
            </a:r>
            <a:r>
              <a:rPr lang="zh-CN" altLang="en-US" sz="5400" dirty="0">
                <a:latin typeface="Times New Roman" pitchFamily="18" charset="0"/>
                <a:ea typeface="楷体" pitchFamily="49" charset="-122"/>
              </a:rPr>
              <a:t>班总共有</a:t>
            </a:r>
            <a:r>
              <a:rPr lang="en-US" altLang="zh-CN" sz="5400" dirty="0">
                <a:latin typeface="Times New Roman" pitchFamily="18" charset="0"/>
                <a:ea typeface="楷体" pitchFamily="49" charset="-122"/>
              </a:rPr>
              <a:t>54</a:t>
            </a:r>
            <a:r>
              <a:rPr lang="zh-CN" altLang="en-US" sz="5400" dirty="0">
                <a:latin typeface="Times New Roman" pitchFamily="18" charset="0"/>
                <a:ea typeface="楷体" pitchFamily="49" charset="-122"/>
              </a:rPr>
              <a:t>名学生，其中有一半学生戴眼镜</a:t>
            </a:r>
            <a:r>
              <a:rPr lang="zh-CN" altLang="en-US" sz="5400" dirty="0" smtClean="0">
                <a:latin typeface="Times New Roman" pitchFamily="18" charset="0"/>
                <a:ea typeface="楷体" pitchFamily="49" charset="-122"/>
              </a:rPr>
              <a:t>。</a:t>
            </a:r>
            <a:r>
              <a:rPr lang="en-US" altLang="zh-CN" sz="5400" dirty="0" smtClean="0">
                <a:latin typeface="Times New Roman" pitchFamily="18" charset="0"/>
                <a:ea typeface="楷体" pitchFamily="49" charset="-122"/>
              </a:rPr>
              <a:t>(</a:t>
            </a:r>
            <a:r>
              <a:rPr lang="en-US" altLang="zh-CN" sz="5400" dirty="0">
                <a:latin typeface="Times New Roman" pitchFamily="18" charset="0"/>
                <a:ea typeface="楷体" pitchFamily="49" charset="-122"/>
              </a:rPr>
              <a:t>whom</a:t>
            </a:r>
            <a:r>
              <a:rPr lang="en-US" altLang="zh-CN" sz="5400" dirty="0" smtClean="0">
                <a:latin typeface="Times New Roman" pitchFamily="18" charset="0"/>
                <a:ea typeface="楷体" pitchFamily="49" charset="-122"/>
              </a:rPr>
              <a:t>)</a:t>
            </a:r>
          </a:p>
          <a:p>
            <a:pPr>
              <a:lnSpc>
                <a:spcPct val="110000"/>
              </a:lnSpc>
            </a:pPr>
            <a:r>
              <a:rPr lang="en-US" altLang="zh-CN" sz="5400" dirty="0">
                <a:solidFill>
                  <a:srgbClr val="FF0000"/>
                </a:solidFill>
                <a:latin typeface="Times New Roman" pitchFamily="18" charset="0"/>
                <a:ea typeface="楷体" pitchFamily="49" charset="-122"/>
              </a:rPr>
              <a:t> </a:t>
            </a:r>
            <a:r>
              <a:rPr lang="en-US" altLang="zh-CN" sz="5400" dirty="0" smtClean="0">
                <a:solidFill>
                  <a:srgbClr val="FF0000"/>
                </a:solidFill>
                <a:latin typeface="Times New Roman" pitchFamily="18" charset="0"/>
                <a:ea typeface="楷体" pitchFamily="49" charset="-122"/>
              </a:rPr>
              <a:t>                                                                                    (</a:t>
            </a:r>
            <a:r>
              <a:rPr lang="en-US" altLang="zh-CN" sz="5400" dirty="0">
                <a:solidFill>
                  <a:srgbClr val="FF0000"/>
                </a:solidFill>
                <a:latin typeface="Times New Roman" pitchFamily="18" charset="0"/>
                <a:ea typeface="楷体" pitchFamily="49" charset="-122"/>
              </a:rPr>
              <a:t>2019·</a:t>
            </a:r>
            <a:r>
              <a:rPr lang="zh-CN" altLang="en-US" sz="5400" dirty="0">
                <a:solidFill>
                  <a:srgbClr val="FF0000"/>
                </a:solidFill>
                <a:latin typeface="Times New Roman" pitchFamily="18" charset="0"/>
                <a:ea typeface="楷体" pitchFamily="49" charset="-122"/>
              </a:rPr>
              <a:t>新编</a:t>
            </a:r>
            <a:r>
              <a:rPr lang="en-US" altLang="zh-CN" sz="5400" dirty="0">
                <a:solidFill>
                  <a:srgbClr val="FF0000"/>
                </a:solidFill>
                <a:latin typeface="Times New Roman" pitchFamily="18" charset="0"/>
                <a:ea typeface="楷体" pitchFamily="49" charset="-122"/>
              </a:rPr>
              <a:t>)</a:t>
            </a:r>
            <a:endParaRPr lang="zh-CN" altLang="en-US" sz="5400" dirty="0">
              <a:solidFill>
                <a:srgbClr val="FF0000"/>
              </a:solidFill>
              <a:latin typeface="Times New Roman" pitchFamily="18" charset="0"/>
              <a:ea typeface="楷体" pitchFamily="49" charset="-122"/>
            </a:endParaRPr>
          </a:p>
          <a:p>
            <a:pPr>
              <a:lnSpc>
                <a:spcPct val="110000"/>
              </a:lnSpc>
            </a:pPr>
            <a:r>
              <a:rPr lang="en-US" altLang="zh-CN" sz="5400" dirty="0" smtClean="0">
                <a:latin typeface="Times New Roman" pitchFamily="18" charset="0"/>
                <a:ea typeface="楷体" pitchFamily="49" charset="-122"/>
              </a:rPr>
              <a:t>    In </a:t>
            </a:r>
            <a:r>
              <a:rPr lang="en-US" altLang="zh-CN" sz="5400" dirty="0">
                <a:latin typeface="Times New Roman" pitchFamily="18" charset="0"/>
                <a:ea typeface="楷体" pitchFamily="49" charset="-122"/>
              </a:rPr>
              <a:t>their class there are altogether 54 students</a:t>
            </a:r>
            <a:r>
              <a:rPr lang="en-US" altLang="zh-CN" sz="5400" dirty="0" smtClean="0">
                <a:latin typeface="Times New Roman" pitchFamily="18" charset="0"/>
                <a:ea typeface="楷体" pitchFamily="49" charset="-122"/>
              </a:rPr>
              <a:t>,</a:t>
            </a:r>
            <a:r>
              <a:rPr lang="en-US" altLang="zh-CN" sz="5400" u="sng" dirty="0" smtClean="0">
                <a:latin typeface="Times New Roman" pitchFamily="18" charset="0"/>
                <a:ea typeface="楷体" pitchFamily="49" charset="-122"/>
              </a:rPr>
              <a:t>                                           </a:t>
            </a:r>
            <a:r>
              <a:rPr lang="en-US" altLang="zh-CN" sz="5400" dirty="0" smtClean="0">
                <a:latin typeface="Times New Roman" pitchFamily="18" charset="0"/>
                <a:ea typeface="楷体" pitchFamily="49" charset="-122"/>
              </a:rPr>
              <a:t>.                                                 </a:t>
            </a:r>
          </a:p>
          <a:p>
            <a:pPr>
              <a:lnSpc>
                <a:spcPct val="110000"/>
              </a:lnSpc>
            </a:pPr>
            <a:r>
              <a:rPr lang="en-US" altLang="zh-CN" sz="5400" u="sng" dirty="0">
                <a:latin typeface="Times New Roman" pitchFamily="18" charset="0"/>
                <a:ea typeface="楷体" pitchFamily="49" charset="-122"/>
              </a:rPr>
              <a:t> </a:t>
            </a:r>
            <a:r>
              <a:rPr lang="en-US" altLang="zh-CN" sz="5400" u="sng" dirty="0" smtClean="0">
                <a:latin typeface="Times New Roman" pitchFamily="18" charset="0"/>
                <a:ea typeface="楷体" pitchFamily="49" charset="-122"/>
              </a:rPr>
              <a:t>    </a:t>
            </a:r>
            <a:r>
              <a:rPr lang="en-US" altLang="zh-CN" sz="5400" dirty="0" smtClean="0">
                <a:latin typeface="Times New Roman" pitchFamily="18" charset="0"/>
                <a:ea typeface="楷体" pitchFamily="49" charset="-122"/>
              </a:rPr>
              <a:t> </a:t>
            </a:r>
            <a:endParaRPr lang="en-US" altLang="zh-CN" sz="5400" u="sng" dirty="0" smtClean="0">
              <a:latin typeface="Times New Roman" pitchFamily="18" charset="0"/>
              <a:ea typeface="楷体" pitchFamily="49" charset="-122"/>
            </a:endParaRPr>
          </a:p>
          <a:p>
            <a:pPr>
              <a:lnSpc>
                <a:spcPct val="110000"/>
              </a:lnSpc>
            </a:pPr>
            <a:r>
              <a:rPr lang="en-US" altLang="zh-CN" sz="5400" dirty="0" smtClean="0">
                <a:latin typeface="Times New Roman" pitchFamily="18" charset="0"/>
                <a:ea typeface="楷体" pitchFamily="49" charset="-122"/>
              </a:rPr>
              <a:t>3. </a:t>
            </a:r>
            <a:r>
              <a:rPr lang="zh-CN" altLang="en-US" sz="5400" dirty="0" smtClean="0">
                <a:latin typeface="Times New Roman" pitchFamily="18" charset="0"/>
                <a:ea typeface="楷体" pitchFamily="49" charset="-122"/>
              </a:rPr>
              <a:t>你</a:t>
            </a:r>
            <a:r>
              <a:rPr lang="zh-CN" altLang="en-US" sz="5400" dirty="0">
                <a:latin typeface="Times New Roman" pitchFamily="18" charset="0"/>
                <a:ea typeface="楷体" pitchFamily="49" charset="-122"/>
              </a:rPr>
              <a:t>知道他昨天没参加会议的原因吗？ </a:t>
            </a:r>
            <a:r>
              <a:rPr lang="en-US" altLang="zh-CN" sz="5400" dirty="0">
                <a:latin typeface="Times New Roman" pitchFamily="18" charset="0"/>
                <a:ea typeface="楷体" pitchFamily="49" charset="-122"/>
              </a:rPr>
              <a:t>(why/for which</a:t>
            </a:r>
            <a:r>
              <a:rPr lang="en-US" altLang="zh-CN" sz="5400" dirty="0" smtClean="0">
                <a:latin typeface="Times New Roman" pitchFamily="18" charset="0"/>
                <a:ea typeface="楷体" pitchFamily="49" charset="-122"/>
              </a:rPr>
              <a:t>)</a:t>
            </a:r>
            <a:r>
              <a:rPr lang="en-US" altLang="zh-CN" sz="5400" dirty="0">
                <a:solidFill>
                  <a:srgbClr val="FF0000"/>
                </a:solidFill>
                <a:latin typeface="Times New Roman" pitchFamily="18" charset="0"/>
                <a:ea typeface="楷体" pitchFamily="49" charset="-122"/>
              </a:rPr>
              <a:t> (2019·</a:t>
            </a:r>
            <a:r>
              <a:rPr lang="zh-CN" altLang="en-US" sz="5400" dirty="0">
                <a:solidFill>
                  <a:srgbClr val="FF0000"/>
                </a:solidFill>
                <a:latin typeface="Times New Roman" pitchFamily="18" charset="0"/>
                <a:ea typeface="楷体" pitchFamily="49" charset="-122"/>
              </a:rPr>
              <a:t>新编</a:t>
            </a:r>
            <a:r>
              <a:rPr lang="en-US" altLang="zh-CN" sz="5400" dirty="0">
                <a:solidFill>
                  <a:srgbClr val="FF0000"/>
                </a:solidFill>
                <a:latin typeface="Times New Roman" pitchFamily="18" charset="0"/>
                <a:ea typeface="楷体" pitchFamily="49" charset="-122"/>
              </a:rPr>
              <a:t>)</a:t>
            </a:r>
            <a:endParaRPr lang="en-US" altLang="zh-CN" sz="5400" dirty="0" smtClean="0">
              <a:latin typeface="Times New Roman" pitchFamily="18" charset="0"/>
              <a:ea typeface="楷体" pitchFamily="49" charset="-122"/>
            </a:endParaRPr>
          </a:p>
          <a:p>
            <a:pPr>
              <a:lnSpc>
                <a:spcPct val="110000"/>
              </a:lnSpc>
            </a:pPr>
            <a:r>
              <a:rPr lang="en-US" altLang="zh-CN" sz="5400" dirty="0" smtClean="0">
                <a:latin typeface="Times New Roman" pitchFamily="18" charset="0"/>
                <a:ea typeface="楷体" pitchFamily="49" charset="-122"/>
              </a:rPr>
              <a:t>    Do you know</a:t>
            </a:r>
            <a:endParaRPr lang="en-US" altLang="zh-CN" sz="5400" dirty="0">
              <a:latin typeface="Times New Roman" pitchFamily="18" charset="0"/>
              <a:ea typeface="楷体" pitchFamily="49" charset="-122"/>
            </a:endParaRPr>
          </a:p>
          <a:p>
            <a:pPr>
              <a:lnSpc>
                <a:spcPct val="110000"/>
              </a:lnSpc>
            </a:pPr>
            <a:endParaRPr lang="zh-CN" altLang="en-US" sz="5400" dirty="0">
              <a:latin typeface="Times New Roman" panose="02020603050405020304" pitchFamily="18" charset="0"/>
              <a:cs typeface="Times New Roman" panose="02020603050405020304" pitchFamily="18" charset="0"/>
            </a:endParaRPr>
          </a:p>
        </p:txBody>
      </p:sp>
      <p:sp>
        <p:nvSpPr>
          <p:cNvPr id="2" name="矩形 1"/>
          <p:cNvSpPr/>
          <p:nvPr/>
        </p:nvSpPr>
        <p:spPr>
          <a:xfrm>
            <a:off x="8871229" y="4314670"/>
            <a:ext cx="6628738"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whose covers are shiny</a:t>
            </a:r>
          </a:p>
        </p:txBody>
      </p:sp>
      <p:sp>
        <p:nvSpPr>
          <p:cNvPr id="6" name="矩形 5"/>
          <p:cNvSpPr/>
          <p:nvPr/>
        </p:nvSpPr>
        <p:spPr>
          <a:xfrm>
            <a:off x="14390650" y="7869670"/>
            <a:ext cx="7571303"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half of whom wear glasses</a:t>
            </a:r>
          </a:p>
        </p:txBody>
      </p:sp>
      <p:grpSp>
        <p:nvGrpSpPr>
          <p:cNvPr id="16" name="组合 15"/>
          <p:cNvGrpSpPr/>
          <p:nvPr/>
        </p:nvGrpSpPr>
        <p:grpSpPr>
          <a:xfrm>
            <a:off x="2016125" y="10863000"/>
            <a:ext cx="19304525" cy="1870663"/>
            <a:chOff x="2016125" y="10863000"/>
            <a:chExt cx="19304525" cy="1870663"/>
          </a:xfrm>
        </p:grpSpPr>
        <p:sp>
          <p:nvSpPr>
            <p:cNvPr id="7" name="矩形 6"/>
            <p:cNvSpPr/>
            <p:nvPr/>
          </p:nvSpPr>
          <p:spPr>
            <a:xfrm>
              <a:off x="5867925" y="10863000"/>
              <a:ext cx="15452725" cy="1015663"/>
            </a:xfrm>
            <a:prstGeom prst="rect">
              <a:avLst/>
            </a:prstGeom>
          </p:spPr>
          <p:txBody>
            <a:bodyPr wrap="square">
              <a:spAutoFit/>
            </a:bodyPr>
            <a:lstStyle/>
            <a:p>
              <a:r>
                <a:rPr lang="en-US" altLang="zh-CN" sz="5400" dirty="0">
                  <a:solidFill>
                    <a:srgbClr val="FF0000"/>
                  </a:solidFill>
                  <a:latin typeface="Times New Roman" pitchFamily="18" charset="0"/>
                  <a:ea typeface="方正楷体_GBK" pitchFamily="2" charset="-122"/>
                </a:rPr>
                <a:t>the reason why/for which he didn't attend the </a:t>
              </a:r>
              <a:r>
                <a:rPr lang="en-US" altLang="zh-CN" sz="5400" dirty="0" smtClean="0">
                  <a:solidFill>
                    <a:srgbClr val="FF0000"/>
                  </a:solidFill>
                  <a:latin typeface="Times New Roman" pitchFamily="18" charset="0"/>
                  <a:ea typeface="方正楷体_GBK" pitchFamily="2" charset="-122"/>
                </a:rPr>
                <a:t>meeting</a:t>
              </a:r>
              <a:endParaRPr lang="en-US" altLang="zh-CN" sz="5400" dirty="0">
                <a:solidFill>
                  <a:srgbClr val="FF0000"/>
                </a:solidFill>
                <a:latin typeface="Times New Roman" pitchFamily="18" charset="0"/>
                <a:ea typeface="方正楷体_GBK" pitchFamily="2" charset="-122"/>
              </a:endParaRPr>
            </a:p>
          </p:txBody>
        </p:sp>
        <p:sp>
          <p:nvSpPr>
            <p:cNvPr id="8" name="矩形 7"/>
            <p:cNvSpPr/>
            <p:nvPr/>
          </p:nvSpPr>
          <p:spPr>
            <a:xfrm>
              <a:off x="2016125" y="11718000"/>
              <a:ext cx="2839239" cy="1015663"/>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yesterday</a:t>
              </a:r>
            </a:p>
          </p:txBody>
        </p:sp>
      </p:grpSp>
      <p:grpSp>
        <p:nvGrpSpPr>
          <p:cNvPr id="17" name="组合 16"/>
          <p:cNvGrpSpPr/>
          <p:nvPr/>
        </p:nvGrpSpPr>
        <p:grpSpPr>
          <a:xfrm>
            <a:off x="2016125" y="11669815"/>
            <a:ext cx="18728925" cy="1331515"/>
            <a:chOff x="2016125" y="11669815"/>
            <a:chExt cx="18728925" cy="1331515"/>
          </a:xfrm>
        </p:grpSpPr>
        <p:cxnSp>
          <p:nvCxnSpPr>
            <p:cNvPr id="11" name="直接连接符 10"/>
            <p:cNvCxnSpPr/>
            <p:nvPr/>
          </p:nvCxnSpPr>
          <p:spPr>
            <a:xfrm>
              <a:off x="5877325" y="11669815"/>
              <a:ext cx="1486772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016125" y="12663000"/>
              <a:ext cx="260952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4715650" y="12078000"/>
              <a:ext cx="357790" cy="923330"/>
            </a:xfrm>
            <a:prstGeom prst="rect">
              <a:avLst/>
            </a:prstGeom>
          </p:spPr>
          <p:txBody>
            <a:bodyPr wrap="none">
              <a:spAutoFit/>
            </a:bodyPr>
            <a:lstStyle/>
            <a:p>
              <a:r>
                <a:rPr lang="en-US" altLang="zh-CN" sz="5400" dirty="0" smtClean="0">
                  <a:latin typeface="Times New Roman" panose="02020603050405020304" pitchFamily="18" charset="0"/>
                  <a:cs typeface="Times New Roman" panose="02020603050405020304" pitchFamily="18" charset="0"/>
                </a:rPr>
                <a:t>.</a:t>
              </a:r>
              <a:endParaRPr lang="zh-CN" altLang="en-US" sz="5400" dirty="0">
                <a:latin typeface="Times New Roman" panose="02020603050405020304" pitchFamily="18" charset="0"/>
                <a:cs typeface="Times New Roman" panose="02020603050405020304" pitchFamily="18" charset="0"/>
              </a:endParaRPr>
            </a:p>
          </p:txBody>
        </p:sp>
      </p:grpSp>
      <p:pic>
        <p:nvPicPr>
          <p:cNvPr id="18" name="图片 17">
            <a:hlinkClick r:id="rId3"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703114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fade">
                                      <p:cBhvr>
                                        <p:cTn id="20" dur="500"/>
                                        <p:tgtEl>
                                          <p:spTgt spid="5">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Effect transition="in" filter="fade">
                                      <p:cBhvr>
                                        <p:cTn id="25" dur="500"/>
                                        <p:tgtEl>
                                          <p:spTgt spid="5">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500"/>
                                        <p:tgtEl>
                                          <p:spTgt spid="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animEffect transition="in" filter="fade">
                                      <p:cBhvr>
                                        <p:cTn id="35" dur="500"/>
                                        <p:tgtEl>
                                          <p:spTgt spid="5">
                                            <p:txEl>
                                              <p:pRg st="6" end="6"/>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5">
                                            <p:txEl>
                                              <p:pRg st="7" end="7"/>
                                            </p:txEl>
                                          </p:spTgt>
                                        </p:tgtEl>
                                        <p:attrNameLst>
                                          <p:attrName>style.visibility</p:attrName>
                                        </p:attrNameLst>
                                      </p:cBhvr>
                                      <p:to>
                                        <p:strVal val="visible"/>
                                      </p:to>
                                    </p:set>
                                    <p:animEffect transition="in" filter="fade">
                                      <p:cBhvr>
                                        <p:cTn id="38" dur="500"/>
                                        <p:tgtEl>
                                          <p:spTgt spid="5">
                                            <p:txEl>
                                              <p:pRg st="7" end="7"/>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5">
                                            <p:txEl>
                                              <p:pRg st="8" end="8"/>
                                            </p:txEl>
                                          </p:spTgt>
                                        </p:tgtEl>
                                        <p:attrNameLst>
                                          <p:attrName>style.visibility</p:attrName>
                                        </p:attrNameLst>
                                      </p:cBhvr>
                                      <p:to>
                                        <p:strVal val="visible"/>
                                      </p:to>
                                    </p:set>
                                    <p:animEffect transition="in" filter="fade">
                                      <p:cBhvr>
                                        <p:cTn id="43" dur="500"/>
                                        <p:tgtEl>
                                          <p:spTgt spid="5">
                                            <p:txEl>
                                              <p:pRg st="8" end="8"/>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500"/>
                                        <p:tgtEl>
                                          <p:spTgt spid="6"/>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5">
                                            <p:txEl>
                                              <p:pRg st="10" end="10"/>
                                            </p:txEl>
                                          </p:spTgt>
                                        </p:tgtEl>
                                        <p:attrNameLst>
                                          <p:attrName>style.visibility</p:attrName>
                                        </p:attrNameLst>
                                      </p:cBhvr>
                                      <p:to>
                                        <p:strVal val="visible"/>
                                      </p:to>
                                    </p:set>
                                    <p:animEffect transition="in" filter="fade">
                                      <p:cBhvr>
                                        <p:cTn id="53" dur="500"/>
                                        <p:tgtEl>
                                          <p:spTgt spid="5">
                                            <p:txEl>
                                              <p:pRg st="10" end="10"/>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5">
                                            <p:txEl>
                                              <p:pRg st="11" end="11"/>
                                            </p:txEl>
                                          </p:spTgt>
                                        </p:tgtEl>
                                        <p:attrNameLst>
                                          <p:attrName>style.visibility</p:attrName>
                                        </p:attrNameLst>
                                      </p:cBhvr>
                                      <p:to>
                                        <p:strVal val="visible"/>
                                      </p:to>
                                    </p:set>
                                    <p:animEffect transition="in" filter="fade">
                                      <p:cBhvr>
                                        <p:cTn id="58" dur="500"/>
                                        <p:tgtEl>
                                          <p:spTgt spid="5">
                                            <p:txEl>
                                              <p:pRg st="11" end="1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fade">
                                      <p:cBhvr>
                                        <p:cTn id="63" dur="500"/>
                                        <p:tgtEl>
                                          <p:spTgt spid="17"/>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fade">
                                      <p:cBhvr>
                                        <p:cTn id="6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250649" y="738000"/>
            <a:ext cx="21963632" cy="11975586"/>
          </a:xfrm>
          <a:prstGeom prst="rect">
            <a:avLst/>
          </a:prstGeom>
          <a:ln>
            <a:noFill/>
          </a:ln>
        </p:spPr>
        <p:txBody>
          <a:bodyPr wrap="square">
            <a:spAutoFit/>
          </a:bodyPr>
          <a:lstStyle/>
          <a:p>
            <a:pPr>
              <a:lnSpc>
                <a:spcPct val="110000"/>
              </a:lnSpc>
            </a:pPr>
            <a:r>
              <a:rPr lang="en-US" altLang="zh-CN" sz="5400" dirty="0" smtClean="0">
                <a:latin typeface="Times New Roman" pitchFamily="18" charset="0"/>
                <a:ea typeface="楷体" pitchFamily="49" charset="-122"/>
              </a:rPr>
              <a:t>4. </a:t>
            </a:r>
            <a:r>
              <a:rPr lang="zh-CN" altLang="en-US" sz="5400" dirty="0" smtClean="0">
                <a:latin typeface="Times New Roman" pitchFamily="18" charset="0"/>
                <a:ea typeface="楷体" pitchFamily="49" charset="-122"/>
              </a:rPr>
              <a:t>您能给我推荐一个在城镇中心的旅馆吗？ </a:t>
            </a:r>
            <a:r>
              <a:rPr lang="en-US" altLang="zh-CN" sz="5400" dirty="0" smtClean="0">
                <a:latin typeface="Times New Roman" pitchFamily="18" charset="0"/>
                <a:ea typeface="楷体" pitchFamily="49" charset="-122"/>
              </a:rPr>
              <a:t>(that/which)</a:t>
            </a:r>
          </a:p>
          <a:p>
            <a:pPr>
              <a:lnSpc>
                <a:spcPct val="110000"/>
              </a:lnSpc>
            </a:pPr>
            <a:r>
              <a:rPr lang="en-US" altLang="zh-CN" sz="5400" dirty="0" smtClean="0">
                <a:solidFill>
                  <a:srgbClr val="FF0000"/>
                </a:solidFill>
                <a:latin typeface="Times New Roman" pitchFamily="18" charset="0"/>
                <a:ea typeface="楷体" pitchFamily="49" charset="-122"/>
              </a:rPr>
              <a:t>                                                                            (2019·</a:t>
            </a:r>
            <a:r>
              <a:rPr lang="zh-CN" altLang="en-US" sz="5400" dirty="0" smtClean="0">
                <a:solidFill>
                  <a:srgbClr val="FF0000"/>
                </a:solidFill>
                <a:latin typeface="Times New Roman" pitchFamily="18" charset="0"/>
                <a:ea typeface="楷体" pitchFamily="49" charset="-122"/>
              </a:rPr>
              <a:t>新编</a:t>
            </a:r>
            <a:r>
              <a:rPr lang="en-US" altLang="zh-CN" sz="5400" dirty="0" smtClean="0">
                <a:solidFill>
                  <a:srgbClr val="FF0000"/>
                </a:solidFill>
                <a:latin typeface="Times New Roman" pitchFamily="18" charset="0"/>
                <a:ea typeface="楷体" pitchFamily="49" charset="-122"/>
              </a:rPr>
              <a:t>)</a:t>
            </a:r>
            <a:endParaRPr lang="zh-CN" altLang="en-US" sz="5400" dirty="0" smtClean="0">
              <a:solidFill>
                <a:srgbClr val="FF0000"/>
              </a:solidFill>
              <a:latin typeface="Times New Roman" pitchFamily="18" charset="0"/>
              <a:ea typeface="楷体" pitchFamily="49" charset="-122"/>
            </a:endParaRPr>
          </a:p>
          <a:p>
            <a:pPr>
              <a:lnSpc>
                <a:spcPct val="110000"/>
              </a:lnSpc>
            </a:pPr>
            <a:r>
              <a:rPr lang="en-US" altLang="zh-CN" sz="5400" dirty="0" smtClean="0">
                <a:latin typeface="Times New Roman" pitchFamily="18" charset="0"/>
                <a:ea typeface="楷体" pitchFamily="49" charset="-122"/>
              </a:rPr>
              <a:t>    Could you recommend me a hotel </a:t>
            </a:r>
            <a:r>
              <a:rPr lang="en-US" altLang="zh-CN" sz="5400" u="sng" dirty="0" smtClean="0">
                <a:latin typeface="Times New Roman" pitchFamily="18" charset="0"/>
                <a:ea typeface="楷体" pitchFamily="49" charset="-122"/>
              </a:rPr>
              <a:t>                                                                  </a:t>
            </a:r>
            <a:r>
              <a:rPr lang="zh-CN" altLang="en-US" sz="5400" dirty="0" smtClean="0">
                <a:latin typeface="Times New Roman" pitchFamily="18" charset="0"/>
                <a:ea typeface="楷体" pitchFamily="49" charset="-122"/>
              </a:rPr>
              <a:t> </a:t>
            </a:r>
            <a:r>
              <a:rPr lang="en-US" altLang="zh-CN" sz="5400" dirty="0" smtClean="0">
                <a:latin typeface="Times New Roman" pitchFamily="18" charset="0"/>
                <a:ea typeface="楷体" pitchFamily="49" charset="-122"/>
              </a:rPr>
              <a:t>?</a:t>
            </a:r>
          </a:p>
          <a:p>
            <a:pPr>
              <a:lnSpc>
                <a:spcPct val="110000"/>
              </a:lnSpc>
            </a:pPr>
            <a:endParaRPr lang="en-US" altLang="zh-CN" sz="5400" dirty="0" smtClean="0">
              <a:latin typeface="Times New Roman" pitchFamily="18" charset="0"/>
              <a:ea typeface="楷体" pitchFamily="49" charset="-122"/>
            </a:endParaRPr>
          </a:p>
          <a:p>
            <a:pPr>
              <a:lnSpc>
                <a:spcPct val="110000"/>
              </a:lnSpc>
            </a:pPr>
            <a:r>
              <a:rPr lang="en-US" altLang="zh-CN" sz="5400" dirty="0" smtClean="0">
                <a:latin typeface="Times New Roman" pitchFamily="18" charset="0"/>
                <a:ea typeface="楷体" pitchFamily="49" charset="-122"/>
              </a:rPr>
              <a:t>5. </a:t>
            </a:r>
            <a:r>
              <a:rPr lang="zh-CN" altLang="en-US" sz="5400" dirty="0" smtClean="0">
                <a:latin typeface="Times New Roman" pitchFamily="18" charset="0"/>
                <a:ea typeface="楷体" pitchFamily="49" charset="-122"/>
              </a:rPr>
              <a:t>约翰带着这些游客参观了那所三年前建造的学校。 </a:t>
            </a:r>
            <a:r>
              <a:rPr lang="en-US" altLang="zh-CN" sz="5400" dirty="0" smtClean="0">
                <a:latin typeface="Times New Roman" pitchFamily="18" charset="0"/>
                <a:ea typeface="楷体" pitchFamily="49" charset="-122"/>
              </a:rPr>
              <a:t>(that/which)                              </a:t>
            </a:r>
          </a:p>
          <a:p>
            <a:pPr>
              <a:lnSpc>
                <a:spcPct val="110000"/>
              </a:lnSpc>
            </a:pPr>
            <a:r>
              <a:rPr lang="en-US" altLang="zh-CN" sz="5400" dirty="0">
                <a:solidFill>
                  <a:srgbClr val="FF0000"/>
                </a:solidFill>
                <a:latin typeface="Times New Roman" pitchFamily="18" charset="0"/>
                <a:ea typeface="楷体" pitchFamily="49" charset="-122"/>
              </a:rPr>
              <a:t> </a:t>
            </a:r>
            <a:r>
              <a:rPr lang="en-US" altLang="zh-CN" sz="5400" dirty="0" smtClean="0">
                <a:solidFill>
                  <a:srgbClr val="FF0000"/>
                </a:solidFill>
                <a:latin typeface="Times New Roman" pitchFamily="18" charset="0"/>
                <a:ea typeface="楷体" pitchFamily="49" charset="-122"/>
              </a:rPr>
              <a:t>                                                                                          (2019·</a:t>
            </a:r>
            <a:r>
              <a:rPr lang="zh-CN" altLang="en-US" sz="5400" dirty="0" smtClean="0">
                <a:solidFill>
                  <a:srgbClr val="FF0000"/>
                </a:solidFill>
                <a:latin typeface="Times New Roman" pitchFamily="18" charset="0"/>
                <a:ea typeface="楷体" pitchFamily="49" charset="-122"/>
              </a:rPr>
              <a:t>新编</a:t>
            </a:r>
            <a:r>
              <a:rPr lang="en-US" altLang="zh-CN" sz="5400" dirty="0" smtClean="0">
                <a:solidFill>
                  <a:srgbClr val="FF0000"/>
                </a:solidFill>
                <a:latin typeface="Times New Roman" pitchFamily="18" charset="0"/>
                <a:ea typeface="楷体" pitchFamily="49" charset="-122"/>
              </a:rPr>
              <a:t>)</a:t>
            </a:r>
            <a:endParaRPr lang="zh-CN" altLang="en-US" sz="5400" dirty="0" smtClean="0">
              <a:solidFill>
                <a:srgbClr val="FF0000"/>
              </a:solidFill>
              <a:latin typeface="Times New Roman" pitchFamily="18" charset="0"/>
              <a:ea typeface="楷体" pitchFamily="49" charset="-122"/>
            </a:endParaRPr>
          </a:p>
          <a:p>
            <a:pPr>
              <a:lnSpc>
                <a:spcPct val="110000"/>
              </a:lnSpc>
            </a:pPr>
            <a:r>
              <a:rPr lang="en-US" altLang="zh-CN" sz="5400" dirty="0" smtClean="0">
                <a:latin typeface="Times New Roman" pitchFamily="18" charset="0"/>
                <a:ea typeface="楷体" pitchFamily="49" charset="-122"/>
              </a:rPr>
              <a:t>    John showed the visitors around the school                                               . </a:t>
            </a:r>
          </a:p>
          <a:p>
            <a:pPr>
              <a:lnSpc>
                <a:spcPct val="110000"/>
              </a:lnSpc>
            </a:pPr>
            <a:r>
              <a:rPr lang="en-US" altLang="zh-CN" sz="5400" dirty="0" smtClean="0">
                <a:latin typeface="Times New Roman" pitchFamily="18" charset="0"/>
                <a:ea typeface="楷体" pitchFamily="49" charset="-122"/>
              </a:rPr>
              <a:t>                                                    </a:t>
            </a:r>
          </a:p>
          <a:p>
            <a:pPr>
              <a:lnSpc>
                <a:spcPct val="110000"/>
              </a:lnSpc>
            </a:pPr>
            <a:endParaRPr lang="en-US" altLang="zh-CN" sz="5400" dirty="0" smtClean="0">
              <a:latin typeface="Times New Roman" pitchFamily="18" charset="0"/>
              <a:ea typeface="楷体" pitchFamily="49" charset="-122"/>
            </a:endParaRPr>
          </a:p>
          <a:p>
            <a:pPr>
              <a:lnSpc>
                <a:spcPct val="110000"/>
              </a:lnSpc>
            </a:pPr>
            <a:r>
              <a:rPr lang="en-US" altLang="zh-CN" sz="5400" dirty="0" smtClean="0">
                <a:latin typeface="Times New Roman" pitchFamily="18" charset="0"/>
                <a:ea typeface="楷体" pitchFamily="49" charset="-122"/>
              </a:rPr>
              <a:t>6. </a:t>
            </a:r>
            <a:r>
              <a:rPr lang="zh-CN" altLang="en-US" sz="5400" dirty="0" smtClean="0">
                <a:latin typeface="Times New Roman" pitchFamily="18" charset="0"/>
                <a:ea typeface="楷体" pitchFamily="49" charset="-122"/>
              </a:rPr>
              <a:t>我与好几位去年在英语演讲比赛中结识的同学成了好朋友。    </a:t>
            </a:r>
            <a:endParaRPr lang="en-US" altLang="zh-CN" sz="5400" dirty="0" smtClean="0">
              <a:latin typeface="Times New Roman" pitchFamily="18" charset="0"/>
              <a:ea typeface="楷体" pitchFamily="49" charset="-122"/>
            </a:endParaRPr>
          </a:p>
          <a:p>
            <a:pPr>
              <a:lnSpc>
                <a:spcPct val="110000"/>
              </a:lnSpc>
            </a:pPr>
            <a:r>
              <a:rPr lang="en-US" altLang="zh-CN" sz="5400" dirty="0">
                <a:latin typeface="Times New Roman" pitchFamily="18" charset="0"/>
                <a:ea typeface="楷体" pitchFamily="49" charset="-122"/>
              </a:rPr>
              <a:t> </a:t>
            </a:r>
            <a:r>
              <a:rPr lang="en-US" altLang="zh-CN" sz="5400" dirty="0" smtClean="0">
                <a:latin typeface="Times New Roman" pitchFamily="18" charset="0"/>
                <a:ea typeface="楷体" pitchFamily="49" charset="-122"/>
              </a:rPr>
              <a:t>   (who/whom/that)                                                      </a:t>
            </a:r>
            <a:r>
              <a:rPr lang="en-US" altLang="zh-CN" sz="5400" dirty="0" smtClean="0">
                <a:solidFill>
                  <a:srgbClr val="FF0000"/>
                </a:solidFill>
                <a:latin typeface="Times New Roman" pitchFamily="18" charset="0"/>
                <a:ea typeface="楷体" pitchFamily="49" charset="-122"/>
              </a:rPr>
              <a:t>(2019·</a:t>
            </a:r>
            <a:r>
              <a:rPr lang="zh-CN" altLang="en-US" sz="5400" dirty="0" smtClean="0">
                <a:solidFill>
                  <a:srgbClr val="FF0000"/>
                </a:solidFill>
                <a:latin typeface="Times New Roman" pitchFamily="18" charset="0"/>
                <a:ea typeface="楷体" pitchFamily="49" charset="-122"/>
              </a:rPr>
              <a:t>新编</a:t>
            </a:r>
            <a:r>
              <a:rPr lang="en-US" altLang="zh-CN" sz="5400" dirty="0" smtClean="0">
                <a:solidFill>
                  <a:srgbClr val="FF0000"/>
                </a:solidFill>
                <a:latin typeface="Times New Roman" pitchFamily="18" charset="0"/>
                <a:ea typeface="楷体" pitchFamily="49" charset="-122"/>
              </a:rPr>
              <a:t>)</a:t>
            </a:r>
            <a:endParaRPr lang="zh-CN" altLang="en-US" sz="5400" dirty="0" smtClean="0">
              <a:solidFill>
                <a:srgbClr val="FF0000"/>
              </a:solidFill>
              <a:latin typeface="Times New Roman" pitchFamily="18" charset="0"/>
              <a:ea typeface="楷体" pitchFamily="49" charset="-122"/>
            </a:endParaRPr>
          </a:p>
          <a:p>
            <a:pPr>
              <a:lnSpc>
                <a:spcPct val="110000"/>
              </a:lnSpc>
            </a:pPr>
            <a:r>
              <a:rPr lang="en-US" altLang="zh-CN" sz="5400" dirty="0" smtClean="0">
                <a:latin typeface="Times New Roman" pitchFamily="18" charset="0"/>
                <a:ea typeface="楷体" pitchFamily="49" charset="-122"/>
              </a:rPr>
              <a:t>    I've become good friends with several students</a:t>
            </a:r>
          </a:p>
          <a:p>
            <a:pPr>
              <a:lnSpc>
                <a:spcPct val="110000"/>
              </a:lnSpc>
            </a:pPr>
            <a:r>
              <a:rPr lang="en-US" altLang="zh-CN" sz="5400" dirty="0">
                <a:latin typeface="Times New Roman" pitchFamily="18" charset="0"/>
                <a:ea typeface="楷体" pitchFamily="49" charset="-122"/>
              </a:rPr>
              <a:t> </a:t>
            </a:r>
            <a:r>
              <a:rPr lang="en-US" altLang="zh-CN" sz="5400" dirty="0" smtClean="0">
                <a:latin typeface="Times New Roman" pitchFamily="18" charset="0"/>
                <a:ea typeface="楷体" pitchFamily="49" charset="-122"/>
              </a:rPr>
              <a:t>                                                                 </a:t>
            </a:r>
            <a:endParaRPr lang="en-US" altLang="zh-CN" sz="5400" dirty="0">
              <a:latin typeface="Times New Roman" pitchFamily="18" charset="0"/>
              <a:ea typeface="楷体" pitchFamily="49" charset="-122"/>
            </a:endParaRPr>
          </a:p>
        </p:txBody>
      </p:sp>
      <p:grpSp>
        <p:nvGrpSpPr>
          <p:cNvPr id="26" name="组合 25"/>
          <p:cNvGrpSpPr/>
          <p:nvPr/>
        </p:nvGrpSpPr>
        <p:grpSpPr>
          <a:xfrm>
            <a:off x="2016125" y="7014670"/>
            <a:ext cx="19619913" cy="923330"/>
            <a:chOff x="2016125" y="6474670"/>
            <a:chExt cx="19619913" cy="923330"/>
          </a:xfrm>
        </p:grpSpPr>
        <p:cxnSp>
          <p:nvCxnSpPr>
            <p:cNvPr id="9" name="直接连接符 8"/>
            <p:cNvCxnSpPr/>
            <p:nvPr/>
          </p:nvCxnSpPr>
          <p:spPr>
            <a:xfrm>
              <a:off x="13886787" y="6543675"/>
              <a:ext cx="774925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016125" y="7241505"/>
              <a:ext cx="81665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10226876" y="6474670"/>
              <a:ext cx="357790" cy="923330"/>
            </a:xfrm>
            <a:prstGeom prst="rect">
              <a:avLst/>
            </a:prstGeom>
          </p:spPr>
          <p:txBody>
            <a:bodyPr wrap="none">
              <a:spAutoFit/>
            </a:bodyPr>
            <a:lstStyle/>
            <a:p>
              <a:r>
                <a:rPr lang="en-US" altLang="zh-CN" sz="5400" dirty="0" smtClean="0">
                  <a:latin typeface="Times New Roman" panose="02020603050405020304" pitchFamily="18" charset="0"/>
                  <a:cs typeface="Times New Roman" panose="02020603050405020304" pitchFamily="18" charset="0"/>
                </a:rPr>
                <a:t>.</a:t>
              </a:r>
              <a:endParaRPr lang="zh-CN" altLang="en-US" sz="5400" dirty="0">
                <a:latin typeface="Times New Roman" panose="02020603050405020304" pitchFamily="18" charset="0"/>
                <a:cs typeface="Times New Roman" panose="02020603050405020304" pitchFamily="18" charset="0"/>
              </a:endParaRPr>
            </a:p>
          </p:txBody>
        </p:sp>
      </p:gr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2" name="矩形 1"/>
          <p:cNvSpPr/>
          <p:nvPr/>
        </p:nvSpPr>
        <p:spPr>
          <a:xfrm>
            <a:off x="11404608" y="2469670"/>
            <a:ext cx="11822467"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that/which is/lies in the </a:t>
            </a:r>
            <a:r>
              <a:rPr lang="en-US" altLang="zh-CN" sz="5400" dirty="0" err="1">
                <a:solidFill>
                  <a:srgbClr val="FF0000"/>
                </a:solidFill>
                <a:latin typeface="Times New Roman" pitchFamily="18" charset="0"/>
                <a:ea typeface="方正楷体_GBK" pitchFamily="2" charset="-122"/>
              </a:rPr>
              <a:t>centre</a:t>
            </a:r>
            <a:r>
              <a:rPr lang="en-US" altLang="zh-CN" sz="5400" dirty="0">
                <a:solidFill>
                  <a:srgbClr val="FF0000"/>
                </a:solidFill>
                <a:latin typeface="Times New Roman" pitchFamily="18" charset="0"/>
                <a:ea typeface="方正楷体_GBK" pitchFamily="2" charset="-122"/>
              </a:rPr>
              <a:t> of the town</a:t>
            </a:r>
          </a:p>
        </p:txBody>
      </p:sp>
      <p:grpSp>
        <p:nvGrpSpPr>
          <p:cNvPr id="27" name="组合 26"/>
          <p:cNvGrpSpPr/>
          <p:nvPr/>
        </p:nvGrpSpPr>
        <p:grpSpPr>
          <a:xfrm>
            <a:off x="1954905" y="6204670"/>
            <a:ext cx="18645745" cy="1666660"/>
            <a:chOff x="1954905" y="5664670"/>
            <a:chExt cx="18645745" cy="1666660"/>
          </a:xfrm>
        </p:grpSpPr>
        <p:sp>
          <p:nvSpPr>
            <p:cNvPr id="15" name="矩形 14"/>
            <p:cNvSpPr/>
            <p:nvPr/>
          </p:nvSpPr>
          <p:spPr>
            <a:xfrm>
              <a:off x="1954905" y="6408000"/>
              <a:ext cx="8340745"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constructed three </a:t>
              </a:r>
              <a:r>
                <a:rPr lang="en-US" altLang="zh-CN" sz="5400" dirty="0" err="1">
                  <a:solidFill>
                    <a:srgbClr val="FF0000"/>
                  </a:solidFill>
                  <a:latin typeface="Times New Roman" pitchFamily="18" charset="0"/>
                  <a:ea typeface="方正楷体_GBK" pitchFamily="2" charset="-122"/>
                </a:rPr>
                <a:t>yearsbefore</a:t>
              </a:r>
              <a:endParaRPr lang="en-US" altLang="zh-CN" sz="5400" dirty="0">
                <a:solidFill>
                  <a:srgbClr val="FF0000"/>
                </a:solidFill>
                <a:latin typeface="Times New Roman" pitchFamily="18" charset="0"/>
                <a:ea typeface="方正楷体_GBK" pitchFamily="2" charset="-122"/>
              </a:endParaRPr>
            </a:p>
          </p:txBody>
        </p:sp>
        <p:sp>
          <p:nvSpPr>
            <p:cNvPr id="6" name="矩形 5"/>
            <p:cNvSpPr/>
            <p:nvPr/>
          </p:nvSpPr>
          <p:spPr>
            <a:xfrm>
              <a:off x="14837534" y="5664670"/>
              <a:ext cx="5763116"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that/which had </a:t>
              </a:r>
              <a:r>
                <a:rPr lang="en-US" altLang="zh-CN" sz="5400" dirty="0" smtClean="0">
                  <a:solidFill>
                    <a:srgbClr val="FF0000"/>
                  </a:solidFill>
                  <a:latin typeface="Times New Roman" pitchFamily="18" charset="0"/>
                  <a:ea typeface="方正楷体_GBK" pitchFamily="2" charset="-122"/>
                </a:rPr>
                <a:t>been</a:t>
              </a:r>
              <a:endParaRPr lang="en-US" altLang="zh-CN" sz="5400" dirty="0">
                <a:solidFill>
                  <a:srgbClr val="FF0000"/>
                </a:solidFill>
                <a:latin typeface="Times New Roman" pitchFamily="18" charset="0"/>
                <a:ea typeface="方正楷体_GBK" pitchFamily="2" charset="-122"/>
              </a:endParaRPr>
            </a:p>
          </p:txBody>
        </p:sp>
      </p:grpSp>
      <p:grpSp>
        <p:nvGrpSpPr>
          <p:cNvPr id="29" name="组合 28"/>
          <p:cNvGrpSpPr/>
          <p:nvPr/>
        </p:nvGrpSpPr>
        <p:grpSpPr>
          <a:xfrm>
            <a:off x="2060650" y="10605880"/>
            <a:ext cx="19605251" cy="1901206"/>
            <a:chOff x="2060650" y="9615124"/>
            <a:chExt cx="19605251" cy="1901206"/>
          </a:xfrm>
        </p:grpSpPr>
        <p:sp>
          <p:nvSpPr>
            <p:cNvPr id="17" name="矩形 16"/>
            <p:cNvSpPr/>
            <p:nvPr/>
          </p:nvSpPr>
          <p:spPr>
            <a:xfrm>
              <a:off x="2060650" y="10593000"/>
              <a:ext cx="10726013"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in the English speech contest last year</a:t>
              </a:r>
            </a:p>
          </p:txBody>
        </p:sp>
        <p:sp>
          <p:nvSpPr>
            <p:cNvPr id="7" name="矩形 6"/>
            <p:cNvSpPr/>
            <p:nvPr/>
          </p:nvSpPr>
          <p:spPr>
            <a:xfrm>
              <a:off x="15056399" y="9615124"/>
              <a:ext cx="6609502"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(who/whom/that) </a:t>
              </a:r>
              <a:r>
                <a:rPr lang="en-US" altLang="zh-CN" sz="5400" dirty="0" smtClean="0">
                  <a:solidFill>
                    <a:srgbClr val="FF0000"/>
                  </a:solidFill>
                  <a:latin typeface="Times New Roman" pitchFamily="18" charset="0"/>
                  <a:ea typeface="方正楷体_GBK" pitchFamily="2" charset="-122"/>
                </a:rPr>
                <a:t>I met</a:t>
              </a:r>
              <a:endParaRPr lang="en-US" altLang="zh-CN" sz="5400" dirty="0">
                <a:solidFill>
                  <a:srgbClr val="FF0000"/>
                </a:solidFill>
                <a:latin typeface="Times New Roman" pitchFamily="18" charset="0"/>
                <a:ea typeface="方正楷体_GBK" pitchFamily="2" charset="-122"/>
              </a:endParaRPr>
            </a:p>
          </p:txBody>
        </p:sp>
      </p:grpSp>
      <p:grpSp>
        <p:nvGrpSpPr>
          <p:cNvPr id="28" name="组合 27"/>
          <p:cNvGrpSpPr/>
          <p:nvPr/>
        </p:nvGrpSpPr>
        <p:grpSpPr>
          <a:xfrm>
            <a:off x="2044905" y="11493756"/>
            <a:ext cx="19591133" cy="1079244"/>
            <a:chOff x="2044905" y="10503000"/>
            <a:chExt cx="19591133" cy="1079244"/>
          </a:xfrm>
        </p:grpSpPr>
        <p:cxnSp>
          <p:nvCxnSpPr>
            <p:cNvPr id="16" name="直接连接符 15"/>
            <p:cNvCxnSpPr/>
            <p:nvPr/>
          </p:nvCxnSpPr>
          <p:spPr>
            <a:xfrm>
              <a:off x="15056399" y="10503000"/>
              <a:ext cx="657963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044905" y="11444369"/>
              <a:ext cx="10500745" cy="1670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12592023" y="10658914"/>
              <a:ext cx="357790" cy="923330"/>
            </a:xfrm>
            <a:prstGeom prst="rect">
              <a:avLst/>
            </a:prstGeom>
          </p:spPr>
          <p:txBody>
            <a:bodyPr wrap="none">
              <a:spAutoFit/>
            </a:bodyPr>
            <a:lstStyle/>
            <a:p>
              <a:r>
                <a:rPr lang="en-US" altLang="zh-CN" sz="5400" dirty="0" smtClean="0">
                  <a:latin typeface="Times New Roman" panose="02020603050405020304" pitchFamily="18" charset="0"/>
                  <a:cs typeface="Times New Roman" panose="02020603050405020304" pitchFamily="18" charset="0"/>
                </a:rPr>
                <a:t>.</a:t>
              </a:r>
              <a:endParaRPr lang="zh-CN" altLang="en-US" sz="5400" dirty="0">
                <a:latin typeface="Times New Roman" panose="02020603050405020304" pitchFamily="18" charset="0"/>
                <a:cs typeface="Times New Roman" panose="02020603050405020304" pitchFamily="18" charset="0"/>
              </a:endParaRPr>
            </a:p>
          </p:txBody>
        </p:sp>
      </p:grpSp>
      <p:pic>
        <p:nvPicPr>
          <p:cNvPr id="22" name="图片 21">
            <a:hlinkClick r:id="rId3"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703114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Effect transition="in" filter="fade">
                                      <p:cBhvr>
                                        <p:cTn id="25" dur="500"/>
                                        <p:tgtEl>
                                          <p:spTgt spid="5">
                                            <p:txEl>
                                              <p:pRg st="4" end="4"/>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Effect transition="in" filter="fade">
                                      <p:cBhvr>
                                        <p:cTn id="28" dur="500"/>
                                        <p:tgtEl>
                                          <p:spTgt spid="5">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5">
                                            <p:txEl>
                                              <p:pRg st="6" end="6"/>
                                            </p:txEl>
                                          </p:spTgt>
                                        </p:tgtEl>
                                        <p:attrNameLst>
                                          <p:attrName>style.visibility</p:attrName>
                                        </p:attrNameLst>
                                      </p:cBhvr>
                                      <p:to>
                                        <p:strVal val="visible"/>
                                      </p:to>
                                    </p:set>
                                    <p:animEffect transition="in" filter="fade">
                                      <p:cBhvr>
                                        <p:cTn id="33" dur="500"/>
                                        <p:tgtEl>
                                          <p:spTgt spid="5">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500"/>
                                        <p:tgtEl>
                                          <p:spTgt spid="27"/>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5">
                                            <p:txEl>
                                              <p:pRg st="9" end="9"/>
                                            </p:txEl>
                                          </p:spTgt>
                                        </p:tgtEl>
                                        <p:attrNameLst>
                                          <p:attrName>style.visibility</p:attrName>
                                        </p:attrNameLst>
                                      </p:cBhvr>
                                      <p:to>
                                        <p:strVal val="visible"/>
                                      </p:to>
                                    </p:set>
                                    <p:animEffect transition="in" filter="fade">
                                      <p:cBhvr>
                                        <p:cTn id="48" dur="500"/>
                                        <p:tgtEl>
                                          <p:spTgt spid="5">
                                            <p:txEl>
                                              <p:pRg st="9" end="9"/>
                                            </p:txEl>
                                          </p:spTgt>
                                        </p:tgtEl>
                                      </p:cBhvr>
                                    </p:animEffect>
                                  </p:childTnLst>
                                </p:cTn>
                              </p:par>
                              <p:par>
                                <p:cTn id="49" presetID="10" presetClass="entr" presetSubtype="0" fill="hold" nodeType="withEffect">
                                  <p:stCondLst>
                                    <p:cond delay="0"/>
                                  </p:stCondLst>
                                  <p:childTnLst>
                                    <p:set>
                                      <p:cBhvr>
                                        <p:cTn id="50" dur="1" fill="hold">
                                          <p:stCondLst>
                                            <p:cond delay="0"/>
                                          </p:stCondLst>
                                        </p:cTn>
                                        <p:tgtEl>
                                          <p:spTgt spid="5">
                                            <p:txEl>
                                              <p:pRg st="10" end="10"/>
                                            </p:txEl>
                                          </p:spTgt>
                                        </p:tgtEl>
                                        <p:attrNameLst>
                                          <p:attrName>style.visibility</p:attrName>
                                        </p:attrNameLst>
                                      </p:cBhvr>
                                      <p:to>
                                        <p:strVal val="visible"/>
                                      </p:to>
                                    </p:set>
                                    <p:animEffect transition="in" filter="fade">
                                      <p:cBhvr>
                                        <p:cTn id="51" dur="500"/>
                                        <p:tgtEl>
                                          <p:spTgt spid="5">
                                            <p:txEl>
                                              <p:pRg st="10" end="1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5">
                                            <p:txEl>
                                              <p:pRg st="11" end="11"/>
                                            </p:txEl>
                                          </p:spTgt>
                                        </p:tgtEl>
                                        <p:attrNameLst>
                                          <p:attrName>style.visibility</p:attrName>
                                        </p:attrNameLst>
                                      </p:cBhvr>
                                      <p:to>
                                        <p:strVal val="visible"/>
                                      </p:to>
                                    </p:set>
                                    <p:animEffect transition="in" filter="fade">
                                      <p:cBhvr>
                                        <p:cTn id="56" dur="500"/>
                                        <p:tgtEl>
                                          <p:spTgt spid="5">
                                            <p:txEl>
                                              <p:pRg st="11" end="11"/>
                                            </p:txEl>
                                          </p:spTgt>
                                        </p:tgtEl>
                                      </p:cBhvr>
                                    </p:animEffect>
                                  </p:childTnLst>
                                </p:cTn>
                              </p:par>
                              <p:par>
                                <p:cTn id="57" presetID="10" presetClass="entr" presetSubtype="0" fill="hold" nodeType="withEffect">
                                  <p:stCondLst>
                                    <p:cond delay="0"/>
                                  </p:stCondLst>
                                  <p:childTnLst>
                                    <p:set>
                                      <p:cBhvr>
                                        <p:cTn id="58" dur="1" fill="hold">
                                          <p:stCondLst>
                                            <p:cond delay="0"/>
                                          </p:stCondLst>
                                        </p:cTn>
                                        <p:tgtEl>
                                          <p:spTgt spid="5">
                                            <p:txEl>
                                              <p:pRg st="12" end="12"/>
                                            </p:txEl>
                                          </p:spTgt>
                                        </p:tgtEl>
                                        <p:attrNameLst>
                                          <p:attrName>style.visibility</p:attrName>
                                        </p:attrNameLst>
                                      </p:cBhvr>
                                      <p:to>
                                        <p:strVal val="visible"/>
                                      </p:to>
                                    </p:set>
                                    <p:animEffect transition="in" filter="fade">
                                      <p:cBhvr>
                                        <p:cTn id="59" dur="500"/>
                                        <p:tgtEl>
                                          <p:spTgt spid="5">
                                            <p:txEl>
                                              <p:pRg st="12" end="12"/>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fade">
                                      <p:cBhvr>
                                        <p:cTn id="64" dur="500"/>
                                        <p:tgtEl>
                                          <p:spTgt spid="28"/>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250649" y="738000"/>
            <a:ext cx="21963632" cy="7405104"/>
          </a:xfrm>
          <a:prstGeom prst="rect">
            <a:avLst/>
          </a:prstGeom>
          <a:ln>
            <a:noFill/>
          </a:ln>
        </p:spPr>
        <p:txBody>
          <a:bodyPr wrap="square">
            <a:spAutoFit/>
          </a:bodyPr>
          <a:lstStyle/>
          <a:p>
            <a:pPr>
              <a:lnSpc>
                <a:spcPct val="110000"/>
              </a:lnSpc>
            </a:pPr>
            <a:r>
              <a:rPr lang="en-US" altLang="zh-CN" sz="5400" dirty="0" smtClean="0">
                <a:latin typeface="Times New Roman" pitchFamily="18" charset="0"/>
                <a:ea typeface="楷体" pitchFamily="49" charset="-122"/>
              </a:rPr>
              <a:t>7. </a:t>
            </a:r>
            <a:r>
              <a:rPr lang="zh-CN" altLang="en-US" sz="5400" dirty="0" smtClean="0">
                <a:latin typeface="Times New Roman" pitchFamily="18" charset="0"/>
                <a:ea typeface="楷体" pitchFamily="49" charset="-122"/>
              </a:rPr>
              <a:t>我们</a:t>
            </a:r>
            <a:r>
              <a:rPr lang="zh-CN" altLang="en-US" sz="5400" dirty="0">
                <a:latin typeface="Times New Roman" pitchFamily="18" charset="0"/>
                <a:ea typeface="楷体" pitchFamily="49" charset="-122"/>
              </a:rPr>
              <a:t>大家都知道，书籍是知识的源泉，通过读书能受益良多。 </a:t>
            </a:r>
            <a:r>
              <a:rPr lang="en-US" altLang="zh-CN" sz="5400" dirty="0">
                <a:latin typeface="Times New Roman" pitchFamily="18" charset="0"/>
                <a:ea typeface="楷体" pitchFamily="49" charset="-122"/>
              </a:rPr>
              <a:t>(as</a:t>
            </a:r>
            <a:r>
              <a:rPr lang="en-US" altLang="zh-CN" sz="5400" dirty="0" smtClean="0">
                <a:latin typeface="Times New Roman" pitchFamily="18" charset="0"/>
                <a:ea typeface="楷体" pitchFamily="49" charset="-122"/>
              </a:rPr>
              <a:t>)</a:t>
            </a:r>
          </a:p>
          <a:p>
            <a:pPr>
              <a:lnSpc>
                <a:spcPct val="110000"/>
              </a:lnSpc>
            </a:pPr>
            <a:r>
              <a:rPr lang="en-US" altLang="zh-CN" sz="5400" dirty="0">
                <a:latin typeface="Times New Roman" pitchFamily="18" charset="0"/>
                <a:ea typeface="楷体" pitchFamily="49" charset="-122"/>
              </a:rPr>
              <a:t> </a:t>
            </a:r>
            <a:r>
              <a:rPr lang="en-US" altLang="zh-CN" sz="5400" dirty="0" smtClean="0">
                <a:latin typeface="Times New Roman" pitchFamily="18" charset="0"/>
                <a:ea typeface="楷体" pitchFamily="49" charset="-122"/>
              </a:rPr>
              <a:t>                                                                                                 </a:t>
            </a:r>
            <a:r>
              <a:rPr lang="en-US" altLang="zh-CN" sz="5400" dirty="0" smtClean="0">
                <a:solidFill>
                  <a:srgbClr val="FF0000"/>
                </a:solidFill>
                <a:latin typeface="Times New Roman" pitchFamily="18" charset="0"/>
                <a:ea typeface="楷体" pitchFamily="49" charset="-122"/>
              </a:rPr>
              <a:t>(</a:t>
            </a:r>
            <a:r>
              <a:rPr lang="en-US" altLang="zh-CN" sz="5400" dirty="0">
                <a:solidFill>
                  <a:srgbClr val="FF0000"/>
                </a:solidFill>
                <a:latin typeface="Times New Roman" pitchFamily="18" charset="0"/>
                <a:ea typeface="楷体" pitchFamily="49" charset="-122"/>
              </a:rPr>
              <a:t>2019·</a:t>
            </a:r>
            <a:r>
              <a:rPr lang="zh-CN" altLang="en-US" sz="5400" dirty="0">
                <a:solidFill>
                  <a:srgbClr val="FF0000"/>
                </a:solidFill>
                <a:latin typeface="Times New Roman" pitchFamily="18" charset="0"/>
                <a:ea typeface="楷体" pitchFamily="49" charset="-122"/>
              </a:rPr>
              <a:t>新编</a:t>
            </a:r>
            <a:r>
              <a:rPr lang="en-US" altLang="zh-CN" sz="5400" dirty="0">
                <a:solidFill>
                  <a:srgbClr val="FF0000"/>
                </a:solidFill>
                <a:latin typeface="Times New Roman" pitchFamily="18" charset="0"/>
                <a:ea typeface="楷体" pitchFamily="49" charset="-122"/>
              </a:rPr>
              <a:t>)</a:t>
            </a:r>
            <a:endParaRPr lang="zh-CN" altLang="en-US" sz="5400" dirty="0">
              <a:solidFill>
                <a:srgbClr val="FF0000"/>
              </a:solidFill>
              <a:latin typeface="Times New Roman" pitchFamily="18" charset="0"/>
              <a:ea typeface="楷体" pitchFamily="49" charset="-122"/>
            </a:endParaRPr>
          </a:p>
          <a:p>
            <a:pPr>
              <a:lnSpc>
                <a:spcPct val="110000"/>
              </a:lnSpc>
            </a:pPr>
            <a:r>
              <a:rPr lang="en-US" altLang="zh-CN" sz="5400" dirty="0" smtClean="0">
                <a:latin typeface="Times New Roman" pitchFamily="18" charset="0"/>
                <a:ea typeface="楷体" pitchFamily="49" charset="-122"/>
              </a:rPr>
              <a:t>    </a:t>
            </a:r>
            <a:r>
              <a:rPr lang="en-US" altLang="zh-CN" sz="5400" u="sng" dirty="0" smtClean="0">
                <a:latin typeface="Times New Roman" pitchFamily="18" charset="0"/>
                <a:ea typeface="楷体" pitchFamily="49" charset="-122"/>
              </a:rPr>
              <a:t>                                                              </a:t>
            </a:r>
            <a:r>
              <a:rPr lang="en-US" altLang="zh-CN" sz="5400" dirty="0" smtClean="0">
                <a:latin typeface="Times New Roman" pitchFamily="18" charset="0"/>
                <a:ea typeface="楷体" pitchFamily="49" charset="-122"/>
              </a:rPr>
              <a:t>, books are the source of knowledge  </a:t>
            </a:r>
          </a:p>
          <a:p>
            <a:pPr>
              <a:lnSpc>
                <a:spcPct val="110000"/>
              </a:lnSpc>
            </a:pPr>
            <a:r>
              <a:rPr lang="en-US" altLang="zh-CN" sz="5400" dirty="0">
                <a:latin typeface="Times New Roman" pitchFamily="18" charset="0"/>
                <a:ea typeface="楷体" pitchFamily="49" charset="-122"/>
              </a:rPr>
              <a:t> </a:t>
            </a:r>
            <a:r>
              <a:rPr lang="en-US" altLang="zh-CN" sz="5400" dirty="0" smtClean="0">
                <a:latin typeface="Times New Roman" pitchFamily="18" charset="0"/>
                <a:ea typeface="楷体" pitchFamily="49" charset="-122"/>
              </a:rPr>
              <a:t>   and we can  benefit </a:t>
            </a:r>
            <a:r>
              <a:rPr lang="en-US" altLang="zh-CN" sz="5400" dirty="0">
                <a:latin typeface="Times New Roman" pitchFamily="18" charset="0"/>
                <a:ea typeface="楷体" pitchFamily="49" charset="-122"/>
              </a:rPr>
              <a:t>a great deal from </a:t>
            </a:r>
            <a:r>
              <a:rPr lang="en-US" altLang="zh-CN" sz="5400" dirty="0" smtClean="0">
                <a:latin typeface="Times New Roman" pitchFamily="18" charset="0"/>
                <a:ea typeface="楷体" pitchFamily="49" charset="-122"/>
              </a:rPr>
              <a:t>reading.</a:t>
            </a:r>
            <a:endParaRPr lang="en-US" altLang="zh-CN" sz="5400" dirty="0">
              <a:latin typeface="Times New Roman" pitchFamily="18" charset="0"/>
              <a:ea typeface="楷体" pitchFamily="49" charset="-122"/>
            </a:endParaRPr>
          </a:p>
          <a:p>
            <a:pPr>
              <a:lnSpc>
                <a:spcPct val="110000"/>
              </a:lnSpc>
            </a:pPr>
            <a:endParaRPr lang="en-US" altLang="zh-CN" sz="5400" dirty="0" smtClean="0">
              <a:latin typeface="Times New Roman" pitchFamily="18" charset="0"/>
              <a:ea typeface="楷体" pitchFamily="49" charset="-122"/>
            </a:endParaRPr>
          </a:p>
          <a:p>
            <a:pPr>
              <a:lnSpc>
                <a:spcPct val="110000"/>
              </a:lnSpc>
            </a:pPr>
            <a:r>
              <a:rPr lang="en-US" altLang="zh-CN" sz="5400" dirty="0" smtClean="0">
                <a:latin typeface="Times New Roman" pitchFamily="18" charset="0"/>
                <a:ea typeface="楷体" pitchFamily="49" charset="-122"/>
              </a:rPr>
              <a:t>8. </a:t>
            </a:r>
            <a:r>
              <a:rPr lang="zh-CN" altLang="en-US" sz="5400" dirty="0" smtClean="0">
                <a:latin typeface="Times New Roman" pitchFamily="18" charset="0"/>
                <a:ea typeface="楷体" pitchFamily="49" charset="-122"/>
              </a:rPr>
              <a:t>你</a:t>
            </a:r>
            <a:r>
              <a:rPr lang="zh-CN" altLang="en-US" sz="5400" dirty="0">
                <a:latin typeface="Times New Roman" pitchFamily="18" charset="0"/>
                <a:ea typeface="楷体" pitchFamily="49" charset="-122"/>
              </a:rPr>
              <a:t>读这本书时，在你有疑问的地方做个标记。 </a:t>
            </a:r>
            <a:r>
              <a:rPr lang="en-US" altLang="zh-CN" sz="5400" dirty="0">
                <a:solidFill>
                  <a:srgbClr val="FF0000"/>
                </a:solidFill>
                <a:latin typeface="Times New Roman" pitchFamily="18" charset="0"/>
                <a:ea typeface="楷体" pitchFamily="49" charset="-122"/>
              </a:rPr>
              <a:t>(where</a:t>
            </a:r>
            <a:r>
              <a:rPr lang="en-US" altLang="zh-CN" sz="5400" dirty="0" smtClean="0">
                <a:solidFill>
                  <a:srgbClr val="FF0000"/>
                </a:solidFill>
                <a:latin typeface="Times New Roman" pitchFamily="18" charset="0"/>
                <a:ea typeface="楷体" pitchFamily="49" charset="-122"/>
              </a:rPr>
              <a:t>)</a:t>
            </a:r>
          </a:p>
          <a:p>
            <a:pPr>
              <a:lnSpc>
                <a:spcPct val="110000"/>
              </a:lnSpc>
            </a:pPr>
            <a:r>
              <a:rPr lang="en-US" altLang="zh-CN" sz="5400" dirty="0" smtClean="0">
                <a:solidFill>
                  <a:srgbClr val="FF0000"/>
                </a:solidFill>
                <a:latin typeface="Times New Roman" pitchFamily="18" charset="0"/>
                <a:ea typeface="楷体" pitchFamily="49" charset="-122"/>
              </a:rPr>
              <a:t>                                                                              (</a:t>
            </a:r>
            <a:r>
              <a:rPr lang="en-US" altLang="zh-CN" sz="5400" dirty="0">
                <a:solidFill>
                  <a:srgbClr val="FF0000"/>
                </a:solidFill>
                <a:latin typeface="Times New Roman" pitchFamily="18" charset="0"/>
                <a:ea typeface="楷体" pitchFamily="49" charset="-122"/>
              </a:rPr>
              <a:t>2019·</a:t>
            </a:r>
            <a:r>
              <a:rPr lang="zh-CN" altLang="en-US" sz="5400" dirty="0">
                <a:solidFill>
                  <a:srgbClr val="FF0000"/>
                </a:solidFill>
                <a:latin typeface="Times New Roman" pitchFamily="18" charset="0"/>
                <a:ea typeface="楷体" pitchFamily="49" charset="-122"/>
              </a:rPr>
              <a:t>新编</a:t>
            </a:r>
            <a:r>
              <a:rPr lang="en-US" altLang="zh-CN" sz="5400" dirty="0">
                <a:solidFill>
                  <a:srgbClr val="FF0000"/>
                </a:solidFill>
                <a:latin typeface="Times New Roman" pitchFamily="18" charset="0"/>
                <a:ea typeface="楷体" pitchFamily="49" charset="-122"/>
              </a:rPr>
              <a:t>)</a:t>
            </a:r>
            <a:endParaRPr lang="zh-CN" altLang="en-US" sz="5400" dirty="0">
              <a:solidFill>
                <a:srgbClr val="FF0000"/>
              </a:solidFill>
              <a:latin typeface="Times New Roman" pitchFamily="18" charset="0"/>
              <a:ea typeface="楷体" pitchFamily="49" charset="-122"/>
            </a:endParaRPr>
          </a:p>
          <a:p>
            <a:pPr>
              <a:lnSpc>
                <a:spcPct val="110000"/>
              </a:lnSpc>
            </a:pPr>
            <a:r>
              <a:rPr lang="en-US" altLang="zh-CN" sz="5400" dirty="0" smtClean="0">
                <a:latin typeface="Times New Roman" pitchFamily="18" charset="0"/>
                <a:ea typeface="楷体" pitchFamily="49" charset="-122"/>
              </a:rPr>
              <a:t>    When </a:t>
            </a:r>
            <a:r>
              <a:rPr lang="en-US" altLang="zh-CN" sz="5400" dirty="0">
                <a:latin typeface="Times New Roman" pitchFamily="18" charset="0"/>
                <a:ea typeface="楷体" pitchFamily="49" charset="-122"/>
              </a:rPr>
              <a:t>you read the book, make a mark at the </a:t>
            </a:r>
            <a:r>
              <a:rPr lang="en-US" altLang="zh-CN" sz="5400" dirty="0" smtClean="0">
                <a:latin typeface="Times New Roman" pitchFamily="18" charset="0"/>
                <a:ea typeface="楷体" pitchFamily="49" charset="-122"/>
              </a:rPr>
              <a:t>place</a:t>
            </a:r>
            <a:endParaRPr lang="en-US" altLang="zh-CN" sz="5400" dirty="0">
              <a:latin typeface="Times New Roman" pitchFamily="18" charset="0"/>
              <a:ea typeface="楷体" pitchFamily="49" charset="-122"/>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grpSp>
        <p:nvGrpSpPr>
          <p:cNvPr id="14" name="组合 13"/>
          <p:cNvGrpSpPr/>
          <p:nvPr/>
        </p:nvGrpSpPr>
        <p:grpSpPr>
          <a:xfrm>
            <a:off x="2016125" y="6723000"/>
            <a:ext cx="19304525" cy="2498330"/>
            <a:chOff x="2016125" y="6723000"/>
            <a:chExt cx="19304525" cy="2498330"/>
          </a:xfrm>
        </p:grpSpPr>
        <p:grpSp>
          <p:nvGrpSpPr>
            <p:cNvPr id="30" name="组合 29"/>
            <p:cNvGrpSpPr/>
            <p:nvPr/>
          </p:nvGrpSpPr>
          <p:grpSpPr>
            <a:xfrm>
              <a:off x="2016125" y="6723000"/>
              <a:ext cx="19304525" cy="2340000"/>
              <a:chOff x="729208" y="10571067"/>
              <a:chExt cx="19304525" cy="2340000"/>
            </a:xfrm>
          </p:grpSpPr>
          <p:cxnSp>
            <p:nvCxnSpPr>
              <p:cNvPr id="31" name="直接连接符 30"/>
              <p:cNvCxnSpPr/>
              <p:nvPr/>
            </p:nvCxnSpPr>
            <p:spPr>
              <a:xfrm>
                <a:off x="15056399" y="11741067"/>
                <a:ext cx="497733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729208" y="12911067"/>
                <a:ext cx="380260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5168396" y="10571067"/>
                <a:ext cx="357790" cy="923330"/>
              </a:xfrm>
              <a:prstGeom prst="rect">
                <a:avLst/>
              </a:prstGeom>
            </p:spPr>
            <p:txBody>
              <a:bodyPr wrap="none">
                <a:spAutoFit/>
              </a:bodyPr>
              <a:lstStyle/>
              <a:p>
                <a:r>
                  <a:rPr lang="en-US" altLang="zh-CN" sz="5400" dirty="0" smtClean="0">
                    <a:latin typeface="Times New Roman" panose="02020603050405020304" pitchFamily="18" charset="0"/>
                    <a:cs typeface="Times New Roman" panose="02020603050405020304" pitchFamily="18" charset="0"/>
                  </a:rPr>
                  <a:t>.</a:t>
                </a:r>
                <a:endParaRPr lang="zh-CN" altLang="en-US" sz="5400" dirty="0">
                  <a:latin typeface="Times New Roman" panose="02020603050405020304" pitchFamily="18" charset="0"/>
                  <a:cs typeface="Times New Roman" panose="02020603050405020304" pitchFamily="18" charset="0"/>
                </a:endParaRPr>
              </a:p>
            </p:txBody>
          </p:sp>
        </p:grpSp>
        <p:sp>
          <p:nvSpPr>
            <p:cNvPr id="34" name="矩形 33"/>
            <p:cNvSpPr/>
            <p:nvPr/>
          </p:nvSpPr>
          <p:spPr>
            <a:xfrm>
              <a:off x="6020650" y="8298000"/>
              <a:ext cx="357790" cy="923330"/>
            </a:xfrm>
            <a:prstGeom prst="rect">
              <a:avLst/>
            </a:prstGeom>
          </p:spPr>
          <p:txBody>
            <a:bodyPr wrap="none">
              <a:spAutoFit/>
            </a:bodyPr>
            <a:lstStyle/>
            <a:p>
              <a:r>
                <a:rPr lang="en-US" altLang="zh-CN" sz="5400" dirty="0" smtClean="0">
                  <a:latin typeface="Times New Roman" panose="02020603050405020304" pitchFamily="18" charset="0"/>
                  <a:cs typeface="Times New Roman" panose="02020603050405020304" pitchFamily="18" charset="0"/>
                </a:rPr>
                <a:t>.</a:t>
              </a:r>
              <a:endParaRPr lang="zh-CN" altLang="en-US" sz="5400" dirty="0">
                <a:latin typeface="Times New Roman" panose="02020603050405020304" pitchFamily="18" charset="0"/>
                <a:cs typeface="Times New Roman" panose="02020603050405020304" pitchFamily="18" charset="0"/>
              </a:endParaRPr>
            </a:p>
          </p:txBody>
        </p:sp>
      </p:grpSp>
      <p:grpSp>
        <p:nvGrpSpPr>
          <p:cNvPr id="12" name="组合 11"/>
          <p:cNvGrpSpPr/>
          <p:nvPr/>
        </p:nvGrpSpPr>
        <p:grpSpPr>
          <a:xfrm>
            <a:off x="2141962" y="6969670"/>
            <a:ext cx="18975262" cy="2211800"/>
            <a:chOff x="2605859" y="11554530"/>
            <a:chExt cx="18975262" cy="2211800"/>
          </a:xfrm>
        </p:grpSpPr>
        <p:sp>
          <p:nvSpPr>
            <p:cNvPr id="2" name="矩形 1"/>
            <p:cNvSpPr/>
            <p:nvPr/>
          </p:nvSpPr>
          <p:spPr>
            <a:xfrm>
              <a:off x="17010639" y="11554530"/>
              <a:ext cx="4570482"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where you </a:t>
              </a:r>
              <a:r>
                <a:rPr lang="en-US" altLang="zh-CN" sz="5400" dirty="0" smtClean="0">
                  <a:solidFill>
                    <a:srgbClr val="FF0000"/>
                  </a:solidFill>
                  <a:latin typeface="Times New Roman" pitchFamily="18" charset="0"/>
                  <a:ea typeface="方正楷体_GBK" pitchFamily="2" charset="-122"/>
                </a:rPr>
                <a:t>have</a:t>
              </a:r>
              <a:endParaRPr lang="en-US" altLang="zh-CN" sz="5400" dirty="0">
                <a:solidFill>
                  <a:srgbClr val="FF0000"/>
                </a:solidFill>
                <a:latin typeface="Times New Roman" pitchFamily="18" charset="0"/>
                <a:ea typeface="方正楷体_GBK" pitchFamily="2" charset="-122"/>
              </a:endParaRPr>
            </a:p>
          </p:txBody>
        </p:sp>
        <p:sp>
          <p:nvSpPr>
            <p:cNvPr id="6" name="矩形 5"/>
            <p:cNvSpPr/>
            <p:nvPr/>
          </p:nvSpPr>
          <p:spPr>
            <a:xfrm>
              <a:off x="2605859" y="12843000"/>
              <a:ext cx="3704860"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any question</a:t>
              </a:r>
              <a:endParaRPr lang="zh-CN" altLang="en-US" sz="5400" dirty="0">
                <a:solidFill>
                  <a:srgbClr val="FF0000"/>
                </a:solidFill>
                <a:latin typeface="Times New Roman" pitchFamily="18" charset="0"/>
                <a:ea typeface="方正楷体_GBK" pitchFamily="2" charset="-122"/>
              </a:endParaRPr>
            </a:p>
          </p:txBody>
        </p:sp>
      </p:grpSp>
      <p:sp>
        <p:nvSpPr>
          <p:cNvPr id="9" name="矩形 8"/>
          <p:cNvSpPr/>
          <p:nvPr/>
        </p:nvSpPr>
        <p:spPr>
          <a:xfrm>
            <a:off x="2016125" y="2358000"/>
            <a:ext cx="10533653"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As we all know/As is known to us all</a:t>
            </a:r>
          </a:p>
        </p:txBody>
      </p:sp>
      <p:pic>
        <p:nvPicPr>
          <p:cNvPr id="16" name="图片 15">
            <a:hlinkClick r:id="rId3"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756802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fade">
                                      <p:cBhvr>
                                        <p:cTn id="20" dur="500"/>
                                        <p:tgtEl>
                                          <p:spTgt spid="5">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5">
                                            <p:txEl>
                                              <p:pRg st="5" end="5"/>
                                            </p:txEl>
                                          </p:spTgt>
                                        </p:tgtEl>
                                        <p:attrNameLst>
                                          <p:attrName>style.visibility</p:attrName>
                                        </p:attrNameLst>
                                      </p:cBhvr>
                                      <p:to>
                                        <p:strVal val="visible"/>
                                      </p:to>
                                    </p:set>
                                    <p:animEffect transition="in" filter="fade">
                                      <p:cBhvr>
                                        <p:cTn id="30" dur="500"/>
                                        <p:tgtEl>
                                          <p:spTgt spid="5">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5">
                                            <p:txEl>
                                              <p:pRg st="6" end="6"/>
                                            </p:txEl>
                                          </p:spTgt>
                                        </p:tgtEl>
                                        <p:attrNameLst>
                                          <p:attrName>style.visibility</p:attrName>
                                        </p:attrNameLst>
                                      </p:cBhvr>
                                      <p:to>
                                        <p:strVal val="visible"/>
                                      </p:to>
                                    </p:set>
                                    <p:animEffect transition="in" filter="fade">
                                      <p:cBhvr>
                                        <p:cTn id="33" dur="500"/>
                                        <p:tgtEl>
                                          <p:spTgt spid="5">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5">
                                            <p:txEl>
                                              <p:pRg st="7" end="7"/>
                                            </p:txEl>
                                          </p:spTgt>
                                        </p:tgtEl>
                                        <p:attrNameLst>
                                          <p:attrName>style.visibility</p:attrName>
                                        </p:attrNameLst>
                                      </p:cBhvr>
                                      <p:to>
                                        <p:strVal val="visible"/>
                                      </p:to>
                                    </p:set>
                                    <p:animEffect transition="in" filter="fade">
                                      <p:cBhvr>
                                        <p:cTn id="38" dur="500"/>
                                        <p:tgtEl>
                                          <p:spTgt spid="5">
                                            <p:txEl>
                                              <p:pRg st="7" end="7"/>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250649" y="738000"/>
            <a:ext cx="21963632" cy="7405104"/>
          </a:xfrm>
          <a:prstGeom prst="rect">
            <a:avLst/>
          </a:prstGeom>
          <a:ln>
            <a:noFill/>
          </a:ln>
        </p:spPr>
        <p:txBody>
          <a:bodyPr wrap="square">
            <a:spAutoFit/>
          </a:bodyPr>
          <a:lstStyle/>
          <a:p>
            <a:pPr>
              <a:lnSpc>
                <a:spcPct val="110000"/>
              </a:lnSpc>
            </a:pPr>
            <a:r>
              <a:rPr lang="en-US" altLang="zh-CN" sz="5400" dirty="0" smtClean="0">
                <a:latin typeface="Times New Roman" pitchFamily="18" charset="0"/>
                <a:ea typeface="楷体" pitchFamily="49" charset="-122"/>
              </a:rPr>
              <a:t>9. </a:t>
            </a:r>
            <a:r>
              <a:rPr lang="zh-CN" altLang="en-US" sz="5400" dirty="0" smtClean="0">
                <a:latin typeface="Times New Roman" pitchFamily="18" charset="0"/>
                <a:ea typeface="楷体" pitchFamily="49" charset="-122"/>
              </a:rPr>
              <a:t>我们</a:t>
            </a:r>
            <a:r>
              <a:rPr lang="zh-CN" altLang="en-US" sz="5400" dirty="0">
                <a:latin typeface="Times New Roman" pitchFamily="18" charset="0"/>
                <a:ea typeface="楷体" pitchFamily="49" charset="-122"/>
              </a:rPr>
              <a:t>生活在一个比以前更容易获得信息的时代。 </a:t>
            </a:r>
            <a:r>
              <a:rPr lang="en-US" altLang="zh-CN" sz="5400" dirty="0">
                <a:latin typeface="Times New Roman" pitchFamily="18" charset="0"/>
                <a:ea typeface="楷体" pitchFamily="49" charset="-122"/>
              </a:rPr>
              <a:t>(which</a:t>
            </a:r>
            <a:r>
              <a:rPr lang="en-US" altLang="zh-CN" sz="5400" dirty="0" smtClean="0">
                <a:latin typeface="Times New Roman" pitchFamily="18" charset="0"/>
                <a:ea typeface="楷体" pitchFamily="49" charset="-122"/>
              </a:rPr>
              <a:t>)</a:t>
            </a:r>
          </a:p>
          <a:p>
            <a:pPr>
              <a:lnSpc>
                <a:spcPct val="110000"/>
              </a:lnSpc>
            </a:pPr>
            <a:r>
              <a:rPr lang="en-US" altLang="zh-CN" sz="5400" dirty="0" smtClean="0">
                <a:solidFill>
                  <a:srgbClr val="FF0000"/>
                </a:solidFill>
                <a:latin typeface="Times New Roman" pitchFamily="18" charset="0"/>
                <a:ea typeface="楷体" pitchFamily="49" charset="-122"/>
              </a:rPr>
              <a:t>                                                                                (</a:t>
            </a:r>
            <a:r>
              <a:rPr lang="en-US" altLang="zh-CN" sz="5400" dirty="0">
                <a:solidFill>
                  <a:srgbClr val="FF0000"/>
                </a:solidFill>
                <a:latin typeface="Times New Roman" pitchFamily="18" charset="0"/>
                <a:ea typeface="楷体" pitchFamily="49" charset="-122"/>
              </a:rPr>
              <a:t>2019·</a:t>
            </a:r>
            <a:r>
              <a:rPr lang="zh-CN" altLang="en-US" sz="5400" dirty="0">
                <a:solidFill>
                  <a:srgbClr val="FF0000"/>
                </a:solidFill>
                <a:latin typeface="Times New Roman" pitchFamily="18" charset="0"/>
                <a:ea typeface="楷体" pitchFamily="49" charset="-122"/>
              </a:rPr>
              <a:t>新编</a:t>
            </a:r>
            <a:r>
              <a:rPr lang="en-US" altLang="zh-CN" sz="5400" dirty="0">
                <a:solidFill>
                  <a:srgbClr val="FF0000"/>
                </a:solidFill>
                <a:latin typeface="Times New Roman" pitchFamily="18" charset="0"/>
                <a:ea typeface="楷体" pitchFamily="49" charset="-122"/>
              </a:rPr>
              <a:t>)</a:t>
            </a:r>
            <a:endParaRPr lang="zh-CN" altLang="en-US" sz="5400" dirty="0">
              <a:solidFill>
                <a:srgbClr val="FF0000"/>
              </a:solidFill>
              <a:latin typeface="Times New Roman" pitchFamily="18" charset="0"/>
              <a:ea typeface="楷体" pitchFamily="49" charset="-122"/>
            </a:endParaRPr>
          </a:p>
          <a:p>
            <a:pPr>
              <a:lnSpc>
                <a:spcPct val="110000"/>
              </a:lnSpc>
            </a:pPr>
            <a:r>
              <a:rPr lang="en-US" altLang="zh-CN" sz="5400" dirty="0" smtClean="0">
                <a:latin typeface="Times New Roman" pitchFamily="18" charset="0"/>
                <a:ea typeface="楷体" pitchFamily="49" charset="-122"/>
              </a:rPr>
              <a:t>    We </a:t>
            </a:r>
            <a:r>
              <a:rPr lang="en-US" altLang="zh-CN" sz="5400" dirty="0">
                <a:latin typeface="Times New Roman" pitchFamily="18" charset="0"/>
                <a:ea typeface="楷体" pitchFamily="49" charset="-122"/>
              </a:rPr>
              <a:t>live in an </a:t>
            </a:r>
            <a:r>
              <a:rPr lang="en-US" altLang="zh-CN" sz="5400" dirty="0" smtClean="0">
                <a:latin typeface="Times New Roman" pitchFamily="18" charset="0"/>
                <a:ea typeface="楷体" pitchFamily="49" charset="-122"/>
              </a:rPr>
              <a:t>age ___________________________________ than </a:t>
            </a:r>
            <a:r>
              <a:rPr lang="en-US" altLang="zh-CN" sz="5400" dirty="0">
                <a:latin typeface="Times New Roman" pitchFamily="18" charset="0"/>
                <a:ea typeface="楷体" pitchFamily="49" charset="-122"/>
              </a:rPr>
              <a:t>ever </a:t>
            </a:r>
            <a:r>
              <a:rPr lang="en-US" altLang="zh-CN" sz="5400" dirty="0" smtClean="0">
                <a:latin typeface="Times New Roman" pitchFamily="18" charset="0"/>
                <a:ea typeface="楷体" pitchFamily="49" charset="-122"/>
              </a:rPr>
              <a:t>  </a:t>
            </a:r>
          </a:p>
          <a:p>
            <a:pPr>
              <a:lnSpc>
                <a:spcPct val="110000"/>
              </a:lnSpc>
            </a:pPr>
            <a:r>
              <a:rPr lang="en-US" altLang="zh-CN" sz="5400" dirty="0">
                <a:latin typeface="Times New Roman" pitchFamily="18" charset="0"/>
                <a:ea typeface="楷体" pitchFamily="49" charset="-122"/>
              </a:rPr>
              <a:t> </a:t>
            </a:r>
            <a:r>
              <a:rPr lang="en-US" altLang="zh-CN" sz="5400" dirty="0" smtClean="0">
                <a:latin typeface="Times New Roman" pitchFamily="18" charset="0"/>
                <a:ea typeface="楷体" pitchFamily="49" charset="-122"/>
              </a:rPr>
              <a:t>   before.</a:t>
            </a:r>
            <a:endParaRPr lang="en-US" altLang="zh-CN" sz="5400" dirty="0">
              <a:latin typeface="Times New Roman" pitchFamily="18" charset="0"/>
              <a:ea typeface="楷体" pitchFamily="49" charset="-122"/>
            </a:endParaRPr>
          </a:p>
          <a:p>
            <a:pPr>
              <a:lnSpc>
                <a:spcPct val="110000"/>
              </a:lnSpc>
            </a:pPr>
            <a:endParaRPr lang="en-US" altLang="zh-CN" sz="5400" dirty="0" smtClean="0">
              <a:latin typeface="Times New Roman" pitchFamily="18" charset="0"/>
              <a:ea typeface="楷体" pitchFamily="49" charset="-122"/>
            </a:endParaRPr>
          </a:p>
          <a:p>
            <a:pPr>
              <a:lnSpc>
                <a:spcPct val="110000"/>
              </a:lnSpc>
            </a:pPr>
            <a:r>
              <a:rPr lang="en-US" altLang="zh-CN" sz="5400" dirty="0" smtClean="0">
                <a:latin typeface="Times New Roman" pitchFamily="18" charset="0"/>
                <a:ea typeface="楷体" pitchFamily="49" charset="-122"/>
              </a:rPr>
              <a:t>10. </a:t>
            </a:r>
            <a:r>
              <a:rPr lang="zh-CN" altLang="en-US" sz="5400" dirty="0" smtClean="0">
                <a:latin typeface="Times New Roman" pitchFamily="18" charset="0"/>
                <a:ea typeface="楷体" pitchFamily="49" charset="-122"/>
              </a:rPr>
              <a:t>她</a:t>
            </a:r>
            <a:r>
              <a:rPr lang="zh-CN" altLang="en-US" sz="5400" dirty="0">
                <a:latin typeface="Times New Roman" pitchFamily="18" charset="0"/>
                <a:ea typeface="楷体" pitchFamily="49" charset="-122"/>
              </a:rPr>
              <a:t>是能胜任这项工作的员工之一。 </a:t>
            </a:r>
            <a:r>
              <a:rPr lang="en-US" altLang="zh-CN" sz="5400" dirty="0">
                <a:latin typeface="Times New Roman" pitchFamily="18" charset="0"/>
                <a:ea typeface="楷体" pitchFamily="49" charset="-122"/>
              </a:rPr>
              <a:t>(who</a:t>
            </a:r>
            <a:r>
              <a:rPr lang="en-US" altLang="zh-CN" sz="5400" dirty="0" smtClean="0">
                <a:latin typeface="Times New Roman" pitchFamily="18" charset="0"/>
                <a:ea typeface="楷体" pitchFamily="49" charset="-122"/>
              </a:rPr>
              <a:t>)</a:t>
            </a:r>
          </a:p>
          <a:p>
            <a:pPr>
              <a:lnSpc>
                <a:spcPct val="110000"/>
              </a:lnSpc>
            </a:pPr>
            <a:r>
              <a:rPr lang="en-US" altLang="zh-CN" sz="5400" dirty="0">
                <a:solidFill>
                  <a:srgbClr val="FF0000"/>
                </a:solidFill>
                <a:latin typeface="Times New Roman" pitchFamily="18" charset="0"/>
                <a:ea typeface="楷体" pitchFamily="49" charset="-122"/>
              </a:rPr>
              <a:t> </a:t>
            </a:r>
            <a:r>
              <a:rPr lang="en-US" altLang="zh-CN" sz="5400" dirty="0" smtClean="0">
                <a:solidFill>
                  <a:srgbClr val="FF0000"/>
                </a:solidFill>
                <a:latin typeface="Times New Roman" pitchFamily="18" charset="0"/>
                <a:ea typeface="楷体" pitchFamily="49" charset="-122"/>
              </a:rPr>
              <a:t>                                                       (</a:t>
            </a:r>
            <a:r>
              <a:rPr lang="en-US" altLang="zh-CN" sz="5400" dirty="0">
                <a:solidFill>
                  <a:srgbClr val="FF0000"/>
                </a:solidFill>
                <a:latin typeface="Times New Roman" pitchFamily="18" charset="0"/>
                <a:ea typeface="楷体" pitchFamily="49" charset="-122"/>
              </a:rPr>
              <a:t>2019·</a:t>
            </a:r>
            <a:r>
              <a:rPr lang="zh-CN" altLang="en-US" sz="5400" dirty="0">
                <a:solidFill>
                  <a:srgbClr val="FF0000"/>
                </a:solidFill>
                <a:latin typeface="Times New Roman" pitchFamily="18" charset="0"/>
                <a:ea typeface="楷体" pitchFamily="49" charset="-122"/>
              </a:rPr>
              <a:t>新编</a:t>
            </a:r>
            <a:r>
              <a:rPr lang="en-US" altLang="zh-CN" sz="5400" dirty="0">
                <a:solidFill>
                  <a:srgbClr val="FF0000"/>
                </a:solidFill>
                <a:latin typeface="Times New Roman" pitchFamily="18" charset="0"/>
                <a:ea typeface="楷体" pitchFamily="49" charset="-122"/>
              </a:rPr>
              <a:t>)</a:t>
            </a:r>
            <a:endParaRPr lang="zh-CN" altLang="en-US" sz="5400" dirty="0">
              <a:solidFill>
                <a:srgbClr val="FF0000"/>
              </a:solidFill>
              <a:latin typeface="Times New Roman" pitchFamily="18" charset="0"/>
              <a:ea typeface="楷体" pitchFamily="49" charset="-122"/>
            </a:endParaRPr>
          </a:p>
          <a:p>
            <a:pPr>
              <a:lnSpc>
                <a:spcPct val="110000"/>
              </a:lnSpc>
            </a:pPr>
            <a:r>
              <a:rPr lang="en-US" altLang="zh-CN" sz="5400" dirty="0" smtClean="0">
                <a:latin typeface="Times New Roman" pitchFamily="18" charset="0"/>
                <a:ea typeface="楷体" pitchFamily="49" charset="-122"/>
              </a:rPr>
              <a:t>     She </a:t>
            </a:r>
            <a:r>
              <a:rPr lang="en-US" altLang="zh-CN" sz="5400" dirty="0">
                <a:latin typeface="Times New Roman" pitchFamily="18" charset="0"/>
                <a:ea typeface="楷体" pitchFamily="49" charset="-122"/>
              </a:rPr>
              <a:t>is one of </a:t>
            </a:r>
            <a:r>
              <a:rPr lang="en-US" altLang="zh-CN" sz="5400" dirty="0" smtClean="0">
                <a:latin typeface="Times New Roman" pitchFamily="18" charset="0"/>
                <a:ea typeface="楷体" pitchFamily="49" charset="-122"/>
              </a:rPr>
              <a:t>the employees__________________________.</a:t>
            </a:r>
            <a:endParaRPr lang="en-US" altLang="zh-CN" sz="5400" dirty="0">
              <a:latin typeface="Times New Roman" pitchFamily="18" charset="0"/>
              <a:ea typeface="楷体" pitchFamily="49" charset="-122"/>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3200" dirty="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定语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2" name="矩形 1"/>
          <p:cNvSpPr/>
          <p:nvPr/>
        </p:nvSpPr>
        <p:spPr>
          <a:xfrm>
            <a:off x="7143736" y="2583000"/>
            <a:ext cx="11206914"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in which the information is easier to get</a:t>
            </a:r>
          </a:p>
        </p:txBody>
      </p:sp>
      <p:sp>
        <p:nvSpPr>
          <p:cNvPr id="6" name="矩形 5"/>
          <p:cNvSpPr/>
          <p:nvPr/>
        </p:nvSpPr>
        <p:spPr>
          <a:xfrm>
            <a:off x="10385650" y="7014670"/>
            <a:ext cx="8090676" cy="923330"/>
          </a:xfrm>
          <a:prstGeom prst="rect">
            <a:avLst/>
          </a:prstGeom>
        </p:spPr>
        <p:txBody>
          <a:bodyPr wrap="none">
            <a:spAutoFit/>
          </a:bodyPr>
          <a:lstStyle/>
          <a:p>
            <a:r>
              <a:rPr lang="en-US" altLang="zh-CN" sz="5400" dirty="0">
                <a:solidFill>
                  <a:srgbClr val="FF0000"/>
                </a:solidFill>
                <a:latin typeface="Times New Roman" pitchFamily="18" charset="0"/>
                <a:ea typeface="方正楷体_GBK" pitchFamily="2" charset="-122"/>
              </a:rPr>
              <a:t>who are qualified for the job</a:t>
            </a:r>
          </a:p>
        </p:txBody>
      </p:sp>
      <p:pic>
        <p:nvPicPr>
          <p:cNvPr id="8" name="图片 7">
            <a:hlinkClick r:id="rId3"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574057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fade">
                                      <p:cBhvr>
                                        <p:cTn id="20" dur="500"/>
                                        <p:tgtEl>
                                          <p:spTgt spid="5">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5">
                                            <p:txEl>
                                              <p:pRg st="5" end="5"/>
                                            </p:txEl>
                                          </p:spTgt>
                                        </p:tgtEl>
                                        <p:attrNameLst>
                                          <p:attrName>style.visibility</p:attrName>
                                        </p:attrNameLst>
                                      </p:cBhvr>
                                      <p:to>
                                        <p:strVal val="visible"/>
                                      </p:to>
                                    </p:set>
                                    <p:animEffect transition="in" filter="fade">
                                      <p:cBhvr>
                                        <p:cTn id="30" dur="500"/>
                                        <p:tgtEl>
                                          <p:spTgt spid="5">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animEffect transition="in" filter="fade">
                                      <p:cBhvr>
                                        <p:cTn id="35" dur="500"/>
                                        <p:tgtEl>
                                          <p:spTgt spid="5">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5">
                                            <p:txEl>
                                              <p:pRg st="7" end="7"/>
                                            </p:txEl>
                                          </p:spTgt>
                                        </p:tgtEl>
                                        <p:attrNameLst>
                                          <p:attrName>style.visibility</p:attrName>
                                        </p:attrNameLst>
                                      </p:cBhvr>
                                      <p:to>
                                        <p:strVal val="visible"/>
                                      </p:to>
                                    </p:set>
                                    <p:animEffect transition="in" filter="fade">
                                      <p:cBhvr>
                                        <p:cTn id="40" dur="500"/>
                                        <p:tgtEl>
                                          <p:spTgt spid="5">
                                            <p:txEl>
                                              <p:pRg st="7" end="7"/>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theme/theme1.xml><?xml version="1.0" encoding="utf-8"?>
<a:theme xmlns:a="http://schemas.openxmlformats.org/drawingml/2006/main" name="黑色背景字幕版">
  <a:themeElements>
    <a:clrScheme name="自定义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32888</TotalTime>
  <Words>4117</Words>
  <Application>Microsoft Office PowerPoint</Application>
  <PresentationFormat>自定义</PresentationFormat>
  <Paragraphs>459</Paragraphs>
  <Slides>44</Slides>
  <Notes>0</Notes>
  <HiddenSlides>0</HiddenSlides>
  <MMClips>0</MMClips>
  <ScaleCrop>false</ScaleCrop>
  <HeadingPairs>
    <vt:vector size="4" baseType="variant">
      <vt:variant>
        <vt:lpstr>主题</vt:lpstr>
      </vt:variant>
      <vt:variant>
        <vt:i4>1</vt:i4>
      </vt:variant>
      <vt:variant>
        <vt:lpstr>幻灯片标题</vt:lpstr>
      </vt:variant>
      <vt:variant>
        <vt:i4>44</vt:i4>
      </vt:variant>
    </vt:vector>
  </HeadingPairs>
  <TitlesOfParts>
    <vt:vector size="45" baseType="lpstr">
      <vt:lpstr>黑色背景字幕版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qiwen气温</dc:creator>
  <cp:lastModifiedBy>078</cp:lastModifiedBy>
  <cp:revision>5183</cp:revision>
  <dcterms:created xsi:type="dcterms:W3CDTF">2015-01-26T03:08:00Z</dcterms:created>
  <dcterms:modified xsi:type="dcterms:W3CDTF">2019-03-01T08:15:36Z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2052-10.1.0.5559</vt:lpwstr>
  </property>
</Properties>
</file>