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58" r:id="rId4"/>
    <p:sldId id="257" r:id="rId5"/>
    <p:sldId id="261" r:id="rId6"/>
    <p:sldId id="260" r:id="rId7"/>
    <p:sldId id="262" r:id="rId8"/>
    <p:sldId id="272" r:id="rId9"/>
    <p:sldId id="263" r:id="rId10"/>
    <p:sldId id="264" r:id="rId11"/>
    <p:sldId id="266" r:id="rId12"/>
    <p:sldId id="265" r:id="rId13"/>
    <p:sldId id="268" r:id="rId14"/>
    <p:sldId id="273" r:id="rId15"/>
    <p:sldId id="267" r:id="rId16"/>
    <p:sldId id="269" r:id="rId17"/>
    <p:sldId id="270" r:id="rId18"/>
    <p:sldId id="271" r:id="rId1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8" d="100"/>
          <a:sy n="88" d="100"/>
        </p:scale>
        <p:origin x="10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15322-85EC-4887-B8E2-58EFE78986F6}" type="datetimeFigureOut">
              <a:rPr lang="zh-CN" altLang="en-US" smtClean="0"/>
              <a:t>2020/4/13 Monday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36528-B109-42F0-A6A6-8FECA44F77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49641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15322-85EC-4887-B8E2-58EFE78986F6}" type="datetimeFigureOut">
              <a:rPr lang="zh-CN" altLang="en-US" smtClean="0"/>
              <a:t>2020/4/13 Monday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36528-B109-42F0-A6A6-8FECA44F77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67190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15322-85EC-4887-B8E2-58EFE78986F6}" type="datetimeFigureOut">
              <a:rPr lang="zh-CN" altLang="en-US" smtClean="0"/>
              <a:t>2020/4/13 Monday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36528-B109-42F0-A6A6-8FECA44F77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38847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15322-85EC-4887-B8E2-58EFE78986F6}" type="datetimeFigureOut">
              <a:rPr lang="zh-CN" altLang="en-US" smtClean="0"/>
              <a:t>2020/4/13 Monday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36528-B109-42F0-A6A6-8FECA44F77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1061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15322-85EC-4887-B8E2-58EFE78986F6}" type="datetimeFigureOut">
              <a:rPr lang="zh-CN" altLang="en-US" smtClean="0"/>
              <a:t>2020/4/13 Monday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36528-B109-42F0-A6A6-8FECA44F77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5655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15322-85EC-4887-B8E2-58EFE78986F6}" type="datetimeFigureOut">
              <a:rPr lang="zh-CN" altLang="en-US" smtClean="0"/>
              <a:t>2020/4/13 Monday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36528-B109-42F0-A6A6-8FECA44F77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8656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15322-85EC-4887-B8E2-58EFE78986F6}" type="datetimeFigureOut">
              <a:rPr lang="zh-CN" altLang="en-US" smtClean="0"/>
              <a:t>2020/4/13 Monday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36528-B109-42F0-A6A6-8FECA44F77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19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15322-85EC-4887-B8E2-58EFE78986F6}" type="datetimeFigureOut">
              <a:rPr lang="zh-CN" altLang="en-US" smtClean="0"/>
              <a:t>2020/4/13 Monday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36528-B109-42F0-A6A6-8FECA44F77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5939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15322-85EC-4887-B8E2-58EFE78986F6}" type="datetimeFigureOut">
              <a:rPr lang="zh-CN" altLang="en-US" smtClean="0"/>
              <a:t>2020/4/13 Monday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36528-B109-42F0-A6A6-8FECA44F77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8941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15322-85EC-4887-B8E2-58EFE78986F6}" type="datetimeFigureOut">
              <a:rPr lang="zh-CN" altLang="en-US" smtClean="0"/>
              <a:t>2020/4/13 Monday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36528-B109-42F0-A6A6-8FECA44F77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9922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15322-85EC-4887-B8E2-58EFE78986F6}" type="datetimeFigureOut">
              <a:rPr lang="zh-CN" altLang="en-US" smtClean="0"/>
              <a:t>2020/4/13 Monday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36528-B109-42F0-A6A6-8FECA44F77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5643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D15322-85EC-4887-B8E2-58EFE78986F6}" type="datetimeFigureOut">
              <a:rPr lang="zh-CN" altLang="en-US" smtClean="0"/>
              <a:t>2020/4/13 Monday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436528-B109-42F0-A6A6-8FECA44F77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159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42176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95940" y="700857"/>
            <a:ext cx="8567059" cy="442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6088" indent="-446088"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I wake up to the sound of the wind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buffeting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the cloth of my tent. </a:t>
            </a:r>
          </a:p>
          <a:p>
            <a:pPr marL="446088" indent="-446088">
              <a:lnSpc>
                <a:spcPct val="11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buffet: </a:t>
            </a:r>
            <a:r>
              <a:rPr lang="en-US" altLang="zh-CN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</a:t>
            </a:r>
            <a:r>
              <a:rPr lang="en-US" altLang="zh-C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(of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wind, rain, etc.) to hit something </a:t>
            </a:r>
            <a:endParaRPr lang="en-US" altLang="zh-CN" sz="3200" b="1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10000"/>
              </a:lnSpc>
            </a:pP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repeatedly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with great force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风、雨等）连续猛击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打来打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去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London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buffeted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 storms last 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night. (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翻译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46088" indent="-446088">
              <a:lnSpc>
                <a:spcPct val="110000"/>
              </a:lnSpc>
            </a:pP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伦敦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昨晚遭到暴风雨的袭击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358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83027" y="842371"/>
            <a:ext cx="8382000" cy="334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meal where people serve themselves </a:t>
            </a:r>
            <a:endParaRPr lang="en-US" altLang="zh-CN" sz="3200" b="1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different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usually cold food 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自助餐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The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price includes morning coffee,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buffet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lunch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afternoon tea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(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翻译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10000"/>
              </a:lnSpc>
            </a:pP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该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价格包含早晨的咖啡、自助午餐和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下午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茶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753331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06829" y="642255"/>
            <a:ext cx="8523514" cy="4967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10000"/>
              </a:lnSpc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358775" indent="-358775"/>
            <a:r>
              <a:rPr lang="en-US" altLang="zh-CN" dirty="0"/>
              <a:t>2</a:t>
            </a:r>
            <a:r>
              <a:rPr lang="en-US" altLang="zh-CN" dirty="0" smtClean="0"/>
              <a:t>. I leave my tent and walk over to the mountain </a:t>
            </a:r>
            <a:r>
              <a:rPr lang="en-US" altLang="zh-CN" dirty="0" smtClean="0">
                <a:solidFill>
                  <a:srgbClr val="FF0000"/>
                </a:solidFill>
              </a:rPr>
              <a:t>edge</a:t>
            </a:r>
            <a:r>
              <a:rPr lang="en-US" altLang="zh-CN" dirty="0" smtClean="0"/>
              <a:t>.</a:t>
            </a:r>
          </a:p>
          <a:p>
            <a:pPr marL="358775" indent="-358775"/>
            <a:r>
              <a:rPr lang="en-US" altLang="zh-CN" dirty="0" smtClean="0">
                <a:solidFill>
                  <a:srgbClr val="FF0000"/>
                </a:solidFill>
              </a:rPr>
              <a:t>   edge:</a:t>
            </a:r>
            <a:r>
              <a:rPr lang="en-US" altLang="zh-CN" i="1" dirty="0" smtClean="0">
                <a:solidFill>
                  <a:srgbClr val="FF0000"/>
                </a:solidFill>
              </a:rPr>
              <a:t> n</a:t>
            </a:r>
            <a:r>
              <a:rPr lang="en-US" altLang="zh-CN" dirty="0" smtClean="0">
                <a:solidFill>
                  <a:srgbClr val="FF0000"/>
                </a:solidFill>
              </a:rPr>
              <a:t>. </a:t>
            </a:r>
            <a:r>
              <a:rPr lang="en-US" altLang="zh-CN" i="1" dirty="0" smtClean="0">
                <a:solidFill>
                  <a:srgbClr val="FF0000"/>
                </a:solidFill>
              </a:rPr>
              <a:t>the </a:t>
            </a:r>
            <a:r>
              <a:rPr lang="en-US" altLang="zh-CN" i="1" dirty="0">
                <a:solidFill>
                  <a:srgbClr val="FF0000"/>
                </a:solidFill>
              </a:rPr>
              <a:t>part of an object that is furthest </a:t>
            </a:r>
            <a:endParaRPr lang="en-US" altLang="zh-CN" i="1" dirty="0" smtClean="0">
              <a:solidFill>
                <a:srgbClr val="FF0000"/>
              </a:solidFill>
            </a:endParaRPr>
          </a:p>
          <a:p>
            <a:pPr marL="358775" indent="-358775"/>
            <a:r>
              <a:rPr lang="en-US" altLang="zh-CN" i="1" dirty="0">
                <a:solidFill>
                  <a:srgbClr val="FF0000"/>
                </a:solidFill>
              </a:rPr>
              <a:t> </a:t>
            </a:r>
            <a:r>
              <a:rPr lang="en-US" altLang="zh-CN" i="1" dirty="0" smtClean="0">
                <a:solidFill>
                  <a:srgbClr val="FF0000"/>
                </a:solidFill>
              </a:rPr>
              <a:t>                from </a:t>
            </a:r>
            <a:r>
              <a:rPr lang="en-US" altLang="zh-CN" i="1" dirty="0">
                <a:solidFill>
                  <a:srgbClr val="FF0000"/>
                </a:solidFill>
              </a:rPr>
              <a:t>its </a:t>
            </a:r>
            <a:r>
              <a:rPr lang="en-US" altLang="zh-CN" i="1" dirty="0" err="1" smtClean="0">
                <a:solidFill>
                  <a:srgbClr val="FF0000"/>
                </a:solidFill>
              </a:rPr>
              <a:t>centre</a:t>
            </a:r>
            <a:r>
              <a:rPr lang="en-US" altLang="zh-CN" i="1" dirty="0" smtClean="0">
                <a:solidFill>
                  <a:srgbClr val="FF0000"/>
                </a:solidFill>
              </a:rPr>
              <a:t> </a:t>
            </a:r>
            <a:r>
              <a:rPr lang="zh-CN" altLang="en-US" dirty="0" smtClean="0">
                <a:solidFill>
                  <a:srgbClr val="FF0000"/>
                </a:solidFill>
              </a:rPr>
              <a:t>边；边缘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pPr marL="358775" indent="-358775"/>
            <a:r>
              <a:rPr lang="en-US" altLang="zh-CN" dirty="0" smtClean="0"/>
              <a:t>    </a:t>
            </a:r>
            <a:r>
              <a:rPr lang="en-US" altLang="zh-CN" dirty="0" err="1" smtClean="0"/>
              <a:t>eg</a:t>
            </a:r>
            <a:r>
              <a:rPr lang="en-US" altLang="zh-CN" dirty="0" smtClean="0"/>
              <a:t>  Put </a:t>
            </a:r>
            <a:r>
              <a:rPr lang="en-US" altLang="zh-CN" dirty="0"/>
              <a:t>the lamb in the </a:t>
            </a:r>
            <a:r>
              <a:rPr lang="en-US" altLang="zh-CN" dirty="0" err="1"/>
              <a:t>centre</a:t>
            </a:r>
            <a:r>
              <a:rPr lang="en-US" altLang="zh-CN" dirty="0"/>
              <a:t> of the dish, </a:t>
            </a:r>
            <a:endParaRPr lang="en-US" altLang="zh-CN" dirty="0" smtClean="0"/>
          </a:p>
          <a:p>
            <a:pPr marL="358775" indent="-358775"/>
            <a:r>
              <a:rPr lang="en-US" altLang="zh-CN" dirty="0"/>
              <a:t> </a:t>
            </a:r>
            <a:r>
              <a:rPr lang="en-US" altLang="zh-CN" dirty="0" smtClean="0"/>
              <a:t>         with </a:t>
            </a:r>
            <a:r>
              <a:rPr lang="en-US" altLang="zh-CN" dirty="0"/>
              <a:t>the vegetables and herbs around the </a:t>
            </a:r>
            <a:endParaRPr lang="en-US" altLang="zh-CN" dirty="0" smtClean="0"/>
          </a:p>
          <a:p>
            <a:pPr marL="358775" indent="-358775"/>
            <a:r>
              <a:rPr lang="en-US" altLang="zh-CN" dirty="0">
                <a:solidFill>
                  <a:srgbClr val="FF0000"/>
                </a:solidFill>
              </a:rPr>
              <a:t> </a:t>
            </a:r>
            <a:r>
              <a:rPr lang="en-US" altLang="zh-CN" dirty="0" smtClean="0">
                <a:solidFill>
                  <a:srgbClr val="FF0000"/>
                </a:solidFill>
              </a:rPr>
              <a:t>         edge</a:t>
            </a:r>
            <a:r>
              <a:rPr lang="en-US" altLang="zh-CN" dirty="0" smtClean="0"/>
              <a:t>. (</a:t>
            </a:r>
            <a:r>
              <a:rPr lang="zh-CN" altLang="en-US" dirty="0" smtClean="0"/>
              <a:t>翻译</a:t>
            </a:r>
            <a:r>
              <a:rPr lang="en-US" altLang="zh-CN" dirty="0" smtClean="0"/>
              <a:t>)</a:t>
            </a:r>
            <a:endParaRPr lang="en-US" altLang="zh-CN" dirty="0"/>
          </a:p>
          <a:p>
            <a:pPr marL="358775" indent="-358775"/>
            <a:r>
              <a:rPr lang="zh-CN" altLang="en-US" dirty="0" smtClean="0"/>
              <a:t>          </a:t>
            </a:r>
            <a:r>
              <a:rPr lang="zh-CN" altLang="en-US" dirty="0" smtClean="0">
                <a:solidFill>
                  <a:srgbClr val="FF0000"/>
                </a:solidFill>
              </a:rPr>
              <a:t>把</a:t>
            </a:r>
            <a:r>
              <a:rPr lang="zh-CN" altLang="en-US" dirty="0">
                <a:solidFill>
                  <a:srgbClr val="FF0000"/>
                </a:solidFill>
              </a:rPr>
              <a:t>羔羊肉放在盘子中间，盘边一圈放</a:t>
            </a:r>
            <a:r>
              <a:rPr lang="zh-CN" altLang="en-US" dirty="0" smtClean="0">
                <a:solidFill>
                  <a:srgbClr val="FF0000"/>
                </a:solidFill>
              </a:rPr>
              <a:t>些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pPr marL="358775" indent="-358775"/>
            <a:r>
              <a:rPr lang="en-US" altLang="zh-CN" dirty="0">
                <a:solidFill>
                  <a:srgbClr val="FF0000"/>
                </a:solidFill>
              </a:rPr>
              <a:t> </a:t>
            </a:r>
            <a:r>
              <a:rPr lang="en-US" altLang="zh-CN" dirty="0" smtClean="0">
                <a:solidFill>
                  <a:srgbClr val="FF0000"/>
                </a:solidFill>
              </a:rPr>
              <a:t>         </a:t>
            </a:r>
            <a:r>
              <a:rPr lang="zh-CN" altLang="en-US" dirty="0" smtClean="0">
                <a:solidFill>
                  <a:srgbClr val="FF0000"/>
                </a:solidFill>
              </a:rPr>
              <a:t>蔬菜</a:t>
            </a:r>
            <a:r>
              <a:rPr lang="zh-CN" altLang="en-US" dirty="0">
                <a:solidFill>
                  <a:srgbClr val="FF0000"/>
                </a:solidFill>
              </a:rPr>
              <a:t>和香草</a:t>
            </a:r>
            <a:r>
              <a:rPr lang="zh-CN" altLang="en-US" dirty="0" smtClean="0">
                <a:solidFill>
                  <a:srgbClr val="FF0000"/>
                </a:solidFill>
              </a:rPr>
              <a:t>。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278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39486" y="936170"/>
            <a:ext cx="852351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10000"/>
              </a:lnSpc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zh-CN" i="1" dirty="0" err="1" smtClean="0">
                <a:solidFill>
                  <a:srgbClr val="FF0000"/>
                </a:solidFill>
              </a:rPr>
              <a:t>vt.</a:t>
            </a:r>
            <a:r>
              <a:rPr lang="en-US" altLang="zh-CN" i="1" dirty="0" smtClean="0">
                <a:solidFill>
                  <a:srgbClr val="FF0000"/>
                </a:solidFill>
              </a:rPr>
              <a:t> &amp; vi. to </a:t>
            </a:r>
            <a:r>
              <a:rPr lang="en-US" altLang="zh-CN" i="1" dirty="0">
                <a:solidFill>
                  <a:srgbClr val="FF0000"/>
                </a:solidFill>
              </a:rPr>
              <a:t>move gradually with several small </a:t>
            </a:r>
            <a:endParaRPr lang="en-US" altLang="zh-CN" i="1" dirty="0" smtClean="0">
              <a:solidFill>
                <a:srgbClr val="FF0000"/>
              </a:solidFill>
            </a:endParaRPr>
          </a:p>
          <a:p>
            <a:r>
              <a:rPr lang="en-US" altLang="zh-CN" i="1" dirty="0">
                <a:solidFill>
                  <a:srgbClr val="FF0000"/>
                </a:solidFill>
              </a:rPr>
              <a:t> </a:t>
            </a:r>
            <a:r>
              <a:rPr lang="en-US" altLang="zh-CN" i="1" dirty="0" smtClean="0">
                <a:solidFill>
                  <a:srgbClr val="FF0000"/>
                </a:solidFill>
              </a:rPr>
              <a:t>            movements</a:t>
            </a:r>
            <a:r>
              <a:rPr lang="en-US" altLang="zh-CN" i="1" dirty="0">
                <a:solidFill>
                  <a:srgbClr val="FF0000"/>
                </a:solidFill>
              </a:rPr>
              <a:t>, or to make something do </a:t>
            </a:r>
            <a:r>
              <a:rPr lang="en-US" altLang="zh-CN" i="1" dirty="0" smtClean="0">
                <a:solidFill>
                  <a:srgbClr val="FF0000"/>
                </a:solidFill>
              </a:rPr>
              <a:t>this</a:t>
            </a:r>
          </a:p>
          <a:p>
            <a:r>
              <a:rPr lang="en-US" altLang="zh-CN" i="1" dirty="0">
                <a:solidFill>
                  <a:srgbClr val="FF0000"/>
                </a:solidFill>
              </a:rPr>
              <a:t> </a:t>
            </a:r>
            <a:r>
              <a:rPr lang="en-US" altLang="zh-CN" i="1" dirty="0" smtClean="0">
                <a:solidFill>
                  <a:srgbClr val="FF0000"/>
                </a:solidFill>
              </a:rPr>
              <a:t>           </a:t>
            </a:r>
            <a:r>
              <a:rPr lang="zh-CN" altLang="en-US" dirty="0" smtClean="0">
                <a:solidFill>
                  <a:srgbClr val="FF0000"/>
                </a:solidFill>
              </a:rPr>
              <a:t>（</a:t>
            </a:r>
            <a:r>
              <a:rPr lang="zh-CN" altLang="en-US" dirty="0">
                <a:solidFill>
                  <a:srgbClr val="FF0000"/>
                </a:solidFill>
              </a:rPr>
              <a:t>使）徐徐</a:t>
            </a:r>
            <a:r>
              <a:rPr lang="zh-CN" altLang="en-US" dirty="0" smtClean="0">
                <a:solidFill>
                  <a:srgbClr val="FF0000"/>
                </a:solidFill>
              </a:rPr>
              <a:t>移动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r>
              <a:rPr lang="en-US" altLang="zh-CN" dirty="0" err="1" smtClean="0"/>
              <a:t>eg</a:t>
            </a:r>
            <a:r>
              <a:rPr lang="en-US" altLang="zh-CN" dirty="0" smtClean="0"/>
              <a:t>  Tim </a:t>
            </a:r>
            <a:r>
              <a:rPr lang="en-US" altLang="zh-CN" dirty="0"/>
              <a:t>was </a:t>
            </a:r>
            <a:r>
              <a:rPr lang="en-US" altLang="zh-CN" dirty="0">
                <a:solidFill>
                  <a:srgbClr val="FF0000"/>
                </a:solidFill>
              </a:rPr>
              <a:t>edging</a:t>
            </a:r>
            <a:r>
              <a:rPr lang="en-US" altLang="zh-CN" dirty="0"/>
              <a:t> away from the crowd</a:t>
            </a:r>
            <a:r>
              <a:rPr lang="en-US" altLang="zh-CN" dirty="0" smtClean="0"/>
              <a:t>. (</a:t>
            </a:r>
            <a:r>
              <a:rPr lang="zh-CN" altLang="en-US" dirty="0" smtClean="0"/>
              <a:t>翻译</a:t>
            </a:r>
            <a:r>
              <a:rPr lang="en-US" altLang="zh-CN" dirty="0" smtClean="0"/>
              <a:t>)</a:t>
            </a:r>
          </a:p>
          <a:p>
            <a:r>
              <a:rPr lang="zh-CN" altLang="en-US" dirty="0" smtClean="0"/>
              <a:t>     </a:t>
            </a:r>
            <a:r>
              <a:rPr lang="zh-CN" altLang="en-US" dirty="0" smtClean="0">
                <a:solidFill>
                  <a:srgbClr val="FF0000"/>
                </a:solidFill>
              </a:rPr>
              <a:t>蒂</a:t>
            </a:r>
            <a:r>
              <a:rPr lang="zh-CN" altLang="en-US" dirty="0">
                <a:solidFill>
                  <a:srgbClr val="FF0000"/>
                </a:solidFill>
              </a:rPr>
              <a:t>姆慢慢地从人群中走开。</a:t>
            </a:r>
          </a:p>
        </p:txBody>
      </p:sp>
    </p:spTree>
    <p:extLst>
      <p:ext uri="{BB962C8B-B14F-4D97-AF65-F5344CB8AC3E}">
        <p14:creationId xmlns:p14="http://schemas.microsoft.com/office/powerpoint/2010/main" val="603466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06828" y="947057"/>
            <a:ext cx="8458200" cy="3884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10000"/>
              </a:lnSpc>
              <a:defRPr sz="3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358775" indent="-358775"/>
            <a:r>
              <a:rPr lang="en-US" altLang="zh-CN" i="0" dirty="0">
                <a:solidFill>
                  <a:schemeClr val="tx1"/>
                </a:solidFill>
              </a:rPr>
              <a:t>3</a:t>
            </a:r>
            <a:r>
              <a:rPr lang="en-US" altLang="zh-CN" i="0" dirty="0" smtClean="0">
                <a:solidFill>
                  <a:schemeClr val="tx1"/>
                </a:solidFill>
              </a:rPr>
              <a:t>. </a:t>
            </a:r>
            <a:r>
              <a:rPr lang="en-US" altLang="zh-CN" i="0" dirty="0" err="1" smtClean="0">
                <a:solidFill>
                  <a:schemeClr val="tx1"/>
                </a:solidFill>
              </a:rPr>
              <a:t>Sarek’s</a:t>
            </a:r>
            <a:r>
              <a:rPr lang="en-US" altLang="zh-CN" i="0" dirty="0" smtClean="0">
                <a:solidFill>
                  <a:schemeClr val="tx1"/>
                </a:solidFill>
              </a:rPr>
              <a:t> mountains used to be covered by </a:t>
            </a:r>
            <a:r>
              <a:rPr lang="en-US" altLang="zh-CN" i="0" dirty="0" smtClean="0"/>
              <a:t>vast </a:t>
            </a:r>
            <a:r>
              <a:rPr lang="en-US" altLang="zh-CN" i="0" dirty="0" smtClean="0">
                <a:solidFill>
                  <a:schemeClr val="tx1"/>
                </a:solidFill>
              </a:rPr>
              <a:t>sheets of ice. </a:t>
            </a:r>
          </a:p>
          <a:p>
            <a:pPr marL="358775" indent="-358775"/>
            <a:r>
              <a:rPr lang="en-US" altLang="zh-CN" i="0" dirty="0" smtClean="0"/>
              <a:t>    vast: </a:t>
            </a:r>
            <a:r>
              <a:rPr lang="en-US" altLang="zh-CN" dirty="0" smtClean="0"/>
              <a:t>adj</a:t>
            </a:r>
            <a:r>
              <a:rPr lang="en-US" altLang="zh-CN" i="0" dirty="0" smtClean="0"/>
              <a:t>. </a:t>
            </a:r>
            <a:r>
              <a:rPr lang="en-US" altLang="zh-CN" dirty="0" smtClean="0"/>
              <a:t>extremely large </a:t>
            </a:r>
          </a:p>
          <a:p>
            <a:pPr marL="358775" indent="-358775"/>
            <a:r>
              <a:rPr lang="en-US" altLang="zh-CN" i="0" dirty="0"/>
              <a:t> </a:t>
            </a:r>
            <a:r>
              <a:rPr lang="en-US" altLang="zh-CN" i="0" dirty="0" smtClean="0"/>
              <a:t>                   </a:t>
            </a:r>
            <a:r>
              <a:rPr lang="zh-CN" altLang="en-US" i="0" dirty="0" smtClean="0"/>
              <a:t>巨大</a:t>
            </a:r>
            <a:r>
              <a:rPr lang="zh-CN" altLang="en-US" i="0" dirty="0"/>
              <a:t>的</a:t>
            </a:r>
            <a:r>
              <a:rPr lang="zh-CN" altLang="en-US" i="0" dirty="0" smtClean="0"/>
              <a:t>，庞大的，辽阔的</a:t>
            </a:r>
            <a:endParaRPr lang="en-US" altLang="zh-CN" i="0" dirty="0" smtClean="0"/>
          </a:p>
          <a:p>
            <a:pPr marL="358775" indent="-358775"/>
            <a:r>
              <a:rPr lang="en-US" altLang="zh-CN" i="0" dirty="0" smtClean="0">
                <a:solidFill>
                  <a:schemeClr val="tx1"/>
                </a:solidFill>
              </a:rPr>
              <a:t>   </a:t>
            </a:r>
            <a:r>
              <a:rPr lang="en-US" altLang="zh-CN" i="0" dirty="0" err="1" smtClean="0">
                <a:solidFill>
                  <a:schemeClr val="tx1"/>
                </a:solidFill>
              </a:rPr>
              <a:t>eg</a:t>
            </a:r>
            <a:r>
              <a:rPr lang="en-US" altLang="zh-CN" i="0" dirty="0" smtClean="0">
                <a:solidFill>
                  <a:schemeClr val="tx1"/>
                </a:solidFill>
              </a:rPr>
              <a:t>  A</a:t>
            </a:r>
            <a:r>
              <a:rPr lang="en-US" altLang="zh-CN" i="0" dirty="0">
                <a:solidFill>
                  <a:schemeClr val="tx1"/>
                </a:solidFill>
              </a:rPr>
              <a:t> </a:t>
            </a:r>
            <a:r>
              <a:rPr lang="en-US" altLang="zh-CN" i="0" dirty="0"/>
              <a:t>vast</a:t>
            </a:r>
            <a:r>
              <a:rPr lang="en-US" altLang="zh-CN" i="0" dirty="0">
                <a:solidFill>
                  <a:schemeClr val="tx1"/>
                </a:solidFill>
              </a:rPr>
              <a:t> audience watched the broadcast</a:t>
            </a:r>
            <a:r>
              <a:rPr lang="en-US" altLang="zh-CN" i="0" dirty="0" smtClean="0">
                <a:solidFill>
                  <a:schemeClr val="tx1"/>
                </a:solidFill>
              </a:rPr>
              <a:t>. </a:t>
            </a:r>
          </a:p>
          <a:p>
            <a:pPr marL="358775" indent="-358775"/>
            <a:r>
              <a:rPr lang="en-US" altLang="zh-CN" i="0" dirty="0">
                <a:solidFill>
                  <a:schemeClr val="tx1"/>
                </a:solidFill>
              </a:rPr>
              <a:t> </a:t>
            </a:r>
            <a:r>
              <a:rPr lang="en-US" altLang="zh-CN" i="0" dirty="0" smtClean="0">
                <a:solidFill>
                  <a:schemeClr val="tx1"/>
                </a:solidFill>
              </a:rPr>
              <a:t>        (</a:t>
            </a:r>
            <a:r>
              <a:rPr lang="zh-CN" altLang="en-US" i="0" dirty="0" smtClean="0">
                <a:solidFill>
                  <a:schemeClr val="tx1"/>
                </a:solidFill>
              </a:rPr>
              <a:t>翻译</a:t>
            </a:r>
            <a:r>
              <a:rPr lang="en-US" altLang="zh-CN" i="0" dirty="0" smtClean="0">
                <a:solidFill>
                  <a:schemeClr val="tx1"/>
                </a:solidFill>
              </a:rPr>
              <a:t>)</a:t>
            </a:r>
          </a:p>
          <a:p>
            <a:pPr marL="358775" indent="-358775"/>
            <a:r>
              <a:rPr lang="zh-CN" altLang="en-US" i="0" dirty="0" smtClean="0">
                <a:solidFill>
                  <a:schemeClr val="tx1"/>
                </a:solidFill>
              </a:rPr>
              <a:t>        </a:t>
            </a:r>
            <a:r>
              <a:rPr lang="zh-CN" altLang="en-US" i="0" dirty="0" smtClean="0"/>
              <a:t>大量</a:t>
            </a:r>
            <a:r>
              <a:rPr lang="zh-CN" altLang="en-US" i="0" dirty="0"/>
              <a:t>的观众观看了转播。</a:t>
            </a:r>
          </a:p>
        </p:txBody>
      </p:sp>
    </p:spTree>
    <p:extLst>
      <p:ext uri="{BB962C8B-B14F-4D97-AF65-F5344CB8AC3E}">
        <p14:creationId xmlns:p14="http://schemas.microsoft.com/office/powerpoint/2010/main" val="419530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7714" y="478970"/>
            <a:ext cx="8458200" cy="6006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8775" indent="-358775"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… and all new development is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banned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within park boundaries.</a:t>
            </a:r>
          </a:p>
          <a:p>
            <a:pPr marL="358775" indent="-358775"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ban: </a:t>
            </a:r>
            <a:r>
              <a:rPr lang="en-US" altLang="zh-CN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vt.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say that something must not be done, seen, used </a:t>
            </a:r>
            <a:r>
              <a:rPr lang="en-US" altLang="zh-CN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etc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禁止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取缔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8775" indent="-358775"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Smoking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banned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the building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.(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翻译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358775" indent="-358775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大楼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内禁止吸烟。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8775" indent="-358775">
              <a:lnSpc>
                <a:spcPct val="110000"/>
              </a:lnSpc>
            </a:pP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n.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official order that prevents something </a:t>
            </a:r>
            <a:endParaRPr lang="en-US" altLang="zh-CN" sz="3200" b="1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8775" indent="-358775">
              <a:lnSpc>
                <a:spcPct val="110000"/>
              </a:lnSpc>
            </a:pP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from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being used or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done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禁止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禁令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8775" indent="-358775"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There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should be a 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ban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on talking loudly 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8775" indent="-358775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in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cinemas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.(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翻译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358775" indent="-358775">
              <a:lnSpc>
                <a:spcPct val="110000"/>
              </a:lnSpc>
            </a:pP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戏院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里应该禁止大声交谈。</a:t>
            </a:r>
          </a:p>
        </p:txBody>
      </p:sp>
    </p:spTree>
    <p:extLst>
      <p:ext uri="{BB962C8B-B14F-4D97-AF65-F5344CB8AC3E}">
        <p14:creationId xmlns:p14="http://schemas.microsoft.com/office/powerpoint/2010/main" val="691733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37455" y="606527"/>
            <a:ext cx="8458202" cy="5318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32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根据括号内的汉语提示补全下面句子（每空一词）。</a:t>
            </a:r>
          </a:p>
          <a:p>
            <a:pPr marL="358775" marR="0" lvl="0" indent="-358775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 He was banned ________ </a:t>
            </a: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________ ________ </a:t>
            </a: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________ (</a:t>
            </a:r>
            <a:r>
              <a:rPr kumimoji="0" lang="zh-CN" altLang="en-US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出席该会议</a:t>
            </a: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kumimoji="0" lang="en-US" altLang="zh-CN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8775" marR="0" lvl="0" indent="-358775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There should be a(n) ________ ________ 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__________ __________ 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大声</a:t>
            </a:r>
            <a:r>
              <a:rPr kumimoji="0" lang="zh-CN" altLang="en-US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说话的禁令</a:t>
            </a: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in cinemas.</a:t>
            </a:r>
            <a:endParaRPr kumimoji="0" lang="en-US" altLang="zh-CN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8775" marR="0" lvl="0" indent="-358775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3. This country will ________ ________ (</a:t>
            </a:r>
            <a:r>
              <a:rPr kumimoji="0" lang="zh-CN" altLang="en-US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禁止吸烟</a:t>
            </a: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in all offices later this year.</a:t>
            </a:r>
            <a:endParaRPr kumimoji="0" lang="en-US" altLang="zh-CN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17027" y="1804939"/>
            <a:ext cx="7991541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from     attending       the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meeting </a:t>
            </a:r>
          </a:p>
        </p:txBody>
      </p:sp>
      <p:sp>
        <p:nvSpPr>
          <p:cNvPr id="5" name="矩形 4"/>
          <p:cNvSpPr/>
          <p:nvPr/>
        </p:nvSpPr>
        <p:spPr>
          <a:xfrm>
            <a:off x="717026" y="2943827"/>
            <a:ext cx="735449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ban           on </a:t>
            </a:r>
          </a:p>
          <a:p>
            <a:pPr>
              <a:lnSpc>
                <a:spcPct val="120000"/>
              </a:lnSpc>
            </a:pPr>
            <a:r>
              <a:rPr lang="en-US" altLang="zh-C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loud talk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 talking 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loudly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235501" y="4692899"/>
            <a:ext cx="3070403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ban      smoking</a:t>
            </a:r>
            <a:endParaRPr lang="en-US" altLang="zh-CN" sz="3200" b="1" i="0" dirty="0"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261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7714" y="859971"/>
            <a:ext cx="8414657" cy="3884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8775" indent="-358775"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At the far side of the valley, an ancient Sami cottage is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visible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58775" indent="-358775"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visible: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adj. something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 is visible can be </a:t>
            </a:r>
            <a:endParaRPr lang="en-US" altLang="zh-CN" sz="3200" b="1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8775" indent="-358775">
              <a:lnSpc>
                <a:spcPct val="110000"/>
              </a:lnSpc>
            </a:pP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seen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看得见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的，可见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8775" indent="-358775"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zh-CN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The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outline of the mountains was clearly 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8775" indent="-358775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visible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(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翻译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358775" indent="-358775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群山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的轮廓清晰可见。</a:t>
            </a:r>
          </a:p>
        </p:txBody>
      </p:sp>
    </p:spTree>
    <p:extLst>
      <p:ext uri="{BB962C8B-B14F-4D97-AF65-F5344CB8AC3E}">
        <p14:creationId xmlns:p14="http://schemas.microsoft.com/office/powerpoint/2010/main" val="3846327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52395" y="468085"/>
            <a:ext cx="8610603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8775" indent="-358775"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Since reindeer were always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the move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the Sami would pick up their tents and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accompany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them.</a:t>
            </a:r>
          </a:p>
          <a:p>
            <a:pPr marL="358775" indent="-358775">
              <a:lnSpc>
                <a:spcPct val="11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on the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move: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going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one place to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another </a:t>
            </a:r>
            <a:endParaRPr lang="en-US" altLang="zh-CN" sz="3200" b="1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8775" indent="-358775">
              <a:lnSpc>
                <a:spcPct val="110000"/>
              </a:lnSpc>
            </a:pP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在行进中；在移动中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8775" indent="-358775"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Jack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never wanted to stay in one place for 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8775" indent="-358775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very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long, so they were always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8775" indent="-358775"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the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move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(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翻译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358775" indent="-358775">
              <a:lnSpc>
                <a:spcPct val="110000"/>
              </a:lnSpc>
            </a:pP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杰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克从不想在一个地方呆太久，所以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他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8775" indent="-358775"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们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总在奔波辗转。</a:t>
            </a:r>
          </a:p>
        </p:txBody>
      </p:sp>
    </p:spTree>
    <p:extLst>
      <p:ext uri="{BB962C8B-B14F-4D97-AF65-F5344CB8AC3E}">
        <p14:creationId xmlns:p14="http://schemas.microsoft.com/office/powerpoint/2010/main" val="137308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2143" y="1023257"/>
            <a:ext cx="844731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accompany: </a:t>
            </a:r>
            <a:r>
              <a:rPr lang="en-US" altLang="zh-CN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vt.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 somewhere with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someone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陪伴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陪同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Children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 14 must be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accompanied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 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an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adult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(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翻译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岁以下儿童必须有成人陪同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5903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7715" y="849086"/>
            <a:ext cx="8392886" cy="442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8775" indent="-358775"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I am not a Sami, but in </a:t>
            </a:r>
            <a:r>
              <a:rPr lang="en-US" altLang="zh-CN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Sarek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I’ve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adopted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some of their habits.</a:t>
            </a:r>
          </a:p>
          <a:p>
            <a:pPr marL="358775" indent="-358775">
              <a:lnSpc>
                <a:spcPct val="11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adopt: </a:t>
            </a:r>
            <a:r>
              <a:rPr lang="en-US" altLang="zh-CN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vt.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accept or start to use something </a:t>
            </a:r>
            <a:endParaRPr lang="en-US" altLang="zh-CN" sz="3200" b="1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8775" indent="-358775">
              <a:lnSpc>
                <a:spcPct val="110000"/>
              </a:lnSpc>
            </a:pP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new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接受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；采用；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采纳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8775" indent="-358775"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zh-CN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I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think it's time to 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adopt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a different 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8775" indent="-358775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strategy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my dealings with him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(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翻译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358775" indent="-358775">
              <a:lnSpc>
                <a:spcPct val="110000"/>
              </a:lnSpc>
            </a:pP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我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觉得在和他的交往中该采用一种不同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8775" indent="-358775"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策略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了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7915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93915" y="602177"/>
            <a:ext cx="839288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vt.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&amp; vi. to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take someone else's child into your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10000"/>
              </a:lnSpc>
            </a:pP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home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legally become its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parent </a:t>
            </a:r>
          </a:p>
          <a:p>
            <a:pPr>
              <a:lnSpc>
                <a:spcPct val="110000"/>
              </a:lnSpc>
            </a:pP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收养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领养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zh-CN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Sally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adopted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when she was four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(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翻译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358775" indent="-358775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萨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莉四岁时被人收养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74917" y="4495801"/>
            <a:ext cx="7413171" cy="1175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adopted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领养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的，收养的    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adoption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领养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，收养；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采用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87" y="3544459"/>
            <a:ext cx="1446120" cy="809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487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83029" y="838199"/>
            <a:ext cx="8305800" cy="4228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即学即练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adopt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的适当形式填空。</a:t>
            </a:r>
          </a:p>
          <a:p>
            <a:pPr marL="358775" indent="-358775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Paul’s mother had him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because she couldn’t look after him herself.</a:t>
            </a:r>
          </a:p>
          <a:p>
            <a:pPr marL="358775" indent="-358775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The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the new technology improved the production.</a:t>
            </a:r>
          </a:p>
          <a:p>
            <a:pPr marL="358775" indent="-358775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The council is expected to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new policy at its next meeting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939528" y="1442780"/>
            <a:ext cx="1853158" cy="631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adopted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562370" y="2610992"/>
            <a:ext cx="1853158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adoption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560013" y="3777733"/>
            <a:ext cx="1417730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adopt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8183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95943" y="1066800"/>
            <a:ext cx="8479972" cy="334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10000"/>
              </a:lnSpc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358775" indent="-358775"/>
            <a:r>
              <a:rPr lang="en-US" altLang="zh-CN" dirty="0"/>
              <a:t>8. After breakfast, I pack my bag and </a:t>
            </a:r>
            <a:r>
              <a:rPr lang="en-US" altLang="zh-CN" dirty="0">
                <a:solidFill>
                  <a:srgbClr val="FF0000"/>
                </a:solidFill>
              </a:rPr>
              <a:t>set out </a:t>
            </a:r>
            <a:r>
              <a:rPr lang="en-US" altLang="zh-CN" dirty="0"/>
              <a:t>again.</a:t>
            </a:r>
          </a:p>
          <a:p>
            <a:pPr marL="358775" indent="-358775"/>
            <a:r>
              <a:rPr lang="en-US" altLang="zh-CN" dirty="0" smtClean="0">
                <a:solidFill>
                  <a:srgbClr val="FF0000"/>
                </a:solidFill>
              </a:rPr>
              <a:t>    set </a:t>
            </a:r>
            <a:r>
              <a:rPr lang="en-US" altLang="zh-CN" dirty="0">
                <a:solidFill>
                  <a:srgbClr val="FF0000"/>
                </a:solidFill>
              </a:rPr>
              <a:t>out</a:t>
            </a:r>
            <a:r>
              <a:rPr lang="en-US" altLang="zh-CN" i="1" dirty="0">
                <a:solidFill>
                  <a:srgbClr val="FF0000"/>
                </a:solidFill>
              </a:rPr>
              <a:t>: to start a journey</a:t>
            </a:r>
            <a:r>
              <a:rPr lang="en-US" altLang="zh-CN" dirty="0">
                <a:solidFill>
                  <a:srgbClr val="FF0000"/>
                </a:solidFill>
              </a:rPr>
              <a:t> </a:t>
            </a:r>
            <a:r>
              <a:rPr lang="zh-CN" altLang="en-US" dirty="0">
                <a:solidFill>
                  <a:srgbClr val="FF0000"/>
                </a:solidFill>
              </a:rPr>
              <a:t>出发，启程</a:t>
            </a:r>
            <a:endParaRPr lang="en-US" altLang="zh-CN" dirty="0">
              <a:solidFill>
                <a:srgbClr val="FF0000"/>
              </a:solidFill>
            </a:endParaRPr>
          </a:p>
          <a:p>
            <a:pPr marL="358775" indent="-358775"/>
            <a:r>
              <a:rPr lang="en-US" altLang="zh-CN" dirty="0" smtClean="0"/>
              <a:t>    </a:t>
            </a:r>
            <a:r>
              <a:rPr lang="en-US" altLang="zh-CN" dirty="0" err="1" smtClean="0"/>
              <a:t>eg</a:t>
            </a:r>
            <a:r>
              <a:rPr lang="en-US" altLang="zh-CN" dirty="0" smtClean="0"/>
              <a:t>  Kate </a:t>
            </a:r>
            <a:r>
              <a:rPr lang="en-US" altLang="zh-CN" dirty="0">
                <a:solidFill>
                  <a:srgbClr val="FF0000"/>
                </a:solidFill>
              </a:rPr>
              <a:t>set out </a:t>
            </a:r>
            <a:r>
              <a:rPr lang="en-US" altLang="zh-CN" dirty="0"/>
              <a:t>for the house on the other </a:t>
            </a:r>
            <a:endParaRPr lang="en-US" altLang="zh-CN" dirty="0" smtClean="0"/>
          </a:p>
          <a:p>
            <a:pPr marL="358775" indent="-358775"/>
            <a:r>
              <a:rPr lang="en-US" altLang="zh-CN" dirty="0"/>
              <a:t> </a:t>
            </a:r>
            <a:r>
              <a:rPr lang="en-US" altLang="zh-CN" dirty="0" smtClean="0"/>
              <a:t>         side </a:t>
            </a:r>
            <a:r>
              <a:rPr lang="en-US" altLang="zh-CN" dirty="0"/>
              <a:t>of the bay</a:t>
            </a:r>
            <a:r>
              <a:rPr lang="en-US" altLang="zh-CN" dirty="0" smtClean="0"/>
              <a:t>. (</a:t>
            </a:r>
            <a:r>
              <a:rPr lang="zh-CN" altLang="en-US" dirty="0" smtClean="0"/>
              <a:t>翻译</a:t>
            </a:r>
            <a:r>
              <a:rPr lang="en-US" altLang="zh-CN" dirty="0" smtClean="0"/>
              <a:t>)</a:t>
            </a:r>
            <a:endParaRPr lang="en-US" altLang="zh-CN" dirty="0"/>
          </a:p>
          <a:p>
            <a:pPr marL="358775" indent="-358775"/>
            <a:r>
              <a:rPr lang="zh-CN" altLang="en-US" dirty="0" smtClean="0"/>
              <a:t>         </a:t>
            </a:r>
            <a:r>
              <a:rPr lang="zh-CN" altLang="en-US" dirty="0" smtClean="0">
                <a:solidFill>
                  <a:srgbClr val="FF0000"/>
                </a:solidFill>
              </a:rPr>
              <a:t>凯</a:t>
            </a:r>
            <a:r>
              <a:rPr lang="zh-CN" altLang="en-US" dirty="0">
                <a:solidFill>
                  <a:srgbClr val="FF0000"/>
                </a:solidFill>
              </a:rPr>
              <a:t>特动身前往位于海湾另一边的房子</a:t>
            </a:r>
            <a:r>
              <a:rPr lang="zh-CN" altLang="en-US" dirty="0" smtClean="0">
                <a:solidFill>
                  <a:srgbClr val="FF0000"/>
                </a:solidFill>
              </a:rPr>
              <a:t>。</a:t>
            </a:r>
            <a:endParaRPr lang="en-US" altLang="zh-CN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9981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06828" y="576942"/>
            <a:ext cx="847997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10000"/>
              </a:lnSpc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358775" indent="-358775"/>
            <a:r>
              <a:rPr lang="en-US" altLang="zh-CN" dirty="0" smtClean="0"/>
              <a:t>9</a:t>
            </a:r>
            <a:r>
              <a:rPr lang="en-US" altLang="zh-CN" dirty="0"/>
              <a:t>. Being in such a beautiful and wild place makes me feel </a:t>
            </a:r>
            <a:r>
              <a:rPr lang="en-US" altLang="zh-CN" dirty="0">
                <a:solidFill>
                  <a:srgbClr val="FF0000"/>
                </a:solidFill>
              </a:rPr>
              <a:t>blessed</a:t>
            </a:r>
            <a:r>
              <a:rPr lang="en-US" altLang="zh-CN" dirty="0"/>
              <a:t> to be alive.</a:t>
            </a:r>
          </a:p>
          <a:p>
            <a:pPr marL="358775" indent="-358775"/>
            <a:r>
              <a:rPr lang="en-US" altLang="zh-CN" dirty="0" smtClean="0"/>
              <a:t>    </a:t>
            </a:r>
            <a:r>
              <a:rPr lang="en-US" altLang="zh-CN" dirty="0" smtClean="0">
                <a:solidFill>
                  <a:srgbClr val="FF0000"/>
                </a:solidFill>
              </a:rPr>
              <a:t>bless</a:t>
            </a:r>
            <a:r>
              <a:rPr lang="en-US" altLang="zh-CN" dirty="0">
                <a:solidFill>
                  <a:srgbClr val="FF0000"/>
                </a:solidFill>
              </a:rPr>
              <a:t>: </a:t>
            </a:r>
            <a:r>
              <a:rPr lang="en-US" altLang="zh-CN" i="1" dirty="0" err="1">
                <a:solidFill>
                  <a:srgbClr val="FF0000"/>
                </a:solidFill>
              </a:rPr>
              <a:t>vt.</a:t>
            </a:r>
            <a:r>
              <a:rPr lang="en-US" altLang="zh-CN" i="1" dirty="0">
                <a:solidFill>
                  <a:srgbClr val="FF0000"/>
                </a:solidFill>
              </a:rPr>
              <a:t> to express affection, thanks, or good </a:t>
            </a:r>
            <a:endParaRPr lang="en-US" altLang="zh-CN" i="1" dirty="0" smtClean="0">
              <a:solidFill>
                <a:srgbClr val="FF0000"/>
              </a:solidFill>
            </a:endParaRPr>
          </a:p>
          <a:p>
            <a:pPr marL="358775" indent="-358775"/>
            <a:r>
              <a:rPr lang="en-US" altLang="zh-CN" i="1" dirty="0">
                <a:solidFill>
                  <a:srgbClr val="FF0000"/>
                </a:solidFill>
              </a:rPr>
              <a:t> </a:t>
            </a:r>
            <a:r>
              <a:rPr lang="en-US" altLang="zh-CN" i="1" dirty="0" smtClean="0">
                <a:solidFill>
                  <a:srgbClr val="FF0000"/>
                </a:solidFill>
              </a:rPr>
              <a:t>                  wishes </a:t>
            </a:r>
            <a:r>
              <a:rPr lang="zh-CN" altLang="en-US" dirty="0">
                <a:solidFill>
                  <a:srgbClr val="FF0000"/>
                </a:solidFill>
              </a:rPr>
              <a:t>祝福</a:t>
            </a:r>
            <a:endParaRPr lang="en-US" altLang="zh-CN" dirty="0">
              <a:solidFill>
                <a:srgbClr val="FF0000"/>
              </a:solidFill>
            </a:endParaRPr>
          </a:p>
          <a:p>
            <a:pPr marL="358775" indent="-358775"/>
            <a:r>
              <a:rPr lang="en-US" altLang="zh-CN" dirty="0" smtClean="0"/>
              <a:t>    </a:t>
            </a:r>
            <a:r>
              <a:rPr lang="en-US" altLang="zh-CN" dirty="0" err="1" smtClean="0"/>
              <a:t>eg</a:t>
            </a:r>
            <a:r>
              <a:rPr lang="en-US" altLang="zh-CN" dirty="0" smtClean="0"/>
              <a:t>  ‘</a:t>
            </a:r>
            <a:r>
              <a:rPr lang="en-US" altLang="zh-CN" dirty="0" smtClean="0">
                <a:solidFill>
                  <a:srgbClr val="FF0000"/>
                </a:solidFill>
              </a:rPr>
              <a:t>Bless</a:t>
            </a:r>
            <a:r>
              <a:rPr lang="en-US" altLang="zh-CN" dirty="0" smtClean="0"/>
              <a:t> </a:t>
            </a:r>
            <a:r>
              <a:rPr lang="en-US" altLang="zh-CN" dirty="0"/>
              <a:t>you, Eva,’ he whispered</a:t>
            </a:r>
            <a:r>
              <a:rPr lang="en-US" altLang="zh-CN" dirty="0" smtClean="0"/>
              <a:t>. (</a:t>
            </a:r>
            <a:r>
              <a:rPr lang="zh-CN" altLang="en-US" dirty="0" smtClean="0"/>
              <a:t>翻译</a:t>
            </a:r>
            <a:r>
              <a:rPr lang="en-US" altLang="zh-CN" dirty="0" smtClean="0"/>
              <a:t>)</a:t>
            </a:r>
            <a:endParaRPr lang="en-US" altLang="zh-CN" dirty="0" smtClean="0"/>
          </a:p>
          <a:p>
            <a:pPr marL="358775" indent="-358775"/>
            <a:r>
              <a:rPr lang="en-US" altLang="zh-CN" dirty="0"/>
              <a:t> </a:t>
            </a:r>
            <a:r>
              <a:rPr lang="en-US" altLang="zh-CN" dirty="0" smtClean="0"/>
              <a:t>         </a:t>
            </a:r>
            <a:r>
              <a:rPr lang="en-US" altLang="zh-CN" dirty="0" smtClean="0">
                <a:solidFill>
                  <a:srgbClr val="FF0000"/>
                </a:solidFill>
              </a:rPr>
              <a:t>“</a:t>
            </a:r>
            <a:r>
              <a:rPr lang="zh-CN" altLang="en-US" dirty="0">
                <a:solidFill>
                  <a:srgbClr val="FF0000"/>
                </a:solidFill>
              </a:rPr>
              <a:t>祝福你，伊娃，”他低声说。</a:t>
            </a:r>
            <a:endParaRPr lang="en-US" altLang="zh-CN" dirty="0">
              <a:solidFill>
                <a:srgbClr val="FF0000"/>
              </a:solidFill>
            </a:endParaRPr>
          </a:p>
          <a:p>
            <a:pPr marL="358775" indent="-358775"/>
            <a:r>
              <a:rPr lang="en-US" altLang="zh-CN" dirty="0" smtClean="0"/>
              <a:t>    </a:t>
            </a:r>
            <a:r>
              <a:rPr lang="en-US" altLang="zh-CN" dirty="0" smtClean="0">
                <a:solidFill>
                  <a:srgbClr val="FF0000"/>
                </a:solidFill>
              </a:rPr>
              <a:t>blessed </a:t>
            </a:r>
            <a:r>
              <a:rPr lang="en-US" altLang="zh-CN" i="1" dirty="0">
                <a:solidFill>
                  <a:srgbClr val="FF0000"/>
                </a:solidFill>
              </a:rPr>
              <a:t>adj. very enjoyable or desirable </a:t>
            </a:r>
            <a:endParaRPr lang="en-US" altLang="zh-CN" i="1" dirty="0" smtClean="0">
              <a:solidFill>
                <a:srgbClr val="FF0000"/>
              </a:solidFill>
            </a:endParaRPr>
          </a:p>
          <a:p>
            <a:pPr marL="358775" indent="-358775"/>
            <a:r>
              <a:rPr lang="en-US" altLang="zh-CN" i="1" dirty="0">
                <a:solidFill>
                  <a:srgbClr val="FF0000"/>
                </a:solidFill>
              </a:rPr>
              <a:t> </a:t>
            </a:r>
            <a:r>
              <a:rPr lang="en-US" altLang="zh-CN" i="1" dirty="0" smtClean="0">
                <a:solidFill>
                  <a:srgbClr val="FF0000"/>
                </a:solidFill>
              </a:rPr>
              <a:t>                       </a:t>
            </a:r>
            <a:r>
              <a:rPr lang="zh-CN" altLang="en-US" dirty="0" smtClean="0">
                <a:solidFill>
                  <a:srgbClr val="FF0000"/>
                </a:solidFill>
              </a:rPr>
              <a:t>令人</a:t>
            </a:r>
            <a:r>
              <a:rPr lang="zh-CN" altLang="en-US" dirty="0">
                <a:solidFill>
                  <a:srgbClr val="FF0000"/>
                </a:solidFill>
              </a:rPr>
              <a:t>愉快的，可喜的，快乐的</a:t>
            </a:r>
            <a:endParaRPr lang="en-US" altLang="zh-CN" dirty="0">
              <a:solidFill>
                <a:srgbClr val="FF0000"/>
              </a:solidFill>
            </a:endParaRPr>
          </a:p>
          <a:p>
            <a:pPr marL="358775" indent="-358775"/>
            <a:r>
              <a:rPr lang="en-US" altLang="zh-CN" dirty="0" smtClean="0"/>
              <a:t>    </a:t>
            </a:r>
            <a:r>
              <a:rPr lang="en-US" altLang="zh-CN" dirty="0" err="1" smtClean="0"/>
              <a:t>eg</a:t>
            </a:r>
            <a:r>
              <a:rPr lang="en-US" altLang="zh-CN" dirty="0" smtClean="0"/>
              <a:t>  a </a:t>
            </a:r>
            <a:r>
              <a:rPr lang="en-US" altLang="zh-CN" dirty="0"/>
              <a:t>few moments of </a:t>
            </a:r>
            <a:r>
              <a:rPr lang="en-US" altLang="zh-CN" dirty="0">
                <a:solidFill>
                  <a:srgbClr val="FF0000"/>
                </a:solidFill>
              </a:rPr>
              <a:t>blessed</a:t>
            </a:r>
            <a:r>
              <a:rPr lang="en-US" altLang="zh-CN" dirty="0"/>
              <a:t> </a:t>
            </a:r>
            <a:r>
              <a:rPr lang="en-US" altLang="zh-CN" dirty="0" smtClean="0"/>
              <a:t>silence (</a:t>
            </a:r>
            <a:r>
              <a:rPr lang="zh-CN" altLang="en-US" dirty="0" smtClean="0"/>
              <a:t>翻译</a:t>
            </a:r>
            <a:r>
              <a:rPr lang="en-US" altLang="zh-CN" dirty="0" smtClean="0"/>
              <a:t>)</a:t>
            </a:r>
            <a:endParaRPr lang="en-US" altLang="zh-CN" dirty="0" smtClean="0"/>
          </a:p>
          <a:p>
            <a:pPr marL="358775" indent="-358775"/>
            <a:r>
              <a:rPr lang="en-US" altLang="zh-CN" dirty="0"/>
              <a:t> </a:t>
            </a:r>
            <a:r>
              <a:rPr lang="en-US" altLang="zh-CN" dirty="0" smtClean="0"/>
              <a:t>         </a:t>
            </a:r>
            <a:r>
              <a:rPr lang="zh-CN" altLang="en-US" dirty="0" smtClean="0">
                <a:solidFill>
                  <a:srgbClr val="FF0000"/>
                </a:solidFill>
              </a:rPr>
              <a:t>片刻</a:t>
            </a:r>
            <a:r>
              <a:rPr lang="zh-CN" altLang="en-US" dirty="0">
                <a:solidFill>
                  <a:srgbClr val="FF0000"/>
                </a:solidFill>
              </a:rPr>
              <a:t>愉快的</a:t>
            </a:r>
            <a:r>
              <a:rPr lang="zh-CN" altLang="en-US" dirty="0" smtClean="0">
                <a:solidFill>
                  <a:srgbClr val="FF0000"/>
                </a:solidFill>
              </a:rPr>
              <a:t>宁静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525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4171" y="772886"/>
            <a:ext cx="8479972" cy="442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10000"/>
              </a:lnSpc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533400" indent="-533400"/>
            <a:r>
              <a:rPr lang="en-US" altLang="zh-CN" dirty="0" smtClean="0"/>
              <a:t>10</a:t>
            </a:r>
            <a:r>
              <a:rPr lang="en-US" altLang="zh-CN" dirty="0"/>
              <a:t>. The Sami </a:t>
            </a:r>
            <a:r>
              <a:rPr lang="en-US" altLang="zh-CN" dirty="0">
                <a:solidFill>
                  <a:srgbClr val="FF0000"/>
                </a:solidFill>
              </a:rPr>
              <a:t>lived off </a:t>
            </a:r>
            <a:r>
              <a:rPr lang="en-US" altLang="zh-CN" dirty="0"/>
              <a:t>reindeer, moved with them…</a:t>
            </a:r>
          </a:p>
          <a:p>
            <a:pPr marL="533400" indent="-533400"/>
            <a:r>
              <a:rPr lang="en-US" altLang="zh-CN" dirty="0" smtClean="0">
                <a:solidFill>
                  <a:srgbClr val="FF0000"/>
                </a:solidFill>
              </a:rPr>
              <a:t>     live </a:t>
            </a:r>
            <a:r>
              <a:rPr lang="en-US" altLang="zh-CN" dirty="0">
                <a:solidFill>
                  <a:srgbClr val="FF0000"/>
                </a:solidFill>
              </a:rPr>
              <a:t>off</a:t>
            </a:r>
            <a:r>
              <a:rPr lang="en-US" altLang="zh-CN" i="1" dirty="0">
                <a:solidFill>
                  <a:srgbClr val="FF0000"/>
                </a:solidFill>
              </a:rPr>
              <a:t>: to get your income or food from a </a:t>
            </a:r>
            <a:endParaRPr lang="en-US" altLang="zh-CN" i="1" dirty="0" smtClean="0">
              <a:solidFill>
                <a:srgbClr val="FF0000"/>
              </a:solidFill>
            </a:endParaRPr>
          </a:p>
          <a:p>
            <a:pPr marL="533400" indent="-533400"/>
            <a:r>
              <a:rPr lang="en-US" altLang="zh-CN" i="1" dirty="0">
                <a:solidFill>
                  <a:srgbClr val="FF0000"/>
                </a:solidFill>
              </a:rPr>
              <a:t> </a:t>
            </a:r>
            <a:r>
              <a:rPr lang="en-US" altLang="zh-CN" i="1" dirty="0" smtClean="0">
                <a:solidFill>
                  <a:srgbClr val="FF0000"/>
                </a:solidFill>
              </a:rPr>
              <a:t>                  supply </a:t>
            </a:r>
            <a:r>
              <a:rPr lang="en-US" altLang="zh-CN" i="1" dirty="0">
                <a:solidFill>
                  <a:srgbClr val="FF0000"/>
                </a:solidFill>
              </a:rPr>
              <a:t>of money or from another </a:t>
            </a:r>
            <a:endParaRPr lang="en-US" altLang="zh-CN" i="1" dirty="0" smtClean="0">
              <a:solidFill>
                <a:srgbClr val="FF0000"/>
              </a:solidFill>
            </a:endParaRPr>
          </a:p>
          <a:p>
            <a:pPr marL="533400" indent="-533400"/>
            <a:r>
              <a:rPr lang="en-US" altLang="zh-CN" i="1" dirty="0">
                <a:solidFill>
                  <a:srgbClr val="FF0000"/>
                </a:solidFill>
              </a:rPr>
              <a:t> </a:t>
            </a:r>
            <a:r>
              <a:rPr lang="en-US" altLang="zh-CN" i="1" dirty="0" smtClean="0">
                <a:solidFill>
                  <a:srgbClr val="FF0000"/>
                </a:solidFill>
              </a:rPr>
              <a:t>                  person </a:t>
            </a:r>
            <a:r>
              <a:rPr lang="zh-CN" altLang="en-US" dirty="0" smtClean="0">
                <a:solidFill>
                  <a:srgbClr val="FF0000"/>
                </a:solidFill>
              </a:rPr>
              <a:t>依靠</a:t>
            </a:r>
            <a:r>
              <a:rPr lang="en-US" altLang="zh-CN" dirty="0">
                <a:solidFill>
                  <a:srgbClr val="FF0000"/>
                </a:solidFill>
              </a:rPr>
              <a:t>……</a:t>
            </a:r>
            <a:r>
              <a:rPr lang="zh-CN" altLang="en-US" dirty="0" smtClean="0">
                <a:solidFill>
                  <a:srgbClr val="FF0000"/>
                </a:solidFill>
              </a:rPr>
              <a:t>生活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pPr marL="533400" indent="-533400"/>
            <a:r>
              <a:rPr lang="en-US" altLang="zh-CN" dirty="0"/>
              <a:t> </a:t>
            </a:r>
            <a:r>
              <a:rPr lang="en-US" altLang="zh-CN" dirty="0" smtClean="0"/>
              <a:t>    </a:t>
            </a:r>
            <a:r>
              <a:rPr lang="en-US" altLang="zh-CN" dirty="0" err="1" smtClean="0"/>
              <a:t>eg</a:t>
            </a:r>
            <a:r>
              <a:rPr lang="en-US" altLang="zh-CN" dirty="0" smtClean="0"/>
              <a:t>  Most </a:t>
            </a:r>
            <a:r>
              <a:rPr lang="en-US" altLang="zh-CN" dirty="0"/>
              <a:t>people in the countryside </a:t>
            </a:r>
            <a:r>
              <a:rPr lang="en-US" altLang="zh-CN" dirty="0">
                <a:solidFill>
                  <a:srgbClr val="FF0000"/>
                </a:solidFill>
              </a:rPr>
              <a:t>live off 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pPr marL="533400" indent="-533400"/>
            <a:r>
              <a:rPr lang="en-US" altLang="zh-CN" dirty="0"/>
              <a:t> </a:t>
            </a:r>
            <a:r>
              <a:rPr lang="en-US" altLang="zh-CN" dirty="0" smtClean="0"/>
              <a:t>          the </a:t>
            </a:r>
            <a:r>
              <a:rPr lang="en-US" altLang="zh-CN" dirty="0"/>
              <a:t>land</a:t>
            </a:r>
            <a:r>
              <a:rPr lang="en-US" altLang="zh-CN" dirty="0" smtClean="0"/>
              <a:t>. (</a:t>
            </a:r>
            <a:r>
              <a:rPr lang="zh-CN" altLang="en-US" dirty="0" smtClean="0"/>
              <a:t>翻译</a:t>
            </a:r>
            <a:r>
              <a:rPr lang="en-US" altLang="zh-CN" dirty="0" smtClean="0"/>
              <a:t>)</a:t>
            </a:r>
            <a:endParaRPr lang="en-US" altLang="zh-CN" dirty="0" smtClean="0"/>
          </a:p>
          <a:p>
            <a:pPr marL="533400" indent="-533400"/>
            <a:r>
              <a:rPr lang="zh-CN" altLang="en-US" dirty="0" smtClean="0">
                <a:solidFill>
                  <a:srgbClr val="FF0000"/>
                </a:solidFill>
              </a:rPr>
              <a:t>           农</a:t>
            </a:r>
            <a:r>
              <a:rPr lang="zh-CN" altLang="en-US" dirty="0">
                <a:solidFill>
                  <a:srgbClr val="FF0000"/>
                </a:solidFill>
              </a:rPr>
              <a:t>村里大多数人都靠土地生活。</a:t>
            </a:r>
            <a:endParaRPr lang="en-US" altLang="zh-CN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535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8711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577</TotalTime>
  <Words>805</Words>
  <Application>Microsoft Office PowerPoint</Application>
  <PresentationFormat>全屏显示(4:3)</PresentationFormat>
  <Paragraphs>109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4" baseType="lpstr">
      <vt:lpstr>宋体</vt:lpstr>
      <vt:lpstr>Arial</vt:lpstr>
      <vt:lpstr>Calibri</vt:lpstr>
      <vt:lpstr>Calibri Light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Administrator</cp:lastModifiedBy>
  <cp:revision>46</cp:revision>
  <dcterms:created xsi:type="dcterms:W3CDTF">2020-03-30T06:51:07Z</dcterms:created>
  <dcterms:modified xsi:type="dcterms:W3CDTF">2020-04-13T01:36:54Z</dcterms:modified>
</cp:coreProperties>
</file>