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368" r:id="rId2"/>
    <p:sldId id="562" r:id="rId3"/>
    <p:sldId id="370" r:id="rId4"/>
    <p:sldId id="483" r:id="rId5"/>
    <p:sldId id="617" r:id="rId6"/>
    <p:sldId id="618" r:id="rId7"/>
    <p:sldId id="658" r:id="rId8"/>
    <p:sldId id="485" r:id="rId9"/>
    <p:sldId id="486" r:id="rId10"/>
    <p:sldId id="620" r:id="rId11"/>
    <p:sldId id="659" r:id="rId12"/>
    <p:sldId id="660" r:id="rId13"/>
    <p:sldId id="661" r:id="rId14"/>
    <p:sldId id="662" r:id="rId15"/>
    <p:sldId id="663" r:id="rId16"/>
    <p:sldId id="664" r:id="rId17"/>
    <p:sldId id="565" r:id="rId18"/>
    <p:sldId id="566" r:id="rId19"/>
    <p:sldId id="665" r:id="rId20"/>
    <p:sldId id="596" r:id="rId21"/>
    <p:sldId id="597" r:id="rId22"/>
    <p:sldId id="567" r:id="rId23"/>
    <p:sldId id="568" r:id="rId24"/>
    <p:sldId id="598" r:id="rId25"/>
    <p:sldId id="625" r:id="rId26"/>
    <p:sldId id="666" r:id="rId27"/>
    <p:sldId id="494" r:id="rId28"/>
    <p:sldId id="491" r:id="rId29"/>
    <p:sldId id="667" r:id="rId30"/>
    <p:sldId id="668" r:id="rId31"/>
    <p:sldId id="652" r:id="rId32"/>
    <p:sldId id="654" r:id="rId33"/>
    <p:sldId id="655" r:id="rId34"/>
    <p:sldId id="657" r:id="rId35"/>
    <p:sldId id="669" r:id="rId36"/>
    <p:sldId id="670" r:id="rId37"/>
    <p:sldId id="671" r:id="rId38"/>
    <p:sldId id="634" r:id="rId39"/>
    <p:sldId id="672" r:id="rId40"/>
    <p:sldId id="673" r:id="rId41"/>
    <p:sldId id="674" r:id="rId42"/>
    <p:sldId id="675" r:id="rId43"/>
    <p:sldId id="676" r:id="rId44"/>
    <p:sldId id="677" r:id="rId45"/>
    <p:sldId id="678" r:id="rId46"/>
    <p:sldId id="679" r:id="rId47"/>
    <p:sldId id="680" r:id="rId48"/>
    <p:sldId id="681" r:id="rId49"/>
    <p:sldId id="682" r:id="rId50"/>
    <p:sldId id="683" r:id="rId51"/>
    <p:sldId id="684" r:id="rId52"/>
    <p:sldId id="685" r:id="rId53"/>
    <p:sldId id="686" r:id="rId54"/>
    <p:sldId id="687" r:id="rId55"/>
    <p:sldId id="688" r:id="rId56"/>
    <p:sldId id="689" r:id="rId57"/>
    <p:sldId id="690" r:id="rId58"/>
    <p:sldId id="691" r:id="rId59"/>
    <p:sldId id="563" r:id="rId60"/>
  </p:sldIdLst>
  <p:sldSz cx="9144000" cy="5143500" type="screen16x9"/>
  <p:notesSz cx="6858000" cy="9144000"/>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6C0A"/>
    <a:srgbClr val="F79646"/>
    <a:srgbClr val="6DAA2D"/>
    <a:srgbClr val="7F7F7F"/>
    <a:srgbClr val="F68426"/>
    <a:srgbClr val="FF9900"/>
    <a:srgbClr val="A8DA73"/>
    <a:srgbClr val="D7F155"/>
    <a:srgbClr val="9BC31F"/>
    <a:srgbClr val="9BBB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C083E6E3-FA7D-4D7B-A595-EF9225AFEA82}" styleName="浅色样式 1 - 强调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76" autoAdjust="0"/>
    <p:restoredTop sz="94660"/>
  </p:normalViewPr>
  <p:slideViewPr>
    <p:cSldViewPr>
      <p:cViewPr>
        <p:scale>
          <a:sx n="100" d="100"/>
          <a:sy n="100" d="100"/>
        </p:scale>
        <p:origin x="-126" y="-402"/>
      </p:cViewPr>
      <p:guideLst>
        <p:guide orient="horz" pos="1620"/>
        <p:guide pos="2881"/>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image" Target="../media/image25.emf"/><Relationship Id="rId4" Type="http://schemas.openxmlformats.org/officeDocument/2006/relationships/image" Target="../media/image2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image" Target="../media/image4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2FAAE2-9B52-45C5-968D-2B2024B388D1}" type="datetimeFigureOut">
              <a:rPr lang="zh-CN" altLang="en-US" smtClean="0"/>
              <a:t>2014/11/13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B49126-AB6B-4ABE-B579-A9E4DC2C9841}" type="slidenum">
              <a:rPr lang="zh-CN" altLang="en-US" smtClean="0"/>
              <a:t>‹#›</a:t>
            </a:fld>
            <a:endParaRPr lang="zh-CN" altLang="en-US"/>
          </a:p>
        </p:txBody>
      </p:sp>
    </p:spTree>
    <p:extLst>
      <p:ext uri="{BB962C8B-B14F-4D97-AF65-F5344CB8AC3E}">
        <p14:creationId xmlns:p14="http://schemas.microsoft.com/office/powerpoint/2010/main" val="224718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02792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pic>
        <p:nvPicPr>
          <p:cNvPr id="3" name="Picture 6" descr="D:\Teliss_Tong\Copy\定期备份\工作备份\！PPT图片及版面资源\06-PPT精选插图\10-综合\脚印.jpg"/>
          <p:cNvPicPr>
            <a:picLocks noChangeAspect="1" noChangeArrowheads="1"/>
          </p:cNvPicPr>
          <p:nvPr userDrawn="1"/>
        </p:nvPicPr>
        <p:blipFill rotWithShape="1">
          <a:blip r:embed="rId2" cstate="email">
            <a:duotone>
              <a:schemeClr val="accent3">
                <a:shade val="45000"/>
                <a:satMod val="135000"/>
              </a:schemeClr>
              <a:prstClr val="white"/>
            </a:duotone>
            <a:extLst>
              <a:ext uri="{28A0092B-C50C-407E-A947-70E740481C1C}">
                <a14:useLocalDpi xmlns:a14="http://schemas.microsoft.com/office/drawing/2010/main"/>
              </a:ext>
            </a:extLst>
          </a:blip>
          <a:srcRect/>
          <a:stretch/>
        </p:blipFill>
        <p:spPr bwMode="auto">
          <a:xfrm rot="5400000">
            <a:off x="3446704" y="-543896"/>
            <a:ext cx="2250591"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7245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6BD10A7E-DD37-4F57-9AFC-2DE271C8CE16}" type="datetimeFigureOut">
              <a:rPr lang="zh-CN" altLang="en-US" smtClean="0"/>
              <a:t>2014/11/13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BCB5C95-AF9C-4CDF-8E19-1C55A4DBF47D}" type="slidenum">
              <a:rPr lang="zh-CN" altLang="en-US" smtClean="0"/>
              <a:t>‹#›</a:t>
            </a:fld>
            <a:endParaRPr lang="zh-CN" altLang="en-US"/>
          </a:p>
        </p:txBody>
      </p:sp>
    </p:spTree>
    <p:extLst>
      <p:ext uri="{BB962C8B-B14F-4D97-AF65-F5344CB8AC3E}">
        <p14:creationId xmlns:p14="http://schemas.microsoft.com/office/powerpoint/2010/main" val="30059663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7" r:id="rId1"/>
    <p:sldLayoutId id="2147483649" r:id="rId2"/>
    <p:sldLayoutId id="2147483651" r:id="rId3"/>
    <p:sldLayoutId id="2147483656" r:id="rId4"/>
    <p:sldLayoutId id="2147483658" r:id="rId5"/>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txStyles>
    <p:titleStyle>
      <a:lvl1pPr algn="ctr" defTabSz="685868" rtl="0" eaLnBrk="1" latinLnBrk="0" hangingPunct="1">
        <a:spcBef>
          <a:spcPct val="0"/>
        </a:spcBef>
        <a:buNone/>
        <a:defRPr sz="3300" kern="1200">
          <a:solidFill>
            <a:schemeClr val="tx1"/>
          </a:solidFill>
          <a:latin typeface="+mj-lt"/>
          <a:ea typeface="+mj-ea"/>
          <a:cs typeface="+mj-cs"/>
        </a:defRPr>
      </a:lvl1pPr>
    </p:titleStyle>
    <p:bodyStyle>
      <a:lvl1pPr marL="257201" indent="-257201" algn="l" defTabSz="685868"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68" indent="-214334" algn="l" defTabSz="685868"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336" indent="-171467" algn="l" defTabSz="685868"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270"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205"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6138"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9073"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2007"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942"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zh-CN"/>
      </a:defPPr>
      <a:lvl1pPr marL="0" algn="l" defTabSz="685868" rtl="0" eaLnBrk="1" latinLnBrk="0" hangingPunct="1">
        <a:defRPr sz="1400" kern="1200">
          <a:solidFill>
            <a:schemeClr val="tx1"/>
          </a:solidFill>
          <a:latin typeface="+mn-lt"/>
          <a:ea typeface="+mn-ea"/>
          <a:cs typeface="+mn-cs"/>
        </a:defRPr>
      </a:lvl1pPr>
      <a:lvl2pPr marL="342935" algn="l" defTabSz="685868" rtl="0" eaLnBrk="1" latinLnBrk="0" hangingPunct="1">
        <a:defRPr sz="1400" kern="1200">
          <a:solidFill>
            <a:schemeClr val="tx1"/>
          </a:solidFill>
          <a:latin typeface="+mn-lt"/>
          <a:ea typeface="+mn-ea"/>
          <a:cs typeface="+mn-cs"/>
        </a:defRPr>
      </a:lvl2pPr>
      <a:lvl3pPr marL="685868" algn="l" defTabSz="685868" rtl="0" eaLnBrk="1" latinLnBrk="0" hangingPunct="1">
        <a:defRPr sz="1400" kern="1200">
          <a:solidFill>
            <a:schemeClr val="tx1"/>
          </a:solidFill>
          <a:latin typeface="+mn-lt"/>
          <a:ea typeface="+mn-ea"/>
          <a:cs typeface="+mn-cs"/>
        </a:defRPr>
      </a:lvl3pPr>
      <a:lvl4pPr marL="1028803" algn="l" defTabSz="685868" rtl="0" eaLnBrk="1" latinLnBrk="0" hangingPunct="1">
        <a:defRPr sz="1400" kern="1200">
          <a:solidFill>
            <a:schemeClr val="tx1"/>
          </a:solidFill>
          <a:latin typeface="+mn-lt"/>
          <a:ea typeface="+mn-ea"/>
          <a:cs typeface="+mn-cs"/>
        </a:defRPr>
      </a:lvl4pPr>
      <a:lvl5pPr marL="1371737" algn="l" defTabSz="685868" rtl="0" eaLnBrk="1" latinLnBrk="0" hangingPunct="1">
        <a:defRPr sz="1400" kern="1200">
          <a:solidFill>
            <a:schemeClr val="tx1"/>
          </a:solidFill>
          <a:latin typeface="+mn-lt"/>
          <a:ea typeface="+mn-ea"/>
          <a:cs typeface="+mn-cs"/>
        </a:defRPr>
      </a:lvl5pPr>
      <a:lvl6pPr marL="1714672" algn="l" defTabSz="685868" rtl="0" eaLnBrk="1" latinLnBrk="0" hangingPunct="1">
        <a:defRPr sz="1400" kern="1200">
          <a:solidFill>
            <a:schemeClr val="tx1"/>
          </a:solidFill>
          <a:latin typeface="+mn-lt"/>
          <a:ea typeface="+mn-ea"/>
          <a:cs typeface="+mn-cs"/>
        </a:defRPr>
      </a:lvl6pPr>
      <a:lvl7pPr marL="2057606" algn="l" defTabSz="685868" rtl="0" eaLnBrk="1" latinLnBrk="0" hangingPunct="1">
        <a:defRPr sz="1400" kern="1200">
          <a:solidFill>
            <a:schemeClr val="tx1"/>
          </a:solidFill>
          <a:latin typeface="+mn-lt"/>
          <a:ea typeface="+mn-ea"/>
          <a:cs typeface="+mn-cs"/>
        </a:defRPr>
      </a:lvl7pPr>
      <a:lvl8pPr marL="2400540" algn="l" defTabSz="685868" rtl="0" eaLnBrk="1" latinLnBrk="0" hangingPunct="1">
        <a:defRPr sz="1400" kern="1200">
          <a:solidFill>
            <a:schemeClr val="tx1"/>
          </a:solidFill>
          <a:latin typeface="+mn-lt"/>
          <a:ea typeface="+mn-ea"/>
          <a:cs typeface="+mn-cs"/>
        </a:defRPr>
      </a:lvl8pPr>
      <a:lvl9pPr marL="2743475" algn="l" defTabSz="685868"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47.xml"/><Relationship Id="rId5" Type="http://schemas.openxmlformats.org/officeDocument/2006/relationships/slide" Target="slide38.xml"/><Relationship Id="rId4" Type="http://schemas.openxmlformats.org/officeDocument/2006/relationships/slide" Target="slide1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7.emf"/><Relationship Id="rId4" Type="http://schemas.openxmlformats.org/officeDocument/2006/relationships/package" Target="../embeddings/Microsoft_Word_Document1.docx"/></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13.emf"/><Relationship Id="rId4" Type="http://schemas.openxmlformats.org/officeDocument/2006/relationships/package" Target="../embeddings/Microsoft_Word_Document2.docx"/></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14.emf"/><Relationship Id="rId4" Type="http://schemas.openxmlformats.org/officeDocument/2006/relationships/package" Target="../embeddings/Microsoft_Word_Document3.docx"/></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package" Target="../embeddings/Microsoft_Word_Document4.docx"/><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19.emf"/></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package" Target="../embeddings/Microsoft_Word_Document5.docx"/><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24.emf"/></Relationships>
</file>

<file path=ppt/slides/_rels/slide37.xml.rels><?xml version="1.0" encoding="UTF-8" standalone="yes"?>
<Relationships xmlns="http://schemas.openxmlformats.org/package/2006/relationships"><Relationship Id="rId8" Type="http://schemas.openxmlformats.org/officeDocument/2006/relationships/image" Target="../media/image27.emf"/><Relationship Id="rId3" Type="http://schemas.openxmlformats.org/officeDocument/2006/relationships/package" Target="../embeddings/Microsoft_Word_Document6.docx"/><Relationship Id="rId7" Type="http://schemas.openxmlformats.org/officeDocument/2006/relationships/package" Target="../embeddings/Microsoft_Word_Document8.docx"/><Relationship Id="rId12"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26.emf"/><Relationship Id="rId11" Type="http://schemas.openxmlformats.org/officeDocument/2006/relationships/slide" Target="slide2.xml"/><Relationship Id="rId5" Type="http://schemas.openxmlformats.org/officeDocument/2006/relationships/package" Target="../embeddings/Microsoft_Word_Document7.docx"/><Relationship Id="rId10" Type="http://schemas.openxmlformats.org/officeDocument/2006/relationships/image" Target="../media/image28.emf"/><Relationship Id="rId4" Type="http://schemas.openxmlformats.org/officeDocument/2006/relationships/image" Target="../media/image25.emf"/><Relationship Id="rId9" Type="http://schemas.openxmlformats.org/officeDocument/2006/relationships/package" Target="../embeddings/Microsoft_Word_Document9.docx"/></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package" Target="../embeddings/Microsoft_Word_Document10.docx"/><Relationship Id="rId2" Type="http://schemas.openxmlformats.org/officeDocument/2006/relationships/slideLayout" Target="../slideLayouts/slideLayout1.xml"/><Relationship Id="rId1" Type="http://schemas.openxmlformats.org/officeDocument/2006/relationships/vmlDrawing" Target="../drawings/vmlDrawing7.vml"/><Relationship Id="rId4" Type="http://schemas.openxmlformats.org/officeDocument/2006/relationships/image" Target="../media/image38.emf"/></Relationships>
</file>

<file path=ppt/slides/_rels/slide5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package" Target="../embeddings/Microsoft_Word_Document11.docx"/><Relationship Id="rId7" Type="http://schemas.openxmlformats.org/officeDocument/2006/relationships/slide" Target="slide2.xml"/><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44.emf"/><Relationship Id="rId5" Type="http://schemas.openxmlformats.org/officeDocument/2006/relationships/package" Target="../embeddings/Microsoft_Word_Document12.docx"/><Relationship Id="rId4" Type="http://schemas.openxmlformats.org/officeDocument/2006/relationships/image" Target="../media/image43.emf"/></Relationships>
</file>

<file path=ppt/slides/_rels/slide59.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1635646"/>
            <a:ext cx="9144000" cy="158417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95536" y="1632620"/>
            <a:ext cx="2160241" cy="158417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专题</a:t>
            </a:r>
            <a:r>
              <a:rPr lang="en-US" altLang="zh-CN" sz="4800" b="1" dirty="0" smtClean="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13</a:t>
            </a:r>
            <a:endParaRPr lang="zh-CN" altLang="en-US" sz="4800" b="1" dirty="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3" name="矩形 12"/>
          <p:cNvSpPr/>
          <p:nvPr/>
        </p:nvSpPr>
        <p:spPr>
          <a:xfrm>
            <a:off x="3376439" y="1140177"/>
            <a:ext cx="3384260" cy="492443"/>
          </a:xfrm>
          <a:prstGeom prst="rect">
            <a:avLst/>
          </a:prstGeom>
        </p:spPr>
        <p:txBody>
          <a:bodyPr wrap="none">
            <a:spAutoFit/>
          </a:bodyPr>
          <a:lstStyle/>
          <a:p>
            <a:r>
              <a:rPr lang="zh-CN" altLang="en-US" sz="2600" dirty="0">
                <a:solidFill>
                  <a:schemeClr val="tx1">
                    <a:lumMod val="50000"/>
                    <a:lumOff val="50000"/>
                  </a:schemeClr>
                </a:solidFill>
                <a:latin typeface="微软雅黑" pitchFamily="34" charset="-122"/>
                <a:ea typeface="微软雅黑" pitchFamily="34" charset="-122"/>
              </a:rPr>
              <a:t>第一部分  </a:t>
            </a:r>
            <a:r>
              <a:rPr lang="zh-CN" altLang="en-US" sz="2600" dirty="0" smtClean="0">
                <a:solidFill>
                  <a:schemeClr val="tx1">
                    <a:lumMod val="50000"/>
                    <a:lumOff val="50000"/>
                  </a:schemeClr>
                </a:solidFill>
                <a:latin typeface="微软雅黑" pitchFamily="34" charset="-122"/>
                <a:ea typeface="微软雅黑" pitchFamily="34" charset="-122"/>
              </a:rPr>
              <a:t>专题复习篇</a:t>
            </a:r>
            <a:endParaRPr lang="en-US" altLang="zh-CN" sz="2600" dirty="0">
              <a:solidFill>
                <a:schemeClr val="tx1">
                  <a:lumMod val="50000"/>
                  <a:lumOff val="50000"/>
                </a:schemeClr>
              </a:solidFill>
              <a:latin typeface="微软雅黑" pitchFamily="34" charset="-122"/>
              <a:ea typeface="微软雅黑" pitchFamily="34" charset="-122"/>
            </a:endParaRPr>
          </a:p>
        </p:txBody>
      </p:sp>
      <p:sp>
        <p:nvSpPr>
          <p:cNvPr id="9" name="矩形 8"/>
          <p:cNvSpPr/>
          <p:nvPr/>
        </p:nvSpPr>
        <p:spPr>
          <a:xfrm>
            <a:off x="2870611" y="2044834"/>
            <a:ext cx="6083717" cy="784830"/>
          </a:xfrm>
          <a:prstGeom prst="rect">
            <a:avLst/>
          </a:prstGeom>
        </p:spPr>
        <p:txBody>
          <a:bodyPr wrap="none">
            <a:spAutoFit/>
          </a:bodyPr>
          <a:lstStyle/>
          <a:p>
            <a:r>
              <a:rPr lang="zh-CN" altLang="en-US" sz="4500" b="1" spc="100" dirty="0" smtClean="0">
                <a:solidFill>
                  <a:srgbClr val="E46C0A"/>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力学、热学实验（二）</a:t>
            </a:r>
            <a:endParaRPr lang="zh-CN" altLang="en-US" sz="4500" b="1" spc="100" dirty="0">
              <a:solidFill>
                <a:srgbClr val="E46C0A"/>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Tree>
    <p:extLst>
      <p:ext uri="{BB962C8B-B14F-4D97-AF65-F5344CB8AC3E}">
        <p14:creationId xmlns:p14="http://schemas.microsoft.com/office/powerpoint/2010/main" val="31007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p:nvPr/>
        </p:nvCxnSpPr>
        <p:spPr>
          <a:xfrm>
            <a:off x="1972268" y="422816"/>
            <a:ext cx="4197" cy="3672000"/>
          </a:xfrm>
          <a:prstGeom prst="line">
            <a:avLst/>
          </a:prstGeom>
          <a:ln>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16" name="六边形 15">
            <a:hlinkClick r:id="rId2" action="ppaction://hlinksldjump"/>
          </p:cNvPr>
          <p:cNvSpPr/>
          <p:nvPr/>
        </p:nvSpPr>
        <p:spPr>
          <a:xfrm>
            <a:off x="1900257" y="164924"/>
            <a:ext cx="4007719"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26" name="六边形 25"/>
          <p:cNvSpPr/>
          <p:nvPr/>
        </p:nvSpPr>
        <p:spPr>
          <a:xfrm>
            <a:off x="1900258" y="1078580"/>
            <a:ext cx="5048006"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32" name="椭圆 31"/>
          <p:cNvSpPr/>
          <p:nvPr/>
        </p:nvSpPr>
        <p:spPr>
          <a:xfrm>
            <a:off x="1983095" y="379858"/>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986475" y="1327108"/>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六边形 36">
            <a:hlinkClick r:id="rId3" action="ppaction://hlinksldjump"/>
          </p:cNvPr>
          <p:cNvSpPr/>
          <p:nvPr/>
        </p:nvSpPr>
        <p:spPr>
          <a:xfrm>
            <a:off x="1875528" y="2010926"/>
            <a:ext cx="4752528"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38" name="椭圆 37"/>
          <p:cNvSpPr/>
          <p:nvPr/>
        </p:nvSpPr>
        <p:spPr>
          <a:xfrm>
            <a:off x="1960647" y="2244768"/>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bwMode="auto">
          <a:xfrm>
            <a:off x="0" y="4906833"/>
            <a:ext cx="9144000"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051819" y="4656994"/>
            <a:ext cx="1210588" cy="400110"/>
          </a:xfrm>
          <a:prstGeom prst="rect">
            <a:avLst/>
          </a:prstGeom>
          <a:solidFill>
            <a:schemeClr val="bg1"/>
          </a:solidFill>
        </p:spPr>
        <p:txBody>
          <a:bodyPr wrap="none">
            <a:spAutoFit/>
          </a:bodyPr>
          <a:lstStyle/>
          <a:p>
            <a:pPr>
              <a:defRPr/>
            </a:pPr>
            <a:r>
              <a:rPr lang="zh-CN" altLang="en-US" sz="2000" b="1" dirty="0" smtClean="0">
                <a:solidFill>
                  <a:srgbClr val="E46C0A"/>
                </a:solidFill>
                <a:latin typeface="微软雅黑" pitchFamily="34" charset="-122"/>
                <a:ea typeface="微软雅黑" pitchFamily="34" charset="-122"/>
              </a:rPr>
              <a:t>目录索引</a:t>
            </a:r>
            <a:endParaRPr lang="zh-CN" altLang="en-US" sz="2000" b="1" dirty="0">
              <a:solidFill>
                <a:srgbClr val="E46C0A"/>
              </a:solidFill>
              <a:latin typeface="微软雅黑" pitchFamily="34" charset="-122"/>
              <a:ea typeface="微软雅黑" pitchFamily="34" charset="-122"/>
            </a:endParaRPr>
          </a:p>
        </p:txBody>
      </p:sp>
      <p:sp>
        <p:nvSpPr>
          <p:cNvPr id="3" name="TextBox 2">
            <a:hlinkClick r:id="rId2" action="ppaction://hlinksldjump"/>
          </p:cNvPr>
          <p:cNvSpPr txBox="1"/>
          <p:nvPr/>
        </p:nvSpPr>
        <p:spPr>
          <a:xfrm>
            <a:off x="2124205" y="126673"/>
            <a:ext cx="3852337" cy="652486"/>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1</a:t>
            </a:r>
            <a:r>
              <a:rPr lang="zh-CN" altLang="zh-CN" sz="2800" b="1" dirty="0">
                <a:solidFill>
                  <a:schemeClr val="bg1"/>
                </a:solidFill>
                <a:latin typeface="微软雅黑" pitchFamily="34" charset="-122"/>
                <a:ea typeface="微软雅黑" pitchFamily="34" charset="-122"/>
              </a:rPr>
              <a:t>　探究</a:t>
            </a:r>
            <a:r>
              <a:rPr lang="zh-CN" altLang="zh-CN" sz="2800" b="1" dirty="0" smtClean="0">
                <a:solidFill>
                  <a:schemeClr val="bg1"/>
                </a:solidFill>
                <a:latin typeface="微软雅黑" pitchFamily="34" charset="-122"/>
                <a:ea typeface="微软雅黑" pitchFamily="34" charset="-122"/>
              </a:rPr>
              <a:t>动能定理</a:t>
            </a:r>
            <a:r>
              <a:rPr lang="en-US" altLang="zh-CN" sz="2800" b="1" dirty="0">
                <a:solidFill>
                  <a:schemeClr val="bg1"/>
                </a:solidFill>
                <a:latin typeface="微软雅黑" pitchFamily="34" charset="-122"/>
                <a:ea typeface="微软雅黑" pitchFamily="34" charset="-122"/>
              </a:rPr>
              <a:t> </a:t>
            </a:r>
            <a:r>
              <a:rPr lang="en-US" altLang="zh-CN" sz="2800" b="1" dirty="0" smtClean="0">
                <a:solidFill>
                  <a:schemeClr val="bg1"/>
                </a:solidFill>
                <a:latin typeface="微软雅黑" pitchFamily="34" charset="-122"/>
                <a:ea typeface="微软雅黑" pitchFamily="34" charset="-122"/>
              </a:rPr>
              <a:t> </a:t>
            </a:r>
            <a:endParaRPr lang="zh-CN" altLang="zh-CN" sz="2800" b="1" dirty="0">
              <a:solidFill>
                <a:schemeClr val="bg1"/>
              </a:solidFill>
              <a:latin typeface="微软雅黑" pitchFamily="34" charset="-122"/>
              <a:ea typeface="微软雅黑" pitchFamily="34" charset="-122"/>
            </a:endParaRPr>
          </a:p>
        </p:txBody>
      </p:sp>
      <p:sp>
        <p:nvSpPr>
          <p:cNvPr id="21" name="TextBox 20">
            <a:hlinkClick r:id="rId4" action="ppaction://hlinksldjump"/>
          </p:cNvPr>
          <p:cNvSpPr txBox="1"/>
          <p:nvPr/>
        </p:nvSpPr>
        <p:spPr>
          <a:xfrm>
            <a:off x="2126110" y="1036500"/>
            <a:ext cx="4822154" cy="652486"/>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2</a:t>
            </a:r>
            <a:r>
              <a:rPr lang="zh-CN" altLang="zh-CN" sz="2800" b="1" dirty="0">
                <a:solidFill>
                  <a:schemeClr val="bg1"/>
                </a:solidFill>
                <a:latin typeface="微软雅黑" pitchFamily="34" charset="-122"/>
                <a:ea typeface="微软雅黑" pitchFamily="34" charset="-122"/>
              </a:rPr>
              <a:t>　验证</a:t>
            </a:r>
            <a:r>
              <a:rPr lang="zh-CN" altLang="zh-CN" sz="2800" b="1" dirty="0" smtClean="0">
                <a:solidFill>
                  <a:schemeClr val="bg1"/>
                </a:solidFill>
                <a:latin typeface="微软雅黑" pitchFamily="34" charset="-122"/>
                <a:ea typeface="微软雅黑" pitchFamily="34" charset="-122"/>
              </a:rPr>
              <a:t>机械能守恒定律</a:t>
            </a:r>
            <a:r>
              <a:rPr lang="en-US" altLang="zh-CN" sz="2800" b="1" dirty="0">
                <a:solidFill>
                  <a:schemeClr val="bg1"/>
                </a:solidFill>
                <a:latin typeface="微软雅黑" pitchFamily="34" charset="-122"/>
                <a:ea typeface="微软雅黑" pitchFamily="34" charset="-122"/>
              </a:rPr>
              <a:t> </a:t>
            </a:r>
            <a:endParaRPr lang="zh-CN" altLang="zh-CN" sz="2800" b="1" dirty="0">
              <a:solidFill>
                <a:schemeClr val="bg1"/>
              </a:solidFill>
              <a:latin typeface="微软雅黑" pitchFamily="34" charset="-122"/>
              <a:ea typeface="微软雅黑" pitchFamily="34" charset="-122"/>
            </a:endParaRPr>
          </a:p>
        </p:txBody>
      </p:sp>
      <p:sp>
        <p:nvSpPr>
          <p:cNvPr id="23" name="TextBox 22">
            <a:hlinkClick r:id="rId3" action="ppaction://hlinksldjump"/>
          </p:cNvPr>
          <p:cNvSpPr txBox="1"/>
          <p:nvPr/>
        </p:nvSpPr>
        <p:spPr>
          <a:xfrm>
            <a:off x="2115121" y="1982722"/>
            <a:ext cx="4355680" cy="597921"/>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3</a:t>
            </a:r>
            <a:r>
              <a:rPr lang="zh-CN" altLang="zh-CN" sz="2800" b="1" dirty="0">
                <a:solidFill>
                  <a:schemeClr val="bg1"/>
                </a:solidFill>
                <a:latin typeface="微软雅黑" pitchFamily="34" charset="-122"/>
                <a:ea typeface="微软雅黑" pitchFamily="34" charset="-122"/>
              </a:rPr>
              <a:t>　验证</a:t>
            </a:r>
            <a:r>
              <a:rPr lang="zh-CN" altLang="zh-CN" sz="2800" b="1" dirty="0" smtClean="0">
                <a:solidFill>
                  <a:schemeClr val="bg1"/>
                </a:solidFill>
                <a:latin typeface="微软雅黑" pitchFamily="34" charset="-122"/>
                <a:ea typeface="微软雅黑" pitchFamily="34" charset="-122"/>
              </a:rPr>
              <a:t>动量守恒定律</a:t>
            </a:r>
            <a:endParaRPr lang="zh-CN" altLang="zh-CN" sz="2800" b="1" dirty="0">
              <a:solidFill>
                <a:schemeClr val="bg1"/>
              </a:solidFill>
              <a:latin typeface="微软雅黑" pitchFamily="34" charset="-122"/>
              <a:ea typeface="微软雅黑" pitchFamily="34" charset="-122"/>
            </a:endParaRPr>
          </a:p>
        </p:txBody>
      </p:sp>
      <p:sp>
        <p:nvSpPr>
          <p:cNvPr id="14" name="六边形 13">
            <a:hlinkClick r:id="rId3" action="ppaction://hlinksldjump"/>
          </p:cNvPr>
          <p:cNvSpPr/>
          <p:nvPr/>
        </p:nvSpPr>
        <p:spPr>
          <a:xfrm>
            <a:off x="1907704" y="2908708"/>
            <a:ext cx="5760640"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17" name="椭圆 16"/>
          <p:cNvSpPr/>
          <p:nvPr/>
        </p:nvSpPr>
        <p:spPr>
          <a:xfrm>
            <a:off x="1992823" y="3142550"/>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a:hlinkClick r:id="rId5" action="ppaction://hlinksldjump"/>
          </p:cNvPr>
          <p:cNvSpPr txBox="1"/>
          <p:nvPr/>
        </p:nvSpPr>
        <p:spPr>
          <a:xfrm>
            <a:off x="2147297" y="2880504"/>
            <a:ext cx="5432898" cy="597921"/>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4</a:t>
            </a:r>
            <a:r>
              <a:rPr lang="zh-CN" altLang="zh-CN" sz="2800" b="1" dirty="0">
                <a:solidFill>
                  <a:schemeClr val="bg1"/>
                </a:solidFill>
                <a:latin typeface="微软雅黑" pitchFamily="34" charset="-122"/>
                <a:ea typeface="微软雅黑" pitchFamily="34" charset="-122"/>
              </a:rPr>
              <a:t>　用油膜法估测分子的</a:t>
            </a:r>
            <a:r>
              <a:rPr lang="zh-CN" altLang="zh-CN" sz="2800" b="1" dirty="0" smtClean="0">
                <a:solidFill>
                  <a:schemeClr val="bg1"/>
                </a:solidFill>
                <a:latin typeface="微软雅黑" pitchFamily="34" charset="-122"/>
                <a:ea typeface="微软雅黑" pitchFamily="34" charset="-122"/>
              </a:rPr>
              <a:t>大小</a:t>
            </a:r>
            <a:endParaRPr lang="zh-CN" altLang="zh-CN" sz="2800" b="1" dirty="0">
              <a:solidFill>
                <a:schemeClr val="bg1"/>
              </a:solidFill>
              <a:latin typeface="微软雅黑" pitchFamily="34" charset="-122"/>
              <a:ea typeface="微软雅黑" pitchFamily="34" charset="-122"/>
            </a:endParaRPr>
          </a:p>
        </p:txBody>
      </p:sp>
      <p:sp>
        <p:nvSpPr>
          <p:cNvPr id="22" name="六边形 21">
            <a:hlinkClick r:id="rId3" action="ppaction://hlinksldjump"/>
          </p:cNvPr>
          <p:cNvSpPr/>
          <p:nvPr/>
        </p:nvSpPr>
        <p:spPr>
          <a:xfrm>
            <a:off x="1907704" y="3804436"/>
            <a:ext cx="5760640"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24" name="椭圆 23"/>
          <p:cNvSpPr/>
          <p:nvPr/>
        </p:nvSpPr>
        <p:spPr>
          <a:xfrm>
            <a:off x="1992823" y="4038278"/>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a:hlinkClick r:id="rId6" action="ppaction://hlinksldjump"/>
          </p:cNvPr>
          <p:cNvSpPr txBox="1"/>
          <p:nvPr/>
        </p:nvSpPr>
        <p:spPr>
          <a:xfrm>
            <a:off x="2147297" y="3776232"/>
            <a:ext cx="5540299" cy="652486"/>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5</a:t>
            </a:r>
            <a:r>
              <a:rPr lang="zh-CN" altLang="zh-CN" sz="2800" b="1" dirty="0">
                <a:solidFill>
                  <a:schemeClr val="bg1"/>
                </a:solidFill>
                <a:latin typeface="微软雅黑" pitchFamily="34" charset="-122"/>
                <a:ea typeface="微软雅黑" pitchFamily="34" charset="-122"/>
              </a:rPr>
              <a:t>　力学创新实验的分析</a:t>
            </a:r>
            <a:r>
              <a:rPr lang="zh-CN" altLang="zh-CN" sz="2800" b="1" dirty="0" smtClean="0">
                <a:solidFill>
                  <a:schemeClr val="bg1"/>
                </a:solidFill>
                <a:latin typeface="微软雅黑" pitchFamily="34" charset="-122"/>
                <a:ea typeface="微软雅黑" pitchFamily="34" charset="-122"/>
              </a:rPr>
              <a:t>技巧</a:t>
            </a:r>
            <a:r>
              <a:rPr lang="en-US" altLang="zh-CN" sz="2800" b="1" dirty="0">
                <a:solidFill>
                  <a:schemeClr val="bg1"/>
                </a:solidFill>
                <a:latin typeface="微软雅黑" pitchFamily="34" charset="-122"/>
                <a:ea typeface="微软雅黑" pitchFamily="34" charset="-122"/>
              </a:rPr>
              <a:t> </a:t>
            </a:r>
            <a:endParaRPr lang="zh-CN" altLang="zh-CN"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5271523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076" y="138718"/>
            <a:ext cx="3852337"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1</a:t>
            </a:r>
            <a:r>
              <a:rPr lang="zh-CN" altLang="zh-CN" sz="2800" b="1" dirty="0">
                <a:solidFill>
                  <a:srgbClr val="0070C0"/>
                </a:solidFill>
                <a:latin typeface="微软雅黑" pitchFamily="34" charset="-122"/>
                <a:ea typeface="微软雅黑" pitchFamily="34" charset="-122"/>
              </a:rPr>
              <a:t>　探究</a:t>
            </a:r>
            <a:r>
              <a:rPr lang="zh-CN" altLang="zh-CN" sz="2800" b="1" dirty="0" smtClean="0">
                <a:solidFill>
                  <a:srgbClr val="0070C0"/>
                </a:solidFill>
                <a:latin typeface="微软雅黑" pitchFamily="34" charset="-122"/>
                <a:ea typeface="微软雅黑" pitchFamily="34" charset="-122"/>
              </a:rPr>
              <a:t>动能定理</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8" name="直接连接符 7"/>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104535" y="794410"/>
            <a:ext cx="8861042" cy="4056047"/>
          </a:xfrm>
          <a:prstGeom prst="rect">
            <a:avLst/>
          </a:prstGeom>
        </p:spPr>
        <p:txBody>
          <a:bodyPr wrap="square">
            <a:spAutoFit/>
          </a:bodyPr>
          <a:lstStyle/>
          <a:p>
            <a:pPr algn="just">
              <a:lnSpc>
                <a:spcPts val="4500"/>
              </a:lnSpc>
              <a:spcAft>
                <a:spcPts val="0"/>
              </a:spcAft>
            </a:pPr>
            <a:r>
              <a:rPr lang="en-US" altLang="zh-CN" sz="2400" b="1" kern="100" dirty="0" smtClean="0">
                <a:solidFill>
                  <a:srgbClr val="404040"/>
                </a:solidFill>
                <a:latin typeface="Times New Roman"/>
                <a:ea typeface="黑体"/>
                <a:cs typeface="Courier New"/>
              </a:rPr>
              <a:t>               (</a:t>
            </a:r>
            <a:r>
              <a:rPr lang="en-US" altLang="zh-CN" sz="2400" b="1" kern="100" dirty="0">
                <a:solidFill>
                  <a:srgbClr val="404040"/>
                </a:solidFill>
                <a:latin typeface="Times New Roman"/>
                <a:ea typeface="黑体"/>
                <a:cs typeface="Courier New"/>
              </a:rPr>
              <a:t>2014·</a:t>
            </a:r>
            <a:r>
              <a:rPr lang="zh-CN" altLang="zh-CN" sz="2400" b="1" kern="100" dirty="0">
                <a:solidFill>
                  <a:srgbClr val="404040"/>
                </a:solidFill>
                <a:latin typeface="Times New Roman"/>
                <a:ea typeface="黑体"/>
                <a:cs typeface="Times New Roman"/>
              </a:rPr>
              <a:t>天津</a:t>
            </a:r>
            <a:r>
              <a:rPr lang="en-US" altLang="zh-CN" sz="2400" b="1" kern="100" dirty="0">
                <a:solidFill>
                  <a:srgbClr val="404040"/>
                </a:solidFill>
                <a:latin typeface="Times New Roman"/>
                <a:ea typeface="黑体"/>
                <a:cs typeface="Courier New"/>
              </a:rPr>
              <a:t>·9(2))</a:t>
            </a:r>
            <a:r>
              <a:rPr lang="zh-CN" altLang="zh-CN" sz="2400" b="1" kern="100" dirty="0">
                <a:solidFill>
                  <a:srgbClr val="404040"/>
                </a:solidFill>
                <a:latin typeface="Times New Roman"/>
                <a:ea typeface="黑体"/>
                <a:cs typeface="Times New Roman"/>
              </a:rPr>
              <a:t>某同学把</a:t>
            </a:r>
            <a:r>
              <a:rPr lang="zh-CN" altLang="zh-CN" sz="2400" b="1" kern="100" dirty="0" smtClean="0">
                <a:solidFill>
                  <a:srgbClr val="404040"/>
                </a:solidFill>
                <a:latin typeface="Times New Roman"/>
                <a:ea typeface="黑体"/>
                <a:cs typeface="Times New Roman"/>
              </a:rPr>
              <a:t>附有</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滑轮</a:t>
            </a:r>
            <a:r>
              <a:rPr lang="zh-CN" altLang="zh-CN" sz="2400" b="1" kern="100" dirty="0">
                <a:solidFill>
                  <a:srgbClr val="404040"/>
                </a:solidFill>
                <a:latin typeface="Times New Roman"/>
                <a:ea typeface="黑体"/>
                <a:cs typeface="Times New Roman"/>
              </a:rPr>
              <a:t>的长木板平放在实验桌上，将细</a:t>
            </a:r>
            <a:r>
              <a:rPr lang="zh-CN" altLang="zh-CN" sz="2400" b="1" kern="100" dirty="0" smtClean="0">
                <a:solidFill>
                  <a:srgbClr val="404040"/>
                </a:solidFill>
                <a:latin typeface="Times New Roman"/>
                <a:ea typeface="黑体"/>
                <a:cs typeface="Times New Roman"/>
              </a:rPr>
              <a:t>绳</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一端</a:t>
            </a:r>
            <a:r>
              <a:rPr lang="zh-CN" altLang="zh-CN" sz="2400" b="1" kern="100" dirty="0">
                <a:solidFill>
                  <a:srgbClr val="404040"/>
                </a:solidFill>
                <a:latin typeface="Times New Roman"/>
                <a:ea typeface="黑体"/>
                <a:cs typeface="Times New Roman"/>
              </a:rPr>
              <a:t>拴在小车上，另一端绕过定滑轮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挂</a:t>
            </a:r>
            <a:r>
              <a:rPr lang="zh-CN" altLang="zh-CN" sz="2400" b="1" kern="100" dirty="0">
                <a:solidFill>
                  <a:srgbClr val="404040"/>
                </a:solidFill>
                <a:latin typeface="Times New Roman"/>
                <a:ea typeface="黑体"/>
                <a:cs typeface="Times New Roman"/>
              </a:rPr>
              <a:t>上适当的钩码，使小车在钩码的</a:t>
            </a:r>
            <a:r>
              <a:rPr lang="zh-CN" altLang="zh-CN" sz="2400" b="1" kern="100" dirty="0" smtClean="0">
                <a:solidFill>
                  <a:srgbClr val="404040"/>
                </a:solidFill>
                <a:latin typeface="Times New Roman"/>
                <a:ea typeface="黑体"/>
                <a:cs typeface="Times New Roman"/>
              </a:rPr>
              <a:t>牵引</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下</a:t>
            </a:r>
            <a:r>
              <a:rPr lang="zh-CN" altLang="zh-CN" sz="2400" b="1" kern="100" dirty="0">
                <a:solidFill>
                  <a:srgbClr val="404040"/>
                </a:solidFill>
                <a:latin typeface="Times New Roman"/>
                <a:ea typeface="黑体"/>
                <a:cs typeface="Times New Roman"/>
              </a:rPr>
              <a:t>运动，以此定量探究绳拉力做功与</a:t>
            </a:r>
            <a:r>
              <a:rPr lang="zh-CN" altLang="zh-CN" sz="2400" b="1" kern="100" dirty="0" smtClean="0">
                <a:solidFill>
                  <a:srgbClr val="404040"/>
                </a:solidFill>
                <a:latin typeface="Times New Roman"/>
                <a:ea typeface="黑体"/>
                <a:cs typeface="Times New Roman"/>
              </a:rPr>
              <a:t>小</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车</a:t>
            </a:r>
            <a:r>
              <a:rPr lang="zh-CN" altLang="zh-CN" sz="2400" b="1" kern="100" dirty="0">
                <a:solidFill>
                  <a:srgbClr val="404040"/>
                </a:solidFill>
                <a:latin typeface="Times New Roman"/>
                <a:ea typeface="黑体"/>
                <a:cs typeface="Times New Roman"/>
              </a:rPr>
              <a:t>动能变化的关系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此外还准备了打点计时器及配套的电源、导线、复写纸、纸带、小木块等</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组装的实验装置如图</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所示</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11" name="对角圆角矩形 10"/>
          <p:cNvSpPr/>
          <p:nvPr/>
        </p:nvSpPr>
        <p:spPr>
          <a:xfrm>
            <a:off x="315908" y="895190"/>
            <a:ext cx="936104"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例 </a:t>
            </a:r>
            <a:r>
              <a:rPr lang="en-US" altLang="zh-CN" sz="2800" b="1" dirty="0" smtClean="0">
                <a:solidFill>
                  <a:schemeClr val="bg1"/>
                </a:solidFill>
                <a:latin typeface="微软雅黑" pitchFamily="34" charset="-122"/>
                <a:ea typeface="微软雅黑" pitchFamily="34" charset="-122"/>
              </a:rPr>
              <a:t>1</a:t>
            </a:r>
            <a:endParaRPr lang="zh-CN" altLang="en-US" sz="2800" b="1" dirty="0">
              <a:solidFill>
                <a:schemeClr val="bg1"/>
              </a:solidFill>
              <a:latin typeface="微软雅黑" pitchFamily="34" charset="-122"/>
              <a:ea typeface="微软雅黑" pitchFamily="34" charset="-122"/>
            </a:endParaRPr>
          </a:p>
        </p:txBody>
      </p:sp>
      <p:pic>
        <p:nvPicPr>
          <p:cNvPr id="106498" name="Picture 2" descr="H1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1196902"/>
            <a:ext cx="3158728" cy="1799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876394" y="3106400"/>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a:t>
            </a:r>
            <a:endParaRPr lang="zh-CN" altLang="zh-CN" sz="2400" kern="100" dirty="0">
              <a:effectLst/>
              <a:latin typeface="宋体"/>
              <a:cs typeface="Courier New"/>
            </a:endParaRPr>
          </a:p>
        </p:txBody>
      </p:sp>
    </p:spTree>
    <p:extLst>
      <p:ext uri="{BB962C8B-B14F-4D97-AF65-F5344CB8AC3E}">
        <p14:creationId xmlns:p14="http://schemas.microsoft.com/office/powerpoint/2010/main" val="4554871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2297" y="203106"/>
            <a:ext cx="8707803"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若要完成该实验，必需的实验器材还有哪些</a:t>
            </a:r>
            <a:r>
              <a:rPr lang="en-US" altLang="zh-CN" sz="2400" b="1" kern="100" dirty="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实验开始时，他先调节木板上定滑轮的高度，使牵引小车的细绳与木板平行</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他这样做的目的是下列的哪个</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填字母代号</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避免小车在运动过程中发生抖动</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可使打点计时器在纸带上打出的点迹清晰</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可以保证小车最终能够实现匀速直线运动</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可在平衡摩擦力后使细绳拉力等于小车受的</a:t>
            </a:r>
            <a:r>
              <a:rPr lang="zh-CN" altLang="zh-CN" sz="2400" b="1" kern="100" dirty="0" smtClean="0">
                <a:solidFill>
                  <a:srgbClr val="404040"/>
                </a:solidFill>
                <a:latin typeface="Times New Roman"/>
                <a:ea typeface="黑体"/>
                <a:cs typeface="Times New Roman"/>
              </a:rPr>
              <a:t>合力</a:t>
            </a:r>
            <a:endParaRPr lang="zh-CN" altLang="zh-CN" sz="1050" kern="100" dirty="0">
              <a:latin typeface="宋体"/>
              <a:cs typeface="Courier New"/>
            </a:endParaRPr>
          </a:p>
        </p:txBody>
      </p:sp>
    </p:spTree>
    <p:extLst>
      <p:ext uri="{BB962C8B-B14F-4D97-AF65-F5344CB8AC3E}">
        <p14:creationId xmlns:p14="http://schemas.microsoft.com/office/powerpoint/2010/main" val="25276663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3" name="Rectangle 4"/>
          <p:cNvSpPr>
            <a:spLocks noChangeArrowheads="1"/>
          </p:cNvSpPr>
          <p:nvPr/>
        </p:nvSpPr>
        <p:spPr bwMode="auto">
          <a:xfrm>
            <a:off x="0" y="13874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p:cNvSpPr/>
          <p:nvPr/>
        </p:nvSpPr>
        <p:spPr>
          <a:xfrm>
            <a:off x="107504" y="-17998"/>
            <a:ext cx="8856984" cy="5123647"/>
          </a:xfrm>
          <a:prstGeom prst="rect">
            <a:avLst/>
          </a:prstGeom>
        </p:spPr>
        <p:txBody>
          <a:bodyPr wrap="square">
            <a:spAutoFit/>
          </a:bodyPr>
          <a:lstStyle/>
          <a:p>
            <a:pPr algn="just">
              <a:lnSpc>
                <a:spcPts val="3600"/>
              </a:lnSpc>
              <a:spcAft>
                <a:spcPts val="0"/>
              </a:spcAft>
            </a:pP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平衡摩擦力后，当他用多个钩码牵引小车时，发现小车运动过快，致使打出的纸带上点数较少，难以选到合适的点计算小车速度，在保证所挂钩码数目不变的条件下，请你利用本实验的器材提出一个解决办法</a:t>
            </a:r>
            <a:r>
              <a:rPr lang="zh-CN" altLang="zh-CN" sz="2400" b="1" kern="100" dirty="0" smtClean="0">
                <a:solidFill>
                  <a:srgbClr val="404040"/>
                </a:solidFill>
                <a:latin typeface="Times New Roman"/>
                <a:ea typeface="黑体"/>
                <a:cs typeface="Times New Roman"/>
              </a:rPr>
              <a:t>：</a:t>
            </a:r>
            <a:r>
              <a:rPr lang="en-US" altLang="zh-CN" sz="2400" b="1" kern="100" dirty="0" smtClean="0">
                <a:solidFill>
                  <a:srgbClr val="404040"/>
                </a:solidFill>
                <a:latin typeface="Times New Roman"/>
                <a:ea typeface="黑体"/>
                <a:cs typeface="Courier New"/>
              </a:rPr>
              <a:t>______________________________________.</a:t>
            </a:r>
            <a:endParaRPr lang="zh-CN" altLang="zh-CN" sz="1050" kern="100" dirty="0">
              <a:latin typeface="宋体"/>
              <a:cs typeface="Courier New"/>
            </a:endParaRPr>
          </a:p>
          <a:p>
            <a:pPr algn="just">
              <a:lnSpc>
                <a:spcPts val="3600"/>
              </a:lnSpc>
              <a:spcAft>
                <a:spcPts val="0"/>
              </a:spcAft>
            </a:pPr>
            <a:r>
              <a:rPr lang="en-US" altLang="zh-CN" sz="2400" b="1" kern="100" dirty="0">
                <a:solidFill>
                  <a:srgbClr val="404040"/>
                </a:solidFill>
                <a:latin typeface="宋体"/>
                <a:ea typeface="黑体"/>
                <a:cs typeface="Times New Roman"/>
              </a:rPr>
              <a:t>④</a:t>
            </a:r>
            <a:r>
              <a:rPr lang="zh-CN" altLang="zh-CN" sz="2400" b="1" kern="100" dirty="0">
                <a:solidFill>
                  <a:srgbClr val="404040"/>
                </a:solidFill>
                <a:latin typeface="Times New Roman"/>
                <a:ea typeface="黑体"/>
                <a:cs typeface="Times New Roman"/>
              </a:rPr>
              <a:t>他将钩码重力做的功当作细绳拉力做的功，经多次实验发现拉力做功总是要比小车动能增量大一些</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这一情况可能是下列哪些原因造成的</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填字母代号</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36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在接通电源的同时释放了小车</a:t>
            </a:r>
            <a:endParaRPr lang="zh-CN" altLang="zh-CN" sz="1050" kern="100" dirty="0">
              <a:latin typeface="宋体"/>
              <a:cs typeface="Courier New"/>
            </a:endParaRPr>
          </a:p>
          <a:p>
            <a:pPr algn="just">
              <a:lnSpc>
                <a:spcPts val="36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小车释放时离打点计时器太近</a:t>
            </a:r>
            <a:endParaRPr lang="zh-CN" altLang="zh-CN" sz="1050" kern="100" dirty="0">
              <a:latin typeface="宋体"/>
              <a:cs typeface="Courier New"/>
            </a:endParaRPr>
          </a:p>
          <a:p>
            <a:pPr algn="just">
              <a:lnSpc>
                <a:spcPts val="36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阻力未完全被小车重力沿木板方向的分力平衡掉</a:t>
            </a:r>
            <a:endParaRPr lang="zh-CN" altLang="zh-CN" sz="1050" kern="100" dirty="0">
              <a:latin typeface="宋体"/>
              <a:cs typeface="Courier New"/>
            </a:endParaRPr>
          </a:p>
          <a:p>
            <a:pPr algn="just">
              <a:lnSpc>
                <a:spcPts val="36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钩码做匀加速运动，钩码重力大于细绳</a:t>
            </a:r>
            <a:r>
              <a:rPr lang="zh-CN" altLang="zh-CN" sz="2400" b="1" kern="100" dirty="0" smtClean="0">
                <a:solidFill>
                  <a:srgbClr val="404040"/>
                </a:solidFill>
                <a:latin typeface="Times New Roman"/>
                <a:ea typeface="黑体"/>
                <a:cs typeface="Times New Roman"/>
              </a:rPr>
              <a:t>拉力</a:t>
            </a:r>
            <a:endParaRPr lang="zh-CN" altLang="zh-CN" sz="1050" kern="100" dirty="0">
              <a:latin typeface="宋体"/>
              <a:cs typeface="Courier New"/>
            </a:endParaRPr>
          </a:p>
        </p:txBody>
      </p:sp>
    </p:spTree>
    <p:extLst>
      <p:ext uri="{BB962C8B-B14F-4D97-AF65-F5344CB8AC3E}">
        <p14:creationId xmlns:p14="http://schemas.microsoft.com/office/powerpoint/2010/main" val="9573170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4247" y="456074"/>
            <a:ext cx="8536225" cy="4131900"/>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本实验需要知道小车的动能，因此还需要用天平测出小车的质量，用刻度尺测量纸带上点迹之间的长度，求出小车的瞬时速度</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牵引小车的细绳与木板平行的目的是在平衡摩擦力后使细绳拉力等于小车受的合力，选项</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在保证所挂钩码数目不变的条件下要减小小车加速度可以增加小车的质量，故可在小车上加适量砝码</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或钩码</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Tree>
    <p:extLst>
      <p:ext uri="{BB962C8B-B14F-4D97-AF65-F5344CB8AC3E}">
        <p14:creationId xmlns:p14="http://schemas.microsoft.com/office/powerpoint/2010/main" val="30566952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linds(horizontal)">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6255" y="456074"/>
            <a:ext cx="8536225" cy="4131900"/>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宋体"/>
                <a:ea typeface="黑体"/>
                <a:cs typeface="Times New Roman"/>
              </a:rPr>
              <a:t>④</a:t>
            </a:r>
            <a:r>
              <a:rPr lang="zh-CN" altLang="zh-CN" sz="2400" b="1" kern="100" dirty="0">
                <a:solidFill>
                  <a:srgbClr val="404040"/>
                </a:solidFill>
                <a:latin typeface="Times New Roman"/>
                <a:ea typeface="黑体"/>
                <a:cs typeface="Times New Roman"/>
              </a:rPr>
              <a:t>当小车在运动过程中存在阻力时，拉力做正功和阻力做负功之和等于小车动能的增量，故拉力做功总是要比小车动能增量大一些；当钩码加速运动时，钩码重力大于细绳拉力，此同学将钩码重力做的功当作细绳拉力做的功，则拉力做功要比小车动能增量大，故只有</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宋体"/>
                <a:ea typeface="黑体"/>
                <a:cs typeface="Times New Roman"/>
              </a:rPr>
              <a:t>①</a:t>
            </a:r>
            <a:r>
              <a:rPr lang="zh-CN" altLang="zh-CN" sz="2400" b="1" kern="100" dirty="0">
                <a:solidFill>
                  <a:schemeClr val="accent6">
                    <a:lumMod val="75000"/>
                  </a:schemeClr>
                </a:solidFill>
                <a:latin typeface="Times New Roman"/>
                <a:ea typeface="黑体"/>
                <a:cs typeface="Times New Roman"/>
              </a:rPr>
              <a:t>刻度尺、天平</a:t>
            </a:r>
            <a:r>
              <a:rPr lang="en-US" altLang="zh-CN" sz="2400" b="1" kern="100" dirty="0">
                <a:solidFill>
                  <a:schemeClr val="accent6">
                    <a:lumMod val="75000"/>
                  </a:schemeClr>
                </a:solidFill>
                <a:latin typeface="Times New Roman"/>
                <a:ea typeface="黑体"/>
                <a:cs typeface="Courier New"/>
              </a:rPr>
              <a:t>(</a:t>
            </a:r>
            <a:r>
              <a:rPr lang="zh-CN" altLang="zh-CN" sz="2400" b="1" kern="100" dirty="0">
                <a:solidFill>
                  <a:schemeClr val="accent6">
                    <a:lumMod val="75000"/>
                  </a:schemeClr>
                </a:solidFill>
                <a:latin typeface="Times New Roman"/>
                <a:ea typeface="黑体"/>
                <a:cs typeface="Times New Roman"/>
              </a:rPr>
              <a:t>包括砝码</a:t>
            </a:r>
            <a:r>
              <a:rPr lang="en-US" altLang="zh-CN" sz="2400" b="1" kern="100" dirty="0">
                <a:solidFill>
                  <a:schemeClr val="accent6">
                    <a:lumMod val="75000"/>
                  </a:schemeClr>
                </a:solidFill>
                <a:latin typeface="Times New Roman"/>
                <a:ea typeface="黑体"/>
                <a:cs typeface="Courier New"/>
              </a:rPr>
              <a:t>)</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宋体"/>
                <a:ea typeface="黑体"/>
                <a:cs typeface="Times New Roman"/>
              </a:rPr>
              <a:t>②</a:t>
            </a:r>
            <a:r>
              <a:rPr lang="en-US" altLang="zh-CN" sz="2400" b="1" kern="100" dirty="0">
                <a:solidFill>
                  <a:schemeClr val="accent6">
                    <a:lumMod val="75000"/>
                  </a:schemeClr>
                </a:solidFill>
                <a:latin typeface="Times New Roman"/>
                <a:ea typeface="黑体"/>
                <a:cs typeface="Courier New"/>
              </a:rPr>
              <a:t>D</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宋体"/>
                <a:ea typeface="黑体"/>
                <a:cs typeface="Times New Roman"/>
              </a:rPr>
              <a:t>③</a:t>
            </a:r>
            <a:r>
              <a:rPr lang="zh-CN" altLang="zh-CN" sz="2400" b="1" kern="100" dirty="0">
                <a:solidFill>
                  <a:schemeClr val="accent6">
                    <a:lumMod val="75000"/>
                  </a:schemeClr>
                </a:solidFill>
                <a:latin typeface="Times New Roman"/>
                <a:ea typeface="黑体"/>
                <a:cs typeface="Times New Roman"/>
              </a:rPr>
              <a:t>可在小车上加适量砝码</a:t>
            </a:r>
            <a:r>
              <a:rPr lang="en-US" altLang="zh-CN" sz="2400" b="1" kern="100" dirty="0">
                <a:solidFill>
                  <a:schemeClr val="accent6">
                    <a:lumMod val="75000"/>
                  </a:schemeClr>
                </a:solidFill>
                <a:latin typeface="Times New Roman"/>
                <a:ea typeface="黑体"/>
                <a:cs typeface="Courier New"/>
              </a:rPr>
              <a:t>(</a:t>
            </a:r>
            <a:r>
              <a:rPr lang="zh-CN" altLang="zh-CN" sz="2400" b="1" kern="100" dirty="0">
                <a:solidFill>
                  <a:schemeClr val="accent6">
                    <a:lumMod val="75000"/>
                  </a:schemeClr>
                </a:solidFill>
                <a:latin typeface="Times New Roman"/>
                <a:ea typeface="黑体"/>
                <a:cs typeface="Times New Roman"/>
              </a:rPr>
              <a:t>或钩码</a:t>
            </a:r>
            <a:r>
              <a:rPr lang="en-US" altLang="zh-CN" sz="2400" b="1" kern="100" dirty="0">
                <a:solidFill>
                  <a:schemeClr val="accent6">
                    <a:lumMod val="75000"/>
                  </a:schemeClr>
                </a:solidFill>
                <a:latin typeface="Times New Roman"/>
                <a:ea typeface="黑体"/>
                <a:cs typeface="Courier New"/>
              </a:rPr>
              <a:t>)</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宋体"/>
                <a:ea typeface="黑体"/>
                <a:cs typeface="Times New Roman"/>
              </a:rPr>
              <a:t>④</a:t>
            </a:r>
            <a:r>
              <a:rPr lang="en-US" altLang="zh-CN" sz="2400" b="1" kern="100" dirty="0" smtClean="0">
                <a:solidFill>
                  <a:schemeClr val="accent6">
                    <a:lumMod val="75000"/>
                  </a:schemeClr>
                </a:solidFill>
                <a:latin typeface="Times New Roman"/>
                <a:ea typeface="黑体"/>
                <a:cs typeface="Courier New"/>
              </a:rPr>
              <a:t>CD</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38339643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7902" y="700876"/>
            <a:ext cx="8783551" cy="4196020"/>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某实验小组同学利用气垫导轨和</a:t>
            </a:r>
            <a:r>
              <a:rPr lang="zh-CN" altLang="zh-CN" sz="2400" b="1" kern="100" dirty="0" smtClean="0">
                <a:solidFill>
                  <a:srgbClr val="404040"/>
                </a:solidFill>
                <a:latin typeface="Times New Roman"/>
                <a:ea typeface="黑体"/>
                <a:cs typeface="Times New Roman"/>
              </a:rPr>
              <a:t>光电</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门</a:t>
            </a:r>
            <a:r>
              <a:rPr lang="zh-CN" altLang="zh-CN" sz="2400" b="1" kern="100" dirty="0">
                <a:solidFill>
                  <a:srgbClr val="404040"/>
                </a:solidFill>
                <a:latin typeface="Times New Roman"/>
                <a:ea typeface="黑体"/>
                <a:cs typeface="Times New Roman"/>
              </a:rPr>
              <a:t>计时器等装置探究动能定理</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如图</a:t>
            </a:r>
            <a:r>
              <a:rPr lang="en-US" altLang="zh-CN" sz="2400" b="1" kern="100" dirty="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所</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示</a:t>
            </a:r>
            <a:r>
              <a:rPr lang="zh-CN" altLang="zh-CN" sz="2400" b="1" kern="100" dirty="0">
                <a:solidFill>
                  <a:srgbClr val="404040"/>
                </a:solidFill>
                <a:latin typeface="Times New Roman"/>
                <a:ea typeface="黑体"/>
                <a:cs typeface="Times New Roman"/>
              </a:rPr>
              <a:t>，他们通过改变滑轮下端的小沙盘</a:t>
            </a:r>
            <a:r>
              <a:rPr lang="zh-CN" altLang="zh-CN" sz="2400" b="1" kern="100" dirty="0" smtClean="0">
                <a:solidFill>
                  <a:srgbClr val="404040"/>
                </a:solidFill>
                <a:latin typeface="Times New Roman"/>
                <a:ea typeface="黑体"/>
                <a:cs typeface="Times New Roman"/>
              </a:rPr>
              <a:t>中</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沙子</a:t>
            </a:r>
            <a:r>
              <a:rPr lang="zh-CN" altLang="zh-CN" sz="2400" b="1" kern="100" dirty="0">
                <a:solidFill>
                  <a:srgbClr val="404040"/>
                </a:solidFill>
                <a:latin typeface="Times New Roman"/>
                <a:ea typeface="黑体"/>
                <a:cs typeface="Times New Roman"/>
              </a:rPr>
              <a:t>的质量来改变滑块所受水平方向</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拉力</a:t>
            </a:r>
            <a:r>
              <a:rPr lang="zh-CN" altLang="zh-CN" sz="2400" b="1" kern="100" dirty="0">
                <a:solidFill>
                  <a:srgbClr val="404040"/>
                </a:solidFill>
                <a:latin typeface="Times New Roman"/>
                <a:ea typeface="黑体"/>
                <a:cs typeface="Times New Roman"/>
              </a:rPr>
              <a:t>；滑块上安有宽度为</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的挡光片，实验中，用天平称出小盘和沙子的总质量为</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，滑块</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带挡光片</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的质量为</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，用最小分度为</a:t>
            </a:r>
            <a:r>
              <a:rPr lang="en-US" altLang="zh-CN" sz="2400" b="1" kern="100" dirty="0">
                <a:solidFill>
                  <a:srgbClr val="404040"/>
                </a:solidFill>
                <a:latin typeface="Times New Roman"/>
                <a:ea typeface="黑体"/>
                <a:cs typeface="Courier New"/>
              </a:rPr>
              <a:t>1 mm</a:t>
            </a:r>
            <a:r>
              <a:rPr lang="zh-CN" altLang="zh-CN" sz="2400" b="1" kern="100" dirty="0">
                <a:solidFill>
                  <a:srgbClr val="404040"/>
                </a:solidFill>
                <a:latin typeface="Times New Roman"/>
                <a:ea typeface="黑体"/>
                <a:cs typeface="Times New Roman"/>
              </a:rPr>
              <a:t>的刻度尺测量出光电门</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之间的距离</a:t>
            </a:r>
            <a:r>
              <a:rPr lang="en-US" altLang="zh-CN" sz="2400" b="1" i="1" kern="100" dirty="0">
                <a:solidFill>
                  <a:srgbClr val="404040"/>
                </a:solidFill>
                <a:latin typeface="Times New Roman"/>
                <a:ea typeface="黑体"/>
                <a:cs typeface="Courier New"/>
              </a:rPr>
              <a:t>s</a:t>
            </a:r>
            <a:r>
              <a:rPr lang="zh-CN" altLang="zh-CN" sz="2400" b="1" kern="100" dirty="0">
                <a:solidFill>
                  <a:srgbClr val="404040"/>
                </a:solidFill>
                <a:latin typeface="Times New Roman"/>
                <a:ea typeface="黑体"/>
                <a:cs typeface="Times New Roman"/>
              </a:rPr>
              <a:t>，计时器显示挡光片经过光电门的时间分别为</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8" name="对角圆角矩形 7"/>
          <p:cNvSpPr/>
          <p:nvPr/>
        </p:nvSpPr>
        <p:spPr>
          <a:xfrm>
            <a:off x="107504" y="179418"/>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pic>
        <p:nvPicPr>
          <p:cNvPr id="107522" name="Picture 2" descr="33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884145"/>
            <a:ext cx="3326792" cy="139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804248" y="2269103"/>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2</a:t>
            </a:r>
            <a:endParaRPr lang="zh-CN" altLang="zh-CN" sz="2400" kern="100" dirty="0">
              <a:effectLst/>
              <a:latin typeface="宋体"/>
              <a:cs typeface="Courier New"/>
            </a:endParaRPr>
          </a:p>
        </p:txBody>
      </p:sp>
    </p:spTree>
    <p:extLst>
      <p:ext uri="{BB962C8B-B14F-4D97-AF65-F5344CB8AC3E}">
        <p14:creationId xmlns:p14="http://schemas.microsoft.com/office/powerpoint/2010/main" val="13914598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矩形 3"/>
              <p:cNvSpPr/>
              <p:nvPr/>
            </p:nvSpPr>
            <p:spPr>
              <a:xfrm>
                <a:off x="276134" y="167025"/>
                <a:ext cx="8536718" cy="4708981"/>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用最小分度为</a:t>
                </a:r>
                <a:r>
                  <a:rPr lang="en-US" altLang="zh-CN" sz="2400" b="1" kern="100" dirty="0">
                    <a:solidFill>
                      <a:srgbClr val="404040"/>
                    </a:solidFill>
                    <a:latin typeface="Times New Roman"/>
                    <a:ea typeface="黑体"/>
                    <a:cs typeface="Courier New"/>
                  </a:rPr>
                  <a:t>1 mm</a:t>
                </a:r>
                <a:r>
                  <a:rPr lang="zh-CN" altLang="zh-CN" sz="2400" b="1" kern="100" dirty="0">
                    <a:solidFill>
                      <a:srgbClr val="404040"/>
                    </a:solidFill>
                    <a:latin typeface="Times New Roman"/>
                    <a:ea typeface="黑体"/>
                    <a:cs typeface="Times New Roman"/>
                  </a:rPr>
                  <a:t>的刻度尺测量出光电门</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之间的距离</a:t>
                </a:r>
                <a:r>
                  <a:rPr lang="en-US" altLang="zh-CN" sz="2400" b="1" i="1" kern="100" dirty="0">
                    <a:solidFill>
                      <a:srgbClr val="404040"/>
                    </a:solidFill>
                    <a:latin typeface="Times New Roman"/>
                    <a:ea typeface="黑体"/>
                    <a:cs typeface="Courier New"/>
                  </a:rPr>
                  <a:t>s</a:t>
                </a:r>
                <a:r>
                  <a:rPr lang="zh-CN" altLang="zh-CN" sz="2400" b="1" kern="100" dirty="0">
                    <a:solidFill>
                      <a:srgbClr val="404040"/>
                    </a:solidFill>
                    <a:latin typeface="Times New Roman"/>
                    <a:ea typeface="黑体"/>
                    <a:cs typeface="Times New Roman"/>
                  </a:rPr>
                  <a:t>，以下数据合理的是</a:t>
                </a:r>
                <a:r>
                  <a:rPr lang="en-US" altLang="zh-CN" sz="2400" b="1" kern="100" dirty="0" smtClean="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A.50 cm</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	</a:t>
                </a:r>
                <a:r>
                  <a:rPr lang="en-US" altLang="zh-CN" sz="2400" b="1" kern="100" dirty="0" smtClean="0">
                    <a:solidFill>
                      <a:srgbClr val="404040"/>
                    </a:solidFill>
                    <a:latin typeface="Times New Roman"/>
                    <a:ea typeface="黑体"/>
                    <a:cs typeface="Courier New"/>
                  </a:rPr>
                  <a:t>B.50.00 </a:t>
                </a:r>
                <a:r>
                  <a:rPr lang="en-US" altLang="zh-CN" sz="2400" b="1" kern="100" dirty="0">
                    <a:solidFill>
                      <a:srgbClr val="404040"/>
                    </a:solidFill>
                    <a:latin typeface="Times New Roman"/>
                    <a:ea typeface="黑体"/>
                    <a:cs typeface="Courier New"/>
                  </a:rPr>
                  <a:t>cm</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C.50.0 cm  		</a:t>
                </a:r>
                <a:r>
                  <a:rPr lang="en-US" altLang="zh-CN" sz="2400" b="1" kern="100" dirty="0" smtClean="0">
                    <a:solidFill>
                      <a:srgbClr val="404040"/>
                    </a:solidFill>
                    <a:latin typeface="Times New Roman"/>
                    <a:ea typeface="黑体"/>
                    <a:cs typeface="Courier New"/>
                  </a:rPr>
                  <a:t>	D.50.000 </a:t>
                </a:r>
                <a:r>
                  <a:rPr lang="en-US" altLang="zh-CN" sz="2400" b="1" kern="100" dirty="0">
                    <a:solidFill>
                      <a:srgbClr val="404040"/>
                    </a:solidFill>
                    <a:latin typeface="Times New Roman"/>
                    <a:ea typeface="黑体"/>
                    <a:cs typeface="Courier New"/>
                  </a:rPr>
                  <a:t>cm</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小组的某位同学探究得出结论的表达式为</a:t>
                </a:r>
                <a:r>
                  <a:rPr lang="en-US" altLang="zh-CN" sz="2400" b="1" i="1" kern="100" dirty="0">
                    <a:solidFill>
                      <a:srgbClr val="404040"/>
                    </a:solidFill>
                    <a:latin typeface="Times New Roman"/>
                    <a:ea typeface="黑体"/>
                    <a:cs typeface="Courier New"/>
                  </a:rPr>
                  <a:t>mgs</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kern="100" dirty="0" smtClean="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a:t>
                </a:r>
                <a:r>
                  <a:rPr lang="en-US" altLang="zh-CN" sz="2400" b="1" kern="100" dirty="0">
                    <a:solidFill>
                      <a:srgbClr val="404040"/>
                    </a:solidFill>
                    <a:latin typeface="Times New Roman"/>
                    <a:ea typeface="黑体"/>
                    <a:cs typeface="Courier New"/>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d</m:t>
                        </m:r>
                      </m:num>
                      <m:den>
                        <m:r>
                          <m:rPr>
                            <m:nor/>
                          </m:rPr>
                          <a:rPr lang="en-US" altLang="zh-CN" sz="2400" b="1" i="1" kern="100">
                            <a:solidFill>
                              <a:srgbClr val="404040"/>
                            </a:solidFill>
                            <a:latin typeface="Times New Roman"/>
                            <a:ea typeface="黑体"/>
                          </a:rPr>
                          <m:t>t</m:t>
                        </m:r>
                        <m:r>
                          <m:rPr>
                            <m:nor/>
                          </m:rPr>
                          <a:rPr lang="en-US" altLang="zh-CN" sz="2400" b="1" kern="100" baseline="-25000">
                            <a:solidFill>
                              <a:srgbClr val="404040"/>
                            </a:solidFill>
                            <a:latin typeface="Times New Roman"/>
                            <a:ea typeface="黑体"/>
                          </a:rPr>
                          <m:t>2</m:t>
                        </m:r>
                      </m:den>
                    </m:f>
                  </m:oMath>
                </a14:m>
                <a:r>
                  <a:rPr lang="en-US" altLang="zh-CN" sz="2400" b="1" kern="100" dirty="0">
                    <a:solidFill>
                      <a:srgbClr val="404040"/>
                    </a:solidFill>
                    <a:latin typeface="Times New Roman"/>
                    <a:ea typeface="黑体"/>
                    <a:cs typeface="Courier New"/>
                  </a:rPr>
                  <a:t>)</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d</m:t>
                        </m:r>
                      </m:num>
                      <m:den>
                        <m:r>
                          <m:rPr>
                            <m:nor/>
                          </m:rPr>
                          <a:rPr lang="en-US" altLang="zh-CN" sz="2400" b="1" i="1" kern="100">
                            <a:solidFill>
                              <a:srgbClr val="404040"/>
                            </a:solidFill>
                            <a:latin typeface="Times New Roman"/>
                            <a:ea typeface="黑体"/>
                          </a:rPr>
                          <m:t>t</m:t>
                        </m:r>
                        <m:r>
                          <m:rPr>
                            <m:nor/>
                          </m:rPr>
                          <a:rPr lang="en-US" altLang="zh-CN" sz="2400" b="1" i="0" kern="100" baseline="-25000" smtClean="0">
                            <a:solidFill>
                              <a:srgbClr val="404040"/>
                            </a:solidFill>
                            <a:latin typeface="Times New Roman"/>
                            <a:ea typeface="黑体"/>
                          </a:rPr>
                          <m:t>1</m:t>
                        </m:r>
                      </m:den>
                    </m:f>
                  </m:oMath>
                </a14:m>
                <a:r>
                  <a:rPr lang="en-US" altLang="zh-CN" sz="2400" b="1" kern="100" dirty="0">
                    <a:solidFill>
                      <a:srgbClr val="404040"/>
                    </a:solidFill>
                    <a:latin typeface="Times New Roman"/>
                    <a:ea typeface="黑体"/>
                    <a:cs typeface="Courier New"/>
                  </a:rPr>
                  <a:t>)</a:t>
                </a:r>
                <a:r>
                  <a:rPr lang="en-US" altLang="zh-CN" sz="2400" b="1" kern="100" baseline="30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，请问在这位同学的实验操作过程中是否需要满足</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小沙盘和沙子的总质量</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远远小于滑块</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带挡光片</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的质量</a:t>
                </a:r>
                <a:r>
                  <a:rPr lang="en-US" altLang="zh-CN" sz="2400" b="1" i="1" kern="100" dirty="0">
                    <a:solidFill>
                      <a:srgbClr val="404040"/>
                    </a:solidFill>
                    <a:latin typeface="Times New Roman"/>
                    <a:ea typeface="黑体"/>
                    <a:cs typeface="Courier New"/>
                  </a:rPr>
                  <a:t>M</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这个条件</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填</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是</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或</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否</a:t>
                </a:r>
                <a:r>
                  <a:rPr lang="en-US" altLang="zh-CN" sz="2400" b="1" kern="100" dirty="0" smtClean="0">
                    <a:solidFill>
                      <a:srgbClr val="404040"/>
                    </a:solidFill>
                    <a:latin typeface="宋体"/>
                    <a:ea typeface="黑体"/>
                    <a:cs typeface="Times New Roman"/>
                  </a:rPr>
                  <a:t>”</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mc:Choice>
        <mc:Fallback>
          <p:sp>
            <p:nvSpPr>
              <p:cNvPr id="4" name="矩形 3"/>
              <p:cNvSpPr>
                <a:spLocks noRot="1" noChangeAspect="1" noMove="1" noResize="1" noEditPoints="1" noAdjustHandles="1" noChangeArrowheads="1" noChangeShapeType="1" noTextEdit="1"/>
              </p:cNvSpPr>
              <p:nvPr/>
            </p:nvSpPr>
            <p:spPr>
              <a:xfrm>
                <a:off x="276134" y="167025"/>
                <a:ext cx="8536718" cy="4708981"/>
              </a:xfrm>
              <a:prstGeom prst="rect">
                <a:avLst/>
              </a:prstGeom>
              <a:blipFill rotWithShape="1">
                <a:blip r:embed="rId2"/>
                <a:stretch>
                  <a:fillRect l="-1071" r="-4640" b="-517"/>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7055514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459919"/>
            <a:ext cx="8622085" cy="4056047"/>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为减小实验误差可采取的方法是</a:t>
            </a:r>
            <a:r>
              <a:rPr lang="en-US" altLang="zh-CN" sz="2400" b="1" kern="100" dirty="0">
                <a:solidFill>
                  <a:srgbClr val="404040"/>
                </a:solidFill>
                <a:latin typeface="Times New Roman"/>
                <a:ea typeface="黑体"/>
                <a:cs typeface="Courier New"/>
              </a:rPr>
              <a:t>________.</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适当增大挡光片的宽度</a:t>
            </a:r>
            <a:r>
              <a:rPr lang="en-US" altLang="zh-CN" sz="2400" b="1" i="1" kern="100" dirty="0">
                <a:solidFill>
                  <a:srgbClr val="404040"/>
                </a:solidFill>
                <a:latin typeface="Times New Roman"/>
                <a:ea typeface="黑体"/>
                <a:cs typeface="Courier New"/>
              </a:rPr>
              <a:t>d</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适当减小挡光片的宽度</a:t>
            </a:r>
            <a:r>
              <a:rPr lang="en-US" altLang="zh-CN" sz="2400" b="1" i="1" kern="100" dirty="0">
                <a:solidFill>
                  <a:srgbClr val="404040"/>
                </a:solidFill>
                <a:latin typeface="Times New Roman"/>
                <a:ea typeface="黑体"/>
                <a:cs typeface="Courier New"/>
              </a:rPr>
              <a:t>d</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适当增大两光电门之间的距离</a:t>
            </a:r>
            <a:r>
              <a:rPr lang="en-US" altLang="zh-CN" sz="2400" b="1" i="1" kern="100" dirty="0">
                <a:solidFill>
                  <a:srgbClr val="404040"/>
                </a:solidFill>
                <a:latin typeface="Times New Roman"/>
                <a:ea typeface="黑体"/>
                <a:cs typeface="Courier New"/>
              </a:rPr>
              <a:t>s</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适当减小两光电门之间的距离</a:t>
            </a:r>
            <a:r>
              <a:rPr lang="en-US" altLang="zh-CN" sz="2400" b="1" i="1" kern="100" dirty="0">
                <a:solidFill>
                  <a:srgbClr val="404040"/>
                </a:solidFill>
                <a:latin typeface="Times New Roman"/>
                <a:ea typeface="黑体"/>
                <a:cs typeface="Courier New"/>
              </a:rPr>
              <a:t>s</a:t>
            </a:r>
            <a:endParaRPr lang="zh-CN" altLang="zh-CN" sz="240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刻度尺的最小分度是</a:t>
            </a:r>
            <a:r>
              <a:rPr lang="en-US" altLang="zh-CN" sz="2400" b="1" kern="100" dirty="0">
                <a:solidFill>
                  <a:srgbClr val="404040"/>
                </a:solidFill>
                <a:latin typeface="Times New Roman"/>
                <a:ea typeface="黑体"/>
                <a:cs typeface="Courier New"/>
              </a:rPr>
              <a:t>1 mm</a:t>
            </a:r>
            <a:r>
              <a:rPr lang="zh-CN" altLang="zh-CN" sz="2400" b="1" kern="100" dirty="0">
                <a:solidFill>
                  <a:srgbClr val="404040"/>
                </a:solidFill>
                <a:latin typeface="Times New Roman"/>
                <a:ea typeface="黑体"/>
                <a:cs typeface="Times New Roman"/>
              </a:rPr>
              <a:t>，所以用</a:t>
            </a:r>
            <a:r>
              <a:rPr lang="en-US" altLang="zh-CN" sz="2400" b="1" kern="100" dirty="0">
                <a:solidFill>
                  <a:srgbClr val="404040"/>
                </a:solidFill>
                <a:latin typeface="Times New Roman"/>
                <a:ea typeface="黑体"/>
                <a:cs typeface="Courier New"/>
              </a:rPr>
              <a:t>cm</a:t>
            </a:r>
            <a:r>
              <a:rPr lang="zh-CN" altLang="zh-CN" sz="2400" b="1" kern="100" dirty="0">
                <a:solidFill>
                  <a:srgbClr val="404040"/>
                </a:solidFill>
                <a:latin typeface="Times New Roman"/>
                <a:ea typeface="黑体"/>
                <a:cs typeface="Times New Roman"/>
              </a:rPr>
              <a:t>做单位时小数点后保留两位，所以</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p:txBody>
      </p:sp>
    </p:spTree>
    <p:extLst>
      <p:ext uri="{BB962C8B-B14F-4D97-AF65-F5344CB8AC3E}">
        <p14:creationId xmlns:p14="http://schemas.microsoft.com/office/powerpoint/2010/main" val="23964190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blinds(horizontal)">
                                      <p:cBhvr>
                                        <p:cTn id="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2838" y="820976"/>
            <a:ext cx="8203618" cy="3478966"/>
          </a:xfrm>
          <a:prstGeom prst="rect">
            <a:avLst/>
          </a:prstGeom>
        </p:spPr>
        <p:txBody>
          <a:bodyPr wrap="square">
            <a:spAutoFit/>
          </a:bodyPr>
          <a:lstStyle/>
          <a:p>
            <a:pPr algn="just">
              <a:lnSpc>
                <a:spcPts val="4500"/>
              </a:lnSpc>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通过表达式可以看出此同学的研究对象是系统，所以并不需要满足</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小盘和沙子的总质量</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远远小于滑块</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带挡光片</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的质量</a:t>
            </a:r>
            <a:r>
              <a:rPr lang="en-US" altLang="zh-CN" sz="2400" b="1" i="1" kern="100" dirty="0">
                <a:solidFill>
                  <a:srgbClr val="404040"/>
                </a:solidFill>
                <a:latin typeface="Times New Roman"/>
                <a:ea typeface="黑体"/>
                <a:cs typeface="Courier New"/>
              </a:rPr>
              <a:t>M</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这个条件；</a:t>
            </a:r>
            <a:endParaRPr lang="en-US" altLang="zh-CN" sz="2400" b="1" kern="100" dirty="0">
              <a:solidFill>
                <a:srgbClr val="404040"/>
              </a:solidFill>
              <a:latin typeface="Times New Roman"/>
              <a:ea typeface="黑体"/>
              <a:cs typeface="Times New Roman"/>
            </a:endParaRPr>
          </a:p>
          <a:p>
            <a:pPr algn="just">
              <a:lnSpc>
                <a:spcPts val="4500"/>
              </a:lnSpc>
              <a:spcAft>
                <a:spcPts val="0"/>
              </a:spcAft>
            </a:pPr>
            <a:r>
              <a:rPr lang="en-US" altLang="zh-CN" sz="2400" b="1" kern="100" dirty="0" smtClean="0">
                <a:solidFill>
                  <a:srgbClr val="404040"/>
                </a:solidFill>
                <a:latin typeface="Times New Roman"/>
                <a:ea typeface="黑体"/>
                <a:cs typeface="Courier New"/>
              </a:rPr>
              <a:t>(</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适当减小挡光片的宽度，或适当增大光电门间的距离可减小误差</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(1)B</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(2)</a:t>
            </a:r>
            <a:r>
              <a:rPr lang="zh-CN" altLang="zh-CN" sz="2400" b="1" kern="100" dirty="0">
                <a:solidFill>
                  <a:schemeClr val="accent6">
                    <a:lumMod val="75000"/>
                  </a:schemeClr>
                </a:solidFill>
                <a:latin typeface="Times New Roman"/>
                <a:ea typeface="黑体"/>
                <a:cs typeface="Times New Roman"/>
              </a:rPr>
              <a:t>否　</a:t>
            </a:r>
            <a:r>
              <a:rPr lang="en-US" altLang="zh-CN" sz="2400" b="1" kern="100" dirty="0">
                <a:solidFill>
                  <a:schemeClr val="accent6">
                    <a:lumMod val="75000"/>
                  </a:schemeClr>
                </a:solidFill>
                <a:latin typeface="Times New Roman"/>
                <a:ea typeface="黑体"/>
                <a:cs typeface="Courier New"/>
              </a:rPr>
              <a:t>(</a:t>
            </a:r>
            <a:r>
              <a:rPr lang="en-US" altLang="zh-CN" sz="2400" b="1" kern="100" dirty="0" smtClean="0">
                <a:solidFill>
                  <a:schemeClr val="accent6">
                    <a:lumMod val="75000"/>
                  </a:schemeClr>
                </a:solidFill>
                <a:latin typeface="Times New Roman"/>
                <a:ea typeface="黑体"/>
                <a:cs typeface="Courier New"/>
              </a:rPr>
              <a:t>3)BC</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24115293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900" y="271373"/>
            <a:ext cx="8622085" cy="2084353"/>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在探究动能定理的实验中，某实验小组组装了一套如图</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所示的装置，拉力传感器固定在小车上，一端与细绳相连，用拉力传感器记录小车受到拉力的大小</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穿过打点计时器的纸带与小车尾部相连接，打点计时器打点周期为</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，实验的部分步骤如下</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p:txBody>
      </p:sp>
      <p:pic>
        <p:nvPicPr>
          <p:cNvPr id="108546" name="Picture 2" descr="C3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2499742"/>
            <a:ext cx="4153918" cy="170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3787670" y="4258528"/>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3</a:t>
            </a:r>
            <a:endParaRPr lang="zh-CN" altLang="zh-CN" sz="2400" kern="100" dirty="0">
              <a:effectLst/>
              <a:latin typeface="宋体"/>
              <a:cs typeface="Courier New"/>
            </a:endParaRPr>
          </a:p>
        </p:txBody>
      </p:sp>
    </p:spTree>
    <p:extLst>
      <p:ext uri="{BB962C8B-B14F-4D97-AF65-F5344CB8AC3E}">
        <p14:creationId xmlns:p14="http://schemas.microsoft.com/office/powerpoint/2010/main" val="37731006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81145" y="195486"/>
            <a:ext cx="8883343"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平衡小车所受的阻力：不挂钩码，调整木板右端的高度，用手轻推小车，直到打点计时器在纸带上打出一系列</a:t>
            </a:r>
            <a:r>
              <a:rPr lang="en-US" altLang="zh-CN" sz="2400" b="1" kern="100" dirty="0" smtClean="0">
                <a:solidFill>
                  <a:srgbClr val="404040"/>
                </a:solidFill>
                <a:latin typeface="Times New Roman"/>
                <a:ea typeface="黑体"/>
                <a:cs typeface="Courier New"/>
              </a:rPr>
              <a:t>______</a:t>
            </a:r>
            <a:r>
              <a:rPr lang="zh-CN" altLang="zh-CN" sz="2400" b="1" kern="100" dirty="0">
                <a:solidFill>
                  <a:srgbClr val="404040"/>
                </a:solidFill>
                <a:latin typeface="Times New Roman"/>
                <a:ea typeface="黑体"/>
                <a:cs typeface="Times New Roman"/>
              </a:rPr>
              <a:t>的点</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测量小车和拉力传感器的总质量</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，按图组装好仪器，并连接好所需电路，将小车停在打点计时器附近，先接通拉力传感器和打点计时器的电源，然后</a:t>
            </a:r>
            <a:r>
              <a:rPr lang="en-US" altLang="zh-CN" sz="2400" b="1" kern="100" dirty="0">
                <a:solidFill>
                  <a:srgbClr val="404040"/>
                </a:solidFill>
                <a:latin typeface="Times New Roman"/>
                <a:ea typeface="黑体"/>
                <a:cs typeface="Courier New"/>
              </a:rPr>
              <a:t>__________</a:t>
            </a:r>
            <a:r>
              <a:rPr lang="zh-CN" altLang="zh-CN" sz="2400" b="1" kern="100" dirty="0">
                <a:solidFill>
                  <a:srgbClr val="404040"/>
                </a:solidFill>
                <a:latin typeface="Times New Roman"/>
                <a:ea typeface="黑体"/>
                <a:cs typeface="Times New Roman"/>
              </a:rPr>
              <a:t>，打出一条纸带，关闭电源</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在打出的纸带中选择一条比较理想的纸带如图</a:t>
            </a: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所示，在纸带上按打点先后顺序依次取</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E</a:t>
            </a:r>
            <a:r>
              <a:rPr lang="zh-CN" altLang="zh-CN" sz="2400" b="1" kern="100" dirty="0" smtClean="0">
                <a:solidFill>
                  <a:srgbClr val="404040"/>
                </a:solidFill>
                <a:latin typeface="Times New Roman"/>
                <a:ea typeface="黑体"/>
                <a:cs typeface="Times New Roman"/>
              </a:rPr>
              <a:t>等多</a:t>
            </a:r>
            <a:r>
              <a:rPr lang="zh-CN" altLang="zh-CN" sz="2400" b="1" kern="100" dirty="0">
                <a:solidFill>
                  <a:srgbClr val="404040"/>
                </a:solidFill>
                <a:latin typeface="Times New Roman"/>
                <a:ea typeface="黑体"/>
                <a:cs typeface="Times New Roman"/>
              </a:rPr>
              <a:t>个计数点，各个计数点到</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点间的距离分别用</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表示</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Courier New"/>
            </a:endParaRPr>
          </a:p>
        </p:txBody>
      </p:sp>
    </p:spTree>
    <p:extLst>
      <p:ext uri="{BB962C8B-B14F-4D97-AF65-F5344CB8AC3E}">
        <p14:creationId xmlns:p14="http://schemas.microsoft.com/office/powerpoint/2010/main" val="19646185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88765" y="131098"/>
            <a:ext cx="8883343" cy="4708981"/>
          </a:xfrm>
          <a:prstGeom prst="rect">
            <a:avLst/>
          </a:prstGeom>
        </p:spPr>
        <p:txBody>
          <a:bodyPr wrap="square">
            <a:spAutoFit/>
          </a:bodyPr>
          <a:lstStyle/>
          <a:p>
            <a:pPr algn="just">
              <a:lnSpc>
                <a:spcPts val="4000"/>
              </a:lnSpc>
              <a:spcAft>
                <a:spcPts val="0"/>
              </a:spcAft>
            </a:pPr>
            <a:r>
              <a:rPr lang="zh-CN" altLang="zh-CN" sz="2400" b="1" kern="100" dirty="0">
                <a:solidFill>
                  <a:srgbClr val="404040"/>
                </a:solidFill>
                <a:latin typeface="Times New Roman"/>
                <a:ea typeface="黑体"/>
                <a:cs typeface="Times New Roman"/>
              </a:rPr>
              <a:t>则小车和拉力传感器在计时器打下</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点时的动能表达式为</a:t>
            </a:r>
            <a:r>
              <a:rPr lang="en-US" altLang="zh-CN" sz="2400" b="1" kern="100" dirty="0" smtClean="0">
                <a:solidFill>
                  <a:srgbClr val="404040"/>
                </a:solidFill>
                <a:latin typeface="Times New Roman"/>
                <a:ea typeface="黑体"/>
                <a:cs typeface="Courier New"/>
              </a:rPr>
              <a:t>_______</a:t>
            </a:r>
          </a:p>
          <a:p>
            <a:pPr algn="just">
              <a:lnSpc>
                <a:spcPts val="4000"/>
              </a:lnSpc>
              <a:spcAft>
                <a:spcPts val="0"/>
              </a:spcAft>
            </a:pPr>
            <a:r>
              <a:rPr lang="en-US" altLang="zh-CN" sz="2400" b="1" kern="100" dirty="0" smtClean="0">
                <a:solidFill>
                  <a:srgbClr val="404040"/>
                </a:solidFill>
                <a:latin typeface="Times New Roman"/>
                <a:ea typeface="黑体"/>
                <a:cs typeface="Courier New"/>
              </a:rPr>
              <a:t>____________</a:t>
            </a:r>
            <a:r>
              <a:rPr lang="zh-CN" altLang="zh-CN" sz="2400" b="1" kern="100" dirty="0">
                <a:solidFill>
                  <a:srgbClr val="404040"/>
                </a:solidFill>
                <a:latin typeface="Times New Roman"/>
                <a:ea typeface="黑体"/>
                <a:cs typeface="Times New Roman"/>
              </a:rPr>
              <a:t>，若拉力传感器的读数为</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，计时器打下</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点到打下</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点过程中，细绳拉力对小车所做功的表达式为</a:t>
            </a:r>
            <a:r>
              <a:rPr lang="en-US" altLang="zh-CN" sz="2400" b="1" kern="100" dirty="0">
                <a:solidFill>
                  <a:srgbClr val="404040"/>
                </a:solidFill>
                <a:latin typeface="Times New Roman"/>
                <a:ea typeface="黑体"/>
                <a:cs typeface="Courier New"/>
              </a:rPr>
              <a:t>______________.</a:t>
            </a: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4</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某同学以</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点为起始点，以</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点到各个计数点动能的增量</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为纵坐标，以</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点到各个计数点拉力对小车所做的功</a:t>
            </a:r>
            <a:r>
              <a:rPr lang="en-US" altLang="zh-CN" sz="2400" b="1" i="1" kern="100" dirty="0">
                <a:solidFill>
                  <a:srgbClr val="404040"/>
                </a:solidFill>
                <a:latin typeface="Times New Roman"/>
                <a:ea typeface="黑体"/>
                <a:cs typeface="Courier New"/>
              </a:rPr>
              <a:t>W</a:t>
            </a:r>
            <a:r>
              <a:rPr lang="zh-CN" altLang="zh-CN" sz="2400" b="1" kern="100" dirty="0">
                <a:solidFill>
                  <a:srgbClr val="404040"/>
                </a:solidFill>
                <a:latin typeface="Times New Roman"/>
                <a:ea typeface="黑体"/>
                <a:cs typeface="Times New Roman"/>
              </a:rPr>
              <a:t>为横坐标，得到一条过原点的倾角为</a:t>
            </a:r>
            <a:r>
              <a:rPr lang="en-US" altLang="zh-CN" sz="2400" b="1" kern="100" dirty="0">
                <a:solidFill>
                  <a:srgbClr val="404040"/>
                </a:solidFill>
                <a:latin typeface="Times New Roman"/>
                <a:ea typeface="黑体"/>
                <a:cs typeface="Courier New"/>
              </a:rPr>
              <a:t>45°</a:t>
            </a:r>
            <a:r>
              <a:rPr lang="zh-CN" altLang="zh-CN" sz="2400" b="1" kern="100" dirty="0">
                <a:solidFill>
                  <a:srgbClr val="404040"/>
                </a:solidFill>
                <a:latin typeface="Times New Roman"/>
                <a:ea typeface="黑体"/>
                <a:cs typeface="Times New Roman"/>
              </a:rPr>
              <a:t>的直线，由此可以得到的结论是</a:t>
            </a:r>
            <a:r>
              <a:rPr lang="en-US" altLang="zh-CN" sz="2400" b="1" kern="100" dirty="0" smtClean="0">
                <a:solidFill>
                  <a:srgbClr val="404040"/>
                </a:solidFill>
                <a:latin typeface="Times New Roman"/>
                <a:ea typeface="黑体"/>
                <a:cs typeface="Courier New"/>
              </a:rPr>
              <a:t>_________________________________________________________.</a:t>
            </a:r>
            <a:endParaRPr lang="zh-CN" altLang="zh-CN" sz="1050" kern="100" dirty="0">
              <a:latin typeface="宋体"/>
              <a:cs typeface="Courier New"/>
            </a:endParaRPr>
          </a:p>
        </p:txBody>
      </p:sp>
      <p:pic>
        <p:nvPicPr>
          <p:cNvPr id="109570" name="Picture 2" descr="C30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5568" y="1667336"/>
            <a:ext cx="5241580" cy="567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3074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145533" y="528082"/>
                <a:ext cx="8883343" cy="4131900"/>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当打点计时器能在纸带上打出一系列间隔均匀的点时，小车做匀速直线运动，受力平衡</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在组装好实验装置的基础上，进行实验时应先接通电源，再释放小车</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(3)</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点的瞬时速度等于</a:t>
                </a:r>
                <a:r>
                  <a:rPr lang="en-US" altLang="zh-CN" sz="2400" b="1" i="1" kern="100" dirty="0">
                    <a:solidFill>
                      <a:srgbClr val="404040"/>
                    </a:solidFill>
                    <a:latin typeface="Times New Roman"/>
                    <a:ea typeface="黑体"/>
                    <a:cs typeface="Courier New"/>
                  </a:rPr>
                  <a:t>CE</a:t>
                </a:r>
                <a:r>
                  <a:rPr lang="zh-CN" altLang="zh-CN" sz="2400" b="1" kern="100" dirty="0">
                    <a:solidFill>
                      <a:srgbClr val="404040"/>
                    </a:solidFill>
                    <a:latin typeface="Times New Roman"/>
                    <a:ea typeface="黑体"/>
                    <a:cs typeface="Times New Roman"/>
                  </a:rPr>
                  <a:t>段的平均速度，即</a:t>
                </a:r>
                <a:r>
                  <a:rPr lang="en-US" altLang="zh-CN" sz="2400" b="1" i="1" kern="100" dirty="0" err="1">
                    <a:solidFill>
                      <a:srgbClr val="404040"/>
                    </a:solidFill>
                    <a:latin typeface="Book Antiqua"/>
                    <a:ea typeface="黑体"/>
                    <a:cs typeface="Times New Roman"/>
                  </a:rPr>
                  <a:t>v</a:t>
                </a:r>
                <a:r>
                  <a:rPr lang="en-US" altLang="zh-CN" sz="2400" b="1" i="1" kern="100" baseline="-25000" dirty="0" err="1">
                    <a:solidFill>
                      <a:srgbClr val="404040"/>
                    </a:solidFill>
                    <a:latin typeface="Times New Roman"/>
                    <a:ea typeface="黑体"/>
                    <a:cs typeface="Courier New"/>
                  </a:rPr>
                  <a:t>D</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h</m:t>
                        </m:r>
                        <m:r>
                          <m:rPr>
                            <m:nor/>
                          </m:rPr>
                          <a:rPr lang="en-US" altLang="zh-CN" sz="2400" b="1" i="1" kern="100" baseline="-25000">
                            <a:solidFill>
                              <a:srgbClr val="404040"/>
                            </a:solidFill>
                            <a:latin typeface="Times New Roman"/>
                            <a:ea typeface="黑体"/>
                          </a:rPr>
                          <m:t>E</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h</m:t>
                        </m:r>
                        <m:r>
                          <m:rPr>
                            <m:nor/>
                          </m:rPr>
                          <a:rPr lang="en-US" altLang="zh-CN" sz="2400" b="1" i="1" kern="100" baseline="-25000">
                            <a:solidFill>
                              <a:srgbClr val="404040"/>
                            </a:solidFill>
                            <a:latin typeface="Times New Roman"/>
                            <a:ea typeface="黑体"/>
                          </a:rPr>
                          <m:t>C</m:t>
                        </m:r>
                      </m:num>
                      <m:den>
                        <m:r>
                          <m:rPr>
                            <m:nor/>
                          </m:rPr>
                          <a:rPr lang="en-US" altLang="zh-CN" sz="2400" b="1" kern="100">
                            <a:solidFill>
                              <a:srgbClr val="404040"/>
                            </a:solidFill>
                            <a:latin typeface="Times New Roman"/>
                            <a:ea typeface="黑体"/>
                          </a:rPr>
                          <m:t>2</m:t>
                        </m:r>
                        <m:r>
                          <m:rPr>
                            <m:nor/>
                          </m:rPr>
                          <a:rPr lang="en-US" altLang="zh-CN" sz="2400" b="1" i="1" kern="100">
                            <a:solidFill>
                              <a:srgbClr val="404040"/>
                            </a:solidFill>
                            <a:latin typeface="Times New Roman"/>
                            <a:ea typeface="黑体"/>
                          </a:rPr>
                          <m:t>T</m:t>
                        </m:r>
                      </m:den>
                    </m:f>
                  </m:oMath>
                </a14:m>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故打下</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点时的动能为</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en-US" altLang="zh-CN" sz="2400" b="1" i="1" kern="100" baseline="-25000" dirty="0" err="1">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i="1" kern="100" dirty="0" smtClean="0">
                    <a:solidFill>
                      <a:srgbClr val="404040"/>
                    </a:solidFill>
                    <a:latin typeface="Times New Roman"/>
                    <a:ea typeface="黑体"/>
                    <a:cs typeface="Courier New"/>
                  </a:rPr>
                  <a:t>M</a:t>
                </a:r>
                <a:r>
                  <a:rPr lang="en-US" altLang="zh-CN" sz="2400" b="1" i="1" kern="100" dirty="0" smtClean="0">
                    <a:solidFill>
                      <a:srgbClr val="404040"/>
                    </a:solidFill>
                    <a:latin typeface="Book Antiqua"/>
                    <a:ea typeface="黑体"/>
                    <a:cs typeface="Times New Roman"/>
                  </a:rPr>
                  <a:t>v</a:t>
                </a:r>
                <a:r>
                  <a:rPr lang="en-US" altLang="zh-CN" sz="2400" b="1" i="1" kern="100" dirty="0">
                    <a:solidFill>
                      <a:srgbClr val="404040"/>
                    </a:solidFill>
                    <a:latin typeface="Book Antiqua"/>
                    <a:ea typeface="黑体"/>
                    <a:cs typeface="Times New Roman"/>
                  </a:rPr>
                  <a:t> </a:t>
                </a:r>
                <a:r>
                  <a:rPr lang="en-US" altLang="zh-CN" sz="2400" b="1" i="1" kern="100" dirty="0" smtClean="0">
                    <a:solidFill>
                      <a:srgbClr val="404040"/>
                    </a:solidFill>
                    <a:latin typeface="Book Antiqua"/>
                    <a:ea typeface="黑体"/>
                    <a:cs typeface="Times New Roman"/>
                  </a:rPr>
                  <a:t> </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M</m:t>
                        </m:r>
                        <m:r>
                          <m:rPr>
                            <m:nor/>
                          </m:rPr>
                          <a:rPr lang="en-US" altLang="zh-CN" sz="2400" b="1" kern="100">
                            <a:solidFill>
                              <a:srgbClr val="404040"/>
                            </a:solidFill>
                            <a:latin typeface="Symbol"/>
                            <a:ea typeface="黑体"/>
                            <a:cs typeface="Times New Roman"/>
                          </a:rPr>
                          <m:t>(</m:t>
                        </m:r>
                        <m:r>
                          <m:rPr>
                            <m:nor/>
                          </m:rPr>
                          <a:rPr lang="en-US" altLang="zh-CN" sz="2400" b="1" i="1" kern="100">
                            <a:solidFill>
                              <a:srgbClr val="404040"/>
                            </a:solidFill>
                            <a:latin typeface="Times New Roman"/>
                            <a:ea typeface="黑体"/>
                          </a:rPr>
                          <m:t>h</m:t>
                        </m:r>
                        <m:r>
                          <m:rPr>
                            <m:nor/>
                          </m:rPr>
                          <a:rPr lang="en-US" altLang="zh-CN" sz="2400" b="1" i="1" kern="100" baseline="-25000">
                            <a:solidFill>
                              <a:srgbClr val="404040"/>
                            </a:solidFill>
                            <a:latin typeface="Times New Roman"/>
                            <a:ea typeface="黑体"/>
                          </a:rPr>
                          <m:t>E</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h</m:t>
                        </m:r>
                        <m:r>
                          <m:rPr>
                            <m:nor/>
                          </m:rPr>
                          <a:rPr lang="en-US" altLang="zh-CN" sz="2400" b="1" i="1" kern="100" baseline="-25000">
                            <a:solidFill>
                              <a:srgbClr val="404040"/>
                            </a:solidFill>
                            <a:latin typeface="Times New Roman"/>
                            <a:ea typeface="黑体"/>
                          </a:rPr>
                          <m:t>C</m:t>
                        </m:r>
                        <m:r>
                          <m:rPr>
                            <m:nor/>
                          </m:rPr>
                          <a:rPr lang="en-US" altLang="zh-CN" sz="2400" b="1" kern="100">
                            <a:solidFill>
                              <a:srgbClr val="404040"/>
                            </a:solidFill>
                            <a:latin typeface="Symbol"/>
                            <a:ea typeface="黑体"/>
                            <a:cs typeface="Times New Roman"/>
                          </a:rPr>
                          <m:t>)</m:t>
                        </m:r>
                        <m:r>
                          <m:rPr>
                            <m:nor/>
                          </m:rPr>
                          <a:rPr lang="en-US" altLang="zh-CN" sz="2400" b="1" kern="100" baseline="30000">
                            <a:solidFill>
                              <a:srgbClr val="404040"/>
                            </a:solidFill>
                            <a:latin typeface="Times New Roman"/>
                            <a:ea typeface="黑体"/>
                          </a:rPr>
                          <m:t>2</m:t>
                        </m:r>
                      </m:num>
                      <m:den>
                        <m:r>
                          <m:rPr>
                            <m:nor/>
                          </m:rPr>
                          <a:rPr lang="en-US" altLang="zh-CN" sz="2400" b="1" kern="100">
                            <a:solidFill>
                              <a:srgbClr val="404040"/>
                            </a:solidFill>
                            <a:latin typeface="Times New Roman"/>
                            <a:ea typeface="黑体"/>
                          </a:rPr>
                          <m:t>8</m:t>
                        </m:r>
                        <m:r>
                          <m:rPr>
                            <m:nor/>
                          </m:rPr>
                          <a:rPr lang="en-US" altLang="zh-CN" sz="2400" b="1" i="1" kern="100">
                            <a:solidFill>
                              <a:srgbClr val="404040"/>
                            </a:solidFill>
                            <a:latin typeface="Times New Roman"/>
                            <a:ea typeface="黑体"/>
                          </a:rPr>
                          <m:t>T</m:t>
                        </m:r>
                        <m:r>
                          <m:rPr>
                            <m:nor/>
                          </m:rPr>
                          <a:rPr lang="en-US" altLang="zh-CN" sz="2400" b="1" kern="100" baseline="30000">
                            <a:solidFill>
                              <a:srgbClr val="404040"/>
                            </a:solidFill>
                            <a:latin typeface="Times New Roman"/>
                            <a:ea typeface="黑体"/>
                          </a:rPr>
                          <m:t>2</m:t>
                        </m:r>
                      </m:den>
                    </m:f>
                  </m:oMath>
                </a14:m>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拉力对小车做的功为</a:t>
                </a:r>
                <a:r>
                  <a:rPr lang="en-US" altLang="zh-CN" sz="2400" b="1" i="1" kern="100" dirty="0">
                    <a:solidFill>
                      <a:srgbClr val="404040"/>
                    </a:solidFill>
                    <a:latin typeface="Times New Roman"/>
                    <a:ea typeface="黑体"/>
                    <a:cs typeface="Courier New"/>
                  </a:rPr>
                  <a:t>W</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F</a:t>
                </a:r>
                <a:r>
                  <a:rPr lang="en-US" altLang="zh-CN" sz="2400" b="1" kern="100" dirty="0">
                    <a:solidFill>
                      <a:srgbClr val="404040"/>
                    </a:solidFill>
                    <a:latin typeface="Times New Roman"/>
                    <a:ea typeface="黑体"/>
                    <a:cs typeface="Courier New"/>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h</a:t>
                </a:r>
                <a:r>
                  <a:rPr lang="en-US" altLang="zh-CN" sz="2400" b="1" i="1" kern="100" baseline="-25000" dirty="0" err="1">
                    <a:solidFill>
                      <a:srgbClr val="404040"/>
                    </a:solidFill>
                    <a:latin typeface="Times New Roman"/>
                    <a:ea typeface="黑体"/>
                    <a:cs typeface="Courier New"/>
                  </a:rPr>
                  <a:t>A</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145533" y="528082"/>
                <a:ext cx="8883343" cy="4131900"/>
              </a:xfrm>
              <a:prstGeom prst="rect">
                <a:avLst/>
              </a:prstGeom>
              <a:blipFill rotWithShape="1">
                <a:blip r:embed="rId3"/>
                <a:stretch>
                  <a:fillRect l="-1098" r="-1030" b="-886"/>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2163460078"/>
              </p:ext>
            </p:extLst>
          </p:nvPr>
        </p:nvGraphicFramePr>
        <p:xfrm>
          <a:off x="3693929" y="3552418"/>
          <a:ext cx="396875" cy="457200"/>
        </p:xfrm>
        <a:graphic>
          <a:graphicData uri="http://schemas.openxmlformats.org/presentationml/2006/ole">
            <mc:AlternateContent xmlns:mc="http://schemas.openxmlformats.org/markup-compatibility/2006">
              <mc:Choice xmlns:v="urn:schemas-microsoft-com:vml" Requires="v">
                <p:oleObj spid="_x0000_s110600" name="文档" r:id="rId4" imgW="397341" imgH="457929" progId="Word.Document.12">
                  <p:embed/>
                </p:oleObj>
              </mc:Choice>
              <mc:Fallback>
                <p:oleObj name="文档" r:id="rId4" imgW="397341" imgH="457929" progId="Word.Document.12">
                  <p:embed/>
                  <p:pic>
                    <p:nvPicPr>
                      <p:cNvPr id="0" name=""/>
                      <p:cNvPicPr/>
                      <p:nvPr/>
                    </p:nvPicPr>
                    <p:blipFill>
                      <a:blip r:embed="rId5"/>
                      <a:stretch>
                        <a:fillRect/>
                      </a:stretch>
                    </p:blipFill>
                    <p:spPr>
                      <a:xfrm>
                        <a:off x="3693929" y="3552418"/>
                        <a:ext cx="396875" cy="457200"/>
                      </a:xfrm>
                      <a:prstGeom prst="rect">
                        <a:avLst/>
                      </a:prstGeom>
                    </p:spPr>
                  </p:pic>
                </p:oleObj>
              </mc:Fallback>
            </mc:AlternateContent>
          </a:graphicData>
        </a:graphic>
      </p:graphicFrame>
    </p:spTree>
    <p:extLst>
      <p:ext uri="{BB962C8B-B14F-4D97-AF65-F5344CB8AC3E}">
        <p14:creationId xmlns:p14="http://schemas.microsoft.com/office/powerpoint/2010/main" val="421258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395536" y="785579"/>
                <a:ext cx="8203618" cy="3298339"/>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Times New Roman"/>
                    <a:ea typeface="黑体"/>
                    <a:cs typeface="Courier New"/>
                  </a:rPr>
                  <a:t>(4)</a:t>
                </a:r>
                <a:r>
                  <a:rPr lang="zh-CN" altLang="zh-CN" sz="2600" b="1" kern="100" dirty="0">
                    <a:solidFill>
                      <a:srgbClr val="404040"/>
                    </a:solidFill>
                    <a:latin typeface="Times New Roman"/>
                    <a:ea typeface="黑体"/>
                    <a:cs typeface="Times New Roman"/>
                  </a:rPr>
                  <a:t>因图线是一条过原点的直线且直线的倾角为</a:t>
                </a:r>
                <a:r>
                  <a:rPr lang="en-US" altLang="zh-CN" sz="2600" b="1" kern="100" dirty="0">
                    <a:solidFill>
                      <a:srgbClr val="404040"/>
                    </a:solidFill>
                    <a:latin typeface="Times New Roman"/>
                    <a:ea typeface="黑体"/>
                    <a:cs typeface="Courier New"/>
                  </a:rPr>
                  <a:t>45°</a:t>
                </a:r>
                <a:r>
                  <a:rPr lang="zh-CN" altLang="zh-CN" sz="2600" b="1" kern="100" dirty="0">
                    <a:solidFill>
                      <a:srgbClr val="404040"/>
                    </a:solidFill>
                    <a:latin typeface="Times New Roman"/>
                    <a:ea typeface="黑体"/>
                    <a:cs typeface="Times New Roman"/>
                  </a:rPr>
                  <a:t>，可得出方程式</a:t>
                </a:r>
                <a:r>
                  <a:rPr lang="en-US" altLang="zh-CN" sz="2600" b="1" kern="100" dirty="0" err="1">
                    <a:solidFill>
                      <a:srgbClr val="404040"/>
                    </a:solidFill>
                    <a:latin typeface="Times New Roman"/>
                    <a:ea typeface="黑体"/>
                    <a:cs typeface="Courier New"/>
                  </a:rPr>
                  <a:t>Δ</a:t>
                </a:r>
                <a:r>
                  <a:rPr lang="en-US" altLang="zh-CN" sz="2600" b="1" i="1" kern="100" dirty="0" err="1">
                    <a:solidFill>
                      <a:srgbClr val="404040"/>
                    </a:solidFill>
                    <a:latin typeface="Times New Roman"/>
                    <a:ea typeface="黑体"/>
                    <a:cs typeface="Courier New"/>
                  </a:rPr>
                  <a:t>E</a:t>
                </a:r>
                <a:r>
                  <a:rPr lang="en-US" altLang="zh-CN" sz="2600" b="1" kern="100" baseline="-25000" dirty="0" err="1">
                    <a:solidFill>
                      <a:srgbClr val="404040"/>
                    </a:solidFill>
                    <a:latin typeface="Times New Roman"/>
                    <a:ea typeface="黑体"/>
                    <a:cs typeface="Courier New"/>
                  </a:rPr>
                  <a:t>k</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W</a:t>
                </a:r>
                <a:r>
                  <a:rPr lang="zh-CN" altLang="zh-CN" sz="2600" b="1" kern="100" dirty="0">
                    <a:solidFill>
                      <a:srgbClr val="404040"/>
                    </a:solidFill>
                    <a:latin typeface="Times New Roman"/>
                    <a:ea typeface="黑体"/>
                    <a:cs typeface="Times New Roman"/>
                  </a:rPr>
                  <a:t>，故可得结论：外力所做的功等于物体动能的变化量</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(1)</a:t>
                </a:r>
                <a:r>
                  <a:rPr lang="zh-CN" altLang="zh-CN" sz="2600" b="1" kern="100" dirty="0">
                    <a:solidFill>
                      <a:schemeClr val="accent6">
                        <a:lumMod val="75000"/>
                      </a:schemeClr>
                    </a:solidFill>
                    <a:latin typeface="Times New Roman"/>
                    <a:ea typeface="黑体"/>
                    <a:cs typeface="Times New Roman"/>
                  </a:rPr>
                  <a:t>间距相等　</a:t>
                </a:r>
                <a:r>
                  <a:rPr lang="en-US" altLang="zh-CN" sz="2600" b="1" kern="100" dirty="0" smtClean="0">
                    <a:solidFill>
                      <a:schemeClr val="accent6">
                        <a:lumMod val="75000"/>
                      </a:schemeClr>
                    </a:solidFill>
                    <a:latin typeface="Times New Roman"/>
                    <a:ea typeface="黑体"/>
                    <a:cs typeface="Courier New"/>
                  </a:rPr>
                  <a:t>(</a:t>
                </a:r>
                <a:r>
                  <a:rPr lang="en-US" altLang="zh-CN" sz="2600" b="1" kern="100" dirty="0">
                    <a:solidFill>
                      <a:schemeClr val="accent6">
                        <a:lumMod val="75000"/>
                      </a:schemeClr>
                    </a:solidFill>
                    <a:latin typeface="Times New Roman"/>
                    <a:ea typeface="黑体"/>
                    <a:cs typeface="Courier New"/>
                  </a:rPr>
                  <a:t>2)</a:t>
                </a:r>
                <a:r>
                  <a:rPr lang="zh-CN" altLang="zh-CN" sz="2600" b="1" kern="100" dirty="0">
                    <a:solidFill>
                      <a:schemeClr val="accent6">
                        <a:lumMod val="75000"/>
                      </a:schemeClr>
                    </a:solidFill>
                    <a:latin typeface="Times New Roman"/>
                    <a:ea typeface="黑体"/>
                    <a:cs typeface="Times New Roman"/>
                  </a:rPr>
                  <a:t>释放小车　</a:t>
                </a:r>
                <a:r>
                  <a:rPr lang="en-US" altLang="zh-CN" sz="2600" b="1" kern="100" dirty="0" smtClean="0">
                    <a:solidFill>
                      <a:schemeClr val="accent6">
                        <a:lumMod val="75000"/>
                      </a:schemeClr>
                    </a:solidFill>
                    <a:latin typeface="Times New Roman"/>
                    <a:ea typeface="黑体"/>
                    <a:cs typeface="Courier New"/>
                  </a:rPr>
                  <a:t>(</a:t>
                </a:r>
                <a:r>
                  <a:rPr lang="en-US" altLang="zh-CN" sz="2600" b="1" kern="100" dirty="0">
                    <a:solidFill>
                      <a:schemeClr val="accent6">
                        <a:lumMod val="75000"/>
                      </a:schemeClr>
                    </a:solidFill>
                    <a:latin typeface="Times New Roman"/>
                    <a:ea typeface="黑体"/>
                    <a:cs typeface="Courier New"/>
                  </a:rPr>
                  <a:t>3)</a:t>
                </a:r>
                <a14:m>
                  <m:oMath xmlns:m="http://schemas.openxmlformats.org/officeDocument/2006/math">
                    <m:f>
                      <m:fPr>
                        <m:ctrlPr>
                          <a:rPr lang="en-US" altLang="zh-CN" sz="2600" b="1" i="1" kern="100">
                            <a:solidFill>
                              <a:schemeClr val="accent6">
                                <a:lumMod val="75000"/>
                              </a:schemeClr>
                            </a:solidFill>
                            <a:latin typeface="Cambria Math"/>
                            <a:ea typeface="黑体"/>
                            <a:cs typeface="Times New Roman"/>
                          </a:rPr>
                        </m:ctrlPr>
                      </m:fPr>
                      <m:num>
                        <m:r>
                          <m:rPr>
                            <m:nor/>
                          </m:rPr>
                          <a:rPr lang="en-US" altLang="zh-CN" sz="2600" b="1" i="1" kern="100">
                            <a:solidFill>
                              <a:schemeClr val="accent6">
                                <a:lumMod val="75000"/>
                              </a:schemeClr>
                            </a:solidFill>
                            <a:latin typeface="Times New Roman"/>
                            <a:ea typeface="黑体"/>
                          </a:rPr>
                          <m:t>M</m:t>
                        </m:r>
                        <m:r>
                          <m:rPr>
                            <m:nor/>
                          </m:rPr>
                          <a:rPr lang="en-US" altLang="zh-CN" sz="2600" b="1" kern="100">
                            <a:solidFill>
                              <a:schemeClr val="accent6">
                                <a:lumMod val="75000"/>
                              </a:schemeClr>
                            </a:solidFill>
                            <a:latin typeface="Symbol"/>
                            <a:ea typeface="黑体"/>
                            <a:cs typeface="Times New Roman"/>
                          </a:rPr>
                          <m:t>(</m:t>
                        </m:r>
                        <m:r>
                          <m:rPr>
                            <m:nor/>
                          </m:rPr>
                          <a:rPr lang="en-US" altLang="zh-CN" sz="2600" b="1" i="1" kern="100">
                            <a:solidFill>
                              <a:schemeClr val="accent6">
                                <a:lumMod val="75000"/>
                              </a:schemeClr>
                            </a:solidFill>
                            <a:latin typeface="Times New Roman"/>
                            <a:ea typeface="黑体"/>
                          </a:rPr>
                          <m:t>h</m:t>
                        </m:r>
                        <m:r>
                          <m:rPr>
                            <m:nor/>
                          </m:rPr>
                          <a:rPr lang="en-US" altLang="zh-CN" sz="2600" b="1" i="1" kern="100" baseline="-25000">
                            <a:solidFill>
                              <a:schemeClr val="accent6">
                                <a:lumMod val="75000"/>
                              </a:schemeClr>
                            </a:solidFill>
                            <a:latin typeface="Times New Roman"/>
                            <a:ea typeface="黑体"/>
                          </a:rPr>
                          <m:t>E</m:t>
                        </m:r>
                        <m:r>
                          <m:rPr>
                            <m:nor/>
                          </m:rPr>
                          <a:rPr lang="zh-CN" altLang="en-US" sz="2600" b="1" kern="100">
                            <a:solidFill>
                              <a:schemeClr val="accent6">
                                <a:lumMod val="75000"/>
                              </a:schemeClr>
                            </a:solidFill>
                            <a:latin typeface="Times New Roman"/>
                            <a:ea typeface="黑体"/>
                            <a:cs typeface="Times New Roman"/>
                          </a:rPr>
                          <m:t>－</m:t>
                        </m:r>
                        <m:r>
                          <m:rPr>
                            <m:nor/>
                          </m:rPr>
                          <a:rPr lang="en-US" altLang="zh-CN" sz="2600" b="1" i="1" kern="100">
                            <a:solidFill>
                              <a:schemeClr val="accent6">
                                <a:lumMod val="75000"/>
                              </a:schemeClr>
                            </a:solidFill>
                            <a:latin typeface="Times New Roman"/>
                            <a:ea typeface="黑体"/>
                          </a:rPr>
                          <m:t>h</m:t>
                        </m:r>
                        <m:r>
                          <m:rPr>
                            <m:nor/>
                          </m:rPr>
                          <a:rPr lang="en-US" altLang="zh-CN" sz="2600" b="1" i="1" kern="100" baseline="-25000">
                            <a:solidFill>
                              <a:schemeClr val="accent6">
                                <a:lumMod val="75000"/>
                              </a:schemeClr>
                            </a:solidFill>
                            <a:latin typeface="Times New Roman"/>
                            <a:ea typeface="黑体"/>
                          </a:rPr>
                          <m:t>C</m:t>
                        </m:r>
                        <m:r>
                          <m:rPr>
                            <m:nor/>
                          </m:rPr>
                          <a:rPr lang="en-US" altLang="zh-CN" sz="2600" b="1" kern="100">
                            <a:solidFill>
                              <a:schemeClr val="accent6">
                                <a:lumMod val="75000"/>
                              </a:schemeClr>
                            </a:solidFill>
                            <a:latin typeface="Symbol"/>
                            <a:ea typeface="黑体"/>
                            <a:cs typeface="Times New Roman"/>
                          </a:rPr>
                          <m:t>)</m:t>
                        </m:r>
                        <m:r>
                          <m:rPr>
                            <m:nor/>
                          </m:rPr>
                          <a:rPr lang="en-US" altLang="zh-CN" sz="2600" b="1" kern="100" baseline="30000">
                            <a:solidFill>
                              <a:schemeClr val="accent6">
                                <a:lumMod val="75000"/>
                              </a:schemeClr>
                            </a:solidFill>
                            <a:latin typeface="Times New Roman"/>
                            <a:ea typeface="黑体"/>
                          </a:rPr>
                          <m:t>2</m:t>
                        </m:r>
                      </m:num>
                      <m:den>
                        <m:r>
                          <m:rPr>
                            <m:nor/>
                          </m:rPr>
                          <a:rPr lang="en-US" altLang="zh-CN" sz="2600" b="1" kern="100">
                            <a:solidFill>
                              <a:schemeClr val="accent6">
                                <a:lumMod val="75000"/>
                              </a:schemeClr>
                            </a:solidFill>
                            <a:latin typeface="Times New Roman"/>
                            <a:ea typeface="黑体"/>
                          </a:rPr>
                          <m:t>8</m:t>
                        </m:r>
                        <m:r>
                          <m:rPr>
                            <m:nor/>
                          </m:rPr>
                          <a:rPr lang="en-US" altLang="zh-CN" sz="2600" b="1" i="1" kern="100">
                            <a:solidFill>
                              <a:schemeClr val="accent6">
                                <a:lumMod val="75000"/>
                              </a:schemeClr>
                            </a:solidFill>
                            <a:latin typeface="Times New Roman"/>
                            <a:ea typeface="黑体"/>
                          </a:rPr>
                          <m:t>T</m:t>
                        </m:r>
                        <m:r>
                          <m:rPr>
                            <m:nor/>
                          </m:rPr>
                          <a:rPr lang="en-US" altLang="zh-CN" sz="2600" b="1" kern="100" baseline="30000">
                            <a:solidFill>
                              <a:schemeClr val="accent6">
                                <a:lumMod val="75000"/>
                              </a:schemeClr>
                            </a:solidFill>
                            <a:latin typeface="Times New Roman"/>
                            <a:ea typeface="黑体"/>
                          </a:rPr>
                          <m:t>2</m:t>
                        </m:r>
                      </m:den>
                    </m:f>
                    <m:r>
                      <a:rPr lang="en-US" altLang="zh-CN" sz="2600" b="1" i="1" kern="100" baseline="30000">
                        <a:solidFill>
                          <a:schemeClr val="accent6">
                            <a:lumMod val="75000"/>
                          </a:schemeClr>
                        </a:solidFill>
                        <a:latin typeface="Cambria Math"/>
                        <a:ea typeface="黑体"/>
                      </a:rPr>
                      <m:t> </m:t>
                    </m:r>
                  </m:oMath>
                </a14:m>
                <a:r>
                  <a:rPr lang="zh-CN" altLang="zh-CN" sz="2600" b="1" kern="100" dirty="0">
                    <a:solidFill>
                      <a:schemeClr val="accent6">
                        <a:lumMod val="75000"/>
                      </a:schemeClr>
                    </a:solidFill>
                    <a:latin typeface="Times New Roman"/>
                    <a:ea typeface="黑体"/>
                    <a:cs typeface="Times New Roman"/>
                  </a:rPr>
                  <a:t>　</a:t>
                </a:r>
                <a:r>
                  <a:rPr lang="en-US" altLang="zh-CN" sz="2600" b="1" i="1" kern="100" dirty="0">
                    <a:solidFill>
                      <a:schemeClr val="accent6">
                        <a:lumMod val="75000"/>
                      </a:schemeClr>
                    </a:solidFill>
                    <a:latin typeface="Times New Roman"/>
                    <a:ea typeface="黑体"/>
                    <a:cs typeface="Courier New"/>
                  </a:rPr>
                  <a:t>F</a:t>
                </a:r>
                <a:r>
                  <a:rPr lang="en-US" altLang="zh-CN" sz="2600" b="1" kern="100" dirty="0">
                    <a:solidFill>
                      <a:schemeClr val="accent6">
                        <a:lumMod val="75000"/>
                      </a:schemeClr>
                    </a:solidFill>
                    <a:latin typeface="Times New Roman"/>
                    <a:ea typeface="黑体"/>
                    <a:cs typeface="Courier New"/>
                  </a:rPr>
                  <a:t>(</a:t>
                </a:r>
                <a:r>
                  <a:rPr lang="en-US" altLang="zh-CN" sz="2600" b="1" i="1" kern="100" dirty="0" err="1">
                    <a:solidFill>
                      <a:schemeClr val="accent6">
                        <a:lumMod val="75000"/>
                      </a:schemeClr>
                    </a:solidFill>
                    <a:latin typeface="Times New Roman"/>
                    <a:ea typeface="黑体"/>
                    <a:cs typeface="Courier New"/>
                  </a:rPr>
                  <a:t>h</a:t>
                </a:r>
                <a:r>
                  <a:rPr lang="en-US" altLang="zh-CN" sz="2600" b="1" i="1" kern="100" baseline="-25000" dirty="0" err="1">
                    <a:solidFill>
                      <a:schemeClr val="accent6">
                        <a:lumMod val="75000"/>
                      </a:schemeClr>
                    </a:solidFill>
                    <a:latin typeface="Times New Roman"/>
                    <a:ea typeface="黑体"/>
                    <a:cs typeface="Courier New"/>
                  </a:rPr>
                  <a:t>D</a:t>
                </a:r>
                <a:r>
                  <a:rPr lang="zh-CN" altLang="zh-CN" sz="2600" b="1" kern="100" dirty="0">
                    <a:solidFill>
                      <a:schemeClr val="accent6">
                        <a:lumMod val="75000"/>
                      </a:schemeClr>
                    </a:solidFill>
                    <a:latin typeface="Times New Roman"/>
                    <a:ea typeface="黑体"/>
                    <a:cs typeface="Times New Roman"/>
                  </a:rPr>
                  <a:t>－</a:t>
                </a:r>
                <a:r>
                  <a:rPr lang="en-US" altLang="zh-CN" sz="2600" b="1" i="1" kern="100" dirty="0" err="1">
                    <a:solidFill>
                      <a:schemeClr val="accent6">
                        <a:lumMod val="75000"/>
                      </a:schemeClr>
                    </a:solidFill>
                    <a:latin typeface="Times New Roman"/>
                    <a:ea typeface="黑体"/>
                    <a:cs typeface="Courier New"/>
                  </a:rPr>
                  <a:t>h</a:t>
                </a:r>
                <a:r>
                  <a:rPr lang="en-US" altLang="zh-CN" sz="2600" b="1" i="1" kern="100" baseline="-25000" dirty="0" err="1">
                    <a:solidFill>
                      <a:schemeClr val="accent6">
                        <a:lumMod val="75000"/>
                      </a:schemeClr>
                    </a:solidFill>
                    <a:latin typeface="Times New Roman"/>
                    <a:ea typeface="黑体"/>
                    <a:cs typeface="Courier New"/>
                  </a:rPr>
                  <a:t>A</a:t>
                </a:r>
                <a:r>
                  <a:rPr lang="en-US" altLang="zh-CN" sz="2600" b="1" kern="100" dirty="0">
                    <a:solidFill>
                      <a:schemeClr val="accent6">
                        <a:lumMod val="75000"/>
                      </a:schemeClr>
                    </a:solidFill>
                    <a:latin typeface="Times New Roman"/>
                    <a:ea typeface="黑体"/>
                    <a:cs typeface="Courier New"/>
                  </a:rPr>
                  <a:t>)</a:t>
                </a:r>
                <a:r>
                  <a:rPr lang="zh-CN" altLang="zh-CN" sz="2600" b="1" kern="100" dirty="0">
                    <a:solidFill>
                      <a:schemeClr val="accent6">
                        <a:lumMod val="75000"/>
                      </a:schemeClr>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(4)</a:t>
                </a:r>
                <a:r>
                  <a:rPr lang="zh-CN" altLang="zh-CN" sz="2600" b="1" kern="100" dirty="0">
                    <a:solidFill>
                      <a:schemeClr val="accent6">
                        <a:lumMod val="75000"/>
                      </a:schemeClr>
                    </a:solidFill>
                    <a:latin typeface="Times New Roman"/>
                    <a:ea typeface="黑体"/>
                    <a:cs typeface="Times New Roman"/>
                  </a:rPr>
                  <a:t>外力所做的功等于物体动能的变化</a:t>
                </a:r>
                <a:r>
                  <a:rPr lang="zh-CN" altLang="zh-CN" sz="2600" b="1" kern="100" dirty="0" smtClean="0">
                    <a:solidFill>
                      <a:schemeClr val="accent6">
                        <a:lumMod val="75000"/>
                      </a:schemeClr>
                    </a:solidFill>
                    <a:latin typeface="Times New Roman"/>
                    <a:ea typeface="黑体"/>
                    <a:cs typeface="Times New Roman"/>
                  </a:rPr>
                  <a:t>量</a:t>
                </a:r>
                <a:endParaRPr lang="zh-CN" altLang="zh-CN" sz="2600" kern="100" dirty="0">
                  <a:solidFill>
                    <a:schemeClr val="accent6">
                      <a:lumMod val="75000"/>
                    </a:schemeClr>
                  </a:solidFill>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395536" y="785579"/>
                <a:ext cx="8203618" cy="3298339"/>
              </a:xfrm>
              <a:prstGeom prst="rect">
                <a:avLst/>
              </a:prstGeom>
              <a:blipFill rotWithShape="1">
                <a:blip r:embed="rId2"/>
                <a:stretch>
                  <a:fillRect l="-1337" r="-1337" b="-1294"/>
                </a:stretch>
              </a:blipFill>
            </p:spPr>
            <p:txBody>
              <a:bodyPr/>
              <a:lstStyle/>
              <a:p>
                <a:r>
                  <a:rPr lang="zh-CN" altLang="en-US">
                    <a:noFill/>
                  </a:rPr>
                  <a:t> </a:t>
                </a:r>
              </a:p>
            </p:txBody>
          </p:sp>
        </mc:Fallback>
      </mc:AlternateContent>
      <p:pic>
        <p:nvPicPr>
          <p:cNvPr id="5" name="图片 4">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8084" y="4411610"/>
            <a:ext cx="536404" cy="536404"/>
          </a:xfrm>
          <a:prstGeom prst="rect">
            <a:avLst/>
          </a:prstGeom>
        </p:spPr>
      </p:pic>
    </p:spTree>
    <p:extLst>
      <p:ext uri="{BB962C8B-B14F-4D97-AF65-F5344CB8AC3E}">
        <p14:creationId xmlns:p14="http://schemas.microsoft.com/office/powerpoint/2010/main" val="3485493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8559" y="930806"/>
            <a:ext cx="8581913" cy="1058431"/>
          </a:xfrm>
          <a:prstGeom prst="rect">
            <a:avLst/>
          </a:prstGeom>
        </p:spPr>
        <p:txBody>
          <a:bodyPr wrap="square">
            <a:spAutoFit/>
          </a:bodyPr>
          <a:lstStyle/>
          <a:p>
            <a:pPr algn="just">
              <a:lnSpc>
                <a:spcPts val="4000"/>
              </a:lnSpc>
              <a:spcAft>
                <a:spcPts val="0"/>
              </a:spcAft>
            </a:pP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为了探究机械能守恒定律，岳口高中的金金设计了如图</a:t>
            </a:r>
            <a:r>
              <a:rPr lang="en-US" altLang="zh-CN" sz="2400" b="1" kern="100" dirty="0" smtClean="0">
                <a:solidFill>
                  <a:srgbClr val="404040"/>
                </a:solidFill>
                <a:latin typeface="Times New Roman"/>
                <a:ea typeface="黑体"/>
                <a:cs typeface="Courier New"/>
              </a:rPr>
              <a:t>5</a:t>
            </a:r>
            <a:r>
              <a:rPr lang="zh-CN" altLang="zh-CN" sz="2400" b="1" kern="100" dirty="0" smtClean="0">
                <a:solidFill>
                  <a:srgbClr val="404040"/>
                </a:solidFill>
                <a:latin typeface="Times New Roman"/>
                <a:ea typeface="黑体"/>
                <a:cs typeface="Times New Roman"/>
              </a:rPr>
              <a:t>所示的实验装置，并提供了如下的实验器材：</a:t>
            </a:r>
            <a:endParaRPr lang="en-US" altLang="zh-CN" sz="2400" b="1" kern="100" dirty="0" smtClean="0">
              <a:solidFill>
                <a:srgbClr val="404040"/>
              </a:solidFill>
              <a:latin typeface="Times New Roman"/>
              <a:ea typeface="黑体"/>
              <a:cs typeface="Times New Roman"/>
            </a:endParaRPr>
          </a:p>
        </p:txBody>
      </p:sp>
      <p:sp>
        <p:nvSpPr>
          <p:cNvPr id="6" name="TextBox 5"/>
          <p:cNvSpPr txBox="1"/>
          <p:nvPr/>
        </p:nvSpPr>
        <p:spPr>
          <a:xfrm>
            <a:off x="92264" y="123478"/>
            <a:ext cx="4929555"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2</a:t>
            </a:r>
            <a:r>
              <a:rPr lang="zh-CN" altLang="zh-CN" sz="2800" b="1" dirty="0">
                <a:solidFill>
                  <a:srgbClr val="0070C0"/>
                </a:solidFill>
                <a:latin typeface="微软雅黑" pitchFamily="34" charset="-122"/>
                <a:ea typeface="微软雅黑" pitchFamily="34" charset="-122"/>
              </a:rPr>
              <a:t>　验证</a:t>
            </a:r>
            <a:r>
              <a:rPr lang="zh-CN" altLang="zh-CN" sz="2800" b="1" dirty="0" smtClean="0">
                <a:solidFill>
                  <a:srgbClr val="0070C0"/>
                </a:solidFill>
                <a:latin typeface="微软雅黑" pitchFamily="34" charset="-122"/>
                <a:ea typeface="微软雅黑" pitchFamily="34" charset="-122"/>
              </a:rPr>
              <a:t>机械能守恒定律</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7" name="直接连接符 6"/>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pic>
        <p:nvPicPr>
          <p:cNvPr id="112642" name="Picture 2" descr="C32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1509" y="2010926"/>
            <a:ext cx="4721000" cy="2252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3708042" y="4330536"/>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5</a:t>
            </a:r>
            <a:endParaRPr lang="zh-CN" altLang="zh-CN" sz="2400" kern="100" dirty="0">
              <a:effectLst/>
              <a:latin typeface="宋体"/>
              <a:cs typeface="Courier New"/>
            </a:endParaRPr>
          </a:p>
        </p:txBody>
      </p:sp>
      <p:sp>
        <p:nvSpPr>
          <p:cNvPr id="10" name="对角圆角矩形 9"/>
          <p:cNvSpPr/>
          <p:nvPr/>
        </p:nvSpPr>
        <p:spPr>
          <a:xfrm>
            <a:off x="467544" y="956266"/>
            <a:ext cx="936104"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例 </a:t>
            </a:r>
            <a:r>
              <a:rPr lang="en-US" altLang="zh-CN" sz="2800" b="1" dirty="0">
                <a:solidFill>
                  <a:schemeClr val="bg1"/>
                </a:solidFill>
                <a:latin typeface="微软雅黑" pitchFamily="34" charset="-122"/>
                <a:ea typeface="微软雅黑" pitchFamily="34" charset="-122"/>
              </a:rPr>
              <a:t>2</a:t>
            </a:r>
            <a:endParaRPr lang="zh-CN" altLang="en-US"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1312834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63720" y="596302"/>
            <a:ext cx="8329521" cy="3847656"/>
          </a:xfrm>
          <a:prstGeom prst="rect">
            <a:avLst/>
          </a:prstGeom>
        </p:spPr>
        <p:txBody>
          <a:bodyPr wrap="square">
            <a:spAutoFit/>
          </a:bodyPr>
          <a:lstStyle/>
          <a:p>
            <a:pPr algn="just">
              <a:lnSpc>
                <a:spcPts val="50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小车　</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钩码　</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一端带滑轮的木板　</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细线</a:t>
            </a:r>
            <a:endParaRPr lang="zh-CN" altLang="zh-CN" sz="1050" kern="100" dirty="0">
              <a:latin typeface="宋体"/>
              <a:cs typeface="Courier New"/>
            </a:endParaRPr>
          </a:p>
          <a:p>
            <a:pPr algn="just">
              <a:lnSpc>
                <a:spcPts val="5000"/>
              </a:lnSpc>
              <a:spcAft>
                <a:spcPts val="0"/>
              </a:spcAft>
            </a:pPr>
            <a:r>
              <a:rPr lang="en-US" altLang="zh-CN" sz="2400" b="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电火花计时器　</a:t>
            </a:r>
            <a:r>
              <a:rPr lang="en-US" altLang="zh-CN" sz="2400" b="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纸带　</a:t>
            </a:r>
            <a:r>
              <a:rPr lang="en-US" altLang="zh-CN" sz="2400" b="1" kern="100" dirty="0">
                <a:solidFill>
                  <a:srgbClr val="404040"/>
                </a:solidFill>
                <a:latin typeface="Times New Roman"/>
                <a:ea typeface="黑体"/>
                <a:cs typeface="Courier New"/>
              </a:rPr>
              <a:t>G.</a:t>
            </a:r>
            <a:r>
              <a:rPr lang="zh-CN" altLang="zh-CN" sz="2400" b="1" kern="100" dirty="0">
                <a:solidFill>
                  <a:srgbClr val="404040"/>
                </a:solidFill>
                <a:latin typeface="Times New Roman"/>
                <a:ea typeface="黑体"/>
                <a:cs typeface="Times New Roman"/>
              </a:rPr>
              <a:t>毫米刻度尺</a:t>
            </a:r>
            <a:endParaRPr lang="zh-CN" altLang="zh-CN" sz="1050" kern="100" dirty="0">
              <a:latin typeface="宋体"/>
              <a:cs typeface="Courier New"/>
            </a:endParaRPr>
          </a:p>
          <a:p>
            <a:pPr algn="just">
              <a:lnSpc>
                <a:spcPts val="5000"/>
              </a:lnSpc>
              <a:spcAft>
                <a:spcPts val="0"/>
              </a:spcAft>
            </a:pPr>
            <a:r>
              <a:rPr lang="en-US" altLang="zh-CN" sz="2400" b="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低压交流电源　</a:t>
            </a:r>
            <a:r>
              <a:rPr lang="en-US" altLang="zh-CN" sz="2400" b="1" kern="100" dirty="0">
                <a:solidFill>
                  <a:srgbClr val="404040"/>
                </a:solidFill>
                <a:latin typeface="Times New Roman"/>
                <a:ea typeface="黑体"/>
                <a:cs typeface="Courier New"/>
              </a:rPr>
              <a:t>I.220 V</a:t>
            </a:r>
            <a:r>
              <a:rPr lang="zh-CN" altLang="zh-CN" sz="2400" b="1" kern="100" dirty="0">
                <a:solidFill>
                  <a:srgbClr val="404040"/>
                </a:solidFill>
                <a:latin typeface="Times New Roman"/>
                <a:ea typeface="黑体"/>
                <a:cs typeface="Times New Roman"/>
              </a:rPr>
              <a:t>的交流电源</a:t>
            </a:r>
            <a:endParaRPr lang="zh-CN" altLang="zh-CN" sz="1050" kern="100" dirty="0">
              <a:latin typeface="宋体"/>
              <a:cs typeface="Courier New"/>
            </a:endParaRPr>
          </a:p>
          <a:p>
            <a:pPr algn="just">
              <a:lnSpc>
                <a:spcPts val="5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根据上述实验装置和提供的实验器材，你认为实验中不需要的器材是</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填写器材序号</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，还应补充的器材是</a:t>
            </a:r>
            <a:r>
              <a:rPr lang="en-US" altLang="zh-CN" sz="2400" b="1" kern="100" dirty="0" smtClean="0">
                <a:solidFill>
                  <a:srgbClr val="404040"/>
                </a:solidFill>
                <a:latin typeface="Times New Roman"/>
                <a:ea typeface="黑体"/>
                <a:cs typeface="Courier New"/>
              </a:rPr>
              <a:t>________.</a:t>
            </a:r>
            <a:endParaRPr lang="zh-CN" altLang="zh-CN" sz="1050" kern="100" dirty="0">
              <a:latin typeface="宋体"/>
              <a:cs typeface="Courier New"/>
            </a:endParaRPr>
          </a:p>
        </p:txBody>
      </p:sp>
    </p:spTree>
    <p:extLst>
      <p:ext uri="{BB962C8B-B14F-4D97-AF65-F5344CB8AC3E}">
        <p14:creationId xmlns:p14="http://schemas.microsoft.com/office/powerpoint/2010/main" val="9590894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9884" y="-77306"/>
            <a:ext cx="8841953" cy="5221942"/>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实验中得到了一条纸带如图</a:t>
            </a:r>
            <a:r>
              <a:rPr lang="en-US" altLang="zh-CN" sz="2400" b="1" kern="1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所示，选择点迹清晰且便于测量的连续</a:t>
            </a:r>
            <a:r>
              <a:rPr lang="en-US" altLang="zh-CN" sz="2400" b="1" kern="100" dirty="0">
                <a:solidFill>
                  <a:srgbClr val="404040"/>
                </a:solidFill>
                <a:latin typeface="Times New Roman"/>
                <a:ea typeface="黑体"/>
                <a:cs typeface="Courier New"/>
              </a:rPr>
              <a:t>7</a:t>
            </a:r>
            <a:r>
              <a:rPr lang="zh-CN" altLang="zh-CN" sz="2400" b="1" kern="100" dirty="0">
                <a:solidFill>
                  <a:srgbClr val="404040"/>
                </a:solidFill>
                <a:latin typeface="Times New Roman"/>
                <a:ea typeface="黑体"/>
                <a:cs typeface="Times New Roman"/>
              </a:rPr>
              <a:t>个点</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标号</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，测出</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到</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点的距离分别为</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en-US" altLang="zh-CN" sz="2400" b="1" kern="100" baseline="-250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，打点周期为</a:t>
            </a:r>
            <a:r>
              <a:rPr lang="en-US" altLang="zh-CN" sz="2400" b="1" i="1" kern="100" dirty="0">
                <a:solidFill>
                  <a:srgbClr val="404040"/>
                </a:solidFill>
                <a:latin typeface="Times New Roman"/>
                <a:ea typeface="黑体"/>
                <a:cs typeface="Courier New"/>
              </a:rPr>
              <a:t>T</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则打点</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时小车的速度</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；若测得小车质量为</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、钩码质量为</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，打点</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和点</a:t>
            </a: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时小车的速度分别用</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表示，已知重力加速度为</a:t>
            </a:r>
            <a:r>
              <a:rPr lang="en-US" altLang="zh-CN" sz="2400" b="1" i="1" kern="100" dirty="0">
                <a:solidFill>
                  <a:srgbClr val="404040"/>
                </a:solidFill>
                <a:latin typeface="Times New Roman"/>
                <a:ea typeface="黑体"/>
                <a:cs typeface="Courier New"/>
              </a:rPr>
              <a:t>g</a:t>
            </a:r>
            <a:r>
              <a:rPr lang="zh-CN" altLang="zh-CN" sz="2400" b="1" kern="100" dirty="0">
                <a:solidFill>
                  <a:srgbClr val="404040"/>
                </a:solidFill>
                <a:latin typeface="Times New Roman"/>
                <a:ea typeface="黑体"/>
                <a:cs typeface="Times New Roman"/>
              </a:rPr>
              <a:t>，则验证点</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与点</a:t>
            </a: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间系统的机械能守恒的关系式可表示为</a:t>
            </a:r>
            <a:r>
              <a:rPr lang="en-US" altLang="zh-CN" sz="2400" b="1" kern="100" dirty="0" smtClean="0">
                <a:solidFill>
                  <a:srgbClr val="404040"/>
                </a:solidFill>
                <a:latin typeface="Times New Roman"/>
                <a:ea typeface="黑体"/>
                <a:cs typeface="Courier New"/>
              </a:rPr>
              <a:t>________</a:t>
            </a:r>
            <a:r>
              <a:rPr lang="en-US" altLang="zh-CN" sz="2400" b="1" kern="100" dirty="0">
                <a:solidFill>
                  <a:srgbClr val="404040"/>
                </a:solidFill>
                <a:latin typeface="Times New Roman"/>
                <a:ea typeface="黑体"/>
                <a:cs typeface="Courier New"/>
              </a:rPr>
              <a:t>_</a:t>
            </a:r>
            <a:r>
              <a:rPr lang="en-US" altLang="zh-CN" sz="2400" b="1" kern="100" dirty="0" smtClean="0">
                <a:solidFill>
                  <a:srgbClr val="404040"/>
                </a:solidFill>
                <a:latin typeface="Times New Roman"/>
                <a:ea typeface="黑体"/>
                <a:cs typeface="Courier New"/>
              </a:rPr>
              <a:t>__.</a:t>
            </a:r>
            <a:endParaRPr lang="zh-CN" altLang="zh-CN" sz="1050" kern="100" dirty="0">
              <a:latin typeface="宋体"/>
              <a:cs typeface="Courier New"/>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a:solidFill>
                <a:srgbClr val="404040"/>
              </a:solidFill>
              <a:latin typeface="Times New Roman"/>
              <a:ea typeface="黑体"/>
              <a:cs typeface="Times New Roman"/>
            </a:endParaRPr>
          </a:p>
          <a:p>
            <a:pPr algn="ctr">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smtClean="0">
                <a:solidFill>
                  <a:srgbClr val="404040"/>
                </a:solidFill>
                <a:latin typeface="Times New Roman"/>
                <a:ea typeface="黑体"/>
                <a:cs typeface="Courier New"/>
              </a:rPr>
              <a:t>6</a:t>
            </a:r>
            <a:endParaRPr lang="zh-CN" altLang="zh-CN" sz="1050" kern="100" dirty="0">
              <a:latin typeface="宋体"/>
              <a:cs typeface="Courier New"/>
            </a:endParaRPr>
          </a:p>
        </p:txBody>
      </p:sp>
      <p:pic>
        <p:nvPicPr>
          <p:cNvPr id="113666" name="Picture 2" descr="C32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9313" y="3075806"/>
            <a:ext cx="4564690" cy="1531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39087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186994" y="138718"/>
                <a:ext cx="8667732" cy="4708981"/>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在实验数据处理时，如果</a:t>
                </a:r>
                <a:r>
                  <a:rPr lang="zh-CN" altLang="zh-CN" sz="2400" b="1" kern="100" dirty="0" smtClean="0">
                    <a:solidFill>
                      <a:srgbClr val="404040"/>
                    </a:solidFill>
                    <a:latin typeface="Times New Roman"/>
                    <a:ea typeface="黑体"/>
                    <a:cs typeface="Times New Roman"/>
                  </a:rPr>
                  <a:t>以</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Book Antiqua"/>
                            <a:ea typeface="黑体"/>
                            <a:cs typeface="Times New Roman"/>
                          </a:rPr>
                          <m:t>v</m:t>
                        </m:r>
                        <m:r>
                          <m:rPr>
                            <m:nor/>
                          </m:rPr>
                          <a:rPr lang="en-US" altLang="zh-CN" sz="2400" b="1" kern="100" baseline="30000">
                            <a:solidFill>
                              <a:srgbClr val="404040"/>
                            </a:solidFill>
                            <a:latin typeface="Times New Roman"/>
                            <a:ea typeface="黑体"/>
                          </a:rPr>
                          <m:t>2</m:t>
                        </m:r>
                      </m:num>
                      <m:den>
                        <m:r>
                          <m:rPr>
                            <m:nor/>
                          </m:rPr>
                          <a:rPr lang="en-US" altLang="zh-CN" sz="2400" b="1" kern="100">
                            <a:solidFill>
                              <a:srgbClr val="404040"/>
                            </a:solidFill>
                            <a:latin typeface="Times New Roman"/>
                            <a:ea typeface="黑体"/>
                          </a:rPr>
                          <m:t>2</m:t>
                        </m:r>
                      </m:den>
                    </m:f>
                  </m:oMath>
                </a14:m>
                <a:r>
                  <a:rPr lang="zh-CN" altLang="zh-CN" sz="2400" b="1" kern="100" dirty="0" smtClean="0">
                    <a:solidFill>
                      <a:srgbClr val="404040"/>
                    </a:solidFill>
                    <a:latin typeface="Times New Roman"/>
                    <a:ea typeface="黑体"/>
                    <a:cs typeface="Times New Roman"/>
                  </a:rPr>
                  <a:t>为</a:t>
                </a:r>
                <a:r>
                  <a:rPr lang="zh-CN" altLang="zh-CN" sz="2400" b="1" kern="100" dirty="0">
                    <a:solidFill>
                      <a:srgbClr val="404040"/>
                    </a:solidFill>
                    <a:latin typeface="Times New Roman"/>
                    <a:ea typeface="黑体"/>
                    <a:cs typeface="Times New Roman"/>
                  </a:rPr>
                  <a:t>纵轴，以</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为横轴，根据实验数据绘出</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i="1" kern="100">
                            <a:solidFill>
                              <a:srgbClr val="404040"/>
                            </a:solidFill>
                            <a:latin typeface="Book Antiqua"/>
                            <a:ea typeface="黑体"/>
                            <a:cs typeface="Times New Roman"/>
                          </a:rPr>
                          <m:t>v</m:t>
                        </m:r>
                        <m:r>
                          <m:rPr>
                            <m:nor/>
                          </m:rPr>
                          <a:rPr lang="en-US" altLang="zh-CN" sz="2400" b="1" kern="100" baseline="30000">
                            <a:solidFill>
                              <a:srgbClr val="404040"/>
                            </a:solidFill>
                            <a:latin typeface="Times New Roman"/>
                            <a:ea typeface="黑体"/>
                          </a:rPr>
                          <m:t>2</m:t>
                        </m:r>
                      </m:num>
                      <m:den>
                        <m:r>
                          <m:rPr>
                            <m:nor/>
                          </m:rPr>
                          <a:rPr lang="en-US" altLang="zh-CN" sz="2400" b="1" kern="100">
                            <a:solidFill>
                              <a:srgbClr val="404040"/>
                            </a:solidFill>
                            <a:latin typeface="Times New Roman"/>
                            <a:ea typeface="黑体"/>
                          </a:rPr>
                          <m:t>2</m:t>
                        </m:r>
                      </m:den>
                    </m:f>
                  </m:oMath>
                </a14:m>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图象，其图线的斜率表示的物理量的表达式为</a:t>
                </a:r>
                <a:r>
                  <a:rPr lang="en-US" altLang="zh-CN" sz="2400" b="1" kern="100" dirty="0">
                    <a:solidFill>
                      <a:srgbClr val="404040"/>
                    </a:solidFill>
                    <a:latin typeface="Times New Roman"/>
                    <a:ea typeface="黑体"/>
                    <a:cs typeface="Courier New"/>
                  </a:rPr>
                  <a:t>________________.</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电火花计时器需接通</a:t>
                </a:r>
                <a:r>
                  <a:rPr lang="en-US" altLang="zh-CN" sz="2400" b="1" kern="100" dirty="0">
                    <a:solidFill>
                      <a:srgbClr val="404040"/>
                    </a:solidFill>
                    <a:latin typeface="Times New Roman"/>
                    <a:ea typeface="黑体"/>
                    <a:cs typeface="Courier New"/>
                  </a:rPr>
                  <a:t>220 V</a:t>
                </a:r>
                <a:r>
                  <a:rPr lang="zh-CN" altLang="zh-CN" sz="2400" b="1" kern="100" dirty="0">
                    <a:solidFill>
                      <a:srgbClr val="404040"/>
                    </a:solidFill>
                    <a:latin typeface="Times New Roman"/>
                    <a:ea typeface="黑体"/>
                    <a:cs typeface="Times New Roman"/>
                  </a:rPr>
                  <a:t>交流电源，因此低压交流电源用不着；另外还需要用到天平测出小车的质量</a:t>
                </a:r>
                <a:r>
                  <a:rPr lang="en-US" altLang="zh-CN" sz="2400" b="1" i="1" kern="100" dirty="0">
                    <a:solidFill>
                      <a:srgbClr val="404040"/>
                    </a:solidFill>
                    <a:latin typeface="Times New Roman"/>
                    <a:ea typeface="黑体"/>
                    <a:cs typeface="Courier New"/>
                  </a:rPr>
                  <a:t>M</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打点</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时的速度等于点</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到点</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之间的平均速度，即</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d</m:t>
                        </m:r>
                        <m:r>
                          <m:rPr>
                            <m:nor/>
                          </m:rPr>
                          <a:rPr lang="en-US" altLang="zh-CN" sz="2400" b="1" kern="100" baseline="-25000">
                            <a:solidFill>
                              <a:srgbClr val="404040"/>
                            </a:solidFill>
                            <a:latin typeface="Times New Roman"/>
                            <a:ea typeface="黑体"/>
                          </a:rPr>
                          <m:t>3</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d</m:t>
                        </m:r>
                        <m:r>
                          <m:rPr>
                            <m:nor/>
                          </m:rPr>
                          <a:rPr lang="en-US" altLang="zh-CN" sz="2400" b="1" kern="100" baseline="-250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r>
                          <m:rPr>
                            <m:nor/>
                          </m:rPr>
                          <a:rPr lang="en-US" altLang="zh-CN" sz="2400" b="1" i="1" kern="100">
                            <a:solidFill>
                              <a:srgbClr val="404040"/>
                            </a:solidFill>
                            <a:latin typeface="Times New Roman"/>
                            <a:ea typeface="黑体"/>
                          </a:rPr>
                          <m:t>T</m:t>
                        </m:r>
                      </m:den>
                    </m:f>
                  </m:oMath>
                </a14:m>
                <a:r>
                  <a:rPr lang="zh-CN" altLang="zh-CN" sz="2400" b="1" kern="100" dirty="0" smtClean="0">
                    <a:solidFill>
                      <a:srgbClr val="404040"/>
                    </a:solidFill>
                    <a:latin typeface="Times New Roman"/>
                    <a:ea typeface="黑体"/>
                    <a:cs typeface="Times New Roman"/>
                  </a:rPr>
                  <a:t>或</a:t>
                </a:r>
                <a14:m>
                  <m:oMath xmlns:m="http://schemas.openxmlformats.org/officeDocument/2006/math">
                    <m:f>
                      <m:fPr>
                        <m:ctrlPr>
                          <a:rPr lang="en-US" altLang="zh-CN" sz="2400" b="1" i="1" kern="100" dirty="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d</m:t>
                        </m:r>
                        <m:r>
                          <m:rPr>
                            <m:nor/>
                          </m:rPr>
                          <a:rPr lang="en-US" altLang="zh-CN" sz="2400" b="1" kern="100" baseline="-25000">
                            <a:solidFill>
                              <a:srgbClr val="404040"/>
                            </a:solidFill>
                            <a:latin typeface="Times New Roman"/>
                            <a:ea typeface="黑体"/>
                          </a:rPr>
                          <m:t>4</m:t>
                        </m:r>
                      </m:num>
                      <m:den>
                        <m:r>
                          <m:rPr>
                            <m:nor/>
                          </m:rPr>
                          <a:rPr lang="en-US" altLang="zh-CN" sz="2400" b="1" kern="100">
                            <a:solidFill>
                              <a:srgbClr val="404040"/>
                            </a:solidFill>
                            <a:latin typeface="Times New Roman"/>
                            <a:ea typeface="黑体"/>
                          </a:rPr>
                          <m:t>4</m:t>
                        </m:r>
                        <m:r>
                          <m:rPr>
                            <m:nor/>
                          </m:rPr>
                          <a:rPr lang="en-US" altLang="zh-CN" sz="2400" b="1" i="1" kern="100">
                            <a:solidFill>
                              <a:srgbClr val="404040"/>
                            </a:solidFill>
                            <a:latin typeface="Times New Roman"/>
                            <a:ea typeface="黑体"/>
                          </a:rPr>
                          <m:t>T</m:t>
                        </m:r>
                      </m:den>
                    </m:f>
                  </m:oMath>
                </a14:m>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根据机械能守恒，整个系统减少的重力势能等于整个系统增加的动能</a:t>
                </a:r>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186994" y="138718"/>
                <a:ext cx="8667732" cy="4708981"/>
              </a:xfrm>
              <a:prstGeom prst="rect">
                <a:avLst/>
              </a:prstGeom>
              <a:blipFill rotWithShape="1">
                <a:blip r:embed="rId3"/>
                <a:stretch>
                  <a:fillRect l="-1125" r="-1055" b="-130"/>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4170080490"/>
              </p:ext>
            </p:extLst>
          </p:nvPr>
        </p:nvGraphicFramePr>
        <p:xfrm>
          <a:off x="2332132" y="4171727"/>
          <a:ext cx="5211763" cy="776287"/>
        </p:xfrm>
        <a:graphic>
          <a:graphicData uri="http://schemas.openxmlformats.org/presentationml/2006/ole">
            <mc:AlternateContent xmlns:mc="http://schemas.openxmlformats.org/markup-compatibility/2006">
              <mc:Choice xmlns:v="urn:schemas-microsoft-com:vml" Requires="v">
                <p:oleObj spid="_x0000_s116745" name="文档" r:id="rId4" imgW="5212221" imgH="778480" progId="Word.Document.12">
                  <p:embed/>
                </p:oleObj>
              </mc:Choice>
              <mc:Fallback>
                <p:oleObj name="文档" r:id="rId4" imgW="5212221" imgH="778480" progId="Word.Document.12">
                  <p:embed/>
                  <p:pic>
                    <p:nvPicPr>
                      <p:cNvPr id="0" name=""/>
                      <p:cNvPicPr/>
                      <p:nvPr/>
                    </p:nvPicPr>
                    <p:blipFill>
                      <a:blip r:embed="rId5"/>
                      <a:stretch>
                        <a:fillRect/>
                      </a:stretch>
                    </p:blipFill>
                    <p:spPr>
                      <a:xfrm>
                        <a:off x="2332132" y="4171727"/>
                        <a:ext cx="5211763" cy="776287"/>
                      </a:xfrm>
                      <a:prstGeom prst="rect">
                        <a:avLst/>
                      </a:prstGeom>
                    </p:spPr>
                  </p:pic>
                </p:oleObj>
              </mc:Fallback>
            </mc:AlternateContent>
          </a:graphicData>
        </a:graphic>
      </p:graphicFrame>
    </p:spTree>
    <p:extLst>
      <p:ext uri="{BB962C8B-B14F-4D97-AF65-F5344CB8AC3E}">
        <p14:creationId xmlns:p14="http://schemas.microsoft.com/office/powerpoint/2010/main" val="21496346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矩形 8"/>
              <p:cNvSpPr/>
              <p:nvPr/>
            </p:nvSpPr>
            <p:spPr>
              <a:xfrm>
                <a:off x="194752" y="794939"/>
                <a:ext cx="8581913" cy="2657138"/>
              </a:xfrm>
              <a:prstGeom prst="rect">
                <a:avLst/>
              </a:prstGeom>
            </p:spPr>
            <p:txBody>
              <a:bodyPr wrap="square">
                <a:spAutoFit/>
              </a:bodyPr>
              <a:lstStyle/>
              <a:p>
                <a:pPr algn="just">
                  <a:lnSpc>
                    <a:spcPts val="5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根据</a:t>
                </a:r>
                <a:r>
                  <a:rPr lang="en-US" altLang="zh-CN" sz="2400" b="1" i="1" kern="100" dirty="0">
                    <a:solidFill>
                      <a:srgbClr val="404040"/>
                    </a:solidFill>
                    <a:latin typeface="Book Antiqua"/>
                    <a:ea typeface="黑体"/>
                    <a:cs typeface="Times New Roman"/>
                  </a:rPr>
                  <a:t>v</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2</a:t>
                </a:r>
                <a:r>
                  <a:rPr lang="en-US" altLang="zh-CN" sz="2400" b="1" i="1" kern="100" dirty="0">
                    <a:solidFill>
                      <a:srgbClr val="404040"/>
                    </a:solidFill>
                    <a:latin typeface="Times New Roman"/>
                    <a:ea typeface="黑体"/>
                    <a:cs typeface="Courier New"/>
                  </a:rPr>
                  <a:t>ad</a:t>
                </a:r>
                <a:r>
                  <a:rPr lang="zh-CN" altLang="zh-CN" sz="2400" b="1" kern="100" dirty="0">
                    <a:solidFill>
                      <a:srgbClr val="404040"/>
                    </a:solidFill>
                    <a:latin typeface="Times New Roman"/>
                    <a:ea typeface="黑体"/>
                    <a:cs typeface="Times New Roman"/>
                  </a:rPr>
                  <a:t>，因此</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i="1" kern="100">
                            <a:solidFill>
                              <a:srgbClr val="404040"/>
                            </a:solidFill>
                            <a:latin typeface="Book Antiqua"/>
                            <a:ea typeface="黑体"/>
                            <a:cs typeface="Times New Roman"/>
                          </a:rPr>
                          <m:t>v</m:t>
                        </m:r>
                        <m:r>
                          <m:rPr>
                            <m:nor/>
                          </m:rPr>
                          <a:rPr lang="en-US" altLang="zh-CN" sz="2400" b="1" kern="100" baseline="30000">
                            <a:solidFill>
                              <a:srgbClr val="404040"/>
                            </a:solidFill>
                            <a:latin typeface="Times New Roman"/>
                            <a:ea typeface="黑体"/>
                          </a:rPr>
                          <m:t>2</m:t>
                        </m:r>
                      </m:num>
                      <m:den>
                        <m:r>
                          <m:rPr>
                            <m:nor/>
                          </m:rPr>
                          <a:rPr lang="en-US" altLang="zh-CN" sz="2400" b="1" kern="100">
                            <a:solidFill>
                              <a:srgbClr val="404040"/>
                            </a:solidFill>
                            <a:latin typeface="Times New Roman"/>
                            <a:ea typeface="黑体"/>
                          </a:rPr>
                          <m:t>2</m:t>
                        </m:r>
                      </m:den>
                    </m:f>
                  </m:oMath>
                </a14:m>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图线的斜率就是加速度，而对钩码进行受力分析可知：</a:t>
                </a:r>
                <a:r>
                  <a:rPr lang="en-US" altLang="zh-CN" sz="2400" b="1" i="1" kern="100" dirty="0">
                    <a:solidFill>
                      <a:srgbClr val="404040"/>
                    </a:solidFill>
                    <a:latin typeface="Times New Roman"/>
                    <a:ea typeface="黑体"/>
                    <a:cs typeface="Courier New"/>
                  </a:rPr>
                  <a:t>mg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ma</a:t>
                </a:r>
                <a:r>
                  <a:rPr lang="zh-CN" altLang="zh-CN" sz="2400" b="1" kern="100" dirty="0">
                    <a:solidFill>
                      <a:srgbClr val="404040"/>
                    </a:solidFill>
                    <a:latin typeface="Times New Roman"/>
                    <a:ea typeface="黑体"/>
                    <a:cs typeface="Times New Roman"/>
                  </a:rPr>
                  <a:t>，而对小车</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Ma</a:t>
                </a:r>
                <a:r>
                  <a:rPr lang="zh-CN" altLang="zh-CN" sz="2400" b="1" kern="100" dirty="0">
                    <a:solidFill>
                      <a:srgbClr val="404040"/>
                    </a:solidFill>
                    <a:latin typeface="Times New Roman"/>
                    <a:ea typeface="黑体"/>
                    <a:cs typeface="Times New Roman"/>
                  </a:rPr>
                  <a:t>，因此可得</a:t>
                </a:r>
                <a:r>
                  <a:rPr lang="en-US" altLang="zh-CN" sz="2400" b="1" i="1" kern="100" dirty="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m</m:t>
                        </m:r>
                      </m:num>
                      <m:den>
                        <m:r>
                          <m:rPr>
                            <m:nor/>
                          </m:rPr>
                          <a:rPr lang="en-US" altLang="zh-CN" sz="2400" b="1" i="1" kern="100">
                            <a:solidFill>
                              <a:srgbClr val="404040"/>
                            </a:solidFill>
                            <a:latin typeface="Times New Roman"/>
                            <a:ea typeface="黑体"/>
                          </a:rPr>
                          <m:t>M</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m</m:t>
                        </m:r>
                      </m:den>
                    </m:f>
                  </m:oMath>
                </a14:m>
                <a:r>
                  <a:rPr lang="en-US" altLang="zh-CN" sz="2400" b="1" i="1" kern="100" dirty="0" smtClean="0">
                    <a:solidFill>
                      <a:srgbClr val="404040"/>
                    </a:solidFill>
                    <a:latin typeface="Times New Roman"/>
                    <a:ea typeface="黑体"/>
                    <a:cs typeface="Courier New"/>
                  </a:rPr>
                  <a:t>g</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5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(1)H</a:t>
                </a:r>
                <a:r>
                  <a:rPr lang="zh-CN" altLang="zh-CN" sz="2400" b="1" kern="100" dirty="0">
                    <a:solidFill>
                      <a:schemeClr val="accent6">
                        <a:lumMod val="75000"/>
                      </a:schemeClr>
                    </a:solidFill>
                    <a:latin typeface="Times New Roman"/>
                    <a:ea typeface="黑体"/>
                    <a:cs typeface="Times New Roman"/>
                  </a:rPr>
                  <a:t>　天平　</a:t>
                </a:r>
                <a:r>
                  <a:rPr lang="en-US" altLang="zh-CN" sz="2400" b="1" kern="100" dirty="0">
                    <a:solidFill>
                      <a:schemeClr val="accent6">
                        <a:lumMod val="75000"/>
                      </a:schemeClr>
                    </a:solidFill>
                    <a:latin typeface="Times New Roman"/>
                    <a:ea typeface="黑体"/>
                    <a:cs typeface="Courier New"/>
                  </a:rPr>
                  <a:t>(2)</a:t>
                </a:r>
                <a14:m>
                  <m:oMath xmlns:m="http://schemas.openxmlformats.org/officeDocument/2006/math">
                    <m:f>
                      <m:fPr>
                        <m:ctrlPr>
                          <a:rPr lang="en-US" altLang="zh-CN" sz="2400" b="1" i="1" kern="100" dirty="0" smtClean="0">
                            <a:solidFill>
                              <a:schemeClr val="accent6">
                                <a:lumMod val="75000"/>
                              </a:schemeClr>
                            </a:solidFill>
                            <a:latin typeface="Cambria Math"/>
                            <a:ea typeface="黑体"/>
                            <a:cs typeface="Times New Roman"/>
                          </a:rPr>
                        </m:ctrlPr>
                      </m:fPr>
                      <m:num>
                        <m:r>
                          <m:rPr>
                            <m:nor/>
                          </m:rPr>
                          <a:rPr lang="en-US" altLang="zh-CN" sz="2400" b="1" i="1" kern="100">
                            <a:solidFill>
                              <a:schemeClr val="accent6">
                                <a:lumMod val="75000"/>
                              </a:schemeClr>
                            </a:solidFill>
                            <a:latin typeface="Times New Roman"/>
                            <a:ea typeface="黑体"/>
                          </a:rPr>
                          <m:t>d</m:t>
                        </m:r>
                        <m:r>
                          <m:rPr>
                            <m:nor/>
                          </m:rPr>
                          <a:rPr lang="en-US" altLang="zh-CN" sz="2400" b="1" kern="100" baseline="-25000">
                            <a:solidFill>
                              <a:schemeClr val="accent6">
                                <a:lumMod val="75000"/>
                              </a:schemeClr>
                            </a:solidFill>
                            <a:latin typeface="Times New Roman"/>
                            <a:ea typeface="黑体"/>
                          </a:rPr>
                          <m:t>3</m:t>
                        </m:r>
                        <m:r>
                          <m:rPr>
                            <m:nor/>
                          </m:rPr>
                          <a:rPr lang="zh-CN" altLang="en-US" sz="2400" b="1" kern="100">
                            <a:solidFill>
                              <a:schemeClr val="accent6">
                                <a:lumMod val="75000"/>
                              </a:schemeClr>
                            </a:solidFill>
                            <a:latin typeface="Times New Roman"/>
                            <a:ea typeface="黑体"/>
                            <a:cs typeface="Times New Roman"/>
                          </a:rPr>
                          <m:t>－</m:t>
                        </m:r>
                        <m:r>
                          <m:rPr>
                            <m:nor/>
                          </m:rPr>
                          <a:rPr lang="en-US" altLang="zh-CN" sz="2400" b="1" i="1" kern="100">
                            <a:solidFill>
                              <a:schemeClr val="accent6">
                                <a:lumMod val="75000"/>
                              </a:schemeClr>
                            </a:solidFill>
                            <a:latin typeface="Times New Roman"/>
                            <a:ea typeface="黑体"/>
                          </a:rPr>
                          <m:t>d</m:t>
                        </m:r>
                        <m:r>
                          <m:rPr>
                            <m:nor/>
                          </m:rPr>
                          <a:rPr lang="en-US" altLang="zh-CN" sz="2400" b="1" kern="100" baseline="-25000">
                            <a:solidFill>
                              <a:schemeClr val="accent6">
                                <a:lumMod val="75000"/>
                              </a:schemeClr>
                            </a:solidFill>
                            <a:latin typeface="Times New Roman"/>
                            <a:ea typeface="黑体"/>
                          </a:rPr>
                          <m:t>1</m:t>
                        </m:r>
                      </m:num>
                      <m:den>
                        <m:r>
                          <m:rPr>
                            <m:nor/>
                          </m:rPr>
                          <a:rPr lang="en-US" altLang="zh-CN" sz="2400" b="1" kern="100">
                            <a:solidFill>
                              <a:schemeClr val="accent6">
                                <a:lumMod val="75000"/>
                              </a:schemeClr>
                            </a:solidFill>
                            <a:latin typeface="Times New Roman"/>
                            <a:ea typeface="黑体"/>
                          </a:rPr>
                          <m:t>2</m:t>
                        </m:r>
                        <m:r>
                          <m:rPr>
                            <m:nor/>
                          </m:rPr>
                          <a:rPr lang="en-US" altLang="zh-CN" sz="2400" b="1" i="1" kern="100">
                            <a:solidFill>
                              <a:schemeClr val="accent6">
                                <a:lumMod val="75000"/>
                              </a:schemeClr>
                            </a:solidFill>
                            <a:latin typeface="Times New Roman"/>
                            <a:ea typeface="黑体"/>
                          </a:rPr>
                          <m:t>T</m:t>
                        </m:r>
                      </m:den>
                    </m:f>
                    <m:r>
                      <a:rPr lang="zh-CN" altLang="zh-CN" sz="2400" b="1" i="1" kern="100" dirty="0" smtClean="0">
                        <a:solidFill>
                          <a:schemeClr val="accent6">
                            <a:lumMod val="75000"/>
                          </a:schemeClr>
                        </a:solidFill>
                        <a:latin typeface="Cambria Math"/>
                        <a:ea typeface="黑体"/>
                        <a:cs typeface="Times New Roman"/>
                      </a:rPr>
                      <m:t>或</m:t>
                    </m:r>
                    <m:f>
                      <m:fPr>
                        <m:ctrlPr>
                          <a:rPr lang="en-US" altLang="zh-CN" sz="2400" b="1" i="1" kern="100" dirty="0" smtClean="0">
                            <a:solidFill>
                              <a:schemeClr val="accent6">
                                <a:lumMod val="75000"/>
                              </a:schemeClr>
                            </a:solidFill>
                            <a:latin typeface="Cambria Math"/>
                            <a:ea typeface="黑体"/>
                            <a:cs typeface="Times New Roman"/>
                          </a:rPr>
                        </m:ctrlPr>
                      </m:fPr>
                      <m:num>
                        <m:r>
                          <m:rPr>
                            <m:nor/>
                          </m:rPr>
                          <a:rPr lang="en-US" altLang="zh-CN" sz="2400" b="1" i="1" kern="100">
                            <a:solidFill>
                              <a:schemeClr val="accent6">
                                <a:lumMod val="75000"/>
                              </a:schemeClr>
                            </a:solidFill>
                            <a:latin typeface="Times New Roman"/>
                            <a:ea typeface="黑体"/>
                          </a:rPr>
                          <m:t>d</m:t>
                        </m:r>
                        <m:r>
                          <m:rPr>
                            <m:nor/>
                          </m:rPr>
                          <a:rPr lang="en-US" altLang="zh-CN" sz="2400" b="1" kern="100" baseline="-25000">
                            <a:solidFill>
                              <a:schemeClr val="accent6">
                                <a:lumMod val="75000"/>
                              </a:schemeClr>
                            </a:solidFill>
                            <a:latin typeface="Times New Roman"/>
                            <a:ea typeface="黑体"/>
                          </a:rPr>
                          <m:t>4</m:t>
                        </m:r>
                      </m:num>
                      <m:den>
                        <m:r>
                          <m:rPr>
                            <m:nor/>
                          </m:rPr>
                          <a:rPr lang="en-US" altLang="zh-CN" sz="2400" b="1" kern="100">
                            <a:solidFill>
                              <a:schemeClr val="accent6">
                                <a:lumMod val="75000"/>
                              </a:schemeClr>
                            </a:solidFill>
                            <a:latin typeface="Times New Roman"/>
                            <a:ea typeface="黑体"/>
                          </a:rPr>
                          <m:t>4</m:t>
                        </m:r>
                        <m:r>
                          <m:rPr>
                            <m:nor/>
                          </m:rPr>
                          <a:rPr lang="en-US" altLang="zh-CN" sz="2400" b="1" i="1" kern="100">
                            <a:solidFill>
                              <a:schemeClr val="accent6">
                                <a:lumMod val="75000"/>
                              </a:schemeClr>
                            </a:solidFill>
                            <a:latin typeface="Times New Roman"/>
                            <a:ea typeface="黑体"/>
                          </a:rPr>
                          <m:t>T</m:t>
                        </m:r>
                      </m:den>
                    </m:f>
                  </m:oMath>
                </a14:m>
                <a:endParaRPr lang="zh-CN" altLang="zh-CN" sz="2400" kern="100" dirty="0">
                  <a:solidFill>
                    <a:schemeClr val="accent6">
                      <a:lumMod val="75000"/>
                    </a:schemeClr>
                  </a:solidFill>
                  <a:latin typeface="宋体"/>
                  <a:cs typeface="Courier New"/>
                </a:endParaRPr>
              </a:p>
            </p:txBody>
          </p:sp>
        </mc:Choice>
        <mc:Fallback xmlns="">
          <p:sp>
            <p:nvSpPr>
              <p:cNvPr id="9" name="矩形 8"/>
              <p:cNvSpPr>
                <a:spLocks noRot="1" noChangeAspect="1" noMove="1" noResize="1" noEditPoints="1" noAdjustHandles="1" noChangeArrowheads="1" noChangeShapeType="1" noTextEdit="1"/>
              </p:cNvSpPr>
              <p:nvPr/>
            </p:nvSpPr>
            <p:spPr>
              <a:xfrm>
                <a:off x="194752" y="794939"/>
                <a:ext cx="8581913" cy="2657138"/>
              </a:xfrm>
              <a:prstGeom prst="rect">
                <a:avLst/>
              </a:prstGeom>
              <a:blipFill rotWithShape="1">
                <a:blip r:embed="rId3"/>
                <a:stretch>
                  <a:fillRect l="-1136" r="-1065" b="-688"/>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1939667494"/>
              </p:ext>
            </p:extLst>
          </p:nvPr>
        </p:nvGraphicFramePr>
        <p:xfrm>
          <a:off x="251520" y="3371458"/>
          <a:ext cx="6088063" cy="922337"/>
        </p:xfrm>
        <a:graphic>
          <a:graphicData uri="http://schemas.openxmlformats.org/presentationml/2006/ole">
            <mc:AlternateContent xmlns:mc="http://schemas.openxmlformats.org/markup-compatibility/2006">
              <mc:Choice xmlns:v="urn:schemas-microsoft-com:vml" Requires="v">
                <p:oleObj spid="_x0000_s117769" name="文档" r:id="rId4" imgW="6087694" imgH="923037" progId="Word.Document.12">
                  <p:embed/>
                </p:oleObj>
              </mc:Choice>
              <mc:Fallback>
                <p:oleObj name="文档" r:id="rId4" imgW="6087694" imgH="923037" progId="Word.Document.12">
                  <p:embed/>
                  <p:pic>
                    <p:nvPicPr>
                      <p:cNvPr id="0" name=""/>
                      <p:cNvPicPr/>
                      <p:nvPr/>
                    </p:nvPicPr>
                    <p:blipFill>
                      <a:blip r:embed="rId5"/>
                      <a:stretch>
                        <a:fillRect/>
                      </a:stretch>
                    </p:blipFill>
                    <p:spPr>
                      <a:xfrm>
                        <a:off x="251520" y="3371458"/>
                        <a:ext cx="6088063" cy="922337"/>
                      </a:xfrm>
                      <a:prstGeom prst="rect">
                        <a:avLst/>
                      </a:prstGeom>
                    </p:spPr>
                  </p:pic>
                </p:oleObj>
              </mc:Fallback>
            </mc:AlternateContent>
          </a:graphicData>
        </a:graphic>
      </p:graphicFrame>
    </p:spTree>
    <p:extLst>
      <p:ext uri="{BB962C8B-B14F-4D97-AF65-F5344CB8AC3E}">
        <p14:creationId xmlns:p14="http://schemas.microsoft.com/office/powerpoint/2010/main" val="17444549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4839" y="522500"/>
            <a:ext cx="8754409" cy="4649158"/>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单选</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在</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验证机械能守恒定律</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的实验中，要验证重锤下落时重力势能的减少量等于它动能的增加量，以下操作步骤中必要而且正确的是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用天平称出重锤的质量</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把电火花打点计时器固定在铁架台上，并用导线把它与低压交流电源连接起来</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把纸带的一端固定在重锤上，另一端穿过计时器的限位孔，把重锤提升到一定的高度</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用秒表测出重锤下落的</a:t>
            </a:r>
            <a:r>
              <a:rPr lang="zh-CN" altLang="zh-CN" sz="2400" b="1" kern="100" dirty="0" smtClean="0">
                <a:solidFill>
                  <a:srgbClr val="404040"/>
                </a:solidFill>
                <a:latin typeface="Times New Roman"/>
                <a:ea typeface="黑体"/>
                <a:cs typeface="Times New Roman"/>
              </a:rPr>
              <a:t>时间</a:t>
            </a:r>
            <a:endParaRPr lang="zh-CN" altLang="zh-CN" sz="1050" kern="100" dirty="0">
              <a:latin typeface="宋体"/>
              <a:cs typeface="Courier New"/>
            </a:endParaRPr>
          </a:p>
        </p:txBody>
      </p:sp>
      <p:sp>
        <p:nvSpPr>
          <p:cNvPr id="3" name="对角圆角矩形 2"/>
          <p:cNvSpPr/>
          <p:nvPr/>
        </p:nvSpPr>
        <p:spPr>
          <a:xfrm>
            <a:off x="289722" y="100618"/>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7779122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224748" y="555526"/>
                <a:ext cx="8667732" cy="4131900"/>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由于本实验中需要验证：</a:t>
                </a:r>
                <a:r>
                  <a:rPr lang="en-US" altLang="zh-CN" sz="2400" b="1" i="1" kern="100" dirty="0" err="1">
                    <a:solidFill>
                      <a:srgbClr val="404040"/>
                    </a:solidFill>
                    <a:latin typeface="Times New Roman"/>
                    <a:ea typeface="黑体"/>
                    <a:cs typeface="Courier New"/>
                  </a:rPr>
                  <a:t>mgh</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i="1" kern="100" dirty="0" smtClean="0">
                    <a:solidFill>
                      <a:srgbClr val="404040"/>
                    </a:solidFill>
                    <a:latin typeface="Times New Roman"/>
                    <a:ea typeface="黑体"/>
                    <a:cs typeface="Courier New"/>
                  </a:rPr>
                  <a:t>m</a:t>
                </a:r>
                <a:r>
                  <a:rPr lang="en-US" altLang="zh-CN" sz="2400" b="1" i="1" kern="100" dirty="0" smtClean="0">
                    <a:solidFill>
                      <a:srgbClr val="404040"/>
                    </a:solidFill>
                    <a:latin typeface="Book Antiqua"/>
                    <a:ea typeface="黑体"/>
                    <a:cs typeface="Times New Roman"/>
                  </a:rPr>
                  <a:t>v</a:t>
                </a:r>
                <a:r>
                  <a:rPr lang="en-US" altLang="zh-CN" sz="2400" b="1" kern="100" baseline="30000" dirty="0" smtClean="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，整理后为：</a:t>
                </a:r>
                <a:r>
                  <a:rPr lang="en-US" altLang="zh-CN" sz="2400" b="1" i="1" kern="100" dirty="0" err="1">
                    <a:solidFill>
                      <a:srgbClr val="404040"/>
                    </a:solidFill>
                    <a:latin typeface="Times New Roman"/>
                    <a:ea typeface="黑体"/>
                    <a:cs typeface="Courier New"/>
                  </a:rPr>
                  <a:t>gh</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ea typeface="黑体"/>
                    <a:cs typeface="Times New Roman"/>
                  </a:rPr>
                  <a:t> </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i="1" kern="100" dirty="0">
                    <a:solidFill>
                      <a:srgbClr val="404040"/>
                    </a:solidFill>
                    <a:latin typeface="Book Antiqua"/>
                    <a:ea typeface="黑体"/>
                    <a:cs typeface="Times New Roman"/>
                  </a:rPr>
                  <a:t>v</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，即重锤的质量不用测量，选项</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中操作不必要</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电火花</a:t>
                </a:r>
                <a:r>
                  <a:rPr lang="zh-CN" altLang="zh-CN" sz="2400" b="1" kern="100" dirty="0">
                    <a:solidFill>
                      <a:srgbClr val="404040"/>
                    </a:solidFill>
                    <a:latin typeface="Times New Roman"/>
                    <a:ea typeface="黑体"/>
                    <a:cs typeface="Times New Roman"/>
                  </a:rPr>
                  <a:t>计时器用</a:t>
                </a:r>
                <a:r>
                  <a:rPr lang="en-US" altLang="zh-CN" sz="2400" b="1" kern="100" dirty="0">
                    <a:solidFill>
                      <a:srgbClr val="404040"/>
                    </a:solidFill>
                    <a:latin typeface="Times New Roman"/>
                    <a:ea typeface="黑体"/>
                    <a:cs typeface="Courier New"/>
                  </a:rPr>
                  <a:t>220 V</a:t>
                </a:r>
                <a:r>
                  <a:rPr lang="zh-CN" altLang="zh-CN" sz="2400" b="1" kern="100" dirty="0">
                    <a:solidFill>
                      <a:srgbClr val="404040"/>
                    </a:solidFill>
                    <a:latin typeface="Times New Roman"/>
                    <a:ea typeface="黑体"/>
                    <a:cs typeface="Times New Roman"/>
                  </a:rPr>
                  <a:t>交流电源，故选项</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将</a:t>
                </a:r>
                <a:r>
                  <a:rPr lang="zh-CN" altLang="zh-CN" sz="2400" b="1" kern="100" dirty="0">
                    <a:solidFill>
                      <a:srgbClr val="404040"/>
                    </a:solidFill>
                    <a:latin typeface="Times New Roman"/>
                    <a:ea typeface="黑体"/>
                    <a:cs typeface="Times New Roman"/>
                  </a:rPr>
                  <a:t>重锤提升一定高度，然后释放，故选项</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重锤</a:t>
                </a:r>
                <a:r>
                  <a:rPr lang="zh-CN" altLang="zh-CN" sz="2400" b="1" kern="100" dirty="0">
                    <a:solidFill>
                      <a:srgbClr val="404040"/>
                    </a:solidFill>
                    <a:latin typeface="Times New Roman"/>
                    <a:ea typeface="黑体"/>
                    <a:cs typeface="Times New Roman"/>
                  </a:rPr>
                  <a:t>下落时间可以通过纸带上的点计算，所以不用测量时间，故选项</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中操作不必要</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C</a:t>
                </a:r>
                <a:endParaRPr lang="zh-CN" altLang="zh-CN" sz="1050" kern="100" dirty="0">
                  <a:solidFill>
                    <a:schemeClr val="accent6">
                      <a:lumMod val="75000"/>
                    </a:schemeClr>
                  </a:solidFill>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224748" y="555526"/>
                <a:ext cx="8667732" cy="4131900"/>
              </a:xfrm>
              <a:prstGeom prst="rect">
                <a:avLst/>
              </a:prstGeom>
              <a:blipFill rotWithShape="1">
                <a:blip r:embed="rId2"/>
                <a:stretch>
                  <a:fillRect l="-1125" r="-1055" b="-737"/>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7975526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3640" y="-42664"/>
            <a:ext cx="8412816" cy="3683060"/>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某实验小组利用图</a:t>
            </a:r>
            <a:r>
              <a:rPr lang="en-US" altLang="zh-CN" sz="2400" b="1" kern="100" dirty="0">
                <a:solidFill>
                  <a:srgbClr val="404040"/>
                </a:solidFill>
                <a:latin typeface="Times New Roman"/>
                <a:ea typeface="黑体"/>
                <a:cs typeface="Courier New"/>
              </a:rPr>
              <a:t>7</a:t>
            </a:r>
            <a:r>
              <a:rPr lang="zh-CN" altLang="zh-CN" sz="2400" b="1" kern="100" dirty="0">
                <a:solidFill>
                  <a:srgbClr val="404040"/>
                </a:solidFill>
                <a:latin typeface="Times New Roman"/>
                <a:ea typeface="黑体"/>
                <a:cs typeface="Times New Roman"/>
              </a:rPr>
              <a:t>所示装置验证机械能</a:t>
            </a:r>
            <a:r>
              <a:rPr lang="zh-CN" altLang="zh-CN" sz="2400" b="1" kern="100" dirty="0" smtClean="0">
                <a:solidFill>
                  <a:srgbClr val="404040"/>
                </a:solidFill>
                <a:latin typeface="Times New Roman"/>
                <a:ea typeface="黑体"/>
                <a:cs typeface="Times New Roman"/>
              </a:rPr>
              <a:t>守恒</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定律</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实验中先接通电磁打点计时器的低压</a:t>
            </a:r>
            <a:r>
              <a:rPr lang="zh-CN" altLang="zh-CN" sz="2400" b="1" kern="100" dirty="0" smtClean="0">
                <a:solidFill>
                  <a:srgbClr val="404040"/>
                </a:solidFill>
                <a:latin typeface="Times New Roman"/>
                <a:ea typeface="黑体"/>
                <a:cs typeface="Times New Roman"/>
              </a:rPr>
              <a:t>交流</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电源</a:t>
            </a:r>
            <a:r>
              <a:rPr lang="zh-CN" altLang="zh-CN" sz="2400" b="1" kern="100" dirty="0">
                <a:solidFill>
                  <a:srgbClr val="404040"/>
                </a:solidFill>
                <a:latin typeface="Times New Roman"/>
                <a:ea typeface="黑体"/>
                <a:cs typeface="Times New Roman"/>
              </a:rPr>
              <a:t>，然后释放纸带</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打出的纸带如图</a:t>
            </a:r>
            <a:r>
              <a:rPr lang="en-US" altLang="zh-CN" sz="2400" b="1" kern="100" dirty="0">
                <a:solidFill>
                  <a:srgbClr val="404040"/>
                </a:solidFill>
                <a:latin typeface="Times New Roman"/>
                <a:ea typeface="黑体"/>
                <a:cs typeface="Courier New"/>
              </a:rPr>
              <a:t>8</a:t>
            </a:r>
            <a:r>
              <a:rPr lang="zh-CN" altLang="zh-CN" sz="2400" b="1" kern="100" dirty="0">
                <a:solidFill>
                  <a:srgbClr val="404040"/>
                </a:solidFill>
                <a:latin typeface="Times New Roman"/>
                <a:ea typeface="黑体"/>
                <a:cs typeface="Times New Roman"/>
              </a:rPr>
              <a:t>所示，</a:t>
            </a:r>
            <a:r>
              <a:rPr lang="zh-CN" altLang="zh-CN" sz="2400" b="1" kern="100" dirty="0" smtClean="0">
                <a:solidFill>
                  <a:srgbClr val="404040"/>
                </a:solidFill>
                <a:latin typeface="Times New Roman"/>
                <a:ea typeface="黑体"/>
                <a:cs typeface="Times New Roman"/>
              </a:rPr>
              <a:t>选</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取</a:t>
            </a:r>
            <a:r>
              <a:rPr lang="zh-CN" altLang="zh-CN" sz="2400" b="1" kern="100" dirty="0">
                <a:solidFill>
                  <a:srgbClr val="404040"/>
                </a:solidFill>
                <a:latin typeface="Times New Roman"/>
                <a:ea typeface="黑体"/>
                <a:cs typeface="Times New Roman"/>
              </a:rPr>
              <a:t>纸带上打出的连续五个点</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E</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测出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点距起点</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的距离为</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，点</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间的</a:t>
            </a:r>
            <a:r>
              <a:rPr lang="zh-CN" altLang="zh-CN" sz="2400" b="1" kern="100" dirty="0" smtClean="0">
                <a:solidFill>
                  <a:srgbClr val="404040"/>
                </a:solidFill>
                <a:latin typeface="Times New Roman"/>
                <a:ea typeface="黑体"/>
                <a:cs typeface="Times New Roman"/>
              </a:rPr>
              <a:t>距离</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为</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，点</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间的距离为</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已知重物的质量</a:t>
            </a:r>
            <a:r>
              <a:rPr lang="zh-CN" altLang="zh-CN" sz="2400" b="1" kern="100" dirty="0" smtClean="0">
                <a:solidFill>
                  <a:srgbClr val="404040"/>
                </a:solidFill>
                <a:latin typeface="Times New Roman"/>
                <a:ea typeface="黑体"/>
                <a:cs typeface="Times New Roman"/>
              </a:rPr>
              <a:t>为</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en-US" altLang="zh-CN" sz="2400" b="1" i="1" kern="100" dirty="0" smtClean="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，交流电的频率为</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zh-CN" altLang="zh-CN" sz="2400" b="1" kern="100" dirty="0" smtClean="0">
                <a:solidFill>
                  <a:srgbClr val="404040"/>
                </a:solidFill>
                <a:latin typeface="Times New Roman"/>
                <a:ea typeface="黑体"/>
                <a:cs typeface="Times New Roman"/>
              </a:rPr>
              <a:t>从释放</a:t>
            </a:r>
            <a:r>
              <a:rPr lang="zh-CN" altLang="zh-CN" sz="2400" b="1" kern="100" dirty="0">
                <a:solidFill>
                  <a:srgbClr val="404040"/>
                </a:solidFill>
                <a:latin typeface="Times New Roman"/>
                <a:ea typeface="黑体"/>
                <a:cs typeface="Times New Roman"/>
              </a:rPr>
              <a:t>纸带到打出点</a:t>
            </a:r>
            <a:r>
              <a:rPr lang="en-US" altLang="zh-CN" sz="2400" b="1" i="1" kern="100" dirty="0">
                <a:solidFill>
                  <a:srgbClr val="404040"/>
                </a:solidFill>
                <a:latin typeface="Times New Roman"/>
                <a:ea typeface="黑体"/>
                <a:cs typeface="Courier New"/>
              </a:rPr>
              <a:t>C</a:t>
            </a:r>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p:txBody>
      </p:sp>
      <p:pic>
        <p:nvPicPr>
          <p:cNvPr id="114690" name="Picture 2" descr="340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07610" y="252254"/>
            <a:ext cx="1840854" cy="215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504070" y="2469887"/>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7</a:t>
            </a:r>
            <a:endParaRPr lang="zh-CN" altLang="zh-CN" sz="2400" kern="100" dirty="0">
              <a:effectLst/>
              <a:latin typeface="宋体"/>
              <a:cs typeface="Courier New"/>
            </a:endParaRPr>
          </a:p>
        </p:txBody>
      </p:sp>
      <p:pic>
        <p:nvPicPr>
          <p:cNvPr id="114691" name="Picture 3" descr="34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1396" y="3598982"/>
            <a:ext cx="3752772" cy="105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787670" y="4546560"/>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8</a:t>
            </a:r>
            <a:endParaRPr lang="zh-CN" altLang="zh-CN" sz="2400" kern="100" dirty="0">
              <a:effectLst/>
              <a:latin typeface="宋体"/>
              <a:cs typeface="Courier New"/>
            </a:endParaRPr>
          </a:p>
        </p:txBody>
      </p:sp>
    </p:spTree>
    <p:extLst>
      <p:ext uri="{BB962C8B-B14F-4D97-AF65-F5344CB8AC3E}">
        <p14:creationId xmlns:p14="http://schemas.microsoft.com/office/powerpoint/2010/main" val="2988608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56020" y="275937"/>
            <a:ext cx="8412816" cy="2144177"/>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重物减少的重力势能</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，增加的动能为</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若算得的</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和</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值很接近，则说明：</a:t>
            </a:r>
            <a:r>
              <a:rPr lang="en-US" altLang="zh-CN" sz="2400" b="1" kern="100" dirty="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一般来说，实验中测得的</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en-US" altLang="zh-CN" sz="2400" b="1" kern="100" dirty="0">
                <a:solidFill>
                  <a:srgbClr val="404040"/>
                </a:solidFill>
                <a:latin typeface="Times New Roman"/>
                <a:ea typeface="黑体"/>
                <a:cs typeface="Courier New"/>
              </a:rPr>
              <a:t>________</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填</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大于</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等于</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或</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小于</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，这是因为</a:t>
            </a:r>
            <a:r>
              <a:rPr lang="en-US" altLang="zh-CN" sz="2400" b="1" kern="100" dirty="0" smtClean="0">
                <a:solidFill>
                  <a:srgbClr val="404040"/>
                </a:solidFill>
                <a:latin typeface="Times New Roman"/>
                <a:ea typeface="黑体"/>
                <a:cs typeface="Courier New"/>
              </a:rPr>
              <a:t>__________________.</a:t>
            </a:r>
            <a:endParaRPr lang="en-US" altLang="zh-CN" sz="2400" b="1" kern="100" dirty="0">
              <a:solidFill>
                <a:srgbClr val="404040"/>
              </a:solidFill>
              <a:latin typeface="Times New Roman"/>
              <a:ea typeface="黑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048298275"/>
              </p:ext>
            </p:extLst>
          </p:nvPr>
        </p:nvGraphicFramePr>
        <p:xfrm>
          <a:off x="437064" y="2399075"/>
          <a:ext cx="8069262" cy="1638300"/>
        </p:xfrm>
        <a:graphic>
          <a:graphicData uri="http://schemas.openxmlformats.org/presentationml/2006/ole">
            <mc:AlternateContent xmlns:mc="http://schemas.openxmlformats.org/markup-compatibility/2006">
              <mc:Choice xmlns:v="urn:schemas-microsoft-com:vml" Requires="v">
                <p:oleObj spid="_x0000_s118793" name="文档" r:id="rId3" imgW="8068103" imgH="1639913" progId="Word.Document.12">
                  <p:embed/>
                </p:oleObj>
              </mc:Choice>
              <mc:Fallback>
                <p:oleObj name="文档" r:id="rId3" imgW="8068103" imgH="1639913" progId="Word.Document.12">
                  <p:embed/>
                  <p:pic>
                    <p:nvPicPr>
                      <p:cNvPr id="0" name=""/>
                      <p:cNvPicPr/>
                      <p:nvPr/>
                    </p:nvPicPr>
                    <p:blipFill>
                      <a:blip r:embed="rId4"/>
                      <a:stretch>
                        <a:fillRect/>
                      </a:stretch>
                    </p:blipFill>
                    <p:spPr>
                      <a:xfrm>
                        <a:off x="437064" y="2399075"/>
                        <a:ext cx="8069262" cy="1638300"/>
                      </a:xfrm>
                      <a:prstGeom prst="rect">
                        <a:avLst/>
                      </a:prstGeom>
                    </p:spPr>
                  </p:pic>
                </p:oleObj>
              </mc:Fallback>
            </mc:AlternateContent>
          </a:graphicData>
        </a:graphic>
      </p:graphicFrame>
      <p:sp>
        <p:nvSpPr>
          <p:cNvPr id="4" name="矩形 3"/>
          <p:cNvSpPr/>
          <p:nvPr/>
        </p:nvSpPr>
        <p:spPr>
          <a:xfrm>
            <a:off x="347659" y="3858280"/>
            <a:ext cx="8393185" cy="1058431"/>
          </a:xfrm>
          <a:prstGeom prst="rect">
            <a:avLst/>
          </a:prstGeom>
        </p:spPr>
        <p:txBody>
          <a:bodyPr>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由于阻力的存在，所以重物减少的重力势能一般大于增加的动能</a:t>
            </a:r>
            <a:r>
              <a:rPr lang="en-US" altLang="zh-CN" sz="2400" b="1" kern="100" dirty="0" smtClean="0">
                <a:solidFill>
                  <a:srgbClr val="404040"/>
                </a:solidFill>
                <a:latin typeface="Times New Roman"/>
                <a:ea typeface="黑体"/>
                <a:cs typeface="Courier New"/>
              </a:rPr>
              <a:t>.</a:t>
            </a:r>
          </a:p>
        </p:txBody>
      </p:sp>
    </p:spTree>
    <p:extLst>
      <p:ext uri="{BB962C8B-B14F-4D97-AF65-F5344CB8AC3E}">
        <p14:creationId xmlns:p14="http://schemas.microsoft.com/office/powerpoint/2010/main" val="14805430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6" name="矩形 5"/>
              <p:cNvSpPr/>
              <p:nvPr/>
            </p:nvSpPr>
            <p:spPr>
              <a:xfrm>
                <a:off x="447890" y="1779662"/>
                <a:ext cx="8084550" cy="2015936"/>
              </a:xfrm>
              <a:prstGeom prst="rect">
                <a:avLst/>
              </a:prstGeom>
            </p:spPr>
            <p:txBody>
              <a:bodyPr wrap="square">
                <a:spAutoFit/>
              </a:bodyPr>
              <a:lstStyle/>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(1)</a:t>
                </a:r>
                <a:r>
                  <a:rPr lang="en-US" altLang="zh-CN" sz="2600" b="1" i="1" kern="100" dirty="0">
                    <a:solidFill>
                      <a:schemeClr val="accent6">
                        <a:lumMod val="75000"/>
                      </a:schemeClr>
                    </a:solidFill>
                    <a:latin typeface="Times New Roman"/>
                    <a:ea typeface="黑体"/>
                    <a:cs typeface="Courier New"/>
                  </a:rPr>
                  <a:t>mg</a:t>
                </a:r>
                <a:r>
                  <a:rPr lang="en-US" altLang="zh-CN" sz="2600" b="1" kern="100" dirty="0">
                    <a:solidFill>
                      <a:schemeClr val="accent6">
                        <a:lumMod val="75000"/>
                      </a:schemeClr>
                    </a:solidFill>
                    <a:latin typeface="Times New Roman"/>
                    <a:ea typeface="黑体"/>
                    <a:cs typeface="Courier New"/>
                  </a:rPr>
                  <a:t>(</a:t>
                </a:r>
                <a:r>
                  <a:rPr lang="en-US" altLang="zh-CN" sz="2600" b="1" i="1" kern="100" dirty="0">
                    <a:solidFill>
                      <a:schemeClr val="accent6">
                        <a:lumMod val="75000"/>
                      </a:schemeClr>
                    </a:solidFill>
                    <a:latin typeface="Times New Roman"/>
                    <a:ea typeface="黑体"/>
                    <a:cs typeface="Courier New"/>
                  </a:rPr>
                  <a:t>x</a:t>
                </a:r>
                <a:r>
                  <a:rPr lang="en-US" altLang="zh-CN" sz="2600" b="1" kern="100" baseline="-25000" dirty="0" smtClean="0">
                    <a:solidFill>
                      <a:schemeClr val="accent6">
                        <a:lumMod val="75000"/>
                      </a:schemeClr>
                    </a:solidFill>
                    <a:latin typeface="Times New Roman"/>
                    <a:ea typeface="黑体"/>
                    <a:cs typeface="Courier New"/>
                  </a:rPr>
                  <a:t>0</a:t>
                </a:r>
                <a:r>
                  <a:rPr lang="zh-CN" altLang="zh-CN" sz="2600" b="1" kern="100" dirty="0">
                    <a:solidFill>
                      <a:schemeClr val="accent6">
                        <a:lumMod val="75000"/>
                      </a:schemeClr>
                    </a:solidFill>
                    <a:latin typeface="Times New Roman"/>
                    <a:ea typeface="黑体"/>
                    <a:cs typeface="Times New Roman"/>
                  </a:rPr>
                  <a:t>＋</a:t>
                </a:r>
                <a:r>
                  <a:rPr lang="en-US" altLang="zh-CN" sz="2600" b="1" i="1" kern="100" dirty="0">
                    <a:solidFill>
                      <a:schemeClr val="accent6">
                        <a:lumMod val="75000"/>
                      </a:schemeClr>
                    </a:solidFill>
                    <a:latin typeface="Times New Roman"/>
                    <a:ea typeface="黑体"/>
                    <a:cs typeface="Courier New"/>
                  </a:rPr>
                  <a:t>x</a:t>
                </a:r>
                <a:r>
                  <a:rPr lang="en-US" altLang="zh-CN" sz="2600" b="1" kern="100" baseline="-25000" dirty="0">
                    <a:solidFill>
                      <a:schemeClr val="accent6">
                        <a:lumMod val="75000"/>
                      </a:schemeClr>
                    </a:solidFill>
                    <a:latin typeface="Times New Roman"/>
                    <a:ea typeface="黑体"/>
                    <a:cs typeface="Courier New"/>
                  </a:rPr>
                  <a:t>1</a:t>
                </a:r>
                <a:r>
                  <a:rPr lang="en-US" altLang="zh-CN" sz="2600" b="1" kern="100" dirty="0">
                    <a:solidFill>
                      <a:schemeClr val="accent6">
                        <a:lumMod val="75000"/>
                      </a:schemeClr>
                    </a:solidFill>
                    <a:latin typeface="Times New Roman"/>
                    <a:ea typeface="黑体"/>
                    <a:cs typeface="Courier New"/>
                  </a:rPr>
                  <a:t>)</a:t>
                </a:r>
                <a:r>
                  <a:rPr lang="zh-CN" altLang="zh-CN" sz="2600" b="1" kern="100" dirty="0">
                    <a:solidFill>
                      <a:schemeClr val="accent6">
                        <a:lumMod val="75000"/>
                      </a:schemeClr>
                    </a:solidFill>
                    <a:latin typeface="Times New Roman"/>
                    <a:ea typeface="黑体"/>
                    <a:cs typeface="Times New Roman"/>
                  </a:rPr>
                  <a:t>　</a:t>
                </a:r>
                <a14:m>
                  <m:oMath xmlns:m="http://schemas.openxmlformats.org/officeDocument/2006/math">
                    <m:f>
                      <m:fPr>
                        <m:ctrlPr>
                          <a:rPr lang="en-US" altLang="zh-CN" sz="2600" b="1" i="1" kern="100" smtClean="0">
                            <a:solidFill>
                              <a:schemeClr val="accent6">
                                <a:lumMod val="75000"/>
                              </a:schemeClr>
                            </a:solidFill>
                            <a:latin typeface="Cambria Math"/>
                            <a:ea typeface="黑体"/>
                            <a:cs typeface="Times New Roman"/>
                          </a:rPr>
                        </m:ctrlPr>
                      </m:fPr>
                      <m:num>
                        <m:r>
                          <m:rPr>
                            <m:nor/>
                          </m:rPr>
                          <a:rPr lang="en-US" altLang="zh-CN" sz="2600" b="1" i="1" kern="100">
                            <a:solidFill>
                              <a:schemeClr val="accent6">
                                <a:lumMod val="75000"/>
                              </a:schemeClr>
                            </a:solidFill>
                            <a:latin typeface="Times New Roman"/>
                            <a:ea typeface="黑体"/>
                          </a:rPr>
                          <m:t>mf</m:t>
                        </m:r>
                        <m:r>
                          <m:rPr>
                            <m:nor/>
                          </m:rPr>
                          <a:rPr lang="en-US" altLang="zh-CN" sz="2600" b="1" i="0" kern="100" smtClean="0">
                            <a:solidFill>
                              <a:schemeClr val="accent6">
                                <a:lumMod val="75000"/>
                              </a:schemeClr>
                            </a:solidFill>
                            <a:latin typeface="Times New Roman"/>
                            <a:ea typeface="黑体"/>
                          </a:rPr>
                          <m:t> </m:t>
                        </m:r>
                        <m:r>
                          <m:rPr>
                            <m:nor/>
                          </m:rPr>
                          <a:rPr lang="en-US" altLang="zh-CN" sz="2600" b="1" kern="100" baseline="30000">
                            <a:solidFill>
                              <a:schemeClr val="accent6">
                                <a:lumMod val="75000"/>
                              </a:schemeClr>
                            </a:solidFill>
                            <a:latin typeface="Times New Roman"/>
                            <a:ea typeface="黑体"/>
                          </a:rPr>
                          <m:t>2</m:t>
                        </m:r>
                        <m:r>
                          <m:rPr>
                            <m:nor/>
                          </m:rPr>
                          <a:rPr lang="en-US" altLang="zh-CN" sz="2600" b="1" kern="100">
                            <a:solidFill>
                              <a:schemeClr val="accent6">
                                <a:lumMod val="75000"/>
                              </a:schemeClr>
                            </a:solidFill>
                            <a:latin typeface="Symbol"/>
                            <a:ea typeface="黑体"/>
                            <a:cs typeface="Times New Roman"/>
                          </a:rPr>
                          <m:t>(</m:t>
                        </m:r>
                        <m:r>
                          <m:rPr>
                            <m:nor/>
                          </m:rPr>
                          <a:rPr lang="en-US" altLang="zh-CN" sz="2600" b="1" i="1" kern="100">
                            <a:solidFill>
                              <a:schemeClr val="accent6">
                                <a:lumMod val="75000"/>
                              </a:schemeClr>
                            </a:solidFill>
                            <a:latin typeface="Times New Roman"/>
                            <a:ea typeface="黑体"/>
                          </a:rPr>
                          <m:t>x</m:t>
                        </m:r>
                        <m:r>
                          <m:rPr>
                            <m:nor/>
                          </m:rPr>
                          <a:rPr lang="en-US" altLang="zh-CN" sz="2600" b="1" kern="100" baseline="-25000">
                            <a:solidFill>
                              <a:schemeClr val="accent6">
                                <a:lumMod val="75000"/>
                              </a:schemeClr>
                            </a:solidFill>
                            <a:latin typeface="Times New Roman"/>
                            <a:ea typeface="黑体"/>
                          </a:rPr>
                          <m:t>1</m:t>
                        </m:r>
                        <m:r>
                          <m:rPr>
                            <m:nor/>
                          </m:rPr>
                          <a:rPr lang="zh-CN" altLang="en-US" sz="2600" b="1" kern="100">
                            <a:solidFill>
                              <a:schemeClr val="accent6">
                                <a:lumMod val="75000"/>
                              </a:schemeClr>
                            </a:solidFill>
                            <a:latin typeface="Times New Roman"/>
                            <a:ea typeface="黑体"/>
                            <a:cs typeface="Times New Roman"/>
                          </a:rPr>
                          <m:t>＋</m:t>
                        </m:r>
                        <m:r>
                          <m:rPr>
                            <m:nor/>
                          </m:rPr>
                          <a:rPr lang="en-US" altLang="zh-CN" sz="2600" b="1" i="1" kern="100">
                            <a:solidFill>
                              <a:schemeClr val="accent6">
                                <a:lumMod val="75000"/>
                              </a:schemeClr>
                            </a:solidFill>
                            <a:latin typeface="Times New Roman"/>
                            <a:ea typeface="黑体"/>
                          </a:rPr>
                          <m:t>x</m:t>
                        </m:r>
                        <m:r>
                          <m:rPr>
                            <m:nor/>
                          </m:rPr>
                          <a:rPr lang="en-US" altLang="zh-CN" sz="2600" b="1" kern="100" baseline="-25000">
                            <a:solidFill>
                              <a:schemeClr val="accent6">
                                <a:lumMod val="75000"/>
                              </a:schemeClr>
                            </a:solidFill>
                            <a:latin typeface="Times New Roman"/>
                            <a:ea typeface="黑体"/>
                          </a:rPr>
                          <m:t>2</m:t>
                        </m:r>
                        <m:r>
                          <m:rPr>
                            <m:nor/>
                          </m:rPr>
                          <a:rPr lang="en-US" altLang="zh-CN" sz="2600" b="1" kern="100">
                            <a:solidFill>
                              <a:schemeClr val="accent6">
                                <a:lumMod val="75000"/>
                              </a:schemeClr>
                            </a:solidFill>
                            <a:latin typeface="Symbol"/>
                            <a:ea typeface="黑体"/>
                            <a:cs typeface="Times New Roman"/>
                          </a:rPr>
                          <m:t>)</m:t>
                        </m:r>
                        <m:r>
                          <m:rPr>
                            <m:nor/>
                          </m:rPr>
                          <a:rPr lang="en-US" altLang="zh-CN" sz="2600" b="1" kern="100" baseline="30000">
                            <a:solidFill>
                              <a:schemeClr val="accent6">
                                <a:lumMod val="75000"/>
                              </a:schemeClr>
                            </a:solidFill>
                            <a:latin typeface="Times New Roman"/>
                            <a:ea typeface="黑体"/>
                          </a:rPr>
                          <m:t>2</m:t>
                        </m:r>
                      </m:num>
                      <m:den>
                        <m:r>
                          <m:rPr>
                            <m:nor/>
                          </m:rPr>
                          <a:rPr lang="en-US" altLang="zh-CN" sz="2600" b="1" kern="100">
                            <a:solidFill>
                              <a:schemeClr val="accent6">
                                <a:lumMod val="75000"/>
                              </a:schemeClr>
                            </a:solidFill>
                            <a:latin typeface="Times New Roman"/>
                            <a:ea typeface="黑体"/>
                          </a:rPr>
                          <m:t>32</m:t>
                        </m:r>
                      </m:den>
                    </m:f>
                  </m:oMath>
                </a14:m>
                <a:r>
                  <a:rPr lang="zh-CN" altLang="zh-CN" sz="2600" b="1" kern="100" dirty="0">
                    <a:solidFill>
                      <a:schemeClr val="accent6">
                        <a:lumMod val="75000"/>
                      </a:schemeClr>
                    </a:solidFill>
                    <a:latin typeface="Times New Roman"/>
                    <a:ea typeface="黑体"/>
                    <a:cs typeface="Times New Roman"/>
                  </a:rPr>
                  <a:t>　在误差允许的范围内，重物下落过程中机械能守恒　</a:t>
                </a:r>
                <a:endParaRPr lang="en-US" altLang="zh-CN" sz="2600" b="1" kern="100" dirty="0" smtClean="0">
                  <a:solidFill>
                    <a:schemeClr val="accent6">
                      <a:lumMod val="75000"/>
                    </a:schemeClr>
                  </a:solidFill>
                  <a:latin typeface="Times New Roman"/>
                  <a:ea typeface="黑体"/>
                  <a:cs typeface="Times New Roman"/>
                </a:endParaRPr>
              </a:p>
              <a:p>
                <a:pPr algn="just">
                  <a:lnSpc>
                    <a:spcPts val="5000"/>
                  </a:lnSpc>
                  <a:spcAft>
                    <a:spcPts val="0"/>
                  </a:spcAft>
                </a:pPr>
                <a:r>
                  <a:rPr lang="en-US" altLang="zh-CN" sz="2600" b="1" kern="100" dirty="0" smtClean="0">
                    <a:solidFill>
                      <a:schemeClr val="accent6">
                        <a:lumMod val="75000"/>
                      </a:schemeClr>
                    </a:solidFill>
                    <a:latin typeface="Times New Roman"/>
                    <a:ea typeface="黑体"/>
                    <a:cs typeface="Courier New"/>
                  </a:rPr>
                  <a:t>(</a:t>
                </a:r>
                <a:r>
                  <a:rPr lang="en-US" altLang="zh-CN" sz="2600" b="1" kern="100" dirty="0">
                    <a:solidFill>
                      <a:schemeClr val="accent6">
                        <a:lumMod val="75000"/>
                      </a:schemeClr>
                    </a:solidFill>
                    <a:latin typeface="Times New Roman"/>
                    <a:ea typeface="黑体"/>
                    <a:cs typeface="Courier New"/>
                  </a:rPr>
                  <a:t>2)</a:t>
                </a:r>
                <a:r>
                  <a:rPr lang="zh-CN" altLang="zh-CN" sz="2600" b="1" kern="100" dirty="0">
                    <a:solidFill>
                      <a:schemeClr val="accent6">
                        <a:lumMod val="75000"/>
                      </a:schemeClr>
                    </a:solidFill>
                    <a:latin typeface="Times New Roman"/>
                    <a:ea typeface="黑体"/>
                    <a:cs typeface="Times New Roman"/>
                  </a:rPr>
                  <a:t>大于　重物克服阻力</a:t>
                </a:r>
                <a:r>
                  <a:rPr lang="zh-CN" altLang="zh-CN" sz="2600" b="1" kern="100" dirty="0" smtClean="0">
                    <a:solidFill>
                      <a:schemeClr val="accent6">
                        <a:lumMod val="75000"/>
                      </a:schemeClr>
                    </a:solidFill>
                    <a:latin typeface="Times New Roman"/>
                    <a:ea typeface="黑体"/>
                    <a:cs typeface="Times New Roman"/>
                  </a:rPr>
                  <a:t>做功</a:t>
                </a:r>
                <a:endParaRPr lang="zh-CN" altLang="zh-CN" sz="2600" kern="100" dirty="0">
                  <a:solidFill>
                    <a:schemeClr val="accent6">
                      <a:lumMod val="75000"/>
                    </a:schemeClr>
                  </a:solidFill>
                  <a:latin typeface="宋体"/>
                  <a:cs typeface="Courier New"/>
                </a:endParaRPr>
              </a:p>
            </p:txBody>
          </p:sp>
        </mc:Choice>
        <mc:Fallback>
          <p:sp>
            <p:nvSpPr>
              <p:cNvPr id="6" name="矩形 5"/>
              <p:cNvSpPr>
                <a:spLocks noRot="1" noChangeAspect="1" noMove="1" noResize="1" noEditPoints="1" noAdjustHandles="1" noChangeArrowheads="1" noChangeShapeType="1" noTextEdit="1"/>
              </p:cNvSpPr>
              <p:nvPr/>
            </p:nvSpPr>
            <p:spPr>
              <a:xfrm>
                <a:off x="447890" y="1779662"/>
                <a:ext cx="8084550" cy="2015936"/>
              </a:xfrm>
              <a:prstGeom prst="rect">
                <a:avLst/>
              </a:prstGeom>
              <a:blipFill rotWithShape="1">
                <a:blip r:embed="rId2"/>
                <a:stretch>
                  <a:fillRect l="-1281" r="-1356" b="-2417"/>
                </a:stretch>
              </a:blipFill>
            </p:spPr>
            <p:txBody>
              <a:bodyPr/>
              <a:lstStyle/>
              <a:p>
                <a:r>
                  <a:rPr lang="zh-CN" altLang="en-US">
                    <a:noFill/>
                  </a:rPr>
                  <a:t> </a:t>
                </a:r>
              </a:p>
            </p:txBody>
          </p:sp>
        </mc:Fallback>
      </mc:AlternateContent>
      <p:pic>
        <p:nvPicPr>
          <p:cNvPr id="5" name="图片 4">
            <a:hlinkClick r:id="rId3"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428084" y="4483618"/>
            <a:ext cx="536404" cy="536404"/>
          </a:xfrm>
          <a:prstGeom prst="rect">
            <a:avLst/>
          </a:prstGeom>
        </p:spPr>
      </p:pic>
    </p:spTree>
    <p:extLst>
      <p:ext uri="{BB962C8B-B14F-4D97-AF65-F5344CB8AC3E}">
        <p14:creationId xmlns:p14="http://schemas.microsoft.com/office/powerpoint/2010/main" val="658146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15124" y="874106"/>
            <a:ext cx="8726288" cy="1041952"/>
          </a:xfrm>
          <a:prstGeom prst="rect">
            <a:avLst/>
          </a:prstGeom>
        </p:spPr>
        <p:txBody>
          <a:bodyPr wrap="square">
            <a:spAutoFit/>
          </a:bodyPr>
          <a:lstStyle/>
          <a:p>
            <a:pPr algn="just">
              <a:lnSpc>
                <a:spcPts val="4000"/>
              </a:lnSpc>
              <a:spcAft>
                <a:spcPts val="0"/>
              </a:spcAft>
            </a:pPr>
            <a:r>
              <a:rPr lang="en-US" altLang="zh-CN" sz="2400" b="1" kern="10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在</a:t>
            </a:r>
            <a:r>
              <a:rPr lang="zh-CN" altLang="zh-CN" sz="2400" b="1" kern="100" dirty="0">
                <a:solidFill>
                  <a:srgbClr val="404040"/>
                </a:solidFill>
                <a:latin typeface="Times New Roman"/>
                <a:ea typeface="黑体"/>
                <a:cs typeface="Times New Roman"/>
              </a:rPr>
              <a:t>实验室里为了验证动量守恒动定律，一般采用如图</a:t>
            </a:r>
            <a:r>
              <a:rPr lang="en-US" altLang="zh-CN" sz="2400" b="1" kern="100" dirty="0">
                <a:solidFill>
                  <a:srgbClr val="404040"/>
                </a:solidFill>
                <a:latin typeface="Times New Roman"/>
                <a:ea typeface="黑体"/>
                <a:cs typeface="Courier New"/>
              </a:rPr>
              <a:t>9</a:t>
            </a:r>
            <a:r>
              <a:rPr lang="zh-CN" altLang="zh-CN" sz="2400" b="1" kern="100" dirty="0">
                <a:solidFill>
                  <a:srgbClr val="404040"/>
                </a:solidFill>
                <a:latin typeface="Times New Roman"/>
                <a:ea typeface="黑体"/>
                <a:cs typeface="Times New Roman"/>
              </a:rPr>
              <a:t>甲、乙所示的两种装置</a:t>
            </a:r>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p:txBody>
      </p:sp>
      <p:sp>
        <p:nvSpPr>
          <p:cNvPr id="5" name="TextBox 4"/>
          <p:cNvSpPr txBox="1"/>
          <p:nvPr/>
        </p:nvSpPr>
        <p:spPr>
          <a:xfrm>
            <a:off x="75206" y="123478"/>
            <a:ext cx="4570482"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3</a:t>
            </a:r>
            <a:r>
              <a:rPr lang="zh-CN" altLang="zh-CN" sz="2800" b="1" dirty="0">
                <a:solidFill>
                  <a:srgbClr val="0070C0"/>
                </a:solidFill>
                <a:latin typeface="微软雅黑" pitchFamily="34" charset="-122"/>
                <a:ea typeface="微软雅黑" pitchFamily="34" charset="-122"/>
              </a:rPr>
              <a:t>　验证</a:t>
            </a:r>
            <a:r>
              <a:rPr lang="zh-CN" altLang="zh-CN" sz="2800" b="1" dirty="0" smtClean="0">
                <a:solidFill>
                  <a:srgbClr val="0070C0"/>
                </a:solidFill>
                <a:latin typeface="微软雅黑" pitchFamily="34" charset="-122"/>
                <a:ea typeface="微软雅黑" pitchFamily="34" charset="-122"/>
              </a:rPr>
              <a:t>动量守恒定律</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8" name="直接连接符 7"/>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1" name="对角圆角矩形 10"/>
          <p:cNvSpPr/>
          <p:nvPr/>
        </p:nvSpPr>
        <p:spPr>
          <a:xfrm>
            <a:off x="277993" y="938497"/>
            <a:ext cx="873621" cy="455290"/>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bg1"/>
                </a:solidFill>
                <a:latin typeface="微软雅黑" pitchFamily="34" charset="-122"/>
                <a:ea typeface="微软雅黑" pitchFamily="34" charset="-122"/>
              </a:rPr>
              <a:t>例 </a:t>
            </a:r>
            <a:r>
              <a:rPr lang="en-US" altLang="zh-CN" sz="2400" b="1" smtClean="0">
                <a:solidFill>
                  <a:schemeClr val="bg1"/>
                </a:solidFill>
                <a:latin typeface="微软雅黑" pitchFamily="34" charset="-122"/>
                <a:ea typeface="微软雅黑" pitchFamily="34" charset="-122"/>
              </a:rPr>
              <a:t>3</a:t>
            </a:r>
            <a:endParaRPr lang="zh-CN" altLang="en-US" sz="2400" b="1" dirty="0">
              <a:solidFill>
                <a:schemeClr val="bg1"/>
              </a:solidFill>
              <a:latin typeface="微软雅黑" pitchFamily="34" charset="-122"/>
              <a:ea typeface="微软雅黑" pitchFamily="34" charset="-122"/>
            </a:endParaRPr>
          </a:p>
        </p:txBody>
      </p:sp>
      <p:pic>
        <p:nvPicPr>
          <p:cNvPr id="115714" name="Picture 2" descr="LW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1284" y="2160514"/>
            <a:ext cx="4997610" cy="221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852058" y="4330536"/>
            <a:ext cx="647934" cy="545470"/>
          </a:xfrm>
          <a:prstGeom prst="rect">
            <a:avLst/>
          </a:prstGeom>
        </p:spPr>
        <p:txBody>
          <a:bodyPr wrap="none">
            <a:spAutoFit/>
          </a:bodyPr>
          <a:lstStyle/>
          <a:p>
            <a:pPr algn="ctr">
              <a:lnSpc>
                <a:spcPts val="4000"/>
              </a:lnSpc>
              <a:spcAft>
                <a:spcPts val="0"/>
              </a:spcAft>
            </a:pPr>
            <a:r>
              <a:rPr lang="zh-CN" altLang="zh-CN" sz="2400" b="1" kern="10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9</a:t>
            </a:r>
            <a:endParaRPr lang="zh-CN" altLang="zh-CN" sz="2400" kern="100" dirty="0">
              <a:effectLst/>
              <a:latin typeface="宋体"/>
              <a:cs typeface="Courier New"/>
            </a:endParaRPr>
          </a:p>
        </p:txBody>
      </p:sp>
    </p:spTree>
    <p:extLst>
      <p:ext uri="{BB962C8B-B14F-4D97-AF65-F5344CB8AC3E}">
        <p14:creationId xmlns:p14="http://schemas.microsoft.com/office/powerpoint/2010/main" val="12772793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231413"/>
            <a:ext cx="8554346" cy="4708981"/>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若入射小球质量为</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，半径为</a:t>
            </a:r>
            <a:r>
              <a:rPr lang="en-US" altLang="zh-CN" sz="2400" b="1" i="1" kern="100" dirty="0">
                <a:solidFill>
                  <a:srgbClr val="404040"/>
                </a:solidFill>
                <a:latin typeface="Times New Roman"/>
                <a:ea typeface="黑体"/>
                <a:cs typeface="Courier New"/>
              </a:rPr>
              <a:t>r</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；被碰小球质量为</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，半径为</a:t>
            </a:r>
            <a:r>
              <a:rPr lang="en-US" altLang="zh-CN" sz="2400" b="1" i="1" kern="100" dirty="0">
                <a:solidFill>
                  <a:srgbClr val="404040"/>
                </a:solidFill>
                <a:latin typeface="Times New Roman"/>
                <a:ea typeface="黑体"/>
                <a:cs typeface="Courier New"/>
              </a:rPr>
              <a:t>r</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，则</a:t>
            </a:r>
            <a:r>
              <a:rPr lang="en-US" altLang="zh-CN" sz="2400" b="1" kern="100" dirty="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000"/>
              </a:lnSpc>
              <a:spcAft>
                <a:spcPts val="0"/>
              </a:spcAft>
            </a:pPr>
            <a:r>
              <a:rPr lang="pt-BR" altLang="zh-CN" sz="2400" b="1" kern="100" dirty="0">
                <a:solidFill>
                  <a:srgbClr val="404040"/>
                </a:solidFill>
                <a:latin typeface="Times New Roman"/>
                <a:ea typeface="黑体"/>
                <a:cs typeface="Courier New"/>
              </a:rPr>
              <a:t>A</a:t>
            </a:r>
            <a:r>
              <a:rPr lang="en-US" altLang="zh-CN" sz="2400" b="1" kern="100" dirty="0">
                <a:solidFill>
                  <a:srgbClr val="404040"/>
                </a:solidFill>
                <a:latin typeface="Times New Roman"/>
                <a:ea typeface="黑体"/>
                <a:cs typeface="Courier New"/>
              </a:rPr>
              <a:t>.</a:t>
            </a:r>
            <a:r>
              <a:rPr lang="pt-BR" altLang="zh-CN" sz="2400" b="1" i="1" kern="100" dirty="0">
                <a:solidFill>
                  <a:srgbClr val="404040"/>
                </a:solidFill>
                <a:latin typeface="Times New Roman"/>
                <a:ea typeface="黑体"/>
                <a:cs typeface="Courier New"/>
              </a:rPr>
              <a:t>m</a:t>
            </a:r>
            <a:r>
              <a:rPr lang="pt-BR" altLang="zh-CN" sz="2400" b="1" kern="100" baseline="-25000" dirty="0">
                <a:solidFill>
                  <a:srgbClr val="404040"/>
                </a:solidFill>
                <a:latin typeface="Times New Roman"/>
                <a:ea typeface="黑体"/>
                <a:cs typeface="Courier New"/>
              </a:rPr>
              <a:t>1</a:t>
            </a:r>
            <a:r>
              <a:rPr lang="pt-BR" altLang="zh-CN" sz="2400" b="1" kern="100" dirty="0">
                <a:solidFill>
                  <a:srgbClr val="404040"/>
                </a:solidFill>
                <a:latin typeface="Times New Roman"/>
                <a:ea typeface="黑体"/>
                <a:cs typeface="Courier New"/>
              </a:rPr>
              <a:t>&gt;</a:t>
            </a:r>
            <a:r>
              <a:rPr lang="pt-BR" altLang="zh-CN" sz="2400" b="1" i="1" kern="100" dirty="0">
                <a:solidFill>
                  <a:srgbClr val="404040"/>
                </a:solidFill>
                <a:latin typeface="Times New Roman"/>
                <a:ea typeface="黑体"/>
                <a:cs typeface="Courier New"/>
              </a:rPr>
              <a:t>m</a:t>
            </a:r>
            <a:r>
              <a:rPr lang="pt-BR"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pt-BR" altLang="zh-CN" sz="2400" b="1" i="1" kern="100" dirty="0" smtClean="0">
                <a:solidFill>
                  <a:srgbClr val="404040"/>
                </a:solidFill>
                <a:latin typeface="Times New Roman"/>
                <a:ea typeface="黑体"/>
                <a:cs typeface="Courier New"/>
              </a:rPr>
              <a:t>r</a:t>
            </a:r>
            <a:r>
              <a:rPr lang="pt-BR" altLang="zh-CN" sz="2400" b="1" kern="100" baseline="-25000" dirty="0" smtClean="0">
                <a:solidFill>
                  <a:srgbClr val="404040"/>
                </a:solidFill>
                <a:latin typeface="Times New Roman"/>
                <a:ea typeface="黑体"/>
                <a:cs typeface="Courier New"/>
              </a:rPr>
              <a:t>1</a:t>
            </a:r>
            <a:r>
              <a:rPr lang="pt-BR" altLang="zh-CN" sz="2400" b="1" kern="100" dirty="0" smtClean="0">
                <a:solidFill>
                  <a:srgbClr val="404040"/>
                </a:solidFill>
                <a:latin typeface="Times New Roman"/>
                <a:ea typeface="黑体"/>
                <a:cs typeface="Courier New"/>
              </a:rPr>
              <a:t>&gt;</a:t>
            </a:r>
            <a:r>
              <a:rPr lang="pt-BR" altLang="zh-CN" sz="2400" b="1" i="1" kern="100" dirty="0" smtClean="0">
                <a:solidFill>
                  <a:srgbClr val="404040"/>
                </a:solidFill>
                <a:latin typeface="Times New Roman"/>
                <a:ea typeface="黑体"/>
                <a:cs typeface="Courier New"/>
              </a:rPr>
              <a:t>r</a:t>
            </a:r>
            <a:r>
              <a:rPr lang="pt-BR" altLang="zh-CN" sz="2400" b="1" kern="100" baseline="-25000" dirty="0" smtClean="0">
                <a:solidFill>
                  <a:srgbClr val="404040"/>
                </a:solidFill>
                <a:latin typeface="Times New Roman"/>
                <a:ea typeface="黑体"/>
                <a:cs typeface="Courier New"/>
              </a:rPr>
              <a:t>2</a:t>
            </a:r>
            <a:r>
              <a:rPr lang="en-US" altLang="zh-CN" sz="1050" kern="100" dirty="0" smtClean="0">
                <a:latin typeface="宋体"/>
                <a:cs typeface="Courier New"/>
              </a:rPr>
              <a:t>		</a:t>
            </a:r>
            <a:r>
              <a:rPr lang="pt-BR" altLang="zh-CN" sz="2400" b="1" kern="100" dirty="0" smtClean="0">
                <a:solidFill>
                  <a:srgbClr val="404040"/>
                </a:solidFill>
                <a:latin typeface="Times New Roman"/>
                <a:ea typeface="黑体"/>
                <a:cs typeface="Courier New"/>
              </a:rPr>
              <a:t>B.</a:t>
            </a:r>
            <a:r>
              <a:rPr lang="pt-BR" altLang="zh-CN" sz="2400" b="1" i="1" kern="100" dirty="0" smtClean="0">
                <a:solidFill>
                  <a:srgbClr val="404040"/>
                </a:solidFill>
                <a:latin typeface="Times New Roman"/>
                <a:ea typeface="黑体"/>
                <a:cs typeface="Courier New"/>
              </a:rPr>
              <a:t>m</a:t>
            </a:r>
            <a:r>
              <a:rPr lang="pt-BR" altLang="zh-CN" sz="2400" b="1" kern="100" baseline="-25000" dirty="0" smtClean="0">
                <a:solidFill>
                  <a:srgbClr val="404040"/>
                </a:solidFill>
                <a:latin typeface="Times New Roman"/>
                <a:ea typeface="黑体"/>
                <a:cs typeface="Courier New"/>
              </a:rPr>
              <a:t>1</a:t>
            </a:r>
            <a:r>
              <a:rPr lang="pt-BR" altLang="zh-CN" sz="2400" b="1" kern="100" dirty="0" smtClean="0">
                <a:solidFill>
                  <a:srgbClr val="404040"/>
                </a:solidFill>
                <a:latin typeface="Times New Roman"/>
                <a:ea typeface="黑体"/>
                <a:cs typeface="Courier New"/>
              </a:rPr>
              <a:t>&gt;</a:t>
            </a:r>
            <a:r>
              <a:rPr lang="pt-BR" altLang="zh-CN" sz="2400" b="1" i="1" kern="100" dirty="0" smtClean="0">
                <a:solidFill>
                  <a:srgbClr val="404040"/>
                </a:solidFill>
                <a:latin typeface="Times New Roman"/>
                <a:ea typeface="黑体"/>
                <a:cs typeface="Courier New"/>
              </a:rPr>
              <a:t>m</a:t>
            </a:r>
            <a:r>
              <a:rPr lang="pt-BR" altLang="zh-CN" sz="2400" b="1" kern="100" baseline="-25000" dirty="0" smtClean="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pt-BR" altLang="zh-CN" sz="2400" b="1" i="1" kern="100" dirty="0">
                <a:solidFill>
                  <a:srgbClr val="404040"/>
                </a:solidFill>
                <a:latin typeface="Times New Roman"/>
                <a:ea typeface="黑体"/>
                <a:cs typeface="Courier New"/>
              </a:rPr>
              <a:t>r</a:t>
            </a:r>
            <a:r>
              <a:rPr lang="pt-BR" altLang="zh-CN" sz="2400" b="1" kern="100" baseline="-25000" dirty="0">
                <a:solidFill>
                  <a:srgbClr val="404040"/>
                </a:solidFill>
                <a:latin typeface="Times New Roman"/>
                <a:ea typeface="黑体"/>
                <a:cs typeface="Courier New"/>
              </a:rPr>
              <a:t>1</a:t>
            </a:r>
            <a:r>
              <a:rPr lang="pt-BR" altLang="zh-CN" sz="2400" b="1" kern="100" dirty="0">
                <a:solidFill>
                  <a:srgbClr val="404040"/>
                </a:solidFill>
                <a:latin typeface="Times New Roman"/>
                <a:ea typeface="黑体"/>
                <a:cs typeface="Courier New"/>
              </a:rPr>
              <a:t>&lt;</a:t>
            </a:r>
            <a:r>
              <a:rPr lang="pt-BR" altLang="zh-CN" sz="2400" b="1" i="1" kern="100" dirty="0">
                <a:solidFill>
                  <a:srgbClr val="404040"/>
                </a:solidFill>
                <a:latin typeface="Times New Roman"/>
                <a:ea typeface="黑体"/>
                <a:cs typeface="Courier New"/>
              </a:rPr>
              <a:t>r</a:t>
            </a:r>
            <a:r>
              <a:rPr lang="pt-BR" altLang="zh-CN" sz="2400" b="1" kern="100" baseline="-25000" dirty="0">
                <a:solidFill>
                  <a:srgbClr val="404040"/>
                </a:solidFill>
                <a:latin typeface="Times New Roman"/>
                <a:ea typeface="黑体"/>
                <a:cs typeface="Courier New"/>
              </a:rPr>
              <a:t>2</a:t>
            </a:r>
            <a:endParaRPr lang="zh-CN" altLang="zh-CN" sz="1050" kern="100" dirty="0">
              <a:latin typeface="宋体"/>
              <a:cs typeface="Courier New"/>
            </a:endParaRPr>
          </a:p>
          <a:p>
            <a:pPr algn="just">
              <a:lnSpc>
                <a:spcPts val="4000"/>
              </a:lnSpc>
              <a:spcAft>
                <a:spcPts val="0"/>
              </a:spcAft>
            </a:pPr>
            <a:r>
              <a:rPr lang="pt-BR" altLang="zh-CN" sz="2400" b="1" kern="100" dirty="0">
                <a:solidFill>
                  <a:srgbClr val="404040"/>
                </a:solidFill>
                <a:latin typeface="Times New Roman"/>
                <a:ea typeface="黑体"/>
                <a:cs typeface="Courier New"/>
              </a:rPr>
              <a:t>C.</a:t>
            </a:r>
            <a:r>
              <a:rPr lang="pt-BR" altLang="zh-CN" sz="2400" b="1" i="1" kern="100" dirty="0">
                <a:solidFill>
                  <a:srgbClr val="404040"/>
                </a:solidFill>
                <a:latin typeface="Times New Roman"/>
                <a:ea typeface="黑体"/>
                <a:cs typeface="Courier New"/>
              </a:rPr>
              <a:t>m</a:t>
            </a:r>
            <a:r>
              <a:rPr lang="pt-BR" altLang="zh-CN" sz="2400" b="1" kern="100" baseline="-25000" dirty="0">
                <a:solidFill>
                  <a:srgbClr val="404040"/>
                </a:solidFill>
                <a:latin typeface="Times New Roman"/>
                <a:ea typeface="黑体"/>
                <a:cs typeface="Courier New"/>
              </a:rPr>
              <a:t>1</a:t>
            </a:r>
            <a:r>
              <a:rPr lang="pt-BR" altLang="zh-CN" sz="2400" b="1" kern="100" dirty="0">
                <a:solidFill>
                  <a:srgbClr val="404040"/>
                </a:solidFill>
                <a:latin typeface="Times New Roman"/>
                <a:ea typeface="黑体"/>
                <a:cs typeface="Courier New"/>
              </a:rPr>
              <a:t>&gt;</a:t>
            </a:r>
            <a:r>
              <a:rPr lang="pt-BR" altLang="zh-CN" sz="2400" b="1" i="1" kern="100" dirty="0">
                <a:solidFill>
                  <a:srgbClr val="404040"/>
                </a:solidFill>
                <a:latin typeface="Times New Roman"/>
                <a:ea typeface="黑体"/>
                <a:cs typeface="Courier New"/>
              </a:rPr>
              <a:t>m</a:t>
            </a:r>
            <a:r>
              <a:rPr lang="pt-BR"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pt-BR" altLang="zh-CN" sz="2400" b="1" i="1" kern="100" dirty="0">
                <a:solidFill>
                  <a:srgbClr val="404040"/>
                </a:solidFill>
                <a:latin typeface="Times New Roman"/>
                <a:ea typeface="黑体"/>
                <a:cs typeface="Courier New"/>
              </a:rPr>
              <a:t>r</a:t>
            </a:r>
            <a:r>
              <a:rPr lang="pt-BR"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pt-BR" altLang="zh-CN" sz="2400" b="1" i="1" kern="100" dirty="0" smtClean="0">
                <a:solidFill>
                  <a:srgbClr val="404040"/>
                </a:solidFill>
                <a:latin typeface="Times New Roman"/>
                <a:ea typeface="黑体"/>
                <a:cs typeface="Courier New"/>
              </a:rPr>
              <a:t>r</a:t>
            </a:r>
            <a:r>
              <a:rPr lang="pt-BR" altLang="zh-CN" sz="2400" b="1" kern="100" baseline="-25000" dirty="0" smtClean="0">
                <a:solidFill>
                  <a:srgbClr val="404040"/>
                </a:solidFill>
                <a:latin typeface="Times New Roman"/>
                <a:ea typeface="黑体"/>
                <a:cs typeface="Courier New"/>
              </a:rPr>
              <a:t>2</a:t>
            </a:r>
            <a:r>
              <a:rPr lang="en-US" altLang="zh-CN" sz="1050" kern="100" dirty="0" smtClean="0">
                <a:latin typeface="宋体"/>
                <a:cs typeface="Courier New"/>
              </a:rPr>
              <a:t>		</a:t>
            </a:r>
            <a:r>
              <a:rPr lang="pt-BR" altLang="zh-CN" sz="2400" b="1" kern="100" dirty="0" smtClean="0">
                <a:solidFill>
                  <a:srgbClr val="404040"/>
                </a:solidFill>
                <a:latin typeface="Times New Roman"/>
                <a:ea typeface="黑体"/>
                <a:cs typeface="Courier New"/>
              </a:rPr>
              <a:t>D.</a:t>
            </a:r>
            <a:r>
              <a:rPr lang="pt-BR" altLang="zh-CN" sz="2400" b="1" i="1" kern="100" dirty="0" smtClean="0">
                <a:solidFill>
                  <a:srgbClr val="404040"/>
                </a:solidFill>
                <a:latin typeface="Times New Roman"/>
                <a:ea typeface="黑体"/>
                <a:cs typeface="Courier New"/>
              </a:rPr>
              <a:t>m</a:t>
            </a:r>
            <a:r>
              <a:rPr lang="pt-BR" altLang="zh-CN" sz="2400" b="1" kern="100" baseline="-25000" dirty="0" smtClean="0">
                <a:solidFill>
                  <a:srgbClr val="404040"/>
                </a:solidFill>
                <a:latin typeface="Times New Roman"/>
                <a:ea typeface="黑体"/>
                <a:cs typeface="Courier New"/>
              </a:rPr>
              <a:t>1</a:t>
            </a:r>
            <a:r>
              <a:rPr lang="pt-BR" altLang="zh-CN" sz="2400" b="1" kern="100" dirty="0" smtClean="0">
                <a:solidFill>
                  <a:srgbClr val="404040"/>
                </a:solidFill>
                <a:latin typeface="Times New Roman"/>
                <a:ea typeface="黑体"/>
                <a:cs typeface="Courier New"/>
              </a:rPr>
              <a:t>&lt;</a:t>
            </a:r>
            <a:r>
              <a:rPr lang="pt-BR" altLang="zh-CN" sz="2400" b="1" i="1" kern="100" dirty="0" smtClean="0">
                <a:solidFill>
                  <a:srgbClr val="404040"/>
                </a:solidFill>
                <a:latin typeface="Times New Roman"/>
                <a:ea typeface="黑体"/>
                <a:cs typeface="Courier New"/>
              </a:rPr>
              <a:t>m</a:t>
            </a:r>
            <a:r>
              <a:rPr lang="pt-BR" altLang="zh-CN" sz="2400" b="1" kern="100" baseline="-25000" dirty="0" smtClean="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pt-BR" altLang="zh-CN" sz="2400" b="1" i="1" kern="100" dirty="0">
                <a:solidFill>
                  <a:srgbClr val="404040"/>
                </a:solidFill>
                <a:latin typeface="Times New Roman"/>
                <a:ea typeface="黑体"/>
                <a:cs typeface="Courier New"/>
              </a:rPr>
              <a:t>r</a:t>
            </a:r>
            <a:r>
              <a:rPr lang="pt-BR"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pt-BR" altLang="zh-CN" sz="2400" b="1" i="1" kern="100" dirty="0">
                <a:solidFill>
                  <a:srgbClr val="404040"/>
                </a:solidFill>
                <a:latin typeface="Times New Roman"/>
                <a:ea typeface="黑体"/>
                <a:cs typeface="Courier New"/>
              </a:rPr>
              <a:t>r</a:t>
            </a:r>
            <a:r>
              <a:rPr lang="pt-BR" altLang="zh-CN" sz="2400" b="1" kern="100" baseline="-25000" dirty="0">
                <a:solidFill>
                  <a:srgbClr val="404040"/>
                </a:solidFill>
                <a:latin typeface="Times New Roman"/>
                <a:ea typeface="黑体"/>
                <a:cs typeface="Courier New"/>
              </a:rPr>
              <a:t>2</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若采用图乙所示装置进行实验，以下所提供的测量工具中必需的是</a:t>
            </a:r>
            <a:r>
              <a:rPr lang="en-US" altLang="zh-CN" sz="2400" b="1" kern="100" dirty="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直尺</a:t>
            </a:r>
            <a:r>
              <a:rPr lang="en-US" altLang="zh-CN" sz="2400" b="1" kern="100" dirty="0">
                <a:solidFill>
                  <a:srgbClr val="404040"/>
                </a:solidFill>
                <a:latin typeface="Times New Roman"/>
                <a:ea typeface="黑体"/>
                <a:cs typeface="Courier New"/>
              </a:rPr>
              <a:t>  </a:t>
            </a:r>
            <a:r>
              <a:rPr lang="en-US" altLang="zh-CN" sz="2400" b="1" kern="100" dirty="0" smtClean="0">
                <a:solidFill>
                  <a:srgbClr val="404040"/>
                </a:solidFill>
                <a:latin typeface="Times New Roman"/>
                <a:ea typeface="黑体"/>
                <a:cs typeface="Courier New"/>
              </a:rPr>
              <a:t>				B.</a:t>
            </a:r>
            <a:r>
              <a:rPr lang="zh-CN" altLang="zh-CN" sz="2400" b="1" kern="100" dirty="0">
                <a:solidFill>
                  <a:srgbClr val="404040"/>
                </a:solidFill>
                <a:latin typeface="Times New Roman"/>
                <a:ea typeface="黑体"/>
                <a:cs typeface="Times New Roman"/>
              </a:rPr>
              <a:t>游标卡尺</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天平</a:t>
            </a:r>
            <a:r>
              <a:rPr lang="en-US" altLang="zh-CN" sz="2400" b="1" kern="100" dirty="0">
                <a:solidFill>
                  <a:srgbClr val="404040"/>
                </a:solidFill>
                <a:latin typeface="Times New Roman"/>
                <a:ea typeface="黑体"/>
                <a:cs typeface="Courier New"/>
              </a:rPr>
              <a:t>  </a:t>
            </a:r>
            <a:r>
              <a:rPr lang="en-US" altLang="zh-CN" sz="2400" b="1" kern="100" dirty="0" smtClean="0">
                <a:solidFill>
                  <a:srgbClr val="404040"/>
                </a:solidFill>
                <a:latin typeface="Times New Roman"/>
                <a:ea typeface="黑体"/>
                <a:cs typeface="Courier New"/>
              </a:rPr>
              <a:t>				D</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弹簧测力计</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E.</a:t>
            </a:r>
            <a:r>
              <a:rPr lang="zh-CN" altLang="zh-CN" sz="2400" b="1" kern="100" dirty="0" smtClean="0">
                <a:solidFill>
                  <a:srgbClr val="404040"/>
                </a:solidFill>
                <a:latin typeface="Times New Roman"/>
                <a:ea typeface="黑体"/>
                <a:cs typeface="Times New Roman"/>
              </a:rPr>
              <a:t>秒表</a:t>
            </a:r>
            <a:endParaRPr lang="zh-CN" altLang="zh-CN" sz="1050" kern="100" dirty="0">
              <a:latin typeface="宋体"/>
              <a:cs typeface="Courier New"/>
            </a:endParaRPr>
          </a:p>
        </p:txBody>
      </p:sp>
    </p:spTree>
    <p:extLst>
      <p:ext uri="{BB962C8B-B14F-4D97-AF65-F5344CB8AC3E}">
        <p14:creationId xmlns:p14="http://schemas.microsoft.com/office/powerpoint/2010/main" val="2683739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26" y="603935"/>
            <a:ext cx="8554346" cy="4056047"/>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设入射小球的质量为</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，被碰小球的质量为</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，则在用图甲所示装置进行实验时</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为碰前入射小球落点的平均位置</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，所得</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验证动量守恒定律</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的结论为</a:t>
            </a:r>
            <a:r>
              <a:rPr lang="en-US" altLang="zh-CN" sz="2400" b="1" kern="100" dirty="0">
                <a:solidFill>
                  <a:srgbClr val="404040"/>
                </a:solidFill>
                <a:latin typeface="Times New Roman"/>
                <a:ea typeface="黑体"/>
                <a:cs typeface="Courier New"/>
              </a:rPr>
              <a:t>______________.(</a:t>
            </a:r>
            <a:r>
              <a:rPr lang="zh-CN" altLang="zh-CN" sz="2400" b="1" kern="100" dirty="0">
                <a:solidFill>
                  <a:srgbClr val="404040"/>
                </a:solidFill>
                <a:latin typeface="Times New Roman"/>
                <a:ea typeface="黑体"/>
                <a:cs typeface="Times New Roman"/>
              </a:rPr>
              <a:t>用装置图中的字母表示</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实验中必须用半径相等的小球，以满足对心碰撞；入射球的质量必须大于被碰撞球的质量，防止两球碰撞时入射球反弹</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答案选</a:t>
            </a:r>
            <a:r>
              <a:rPr lang="en-US" altLang="zh-CN" sz="2400" b="1" kern="100" dirty="0">
                <a:solidFill>
                  <a:srgbClr val="404040"/>
                </a:solidFill>
                <a:latin typeface="Times New Roman"/>
                <a:ea typeface="黑体"/>
                <a:cs typeface="Courier New"/>
              </a:rPr>
              <a:t>C</a:t>
            </a:r>
            <a:r>
              <a:rPr lang="en-US" altLang="zh-CN" sz="2400" b="1" kern="100" dirty="0" smtClean="0">
                <a:solidFill>
                  <a:srgbClr val="404040"/>
                </a:solidFill>
                <a:latin typeface="Times New Roman"/>
                <a:ea typeface="黑体"/>
                <a:cs typeface="Courier New"/>
              </a:rPr>
              <a:t>.</a:t>
            </a:r>
          </a:p>
        </p:txBody>
      </p:sp>
    </p:spTree>
    <p:extLst>
      <p:ext uri="{BB962C8B-B14F-4D97-AF65-F5344CB8AC3E}">
        <p14:creationId xmlns:p14="http://schemas.microsoft.com/office/powerpoint/2010/main" val="21014754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590595"/>
            <a:ext cx="8554346" cy="3853363"/>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若采用图乙所示装置进行实验，只需要用直尺测量小球落地点到</a:t>
            </a:r>
            <a:r>
              <a:rPr lang="en-US" altLang="zh-CN" sz="2600" b="1" i="1" kern="100" dirty="0">
                <a:solidFill>
                  <a:srgbClr val="404040"/>
                </a:solidFill>
                <a:latin typeface="Times New Roman"/>
                <a:ea typeface="黑体"/>
                <a:cs typeface="Courier New"/>
              </a:rPr>
              <a:t>O</a:t>
            </a:r>
            <a:r>
              <a:rPr lang="zh-CN" altLang="zh-CN" sz="2600" b="1" kern="100" dirty="0">
                <a:solidFill>
                  <a:srgbClr val="404040"/>
                </a:solidFill>
                <a:latin typeface="Times New Roman"/>
                <a:ea typeface="黑体"/>
                <a:cs typeface="Times New Roman"/>
              </a:rPr>
              <a:t>点的距离和小球的质量，所以测量工具选择</a:t>
            </a:r>
            <a:r>
              <a:rPr lang="en-US" altLang="zh-CN" sz="2600" b="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即可</a:t>
            </a:r>
            <a:r>
              <a:rPr lang="en-US" altLang="zh-CN" sz="2600" b="1" kern="100" dirty="0">
                <a:solidFill>
                  <a:srgbClr val="404040"/>
                </a:solidFill>
                <a:latin typeface="Times New Roman"/>
                <a:ea typeface="黑体"/>
                <a:cs typeface="Courier New"/>
              </a:rPr>
              <a:t>.</a:t>
            </a:r>
          </a:p>
          <a:p>
            <a:pPr algn="just">
              <a:lnSpc>
                <a:spcPts val="5000"/>
              </a:lnSpc>
              <a:spcAft>
                <a:spcPts val="0"/>
              </a:spcAft>
            </a:pPr>
            <a:r>
              <a:rPr lang="en-US" altLang="zh-CN" sz="2600" b="1" kern="100" dirty="0">
                <a:solidFill>
                  <a:srgbClr val="404040"/>
                </a:solidFill>
                <a:latin typeface="Times New Roman"/>
                <a:ea typeface="黑体"/>
                <a:cs typeface="Courier New"/>
              </a:rPr>
              <a:t>(3)</a:t>
            </a:r>
            <a:r>
              <a:rPr lang="zh-CN" altLang="zh-CN" sz="2600" b="1" kern="100" dirty="0">
                <a:solidFill>
                  <a:srgbClr val="404040"/>
                </a:solidFill>
                <a:latin typeface="Times New Roman"/>
                <a:ea typeface="黑体"/>
                <a:cs typeface="Times New Roman"/>
              </a:rPr>
              <a:t>用图甲所示装置进行实验时，所得</a:t>
            </a:r>
            <a:r>
              <a:rPr lang="en-US" altLang="zh-CN" sz="2600" b="1" kern="100" dirty="0">
                <a:solidFill>
                  <a:srgbClr val="404040"/>
                </a:solidFill>
                <a:latin typeface="宋体"/>
                <a:ea typeface="黑体"/>
                <a:cs typeface="Times New Roman"/>
              </a:rPr>
              <a:t>“</a:t>
            </a:r>
            <a:r>
              <a:rPr lang="zh-CN" altLang="zh-CN" sz="2600" b="1" kern="100" dirty="0">
                <a:solidFill>
                  <a:srgbClr val="404040"/>
                </a:solidFill>
                <a:latin typeface="Times New Roman"/>
                <a:ea typeface="黑体"/>
                <a:cs typeface="Times New Roman"/>
              </a:rPr>
              <a:t>验证动量守恒定律</a:t>
            </a:r>
            <a:r>
              <a:rPr lang="en-US" altLang="zh-CN" sz="2600" b="1" kern="100" dirty="0">
                <a:solidFill>
                  <a:srgbClr val="404040"/>
                </a:solidFill>
                <a:latin typeface="宋体"/>
                <a:ea typeface="黑体"/>
                <a:cs typeface="Times New Roman"/>
              </a:rPr>
              <a:t>”</a:t>
            </a:r>
            <a:r>
              <a:rPr lang="zh-CN" altLang="zh-CN" sz="2600" b="1" kern="100" dirty="0">
                <a:solidFill>
                  <a:srgbClr val="404040"/>
                </a:solidFill>
                <a:latin typeface="Times New Roman"/>
                <a:ea typeface="黑体"/>
                <a:cs typeface="Times New Roman"/>
              </a:rPr>
              <a:t>的结论为</a:t>
            </a:r>
            <a:r>
              <a:rPr lang="en-US" altLang="zh-CN" sz="2600" b="1" i="1" kern="100" dirty="0">
                <a:solidFill>
                  <a:srgbClr val="404040"/>
                </a:solidFill>
                <a:latin typeface="Times New Roman"/>
                <a:ea typeface="黑体"/>
                <a:cs typeface="Courier New"/>
              </a:rPr>
              <a:t>m</a:t>
            </a:r>
            <a:r>
              <a:rPr lang="en-US" altLang="zh-CN" sz="2600" b="1" kern="100" baseline="-25000" dirty="0">
                <a:solidFill>
                  <a:srgbClr val="404040"/>
                </a:solidFill>
                <a:latin typeface="Times New Roman"/>
                <a:ea typeface="黑体"/>
                <a:cs typeface="Courier New"/>
              </a:rPr>
              <a:t>1</a:t>
            </a:r>
            <a:r>
              <a:rPr lang="en-US" altLang="zh-CN" sz="2600" b="1" i="1" kern="100" dirty="0">
                <a:solidFill>
                  <a:srgbClr val="404040"/>
                </a:solidFill>
                <a:latin typeface="Times New Roman"/>
                <a:ea typeface="黑体"/>
                <a:cs typeface="Courier New"/>
              </a:rPr>
              <a:t>OP</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m</a:t>
            </a:r>
            <a:r>
              <a:rPr lang="en-US" altLang="zh-CN" sz="2600" b="1" kern="100" baseline="-25000" dirty="0">
                <a:solidFill>
                  <a:srgbClr val="404040"/>
                </a:solidFill>
                <a:latin typeface="Times New Roman"/>
                <a:ea typeface="黑体"/>
                <a:cs typeface="Courier New"/>
              </a:rPr>
              <a:t>1</a:t>
            </a:r>
            <a:r>
              <a:rPr lang="en-US" altLang="zh-CN" sz="2600" b="1" i="1" kern="100" dirty="0">
                <a:solidFill>
                  <a:srgbClr val="404040"/>
                </a:solidFill>
                <a:latin typeface="Times New Roman"/>
                <a:ea typeface="黑体"/>
                <a:cs typeface="Courier New"/>
              </a:rPr>
              <a:t>OM</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m</a:t>
            </a:r>
            <a:r>
              <a:rPr lang="en-US" altLang="zh-CN" sz="2600" b="1" kern="100" baseline="-25000" dirty="0">
                <a:solidFill>
                  <a:srgbClr val="404040"/>
                </a:solidFill>
                <a:latin typeface="Times New Roman"/>
                <a:ea typeface="黑体"/>
                <a:cs typeface="Courier New"/>
              </a:rPr>
              <a:t>2</a:t>
            </a:r>
            <a:r>
              <a:rPr lang="en-US" altLang="zh-CN" sz="2600" b="1" i="1" kern="100" dirty="0">
                <a:solidFill>
                  <a:srgbClr val="404040"/>
                </a:solidFill>
                <a:latin typeface="Times New Roman"/>
                <a:ea typeface="黑体"/>
                <a:cs typeface="Courier New"/>
              </a:rPr>
              <a:t>O</a:t>
            </a:r>
            <a:r>
              <a:rPr lang="en-US" altLang="zh-CN" sz="2600" b="1" kern="100" dirty="0">
                <a:solidFill>
                  <a:srgbClr val="404040"/>
                </a:solidFill>
                <a:latin typeface="宋体"/>
                <a:ea typeface="黑体"/>
                <a:cs typeface="Times New Roman"/>
              </a:rPr>
              <a:t>′</a:t>
            </a:r>
            <a:r>
              <a:rPr lang="en-US" altLang="zh-CN" sz="2600" b="1" i="1" kern="100" dirty="0">
                <a:solidFill>
                  <a:srgbClr val="404040"/>
                </a:solidFill>
                <a:latin typeface="Times New Roman"/>
                <a:ea typeface="黑体"/>
                <a:cs typeface="Courier New"/>
              </a:rPr>
              <a:t>N</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(1)C</a:t>
            </a:r>
            <a:r>
              <a:rPr lang="zh-CN" altLang="zh-CN" sz="2600" b="1" kern="100" dirty="0">
                <a:solidFill>
                  <a:schemeClr val="accent6">
                    <a:lumMod val="75000"/>
                  </a:schemeClr>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(2)AC</a:t>
            </a:r>
            <a:r>
              <a:rPr lang="zh-CN" altLang="zh-CN" sz="2600" b="1" kern="100" dirty="0">
                <a:solidFill>
                  <a:schemeClr val="accent6">
                    <a:lumMod val="75000"/>
                  </a:schemeClr>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(3)</a:t>
            </a:r>
            <a:r>
              <a:rPr lang="en-US" altLang="zh-CN" sz="2600" b="1" i="1" kern="100" dirty="0">
                <a:solidFill>
                  <a:schemeClr val="accent6">
                    <a:lumMod val="75000"/>
                  </a:schemeClr>
                </a:solidFill>
                <a:latin typeface="Times New Roman"/>
                <a:ea typeface="黑体"/>
                <a:cs typeface="Courier New"/>
              </a:rPr>
              <a:t>m</a:t>
            </a:r>
            <a:r>
              <a:rPr lang="en-US" altLang="zh-CN" sz="2600" b="1" kern="100" baseline="-25000" dirty="0">
                <a:solidFill>
                  <a:schemeClr val="accent6">
                    <a:lumMod val="75000"/>
                  </a:schemeClr>
                </a:solidFill>
                <a:latin typeface="Times New Roman"/>
                <a:ea typeface="黑体"/>
                <a:cs typeface="Courier New"/>
              </a:rPr>
              <a:t>1</a:t>
            </a:r>
            <a:r>
              <a:rPr lang="en-US" altLang="zh-CN" sz="2600" b="1" i="1" kern="100" dirty="0">
                <a:solidFill>
                  <a:schemeClr val="accent6">
                    <a:lumMod val="75000"/>
                  </a:schemeClr>
                </a:solidFill>
                <a:latin typeface="Times New Roman"/>
                <a:ea typeface="黑体"/>
                <a:cs typeface="Courier New"/>
              </a:rPr>
              <a:t>OP</a:t>
            </a:r>
            <a:r>
              <a:rPr lang="zh-CN" altLang="zh-CN" sz="2600" b="1" kern="100" dirty="0">
                <a:solidFill>
                  <a:schemeClr val="accent6">
                    <a:lumMod val="75000"/>
                  </a:schemeClr>
                </a:solidFill>
                <a:latin typeface="Times New Roman"/>
                <a:ea typeface="黑体"/>
                <a:cs typeface="Times New Roman"/>
              </a:rPr>
              <a:t>＝</a:t>
            </a:r>
            <a:r>
              <a:rPr lang="en-US" altLang="zh-CN" sz="2600" b="1" i="1" kern="100" dirty="0">
                <a:solidFill>
                  <a:schemeClr val="accent6">
                    <a:lumMod val="75000"/>
                  </a:schemeClr>
                </a:solidFill>
                <a:latin typeface="Times New Roman"/>
                <a:ea typeface="黑体"/>
                <a:cs typeface="Courier New"/>
              </a:rPr>
              <a:t>m</a:t>
            </a:r>
            <a:r>
              <a:rPr lang="en-US" altLang="zh-CN" sz="2600" b="1" kern="100" baseline="-25000" dirty="0">
                <a:solidFill>
                  <a:schemeClr val="accent6">
                    <a:lumMod val="75000"/>
                  </a:schemeClr>
                </a:solidFill>
                <a:latin typeface="Times New Roman"/>
                <a:ea typeface="黑体"/>
                <a:cs typeface="Courier New"/>
              </a:rPr>
              <a:t>1</a:t>
            </a:r>
            <a:r>
              <a:rPr lang="en-US" altLang="zh-CN" sz="2600" b="1" i="1" kern="100" dirty="0">
                <a:solidFill>
                  <a:schemeClr val="accent6">
                    <a:lumMod val="75000"/>
                  </a:schemeClr>
                </a:solidFill>
                <a:latin typeface="Times New Roman"/>
                <a:ea typeface="黑体"/>
                <a:cs typeface="Courier New"/>
              </a:rPr>
              <a:t>OM</a:t>
            </a:r>
            <a:r>
              <a:rPr lang="zh-CN" altLang="zh-CN" sz="2600" b="1" kern="100" dirty="0">
                <a:solidFill>
                  <a:schemeClr val="accent6">
                    <a:lumMod val="75000"/>
                  </a:schemeClr>
                </a:solidFill>
                <a:latin typeface="Times New Roman"/>
                <a:ea typeface="黑体"/>
                <a:cs typeface="Times New Roman"/>
              </a:rPr>
              <a:t>＋</a:t>
            </a:r>
            <a:r>
              <a:rPr lang="en-US" altLang="zh-CN" sz="2600" b="1" i="1" kern="100" dirty="0" smtClean="0">
                <a:solidFill>
                  <a:schemeClr val="accent6">
                    <a:lumMod val="75000"/>
                  </a:schemeClr>
                </a:solidFill>
                <a:latin typeface="Times New Roman"/>
                <a:ea typeface="黑体"/>
                <a:cs typeface="Courier New"/>
              </a:rPr>
              <a:t>m</a:t>
            </a:r>
            <a:r>
              <a:rPr lang="en-US" altLang="zh-CN" sz="2600" b="1" kern="100" baseline="-25000" dirty="0" smtClean="0">
                <a:solidFill>
                  <a:schemeClr val="accent6">
                    <a:lumMod val="75000"/>
                  </a:schemeClr>
                </a:solidFill>
                <a:latin typeface="Times New Roman"/>
                <a:ea typeface="黑体"/>
                <a:cs typeface="Courier New"/>
              </a:rPr>
              <a:t>2</a:t>
            </a:r>
            <a:r>
              <a:rPr lang="en-US" altLang="zh-CN" sz="2600" b="1" i="1" kern="100" dirty="0" smtClean="0">
                <a:solidFill>
                  <a:schemeClr val="accent6">
                    <a:lumMod val="75000"/>
                  </a:schemeClr>
                </a:solidFill>
                <a:latin typeface="Times New Roman"/>
                <a:ea typeface="黑体"/>
                <a:cs typeface="Courier New"/>
              </a:rPr>
              <a:t>O</a:t>
            </a:r>
            <a:r>
              <a:rPr lang="en-US" altLang="zh-CN" sz="2600" b="1" kern="100" dirty="0" smtClean="0">
                <a:solidFill>
                  <a:schemeClr val="accent6">
                    <a:lumMod val="75000"/>
                  </a:schemeClr>
                </a:solidFill>
                <a:latin typeface="宋体"/>
                <a:ea typeface="黑体"/>
                <a:cs typeface="Times New Roman"/>
              </a:rPr>
              <a:t>′</a:t>
            </a:r>
            <a:r>
              <a:rPr lang="en-US" altLang="zh-CN" sz="2600" b="1" i="1" kern="100" dirty="0" smtClean="0">
                <a:solidFill>
                  <a:schemeClr val="accent6">
                    <a:lumMod val="75000"/>
                  </a:schemeClr>
                </a:solidFill>
                <a:latin typeface="Times New Roman"/>
                <a:ea typeface="黑体"/>
                <a:cs typeface="Courier New"/>
              </a:rPr>
              <a:t>N</a:t>
            </a:r>
          </a:p>
        </p:txBody>
      </p:sp>
    </p:spTree>
    <p:extLst>
      <p:ext uri="{BB962C8B-B14F-4D97-AF65-F5344CB8AC3E}">
        <p14:creationId xmlns:p14="http://schemas.microsoft.com/office/powerpoint/2010/main" val="15165697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对角圆角矩形 2"/>
          <p:cNvSpPr/>
          <p:nvPr/>
        </p:nvSpPr>
        <p:spPr>
          <a:xfrm>
            <a:off x="289722" y="43850"/>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sp>
        <p:nvSpPr>
          <p:cNvPr id="4" name="矩形 3"/>
          <p:cNvSpPr/>
          <p:nvPr/>
        </p:nvSpPr>
        <p:spPr>
          <a:xfrm>
            <a:off x="295327" y="542483"/>
            <a:ext cx="8581913" cy="4580741"/>
          </a:xfrm>
          <a:prstGeom prst="rect">
            <a:avLst/>
          </a:prstGeom>
        </p:spPr>
        <p:txBody>
          <a:bodyPr wrap="square">
            <a:spAutoFit/>
          </a:bodyPr>
          <a:lstStyle/>
          <a:p>
            <a:pPr algn="just">
              <a:lnSpc>
                <a:spcPts val="3500"/>
              </a:lnSpc>
              <a:spcAft>
                <a:spcPts val="0"/>
              </a:spcAft>
            </a:pP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某同学用如图</a:t>
            </a:r>
            <a:r>
              <a:rPr lang="en-US" altLang="zh-CN" sz="2400" b="1" kern="100" dirty="0">
                <a:solidFill>
                  <a:srgbClr val="404040"/>
                </a:solidFill>
                <a:latin typeface="Times New Roman"/>
                <a:ea typeface="黑体"/>
                <a:cs typeface="Courier New"/>
              </a:rPr>
              <a:t>10</a:t>
            </a:r>
            <a:r>
              <a:rPr lang="zh-CN" altLang="zh-CN" sz="2400" b="1" kern="100" dirty="0">
                <a:solidFill>
                  <a:srgbClr val="404040"/>
                </a:solidFill>
                <a:latin typeface="Times New Roman"/>
                <a:ea typeface="黑体"/>
                <a:cs typeface="Times New Roman"/>
              </a:rPr>
              <a:t>所示的</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图装置来探究碰撞中的守恒量，图中</a:t>
            </a:r>
            <a:r>
              <a:rPr lang="en-US" altLang="zh-CN" sz="2400" b="1" i="1" kern="100" dirty="0">
                <a:solidFill>
                  <a:srgbClr val="404040"/>
                </a:solidFill>
                <a:latin typeface="Times New Roman"/>
                <a:ea typeface="黑体"/>
                <a:cs typeface="Courier New"/>
              </a:rPr>
              <a:t>PQ</a:t>
            </a:r>
            <a:r>
              <a:rPr lang="zh-CN" altLang="zh-CN" sz="2400" b="1" kern="100" dirty="0">
                <a:solidFill>
                  <a:srgbClr val="404040"/>
                </a:solidFill>
                <a:latin typeface="Times New Roman"/>
                <a:ea typeface="黑体"/>
                <a:cs typeface="Times New Roman"/>
              </a:rPr>
              <a:t>是斜槽，</a:t>
            </a:r>
            <a:r>
              <a:rPr lang="en-US" altLang="zh-CN" sz="2400" b="1" i="1" kern="100" dirty="0">
                <a:solidFill>
                  <a:srgbClr val="404040"/>
                </a:solidFill>
                <a:latin typeface="Times New Roman"/>
                <a:ea typeface="黑体"/>
                <a:cs typeface="Courier New"/>
              </a:rPr>
              <a:t>QR</a:t>
            </a:r>
            <a:r>
              <a:rPr lang="zh-CN" altLang="zh-CN" sz="2400" b="1" kern="100" dirty="0">
                <a:solidFill>
                  <a:srgbClr val="404040"/>
                </a:solidFill>
                <a:latin typeface="Times New Roman"/>
                <a:ea typeface="黑体"/>
                <a:cs typeface="Times New Roman"/>
              </a:rPr>
              <a:t>为水平槽，</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图是多次实验中某球落到位于水平地面记录纸上得到的</a:t>
            </a:r>
            <a:r>
              <a:rPr lang="en-US" altLang="zh-CN" sz="2400" b="1" kern="100" dirty="0">
                <a:solidFill>
                  <a:srgbClr val="404040"/>
                </a:solidFill>
                <a:latin typeface="Times New Roman"/>
                <a:ea typeface="黑体"/>
                <a:cs typeface="Courier New"/>
              </a:rPr>
              <a:t>10</a:t>
            </a:r>
            <a:r>
              <a:rPr lang="zh-CN" altLang="zh-CN" sz="2400" b="1" kern="100" dirty="0">
                <a:solidFill>
                  <a:srgbClr val="404040"/>
                </a:solidFill>
                <a:latin typeface="Times New Roman"/>
                <a:ea typeface="黑体"/>
                <a:cs typeface="Times New Roman"/>
              </a:rPr>
              <a:t>个落点痕迹，有关该实验的一些</a:t>
            </a:r>
            <a:r>
              <a:rPr lang="zh-CN" altLang="zh-CN" sz="2400" b="1" kern="100" dirty="0" smtClean="0">
                <a:solidFill>
                  <a:srgbClr val="404040"/>
                </a:solidFill>
                <a:latin typeface="Times New Roman"/>
                <a:ea typeface="黑体"/>
                <a:cs typeface="Times New Roman"/>
              </a:rPr>
              <a:t>说法</a:t>
            </a:r>
            <a:r>
              <a:rPr lang="zh-CN" altLang="zh-CN" sz="2400" b="1" kern="100" dirty="0">
                <a:solidFill>
                  <a:srgbClr val="404040"/>
                </a:solidFill>
                <a:latin typeface="Times New Roman"/>
                <a:ea typeface="黑体"/>
                <a:cs typeface="Times New Roman"/>
              </a:rPr>
              <a:t>，不正确的有</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en-US" altLang="zh-CN" sz="1050" kern="100" dirty="0">
              <a:latin typeface="宋体"/>
              <a:cs typeface="Courier New"/>
            </a:endParaRPr>
          </a:p>
          <a:p>
            <a:pPr algn="just">
              <a:lnSpc>
                <a:spcPts val="3500"/>
              </a:lnSpc>
              <a:spcAft>
                <a:spcPts val="0"/>
              </a:spcAft>
            </a:pP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endParaRPr lang="en-US" altLang="zh-CN" sz="2400" b="1" kern="100" dirty="0">
              <a:solidFill>
                <a:srgbClr val="404040"/>
              </a:solidFill>
              <a:latin typeface="Times New Roman"/>
              <a:ea typeface="黑体"/>
              <a:cs typeface="Times New Roman"/>
            </a:endParaRPr>
          </a:p>
          <a:p>
            <a:pPr algn="just">
              <a:lnSpc>
                <a:spcPts val="35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35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smtClean="0">
                <a:solidFill>
                  <a:srgbClr val="404040"/>
                </a:solidFill>
                <a:latin typeface="Times New Roman"/>
                <a:ea typeface="黑体"/>
              </a:rPr>
              <a:t>10</a:t>
            </a:r>
            <a:endParaRPr lang="zh-CN" altLang="zh-CN" sz="2400" kern="100" dirty="0">
              <a:latin typeface="宋体"/>
              <a:cs typeface="Courier New"/>
            </a:endParaRPr>
          </a:p>
        </p:txBody>
      </p:sp>
      <p:pic>
        <p:nvPicPr>
          <p:cNvPr id="119810" name="Picture 2" descr="F2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9062" y="2431513"/>
            <a:ext cx="4325186" cy="2092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0323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235258"/>
            <a:ext cx="8581913"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入射球和被碰球必须是弹性好的，且要求两球的质量相等</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大小</a:t>
            </a:r>
            <a:r>
              <a:rPr lang="zh-CN" altLang="zh-CN" sz="2400" b="1" kern="100" dirty="0">
                <a:solidFill>
                  <a:srgbClr val="404040"/>
                </a:solidFill>
                <a:latin typeface="Times New Roman"/>
                <a:ea typeface="黑体"/>
                <a:cs typeface="Times New Roman"/>
              </a:rPr>
              <a:t>相同</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被碰球静止放在槽口，入射球必须每次从轨道的同一位置</a:t>
            </a:r>
            <a:r>
              <a:rPr lang="zh-CN" altLang="zh-CN" sz="2400" b="1" kern="100" dirty="0" smtClean="0">
                <a:solidFill>
                  <a:srgbClr val="404040"/>
                </a:solidFill>
                <a:latin typeface="Times New Roman"/>
                <a:ea typeface="黑体"/>
                <a:cs typeface="Times New Roman"/>
              </a:rPr>
              <a:t>由</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静止</a:t>
            </a:r>
            <a:r>
              <a:rPr lang="zh-CN" altLang="zh-CN" sz="2400" b="1" kern="100" dirty="0">
                <a:solidFill>
                  <a:srgbClr val="404040"/>
                </a:solidFill>
                <a:latin typeface="Times New Roman"/>
                <a:ea typeface="黑体"/>
                <a:cs typeface="Times New Roman"/>
              </a:rPr>
              <a:t>释放</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小球碰撞前后的速度不易测量，所以通过测小球</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平抛</a:t>
            </a:r>
            <a:r>
              <a:rPr lang="zh-CN" altLang="zh-CN" sz="2400" b="1" kern="100" dirty="0" smtClean="0">
                <a:solidFill>
                  <a:srgbClr val="404040"/>
                </a:solidFill>
                <a:latin typeface="Times New Roman"/>
                <a:ea typeface="黑体"/>
                <a:cs typeface="Times New Roman"/>
              </a:rPr>
              <a:t>运动</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射程</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间接地解决</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可测出碰撞后某球的水平射程为</a:t>
            </a:r>
            <a:r>
              <a:rPr lang="en-US" altLang="zh-CN" sz="2400" b="1" kern="100" dirty="0">
                <a:solidFill>
                  <a:srgbClr val="404040"/>
                </a:solidFill>
                <a:latin typeface="Times New Roman"/>
                <a:ea typeface="黑体"/>
                <a:cs typeface="Courier New"/>
              </a:rPr>
              <a:t>64.7 cm(</a:t>
            </a:r>
            <a:r>
              <a:rPr lang="zh-CN" altLang="zh-CN" sz="2400" b="1" kern="100" dirty="0">
                <a:solidFill>
                  <a:srgbClr val="404040"/>
                </a:solidFill>
                <a:latin typeface="Times New Roman"/>
                <a:ea typeface="黑体"/>
                <a:cs typeface="Times New Roman"/>
              </a:rPr>
              <a:t>或取</a:t>
            </a:r>
            <a:r>
              <a:rPr lang="en-US" altLang="zh-CN" sz="2400" b="1" kern="100" dirty="0">
                <a:solidFill>
                  <a:srgbClr val="404040"/>
                </a:solidFill>
                <a:latin typeface="Times New Roman"/>
                <a:ea typeface="黑体"/>
                <a:cs typeface="Courier New"/>
              </a:rPr>
              <a:t>64.2 cm</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65.2 </a:t>
            </a:r>
            <a:r>
              <a:rPr lang="en-US" altLang="zh-CN" sz="2400" b="1" kern="100" dirty="0">
                <a:solidFill>
                  <a:srgbClr val="404040"/>
                </a:solidFill>
                <a:latin typeface="Times New Roman"/>
                <a:ea typeface="黑体"/>
                <a:cs typeface="Courier New"/>
              </a:rPr>
              <a:t>cm</a:t>
            </a:r>
            <a:r>
              <a:rPr lang="zh-CN" altLang="zh-CN" sz="2400" b="1" kern="100" dirty="0">
                <a:solidFill>
                  <a:srgbClr val="404040"/>
                </a:solidFill>
                <a:latin typeface="Times New Roman"/>
                <a:ea typeface="黑体"/>
                <a:cs typeface="Times New Roman"/>
              </a:rPr>
              <a:t>之间某值</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Tree>
    <p:extLst>
      <p:ext uri="{BB962C8B-B14F-4D97-AF65-F5344CB8AC3E}">
        <p14:creationId xmlns:p14="http://schemas.microsoft.com/office/powerpoint/2010/main" val="20194568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2740" y="41854"/>
            <a:ext cx="8523716" cy="4985788"/>
          </a:xfrm>
          <a:prstGeom prst="rect">
            <a:avLst/>
          </a:prstGeom>
        </p:spPr>
        <p:txBody>
          <a:bodyPr wrap="square">
            <a:spAutoFit/>
          </a:bodyPr>
          <a:lstStyle/>
          <a:p>
            <a:pPr algn="just">
              <a:lnSpc>
                <a:spcPts val="3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为防止两球碰撞后入射球反弹，入射球的质量应大于被碰球的质量，为发生对心碰撞，两球半径应相等，故</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为保证</a:t>
            </a:r>
            <a:r>
              <a:rPr lang="zh-CN" altLang="zh-CN" sz="2400" b="1" kern="100" dirty="0">
                <a:solidFill>
                  <a:srgbClr val="404040"/>
                </a:solidFill>
                <a:latin typeface="Times New Roman"/>
                <a:ea typeface="黑体"/>
                <a:cs typeface="Times New Roman"/>
              </a:rPr>
              <a:t>小球的速度相等，被碰球静止放在槽口，入射球必须每次从轨道的同一位置由静止释放，故</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小球</a:t>
            </a:r>
            <a:r>
              <a:rPr lang="zh-CN" altLang="zh-CN" sz="2400" b="1" kern="100" dirty="0">
                <a:solidFill>
                  <a:srgbClr val="404040"/>
                </a:solidFill>
                <a:latin typeface="Times New Roman"/>
                <a:ea typeface="黑体"/>
                <a:cs typeface="Times New Roman"/>
              </a:rPr>
              <a:t>离开轨道后做平抛运动，由于小球抛出点的高度相等，它们在空中的运动时间相等，小球的水平位移与小球的初速度成正比，小球碰撞前后的速度不易测量，所以通过测小球</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平抛运动的射程</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间接地解决，故</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由</a:t>
            </a:r>
            <a:r>
              <a:rPr lang="zh-CN" altLang="zh-CN" sz="2400" b="1" kern="100" dirty="0">
                <a:solidFill>
                  <a:srgbClr val="404040"/>
                </a:solidFill>
                <a:latin typeface="Times New Roman"/>
                <a:ea typeface="黑体"/>
                <a:cs typeface="Times New Roman"/>
              </a:rPr>
              <a:t>图示刻度尺可知，图</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可测出碰撞后某球的水平射程</a:t>
            </a:r>
            <a:r>
              <a:rPr lang="zh-CN" altLang="zh-CN" sz="2400" b="1" kern="100" dirty="0" smtClean="0">
                <a:solidFill>
                  <a:srgbClr val="404040"/>
                </a:solidFill>
                <a:latin typeface="Times New Roman"/>
                <a:ea typeface="黑体"/>
                <a:cs typeface="Times New Roman"/>
              </a:rPr>
              <a:t>为</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en-US" altLang="zh-CN" sz="2400" b="1" kern="100" dirty="0" smtClean="0">
                <a:solidFill>
                  <a:srgbClr val="404040"/>
                </a:solidFill>
                <a:latin typeface="Times New Roman"/>
                <a:ea typeface="黑体"/>
                <a:cs typeface="Courier New"/>
              </a:rPr>
              <a:t>64.7 </a:t>
            </a:r>
            <a:r>
              <a:rPr lang="en-US" altLang="zh-CN" sz="2400" b="1" kern="100" dirty="0">
                <a:solidFill>
                  <a:srgbClr val="404040"/>
                </a:solidFill>
                <a:latin typeface="Times New Roman"/>
                <a:ea typeface="黑体"/>
                <a:cs typeface="Courier New"/>
              </a:rPr>
              <a:t>cm(64.2 cm</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65.2 cm</a:t>
            </a:r>
            <a:r>
              <a:rPr lang="zh-CN" altLang="zh-CN" sz="2400" b="1" kern="100" dirty="0">
                <a:solidFill>
                  <a:srgbClr val="404040"/>
                </a:solidFill>
                <a:latin typeface="Times New Roman"/>
                <a:ea typeface="黑体"/>
                <a:cs typeface="Times New Roman"/>
              </a:rPr>
              <a:t>均正确</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，故</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3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A</a:t>
            </a:r>
            <a:endParaRPr lang="zh-CN" altLang="zh-CN" sz="240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27606157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66710"/>
            <a:ext cx="8496944"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气垫导轨是常用的一种实验仪器</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它是利用气泵使带孔的导轨与滑块之间形成气垫，使滑块悬浮在导轨上，滑块在导轨上的运动可视为没有摩擦</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现用带竖直挡板</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和</a:t>
            </a:r>
            <a:endParaRPr lang="zh-CN" altLang="zh-CN" sz="1050" kern="100" dirty="0">
              <a:latin typeface="宋体"/>
              <a:cs typeface="Courier New"/>
            </a:endParaRPr>
          </a:p>
          <a:p>
            <a:pPr algn="just">
              <a:lnSpc>
                <a:spcPts val="4500"/>
              </a:lnSpc>
              <a:spcAft>
                <a:spcPts val="0"/>
              </a:spcAft>
            </a:pP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的气垫导轨以及滑块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来验证动量守恒定律，实验装置如图</a:t>
            </a:r>
            <a:r>
              <a:rPr lang="en-US" altLang="zh-CN" sz="2400" b="1" kern="100" dirty="0">
                <a:solidFill>
                  <a:srgbClr val="404040"/>
                </a:solidFill>
                <a:latin typeface="Times New Roman"/>
                <a:ea typeface="黑体"/>
                <a:cs typeface="Courier New"/>
              </a:rPr>
              <a:t>11</a:t>
            </a:r>
            <a:r>
              <a:rPr lang="zh-CN" altLang="zh-CN" sz="2400" b="1" kern="100" dirty="0">
                <a:solidFill>
                  <a:srgbClr val="404040"/>
                </a:solidFill>
                <a:latin typeface="Times New Roman"/>
                <a:ea typeface="黑体"/>
                <a:cs typeface="Times New Roman"/>
              </a:rPr>
              <a:t>所示，采用的实验步骤如下</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弹簧的长度忽略不计</a:t>
            </a:r>
            <a:r>
              <a:rPr lang="en-US" altLang="zh-CN" sz="2400" b="1" kern="100" dirty="0">
                <a:solidFill>
                  <a:srgbClr val="404040"/>
                </a:solidFill>
                <a:latin typeface="Times New Roman"/>
                <a:ea typeface="黑体"/>
                <a:cs typeface="Courier New"/>
              </a:rPr>
              <a:t>)</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endParaRPr lang="en-US" altLang="zh-CN" sz="2400" b="1" kern="100" dirty="0">
              <a:solidFill>
                <a:srgbClr val="404040"/>
              </a:solidFill>
              <a:latin typeface="Times New Roman"/>
              <a:ea typeface="黑体"/>
              <a:cs typeface="Times New Roman"/>
            </a:endParaRPr>
          </a:p>
          <a:p>
            <a:pPr algn="just">
              <a:lnSpc>
                <a:spcPts val="45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5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rPr>
              <a:t>11</a:t>
            </a:r>
            <a:endParaRPr lang="zh-CN" altLang="zh-CN" sz="2400" kern="100" dirty="0">
              <a:latin typeface="宋体"/>
              <a:cs typeface="Courier New"/>
            </a:endParaRPr>
          </a:p>
        </p:txBody>
      </p:sp>
      <p:pic>
        <p:nvPicPr>
          <p:cNvPr id="120834" name="Picture 2" descr="LW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8930" y="3197770"/>
            <a:ext cx="2169174" cy="88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995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0" y="59090"/>
            <a:ext cx="8496944"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用天平分别测出滑块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的质量</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m</a:t>
            </a:r>
            <a:r>
              <a:rPr lang="en-US" altLang="zh-CN" sz="2400" b="1" kern="100" baseline="-25000" dirty="0" err="1">
                <a:solidFill>
                  <a:srgbClr val="404040"/>
                </a:solidFill>
                <a:latin typeface="Times New Roman"/>
                <a:ea typeface="黑体"/>
                <a:cs typeface="Courier New"/>
              </a:rPr>
              <a:t>B</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调整气垫导轨，使导轨处于水平</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间放入一个被压缩的轻弹簧，用电动卡销锁定，静止放置在气垫导轨上</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用刻度尺测出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的左端至</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板的距离</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1</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按下电钮放开卡销，同时使分别记录滑块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运动时间的计时器开始工作</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当</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滑块分别碰撞</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挡板时停止计时，记下</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分别到达</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的运动时间</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Tree>
    <p:extLst>
      <p:ext uri="{BB962C8B-B14F-4D97-AF65-F5344CB8AC3E}">
        <p14:creationId xmlns:p14="http://schemas.microsoft.com/office/powerpoint/2010/main" val="1020212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9140" y="195486"/>
            <a:ext cx="8496944" cy="3170099"/>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实验中还应测量的物理量</a:t>
            </a:r>
            <a:r>
              <a:rPr lang="zh-CN" altLang="zh-CN" sz="2400" b="1" kern="100" dirty="0" smtClean="0">
                <a:solidFill>
                  <a:srgbClr val="404040"/>
                </a:solidFill>
                <a:latin typeface="Times New Roman"/>
                <a:ea typeface="黑体"/>
                <a:cs typeface="Times New Roman"/>
              </a:rPr>
              <a:t>是</a:t>
            </a:r>
            <a:r>
              <a:rPr lang="en-US" altLang="zh-CN" sz="2400" b="1" kern="100" dirty="0" smtClean="0">
                <a:solidFill>
                  <a:srgbClr val="404040"/>
                </a:solidFill>
                <a:latin typeface="Times New Roman"/>
                <a:ea typeface="黑体"/>
                <a:cs typeface="Courier New"/>
              </a:rPr>
              <a:t>_________</a:t>
            </a:r>
            <a:r>
              <a:rPr lang="en-US" altLang="zh-CN" sz="2400" b="1" kern="100" dirty="0">
                <a:solidFill>
                  <a:srgbClr val="404040"/>
                </a:solidFill>
                <a:latin typeface="Times New Roman"/>
                <a:ea typeface="黑体"/>
                <a:cs typeface="Courier New"/>
              </a:rPr>
              <a:t>_</a:t>
            </a:r>
            <a:r>
              <a:rPr lang="en-US" altLang="zh-CN" sz="2400" b="1" kern="100" dirty="0" smtClean="0">
                <a:solidFill>
                  <a:srgbClr val="404040"/>
                </a:solidFill>
                <a:latin typeface="Times New Roman"/>
                <a:ea typeface="黑体"/>
                <a:cs typeface="Courier New"/>
              </a:rPr>
              <a:t>_________________.</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利用上述测量的实验数据，验证动量守恒定律的表达式是</a:t>
            </a:r>
            <a:r>
              <a:rPr lang="en-US" altLang="zh-CN" sz="2400" b="1" kern="100" dirty="0" smtClean="0">
                <a:solidFill>
                  <a:srgbClr val="404040"/>
                </a:solidFill>
                <a:latin typeface="Times New Roman"/>
                <a:ea typeface="黑体"/>
                <a:cs typeface="Courier New"/>
              </a:rPr>
              <a:t>______________________________________________________.</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被压缩弹簧的弹性势能的表达式</a:t>
            </a:r>
            <a:r>
              <a:rPr lang="zh-CN" altLang="zh-CN" sz="2400" b="1" kern="100" dirty="0" smtClean="0">
                <a:solidFill>
                  <a:srgbClr val="404040"/>
                </a:solidFill>
                <a:latin typeface="Times New Roman"/>
                <a:ea typeface="黑体"/>
                <a:cs typeface="Times New Roman"/>
              </a:rPr>
              <a:t>为</a:t>
            </a:r>
            <a:r>
              <a:rPr lang="en-US" altLang="zh-CN" sz="2400" b="1" kern="100" dirty="0" smtClean="0">
                <a:solidFill>
                  <a:srgbClr val="404040"/>
                </a:solidFill>
                <a:latin typeface="Times New Roman"/>
                <a:ea typeface="黑体"/>
                <a:cs typeface="Courier New"/>
              </a:rPr>
              <a:t>_____________________.</a:t>
            </a:r>
          </a:p>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还应测量出</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的右端至</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板的距离</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，这样才能算出滑块</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的速度</a:t>
            </a:r>
            <a:r>
              <a:rPr lang="zh-CN" altLang="zh-CN" sz="2400" b="1" kern="100" dirty="0" smtClean="0">
                <a:solidFill>
                  <a:srgbClr val="404040"/>
                </a:solidFill>
                <a:latin typeface="Times New Roman"/>
                <a:ea typeface="黑体"/>
                <a:cs typeface="Times New Roman"/>
              </a:rPr>
              <a:t>；</a:t>
            </a:r>
            <a:endParaRPr lang="zh-CN" altLang="zh-CN" sz="2400" kern="100" dirty="0">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660303387"/>
              </p:ext>
            </p:extLst>
          </p:nvPr>
        </p:nvGraphicFramePr>
        <p:xfrm>
          <a:off x="334963" y="3263648"/>
          <a:ext cx="8313737" cy="1531937"/>
        </p:xfrm>
        <a:graphic>
          <a:graphicData uri="http://schemas.openxmlformats.org/presentationml/2006/ole">
            <mc:AlternateContent xmlns:mc="http://schemas.openxmlformats.org/markup-compatibility/2006">
              <mc:Choice xmlns:v="urn:schemas-microsoft-com:vml" Requires="v">
                <p:oleObj spid="_x0000_s121865" name="文档" r:id="rId3" imgW="8311740" imgH="1533229" progId="Word.Document.12">
                  <p:embed/>
                </p:oleObj>
              </mc:Choice>
              <mc:Fallback>
                <p:oleObj name="文档" r:id="rId3" imgW="8311740" imgH="1533229" progId="Word.Document.12">
                  <p:embed/>
                  <p:pic>
                    <p:nvPicPr>
                      <p:cNvPr id="0" name=""/>
                      <p:cNvPicPr/>
                      <p:nvPr/>
                    </p:nvPicPr>
                    <p:blipFill>
                      <a:blip r:embed="rId4"/>
                      <a:stretch>
                        <a:fillRect/>
                      </a:stretch>
                    </p:blipFill>
                    <p:spPr>
                      <a:xfrm>
                        <a:off x="334963" y="3263648"/>
                        <a:ext cx="8313737" cy="1531937"/>
                      </a:xfrm>
                      <a:prstGeom prst="rect">
                        <a:avLst/>
                      </a:prstGeom>
                    </p:spPr>
                  </p:pic>
                </p:oleObj>
              </mc:Fallback>
            </mc:AlternateContent>
          </a:graphicData>
        </a:graphic>
      </p:graphicFrame>
    </p:spTree>
    <p:extLst>
      <p:ext uri="{BB962C8B-B14F-4D97-AF65-F5344CB8AC3E}">
        <p14:creationId xmlns:p14="http://schemas.microsoft.com/office/powerpoint/2010/main" val="19791601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p:cNvGraphicFramePr>
            <a:graphicFrameLocks noChangeAspect="1"/>
          </p:cNvGraphicFramePr>
          <p:nvPr>
            <p:extLst>
              <p:ext uri="{D42A27DB-BD31-4B8C-83A1-F6EECF244321}">
                <p14:modId xmlns:p14="http://schemas.microsoft.com/office/powerpoint/2010/main" val="3401777979"/>
              </p:ext>
            </p:extLst>
          </p:nvPr>
        </p:nvGraphicFramePr>
        <p:xfrm>
          <a:off x="467544" y="483518"/>
          <a:ext cx="8161338" cy="1539875"/>
        </p:xfrm>
        <a:graphic>
          <a:graphicData uri="http://schemas.openxmlformats.org/presentationml/2006/ole">
            <mc:AlternateContent xmlns:mc="http://schemas.openxmlformats.org/markup-compatibility/2006">
              <mc:Choice xmlns:v="urn:schemas-microsoft-com:vml" Requires="v">
                <p:oleObj spid="_x0000_s122912" name="文档" r:id="rId3" imgW="8159512" imgH="1540797" progId="Word.Document.12">
                  <p:embed/>
                </p:oleObj>
              </mc:Choice>
              <mc:Fallback>
                <p:oleObj name="文档" r:id="rId3" imgW="8159512" imgH="1540797" progId="Word.Document.12">
                  <p:embed/>
                  <p:pic>
                    <p:nvPicPr>
                      <p:cNvPr id="0" name=""/>
                      <p:cNvPicPr/>
                      <p:nvPr/>
                    </p:nvPicPr>
                    <p:blipFill>
                      <a:blip r:embed="rId4"/>
                      <a:stretch>
                        <a:fillRect/>
                      </a:stretch>
                    </p:blipFill>
                    <p:spPr>
                      <a:xfrm>
                        <a:off x="467544" y="483518"/>
                        <a:ext cx="8161338" cy="1539875"/>
                      </a:xfrm>
                      <a:prstGeom prst="rect">
                        <a:avLst/>
                      </a:prstGeom>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1843712101"/>
              </p:ext>
            </p:extLst>
          </p:nvPr>
        </p:nvGraphicFramePr>
        <p:xfrm>
          <a:off x="465138" y="2117849"/>
          <a:ext cx="8161337" cy="669925"/>
        </p:xfrm>
        <a:graphic>
          <a:graphicData uri="http://schemas.openxmlformats.org/presentationml/2006/ole">
            <mc:AlternateContent xmlns:mc="http://schemas.openxmlformats.org/markup-compatibility/2006">
              <mc:Choice xmlns:v="urn:schemas-microsoft-com:vml" Requires="v">
                <p:oleObj spid="_x0000_s122913" name="文档" r:id="rId5" imgW="8159512" imgH="671103" progId="Word.Document.12">
                  <p:embed/>
                </p:oleObj>
              </mc:Choice>
              <mc:Fallback>
                <p:oleObj name="文档" r:id="rId5" imgW="8159512" imgH="671103" progId="Word.Document.12">
                  <p:embed/>
                  <p:pic>
                    <p:nvPicPr>
                      <p:cNvPr id="0" name=""/>
                      <p:cNvPicPr/>
                      <p:nvPr/>
                    </p:nvPicPr>
                    <p:blipFill>
                      <a:blip r:embed="rId6"/>
                      <a:stretch>
                        <a:fillRect/>
                      </a:stretch>
                    </p:blipFill>
                    <p:spPr>
                      <a:xfrm>
                        <a:off x="465138" y="2117849"/>
                        <a:ext cx="8161337" cy="669925"/>
                      </a:xfrm>
                      <a:prstGeom prst="rect">
                        <a:avLst/>
                      </a:prstGeom>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4023251247"/>
              </p:ext>
            </p:extLst>
          </p:nvPr>
        </p:nvGraphicFramePr>
        <p:xfrm>
          <a:off x="465138" y="2807449"/>
          <a:ext cx="8161337" cy="708025"/>
        </p:xfrm>
        <a:graphic>
          <a:graphicData uri="http://schemas.openxmlformats.org/presentationml/2006/ole">
            <mc:AlternateContent xmlns:mc="http://schemas.openxmlformats.org/markup-compatibility/2006">
              <mc:Choice xmlns:v="urn:schemas-microsoft-com:vml" Requires="v">
                <p:oleObj spid="_x0000_s122914" name="文档" r:id="rId7" imgW="8159512" imgH="714353" progId="Word.Document.12">
                  <p:embed/>
                </p:oleObj>
              </mc:Choice>
              <mc:Fallback>
                <p:oleObj name="文档" r:id="rId7" imgW="8159512" imgH="714353" progId="Word.Document.12">
                  <p:embed/>
                  <p:pic>
                    <p:nvPicPr>
                      <p:cNvPr id="0" name=""/>
                      <p:cNvPicPr/>
                      <p:nvPr/>
                    </p:nvPicPr>
                    <p:blipFill>
                      <a:blip r:embed="rId8"/>
                      <a:stretch>
                        <a:fillRect/>
                      </a:stretch>
                    </p:blipFill>
                    <p:spPr>
                      <a:xfrm>
                        <a:off x="465138" y="2807449"/>
                        <a:ext cx="8161337" cy="708025"/>
                      </a:xfrm>
                      <a:prstGeom prst="rect">
                        <a:avLst/>
                      </a:prstGeom>
                    </p:spPr>
                  </p:pic>
                </p:oleObj>
              </mc:Fallback>
            </mc:AlternateContent>
          </a:graphicData>
        </a:graphic>
      </p:graphicFrame>
      <p:graphicFrame>
        <p:nvGraphicFramePr>
          <p:cNvPr id="8" name="对象 7"/>
          <p:cNvGraphicFramePr>
            <a:graphicFrameLocks noChangeAspect="1"/>
          </p:cNvGraphicFramePr>
          <p:nvPr>
            <p:extLst>
              <p:ext uri="{D42A27DB-BD31-4B8C-83A1-F6EECF244321}">
                <p14:modId xmlns:p14="http://schemas.microsoft.com/office/powerpoint/2010/main" val="3930495557"/>
              </p:ext>
            </p:extLst>
          </p:nvPr>
        </p:nvGraphicFramePr>
        <p:xfrm>
          <a:off x="465138" y="3879949"/>
          <a:ext cx="8161337" cy="708025"/>
        </p:xfrm>
        <a:graphic>
          <a:graphicData uri="http://schemas.openxmlformats.org/presentationml/2006/ole">
            <mc:AlternateContent xmlns:mc="http://schemas.openxmlformats.org/markup-compatibility/2006">
              <mc:Choice xmlns:v="urn:schemas-microsoft-com:vml" Requires="v">
                <p:oleObj spid="_x0000_s122915" name="文档" r:id="rId9" imgW="8159512" imgH="715074" progId="Word.Document.12">
                  <p:embed/>
                </p:oleObj>
              </mc:Choice>
              <mc:Fallback>
                <p:oleObj name="文档" r:id="rId9" imgW="8159512" imgH="715074" progId="Word.Document.12">
                  <p:embed/>
                  <p:pic>
                    <p:nvPicPr>
                      <p:cNvPr id="0" name=""/>
                      <p:cNvPicPr/>
                      <p:nvPr/>
                    </p:nvPicPr>
                    <p:blipFill>
                      <a:blip r:embed="rId10"/>
                      <a:stretch>
                        <a:fillRect/>
                      </a:stretch>
                    </p:blipFill>
                    <p:spPr>
                      <a:xfrm>
                        <a:off x="465138" y="3879949"/>
                        <a:ext cx="8161337" cy="708025"/>
                      </a:xfrm>
                      <a:prstGeom prst="rect">
                        <a:avLst/>
                      </a:prstGeom>
                    </p:spPr>
                  </p:pic>
                </p:oleObj>
              </mc:Fallback>
            </mc:AlternateContent>
          </a:graphicData>
        </a:graphic>
      </p:graphicFrame>
      <p:pic>
        <p:nvPicPr>
          <p:cNvPr id="9" name="图片 8">
            <a:hlinkClick r:id="rId11" action="ppaction://hlinksldjump"/>
          </p:cNvPr>
          <p:cNvPicPr>
            <a:picLocks noChangeAspect="1"/>
          </p:cNvPicPr>
          <p:nvPr/>
        </p:nvPicPr>
        <p:blipFill>
          <a:blip r:embed="rId1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Tree>
    <p:extLst>
      <p:ext uri="{BB962C8B-B14F-4D97-AF65-F5344CB8AC3E}">
        <p14:creationId xmlns:p14="http://schemas.microsoft.com/office/powerpoint/2010/main" val="40309045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15124" y="874106"/>
            <a:ext cx="8726288" cy="4196020"/>
          </a:xfrm>
          <a:prstGeom prst="rect">
            <a:avLst/>
          </a:prstGeom>
        </p:spPr>
        <p:txBody>
          <a:bodyPr wrap="square">
            <a:spAutoFit/>
          </a:bodyPr>
          <a:lstStyle/>
          <a:p>
            <a:pPr algn="just">
              <a:lnSpc>
                <a:spcPts val="4000"/>
              </a:lnSpc>
              <a:spcAft>
                <a:spcPts val="0"/>
              </a:spcAft>
            </a:pP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在</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油膜法估测油酸分子的大小</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实验中，有下列实验步骤：</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往边长约为</a:t>
            </a:r>
            <a:r>
              <a:rPr lang="en-US" altLang="zh-CN" sz="2400" b="1" kern="100" dirty="0">
                <a:solidFill>
                  <a:srgbClr val="404040"/>
                </a:solidFill>
                <a:latin typeface="Times New Roman"/>
                <a:ea typeface="黑体"/>
                <a:cs typeface="Courier New"/>
              </a:rPr>
              <a:t>40 cm</a:t>
            </a:r>
            <a:r>
              <a:rPr lang="zh-CN" altLang="zh-CN" sz="2400" b="1" kern="100" dirty="0">
                <a:solidFill>
                  <a:srgbClr val="404040"/>
                </a:solidFill>
                <a:latin typeface="Times New Roman"/>
                <a:ea typeface="黑体"/>
                <a:cs typeface="Times New Roman"/>
              </a:rPr>
              <a:t>的浅盘里倒入约</a:t>
            </a:r>
            <a:r>
              <a:rPr lang="en-US" altLang="zh-CN" sz="2400" b="1" kern="100" dirty="0">
                <a:solidFill>
                  <a:srgbClr val="404040"/>
                </a:solidFill>
                <a:latin typeface="Times New Roman"/>
                <a:ea typeface="黑体"/>
                <a:cs typeface="Courier New"/>
              </a:rPr>
              <a:t>2 cm</a:t>
            </a:r>
            <a:r>
              <a:rPr lang="zh-CN" altLang="zh-CN" sz="2400" b="1" kern="100" dirty="0">
                <a:solidFill>
                  <a:srgbClr val="404040"/>
                </a:solidFill>
                <a:latin typeface="Times New Roman"/>
                <a:ea typeface="黑体"/>
                <a:cs typeface="Times New Roman"/>
              </a:rPr>
              <a:t>深的水，待水面稳定后将适量的痱子粉均匀地撒在水面上</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用注射器将事先配好的油酸酒精溶液滴一滴在水面上，待薄膜形状稳定</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将画有油膜形状的玻璃板平放在坐标纸上，计算出油膜的面积，根据油酸的体积和面积计算出油酸分子直径的大小</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12" name="TextBox 11"/>
          <p:cNvSpPr txBox="1"/>
          <p:nvPr/>
        </p:nvSpPr>
        <p:spPr>
          <a:xfrm>
            <a:off x="75206" y="123478"/>
            <a:ext cx="5647700"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4</a:t>
            </a:r>
            <a:r>
              <a:rPr lang="zh-CN" altLang="zh-CN" sz="2800" b="1" dirty="0">
                <a:solidFill>
                  <a:srgbClr val="0070C0"/>
                </a:solidFill>
                <a:latin typeface="微软雅黑" pitchFamily="34" charset="-122"/>
                <a:ea typeface="微软雅黑" pitchFamily="34" charset="-122"/>
              </a:rPr>
              <a:t>　用油膜法估测分子的</a:t>
            </a:r>
            <a:r>
              <a:rPr lang="zh-CN" altLang="zh-CN" sz="2800" b="1" dirty="0" smtClean="0">
                <a:solidFill>
                  <a:srgbClr val="0070C0"/>
                </a:solidFill>
                <a:latin typeface="微软雅黑" pitchFamily="34" charset="-122"/>
                <a:ea typeface="微软雅黑" pitchFamily="34" charset="-122"/>
              </a:rPr>
              <a:t>大小</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13" name="直接连接符 12"/>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14" name="对角圆角矩形 13"/>
          <p:cNvSpPr/>
          <p:nvPr/>
        </p:nvSpPr>
        <p:spPr>
          <a:xfrm>
            <a:off x="277993" y="938497"/>
            <a:ext cx="873621" cy="455290"/>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bg1"/>
                </a:solidFill>
                <a:latin typeface="微软雅黑" pitchFamily="34" charset="-122"/>
                <a:ea typeface="微软雅黑" pitchFamily="34" charset="-122"/>
              </a:rPr>
              <a:t>例 </a:t>
            </a:r>
            <a:r>
              <a:rPr lang="en-US" altLang="zh-CN" sz="2400" b="1" dirty="0" smtClean="0">
                <a:solidFill>
                  <a:schemeClr val="bg1"/>
                </a:solidFill>
                <a:latin typeface="微软雅黑" pitchFamily="34" charset="-122"/>
                <a:ea typeface="微软雅黑" pitchFamily="34" charset="-122"/>
              </a:rPr>
              <a:t>4</a:t>
            </a:r>
            <a:endParaRPr lang="zh-CN" altLang="en-US" sz="2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3602131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79512" y="165164"/>
            <a:ext cx="8554346" cy="4638834"/>
          </a:xfrm>
          <a:prstGeom prst="rect">
            <a:avLst/>
          </a:prstGeom>
        </p:spPr>
        <p:txBody>
          <a:bodyPr wrap="square">
            <a:spAutoFit/>
          </a:bodyPr>
          <a:lstStyle/>
          <a:p>
            <a:pPr algn="just">
              <a:lnSpc>
                <a:spcPts val="4500"/>
              </a:lnSpc>
              <a:spcAft>
                <a:spcPts val="0"/>
              </a:spcAft>
            </a:pP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用注射器将事先配好的油酸酒精溶液一滴一滴地滴入量筒中，记下量筒内每增加一定体积时的滴数，由此计算出一滴油酸酒精溶液的体积</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4500"/>
              </a:lnSpc>
              <a:spcAft>
                <a:spcPts val="0"/>
              </a:spcAft>
            </a:pPr>
            <a:r>
              <a:rPr lang="en-US" altLang="zh-CN" sz="2600" b="1" kern="100" dirty="0">
                <a:solidFill>
                  <a:srgbClr val="404040"/>
                </a:solidFill>
                <a:latin typeface="Times New Roman"/>
                <a:ea typeface="黑体"/>
                <a:cs typeface="Courier New"/>
              </a:rPr>
              <a:t>e.</a:t>
            </a:r>
            <a:r>
              <a:rPr lang="zh-CN" altLang="zh-CN" sz="2600" b="1" kern="100" dirty="0">
                <a:solidFill>
                  <a:srgbClr val="404040"/>
                </a:solidFill>
                <a:latin typeface="Times New Roman"/>
                <a:ea typeface="黑体"/>
                <a:cs typeface="Times New Roman"/>
              </a:rPr>
              <a:t>将玻璃板放在浅盘上，然后将油膜的形状用彩笔描绘在玻璃板上</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4500"/>
              </a:lnSpc>
              <a:spcAft>
                <a:spcPts val="0"/>
              </a:spcAft>
            </a:pPr>
            <a:r>
              <a:rPr lang="zh-CN" altLang="zh-CN" sz="2600" b="1" kern="100" dirty="0">
                <a:solidFill>
                  <a:srgbClr val="404040"/>
                </a:solidFill>
                <a:latin typeface="Times New Roman"/>
                <a:ea typeface="黑体"/>
                <a:cs typeface="Times New Roman"/>
              </a:rPr>
              <a:t>完成下列填空：</a:t>
            </a:r>
            <a:endParaRPr lang="zh-CN" altLang="zh-CN" sz="2600" kern="100" dirty="0">
              <a:latin typeface="宋体"/>
              <a:cs typeface="Courier New"/>
            </a:endParaRPr>
          </a:p>
          <a:p>
            <a:pPr algn="just">
              <a:lnSpc>
                <a:spcPts val="4500"/>
              </a:lnSpc>
              <a:spcAft>
                <a:spcPts val="0"/>
              </a:spcAft>
            </a:pPr>
            <a:r>
              <a:rPr lang="en-US" altLang="zh-CN" sz="2600" b="1" kern="100" dirty="0">
                <a:solidFill>
                  <a:srgbClr val="404040"/>
                </a:solidFill>
                <a:latin typeface="Times New Roman"/>
                <a:ea typeface="黑体"/>
                <a:cs typeface="Courier New"/>
              </a:rPr>
              <a:t>(1)</a:t>
            </a:r>
            <a:r>
              <a:rPr lang="zh-CN" altLang="zh-CN" sz="2600" b="1" kern="100" dirty="0">
                <a:solidFill>
                  <a:srgbClr val="404040"/>
                </a:solidFill>
                <a:latin typeface="Times New Roman"/>
                <a:ea typeface="黑体"/>
                <a:cs typeface="Times New Roman"/>
              </a:rPr>
              <a:t>上述步骤中，正确的顺序是</a:t>
            </a:r>
            <a:r>
              <a:rPr lang="en-US" altLang="zh-CN" sz="2600" b="1" kern="100" dirty="0">
                <a:solidFill>
                  <a:srgbClr val="404040"/>
                </a:solidFill>
                <a:latin typeface="Times New Roman"/>
                <a:ea typeface="黑体"/>
                <a:cs typeface="Courier New"/>
              </a:rPr>
              <a:t>____________.(</a:t>
            </a:r>
            <a:r>
              <a:rPr lang="zh-CN" altLang="zh-CN" sz="2600" b="1" kern="100" dirty="0">
                <a:solidFill>
                  <a:srgbClr val="404040"/>
                </a:solidFill>
                <a:latin typeface="Times New Roman"/>
                <a:ea typeface="黑体"/>
                <a:cs typeface="Times New Roman"/>
              </a:rPr>
              <a:t>填写步骤前面的字母</a:t>
            </a:r>
            <a:r>
              <a:rPr lang="en-US" altLang="zh-CN" sz="2600" b="1" kern="100" dirty="0" smtClean="0">
                <a:solidFill>
                  <a:srgbClr val="404040"/>
                </a:solidFill>
                <a:latin typeface="Times New Roman"/>
                <a:ea typeface="黑体"/>
                <a:cs typeface="Courier New"/>
              </a:rPr>
              <a:t>)</a:t>
            </a:r>
            <a:endParaRPr lang="zh-CN" altLang="zh-CN" sz="2600" kern="100" dirty="0">
              <a:latin typeface="宋体"/>
              <a:cs typeface="Courier New"/>
            </a:endParaRPr>
          </a:p>
        </p:txBody>
      </p:sp>
    </p:spTree>
    <p:extLst>
      <p:ext uri="{BB962C8B-B14F-4D97-AF65-F5344CB8AC3E}">
        <p14:creationId xmlns:p14="http://schemas.microsoft.com/office/powerpoint/2010/main" val="7833479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79512" y="165164"/>
            <a:ext cx="8554346" cy="4708981"/>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实验时，所用的油酸酒精溶液的浓度为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，测得体积为</a:t>
            </a:r>
            <a:r>
              <a:rPr lang="en-US" altLang="zh-CN" sz="2400" b="1" i="1" kern="100" dirty="0">
                <a:solidFill>
                  <a:srgbClr val="404040"/>
                </a:solidFill>
                <a:latin typeface="Times New Roman"/>
                <a:ea typeface="黑体"/>
                <a:cs typeface="Courier New"/>
              </a:rPr>
              <a:t>V</a:t>
            </a:r>
            <a:r>
              <a:rPr lang="zh-CN" altLang="zh-CN" sz="2400" b="1" kern="100" dirty="0">
                <a:solidFill>
                  <a:srgbClr val="404040"/>
                </a:solidFill>
                <a:latin typeface="Times New Roman"/>
                <a:ea typeface="黑体"/>
                <a:cs typeface="Times New Roman"/>
              </a:rPr>
              <a:t>的油酸酒精溶液共有</a:t>
            </a:r>
            <a:r>
              <a:rPr lang="en-US" altLang="zh-CN" sz="2400" b="1" i="1" kern="100" dirty="0">
                <a:solidFill>
                  <a:srgbClr val="404040"/>
                </a:solidFill>
                <a:latin typeface="Times New Roman"/>
                <a:ea typeface="黑体"/>
                <a:cs typeface="Courier New"/>
              </a:rPr>
              <a:t>N</a:t>
            </a:r>
            <a:r>
              <a:rPr lang="zh-CN" altLang="zh-CN" sz="2400" b="1" kern="100" dirty="0">
                <a:solidFill>
                  <a:srgbClr val="404040"/>
                </a:solidFill>
                <a:latin typeface="Times New Roman"/>
                <a:ea typeface="黑体"/>
                <a:cs typeface="Times New Roman"/>
              </a:rPr>
              <a:t>滴，将一滴该溶液滴入盛水的浅盘内，稳定后形成的油膜形状如图</a:t>
            </a:r>
            <a:r>
              <a:rPr lang="en-US" altLang="zh-CN" sz="2400" b="1" kern="100" dirty="0">
                <a:solidFill>
                  <a:srgbClr val="404040"/>
                </a:solidFill>
                <a:latin typeface="Times New Roman"/>
                <a:ea typeface="黑体"/>
                <a:cs typeface="Courier New"/>
              </a:rPr>
              <a:t>12</a:t>
            </a:r>
            <a:r>
              <a:rPr lang="zh-CN" altLang="zh-CN" sz="2400" b="1" kern="100" dirty="0">
                <a:solidFill>
                  <a:srgbClr val="404040"/>
                </a:solidFill>
                <a:latin typeface="Times New Roman"/>
                <a:ea typeface="黑体"/>
                <a:cs typeface="Times New Roman"/>
              </a:rPr>
              <a:t>所示，测得油膜占有的小正方形个数为</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，每一个小方格的边长为</a:t>
            </a:r>
            <a:r>
              <a:rPr lang="en-US" altLang="zh-CN" sz="2400" b="1" i="1" kern="100" dirty="0">
                <a:solidFill>
                  <a:srgbClr val="404040"/>
                </a:solidFill>
                <a:latin typeface="Times New Roman"/>
                <a:ea typeface="黑体"/>
                <a:cs typeface="Courier New"/>
              </a:rPr>
              <a:t>a</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smtClean="0">
                <a:solidFill>
                  <a:srgbClr val="404040"/>
                </a:solidFill>
                <a:latin typeface="Times New Roman"/>
                <a:ea typeface="黑体"/>
                <a:cs typeface="Courier New"/>
              </a:rPr>
              <a:t>12</a:t>
            </a:r>
            <a:endParaRPr lang="zh-CN" altLang="zh-CN" sz="2400" kern="100" dirty="0">
              <a:latin typeface="宋体"/>
              <a:cs typeface="Courier New"/>
            </a:endParaRPr>
          </a:p>
        </p:txBody>
      </p:sp>
      <p:pic>
        <p:nvPicPr>
          <p:cNvPr id="123906" name="Picture 2" descr="LW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80492" y="2276098"/>
            <a:ext cx="2027612" cy="2039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7838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87132" y="-30154"/>
            <a:ext cx="8554346" cy="4985788"/>
          </a:xfrm>
          <a:prstGeom prst="rect">
            <a:avLst/>
          </a:prstGeom>
        </p:spPr>
        <p:txBody>
          <a:bodyPr wrap="square">
            <a:spAutoFit/>
          </a:bodyPr>
          <a:lstStyle/>
          <a:p>
            <a:pPr algn="just">
              <a:lnSpc>
                <a:spcPts val="4300"/>
              </a:lnSpc>
              <a:spcAft>
                <a:spcPts val="0"/>
              </a:spcAft>
            </a:pP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用以上字母表示油酸分子直径的大小</a:t>
            </a:r>
            <a:r>
              <a:rPr lang="en-US" altLang="zh-CN" sz="2400" b="1" i="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__________.</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从图中数得油膜占有的小正方形个数为</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该同学实验中最终得到的计算结果和大多数同学的比较，发现自己所测数据偏大，则对出现这种结果的原因，下列说法中可能不正确的是</a:t>
            </a:r>
            <a:r>
              <a:rPr lang="en-US" altLang="zh-CN" sz="2400" b="1" kern="100" dirty="0">
                <a:solidFill>
                  <a:srgbClr val="404040"/>
                </a:solidFill>
                <a:latin typeface="Times New Roman"/>
                <a:ea typeface="黑体"/>
                <a:cs typeface="Courier New"/>
              </a:rPr>
              <a:t>____________.</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错误地将油酸酒精溶液的体积直接作为油酸的体积进行计算</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计算油膜面积时，错将不完整的方格作为完整方格处理</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计算油膜面积时，只数了完整的方格数</a:t>
            </a:r>
            <a:endParaRPr lang="zh-CN" altLang="zh-CN" sz="1050" kern="100" dirty="0">
              <a:latin typeface="宋体"/>
              <a:cs typeface="Courier New"/>
            </a:endParaRPr>
          </a:p>
          <a:p>
            <a:pPr algn="just">
              <a:lnSpc>
                <a:spcPts val="43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水面上痱子粉撒得较多，油膜没有充分</a:t>
            </a:r>
            <a:r>
              <a:rPr lang="zh-CN" altLang="zh-CN" sz="2400" b="1" kern="100" dirty="0" smtClean="0">
                <a:solidFill>
                  <a:srgbClr val="404040"/>
                </a:solidFill>
                <a:latin typeface="Times New Roman"/>
                <a:ea typeface="黑体"/>
                <a:cs typeface="Times New Roman"/>
              </a:rPr>
              <a:t>展开</a:t>
            </a:r>
            <a:endParaRPr lang="zh-CN" altLang="zh-CN" sz="1050" kern="100" dirty="0">
              <a:latin typeface="宋体"/>
              <a:cs typeface="Courier New"/>
            </a:endParaRPr>
          </a:p>
        </p:txBody>
      </p:sp>
    </p:spTree>
    <p:extLst>
      <p:ext uri="{BB962C8B-B14F-4D97-AF65-F5344CB8AC3E}">
        <p14:creationId xmlns:p14="http://schemas.microsoft.com/office/powerpoint/2010/main" val="2488053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 name="矩形 10"/>
              <p:cNvSpPr/>
              <p:nvPr/>
            </p:nvSpPr>
            <p:spPr>
              <a:xfrm>
                <a:off x="101161" y="-84926"/>
                <a:ext cx="8726288" cy="5221942"/>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油膜法估测油酸分子的大小</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实验步骤为：</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404040"/>
                    </a:solidFill>
                    <a:latin typeface="Times New Roman"/>
                    <a:ea typeface="黑体"/>
                    <a:cs typeface="Times New Roman"/>
                  </a:rPr>
                  <a:t>配制酒精油酸溶液</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教师完成，记下配制比例</a:t>
                </a:r>
                <a:r>
                  <a:rPr lang="en-US" altLang="zh-CN" sz="2400" b="1" kern="100" dirty="0">
                    <a:solidFill>
                      <a:srgbClr val="404040"/>
                    </a:solidFill>
                    <a:latin typeface="Times New Roman"/>
                    <a:ea typeface="黑体"/>
                    <a:cs typeface="Courier New"/>
                  </a:rPr>
                  <a: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测定一滴酒精油酸溶液的</a:t>
                </a:r>
                <a:r>
                  <a:rPr lang="zh-CN" altLang="zh-CN" sz="2400" b="1" kern="100" dirty="0" smtClean="0">
                    <a:solidFill>
                      <a:srgbClr val="404040"/>
                    </a:solidFill>
                    <a:latin typeface="Times New Roman"/>
                    <a:ea typeface="黑体"/>
                    <a:cs typeface="Times New Roman"/>
                  </a:rPr>
                  <a:t>体积</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V</m:t>
                        </m:r>
                      </m:num>
                      <m:den>
                        <m:r>
                          <m:rPr>
                            <m:nor/>
                          </m:rPr>
                          <a:rPr lang="en-US" altLang="zh-CN" sz="2400" b="1" i="1" kern="100">
                            <a:solidFill>
                              <a:srgbClr val="404040"/>
                            </a:solidFill>
                            <a:latin typeface="Times New Roman"/>
                            <a:ea typeface="黑体"/>
                          </a:rPr>
                          <m:t>N</m:t>
                        </m:r>
                      </m:den>
                    </m:f>
                  </m:oMath>
                </a14:m>
                <a:r>
                  <a:rPr lang="en-US" altLang="zh-CN" sz="2400" b="1" kern="100" dirty="0" smtClean="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题中的</a:t>
                </a:r>
                <a:r>
                  <a:rPr lang="en-US" altLang="zh-CN" sz="2400" b="1" kern="100" dirty="0">
                    <a:solidFill>
                      <a:srgbClr val="404040"/>
                    </a:solidFill>
                    <a:latin typeface="Times New Roman"/>
                    <a:ea typeface="黑体"/>
                    <a:cs typeface="Courier New"/>
                  </a:rPr>
                  <a:t>d)</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准备浅水盘</a:t>
                </a:r>
                <a:r>
                  <a:rPr lang="en-US" altLang="zh-CN" sz="2400" b="1" kern="100" dirty="0">
                    <a:solidFill>
                      <a:srgbClr val="404040"/>
                    </a:solidFill>
                    <a:latin typeface="Times New Roman"/>
                    <a:ea typeface="黑体"/>
                    <a:cs typeface="Courier New"/>
                  </a:rPr>
                  <a:t>(a)</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形成油膜</a:t>
                </a:r>
                <a:r>
                  <a:rPr lang="en-US" altLang="zh-CN" sz="2400" b="1" kern="100" dirty="0">
                    <a:solidFill>
                      <a:srgbClr val="404040"/>
                    </a:solidFill>
                    <a:latin typeface="Times New Roman"/>
                    <a:ea typeface="黑体"/>
                    <a:cs typeface="Courier New"/>
                  </a:rPr>
                  <a:t>(b)</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描绘油膜边缘</a:t>
                </a:r>
                <a:r>
                  <a:rPr lang="en-US" altLang="zh-CN" sz="2400" b="1" kern="100" dirty="0">
                    <a:solidFill>
                      <a:srgbClr val="404040"/>
                    </a:solidFill>
                    <a:latin typeface="Times New Roman"/>
                    <a:ea typeface="黑体"/>
                    <a:cs typeface="Courier New"/>
                  </a:rPr>
                  <a:t>(e)</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测量油膜面积</a:t>
                </a:r>
                <a:r>
                  <a:rPr lang="en-US" altLang="zh-CN" sz="2400" b="1" kern="100" dirty="0">
                    <a:solidFill>
                      <a:srgbClr val="404040"/>
                    </a:solidFill>
                    <a:latin typeface="Times New Roman"/>
                    <a:ea typeface="黑体"/>
                    <a:cs typeface="Courier New"/>
                  </a:rPr>
                  <a:t>(c)</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计算分子直径</a:t>
                </a:r>
                <a:r>
                  <a:rPr lang="en-US" altLang="zh-CN" sz="2400" b="1" kern="100" dirty="0">
                    <a:solidFill>
                      <a:srgbClr val="404040"/>
                    </a:solidFill>
                    <a:latin typeface="Times New Roman"/>
                    <a:ea typeface="黑体"/>
                    <a:cs typeface="Courier New"/>
                  </a:rPr>
                  <a:t>(c).</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计算步骤：先计算一滴油酸酒精溶液中油酸的体积＝一滴酒精油酸溶液的体积</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配制比例</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得：</a:t>
                </a:r>
                <a:r>
                  <a:rPr lang="en-US" altLang="zh-CN" sz="2400" b="1" i="1" kern="100" dirty="0">
                    <a:solidFill>
                      <a:srgbClr val="404040"/>
                    </a:solidFill>
                    <a:latin typeface="Times New Roman"/>
                    <a:ea typeface="黑体"/>
                    <a:cs typeface="Courier New"/>
                  </a:rPr>
                  <a:t>V</a:t>
                </a:r>
                <a:r>
                  <a:rPr lang="en-US" altLang="zh-CN" sz="2400" b="1" kern="100" baseline="-25000" dirty="0">
                    <a:solidFill>
                      <a:srgbClr val="404040"/>
                    </a:solidFill>
                    <a:latin typeface="Times New Roman"/>
                    <a:ea typeface="黑体"/>
                    <a:cs typeface="Courier New"/>
                  </a:rPr>
                  <a:t>0</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V</m:t>
                        </m:r>
                        <m:r>
                          <m:rPr>
                            <m:nor/>
                          </m:rPr>
                          <a:rPr lang="en-US" altLang="zh-CN" sz="2400" b="1" kern="100">
                            <a:solidFill>
                              <a:srgbClr val="404040"/>
                            </a:solidFill>
                            <a:latin typeface="Times New Roman"/>
                            <a:ea typeface="黑体"/>
                          </a:rPr>
                          <m:t>·</m:t>
                        </m:r>
                        <m:r>
                          <m:rPr>
                            <m:nor/>
                          </m:rPr>
                          <a:rPr lang="en-US" altLang="zh-CN" sz="2400" b="1" i="1" kern="100">
                            <a:solidFill>
                              <a:srgbClr val="404040"/>
                            </a:solidFill>
                            <a:latin typeface="Times New Roman"/>
                            <a:ea typeface="黑体"/>
                          </a:rPr>
                          <m:t>A</m:t>
                        </m:r>
                      </m:num>
                      <m:den>
                        <m:r>
                          <m:rPr>
                            <m:nor/>
                          </m:rPr>
                          <a:rPr lang="en-US" altLang="zh-CN" sz="2400" b="1" i="1" kern="100">
                            <a:solidFill>
                              <a:srgbClr val="404040"/>
                            </a:solidFill>
                            <a:latin typeface="Times New Roman"/>
                            <a:ea typeface="黑体"/>
                          </a:rPr>
                          <m:t>N</m:t>
                        </m:r>
                      </m:den>
                    </m:f>
                  </m:oMath>
                </a14:m>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404040"/>
                    </a:solidFill>
                    <a:latin typeface="Times New Roman"/>
                    <a:ea typeface="黑体"/>
                    <a:cs typeface="Times New Roman"/>
                  </a:rPr>
                  <a:t>再计算油膜面积</a:t>
                </a:r>
                <a:r>
                  <a:rPr lang="en-US" altLang="zh-CN" sz="2400" b="1" i="1" kern="100" dirty="0">
                    <a:solidFill>
                      <a:srgbClr val="404040"/>
                    </a:solidFill>
                    <a:latin typeface="Times New Roman"/>
                    <a:ea typeface="黑体"/>
                    <a:cs typeface="Courier New"/>
                  </a:rPr>
                  <a:t>S</a:t>
                </a:r>
                <a:r>
                  <a:rPr lang="zh-CN" altLang="zh-CN" sz="2400" b="1" kern="100" dirty="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X</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a</a:t>
                </a:r>
                <a:r>
                  <a:rPr lang="en-US" altLang="zh-CN" sz="2400" b="1" kern="100" baseline="30000" dirty="0" smtClean="0">
                    <a:solidFill>
                      <a:srgbClr val="404040"/>
                    </a:solidFill>
                    <a:latin typeface="Times New Roman"/>
                    <a:ea typeface="黑体"/>
                    <a:cs typeface="Courier New"/>
                  </a:rPr>
                  <a:t>2</a:t>
                </a:r>
              </a:p>
              <a:p>
                <a:pPr algn="just">
                  <a:lnSpc>
                    <a:spcPts val="4000"/>
                  </a:lnSpc>
                  <a:spcAft>
                    <a:spcPts val="0"/>
                  </a:spcAft>
                </a:pPr>
                <a:r>
                  <a:rPr lang="zh-CN" altLang="zh-CN" sz="2400" b="1" kern="100" dirty="0">
                    <a:solidFill>
                      <a:srgbClr val="404040"/>
                    </a:solidFill>
                    <a:latin typeface="Times New Roman"/>
                    <a:ea typeface="黑体"/>
                    <a:cs typeface="Times New Roman"/>
                  </a:rPr>
                  <a:t>最后计算分子直径</a:t>
                </a:r>
                <a:r>
                  <a:rPr lang="en-US" altLang="zh-CN" sz="2400" b="1" i="1" kern="100" dirty="0">
                    <a:solidFill>
                      <a:srgbClr val="404040"/>
                    </a:solidFill>
                    <a:latin typeface="Times New Roman"/>
                    <a:ea typeface="黑体"/>
                    <a:cs typeface="Courier New"/>
                  </a:rPr>
                  <a:t>d</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V</m:t>
                        </m:r>
                        <m:r>
                          <m:rPr>
                            <m:nor/>
                          </m:rPr>
                          <a:rPr lang="en-US" altLang="zh-CN" sz="2400" b="1" kern="100" baseline="-25000">
                            <a:solidFill>
                              <a:srgbClr val="404040"/>
                            </a:solidFill>
                            <a:latin typeface="Times New Roman"/>
                            <a:ea typeface="黑体"/>
                          </a:rPr>
                          <m:t>0</m:t>
                        </m:r>
                      </m:num>
                      <m:den>
                        <m:r>
                          <m:rPr>
                            <m:nor/>
                          </m:rPr>
                          <a:rPr lang="en-US" altLang="zh-CN" sz="2400" b="1" i="1" kern="100">
                            <a:solidFill>
                              <a:srgbClr val="404040"/>
                            </a:solidFill>
                            <a:latin typeface="Times New Roman"/>
                            <a:ea typeface="黑体"/>
                          </a:rPr>
                          <m:t>S</m:t>
                        </m:r>
                      </m:den>
                    </m:f>
                  </m:oMath>
                </a14:m>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dirty="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VA</m:t>
                        </m:r>
                      </m:num>
                      <m:den>
                        <m:r>
                          <m:rPr>
                            <m:nor/>
                          </m:rPr>
                          <a:rPr lang="en-US" altLang="zh-CN" sz="2400" b="1" i="1" kern="100">
                            <a:solidFill>
                              <a:srgbClr val="404040"/>
                            </a:solidFill>
                            <a:latin typeface="Times New Roman"/>
                            <a:ea typeface="黑体"/>
                          </a:rPr>
                          <m:t>NXa</m:t>
                        </m:r>
                        <m:r>
                          <m:rPr>
                            <m:nor/>
                          </m:rPr>
                          <a:rPr lang="en-US" altLang="zh-CN" sz="2400" b="1" kern="100" baseline="30000">
                            <a:solidFill>
                              <a:srgbClr val="404040"/>
                            </a:solidFill>
                            <a:latin typeface="Times New Roman"/>
                            <a:ea typeface="黑体"/>
                          </a:rPr>
                          <m:t>2</m:t>
                        </m:r>
                      </m:den>
                    </m:f>
                  </m:oMath>
                </a14:m>
                <a:r>
                  <a:rPr lang="en-US" altLang="zh-CN" sz="2400" b="1" kern="100" dirty="0">
                    <a:solidFill>
                      <a:srgbClr val="404040"/>
                    </a:solidFill>
                    <a:latin typeface="宋体-方正超大字符集"/>
                    <a:ea typeface="黑体"/>
                    <a:cs typeface="宋体-方正超大字符集"/>
                  </a:rPr>
                  <a:t>			</a:t>
                </a:r>
                <a:r>
                  <a:rPr lang="en-US" altLang="zh-CN" sz="2400" b="1" kern="100" dirty="0" smtClean="0">
                    <a:solidFill>
                      <a:srgbClr val="404040"/>
                    </a:solidFill>
                    <a:latin typeface="宋体-方正超大字符集"/>
                    <a:ea typeface="黑体"/>
                    <a:cs typeface="宋体-方正超大字符集"/>
                  </a:rPr>
                  <a:t>			</a:t>
                </a:r>
                <a:r>
                  <a:rPr lang="en-US" altLang="zh-CN" sz="2400" b="1" kern="100" dirty="0" smtClean="0">
                    <a:solidFill>
                      <a:srgbClr val="404040"/>
                    </a:solidFill>
                    <a:latin typeface="宋体"/>
                    <a:ea typeface="黑体"/>
                    <a:cs typeface="Times New Roman"/>
                  </a:rPr>
                  <a:t>①</a:t>
                </a:r>
                <a:endParaRPr lang="zh-CN" altLang="zh-CN" sz="2400" kern="100" dirty="0">
                  <a:latin typeface="宋体"/>
                  <a:cs typeface="Courier New"/>
                </a:endParaRPr>
              </a:p>
              <a:p>
                <a:pPr algn="just">
                  <a:lnSpc>
                    <a:spcPts val="4000"/>
                  </a:lnSpc>
                  <a:spcAft>
                    <a:spcPts val="0"/>
                  </a:spcAft>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按不足半个舍去，多于半个的算一个，统计出油酸薄膜占有的小正方形个数为</a:t>
                </a:r>
                <a:r>
                  <a:rPr lang="en-US" altLang="zh-CN" sz="2400" b="1" kern="100" dirty="0">
                    <a:solidFill>
                      <a:srgbClr val="404040"/>
                    </a:solidFill>
                    <a:latin typeface="Times New Roman"/>
                    <a:ea typeface="黑体"/>
                    <a:cs typeface="Courier New"/>
                  </a:rPr>
                  <a:t>57</a:t>
                </a:r>
                <a:r>
                  <a:rPr lang="zh-CN" altLang="zh-CN" sz="2400" b="1" kern="100" dirty="0">
                    <a:solidFill>
                      <a:srgbClr val="404040"/>
                    </a:solidFill>
                    <a:latin typeface="Times New Roman"/>
                    <a:ea typeface="黑体"/>
                    <a:cs typeface="Times New Roman"/>
                  </a:rPr>
                  <a:t>个</a:t>
                </a:r>
                <a:r>
                  <a:rPr lang="en-US" altLang="zh-CN" sz="2400" b="1" kern="100" dirty="0" smtClean="0">
                    <a:solidFill>
                      <a:srgbClr val="404040"/>
                    </a:solidFill>
                    <a:latin typeface="Times New Roman"/>
                    <a:ea typeface="黑体"/>
                    <a:cs typeface="Courier New"/>
                  </a:rPr>
                  <a:t>.</a:t>
                </a:r>
              </a:p>
            </p:txBody>
          </p:sp>
        </mc:Choice>
        <mc:Fallback xmlns="">
          <p:sp>
            <p:nvSpPr>
              <p:cNvPr id="11" name="矩形 10"/>
              <p:cNvSpPr>
                <a:spLocks noRot="1" noChangeAspect="1" noMove="1" noResize="1" noEditPoints="1" noAdjustHandles="1" noChangeArrowheads="1" noChangeShapeType="1" noTextEdit="1"/>
              </p:cNvSpPr>
              <p:nvPr/>
            </p:nvSpPr>
            <p:spPr>
              <a:xfrm>
                <a:off x="101161" y="-84926"/>
                <a:ext cx="8726288" cy="5221942"/>
              </a:xfrm>
              <a:prstGeom prst="rect">
                <a:avLst/>
              </a:prstGeom>
              <a:blipFill rotWithShape="1">
                <a:blip r:embed="rId2"/>
                <a:stretch>
                  <a:fillRect l="-1118" r="-1048" b="-70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6797960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blinds(horizontal)">
                                      <p:cBhvr>
                                        <p:cTn id="7" dur="500"/>
                                        <p:tgtEl>
                                          <p:spTgt spid="11">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1">
                                            <p:txEl>
                                              <p:pRg st="3" end="3"/>
                                            </p:txEl>
                                          </p:spTgt>
                                        </p:tgtEl>
                                        <p:attrNameLst>
                                          <p:attrName>style.visibility</p:attrName>
                                        </p:attrNameLst>
                                      </p:cBhvr>
                                      <p:to>
                                        <p:strVal val="visible"/>
                                      </p:to>
                                    </p:set>
                                    <p:animEffect transition="in" filter="blinds(horizontal)">
                                      <p:cBhvr>
                                        <p:cTn id="10" dur="500"/>
                                        <p:tgtEl>
                                          <p:spTgt spid="11">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xEl>
                                              <p:pRg st="4" end="4"/>
                                            </p:txEl>
                                          </p:spTgt>
                                        </p:tgtEl>
                                        <p:attrNameLst>
                                          <p:attrName>style.visibility</p:attrName>
                                        </p:attrNameLst>
                                      </p:cBhvr>
                                      <p:to>
                                        <p:strVal val="visible"/>
                                      </p:to>
                                    </p:set>
                                    <p:animEffect transition="in" filter="blinds(horizontal)">
                                      <p:cBhvr>
                                        <p:cTn id="13" dur="500"/>
                                        <p:tgtEl>
                                          <p:spTgt spid="11">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xEl>
                                              <p:pRg st="5" end="5"/>
                                            </p:txEl>
                                          </p:spTgt>
                                        </p:tgtEl>
                                        <p:attrNameLst>
                                          <p:attrName>style.visibility</p:attrName>
                                        </p:attrNameLst>
                                      </p:cBhvr>
                                      <p:to>
                                        <p:strVal val="visible"/>
                                      </p:to>
                                    </p:set>
                                    <p:animEffect transition="in" filter="blinds(horizontal)">
                                      <p:cBhvr>
                                        <p:cTn id="16"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01804" y="159405"/>
            <a:ext cx="8726288" cy="4708981"/>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该同学实验中最终得到的计算结果和大多数同学的比较，发现自己所测数据偏大，根据公式</a:t>
            </a: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可知出现这种结果的原因可能是公式中的体积偏大或计算的油膜的面积偏小的原因：</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错误地将油酸酒精溶液的体积直接作为油酸的体积进行计算，</a:t>
            </a:r>
            <a:r>
              <a:rPr lang="en-US" altLang="zh-CN" sz="2400" b="1" i="1" kern="100" dirty="0">
                <a:solidFill>
                  <a:srgbClr val="404040"/>
                </a:solidFill>
                <a:latin typeface="Times New Roman"/>
                <a:ea typeface="黑体"/>
                <a:cs typeface="Courier New"/>
              </a:rPr>
              <a:t>V</a:t>
            </a:r>
            <a:r>
              <a:rPr lang="zh-CN" altLang="zh-CN" sz="2400" b="1" kern="100" dirty="0">
                <a:solidFill>
                  <a:srgbClr val="404040"/>
                </a:solidFill>
                <a:latin typeface="Times New Roman"/>
                <a:ea typeface="黑体"/>
                <a:cs typeface="Times New Roman"/>
              </a:rPr>
              <a:t>偏大，故</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正确；</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计算油膜面积时，错将不完整的方格作为完整方格处理，则油膜的面积偏大，故</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错误；</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计算油膜面积时，只数了完整的方格数，则油膜的面积偏小，故</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val="24119396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blinds(horizontal)">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blinds(horizontal)">
                                      <p:cBhvr>
                                        <p:cTn id="1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 name="矩形 10"/>
              <p:cNvSpPr/>
              <p:nvPr/>
            </p:nvSpPr>
            <p:spPr>
              <a:xfrm>
                <a:off x="467544" y="627534"/>
                <a:ext cx="8139166" cy="3853363"/>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水面上痱子粉撒得较多，油膜没有充分展开，则油膜的面积偏小，故</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正确</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404040"/>
                    </a:solidFill>
                    <a:latin typeface="Times New Roman"/>
                    <a:ea typeface="黑体"/>
                    <a:cs typeface="Times New Roman"/>
                  </a:rPr>
                  <a:t>本题要求选择不正确的，故选：</a:t>
                </a:r>
                <a:r>
                  <a:rPr lang="en-US" altLang="zh-CN" sz="2600" b="1" kern="100" dirty="0">
                    <a:solidFill>
                      <a:srgbClr val="404040"/>
                    </a:solidFill>
                    <a:latin typeface="Times New Roman"/>
                    <a:ea typeface="黑体"/>
                    <a:cs typeface="Courier New"/>
                  </a:rPr>
                  <a:t>B</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a:solidFill>
                      <a:schemeClr val="accent6">
                        <a:lumMod val="75000"/>
                      </a:schemeClr>
                    </a:solidFill>
                    <a:latin typeface="Times New Roman"/>
                    <a:ea typeface="黑体"/>
                    <a:cs typeface="Courier New"/>
                  </a:rPr>
                  <a:t>(1)</a:t>
                </a:r>
                <a:r>
                  <a:rPr lang="en-US" altLang="zh-CN" sz="2600" b="1" kern="100" dirty="0" err="1">
                    <a:solidFill>
                      <a:schemeClr val="accent6">
                        <a:lumMod val="75000"/>
                      </a:schemeClr>
                    </a:solidFill>
                    <a:latin typeface="Times New Roman"/>
                    <a:ea typeface="黑体"/>
                    <a:cs typeface="Courier New"/>
                  </a:rPr>
                  <a:t>dabec</a:t>
                </a:r>
                <a:r>
                  <a:rPr lang="zh-CN" altLang="zh-CN" sz="2600" b="1" kern="100" dirty="0">
                    <a:solidFill>
                      <a:schemeClr val="accent6">
                        <a:lumMod val="75000"/>
                      </a:schemeClr>
                    </a:solidFill>
                    <a:latin typeface="Times New Roman"/>
                    <a:ea typeface="黑体"/>
                    <a:cs typeface="Times New Roman"/>
                  </a:rPr>
                  <a:t>　</a:t>
                </a:r>
                <a:endParaRPr lang="en-US" altLang="zh-CN" sz="2600" b="1" kern="100" dirty="0" smtClean="0">
                  <a:solidFill>
                    <a:schemeClr val="accent6">
                      <a:lumMod val="75000"/>
                    </a:schemeClr>
                  </a:solidFill>
                  <a:latin typeface="Times New Roman"/>
                  <a:ea typeface="黑体"/>
                  <a:cs typeface="Times New Roman"/>
                </a:endParaRPr>
              </a:p>
              <a:p>
                <a:pPr algn="just">
                  <a:lnSpc>
                    <a:spcPts val="5000"/>
                  </a:lnSpc>
                  <a:spcAft>
                    <a:spcPts val="0"/>
                  </a:spcAft>
                </a:pPr>
                <a:r>
                  <a:rPr lang="en-US" altLang="zh-CN" sz="2600" b="1" kern="100" dirty="0" smtClean="0">
                    <a:solidFill>
                      <a:schemeClr val="accent6">
                        <a:lumMod val="75000"/>
                      </a:schemeClr>
                    </a:solidFill>
                    <a:latin typeface="Times New Roman"/>
                    <a:ea typeface="黑体"/>
                    <a:cs typeface="Courier New"/>
                  </a:rPr>
                  <a:t>(</a:t>
                </a:r>
                <a:r>
                  <a:rPr lang="en-US" altLang="zh-CN" sz="2600" b="1" kern="100" dirty="0">
                    <a:solidFill>
                      <a:schemeClr val="accent6">
                        <a:lumMod val="75000"/>
                      </a:schemeClr>
                    </a:solidFill>
                    <a:latin typeface="Times New Roman"/>
                    <a:ea typeface="黑体"/>
                    <a:cs typeface="Courier New"/>
                  </a:rPr>
                  <a:t>2)</a:t>
                </a:r>
                <a:r>
                  <a:rPr lang="en-US" altLang="zh-CN" sz="2600" b="1" kern="100" dirty="0">
                    <a:solidFill>
                      <a:schemeClr val="accent6">
                        <a:lumMod val="75000"/>
                      </a:schemeClr>
                    </a:solidFill>
                    <a:latin typeface="宋体"/>
                    <a:ea typeface="黑体"/>
                    <a:cs typeface="Times New Roman"/>
                  </a:rPr>
                  <a:t>①</a:t>
                </a:r>
                <a14:m>
                  <m:oMath xmlns:m="http://schemas.openxmlformats.org/officeDocument/2006/math">
                    <m:f>
                      <m:fPr>
                        <m:ctrlPr>
                          <a:rPr lang="en-US" altLang="zh-CN" sz="2600" b="1" i="1" kern="100" dirty="0" smtClean="0">
                            <a:solidFill>
                              <a:schemeClr val="accent6">
                                <a:lumMod val="75000"/>
                              </a:schemeClr>
                            </a:solidFill>
                            <a:latin typeface="Cambria Math"/>
                            <a:ea typeface="黑体"/>
                            <a:cs typeface="Times New Roman"/>
                          </a:rPr>
                        </m:ctrlPr>
                      </m:fPr>
                      <m:num>
                        <m:r>
                          <m:rPr>
                            <m:nor/>
                          </m:rPr>
                          <a:rPr lang="en-US" altLang="zh-CN" sz="2600" b="1" i="1" kern="100">
                            <a:solidFill>
                              <a:schemeClr val="accent6">
                                <a:lumMod val="75000"/>
                              </a:schemeClr>
                            </a:solidFill>
                            <a:latin typeface="Times New Roman"/>
                            <a:ea typeface="黑体"/>
                          </a:rPr>
                          <m:t>VA</m:t>
                        </m:r>
                      </m:num>
                      <m:den>
                        <m:r>
                          <m:rPr>
                            <m:nor/>
                          </m:rPr>
                          <a:rPr lang="en-US" altLang="zh-CN" sz="2600" b="1" i="1" kern="100">
                            <a:solidFill>
                              <a:schemeClr val="accent6">
                                <a:lumMod val="75000"/>
                              </a:schemeClr>
                            </a:solidFill>
                            <a:latin typeface="Times New Roman"/>
                            <a:ea typeface="黑体"/>
                          </a:rPr>
                          <m:t>NXa</m:t>
                        </m:r>
                        <m:r>
                          <m:rPr>
                            <m:nor/>
                          </m:rPr>
                          <a:rPr lang="en-US" altLang="zh-CN" sz="2600" b="1" kern="100" baseline="30000">
                            <a:solidFill>
                              <a:schemeClr val="accent6">
                                <a:lumMod val="75000"/>
                              </a:schemeClr>
                            </a:solidFill>
                            <a:latin typeface="Times New Roman"/>
                            <a:ea typeface="黑体"/>
                          </a:rPr>
                          <m:t>2</m:t>
                        </m:r>
                      </m:den>
                    </m:f>
                    <m:r>
                      <a:rPr lang="en-US" altLang="zh-CN" sz="2600" b="1" i="1" kern="100" baseline="30000">
                        <a:solidFill>
                          <a:schemeClr val="accent6">
                            <a:lumMod val="75000"/>
                          </a:schemeClr>
                        </a:solidFill>
                        <a:latin typeface="Cambria Math"/>
                        <a:ea typeface="黑体"/>
                      </a:rPr>
                      <m:t> </m:t>
                    </m:r>
                  </m:oMath>
                </a14:m>
                <a:r>
                  <a:rPr lang="zh-CN" altLang="zh-CN" sz="2600" b="1" kern="100" dirty="0">
                    <a:solidFill>
                      <a:schemeClr val="accent6">
                        <a:lumMod val="75000"/>
                      </a:schemeClr>
                    </a:solidFill>
                    <a:latin typeface="Times New Roman"/>
                    <a:ea typeface="黑体"/>
                    <a:cs typeface="Times New Roman"/>
                  </a:rPr>
                  <a:t>　</a:t>
                </a:r>
                <a:r>
                  <a:rPr lang="en-US" altLang="zh-CN" sz="2600" b="1" kern="100" dirty="0">
                    <a:solidFill>
                      <a:schemeClr val="accent6">
                        <a:lumMod val="75000"/>
                      </a:schemeClr>
                    </a:solidFill>
                    <a:latin typeface="宋体"/>
                    <a:ea typeface="黑体"/>
                    <a:cs typeface="Times New Roman"/>
                  </a:rPr>
                  <a:t>②</a:t>
                </a:r>
                <a:r>
                  <a:rPr lang="en-US" altLang="zh-CN" sz="2600" b="1" kern="100" dirty="0">
                    <a:solidFill>
                      <a:schemeClr val="accent6">
                        <a:lumMod val="75000"/>
                      </a:schemeClr>
                    </a:solidFill>
                    <a:latin typeface="Times New Roman"/>
                    <a:ea typeface="黑体"/>
                    <a:cs typeface="Courier New"/>
                  </a:rPr>
                  <a:t>57</a:t>
                </a:r>
                <a:r>
                  <a:rPr lang="zh-CN" altLang="zh-CN" sz="2600" b="1" kern="100" dirty="0">
                    <a:solidFill>
                      <a:schemeClr val="accent6">
                        <a:lumMod val="75000"/>
                      </a:schemeClr>
                    </a:solidFill>
                    <a:latin typeface="Times New Roman"/>
                    <a:ea typeface="黑体"/>
                    <a:cs typeface="Times New Roman"/>
                  </a:rPr>
                  <a:t>　</a:t>
                </a:r>
                <a:endParaRPr lang="en-US" altLang="zh-CN" sz="2600" b="1" kern="100" dirty="0" smtClean="0">
                  <a:solidFill>
                    <a:schemeClr val="accent6">
                      <a:lumMod val="75000"/>
                    </a:schemeClr>
                  </a:solidFill>
                  <a:latin typeface="Times New Roman"/>
                  <a:ea typeface="黑体"/>
                  <a:cs typeface="Times New Roman"/>
                </a:endParaRPr>
              </a:p>
              <a:p>
                <a:pPr algn="just">
                  <a:lnSpc>
                    <a:spcPts val="5000"/>
                  </a:lnSpc>
                  <a:spcAft>
                    <a:spcPts val="0"/>
                  </a:spcAft>
                </a:pPr>
                <a:r>
                  <a:rPr lang="en-US" altLang="zh-CN" sz="2600" b="1" kern="100" dirty="0" smtClean="0">
                    <a:solidFill>
                      <a:schemeClr val="accent6">
                        <a:lumMod val="75000"/>
                      </a:schemeClr>
                    </a:solidFill>
                    <a:latin typeface="Times New Roman"/>
                    <a:ea typeface="黑体"/>
                    <a:cs typeface="Courier New"/>
                  </a:rPr>
                  <a:t>(3)B</a:t>
                </a:r>
                <a:endParaRPr lang="zh-CN" altLang="zh-CN" sz="2600" kern="100" dirty="0">
                  <a:solidFill>
                    <a:schemeClr val="accent6">
                      <a:lumMod val="75000"/>
                    </a:schemeClr>
                  </a:solidFill>
                  <a:latin typeface="宋体"/>
                  <a:cs typeface="Courier New"/>
                </a:endParaRPr>
              </a:p>
            </p:txBody>
          </p:sp>
        </mc:Choice>
        <mc:Fallback xmlns="">
          <p:sp>
            <p:nvSpPr>
              <p:cNvPr id="11" name="矩形 10"/>
              <p:cNvSpPr>
                <a:spLocks noRot="1" noChangeAspect="1" noMove="1" noResize="1" noEditPoints="1" noAdjustHandles="1" noChangeArrowheads="1" noChangeShapeType="1" noTextEdit="1"/>
              </p:cNvSpPr>
              <p:nvPr/>
            </p:nvSpPr>
            <p:spPr>
              <a:xfrm>
                <a:off x="467544" y="627534"/>
                <a:ext cx="8139166" cy="3853363"/>
              </a:xfrm>
              <a:prstGeom prst="rect">
                <a:avLst/>
              </a:prstGeom>
              <a:blipFill rotWithShape="1">
                <a:blip r:embed="rId2"/>
                <a:stretch>
                  <a:fillRect l="-1348" r="-1348" b="-3165"/>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2228360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blinds(horizontal)">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blinds(horizontal)">
                                      <p:cBhvr>
                                        <p:cTn id="17" dur="5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blinds(horizontal)">
                                      <p:cBhvr>
                                        <p:cTn id="2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22944" y="650394"/>
            <a:ext cx="8813552" cy="4056047"/>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7.</a:t>
            </a:r>
            <a:r>
              <a:rPr lang="zh-CN" altLang="zh-CN" sz="2400" b="1" kern="100" dirty="0">
                <a:solidFill>
                  <a:srgbClr val="404040"/>
                </a:solidFill>
                <a:latin typeface="Times New Roman"/>
                <a:ea typeface="黑体"/>
                <a:cs typeface="Times New Roman"/>
              </a:rPr>
              <a:t>在</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用油膜法估测分子的大小</a:t>
            </a:r>
            <a:r>
              <a:rPr lang="en-US" altLang="zh-CN" sz="2400" b="1" kern="100" dirty="0">
                <a:solidFill>
                  <a:srgbClr val="404040"/>
                </a:solidFill>
                <a:latin typeface="宋体"/>
                <a:ea typeface="黑体"/>
                <a:cs typeface="Times New Roman"/>
              </a:rPr>
              <a:t>”</a:t>
            </a:r>
            <a:r>
              <a:rPr lang="zh-CN" altLang="zh-CN" sz="2400" b="1" kern="100" dirty="0" smtClean="0">
                <a:solidFill>
                  <a:srgbClr val="404040"/>
                </a:solidFill>
                <a:latin typeface="Times New Roman"/>
                <a:ea typeface="黑体"/>
                <a:cs typeface="Times New Roman"/>
              </a:rPr>
              <a:t>实验</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中</a:t>
            </a:r>
            <a:r>
              <a:rPr lang="zh-CN" altLang="zh-CN" sz="2400" b="1" kern="100" dirty="0">
                <a:solidFill>
                  <a:srgbClr val="404040"/>
                </a:solidFill>
                <a:latin typeface="Times New Roman"/>
                <a:ea typeface="黑体"/>
                <a:cs typeface="Times New Roman"/>
              </a:rPr>
              <a:t>，用注射器将一滴油酸酒精溶液滴</a:t>
            </a:r>
            <a:r>
              <a:rPr lang="zh-CN" altLang="zh-CN" sz="2400" b="1" kern="100" dirty="0" smtClean="0">
                <a:solidFill>
                  <a:srgbClr val="404040"/>
                </a:solidFill>
                <a:latin typeface="Times New Roman"/>
                <a:ea typeface="黑体"/>
                <a:cs typeface="Times New Roman"/>
              </a:rPr>
              <a:t>入</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盛</a:t>
            </a:r>
            <a:r>
              <a:rPr lang="zh-CN" altLang="zh-CN" sz="2400" b="1" kern="100" dirty="0">
                <a:solidFill>
                  <a:srgbClr val="404040"/>
                </a:solidFill>
                <a:latin typeface="Times New Roman"/>
                <a:ea typeface="黑体"/>
                <a:cs typeface="Times New Roman"/>
              </a:rPr>
              <a:t>水的浅盘里，待水面稳定后，将</a:t>
            </a:r>
            <a:r>
              <a:rPr lang="zh-CN" altLang="zh-CN" sz="2400" b="1" kern="100" dirty="0" smtClean="0">
                <a:solidFill>
                  <a:srgbClr val="404040"/>
                </a:solidFill>
                <a:latin typeface="Times New Roman"/>
                <a:ea typeface="黑体"/>
                <a:cs typeface="Times New Roman"/>
              </a:rPr>
              <a:t>玻璃</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板</a:t>
            </a:r>
            <a:r>
              <a:rPr lang="zh-CN" altLang="zh-CN" sz="2400" b="1" kern="100" dirty="0">
                <a:solidFill>
                  <a:srgbClr val="404040"/>
                </a:solidFill>
                <a:latin typeface="Times New Roman"/>
                <a:ea typeface="黑体"/>
                <a:cs typeface="Times New Roman"/>
              </a:rPr>
              <a:t>放在浅盘上，在玻璃板上描出油膜</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轮廓</a:t>
            </a:r>
            <a:r>
              <a:rPr lang="zh-CN" altLang="zh-CN" sz="2400" b="1" kern="100" dirty="0">
                <a:solidFill>
                  <a:srgbClr val="404040"/>
                </a:solidFill>
                <a:latin typeface="Times New Roman"/>
                <a:ea typeface="黑体"/>
                <a:cs typeface="Times New Roman"/>
              </a:rPr>
              <a:t>，随后把玻璃板放在坐标纸上，</a:t>
            </a:r>
            <a:r>
              <a:rPr lang="zh-CN" altLang="zh-CN" sz="2400" b="1" kern="100" dirty="0" smtClean="0">
                <a:solidFill>
                  <a:srgbClr val="404040"/>
                </a:solidFill>
                <a:latin typeface="Times New Roman"/>
                <a:ea typeface="黑体"/>
                <a:cs typeface="Times New Roman"/>
              </a:rPr>
              <a:t>其</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形状</a:t>
            </a:r>
            <a:r>
              <a:rPr lang="zh-CN" altLang="zh-CN" sz="2400" b="1" kern="100" dirty="0">
                <a:solidFill>
                  <a:srgbClr val="404040"/>
                </a:solidFill>
                <a:latin typeface="Times New Roman"/>
                <a:ea typeface="黑体"/>
                <a:cs typeface="Times New Roman"/>
              </a:rPr>
              <a:t>如图</a:t>
            </a:r>
            <a:r>
              <a:rPr lang="en-US" altLang="zh-CN" sz="2400" b="1" kern="100" dirty="0">
                <a:solidFill>
                  <a:srgbClr val="404040"/>
                </a:solidFill>
                <a:latin typeface="Times New Roman"/>
                <a:ea typeface="黑体"/>
                <a:cs typeface="Courier New"/>
              </a:rPr>
              <a:t>13</a:t>
            </a:r>
            <a:r>
              <a:rPr lang="zh-CN" altLang="zh-CN" sz="2400" b="1" kern="100" dirty="0">
                <a:solidFill>
                  <a:srgbClr val="404040"/>
                </a:solidFill>
                <a:latin typeface="Times New Roman"/>
                <a:ea typeface="黑体"/>
                <a:cs typeface="Times New Roman"/>
              </a:rPr>
              <a:t>所示，坐标纸上正方形</a:t>
            </a:r>
            <a:r>
              <a:rPr lang="zh-CN" altLang="zh-CN" sz="2400" b="1" kern="100" dirty="0" smtClean="0">
                <a:solidFill>
                  <a:srgbClr val="404040"/>
                </a:solidFill>
                <a:latin typeface="Times New Roman"/>
                <a:ea typeface="黑体"/>
                <a:cs typeface="Times New Roman"/>
              </a:rPr>
              <a:t>小方</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格</a:t>
            </a:r>
            <a:r>
              <a:rPr lang="zh-CN" altLang="zh-CN" sz="2400" b="1" kern="100" dirty="0">
                <a:solidFill>
                  <a:srgbClr val="404040"/>
                </a:solidFill>
                <a:latin typeface="Times New Roman"/>
                <a:ea typeface="黑体"/>
                <a:cs typeface="Times New Roman"/>
              </a:rPr>
              <a:t>的边长为</a:t>
            </a:r>
            <a:r>
              <a:rPr lang="en-US" altLang="zh-CN" sz="2400" b="1" kern="100" dirty="0">
                <a:solidFill>
                  <a:srgbClr val="404040"/>
                </a:solidFill>
                <a:latin typeface="Times New Roman"/>
                <a:ea typeface="黑体"/>
                <a:cs typeface="Courier New"/>
              </a:rPr>
              <a:t>10 mm</a:t>
            </a:r>
            <a:r>
              <a:rPr lang="zh-CN" altLang="zh-CN" sz="2400" b="1" kern="100" dirty="0">
                <a:solidFill>
                  <a:srgbClr val="404040"/>
                </a:solidFill>
                <a:latin typeface="Times New Roman"/>
                <a:ea typeface="黑体"/>
                <a:cs typeface="Times New Roman"/>
              </a:rPr>
              <a:t>，该油酸膜的面积</a:t>
            </a:r>
            <a:r>
              <a:rPr lang="zh-CN" altLang="zh-CN" sz="2400" b="1" kern="100" dirty="0" smtClean="0">
                <a:solidFill>
                  <a:srgbClr val="404040"/>
                </a:solidFill>
                <a:latin typeface="Times New Roman"/>
                <a:ea typeface="黑体"/>
                <a:cs typeface="Times New Roman"/>
              </a:rPr>
              <a:t>是</a:t>
            </a:r>
            <a:endParaRPr lang="en-US" altLang="zh-CN" sz="2400" b="1" kern="100" dirty="0" smtClean="0">
              <a:solidFill>
                <a:srgbClr val="404040"/>
              </a:solidFill>
              <a:latin typeface="Times New Roman"/>
              <a:ea typeface="黑体"/>
              <a:cs typeface="Times New Roman"/>
            </a:endParaRPr>
          </a:p>
        </p:txBody>
      </p:sp>
      <p:sp>
        <p:nvSpPr>
          <p:cNvPr id="4" name="对角圆角矩形 3"/>
          <p:cNvSpPr/>
          <p:nvPr/>
        </p:nvSpPr>
        <p:spPr>
          <a:xfrm>
            <a:off x="289722" y="164178"/>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pic>
        <p:nvPicPr>
          <p:cNvPr id="124930" name="Picture 2" descr="45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771550"/>
            <a:ext cx="3325614" cy="310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938529" y="3754472"/>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13</a:t>
            </a:r>
            <a:endParaRPr lang="zh-CN" altLang="zh-CN" sz="2400" kern="100" dirty="0">
              <a:effectLst/>
              <a:latin typeface="宋体"/>
              <a:cs typeface="Courier New"/>
            </a:endParaRPr>
          </a:p>
        </p:txBody>
      </p:sp>
    </p:spTree>
    <p:extLst>
      <p:ext uri="{BB962C8B-B14F-4D97-AF65-F5344CB8AC3E}">
        <p14:creationId xmlns:p14="http://schemas.microsoft.com/office/powerpoint/2010/main" val="2633370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 name="矩形 10"/>
              <p:cNvSpPr/>
              <p:nvPr/>
            </p:nvSpPr>
            <p:spPr>
              <a:xfrm>
                <a:off x="194117" y="531927"/>
                <a:ext cx="8554347" cy="4056047"/>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________ m</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；若一滴油酸酒精溶液中含有纯油酸的体积是</a:t>
                </a:r>
                <a:r>
                  <a:rPr lang="en-US" altLang="zh-CN" sz="2400" b="1" kern="100" dirty="0">
                    <a:solidFill>
                      <a:srgbClr val="404040"/>
                    </a:solidFill>
                    <a:latin typeface="Times New Roman"/>
                    <a:ea typeface="黑体"/>
                    <a:cs typeface="Courier New"/>
                  </a:rPr>
                  <a:t>4</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a:t>
                </a:r>
                <a:r>
                  <a:rPr lang="zh-CN" altLang="zh-CN" sz="2400" b="1" kern="100" baseline="30000" dirty="0">
                    <a:solidFill>
                      <a:srgbClr val="404040"/>
                    </a:solidFill>
                    <a:latin typeface="Times New Roman"/>
                    <a:ea typeface="黑体"/>
                    <a:cs typeface="Times New Roman"/>
                  </a:rPr>
                  <a:t>－</a:t>
                </a:r>
                <a:r>
                  <a:rPr lang="en-US" altLang="zh-CN" sz="2400" b="1" kern="100" baseline="30000" dirty="0">
                    <a:solidFill>
                      <a:srgbClr val="404040"/>
                    </a:solidFill>
                    <a:latin typeface="Times New Roman"/>
                    <a:ea typeface="黑体"/>
                    <a:cs typeface="Courier New"/>
                  </a:rPr>
                  <a:t>6</a:t>
                </a:r>
                <a:r>
                  <a:rPr lang="en-US" altLang="zh-CN" sz="2400" b="1" kern="100" dirty="0">
                    <a:solidFill>
                      <a:srgbClr val="404040"/>
                    </a:solidFill>
                    <a:latin typeface="Times New Roman"/>
                    <a:ea typeface="黑体"/>
                    <a:cs typeface="Courier New"/>
                  </a:rPr>
                  <a:t> mL</a:t>
                </a:r>
                <a:r>
                  <a:rPr lang="zh-CN" altLang="zh-CN" sz="2400" b="1" kern="100" dirty="0">
                    <a:solidFill>
                      <a:srgbClr val="404040"/>
                    </a:solidFill>
                    <a:latin typeface="Times New Roman"/>
                    <a:ea typeface="黑体"/>
                    <a:cs typeface="Times New Roman"/>
                  </a:rPr>
                  <a:t>，则油酸分子的直径是</a:t>
                </a:r>
                <a:r>
                  <a:rPr lang="en-US" altLang="zh-CN" sz="2400" b="1" kern="100" dirty="0">
                    <a:solidFill>
                      <a:srgbClr val="404040"/>
                    </a:solidFill>
                    <a:latin typeface="Times New Roman"/>
                    <a:ea typeface="黑体"/>
                    <a:cs typeface="Courier New"/>
                  </a:rPr>
                  <a:t>_________ m.(</a:t>
                </a:r>
                <a:r>
                  <a:rPr lang="zh-CN" altLang="zh-CN" sz="2400" b="1" kern="100" dirty="0">
                    <a:solidFill>
                      <a:srgbClr val="404040"/>
                    </a:solidFill>
                    <a:latin typeface="Times New Roman"/>
                    <a:ea typeface="黑体"/>
                    <a:cs typeface="Times New Roman"/>
                  </a:rPr>
                  <a:t>上述结果均保留</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位有效数字</a:t>
                </a:r>
                <a:r>
                  <a:rPr lang="en-US" altLang="zh-CN" sz="2400" b="1" kern="100" dirty="0">
                    <a:solidFill>
                      <a:srgbClr val="404040"/>
                    </a:solidFill>
                    <a:latin typeface="Times New Roman"/>
                    <a:ea typeface="黑体"/>
                    <a:cs typeface="Courier New"/>
                  </a:rPr>
                  <a:t>) </a:t>
                </a:r>
              </a:p>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由于小方格的个数为</a:t>
                </a:r>
                <a:r>
                  <a:rPr lang="en-US" altLang="zh-CN" sz="2400" b="1" kern="100" dirty="0">
                    <a:solidFill>
                      <a:srgbClr val="404040"/>
                    </a:solidFill>
                    <a:latin typeface="Times New Roman"/>
                    <a:ea typeface="黑体"/>
                    <a:cs typeface="Courier New"/>
                  </a:rPr>
                  <a:t>80</a:t>
                </a:r>
                <a:r>
                  <a:rPr lang="zh-CN" altLang="zh-CN" sz="2400" b="1" kern="100" dirty="0">
                    <a:solidFill>
                      <a:srgbClr val="404040"/>
                    </a:solidFill>
                    <a:latin typeface="Times New Roman"/>
                    <a:ea typeface="黑体"/>
                    <a:cs typeface="Times New Roman"/>
                  </a:rPr>
                  <a:t>个，故油酸膜的面积是</a:t>
                </a:r>
                <a:r>
                  <a:rPr lang="en-US" altLang="zh-CN" sz="2400" b="1" i="1" kern="100" dirty="0">
                    <a:solidFill>
                      <a:srgbClr val="404040"/>
                    </a:solidFill>
                    <a:latin typeface="Times New Roman"/>
                    <a:ea typeface="黑体"/>
                    <a:cs typeface="Courier New"/>
                  </a:rPr>
                  <a:t>S</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80</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100</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a:t>
                </a:r>
                <a:r>
                  <a:rPr lang="zh-CN" altLang="zh-CN" sz="2400" b="1" kern="100" baseline="30000" dirty="0">
                    <a:solidFill>
                      <a:srgbClr val="404040"/>
                    </a:solidFill>
                    <a:latin typeface="Times New Roman"/>
                    <a:ea typeface="黑体"/>
                    <a:cs typeface="Times New Roman"/>
                  </a:rPr>
                  <a:t>－</a:t>
                </a:r>
                <a:r>
                  <a:rPr lang="en-US" altLang="zh-CN" sz="2400" b="1" kern="100" baseline="30000" dirty="0">
                    <a:solidFill>
                      <a:srgbClr val="404040"/>
                    </a:solidFill>
                    <a:latin typeface="Times New Roman"/>
                    <a:ea typeface="黑体"/>
                    <a:cs typeface="Courier New"/>
                  </a:rPr>
                  <a:t>6</a:t>
                </a:r>
                <a:r>
                  <a:rPr lang="en-US" altLang="zh-CN" sz="2400" b="1" kern="100" dirty="0">
                    <a:solidFill>
                      <a:srgbClr val="404040"/>
                    </a:solidFill>
                    <a:latin typeface="Times New Roman"/>
                    <a:ea typeface="黑体"/>
                    <a:cs typeface="Courier New"/>
                  </a:rPr>
                  <a:t> m</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8</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a:t>
                </a:r>
                <a:r>
                  <a:rPr lang="zh-CN" altLang="zh-CN" sz="2400" b="1" kern="100" baseline="30000" dirty="0">
                    <a:solidFill>
                      <a:srgbClr val="404040"/>
                    </a:solidFill>
                    <a:latin typeface="Times New Roman"/>
                    <a:ea typeface="黑体"/>
                    <a:cs typeface="Times New Roman"/>
                  </a:rPr>
                  <a:t>－</a:t>
                </a:r>
                <a:r>
                  <a:rPr lang="en-US" altLang="zh-CN" sz="2400" b="1" kern="100" baseline="30000" dirty="0">
                    <a:solidFill>
                      <a:srgbClr val="404040"/>
                    </a:solidFill>
                    <a:latin typeface="Times New Roman"/>
                    <a:ea typeface="黑体"/>
                    <a:cs typeface="Courier New"/>
                  </a:rPr>
                  <a:t>3</a:t>
                </a:r>
                <a:r>
                  <a:rPr lang="en-US" altLang="zh-CN" sz="2400" b="1" kern="100" dirty="0">
                    <a:solidFill>
                      <a:srgbClr val="404040"/>
                    </a:solidFill>
                    <a:latin typeface="Times New Roman"/>
                    <a:ea typeface="黑体"/>
                    <a:cs typeface="Courier New"/>
                  </a:rPr>
                  <a:t> m</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；油酸分子直径为</a:t>
                </a:r>
                <a:r>
                  <a:rPr lang="en-US" altLang="zh-CN" sz="2400" b="1" i="1" kern="100" dirty="0">
                    <a:solidFill>
                      <a:srgbClr val="404040"/>
                    </a:solidFill>
                    <a:latin typeface="Times New Roman"/>
                    <a:ea typeface="黑体"/>
                    <a:cs typeface="Courier New"/>
                  </a:rPr>
                  <a:t>d</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V</m:t>
                        </m:r>
                      </m:num>
                      <m:den>
                        <m:r>
                          <m:rPr>
                            <m:nor/>
                          </m:rPr>
                          <a:rPr lang="en-US" altLang="zh-CN" sz="2400" b="1" i="1" kern="100">
                            <a:solidFill>
                              <a:srgbClr val="404040"/>
                            </a:solidFill>
                            <a:latin typeface="Times New Roman"/>
                            <a:ea typeface="黑体"/>
                          </a:rPr>
                          <m:t>S</m:t>
                        </m:r>
                      </m:den>
                    </m:f>
                  </m:oMath>
                </a14:m>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dirty="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4</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r>
                          <m:rPr>
                            <m:nor/>
                          </m:rPr>
                          <a:rPr lang="zh-CN" altLang="en-US" sz="2400" b="1" kern="100" baseline="30000">
                            <a:solidFill>
                              <a:srgbClr val="404040"/>
                            </a:solidFill>
                            <a:latin typeface="Times New Roman"/>
                            <a:ea typeface="黑体"/>
                            <a:cs typeface="Times New Roman"/>
                          </a:rPr>
                          <m:t>－</m:t>
                        </m:r>
                        <m:r>
                          <m:rPr>
                            <m:nor/>
                          </m:rPr>
                          <a:rPr lang="en-US" altLang="zh-CN" sz="2400" b="1" kern="100" baseline="30000">
                            <a:solidFill>
                              <a:srgbClr val="404040"/>
                            </a:solidFill>
                            <a:latin typeface="Times New Roman"/>
                            <a:ea typeface="黑体"/>
                          </a:rPr>
                          <m:t>6</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r>
                          <m:rPr>
                            <m:nor/>
                          </m:rPr>
                          <a:rPr lang="zh-CN" altLang="en-US" sz="2400" b="1" kern="100" baseline="30000">
                            <a:solidFill>
                              <a:srgbClr val="404040"/>
                            </a:solidFill>
                            <a:latin typeface="Times New Roman"/>
                            <a:ea typeface="黑体"/>
                            <a:cs typeface="Times New Roman"/>
                          </a:rPr>
                          <m:t>－</m:t>
                        </m:r>
                        <m:r>
                          <m:rPr>
                            <m:nor/>
                          </m:rPr>
                          <a:rPr lang="en-US" altLang="zh-CN" sz="2400" b="1" kern="100" baseline="30000">
                            <a:solidFill>
                              <a:srgbClr val="404040"/>
                            </a:solidFill>
                            <a:latin typeface="Times New Roman"/>
                            <a:ea typeface="黑体"/>
                          </a:rPr>
                          <m:t>6</m:t>
                        </m:r>
                      </m:num>
                      <m:den>
                        <m:r>
                          <m:rPr>
                            <m:nor/>
                          </m:rPr>
                          <a:rPr lang="en-US" altLang="zh-CN" sz="2400" b="1" kern="100">
                            <a:solidFill>
                              <a:srgbClr val="404040"/>
                            </a:solidFill>
                            <a:latin typeface="Times New Roman"/>
                            <a:ea typeface="黑体"/>
                          </a:rPr>
                          <m:t>8</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r>
                          <m:rPr>
                            <m:nor/>
                          </m:rPr>
                          <a:rPr lang="zh-CN" altLang="en-US" sz="2400" b="1" kern="100" baseline="30000">
                            <a:solidFill>
                              <a:srgbClr val="404040"/>
                            </a:solidFill>
                            <a:latin typeface="Times New Roman"/>
                            <a:ea typeface="黑体"/>
                            <a:cs typeface="Times New Roman"/>
                          </a:rPr>
                          <m:t>－</m:t>
                        </m:r>
                        <m:r>
                          <m:rPr>
                            <m:nor/>
                          </m:rPr>
                          <a:rPr lang="en-US" altLang="zh-CN" sz="2400" b="1" kern="100" baseline="30000">
                            <a:solidFill>
                              <a:srgbClr val="404040"/>
                            </a:solidFill>
                            <a:latin typeface="Times New Roman"/>
                            <a:ea typeface="黑体"/>
                          </a:rPr>
                          <m:t>3</m:t>
                        </m:r>
                      </m:den>
                    </m:f>
                  </m:oMath>
                </a14:m>
                <a:r>
                  <a:rPr lang="en-US" altLang="zh-CN" sz="2400" b="1" kern="100" dirty="0" smtClean="0">
                    <a:solidFill>
                      <a:srgbClr val="404040"/>
                    </a:solidFill>
                    <a:latin typeface="Times New Roman"/>
                    <a:ea typeface="黑体"/>
                    <a:cs typeface="Courier New"/>
                  </a:rPr>
                  <a:t> </a:t>
                </a:r>
                <a:r>
                  <a:rPr lang="en-US" altLang="zh-CN" sz="2400" b="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5</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a:t>
                </a:r>
                <a:r>
                  <a:rPr lang="zh-CN" altLang="zh-CN" sz="2400" b="1" kern="100" baseline="30000" dirty="0">
                    <a:solidFill>
                      <a:srgbClr val="404040"/>
                    </a:solidFill>
                    <a:latin typeface="Times New Roman"/>
                    <a:ea typeface="黑体"/>
                    <a:cs typeface="Times New Roman"/>
                  </a:rPr>
                  <a:t>－</a:t>
                </a:r>
                <a:r>
                  <a:rPr lang="en-US" altLang="zh-CN" sz="2400" b="1" kern="100" baseline="30000" dirty="0">
                    <a:solidFill>
                      <a:srgbClr val="404040"/>
                    </a:solidFill>
                    <a:latin typeface="Times New Roman"/>
                    <a:ea typeface="黑体"/>
                    <a:cs typeface="Courier New"/>
                  </a:rPr>
                  <a:t>10</a:t>
                </a:r>
                <a:r>
                  <a:rPr lang="en-US" altLang="zh-CN" sz="2400" b="1" kern="100" dirty="0">
                    <a:solidFill>
                      <a:srgbClr val="404040"/>
                    </a:solidFill>
                    <a:latin typeface="Times New Roman"/>
                    <a:ea typeface="黑体"/>
                    <a:cs typeface="Courier New"/>
                  </a:rPr>
                  <a:t> m</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 </a:t>
                </a:r>
                <a:r>
                  <a:rPr lang="en-US" altLang="zh-CN" sz="2400" b="1" kern="100" dirty="0">
                    <a:solidFill>
                      <a:schemeClr val="accent6">
                        <a:lumMod val="75000"/>
                      </a:schemeClr>
                    </a:solidFill>
                    <a:latin typeface="Times New Roman"/>
                    <a:ea typeface="黑体"/>
                    <a:cs typeface="Courier New"/>
                  </a:rPr>
                  <a:t>8</a:t>
                </a:r>
                <a:r>
                  <a:rPr lang="en-US" altLang="zh-CN" sz="2400" b="1" kern="100" dirty="0">
                    <a:solidFill>
                      <a:schemeClr val="accent6">
                        <a:lumMod val="75000"/>
                      </a:schemeClr>
                    </a:solidFill>
                    <a:latin typeface="宋体"/>
                    <a:ea typeface="黑体"/>
                    <a:cs typeface="Times New Roman"/>
                  </a:rPr>
                  <a:t>×</a:t>
                </a:r>
                <a:r>
                  <a:rPr lang="en-US" altLang="zh-CN" sz="2400" b="1" kern="100" dirty="0">
                    <a:solidFill>
                      <a:schemeClr val="accent6">
                        <a:lumMod val="75000"/>
                      </a:schemeClr>
                    </a:solidFill>
                    <a:latin typeface="Times New Roman"/>
                    <a:ea typeface="黑体"/>
                    <a:cs typeface="Courier New"/>
                  </a:rPr>
                  <a:t>10</a:t>
                </a:r>
                <a:r>
                  <a:rPr lang="zh-CN" altLang="zh-CN" sz="2400" b="1" kern="100" baseline="30000" dirty="0">
                    <a:solidFill>
                      <a:schemeClr val="accent6">
                        <a:lumMod val="75000"/>
                      </a:schemeClr>
                    </a:solidFill>
                    <a:latin typeface="Times New Roman"/>
                    <a:ea typeface="黑体"/>
                    <a:cs typeface="Times New Roman"/>
                  </a:rPr>
                  <a:t>－</a:t>
                </a:r>
                <a:r>
                  <a:rPr lang="en-US" altLang="zh-CN" sz="2400" b="1" kern="100" baseline="30000" dirty="0">
                    <a:solidFill>
                      <a:schemeClr val="accent6">
                        <a:lumMod val="75000"/>
                      </a:schemeClr>
                    </a:solidFill>
                    <a:latin typeface="Times New Roman"/>
                    <a:ea typeface="黑体"/>
                    <a:cs typeface="Courier New"/>
                  </a:rPr>
                  <a:t>3</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5</a:t>
                </a:r>
                <a:r>
                  <a:rPr lang="en-US" altLang="zh-CN" sz="2400" b="1" kern="100" dirty="0">
                    <a:solidFill>
                      <a:schemeClr val="accent6">
                        <a:lumMod val="75000"/>
                      </a:schemeClr>
                    </a:solidFill>
                    <a:latin typeface="宋体"/>
                    <a:ea typeface="黑体"/>
                    <a:cs typeface="Times New Roman"/>
                  </a:rPr>
                  <a:t>×</a:t>
                </a:r>
                <a:r>
                  <a:rPr lang="en-US" altLang="zh-CN" sz="2400" b="1" kern="100" dirty="0">
                    <a:solidFill>
                      <a:schemeClr val="accent6">
                        <a:lumMod val="75000"/>
                      </a:schemeClr>
                    </a:solidFill>
                    <a:latin typeface="Times New Roman"/>
                    <a:ea typeface="黑体"/>
                    <a:cs typeface="Courier New"/>
                  </a:rPr>
                  <a:t>10</a:t>
                </a:r>
                <a:r>
                  <a:rPr lang="zh-CN" altLang="zh-CN" sz="2400" b="1" kern="100" baseline="30000" dirty="0">
                    <a:solidFill>
                      <a:schemeClr val="accent6">
                        <a:lumMod val="75000"/>
                      </a:schemeClr>
                    </a:solidFill>
                    <a:latin typeface="Times New Roman"/>
                    <a:ea typeface="黑体"/>
                    <a:cs typeface="Times New Roman"/>
                  </a:rPr>
                  <a:t>－</a:t>
                </a:r>
                <a:r>
                  <a:rPr lang="en-US" altLang="zh-CN" sz="2400" b="1" kern="100" baseline="30000" dirty="0" smtClean="0">
                    <a:solidFill>
                      <a:schemeClr val="accent6">
                        <a:lumMod val="75000"/>
                      </a:schemeClr>
                    </a:solidFill>
                    <a:latin typeface="Times New Roman"/>
                    <a:ea typeface="黑体"/>
                    <a:cs typeface="Courier New"/>
                  </a:rPr>
                  <a:t>10</a:t>
                </a:r>
                <a:endParaRPr lang="zh-CN" altLang="zh-CN" sz="1050" kern="100" dirty="0">
                  <a:solidFill>
                    <a:schemeClr val="accent6">
                      <a:lumMod val="75000"/>
                    </a:schemeClr>
                  </a:solidFill>
                  <a:latin typeface="宋体"/>
                  <a:cs typeface="Courier New"/>
                </a:endParaRPr>
              </a:p>
            </p:txBody>
          </p:sp>
        </mc:Choice>
        <mc:Fallback xmlns="">
          <p:sp>
            <p:nvSpPr>
              <p:cNvPr id="11" name="矩形 10"/>
              <p:cNvSpPr>
                <a:spLocks noRot="1" noChangeAspect="1" noMove="1" noResize="1" noEditPoints="1" noAdjustHandles="1" noChangeArrowheads="1" noChangeShapeType="1" noTextEdit="1"/>
              </p:cNvSpPr>
              <p:nvPr/>
            </p:nvSpPr>
            <p:spPr>
              <a:xfrm>
                <a:off x="194117" y="531927"/>
                <a:ext cx="8554347" cy="4056047"/>
              </a:xfrm>
              <a:prstGeom prst="rect">
                <a:avLst/>
              </a:prstGeom>
              <a:blipFill rotWithShape="1">
                <a:blip r:embed="rId2"/>
                <a:stretch>
                  <a:fillRect l="-1140" r="-1069" b="-2553"/>
                </a:stretch>
              </a:blipFill>
            </p:spPr>
            <p:txBody>
              <a:bodyPr/>
              <a:lstStyle/>
              <a:p>
                <a:r>
                  <a:rPr lang="zh-CN" altLang="en-US">
                    <a:noFill/>
                  </a:rPr>
                  <a:t> </a:t>
                </a:r>
              </a:p>
            </p:txBody>
          </p:sp>
        </mc:Fallback>
      </mc:AlternateContent>
      <p:pic>
        <p:nvPicPr>
          <p:cNvPr id="6" name="图片 5">
            <a:hlinkClick r:id="rId3" action="ppaction://hlinksldjump"/>
          </p:cNvPr>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Tree>
    <p:extLst>
      <p:ext uri="{BB962C8B-B14F-4D97-AF65-F5344CB8AC3E}">
        <p14:creationId xmlns:p14="http://schemas.microsoft.com/office/powerpoint/2010/main" val="28127593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blinds(horizontal)">
                                      <p:cBhvr>
                                        <p:cTn id="1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94117" y="771550"/>
            <a:ext cx="8554347" cy="4196020"/>
          </a:xfrm>
          <a:prstGeom prst="rect">
            <a:avLst/>
          </a:prstGeom>
        </p:spPr>
        <p:txBody>
          <a:bodyPr wrap="square">
            <a:spAutoFit/>
          </a:bodyPr>
          <a:lstStyle/>
          <a:p>
            <a:pPr algn="just">
              <a:lnSpc>
                <a:spcPts val="4000"/>
              </a:lnSpc>
              <a:spcAft>
                <a:spcPts val="0"/>
              </a:spcAft>
            </a:pP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一</a:t>
            </a:r>
            <a:r>
              <a:rPr lang="zh-CN" altLang="zh-CN" sz="2400" b="1" kern="100" dirty="0">
                <a:solidFill>
                  <a:srgbClr val="404040"/>
                </a:solidFill>
                <a:latin typeface="Times New Roman"/>
                <a:ea typeface="黑体"/>
                <a:cs typeface="Times New Roman"/>
              </a:rPr>
              <a:t>物理兴趣小组利用学校实验室的数字实验系统探究物体作圆周运动时向心力与角速度、半径的关系</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首先，让一砝码在一个比较光滑的平面上做半径</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为</a:t>
            </a:r>
            <a:r>
              <a:rPr lang="en-US" altLang="zh-CN" sz="2400" b="1" kern="100" dirty="0">
                <a:solidFill>
                  <a:srgbClr val="404040"/>
                </a:solidFill>
                <a:latin typeface="Times New Roman"/>
                <a:ea typeface="黑体"/>
                <a:cs typeface="Courier New"/>
              </a:rPr>
              <a:t>0.08 m</a:t>
            </a:r>
            <a:r>
              <a:rPr lang="zh-CN" altLang="zh-CN" sz="2400" b="1" kern="100" dirty="0">
                <a:solidFill>
                  <a:srgbClr val="404040"/>
                </a:solidFill>
                <a:latin typeface="Times New Roman"/>
                <a:ea typeface="黑体"/>
                <a:cs typeface="Times New Roman"/>
              </a:rPr>
              <a:t>的圆周运动，数字实验系统得到若干组向心力</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和对应的角速度</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，他们根据实验数据绘出了</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的关系图象如图</a:t>
            </a:r>
            <a:r>
              <a:rPr lang="en-US" altLang="zh-CN" sz="2400" b="1" kern="100" dirty="0">
                <a:solidFill>
                  <a:srgbClr val="404040"/>
                </a:solidFill>
                <a:latin typeface="Times New Roman"/>
                <a:ea typeface="黑体"/>
                <a:cs typeface="Courier New"/>
              </a:rPr>
              <a:t>14</a:t>
            </a:r>
            <a:r>
              <a:rPr lang="zh-CN" altLang="zh-CN" sz="2400" b="1" kern="100" dirty="0">
                <a:solidFill>
                  <a:srgbClr val="404040"/>
                </a:solidFill>
                <a:latin typeface="Times New Roman"/>
                <a:ea typeface="黑体"/>
                <a:cs typeface="Times New Roman"/>
              </a:rPr>
              <a:t>中</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图线所示，兴趣小组的同学猜测</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一定时，</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可能与</a:t>
            </a:r>
            <a:r>
              <a:rPr lang="en-US" altLang="zh-CN" sz="2400" b="1" i="1" kern="100" dirty="0">
                <a:solidFill>
                  <a:srgbClr val="404040"/>
                </a:solidFill>
                <a:latin typeface="Times New Roman"/>
                <a:ea typeface="黑体"/>
                <a:cs typeface="Courier New"/>
              </a:rPr>
              <a:t>ω</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成正比</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你认为，可以通过进一步转换，做出</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关系图象来确定他们的猜测是否正确</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4" name="TextBox 3"/>
          <p:cNvSpPr txBox="1"/>
          <p:nvPr/>
        </p:nvSpPr>
        <p:spPr>
          <a:xfrm>
            <a:off x="75206" y="123478"/>
            <a:ext cx="5647700"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5</a:t>
            </a:r>
            <a:r>
              <a:rPr lang="zh-CN" altLang="zh-CN" sz="2800" b="1" dirty="0">
                <a:solidFill>
                  <a:srgbClr val="0070C0"/>
                </a:solidFill>
                <a:latin typeface="微软雅黑" pitchFamily="34" charset="-122"/>
                <a:ea typeface="微软雅黑" pitchFamily="34" charset="-122"/>
              </a:rPr>
              <a:t>　力学创新实验的分析</a:t>
            </a:r>
            <a:r>
              <a:rPr lang="zh-CN" altLang="zh-CN" sz="2800" b="1" dirty="0" smtClean="0">
                <a:solidFill>
                  <a:srgbClr val="0070C0"/>
                </a:solidFill>
                <a:latin typeface="微软雅黑" pitchFamily="34" charset="-122"/>
                <a:ea typeface="微软雅黑" pitchFamily="34" charset="-122"/>
              </a:rPr>
              <a:t>技巧</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5" name="直接连接符 4"/>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7" name="对角圆角矩形 6"/>
          <p:cNvSpPr/>
          <p:nvPr/>
        </p:nvSpPr>
        <p:spPr>
          <a:xfrm>
            <a:off x="307838" y="866489"/>
            <a:ext cx="873621" cy="455290"/>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solidFill>
                  <a:schemeClr val="bg1"/>
                </a:solidFill>
                <a:latin typeface="微软雅黑" pitchFamily="34" charset="-122"/>
                <a:ea typeface="微软雅黑" pitchFamily="34" charset="-122"/>
              </a:rPr>
              <a:t>例 </a:t>
            </a:r>
            <a:r>
              <a:rPr lang="en-US" altLang="zh-CN" sz="2400" b="1" dirty="0" smtClean="0">
                <a:solidFill>
                  <a:schemeClr val="bg1"/>
                </a:solidFill>
                <a:latin typeface="微软雅黑" pitchFamily="34" charset="-122"/>
                <a:ea typeface="微软雅黑" pitchFamily="34" charset="-122"/>
              </a:rPr>
              <a:t>5</a:t>
            </a:r>
            <a:endParaRPr lang="zh-CN" altLang="en-US" sz="2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374109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94117" y="131098"/>
            <a:ext cx="8554347" cy="4633128"/>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将同一砝码做圆周运动的半径</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再分别调整为</a:t>
            </a:r>
            <a:r>
              <a:rPr lang="en-US" altLang="zh-CN" sz="2400" b="1" kern="100" dirty="0">
                <a:solidFill>
                  <a:srgbClr val="404040"/>
                </a:solidFill>
                <a:latin typeface="Times New Roman"/>
                <a:ea typeface="黑体"/>
                <a:cs typeface="Courier New"/>
              </a:rPr>
              <a:t>0.04 m</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0.12 m</a:t>
            </a:r>
            <a:r>
              <a:rPr lang="zh-CN" altLang="zh-CN" sz="2400" b="1" kern="100" dirty="0">
                <a:solidFill>
                  <a:srgbClr val="404040"/>
                </a:solidFill>
                <a:latin typeface="Times New Roman"/>
                <a:ea typeface="黑体"/>
                <a:cs typeface="Times New Roman"/>
              </a:rPr>
              <a:t>，又得到了两条</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图象，如图中</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图线所示</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通过对三条图线的比较、分析、讨论，他们得出</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一定时，</a:t>
            </a:r>
            <a:r>
              <a:rPr lang="en-US" altLang="zh-CN" sz="2400" b="1" i="1" kern="100" dirty="0" err="1">
                <a:solidFill>
                  <a:srgbClr val="404040"/>
                </a:solidFill>
                <a:latin typeface="Times New Roman"/>
                <a:ea typeface="黑体"/>
                <a:cs typeface="Courier New"/>
              </a:rPr>
              <a:t>F</a:t>
            </a:r>
            <a:r>
              <a:rPr lang="en-US" altLang="zh-CN" sz="2400" b="1" kern="100" dirty="0" err="1">
                <a:solidFill>
                  <a:srgbClr val="404040"/>
                </a:solidFill>
                <a:latin typeface="宋体"/>
                <a:ea typeface="黑体"/>
                <a:cs typeface="Times New Roman"/>
              </a:rPr>
              <a:t>∝</a:t>
            </a:r>
            <a:r>
              <a:rPr lang="en-US" altLang="zh-CN" sz="2400" b="1" i="1" kern="100" dirty="0" err="1">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的结论，你认为他们的依据是</a:t>
            </a:r>
            <a:r>
              <a:rPr lang="en-US" altLang="zh-CN" sz="2400" b="1" kern="100" dirty="0">
                <a:solidFill>
                  <a:srgbClr val="404040"/>
                </a:solidFill>
                <a:latin typeface="Times New Roman"/>
                <a:ea typeface="黑体"/>
                <a:cs typeface="Courier New"/>
              </a:rPr>
              <a:t>____________.</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通过上述实验，他们得出：做</a:t>
            </a:r>
            <a:r>
              <a:rPr lang="zh-CN" altLang="zh-CN" sz="2400" b="1" kern="100" dirty="0" smtClean="0">
                <a:solidFill>
                  <a:srgbClr val="404040"/>
                </a:solidFill>
                <a:latin typeface="Times New Roman"/>
                <a:ea typeface="黑体"/>
                <a:cs typeface="Times New Roman"/>
              </a:rPr>
              <a:t>圆周运动</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物体受到的向心力</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与角速度</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、半径</a:t>
            </a:r>
            <a:r>
              <a:rPr lang="en-US" altLang="zh-CN" sz="2400" b="1" i="1" kern="100" dirty="0" smtClean="0">
                <a:solidFill>
                  <a:srgbClr val="404040"/>
                </a:solidFill>
                <a:latin typeface="Times New Roman"/>
                <a:ea typeface="黑体"/>
                <a:cs typeface="Courier New"/>
              </a:rPr>
              <a:t>r</a:t>
            </a:r>
          </a:p>
          <a:p>
            <a:pPr algn="just">
              <a:lnSpc>
                <a:spcPts val="4500"/>
              </a:lnSpc>
              <a:spcAft>
                <a:spcPts val="0"/>
              </a:spcAft>
            </a:pP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数学关系式是</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kω</a:t>
            </a:r>
            <a:r>
              <a:rPr lang="en-US" altLang="zh-CN" sz="2400" b="1" kern="100" baseline="30000" dirty="0">
                <a:solidFill>
                  <a:srgbClr val="404040"/>
                </a:solidFill>
                <a:latin typeface="Times New Roman"/>
                <a:ea typeface="黑体"/>
                <a:cs typeface="Courier New"/>
              </a:rPr>
              <a:t>2</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，其中比例系数</a:t>
            </a:r>
            <a:r>
              <a:rPr lang="en-US" altLang="zh-CN" sz="2400" b="1" i="1" kern="100" dirty="0" smtClean="0">
                <a:solidFill>
                  <a:srgbClr val="404040"/>
                </a:solidFill>
                <a:latin typeface="Times New Roman"/>
                <a:ea typeface="黑体"/>
                <a:cs typeface="Courier New"/>
              </a:rPr>
              <a:t>k</a:t>
            </a:r>
          </a:p>
          <a:p>
            <a:pPr algn="just">
              <a:lnSpc>
                <a:spcPts val="4500"/>
              </a:lnSpc>
              <a:spcAft>
                <a:spcPts val="0"/>
              </a:spcAft>
            </a:pP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单位是</a:t>
            </a:r>
            <a:r>
              <a:rPr lang="en-US" altLang="zh-CN" sz="2400" b="1" kern="100" dirty="0" smtClean="0">
                <a:solidFill>
                  <a:srgbClr val="404040"/>
                </a:solidFill>
                <a:latin typeface="Times New Roman"/>
                <a:ea typeface="黑体"/>
                <a:cs typeface="Courier New"/>
              </a:rPr>
              <a:t>________.</a:t>
            </a:r>
            <a:endParaRPr lang="zh-CN" altLang="zh-CN" sz="1050" kern="100" dirty="0">
              <a:latin typeface="宋体"/>
              <a:cs typeface="Courier New"/>
            </a:endParaRPr>
          </a:p>
        </p:txBody>
      </p:sp>
      <p:pic>
        <p:nvPicPr>
          <p:cNvPr id="125954" name="Picture 2" descr="34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2716142"/>
            <a:ext cx="2586534" cy="18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948264" y="4436338"/>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14</a:t>
            </a:r>
            <a:endParaRPr lang="zh-CN" altLang="zh-CN" sz="2400" kern="100" dirty="0">
              <a:effectLst/>
              <a:latin typeface="宋体"/>
              <a:cs typeface="Courier New"/>
            </a:endParaRPr>
          </a:p>
        </p:txBody>
      </p:sp>
    </p:spTree>
    <p:extLst>
      <p:ext uri="{BB962C8B-B14F-4D97-AF65-F5344CB8AC3E}">
        <p14:creationId xmlns:p14="http://schemas.microsoft.com/office/powerpoint/2010/main" val="27399020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94117" y="131098"/>
            <a:ext cx="8554347" cy="4708981"/>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通过对图象的观察，兴趣小组的同学猜测</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与</a:t>
            </a:r>
            <a:r>
              <a:rPr lang="en-US" altLang="zh-CN" sz="2400" b="1" i="1" kern="100" dirty="0">
                <a:solidFill>
                  <a:srgbClr val="404040"/>
                </a:solidFill>
                <a:latin typeface="Times New Roman"/>
                <a:ea typeface="黑体"/>
                <a:cs typeface="Courier New"/>
              </a:rPr>
              <a:t>ω</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成正比</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可以通过进一步的转换，通过绘出</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与</a:t>
            </a:r>
            <a:r>
              <a:rPr lang="en-US" altLang="zh-CN" sz="2400" b="1" i="1" kern="100" dirty="0">
                <a:solidFill>
                  <a:srgbClr val="404040"/>
                </a:solidFill>
                <a:latin typeface="Times New Roman"/>
                <a:ea typeface="黑体"/>
                <a:cs typeface="Courier New"/>
              </a:rPr>
              <a:t>ω</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关系图象来确定他们的猜测是否正确，如果猜测正确，做出的</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与</a:t>
            </a:r>
            <a:r>
              <a:rPr lang="en-US" altLang="zh-CN" sz="2400" b="1" i="1" kern="100" dirty="0">
                <a:solidFill>
                  <a:srgbClr val="404040"/>
                </a:solidFill>
                <a:latin typeface="Times New Roman"/>
                <a:ea typeface="黑体"/>
                <a:cs typeface="Courier New"/>
              </a:rPr>
              <a:t>ω</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的关系式应当是一条过原点的倾斜直线</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在证实了</a:t>
            </a:r>
            <a:r>
              <a:rPr lang="en-US" altLang="zh-CN" sz="2400" b="1" i="1" kern="100" dirty="0">
                <a:solidFill>
                  <a:srgbClr val="404040"/>
                </a:solidFill>
                <a:latin typeface="Times New Roman"/>
                <a:ea typeface="黑体"/>
                <a:cs typeface="Courier New"/>
              </a:rPr>
              <a:t>F</a:t>
            </a:r>
            <a:r>
              <a:rPr lang="en-US" altLang="zh-CN" sz="2400" b="1" kern="100" dirty="0">
                <a:solidFill>
                  <a:srgbClr val="404040"/>
                </a:solidFill>
                <a:latin typeface="宋体"/>
                <a:ea typeface="黑体"/>
                <a:cs typeface="Times New Roman"/>
              </a:rPr>
              <a:t>∝</a:t>
            </a:r>
            <a:r>
              <a:rPr lang="en-US" altLang="zh-CN" sz="2400" b="1" i="1" kern="100" dirty="0">
                <a:solidFill>
                  <a:srgbClr val="404040"/>
                </a:solidFill>
                <a:latin typeface="Times New Roman"/>
                <a:ea typeface="黑体"/>
                <a:cs typeface="Courier New"/>
              </a:rPr>
              <a:t>ω</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之后，他们将砝码做圆周运动的半径</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再分别调整为</a:t>
            </a:r>
            <a:r>
              <a:rPr lang="en-US" altLang="zh-CN" sz="2400" b="1" kern="100" dirty="0">
                <a:solidFill>
                  <a:srgbClr val="404040"/>
                </a:solidFill>
                <a:latin typeface="Times New Roman"/>
                <a:ea typeface="黑体"/>
                <a:cs typeface="Courier New"/>
              </a:rPr>
              <a:t>0.04 m</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0.12 m</a:t>
            </a:r>
            <a:r>
              <a:rPr lang="zh-CN" altLang="zh-CN" sz="2400" b="1" kern="100" dirty="0">
                <a:solidFill>
                  <a:srgbClr val="404040"/>
                </a:solidFill>
                <a:latin typeface="Times New Roman"/>
                <a:ea typeface="黑体"/>
                <a:cs typeface="Times New Roman"/>
              </a:rPr>
              <a:t>，又得到了两条</a:t>
            </a:r>
            <a:r>
              <a:rPr lang="en-US" altLang="zh-CN" sz="2400" b="1" i="1" kern="100" dirty="0">
                <a:solidFill>
                  <a:srgbClr val="404040"/>
                </a:solidFill>
                <a:latin typeface="Times New Roman"/>
                <a:ea typeface="黑体"/>
                <a:cs typeface="Courier New"/>
              </a:rPr>
              <a:t>F</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图象，取任意相同</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三图线对应向心力之比均约为</a:t>
            </a:r>
            <a:r>
              <a:rPr lang="en-US" altLang="zh-CN" sz="2400" b="1" kern="100" dirty="0">
                <a:solidFill>
                  <a:srgbClr val="404040"/>
                </a:solidFill>
                <a:latin typeface="Times New Roman"/>
                <a:ea typeface="黑体"/>
                <a:cs typeface="Courier New"/>
              </a:rPr>
              <a:t>3</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2</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，与其对应半径之比相同</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如果比例成立则说明向心力与物体做圆周运动的半径成正比</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Tree>
    <p:extLst>
      <p:ext uri="{BB962C8B-B14F-4D97-AF65-F5344CB8AC3E}">
        <p14:creationId xmlns:p14="http://schemas.microsoft.com/office/powerpoint/2010/main" val="1685734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78394" y="400858"/>
            <a:ext cx="8385792" cy="4056047"/>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表达式</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kω</a:t>
            </a:r>
            <a:r>
              <a:rPr lang="en-US" altLang="zh-CN" sz="2400" b="1" kern="100" baseline="30000" dirty="0">
                <a:solidFill>
                  <a:srgbClr val="404040"/>
                </a:solidFill>
                <a:latin typeface="Times New Roman"/>
                <a:ea typeface="黑体"/>
                <a:cs typeface="Courier New"/>
              </a:rPr>
              <a:t>2</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中</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的单位分别是</a:t>
            </a:r>
            <a:r>
              <a:rPr lang="en-US" altLang="zh-CN" sz="2400" b="1" kern="100" dirty="0">
                <a:solidFill>
                  <a:srgbClr val="404040"/>
                </a:solidFill>
                <a:latin typeface="Times New Roman"/>
                <a:ea typeface="黑体"/>
                <a:cs typeface="Courier New"/>
              </a:rPr>
              <a:t>N</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rad</a:t>
            </a:r>
            <a:r>
              <a:rPr lang="en-US" altLang="zh-CN" sz="2400" b="1" kern="100" dirty="0">
                <a:solidFill>
                  <a:srgbClr val="404040"/>
                </a:solidFill>
                <a:latin typeface="IPAPANNEW"/>
                <a:ea typeface="黑体"/>
                <a:cs typeface="Times New Roman"/>
              </a:rPr>
              <a:t>/s</a:t>
            </a:r>
            <a:r>
              <a:rPr lang="zh-CN" altLang="zh-CN" sz="2400" b="1" kern="100" dirty="0">
                <a:solidFill>
                  <a:srgbClr val="404040"/>
                </a:solidFill>
                <a:latin typeface="IPAPANNEW"/>
                <a:ea typeface="黑体"/>
                <a:cs typeface="Times New Roman"/>
              </a:rPr>
              <a:t>、</a:t>
            </a:r>
            <a:r>
              <a:rPr lang="en-US" altLang="zh-CN" sz="2400" b="1" kern="100" dirty="0">
                <a:solidFill>
                  <a:srgbClr val="404040"/>
                </a:solidFill>
                <a:latin typeface="IPAPANNEW"/>
                <a:ea typeface="黑体"/>
                <a:cs typeface="Times New Roman"/>
              </a:rPr>
              <a:t>m</a:t>
            </a:r>
            <a:r>
              <a:rPr lang="zh-CN" altLang="zh-CN" sz="2400" b="1" kern="100" dirty="0">
                <a:solidFill>
                  <a:srgbClr val="404040"/>
                </a:solidFill>
                <a:latin typeface="IPAPANNEW"/>
                <a:ea typeface="黑体"/>
                <a:cs typeface="Times New Roman"/>
              </a:rPr>
              <a:t>，又由</a:t>
            </a:r>
            <a:r>
              <a:rPr lang="en-US" altLang="zh-CN" sz="2400" b="1" i="1" kern="100" dirty="0">
                <a:solidFill>
                  <a:srgbClr val="404040"/>
                </a:solidFill>
                <a:latin typeface="IPAPANNEW"/>
                <a:ea typeface="黑体"/>
                <a:cs typeface="Times New Roman"/>
              </a:rPr>
              <a:t>v</a:t>
            </a:r>
            <a:r>
              <a:rPr lang="zh-CN" altLang="zh-CN" sz="2400" b="1" kern="100" dirty="0">
                <a:solidFill>
                  <a:srgbClr val="404040"/>
                </a:solidFill>
                <a:latin typeface="IPAPANNEW"/>
                <a:ea typeface="黑体"/>
                <a:cs typeface="Times New Roman"/>
              </a:rPr>
              <a:t>＝</a:t>
            </a:r>
            <a:r>
              <a:rPr lang="en-US" altLang="zh-CN" sz="2400" b="1" i="1" kern="100" dirty="0" err="1">
                <a:solidFill>
                  <a:srgbClr val="404040"/>
                </a:solidFill>
                <a:latin typeface="Times New Roman"/>
                <a:ea typeface="黑体"/>
                <a:cs typeface="Courier New"/>
              </a:rPr>
              <a:t>ω</a:t>
            </a:r>
            <a:r>
              <a:rPr lang="en-US" altLang="zh-CN" sz="2400" b="1" i="1" kern="100" dirty="0" err="1">
                <a:solidFill>
                  <a:srgbClr val="404040"/>
                </a:solidFill>
                <a:latin typeface="IPAPANNEW"/>
                <a:ea typeface="黑体"/>
                <a:cs typeface="IPAPANNEW"/>
              </a:rPr>
              <a:t>r</a:t>
            </a:r>
            <a:r>
              <a:rPr lang="zh-CN" altLang="zh-CN" sz="2400" b="1" kern="100" dirty="0">
                <a:solidFill>
                  <a:srgbClr val="404040"/>
                </a:solidFill>
                <a:latin typeface="IPAPANNEW"/>
                <a:ea typeface="黑体"/>
                <a:cs typeface="Times New Roman"/>
              </a:rPr>
              <a:t>有：</a:t>
            </a:r>
            <a:r>
              <a:rPr lang="en-US" altLang="zh-CN" sz="2400" b="1" kern="100" dirty="0">
                <a:solidFill>
                  <a:srgbClr val="404040"/>
                </a:solidFill>
                <a:latin typeface="IPAPANNEW"/>
                <a:ea typeface="黑体"/>
                <a:cs typeface="Times New Roman"/>
              </a:rPr>
              <a:t>1 m/</a:t>
            </a:r>
            <a:r>
              <a:rPr lang="en-US" altLang="zh-CN" sz="2400" b="1" kern="100" dirty="0">
                <a:solidFill>
                  <a:srgbClr val="404040"/>
                </a:solidFill>
                <a:latin typeface="Times New Roman"/>
                <a:ea typeface="黑体"/>
                <a:cs typeface="Courier New"/>
              </a:rPr>
              <a:t>s</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1(rad</a:t>
            </a:r>
            <a:r>
              <a:rPr lang="en-US" altLang="zh-CN" sz="2400" b="1" kern="100" dirty="0">
                <a:solidFill>
                  <a:srgbClr val="404040"/>
                </a:solidFill>
                <a:latin typeface="IPAPANNEW"/>
                <a:ea typeface="黑体"/>
                <a:cs typeface="Times New Roman"/>
              </a:rPr>
              <a:t>/s)·m</a:t>
            </a:r>
            <a:r>
              <a:rPr lang="zh-CN" altLang="zh-CN" sz="2400" b="1" kern="100" dirty="0">
                <a:solidFill>
                  <a:srgbClr val="404040"/>
                </a:solidFill>
                <a:latin typeface="IPAPANNEW"/>
                <a:ea typeface="黑体"/>
                <a:cs typeface="Times New Roman"/>
              </a:rPr>
              <a:t>，由</a:t>
            </a:r>
            <a:r>
              <a:rPr lang="en-US" altLang="zh-CN" sz="2400" b="1" i="1" kern="100" dirty="0">
                <a:solidFill>
                  <a:srgbClr val="404040"/>
                </a:solidFill>
                <a:latin typeface="IPAPANNEW"/>
                <a:ea typeface="黑体"/>
                <a:cs typeface="Times New Roman"/>
              </a:rPr>
              <a:t>F</a:t>
            </a:r>
            <a:r>
              <a:rPr lang="zh-CN" altLang="zh-CN" sz="2400" b="1" kern="100" dirty="0">
                <a:solidFill>
                  <a:srgbClr val="404040"/>
                </a:solidFill>
                <a:latin typeface="IPAPANNEW"/>
                <a:ea typeface="黑体"/>
                <a:cs typeface="Times New Roman"/>
              </a:rPr>
              <a:t>＝</a:t>
            </a:r>
            <a:r>
              <a:rPr lang="en-US" altLang="zh-CN" sz="2400" b="1" i="1" kern="100" dirty="0">
                <a:solidFill>
                  <a:srgbClr val="404040"/>
                </a:solidFill>
                <a:latin typeface="IPAPANNEW"/>
                <a:ea typeface="黑体"/>
                <a:cs typeface="Times New Roman"/>
              </a:rPr>
              <a:t>ma</a:t>
            </a:r>
            <a:r>
              <a:rPr lang="zh-CN" altLang="zh-CN" sz="2400" b="1" kern="100" dirty="0">
                <a:solidFill>
                  <a:srgbClr val="404040"/>
                </a:solidFill>
                <a:latin typeface="IPAPANNEW"/>
                <a:ea typeface="黑体"/>
                <a:cs typeface="Times New Roman"/>
              </a:rPr>
              <a:t>，有</a:t>
            </a:r>
            <a:r>
              <a:rPr lang="en-US" altLang="zh-CN" sz="2400" b="1" kern="100" dirty="0">
                <a:solidFill>
                  <a:srgbClr val="404040"/>
                </a:solidFill>
                <a:latin typeface="IPAPANNEW"/>
                <a:ea typeface="黑体"/>
                <a:cs typeface="Times New Roman"/>
              </a:rPr>
              <a:t>1 N</a:t>
            </a:r>
            <a:r>
              <a:rPr lang="zh-CN" altLang="zh-CN" sz="2400" b="1" kern="100" dirty="0">
                <a:solidFill>
                  <a:srgbClr val="404040"/>
                </a:solidFill>
                <a:latin typeface="IPAPANNEW"/>
                <a:ea typeface="黑体"/>
                <a:cs typeface="Times New Roman"/>
              </a:rPr>
              <a:t>＝</a:t>
            </a:r>
            <a:r>
              <a:rPr lang="en-US" altLang="zh-CN" sz="2400" b="1" kern="100" dirty="0">
                <a:solidFill>
                  <a:srgbClr val="404040"/>
                </a:solidFill>
                <a:latin typeface="IPAPANNEW"/>
                <a:ea typeface="黑体"/>
                <a:cs typeface="Times New Roman"/>
              </a:rPr>
              <a:t>1 </a:t>
            </a:r>
            <a:r>
              <a:rPr lang="en-US" altLang="zh-CN" sz="2400" b="1" kern="100" dirty="0" err="1">
                <a:solidFill>
                  <a:srgbClr val="404040"/>
                </a:solidFill>
                <a:latin typeface="IPAPANNEW"/>
                <a:ea typeface="黑体"/>
                <a:cs typeface="Times New Roman"/>
              </a:rPr>
              <a:t>kg·m</a:t>
            </a:r>
            <a:r>
              <a:rPr lang="en-US" altLang="zh-CN" sz="2400" b="1" kern="100" dirty="0">
                <a:solidFill>
                  <a:srgbClr val="404040"/>
                </a:solidFill>
                <a:latin typeface="IPAPANNEW"/>
                <a:ea typeface="黑体"/>
                <a:cs typeface="Times New Roman"/>
              </a:rPr>
              <a:t>/</a:t>
            </a:r>
            <a:r>
              <a:rPr lang="en-US" altLang="zh-CN" sz="2400" b="1" kern="100" dirty="0">
                <a:solidFill>
                  <a:srgbClr val="404040"/>
                </a:solidFill>
                <a:latin typeface="Times New Roman"/>
                <a:ea typeface="黑体"/>
                <a:cs typeface="Courier New"/>
              </a:rPr>
              <a:t>s</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，则得：</a:t>
            </a:r>
            <a:r>
              <a:rPr lang="en-US" altLang="zh-CN" sz="2400" b="1" kern="100" dirty="0">
                <a:solidFill>
                  <a:srgbClr val="404040"/>
                </a:solidFill>
                <a:latin typeface="Times New Roman"/>
                <a:ea typeface="黑体"/>
                <a:cs typeface="Courier New"/>
              </a:rPr>
              <a:t>1 N</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 rad</a:t>
            </a:r>
            <a:r>
              <a:rPr lang="en-US" altLang="zh-CN" sz="2400" b="1" kern="100" dirty="0">
                <a:solidFill>
                  <a:srgbClr val="404040"/>
                </a:solidFill>
                <a:latin typeface="IPAPANNEW"/>
                <a:ea typeface="黑体"/>
                <a:cs typeface="Times New Roman"/>
              </a:rPr>
              <a:t>/s)</a:t>
            </a:r>
            <a:r>
              <a:rPr lang="en-US" altLang="zh-CN" sz="2400" b="1" kern="100" baseline="30000" dirty="0">
                <a:solidFill>
                  <a:srgbClr val="404040"/>
                </a:solidFill>
                <a:latin typeface="IPAPANNEW"/>
                <a:ea typeface="黑体"/>
                <a:cs typeface="Times New Roman"/>
              </a:rPr>
              <a:t>2</a:t>
            </a:r>
            <a:r>
              <a:rPr lang="en-US" altLang="zh-CN" sz="2400" b="1" kern="100" dirty="0">
                <a:solidFill>
                  <a:srgbClr val="404040"/>
                </a:solidFill>
                <a:latin typeface="Times New Roman"/>
                <a:ea typeface="黑体"/>
                <a:cs typeface="Courier New"/>
              </a:rPr>
              <a:t>×</a:t>
            </a:r>
            <a:r>
              <a:rPr lang="en-US" altLang="zh-CN" sz="2400" b="1" kern="100" dirty="0">
                <a:solidFill>
                  <a:srgbClr val="404040"/>
                </a:solidFill>
                <a:latin typeface="IPAPANNEW"/>
                <a:ea typeface="黑体"/>
                <a:cs typeface="Times New Roman"/>
              </a:rPr>
              <a:t>1 m</a:t>
            </a:r>
            <a:r>
              <a:rPr lang="zh-CN" altLang="zh-CN" sz="2400" b="1" kern="100" dirty="0">
                <a:solidFill>
                  <a:srgbClr val="404040"/>
                </a:solidFill>
                <a:latin typeface="IPAPANNEW"/>
                <a:ea typeface="黑体"/>
                <a:cs typeface="Times New Roman"/>
              </a:rPr>
              <a:t>＝</a:t>
            </a:r>
            <a:r>
              <a:rPr lang="en-US" altLang="zh-CN" sz="2400" b="1" i="1" kern="100" dirty="0" err="1">
                <a:solidFill>
                  <a:srgbClr val="404040"/>
                </a:solidFill>
                <a:latin typeface="IPAPANNEW"/>
                <a:ea typeface="黑体"/>
                <a:cs typeface="Times New Roman"/>
              </a:rPr>
              <a:t>k</a:t>
            </a:r>
            <a:r>
              <a:rPr lang="en-US" altLang="zh-CN" sz="2400" b="1" kern="100" dirty="0" err="1">
                <a:solidFill>
                  <a:srgbClr val="404040"/>
                </a:solidFill>
                <a:latin typeface="IPAPANNEW"/>
                <a:ea typeface="黑体"/>
                <a:cs typeface="Times New Roman"/>
              </a:rPr>
              <a:t>·m</a:t>
            </a:r>
            <a:r>
              <a:rPr lang="en-US" altLang="zh-CN" sz="2400" b="1" kern="100" dirty="0">
                <a:solidFill>
                  <a:srgbClr val="404040"/>
                </a:solidFill>
                <a:latin typeface="IPAPANNEW"/>
                <a:ea typeface="黑体"/>
                <a:cs typeface="Times New Roman"/>
              </a:rPr>
              <a:t>/</a:t>
            </a:r>
            <a:r>
              <a:rPr lang="en-US" altLang="zh-CN" sz="2400" b="1" kern="100" dirty="0">
                <a:solidFill>
                  <a:srgbClr val="404040"/>
                </a:solidFill>
                <a:latin typeface="Times New Roman"/>
                <a:ea typeface="黑体"/>
                <a:cs typeface="Courier New"/>
              </a:rPr>
              <a:t>s</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；则得</a:t>
            </a:r>
            <a:r>
              <a:rPr lang="en-US" altLang="zh-CN" sz="2400" b="1" i="1" kern="100" dirty="0">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的单位是</a:t>
            </a:r>
            <a:r>
              <a:rPr lang="en-US" altLang="zh-CN" sz="2400" b="1" kern="100" dirty="0">
                <a:solidFill>
                  <a:srgbClr val="404040"/>
                </a:solidFill>
                <a:latin typeface="Times New Roman"/>
                <a:ea typeface="黑体"/>
                <a:cs typeface="Courier New"/>
              </a:rPr>
              <a:t>kg.</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(1)</a:t>
            </a:r>
            <a:r>
              <a:rPr lang="en-US" altLang="zh-CN" sz="2400" b="1" i="1" kern="100" dirty="0">
                <a:solidFill>
                  <a:schemeClr val="accent6">
                    <a:lumMod val="75000"/>
                  </a:schemeClr>
                </a:solidFill>
                <a:latin typeface="Times New Roman"/>
                <a:ea typeface="黑体"/>
                <a:cs typeface="Courier New"/>
              </a:rPr>
              <a:t>F</a:t>
            </a:r>
            <a:r>
              <a:rPr lang="zh-CN" altLang="zh-CN" sz="2400" b="1" kern="100" dirty="0">
                <a:solidFill>
                  <a:schemeClr val="accent6">
                    <a:lumMod val="75000"/>
                  </a:schemeClr>
                </a:solidFill>
                <a:latin typeface="Times New Roman"/>
                <a:ea typeface="黑体"/>
                <a:cs typeface="Times New Roman"/>
              </a:rPr>
              <a:t>与</a:t>
            </a:r>
            <a:r>
              <a:rPr lang="en-US" altLang="zh-CN" sz="2400" b="1" i="1" kern="100" dirty="0">
                <a:solidFill>
                  <a:schemeClr val="accent6">
                    <a:lumMod val="75000"/>
                  </a:schemeClr>
                </a:solidFill>
                <a:latin typeface="Times New Roman"/>
                <a:ea typeface="黑体"/>
                <a:cs typeface="Courier New"/>
              </a:rPr>
              <a:t>ω</a:t>
            </a:r>
            <a:r>
              <a:rPr lang="en-US" altLang="zh-CN" sz="2400" b="1" kern="100" baseline="30000" dirty="0">
                <a:solidFill>
                  <a:schemeClr val="accent6">
                    <a:lumMod val="75000"/>
                  </a:schemeClr>
                </a:solidFill>
                <a:latin typeface="Times New Roman"/>
                <a:ea typeface="黑体"/>
                <a:cs typeface="Courier New"/>
              </a:rPr>
              <a:t>2</a:t>
            </a:r>
            <a:r>
              <a:rPr lang="zh-CN" altLang="zh-CN" sz="2400" b="1" kern="100" dirty="0">
                <a:solidFill>
                  <a:schemeClr val="accent6">
                    <a:lumMod val="75000"/>
                  </a:schemeClr>
                </a:solidFill>
                <a:latin typeface="Times New Roman"/>
                <a:ea typeface="黑体"/>
                <a:cs typeface="Times New Roman"/>
              </a:rPr>
              <a:t>　</a:t>
            </a:r>
            <a:endParaRPr lang="en-US" altLang="zh-CN" sz="2400" b="1" kern="100" dirty="0" smtClean="0">
              <a:solidFill>
                <a:schemeClr val="accent6">
                  <a:lumMod val="75000"/>
                </a:schemeClr>
              </a:solidFill>
              <a:latin typeface="Times New Roman"/>
              <a:ea typeface="黑体"/>
              <a:cs typeface="Times New Roman"/>
            </a:endParaRPr>
          </a:p>
          <a:p>
            <a:pPr algn="just">
              <a:lnSpc>
                <a:spcPts val="4500"/>
              </a:lnSpc>
              <a:spcAft>
                <a:spcPts val="0"/>
              </a:spcAft>
            </a:pPr>
            <a:r>
              <a:rPr lang="en-US" altLang="zh-CN" sz="2400" b="1" kern="100" dirty="0" smtClean="0">
                <a:solidFill>
                  <a:schemeClr val="accent6">
                    <a:lumMod val="75000"/>
                  </a:schemeClr>
                </a:solidFill>
                <a:latin typeface="Times New Roman"/>
                <a:ea typeface="黑体"/>
                <a:cs typeface="Courier New"/>
              </a:rPr>
              <a:t>(</a:t>
            </a:r>
            <a:r>
              <a:rPr lang="en-US" altLang="zh-CN" sz="2400" b="1" kern="100" dirty="0">
                <a:solidFill>
                  <a:schemeClr val="accent6">
                    <a:lumMod val="75000"/>
                  </a:schemeClr>
                </a:solidFill>
                <a:latin typeface="Times New Roman"/>
                <a:ea typeface="黑体"/>
                <a:cs typeface="Courier New"/>
              </a:rPr>
              <a:t>2)</a:t>
            </a:r>
            <a:r>
              <a:rPr lang="zh-CN" altLang="zh-CN" sz="2400" b="1" kern="100" dirty="0">
                <a:solidFill>
                  <a:schemeClr val="accent6">
                    <a:lumMod val="75000"/>
                  </a:schemeClr>
                </a:solidFill>
                <a:latin typeface="Times New Roman"/>
                <a:ea typeface="黑体"/>
                <a:cs typeface="Times New Roman"/>
              </a:rPr>
              <a:t>取任意相同</a:t>
            </a:r>
            <a:r>
              <a:rPr lang="en-US" altLang="zh-CN" sz="2400" b="1" i="1" kern="100" dirty="0">
                <a:solidFill>
                  <a:schemeClr val="accent6">
                    <a:lumMod val="75000"/>
                  </a:schemeClr>
                </a:solidFill>
                <a:latin typeface="Times New Roman"/>
                <a:ea typeface="黑体"/>
                <a:cs typeface="Courier New"/>
              </a:rPr>
              <a:t>ω</a:t>
            </a:r>
            <a:r>
              <a:rPr lang="zh-CN" altLang="zh-CN" sz="2400" b="1" kern="100" dirty="0">
                <a:solidFill>
                  <a:schemeClr val="accent6">
                    <a:lumMod val="75000"/>
                  </a:schemeClr>
                </a:solidFill>
                <a:latin typeface="Times New Roman"/>
                <a:ea typeface="黑体"/>
                <a:cs typeface="Times New Roman"/>
              </a:rPr>
              <a:t>，</a:t>
            </a:r>
            <a:r>
              <a:rPr lang="en-US" altLang="zh-CN" sz="2400" b="1" i="1" kern="100" dirty="0">
                <a:solidFill>
                  <a:schemeClr val="accent6">
                    <a:lumMod val="75000"/>
                  </a:schemeClr>
                </a:solidFill>
                <a:latin typeface="Times New Roman"/>
                <a:ea typeface="黑体"/>
                <a:cs typeface="Courier New"/>
              </a:rPr>
              <a:t>A</a:t>
            </a:r>
            <a:r>
              <a:rPr lang="zh-CN" altLang="zh-CN" sz="2400" b="1" kern="100" dirty="0">
                <a:solidFill>
                  <a:schemeClr val="accent6">
                    <a:lumMod val="75000"/>
                  </a:schemeClr>
                </a:solidFill>
                <a:latin typeface="Times New Roman"/>
                <a:ea typeface="黑体"/>
                <a:cs typeface="Times New Roman"/>
              </a:rPr>
              <a:t>、</a:t>
            </a:r>
            <a:r>
              <a:rPr lang="en-US" altLang="zh-CN" sz="2400" b="1" i="1" kern="100" dirty="0">
                <a:solidFill>
                  <a:schemeClr val="accent6">
                    <a:lumMod val="75000"/>
                  </a:schemeClr>
                </a:solidFill>
                <a:latin typeface="Times New Roman"/>
                <a:ea typeface="黑体"/>
                <a:cs typeface="Courier New"/>
              </a:rPr>
              <a:t>B</a:t>
            </a:r>
            <a:r>
              <a:rPr lang="zh-CN" altLang="zh-CN" sz="2400" b="1" kern="100" dirty="0">
                <a:solidFill>
                  <a:schemeClr val="accent6">
                    <a:lumMod val="75000"/>
                  </a:schemeClr>
                </a:solidFill>
                <a:latin typeface="Times New Roman"/>
                <a:ea typeface="黑体"/>
                <a:cs typeface="Times New Roman"/>
              </a:rPr>
              <a:t>、</a:t>
            </a:r>
            <a:r>
              <a:rPr lang="en-US" altLang="zh-CN" sz="2400" b="1" i="1" kern="100" dirty="0">
                <a:solidFill>
                  <a:schemeClr val="accent6">
                    <a:lumMod val="75000"/>
                  </a:schemeClr>
                </a:solidFill>
                <a:latin typeface="Times New Roman"/>
                <a:ea typeface="黑体"/>
                <a:cs typeface="Courier New"/>
              </a:rPr>
              <a:t>C</a:t>
            </a:r>
            <a:r>
              <a:rPr lang="zh-CN" altLang="zh-CN" sz="2400" b="1" kern="100" dirty="0">
                <a:solidFill>
                  <a:schemeClr val="accent6">
                    <a:lumMod val="75000"/>
                  </a:schemeClr>
                </a:solidFill>
                <a:latin typeface="Times New Roman"/>
                <a:ea typeface="黑体"/>
                <a:cs typeface="Times New Roman"/>
              </a:rPr>
              <a:t>三图线对应向心力之比均约为</a:t>
            </a:r>
            <a:r>
              <a:rPr lang="en-US" altLang="zh-CN" sz="2400" b="1" kern="100" dirty="0">
                <a:solidFill>
                  <a:schemeClr val="accent6">
                    <a:lumMod val="75000"/>
                  </a:schemeClr>
                </a:solidFill>
                <a:latin typeface="Times New Roman"/>
                <a:ea typeface="黑体"/>
                <a:cs typeface="Courier New"/>
              </a:rPr>
              <a:t>3</a:t>
            </a:r>
            <a:r>
              <a:rPr lang="en-US" altLang="zh-CN" sz="2400" b="1" kern="100" dirty="0">
                <a:solidFill>
                  <a:schemeClr val="accent6">
                    <a:lumMod val="75000"/>
                  </a:schemeClr>
                </a:solidFill>
                <a:latin typeface="宋体"/>
                <a:ea typeface="黑体"/>
                <a:cs typeface="Times New Roman"/>
              </a:rPr>
              <a:t>∶</a:t>
            </a:r>
            <a:r>
              <a:rPr lang="en-US" altLang="zh-CN" sz="2400" b="1" kern="100" dirty="0">
                <a:solidFill>
                  <a:schemeClr val="accent6">
                    <a:lumMod val="75000"/>
                  </a:schemeClr>
                </a:solidFill>
                <a:latin typeface="Times New Roman"/>
                <a:ea typeface="黑体"/>
                <a:cs typeface="Courier New"/>
              </a:rPr>
              <a:t>2</a:t>
            </a:r>
            <a:r>
              <a:rPr lang="en-US" altLang="zh-CN" sz="2400" b="1" kern="100" dirty="0">
                <a:solidFill>
                  <a:schemeClr val="accent6">
                    <a:lumMod val="75000"/>
                  </a:schemeClr>
                </a:solidFill>
                <a:latin typeface="宋体"/>
                <a:ea typeface="黑体"/>
                <a:cs typeface="Times New Roman"/>
              </a:rPr>
              <a:t>∶</a:t>
            </a:r>
            <a:r>
              <a:rPr lang="en-US" altLang="zh-CN" sz="2400" b="1" kern="100" dirty="0">
                <a:solidFill>
                  <a:schemeClr val="accent6">
                    <a:lumMod val="75000"/>
                  </a:schemeClr>
                </a:solidFill>
                <a:latin typeface="Times New Roman"/>
                <a:ea typeface="黑体"/>
                <a:cs typeface="Courier New"/>
              </a:rPr>
              <a:t>1</a:t>
            </a:r>
            <a:r>
              <a:rPr lang="zh-CN" altLang="zh-CN" sz="2400" b="1" kern="100" dirty="0">
                <a:solidFill>
                  <a:schemeClr val="accent6">
                    <a:lumMod val="75000"/>
                  </a:schemeClr>
                </a:solidFill>
                <a:latin typeface="Times New Roman"/>
                <a:ea typeface="黑体"/>
                <a:cs typeface="Times New Roman"/>
              </a:rPr>
              <a:t>，与其对应半径之比相同　</a:t>
            </a:r>
            <a:endParaRPr lang="en-US" altLang="zh-CN" sz="2400" b="1" kern="100" dirty="0" smtClean="0">
              <a:solidFill>
                <a:schemeClr val="accent6">
                  <a:lumMod val="75000"/>
                </a:schemeClr>
              </a:solidFill>
              <a:latin typeface="Times New Roman"/>
              <a:ea typeface="黑体"/>
              <a:cs typeface="Times New Roman"/>
            </a:endParaRPr>
          </a:p>
          <a:p>
            <a:pPr algn="just">
              <a:lnSpc>
                <a:spcPts val="4500"/>
              </a:lnSpc>
              <a:spcAft>
                <a:spcPts val="0"/>
              </a:spcAft>
            </a:pPr>
            <a:r>
              <a:rPr lang="en-US" altLang="zh-CN" sz="2400" b="1" kern="100" dirty="0" smtClean="0">
                <a:solidFill>
                  <a:schemeClr val="accent6">
                    <a:lumMod val="75000"/>
                  </a:schemeClr>
                </a:solidFill>
                <a:latin typeface="Times New Roman"/>
                <a:ea typeface="黑体"/>
                <a:cs typeface="Courier New"/>
              </a:rPr>
              <a:t>(3)kg</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1887146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blinds(horizontal)">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blinds(horizontal)">
                                      <p:cBhvr>
                                        <p:cTn id="1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78394" y="1051440"/>
            <a:ext cx="8385792" cy="3600922"/>
          </a:xfrm>
          <a:prstGeom prst="rect">
            <a:avLst/>
          </a:prstGeom>
        </p:spPr>
        <p:txBody>
          <a:bodyPr wrap="square">
            <a:spAutoFit/>
          </a:bodyPr>
          <a:lstStyle/>
          <a:p>
            <a:pPr algn="just">
              <a:lnSpc>
                <a:spcPts val="4000"/>
              </a:lnSpc>
              <a:spcAft>
                <a:spcPts val="0"/>
              </a:spcAft>
            </a:pPr>
            <a:r>
              <a:rPr lang="en-US" altLang="zh-CN" sz="2600" b="1" kern="100" dirty="0">
                <a:solidFill>
                  <a:srgbClr val="404040"/>
                </a:solidFill>
                <a:latin typeface="Times New Roman"/>
                <a:ea typeface="黑体"/>
                <a:cs typeface="Courier New"/>
              </a:rPr>
              <a:t>8.(2014·</a:t>
            </a:r>
            <a:r>
              <a:rPr lang="zh-CN" altLang="zh-CN" sz="2600" b="1" kern="100" dirty="0">
                <a:solidFill>
                  <a:srgbClr val="404040"/>
                </a:solidFill>
                <a:latin typeface="Times New Roman"/>
                <a:ea typeface="黑体"/>
                <a:cs typeface="Times New Roman"/>
              </a:rPr>
              <a:t>广东</a:t>
            </a:r>
            <a:r>
              <a:rPr lang="en-US" altLang="zh-CN" sz="2600" b="1" kern="100" dirty="0">
                <a:solidFill>
                  <a:srgbClr val="404040"/>
                </a:solidFill>
                <a:latin typeface="Times New Roman"/>
                <a:ea typeface="黑体"/>
                <a:cs typeface="Courier New"/>
              </a:rPr>
              <a:t>·34(2))</a:t>
            </a:r>
            <a:r>
              <a:rPr lang="zh-CN" altLang="zh-CN" sz="2600" b="1" kern="100" dirty="0">
                <a:solidFill>
                  <a:srgbClr val="404040"/>
                </a:solidFill>
                <a:latin typeface="Times New Roman"/>
                <a:ea typeface="黑体"/>
                <a:cs typeface="Times New Roman"/>
              </a:rPr>
              <a:t>某同学根据机械能守恒定律，设计实验探究弹簧的弹性势能与压缩量的关系</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en-US" altLang="zh-CN" sz="2600" b="1" kern="100" dirty="0">
                <a:solidFill>
                  <a:srgbClr val="404040"/>
                </a:solidFill>
                <a:latin typeface="宋体"/>
                <a:ea typeface="黑体"/>
                <a:cs typeface="Times New Roman"/>
              </a:rPr>
              <a:t>①</a:t>
            </a:r>
            <a:r>
              <a:rPr lang="zh-CN" altLang="zh-CN" sz="2600" b="1" kern="100" dirty="0">
                <a:solidFill>
                  <a:srgbClr val="404040"/>
                </a:solidFill>
                <a:latin typeface="Times New Roman"/>
                <a:ea typeface="黑体"/>
                <a:cs typeface="Times New Roman"/>
              </a:rPr>
              <a:t>如图</a:t>
            </a:r>
            <a:r>
              <a:rPr lang="en-US" altLang="zh-CN" sz="2600" b="1" kern="100" dirty="0">
                <a:solidFill>
                  <a:srgbClr val="404040"/>
                </a:solidFill>
                <a:latin typeface="Times New Roman"/>
                <a:ea typeface="黑体"/>
                <a:cs typeface="Courier New"/>
              </a:rPr>
              <a:t>15(a)</a:t>
            </a:r>
            <a:r>
              <a:rPr lang="zh-CN" altLang="zh-CN" sz="2600" b="1" kern="100" dirty="0">
                <a:solidFill>
                  <a:srgbClr val="404040"/>
                </a:solidFill>
                <a:latin typeface="Times New Roman"/>
                <a:ea typeface="黑体"/>
                <a:cs typeface="Times New Roman"/>
              </a:rPr>
              <a:t>所示，将轻质弹簧下端固定于铁架台，在上端的托盘中依次增加砝码，测量相应的弹簧长度，部分数据</a:t>
            </a:r>
            <a:r>
              <a:rPr lang="zh-CN" altLang="zh-CN" sz="2600" b="1" kern="100" dirty="0">
                <a:solidFill>
                  <a:srgbClr val="404040"/>
                </a:solidFill>
                <a:latin typeface="Times New Roman" pitchFamily="18" charset="0"/>
                <a:ea typeface="黑体"/>
                <a:cs typeface="Times New Roman" pitchFamily="18" charset="0"/>
              </a:rPr>
              <a:t>如下表，由数据算得劲度系数</a:t>
            </a:r>
            <a:r>
              <a:rPr lang="en-US" altLang="zh-CN" sz="2600" b="1" i="1" kern="100" dirty="0">
                <a:solidFill>
                  <a:srgbClr val="404040"/>
                </a:solidFill>
                <a:latin typeface="Times New Roman" pitchFamily="18" charset="0"/>
                <a:ea typeface="Times New Roman" pitchFamily="18" charset="0"/>
                <a:cs typeface="Times New Roman" pitchFamily="18" charset="0"/>
              </a:rPr>
              <a:t>k</a:t>
            </a:r>
            <a:r>
              <a:rPr lang="zh-CN" altLang="zh-CN" sz="2600" b="1" kern="100" dirty="0">
                <a:solidFill>
                  <a:srgbClr val="404040"/>
                </a:solidFill>
                <a:latin typeface="Times New Roman" pitchFamily="18" charset="0"/>
                <a:ea typeface="黑体"/>
                <a:cs typeface="Times New Roman" pitchFamily="18" charset="0"/>
              </a:rPr>
              <a:t>＝</a:t>
            </a:r>
            <a:r>
              <a:rPr lang="en-US" altLang="zh-CN" sz="2600" b="1" kern="100" dirty="0">
                <a:solidFill>
                  <a:srgbClr val="404040"/>
                </a:solidFill>
                <a:latin typeface="Times New Roman" pitchFamily="18" charset="0"/>
                <a:ea typeface="Times New Roman" pitchFamily="18" charset="0"/>
                <a:cs typeface="Times New Roman" pitchFamily="18" charset="0"/>
              </a:rPr>
              <a:t>________ N/m.(</a:t>
            </a:r>
            <a:r>
              <a:rPr lang="en-US" altLang="zh-CN" sz="2600" b="1" i="1" kern="100" dirty="0">
                <a:solidFill>
                  <a:srgbClr val="404040"/>
                </a:solidFill>
                <a:latin typeface="Times New Roman" pitchFamily="18" charset="0"/>
                <a:ea typeface="Times New Roman" pitchFamily="18" charset="0"/>
                <a:cs typeface="Times New Roman" pitchFamily="18" charset="0"/>
              </a:rPr>
              <a:t>g</a:t>
            </a:r>
            <a:r>
              <a:rPr lang="zh-CN" altLang="zh-CN" sz="2600" b="1" kern="100" dirty="0">
                <a:solidFill>
                  <a:srgbClr val="404040"/>
                </a:solidFill>
                <a:latin typeface="Times New Roman" pitchFamily="18" charset="0"/>
                <a:ea typeface="黑体"/>
                <a:cs typeface="Times New Roman" pitchFamily="18" charset="0"/>
              </a:rPr>
              <a:t>取</a:t>
            </a:r>
            <a:r>
              <a:rPr lang="en-US" altLang="zh-CN" sz="2600" b="1" kern="100" dirty="0">
                <a:solidFill>
                  <a:srgbClr val="404040"/>
                </a:solidFill>
                <a:latin typeface="Times New Roman" pitchFamily="18" charset="0"/>
                <a:ea typeface="Times New Roman" pitchFamily="18" charset="0"/>
                <a:cs typeface="Times New Roman" pitchFamily="18" charset="0"/>
              </a:rPr>
              <a:t>9.8 m/s</a:t>
            </a:r>
            <a:r>
              <a:rPr lang="en-US" altLang="zh-CN" sz="2600" b="1" kern="100" baseline="30000" dirty="0">
                <a:solidFill>
                  <a:srgbClr val="404040"/>
                </a:solidFill>
                <a:latin typeface="Times New Roman" pitchFamily="18" charset="0"/>
                <a:ea typeface="Times New Roman" pitchFamily="18" charset="0"/>
                <a:cs typeface="Times New Roman" pitchFamily="18" charset="0"/>
              </a:rPr>
              <a:t>2</a:t>
            </a:r>
            <a:r>
              <a:rPr lang="en-US" altLang="zh-CN" sz="2600" b="1" kern="100" dirty="0" smtClean="0">
                <a:solidFill>
                  <a:srgbClr val="404040"/>
                </a:solidFill>
                <a:latin typeface="Times New Roman" pitchFamily="18" charset="0"/>
                <a:ea typeface="Times New Roman" pitchFamily="18" charset="0"/>
                <a:cs typeface="Times New Roman" pitchFamily="18" charset="0"/>
              </a:rPr>
              <a:t>)</a:t>
            </a:r>
            <a:endParaRPr lang="zh-CN" altLang="zh-CN" sz="2600" kern="100" dirty="0">
              <a:latin typeface="Times New Roman" pitchFamily="18" charset="0"/>
              <a:cs typeface="Times New Roman" pitchFamily="18" charset="0"/>
            </a:endParaRPr>
          </a:p>
        </p:txBody>
      </p:sp>
      <p:sp>
        <p:nvSpPr>
          <p:cNvPr id="3" name="对角圆角矩形 2"/>
          <p:cNvSpPr/>
          <p:nvPr/>
        </p:nvSpPr>
        <p:spPr>
          <a:xfrm>
            <a:off x="289722" y="331882"/>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6831232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55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418" y="849670"/>
            <a:ext cx="1609626" cy="2946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3" name="Picture 3" descr="H5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555526"/>
            <a:ext cx="3097890" cy="137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4" name="Picture 4" descr="H5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8183" y="2139702"/>
            <a:ext cx="2417412" cy="210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23928" y="4270325"/>
            <a:ext cx="801823" cy="461665"/>
          </a:xfrm>
          <a:prstGeom prst="rect">
            <a:avLst/>
          </a:prstGeom>
        </p:spPr>
        <p:txBody>
          <a:bodyPr wrap="none">
            <a:spAutoFit/>
          </a:bodyPr>
          <a:lstStyle/>
          <a:p>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rPr>
              <a:t>15</a:t>
            </a:r>
            <a:endParaRPr lang="zh-CN" altLang="en-US" sz="2400" dirty="0"/>
          </a:p>
        </p:txBody>
      </p:sp>
    </p:spTree>
    <p:extLst>
      <p:ext uri="{BB962C8B-B14F-4D97-AF65-F5344CB8AC3E}">
        <p14:creationId xmlns:p14="http://schemas.microsoft.com/office/powerpoint/2010/main" val="12026197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560600087"/>
              </p:ext>
            </p:extLst>
          </p:nvPr>
        </p:nvGraphicFramePr>
        <p:xfrm>
          <a:off x="1907704" y="411510"/>
          <a:ext cx="5544617" cy="1016000"/>
        </p:xfrm>
        <a:graphic>
          <a:graphicData uri="http://schemas.openxmlformats.org/drawingml/2006/table">
            <a:tbl>
              <a:tblPr/>
              <a:tblGrid>
                <a:gridCol w="2237756"/>
                <a:gridCol w="1102287"/>
                <a:gridCol w="1102287"/>
                <a:gridCol w="1102287"/>
              </a:tblGrid>
              <a:tr h="0">
                <a:tc>
                  <a:txBody>
                    <a:bodyPr/>
                    <a:lstStyle/>
                    <a:p>
                      <a:pPr algn="ctr">
                        <a:lnSpc>
                          <a:spcPts val="4000"/>
                        </a:lnSpc>
                        <a:spcAft>
                          <a:spcPts val="0"/>
                        </a:spcAft>
                      </a:pPr>
                      <a:r>
                        <a:rPr lang="zh-CN" sz="2400" b="1" kern="100">
                          <a:solidFill>
                            <a:srgbClr val="404040"/>
                          </a:solidFill>
                          <a:effectLst/>
                          <a:latin typeface="Times New Roman"/>
                          <a:ea typeface="黑体"/>
                          <a:cs typeface="Times New Roman"/>
                        </a:rPr>
                        <a:t>砝码质量</a:t>
                      </a:r>
                      <a:r>
                        <a:rPr lang="en-US" sz="2400" b="1" kern="100">
                          <a:solidFill>
                            <a:srgbClr val="404040"/>
                          </a:solidFill>
                          <a:effectLst/>
                          <a:latin typeface="Times New Roman"/>
                          <a:ea typeface="黑体"/>
                          <a:cs typeface="Courier New"/>
                        </a:rPr>
                        <a:t>/g</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ts val="4000"/>
                        </a:lnSpc>
                        <a:spcAft>
                          <a:spcPts val="0"/>
                        </a:spcAft>
                      </a:pPr>
                      <a:r>
                        <a:rPr lang="zh-CN" sz="2400" b="1" kern="100">
                          <a:solidFill>
                            <a:srgbClr val="404040"/>
                          </a:solidFill>
                          <a:effectLst/>
                          <a:latin typeface="Times New Roman"/>
                          <a:ea typeface="黑体"/>
                          <a:cs typeface="Times New Roman"/>
                        </a:rPr>
                        <a:t>弹簧长度</a:t>
                      </a:r>
                      <a:r>
                        <a:rPr lang="en-US" sz="2400" b="1" kern="100">
                          <a:solidFill>
                            <a:srgbClr val="404040"/>
                          </a:solidFill>
                          <a:effectLst/>
                          <a:latin typeface="Times New Roman"/>
                          <a:ea typeface="黑体"/>
                          <a:cs typeface="Courier New"/>
                        </a:rPr>
                        <a:t>/cm</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8.62</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7.63</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dirty="0">
                          <a:solidFill>
                            <a:srgbClr val="404040"/>
                          </a:solidFill>
                          <a:effectLst/>
                          <a:latin typeface="Times New Roman"/>
                          <a:ea typeface="黑体"/>
                          <a:cs typeface="Courier New"/>
                        </a:rPr>
                        <a:t>6.66</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矩形 8"/>
          <p:cNvSpPr/>
          <p:nvPr/>
        </p:nvSpPr>
        <p:spPr>
          <a:xfrm>
            <a:off x="278814" y="1489883"/>
            <a:ext cx="8469650" cy="3170099"/>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取下弹簧，将其一端固定于气垫导轨左侧，如图</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所示，调整导轨使滑块自由滑动时，通过两个光电门的速度大小</a:t>
            </a:r>
            <a:r>
              <a:rPr lang="en-US" altLang="zh-CN" sz="2400" b="1" kern="100" dirty="0" smtClean="0">
                <a:solidFill>
                  <a:srgbClr val="404040"/>
                </a:solidFill>
                <a:latin typeface="Times New Roman"/>
                <a:ea typeface="黑体"/>
                <a:cs typeface="Courier New"/>
              </a:rPr>
              <a:t>________.</a:t>
            </a:r>
            <a:endParaRPr lang="zh-CN" altLang="zh-CN" sz="2400" kern="100" dirty="0">
              <a:latin typeface="宋体"/>
              <a:cs typeface="Courier New"/>
            </a:endParaRPr>
          </a:p>
          <a:p>
            <a:pPr algn="just">
              <a:lnSpc>
                <a:spcPts val="4000"/>
              </a:lnSpc>
              <a:spcAft>
                <a:spcPts val="0"/>
              </a:spcAft>
            </a:pP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用滑块压缩弹簧，记录弹簧的压缩量</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；释放滑块，记录滑块脱离弹簧后的速度</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，释放滑块过程中，弹簧的弹性势能转化为</a:t>
            </a:r>
            <a:r>
              <a:rPr lang="en-US" altLang="zh-CN" sz="2400" b="1" kern="100" dirty="0" smtClean="0">
                <a:solidFill>
                  <a:srgbClr val="404040"/>
                </a:solidFill>
                <a:latin typeface="Times New Roman"/>
                <a:ea typeface="黑体"/>
                <a:cs typeface="Courier New"/>
              </a:rPr>
              <a:t>________.</a:t>
            </a:r>
            <a:endParaRPr lang="zh-CN" altLang="zh-CN" sz="2400" kern="100" dirty="0">
              <a:latin typeface="宋体"/>
              <a:cs typeface="Courier New"/>
            </a:endParaRPr>
          </a:p>
        </p:txBody>
      </p:sp>
    </p:spTree>
    <p:extLst>
      <p:ext uri="{BB962C8B-B14F-4D97-AF65-F5344CB8AC3E}">
        <p14:creationId xmlns:p14="http://schemas.microsoft.com/office/powerpoint/2010/main" val="2588582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79512" y="-50284"/>
            <a:ext cx="8856984" cy="5221942"/>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宋体"/>
                <a:ea typeface="黑体"/>
                <a:cs typeface="Times New Roman"/>
              </a:rPr>
              <a:t>④</a:t>
            </a:r>
            <a:r>
              <a:rPr lang="zh-CN" altLang="zh-CN" sz="2400" b="1" kern="100" dirty="0">
                <a:solidFill>
                  <a:srgbClr val="404040"/>
                </a:solidFill>
                <a:latin typeface="Times New Roman"/>
                <a:ea typeface="黑体"/>
                <a:cs typeface="Times New Roman"/>
              </a:rPr>
              <a:t>重复</a:t>
            </a: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中的操作，得到</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与</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的关系如图</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，由图可知，</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与</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成</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关系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由上述实验可得结论：对同一根弹簧，弹性势能与弹簧的</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成正比</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加</a:t>
            </a:r>
            <a:r>
              <a:rPr lang="en-US" altLang="zh-CN" sz="2400" b="1" kern="100" dirty="0">
                <a:solidFill>
                  <a:srgbClr val="404040"/>
                </a:solidFill>
                <a:latin typeface="Times New Roman"/>
                <a:ea typeface="黑体"/>
                <a:cs typeface="Courier New"/>
              </a:rPr>
              <a:t>50 g</a:t>
            </a:r>
            <a:r>
              <a:rPr lang="zh-CN" altLang="zh-CN" sz="2400" b="1" kern="100" dirty="0">
                <a:solidFill>
                  <a:srgbClr val="404040"/>
                </a:solidFill>
                <a:latin typeface="Times New Roman"/>
                <a:ea typeface="黑体"/>
                <a:cs typeface="Times New Roman"/>
              </a:rPr>
              <a:t>砝码时，弹簧弹力</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1</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，加</a:t>
            </a:r>
            <a:r>
              <a:rPr lang="en-US" altLang="zh-CN" sz="2400" b="1" kern="100" dirty="0">
                <a:solidFill>
                  <a:srgbClr val="404040"/>
                </a:solidFill>
                <a:latin typeface="Times New Roman"/>
                <a:ea typeface="黑体"/>
                <a:cs typeface="Courier New"/>
              </a:rPr>
              <a:t>100 g</a:t>
            </a:r>
            <a:r>
              <a:rPr lang="zh-CN" altLang="zh-CN" sz="2400" b="1" kern="100" dirty="0">
                <a:solidFill>
                  <a:srgbClr val="404040"/>
                </a:solidFill>
                <a:latin typeface="Times New Roman"/>
                <a:ea typeface="黑体"/>
                <a:cs typeface="Times New Roman"/>
              </a:rPr>
              <a:t>砝码时</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2</a:t>
            </a:r>
            <a:r>
              <a:rPr lang="en-US" altLang="zh-CN" sz="2400" b="1" i="1" kern="100" dirty="0">
                <a:solidFill>
                  <a:srgbClr val="404040"/>
                </a:solidFill>
                <a:latin typeface="Times New Roman"/>
                <a:ea typeface="黑体"/>
                <a:cs typeface="Courier New"/>
              </a:rPr>
              <a:t>mg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Δ</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F</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l</a:t>
            </a:r>
            <a:r>
              <a:rPr lang="en-US" altLang="zh-CN" sz="2400" b="1" kern="100" baseline="-25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，则</a:t>
            </a:r>
            <a:r>
              <a:rPr lang="en-US" altLang="zh-CN" sz="2400" b="1" i="1" kern="100" dirty="0">
                <a:solidFill>
                  <a:srgbClr val="404040"/>
                </a:solidFill>
                <a:latin typeface="Times New Roman"/>
                <a:ea typeface="黑体"/>
                <a:cs typeface="Courier New"/>
              </a:rPr>
              <a:t>k</a:t>
            </a:r>
            <a:r>
              <a:rPr lang="en-US" altLang="zh-CN" sz="2400" b="1" kern="100" dirty="0" smtClean="0">
                <a:solidFill>
                  <a:srgbClr val="404040"/>
                </a:solidFill>
                <a:latin typeface="宋体"/>
                <a:ea typeface="黑体"/>
                <a:cs typeface="Times New Roman"/>
              </a:rPr>
              <a:t>≈</a:t>
            </a:r>
            <a:r>
              <a:rPr lang="en-US" altLang="zh-CN" sz="2400" b="1" kern="100" dirty="0" smtClean="0">
                <a:solidFill>
                  <a:srgbClr val="404040"/>
                </a:solidFill>
                <a:latin typeface="Times New Roman"/>
                <a:ea typeface="黑体"/>
                <a:cs typeface="Courier New"/>
              </a:rPr>
              <a:t>49.5 </a:t>
            </a:r>
            <a:r>
              <a:rPr lang="en-US" altLang="zh-CN" sz="2400" b="1" kern="100" dirty="0">
                <a:solidFill>
                  <a:srgbClr val="404040"/>
                </a:solidFill>
                <a:latin typeface="Times New Roman"/>
                <a:ea typeface="黑体"/>
                <a:cs typeface="Courier New"/>
              </a:rPr>
              <a:t>N</a:t>
            </a:r>
            <a:r>
              <a:rPr lang="en-US" altLang="zh-CN" sz="2400" b="1" kern="100" dirty="0">
                <a:solidFill>
                  <a:srgbClr val="404040"/>
                </a:solidFill>
                <a:latin typeface="IPAPANNEW"/>
                <a:ea typeface="黑体"/>
                <a:cs typeface="Times New Roman"/>
              </a:rPr>
              <a:t>/m</a:t>
            </a:r>
            <a:r>
              <a:rPr lang="zh-CN" altLang="zh-CN" sz="2400" b="1" kern="100" dirty="0">
                <a:solidFill>
                  <a:srgbClr val="404040"/>
                </a:solidFill>
                <a:latin typeface="IPAPANNEW"/>
                <a:ea typeface="黑体"/>
                <a:cs typeface="Times New Roman"/>
              </a:rPr>
              <a:t>，同理由加</a:t>
            </a:r>
            <a:r>
              <a:rPr lang="en-US" altLang="zh-CN" sz="2400" b="1" kern="100" dirty="0">
                <a:solidFill>
                  <a:srgbClr val="404040"/>
                </a:solidFill>
                <a:latin typeface="IPAPANNEW"/>
                <a:ea typeface="黑体"/>
                <a:cs typeface="Times New Roman"/>
              </a:rPr>
              <a:t>100 g</a:t>
            </a:r>
            <a:r>
              <a:rPr lang="zh-CN" altLang="zh-CN" sz="2400" b="1" kern="100" dirty="0">
                <a:solidFill>
                  <a:srgbClr val="404040"/>
                </a:solidFill>
                <a:latin typeface="IPAPANNEW"/>
                <a:ea typeface="黑体"/>
                <a:cs typeface="Times New Roman"/>
              </a:rPr>
              <a:t>砝码和加</a:t>
            </a:r>
            <a:r>
              <a:rPr lang="en-US" altLang="zh-CN" sz="2400" b="1" kern="100" dirty="0">
                <a:solidFill>
                  <a:srgbClr val="404040"/>
                </a:solidFill>
                <a:latin typeface="IPAPANNEW"/>
                <a:ea typeface="黑体"/>
                <a:cs typeface="Times New Roman"/>
              </a:rPr>
              <a:t>150 g</a:t>
            </a:r>
            <a:r>
              <a:rPr lang="zh-CN" altLang="zh-CN" sz="2400" b="1" kern="100" dirty="0">
                <a:solidFill>
                  <a:srgbClr val="404040"/>
                </a:solidFill>
                <a:latin typeface="IPAPANNEW"/>
                <a:ea typeface="黑体"/>
                <a:cs typeface="Times New Roman"/>
              </a:rPr>
              <a:t>砝码的情况可求得</a:t>
            </a:r>
            <a:r>
              <a:rPr lang="en-US" altLang="zh-CN" sz="2400" b="1" i="1" kern="100" dirty="0">
                <a:solidFill>
                  <a:srgbClr val="404040"/>
                </a:solidFill>
                <a:latin typeface="IPAPANNEW"/>
                <a:ea typeface="黑体"/>
                <a:cs typeface="Times New Roman"/>
              </a:rPr>
              <a:t>k</a:t>
            </a:r>
            <a:r>
              <a:rPr lang="zh-CN" altLang="zh-CN" sz="2400" b="1" kern="100" dirty="0" smtClean="0">
                <a:solidFill>
                  <a:srgbClr val="404040"/>
                </a:solidFill>
                <a:latin typeface="宋体"/>
                <a:ea typeface="黑体"/>
                <a:cs typeface="宋体"/>
              </a:rPr>
              <a:t>′≈</a:t>
            </a:r>
            <a:r>
              <a:rPr lang="en-US" altLang="zh-CN" sz="2400" b="1" kern="100" dirty="0" smtClean="0">
                <a:solidFill>
                  <a:srgbClr val="404040"/>
                </a:solidFill>
                <a:latin typeface="IPAPANNEW"/>
                <a:ea typeface="黑体"/>
                <a:cs typeface="Times New Roman"/>
              </a:rPr>
              <a:t>50.5 N/</a:t>
            </a:r>
            <a:r>
              <a:rPr lang="en-US" altLang="zh-CN" sz="2400" b="1" kern="100" dirty="0" smtClean="0">
                <a:solidFill>
                  <a:srgbClr val="404040"/>
                </a:solidFill>
                <a:latin typeface="Times New Roman"/>
                <a:ea typeface="黑体"/>
                <a:cs typeface="Courier New"/>
              </a:rPr>
              <a:t>m</a:t>
            </a:r>
            <a:r>
              <a:rPr lang="zh-CN" altLang="zh-CN" sz="2400" b="1" kern="100" dirty="0" smtClean="0">
                <a:solidFill>
                  <a:srgbClr val="404040"/>
                </a:solidFill>
                <a:latin typeface="Times New Roman"/>
                <a:ea typeface="黑体"/>
                <a:cs typeface="Times New Roman"/>
              </a:rPr>
              <a:t>，则劲度系数</a:t>
            </a:r>
            <a:endParaRPr lang="zh-CN" altLang="zh-CN" sz="1050" kern="100" dirty="0" smtClean="0">
              <a:latin typeface="宋体"/>
              <a:cs typeface="Courier New"/>
            </a:endParaRPr>
          </a:p>
          <a:p>
            <a:pPr algn="just">
              <a:lnSpc>
                <a:spcPts val="4000"/>
              </a:lnSpc>
              <a:spcAft>
                <a:spcPts val="0"/>
              </a:spcAft>
            </a:pPr>
            <a:r>
              <a:rPr lang="en-US" altLang="zh-CN" sz="2400" b="1" kern="100" dirty="0" smtClean="0">
                <a:solidFill>
                  <a:srgbClr val="404040"/>
                </a:solidFill>
                <a:latin typeface="宋体"/>
                <a:ea typeface="黑体"/>
                <a:cs typeface="Times New Roman"/>
              </a:rPr>
              <a:t>②</a:t>
            </a:r>
            <a:r>
              <a:rPr lang="zh-CN" altLang="zh-CN" sz="2400" b="1" kern="100" dirty="0" smtClean="0">
                <a:solidFill>
                  <a:srgbClr val="404040"/>
                </a:solidFill>
                <a:latin typeface="Times New Roman"/>
                <a:ea typeface="黑体"/>
                <a:cs typeface="Times New Roman"/>
              </a:rPr>
              <a:t>使滑块通过两个光电门时的速度大小相等，就可以认为滑块离开弹簧后做匀速直线运动</a:t>
            </a:r>
            <a:r>
              <a:rPr lang="en-US" altLang="zh-CN" sz="2400" b="1" kern="100" dirty="0" smtClean="0">
                <a:solidFill>
                  <a:srgbClr val="404040"/>
                </a:solidFill>
                <a:latin typeface="Times New Roman"/>
                <a:ea typeface="黑体"/>
                <a:cs typeface="Courier New"/>
              </a:rPr>
              <a:t>.</a:t>
            </a:r>
            <a:endParaRPr lang="zh-CN" altLang="zh-CN" sz="1050" kern="100" dirty="0" smtClean="0">
              <a:latin typeface="宋体"/>
              <a:cs typeface="Courier New"/>
            </a:endParaRPr>
          </a:p>
          <a:p>
            <a:pPr algn="just">
              <a:lnSpc>
                <a:spcPts val="4000"/>
              </a:lnSpc>
              <a:spcAft>
                <a:spcPts val="0"/>
              </a:spcAft>
            </a:pPr>
            <a:r>
              <a:rPr lang="en-US" altLang="zh-CN" sz="2400" b="1" kern="100" dirty="0" smtClean="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弹性势能转化为滑块的动能</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885638527"/>
              </p:ext>
            </p:extLst>
          </p:nvPr>
        </p:nvGraphicFramePr>
        <p:xfrm>
          <a:off x="1853877" y="2920221"/>
          <a:ext cx="3078163" cy="898525"/>
        </p:xfrm>
        <a:graphic>
          <a:graphicData uri="http://schemas.openxmlformats.org/presentationml/2006/ole">
            <mc:AlternateContent xmlns:mc="http://schemas.openxmlformats.org/markup-compatibility/2006">
              <mc:Choice xmlns:v="urn:schemas-microsoft-com:vml" Requires="v">
                <p:oleObj spid="_x0000_s143368" name="文档" r:id="rId3" imgW="3079033" imgH="900354" progId="Word.Document.12">
                  <p:embed/>
                </p:oleObj>
              </mc:Choice>
              <mc:Fallback>
                <p:oleObj name="文档" r:id="rId3" imgW="3079033" imgH="900354" progId="Word.Document.12">
                  <p:embed/>
                  <p:pic>
                    <p:nvPicPr>
                      <p:cNvPr id="0" name=""/>
                      <p:cNvPicPr/>
                      <p:nvPr/>
                    </p:nvPicPr>
                    <p:blipFill>
                      <a:blip r:embed="rId4"/>
                      <a:stretch>
                        <a:fillRect/>
                      </a:stretch>
                    </p:blipFill>
                    <p:spPr>
                      <a:xfrm>
                        <a:off x="1853877" y="2920221"/>
                        <a:ext cx="3078163" cy="898525"/>
                      </a:xfrm>
                      <a:prstGeom prst="rect">
                        <a:avLst/>
                      </a:prstGeom>
                    </p:spPr>
                  </p:pic>
                </p:oleObj>
              </mc:Fallback>
            </mc:AlternateContent>
          </a:graphicData>
        </a:graphic>
      </p:graphicFrame>
    </p:spTree>
    <p:extLst>
      <p:ext uri="{BB962C8B-B14F-4D97-AF65-F5344CB8AC3E}">
        <p14:creationId xmlns:p14="http://schemas.microsoft.com/office/powerpoint/2010/main" val="41455596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blinds(horizontal)">
                                      <p:cBhvr>
                                        <p:cTn id="10" dur="500"/>
                                        <p:tgtEl>
                                          <p:spTgt spid="9">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Effect transition="in" filter="blinds(horizontal)">
                                      <p:cBhvr>
                                        <p:cTn id="13" dur="500"/>
                                        <p:tgtEl>
                                          <p:spTgt spid="9">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矩形 8"/>
              <p:cNvSpPr/>
              <p:nvPr/>
            </p:nvSpPr>
            <p:spPr>
              <a:xfrm>
                <a:off x="306561" y="576426"/>
                <a:ext cx="8385792" cy="3939540"/>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宋体"/>
                    <a:ea typeface="黑体"/>
                    <a:cs typeface="Times New Roman"/>
                  </a:rPr>
                  <a:t>④</a:t>
                </a:r>
                <a:r>
                  <a:rPr lang="zh-CN" altLang="zh-CN" sz="2600" b="1" kern="100" dirty="0">
                    <a:solidFill>
                      <a:srgbClr val="404040"/>
                    </a:solidFill>
                    <a:latin typeface="Times New Roman"/>
                    <a:ea typeface="黑体"/>
                    <a:cs typeface="Times New Roman"/>
                  </a:rPr>
                  <a:t>图线是过原点的直线，所以</a:t>
                </a:r>
                <a:r>
                  <a:rPr lang="en-US" altLang="zh-CN" sz="2600" b="1" i="1" kern="100" dirty="0">
                    <a:solidFill>
                      <a:srgbClr val="404040"/>
                    </a:solidFill>
                    <a:latin typeface="Book Antiqua"/>
                    <a:ea typeface="黑体"/>
                    <a:cs typeface="Times New Roman"/>
                  </a:rPr>
                  <a:t>v</a:t>
                </a:r>
                <a:r>
                  <a:rPr lang="zh-CN" altLang="zh-CN" sz="2600" b="1" kern="100" dirty="0">
                    <a:solidFill>
                      <a:srgbClr val="404040"/>
                    </a:solidFill>
                    <a:latin typeface="Times New Roman"/>
                    <a:ea typeface="黑体"/>
                    <a:cs typeface="Times New Roman"/>
                  </a:rPr>
                  <a:t>与</a:t>
                </a:r>
                <a:r>
                  <a:rPr lang="en-US" altLang="zh-CN" sz="2600" b="1" i="1" kern="100" dirty="0">
                    <a:solidFill>
                      <a:srgbClr val="404040"/>
                    </a:solidFill>
                    <a:latin typeface="Times New Roman"/>
                    <a:ea typeface="黑体"/>
                    <a:cs typeface="Courier New"/>
                  </a:rPr>
                  <a:t>x</a:t>
                </a:r>
                <a:r>
                  <a:rPr lang="zh-CN" altLang="zh-CN" sz="2600" b="1" kern="100" dirty="0">
                    <a:solidFill>
                      <a:srgbClr val="404040"/>
                    </a:solidFill>
                    <a:latin typeface="Times New Roman"/>
                    <a:ea typeface="黑体"/>
                    <a:cs typeface="Times New Roman"/>
                  </a:rPr>
                  <a:t>成正比，整个过程弹性势能转化为动能，即</a:t>
                </a:r>
                <a:r>
                  <a:rPr lang="en-US" altLang="zh-CN" sz="2600" b="1" i="1" kern="100" dirty="0">
                    <a:solidFill>
                      <a:srgbClr val="404040"/>
                    </a:solidFill>
                    <a:latin typeface="Times New Roman"/>
                    <a:ea typeface="黑体"/>
                    <a:cs typeface="Courier New"/>
                  </a:rPr>
                  <a:t>E</a:t>
                </a:r>
                <a:r>
                  <a:rPr lang="zh-CN" altLang="zh-CN" sz="2600" b="1" kern="100" baseline="-25000" dirty="0">
                    <a:solidFill>
                      <a:srgbClr val="404040"/>
                    </a:solidFill>
                    <a:latin typeface="Times New Roman"/>
                    <a:ea typeface="黑体"/>
                    <a:cs typeface="Times New Roman"/>
                  </a:rPr>
                  <a:t>弹</a:t>
                </a:r>
                <a:r>
                  <a:rPr lang="zh-CN" altLang="zh-CN" sz="2600" b="1" kern="100" dirty="0">
                    <a:solidFill>
                      <a:srgbClr val="404040"/>
                    </a:solidFill>
                    <a:latin typeface="Times New Roman"/>
                    <a:ea typeface="黑体"/>
                    <a:cs typeface="Times New Roman"/>
                  </a:rPr>
                  <a:t>＝</a:t>
                </a:r>
                <a:r>
                  <a:rPr lang="en-US" altLang="zh-CN" sz="2600" b="1" i="1" kern="100" dirty="0" err="1">
                    <a:solidFill>
                      <a:srgbClr val="404040"/>
                    </a:solidFill>
                    <a:latin typeface="Times New Roman"/>
                    <a:ea typeface="黑体"/>
                    <a:cs typeface="Courier New"/>
                  </a:rPr>
                  <a:t>E</a:t>
                </a:r>
                <a:r>
                  <a:rPr lang="en-US" altLang="zh-CN" sz="2600" b="1" kern="100" baseline="-25000" dirty="0" err="1">
                    <a:solidFill>
                      <a:srgbClr val="404040"/>
                    </a:solidFill>
                    <a:latin typeface="Times New Roman"/>
                    <a:ea typeface="黑体"/>
                    <a:cs typeface="Courier New"/>
                  </a:rPr>
                  <a:t>k</a:t>
                </a:r>
                <a:r>
                  <a:rPr lang="zh-CN" altLang="zh-CN" sz="2600" b="1" kern="100" dirty="0" smtClean="0">
                    <a:solidFill>
                      <a:srgbClr val="404040"/>
                    </a:solidFill>
                    <a:latin typeface="Times New Roman"/>
                    <a:ea typeface="黑体"/>
                    <a:cs typeface="Times New Roman"/>
                  </a:rPr>
                  <a:t>＝</a:t>
                </a:r>
                <a14:m>
                  <m:oMath xmlns:m="http://schemas.openxmlformats.org/officeDocument/2006/math">
                    <m:f>
                      <m:fPr>
                        <m:ctrlPr>
                          <a:rPr lang="en-US" altLang="zh-CN" sz="2600" b="1" i="1" kern="100" smtClean="0">
                            <a:solidFill>
                              <a:srgbClr val="404040"/>
                            </a:solidFill>
                            <a:latin typeface="Cambria Math"/>
                            <a:ea typeface="黑体"/>
                            <a:cs typeface="Times New Roman"/>
                          </a:rPr>
                        </m:ctrlPr>
                      </m:fPr>
                      <m:num>
                        <m:r>
                          <m:rPr>
                            <m:nor/>
                          </m:rPr>
                          <a:rPr lang="en-US" altLang="zh-CN" sz="2600" b="1" kern="100">
                            <a:solidFill>
                              <a:srgbClr val="404040"/>
                            </a:solidFill>
                            <a:latin typeface="Times New Roman"/>
                            <a:ea typeface="黑体"/>
                          </a:rPr>
                          <m:t>1</m:t>
                        </m:r>
                      </m:num>
                      <m:den>
                        <m:r>
                          <m:rPr>
                            <m:nor/>
                          </m:rPr>
                          <a:rPr lang="en-US" altLang="zh-CN" sz="2600" b="1" kern="100">
                            <a:solidFill>
                              <a:srgbClr val="404040"/>
                            </a:solidFill>
                            <a:latin typeface="Times New Roman"/>
                            <a:ea typeface="黑体"/>
                          </a:rPr>
                          <m:t>2</m:t>
                        </m:r>
                      </m:den>
                    </m:f>
                  </m:oMath>
                </a14:m>
                <a:r>
                  <a:rPr lang="en-US" altLang="zh-CN" sz="2600" b="1" i="1" kern="100" dirty="0" smtClean="0">
                    <a:solidFill>
                      <a:srgbClr val="404040"/>
                    </a:solidFill>
                    <a:latin typeface="Times New Roman"/>
                    <a:ea typeface="黑体"/>
                    <a:cs typeface="Courier New"/>
                  </a:rPr>
                  <a:t>m</a:t>
                </a:r>
                <a:r>
                  <a:rPr lang="en-US" altLang="zh-CN" sz="2600" b="1" i="1" kern="100" dirty="0" smtClean="0">
                    <a:solidFill>
                      <a:srgbClr val="404040"/>
                    </a:solidFill>
                    <a:latin typeface="Book Antiqua"/>
                    <a:ea typeface="黑体"/>
                    <a:cs typeface="Times New Roman"/>
                  </a:rPr>
                  <a:t>v</a:t>
                </a:r>
                <a:r>
                  <a:rPr lang="en-US" altLang="zh-CN" sz="2600" b="1" kern="100" baseline="30000" dirty="0" smtClean="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，弹性势能与速度的二次方成正比，则弹性势能与弹簧压缩量</a:t>
                </a:r>
                <a:r>
                  <a:rPr lang="en-US" altLang="zh-CN" sz="2600" b="1" i="1" kern="100" dirty="0">
                    <a:solidFill>
                      <a:srgbClr val="404040"/>
                    </a:solidFill>
                    <a:latin typeface="Times New Roman"/>
                    <a:ea typeface="黑体"/>
                    <a:cs typeface="Courier New"/>
                  </a:rPr>
                  <a:t>x</a:t>
                </a:r>
                <a:r>
                  <a:rPr lang="zh-CN" altLang="zh-CN" sz="2600" b="1" kern="100" dirty="0">
                    <a:solidFill>
                      <a:srgbClr val="404040"/>
                    </a:solidFill>
                    <a:latin typeface="Times New Roman"/>
                    <a:ea typeface="黑体"/>
                    <a:cs typeface="Times New Roman"/>
                  </a:rPr>
                  <a:t>的二次方成正比</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a:solidFill>
                      <a:schemeClr val="accent6">
                        <a:lumMod val="75000"/>
                      </a:schemeClr>
                    </a:solidFill>
                    <a:latin typeface="宋体"/>
                    <a:ea typeface="黑体"/>
                    <a:cs typeface="Times New Roman"/>
                  </a:rPr>
                  <a:t>①</a:t>
                </a:r>
                <a:r>
                  <a:rPr lang="en-US" altLang="zh-CN" sz="2600" b="1" kern="100" dirty="0">
                    <a:solidFill>
                      <a:schemeClr val="accent6">
                        <a:lumMod val="75000"/>
                      </a:schemeClr>
                    </a:solidFill>
                    <a:latin typeface="Times New Roman"/>
                    <a:ea typeface="黑体"/>
                    <a:cs typeface="Courier New"/>
                  </a:rPr>
                  <a:t>50</a:t>
                </a:r>
                <a:r>
                  <a:rPr lang="zh-CN" altLang="zh-CN" sz="2600" b="1" kern="100" dirty="0">
                    <a:solidFill>
                      <a:schemeClr val="accent6">
                        <a:lumMod val="75000"/>
                      </a:schemeClr>
                    </a:solidFill>
                    <a:latin typeface="Times New Roman"/>
                    <a:ea typeface="黑体"/>
                    <a:cs typeface="Times New Roman"/>
                  </a:rPr>
                  <a:t>　</a:t>
                </a:r>
                <a:r>
                  <a:rPr lang="en-US" altLang="zh-CN" sz="2600" b="1" kern="100" dirty="0">
                    <a:solidFill>
                      <a:schemeClr val="accent6">
                        <a:lumMod val="75000"/>
                      </a:schemeClr>
                    </a:solidFill>
                    <a:latin typeface="宋体"/>
                    <a:ea typeface="黑体"/>
                    <a:cs typeface="Times New Roman"/>
                  </a:rPr>
                  <a:t>②</a:t>
                </a:r>
                <a:r>
                  <a:rPr lang="zh-CN" altLang="zh-CN" sz="2600" b="1" kern="100" dirty="0">
                    <a:solidFill>
                      <a:schemeClr val="accent6">
                        <a:lumMod val="75000"/>
                      </a:schemeClr>
                    </a:solidFill>
                    <a:latin typeface="Times New Roman"/>
                    <a:ea typeface="黑体"/>
                    <a:cs typeface="Times New Roman"/>
                  </a:rPr>
                  <a:t>相等　</a:t>
                </a:r>
                <a:r>
                  <a:rPr lang="en-US" altLang="zh-CN" sz="2600" b="1" kern="100" dirty="0">
                    <a:solidFill>
                      <a:schemeClr val="accent6">
                        <a:lumMod val="75000"/>
                      </a:schemeClr>
                    </a:solidFill>
                    <a:latin typeface="宋体"/>
                    <a:ea typeface="黑体"/>
                    <a:cs typeface="Times New Roman"/>
                  </a:rPr>
                  <a:t>③</a:t>
                </a:r>
                <a:r>
                  <a:rPr lang="zh-CN" altLang="zh-CN" sz="2600" b="1" kern="100" dirty="0">
                    <a:solidFill>
                      <a:schemeClr val="accent6">
                        <a:lumMod val="75000"/>
                      </a:schemeClr>
                    </a:solidFill>
                    <a:latin typeface="Times New Roman"/>
                    <a:ea typeface="黑体"/>
                    <a:cs typeface="Times New Roman"/>
                  </a:rPr>
                  <a:t>滑块的动能　</a:t>
                </a:r>
                <a:r>
                  <a:rPr lang="en-US" altLang="zh-CN" sz="2600" b="1" kern="100" dirty="0">
                    <a:solidFill>
                      <a:schemeClr val="accent6">
                        <a:lumMod val="75000"/>
                      </a:schemeClr>
                    </a:solidFill>
                    <a:latin typeface="宋体"/>
                    <a:ea typeface="黑体"/>
                    <a:cs typeface="Times New Roman"/>
                  </a:rPr>
                  <a:t>④</a:t>
                </a:r>
                <a:r>
                  <a:rPr lang="zh-CN" altLang="zh-CN" sz="2600" b="1" kern="100" dirty="0">
                    <a:solidFill>
                      <a:schemeClr val="accent6">
                        <a:lumMod val="75000"/>
                      </a:schemeClr>
                    </a:solidFill>
                    <a:latin typeface="Times New Roman"/>
                    <a:ea typeface="黑体"/>
                    <a:cs typeface="Times New Roman"/>
                  </a:rPr>
                  <a:t>正比　压缩量的</a:t>
                </a:r>
                <a:r>
                  <a:rPr lang="zh-CN" altLang="zh-CN" sz="2600" b="1" kern="100" dirty="0" smtClean="0">
                    <a:solidFill>
                      <a:schemeClr val="accent6">
                        <a:lumMod val="75000"/>
                      </a:schemeClr>
                    </a:solidFill>
                    <a:latin typeface="Times New Roman"/>
                    <a:ea typeface="黑体"/>
                    <a:cs typeface="Times New Roman"/>
                  </a:rPr>
                  <a:t>二次方</a:t>
                </a:r>
                <a:endParaRPr lang="zh-CN" altLang="zh-CN" sz="2600" kern="100" dirty="0">
                  <a:solidFill>
                    <a:schemeClr val="accent6">
                      <a:lumMod val="75000"/>
                    </a:schemeClr>
                  </a:solidFill>
                  <a:latin typeface="宋体"/>
                  <a:cs typeface="Courier New"/>
                </a:endParaRPr>
              </a:p>
            </p:txBody>
          </p:sp>
        </mc:Choice>
        <mc:Fallback xmlns="">
          <p:sp>
            <p:nvSpPr>
              <p:cNvPr id="9" name="矩形 8"/>
              <p:cNvSpPr>
                <a:spLocks noRot="1" noChangeAspect="1" noMove="1" noResize="1" noEditPoints="1" noAdjustHandles="1" noChangeArrowheads="1" noChangeShapeType="1" noTextEdit="1"/>
              </p:cNvSpPr>
              <p:nvPr/>
            </p:nvSpPr>
            <p:spPr>
              <a:xfrm>
                <a:off x="306561" y="576426"/>
                <a:ext cx="8385792" cy="3939540"/>
              </a:xfrm>
              <a:prstGeom prst="rect">
                <a:avLst/>
              </a:prstGeom>
              <a:blipFill rotWithShape="1">
                <a:blip r:embed="rId2"/>
                <a:stretch>
                  <a:fillRect l="-1235" r="-1381" b="-464"/>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957149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5496" y="103922"/>
            <a:ext cx="8990705" cy="3683060"/>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9</a:t>
            </a:r>
            <a:r>
              <a:rPr lang="en-US" altLang="zh-CN" sz="2400" b="1" kern="100" dirty="0" smtClean="0">
                <a:solidFill>
                  <a:srgbClr val="404040"/>
                </a:solidFill>
                <a:latin typeface="Times New Roman"/>
                <a:ea typeface="黑体"/>
                <a:cs typeface="Courier New"/>
              </a:rPr>
              <a:t>.</a:t>
            </a:r>
            <a:r>
              <a:rPr lang="zh-CN" altLang="zh-CN" sz="2400" b="1" kern="100" dirty="0" smtClean="0">
                <a:solidFill>
                  <a:srgbClr val="404040"/>
                </a:solidFill>
                <a:latin typeface="Times New Roman"/>
                <a:ea typeface="黑体"/>
                <a:cs typeface="Times New Roman"/>
              </a:rPr>
              <a:t>研究性</a:t>
            </a:r>
            <a:r>
              <a:rPr lang="zh-CN" altLang="zh-CN" sz="2400" b="1" kern="100" dirty="0">
                <a:solidFill>
                  <a:srgbClr val="404040"/>
                </a:solidFill>
                <a:latin typeface="Times New Roman"/>
                <a:ea typeface="黑体"/>
                <a:cs typeface="Times New Roman"/>
              </a:rPr>
              <a:t>学习小组为</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研究匀变速直线运动的</a:t>
            </a:r>
            <a:r>
              <a:rPr lang="zh-CN" altLang="zh-CN" sz="2400" b="1" kern="100" dirty="0" smtClean="0">
                <a:solidFill>
                  <a:srgbClr val="404040"/>
                </a:solidFill>
                <a:latin typeface="Times New Roman"/>
                <a:ea typeface="黑体"/>
                <a:cs typeface="Times New Roman"/>
              </a:rPr>
              <a:t>规律</a:t>
            </a:r>
            <a:r>
              <a:rPr lang="en-US" altLang="zh-CN" sz="2400" b="1" kern="100" dirty="0" smtClean="0">
                <a:solidFill>
                  <a:srgbClr val="404040"/>
                </a:solidFill>
                <a:latin typeface="宋体"/>
                <a:ea typeface="黑体"/>
                <a:cs typeface="Times New Roman"/>
              </a:rPr>
              <a:t>”</a:t>
            </a:r>
            <a:r>
              <a:rPr lang="zh-CN" altLang="zh-CN" sz="2400" b="1" kern="100" dirty="0" smtClean="0">
                <a:solidFill>
                  <a:srgbClr val="404040"/>
                </a:solidFill>
                <a:latin typeface="Times New Roman"/>
                <a:ea typeface="黑体"/>
                <a:cs typeface="Times New Roman"/>
              </a:rPr>
              <a:t>和</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en-US" altLang="zh-CN" sz="2400" b="1" kern="100" dirty="0" smtClean="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测当地的重力加速度</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，采用了如图</a:t>
            </a:r>
            <a:r>
              <a:rPr lang="en-US" altLang="zh-CN" sz="2400" b="1" kern="100" dirty="0">
                <a:solidFill>
                  <a:srgbClr val="404040"/>
                </a:solidFill>
                <a:latin typeface="Times New Roman"/>
                <a:ea typeface="黑体"/>
                <a:cs typeface="Courier New"/>
              </a:rPr>
              <a:t>16</a:t>
            </a:r>
            <a:r>
              <a:rPr lang="zh-CN" altLang="zh-CN" sz="2400" b="1" kern="100" dirty="0">
                <a:solidFill>
                  <a:srgbClr val="404040"/>
                </a:solidFill>
                <a:latin typeface="Times New Roman"/>
                <a:ea typeface="黑体"/>
                <a:cs typeface="Times New Roman"/>
              </a:rPr>
              <a:t>所</a:t>
            </a:r>
            <a:r>
              <a:rPr lang="zh-CN" altLang="zh-CN" sz="2400" b="1" kern="100" dirty="0" smtClean="0">
                <a:solidFill>
                  <a:srgbClr val="404040"/>
                </a:solidFill>
                <a:latin typeface="Times New Roman"/>
                <a:ea typeface="黑体"/>
                <a:cs typeface="Times New Roman"/>
              </a:rPr>
              <a:t>示的</a:t>
            </a:r>
            <a:r>
              <a:rPr lang="zh-CN" altLang="zh-CN" sz="2400" b="1" kern="100" dirty="0">
                <a:solidFill>
                  <a:srgbClr val="404040"/>
                </a:solidFill>
                <a:latin typeface="Times New Roman"/>
                <a:ea typeface="黑体"/>
                <a:cs typeface="Times New Roman"/>
              </a:rPr>
              <a:t>装置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其中</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50 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150 g</a:t>
            </a:r>
            <a:r>
              <a:rPr lang="zh-CN" altLang="zh-CN" sz="2400" b="1" kern="100" dirty="0">
                <a:solidFill>
                  <a:srgbClr val="404040"/>
                </a:solidFill>
                <a:latin typeface="Times New Roman"/>
                <a:ea typeface="黑体"/>
                <a:cs typeface="Times New Roman"/>
              </a:rPr>
              <a:t>，开始时保持</a:t>
            </a:r>
            <a:r>
              <a:rPr lang="zh-CN" altLang="zh-CN" sz="2400" b="1" kern="100" dirty="0" smtClean="0">
                <a:solidFill>
                  <a:srgbClr val="404040"/>
                </a:solidFill>
                <a:latin typeface="Times New Roman"/>
                <a:ea typeface="黑体"/>
                <a:cs typeface="Times New Roman"/>
              </a:rPr>
              <a:t>装置</a:t>
            </a:r>
            <a:r>
              <a:rPr lang="zh-CN" altLang="zh-CN" sz="2400" b="1" kern="100" dirty="0">
                <a:solidFill>
                  <a:srgbClr val="404040"/>
                </a:solidFill>
                <a:latin typeface="Times New Roman"/>
                <a:ea typeface="黑体"/>
                <a:cs typeface="Times New Roman"/>
              </a:rPr>
              <a:t>静止，</a:t>
            </a:r>
            <a:r>
              <a:rPr lang="zh-CN" altLang="zh-CN" sz="2400" b="1" kern="100" dirty="0" smtClean="0">
                <a:solidFill>
                  <a:srgbClr val="404040"/>
                </a:solidFill>
                <a:latin typeface="Times New Roman"/>
                <a:ea typeface="黑体"/>
                <a:cs typeface="Times New Roman"/>
              </a:rPr>
              <a:t>然</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后</a:t>
            </a:r>
            <a:r>
              <a:rPr lang="zh-CN" altLang="zh-CN" sz="2400" b="1" kern="100" dirty="0">
                <a:solidFill>
                  <a:srgbClr val="404040"/>
                </a:solidFill>
                <a:latin typeface="Times New Roman"/>
                <a:ea typeface="黑体"/>
                <a:cs typeface="Times New Roman"/>
              </a:rPr>
              <a:t>释放物块</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可以带动</a:t>
            </a:r>
            <a:r>
              <a:rPr lang="en-US" altLang="zh-CN" sz="2400" b="1" i="1" kern="100" dirty="0">
                <a:solidFill>
                  <a:srgbClr val="404040"/>
                </a:solidFill>
                <a:latin typeface="Times New Roman"/>
                <a:ea typeface="黑体"/>
                <a:cs typeface="Courier New"/>
              </a:rPr>
              <a:t>m</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拖着</a:t>
            </a:r>
            <a:r>
              <a:rPr lang="zh-CN" altLang="zh-CN" sz="2400" b="1" kern="100" dirty="0" smtClean="0">
                <a:solidFill>
                  <a:srgbClr val="404040"/>
                </a:solidFill>
                <a:latin typeface="Times New Roman"/>
                <a:ea typeface="黑体"/>
                <a:cs typeface="Times New Roman"/>
              </a:rPr>
              <a:t>纸带打出</a:t>
            </a:r>
            <a:r>
              <a:rPr lang="zh-CN" altLang="zh-CN" sz="2400" b="1" kern="100" dirty="0">
                <a:solidFill>
                  <a:srgbClr val="404040"/>
                </a:solidFill>
                <a:latin typeface="Times New Roman"/>
                <a:ea typeface="黑体"/>
                <a:cs typeface="Times New Roman"/>
              </a:rPr>
              <a:t>一系列</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点</a:t>
            </a:r>
            <a:r>
              <a:rPr lang="zh-CN" altLang="zh-CN" sz="2400" b="1" kern="100" dirty="0">
                <a:solidFill>
                  <a:srgbClr val="404040"/>
                </a:solidFill>
                <a:latin typeface="Times New Roman"/>
                <a:ea typeface="黑体"/>
                <a:cs typeface="Times New Roman"/>
              </a:rPr>
              <a:t>，只要对纸带上的点进行测量，</a:t>
            </a:r>
            <a:r>
              <a:rPr lang="zh-CN" altLang="zh-CN" sz="2400" b="1" kern="100" dirty="0" smtClean="0">
                <a:solidFill>
                  <a:srgbClr val="404040"/>
                </a:solidFill>
                <a:latin typeface="Times New Roman"/>
                <a:ea typeface="黑体"/>
                <a:cs typeface="Times New Roman"/>
              </a:rPr>
              <a:t>即可</a:t>
            </a:r>
            <a:r>
              <a:rPr lang="zh-CN" altLang="zh-CN" sz="2400" b="1" kern="100" dirty="0">
                <a:solidFill>
                  <a:srgbClr val="404040"/>
                </a:solidFill>
                <a:latin typeface="Times New Roman"/>
                <a:ea typeface="黑体"/>
                <a:cs typeface="Times New Roman"/>
              </a:rPr>
              <a:t>研究</a:t>
            </a:r>
            <a:r>
              <a:rPr lang="zh-CN" altLang="zh-CN" sz="2400" b="1" kern="100" dirty="0" smtClean="0">
                <a:solidFill>
                  <a:srgbClr val="404040"/>
                </a:solidFill>
                <a:latin typeface="Times New Roman"/>
                <a:ea typeface="黑体"/>
                <a:cs typeface="Times New Roman"/>
              </a:rPr>
              <a:t>匀变速直线</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运动</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某次实验打出的纸带如图</a:t>
            </a:r>
            <a:r>
              <a:rPr lang="en-US" altLang="zh-CN" sz="2400" b="1" kern="100" dirty="0" smtClean="0">
                <a:solidFill>
                  <a:srgbClr val="404040"/>
                </a:solidFill>
                <a:latin typeface="Times New Roman"/>
                <a:ea typeface="黑体"/>
                <a:cs typeface="Courier New"/>
              </a:rPr>
              <a:t>17</a:t>
            </a:r>
            <a:r>
              <a:rPr lang="zh-CN" altLang="zh-CN" sz="2400" b="1" kern="100" dirty="0" smtClean="0">
                <a:solidFill>
                  <a:srgbClr val="404040"/>
                </a:solidFill>
                <a:latin typeface="Times New Roman"/>
                <a:ea typeface="黑体"/>
                <a:cs typeface="Times New Roman"/>
              </a:rPr>
              <a:t>所</a:t>
            </a:r>
            <a:r>
              <a:rPr lang="zh-CN" altLang="zh-CN" sz="2400" b="1" kern="100" dirty="0">
                <a:solidFill>
                  <a:srgbClr val="404040"/>
                </a:solidFill>
                <a:latin typeface="Times New Roman"/>
                <a:ea typeface="黑体"/>
                <a:cs typeface="Times New Roman"/>
              </a:rPr>
              <a:t>示，</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是打下的</a:t>
            </a:r>
            <a:r>
              <a:rPr lang="zh-CN" altLang="zh-CN" sz="2400" b="1" kern="100" dirty="0" smtClean="0">
                <a:solidFill>
                  <a:srgbClr val="404040"/>
                </a:solidFill>
                <a:latin typeface="Times New Roman"/>
                <a:ea typeface="黑体"/>
                <a:cs typeface="Times New Roman"/>
              </a:rPr>
              <a:t>第一</a:t>
            </a:r>
            <a:r>
              <a:rPr lang="zh-CN" altLang="zh-CN" sz="2400" b="1" kern="100" dirty="0">
                <a:solidFill>
                  <a:srgbClr val="404040"/>
                </a:solidFill>
                <a:latin typeface="Times New Roman"/>
                <a:ea typeface="黑体"/>
                <a:cs typeface="Times New Roman"/>
              </a:rPr>
              <a:t>个点，两相邻点间还有</a:t>
            </a: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个点没有标出，交流电</a:t>
            </a:r>
            <a:r>
              <a:rPr lang="zh-CN" altLang="zh-CN" sz="2400" b="1" kern="100" dirty="0" smtClean="0">
                <a:solidFill>
                  <a:srgbClr val="404040"/>
                </a:solidFill>
                <a:latin typeface="Times New Roman"/>
                <a:ea typeface="黑体"/>
                <a:cs typeface="Times New Roman"/>
              </a:rPr>
              <a:t>频率为</a:t>
            </a:r>
            <a:r>
              <a:rPr lang="en-US" altLang="zh-CN" sz="2400" b="1" kern="100" dirty="0">
                <a:solidFill>
                  <a:srgbClr val="404040"/>
                </a:solidFill>
                <a:latin typeface="Times New Roman"/>
                <a:ea typeface="黑体"/>
                <a:cs typeface="Courier New"/>
              </a:rPr>
              <a:t>50 Hz</a:t>
            </a:r>
            <a:r>
              <a:rPr lang="en-US" altLang="zh-CN" sz="2400" b="1" kern="100" dirty="0" smtClean="0">
                <a:solidFill>
                  <a:srgbClr val="404040"/>
                </a:solidFill>
                <a:latin typeface="Times New Roman"/>
                <a:ea typeface="黑体"/>
                <a:cs typeface="Courier New"/>
              </a:rPr>
              <a:t>.</a:t>
            </a:r>
            <a:endParaRPr lang="zh-CN" altLang="zh-CN" sz="2400" kern="100" dirty="0">
              <a:latin typeface="宋体"/>
              <a:cs typeface="Courier New"/>
            </a:endParaRPr>
          </a:p>
        </p:txBody>
      </p:sp>
      <p:pic>
        <p:nvPicPr>
          <p:cNvPr id="142338" name="Picture 2" descr="C630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7044" y="331882"/>
            <a:ext cx="1393128" cy="191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802625" y="2194312"/>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16</a:t>
            </a:r>
            <a:endParaRPr lang="zh-CN" altLang="zh-CN" sz="2400" kern="100" dirty="0">
              <a:effectLst/>
              <a:latin typeface="宋体"/>
              <a:cs typeface="Courier New"/>
            </a:endParaRPr>
          </a:p>
        </p:txBody>
      </p:sp>
      <p:pic>
        <p:nvPicPr>
          <p:cNvPr id="142339" name="Picture 3" descr="c6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65570" y="3786982"/>
            <a:ext cx="4262614" cy="758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698169" y="4474552"/>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17</a:t>
            </a:r>
            <a:endParaRPr lang="zh-CN" altLang="zh-CN" sz="2400" kern="100" dirty="0">
              <a:effectLst/>
              <a:latin typeface="宋体"/>
              <a:cs typeface="Courier New"/>
            </a:endParaRPr>
          </a:p>
        </p:txBody>
      </p:sp>
    </p:spTree>
    <p:extLst>
      <p:ext uri="{BB962C8B-B14F-4D97-AF65-F5344CB8AC3E}">
        <p14:creationId xmlns:p14="http://schemas.microsoft.com/office/powerpoint/2010/main" val="42465390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矩形 8"/>
              <p:cNvSpPr/>
              <p:nvPr/>
            </p:nvSpPr>
            <p:spPr>
              <a:xfrm>
                <a:off x="167704" y="31914"/>
                <a:ext cx="8726289" cy="2144177"/>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系统的加速度大小为</a:t>
                </a:r>
                <a:r>
                  <a:rPr lang="en-US" altLang="zh-CN" sz="2400" b="1" kern="100" dirty="0">
                    <a:solidFill>
                      <a:srgbClr val="404040"/>
                    </a:solidFill>
                    <a:latin typeface="Times New Roman"/>
                    <a:ea typeface="黑体"/>
                    <a:cs typeface="Courier New"/>
                  </a:rPr>
                  <a:t>________ m/s</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，在打点</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的过程中，系统动能的增量</a:t>
                </a:r>
                <a:r>
                  <a:rPr lang="en-US" altLang="zh-CN" sz="2400" b="1" kern="100" dirty="0" err="1">
                    <a:solidFill>
                      <a:srgbClr val="404040"/>
                    </a:solidFill>
                    <a:latin typeface="Times New Roman"/>
                    <a:ea typeface="黑体"/>
                    <a:cs typeface="Courier New"/>
                  </a:rPr>
                  <a:t>Δ</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 J.</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忽略一切阻力的情况下，某同学作出</a:t>
                </a:r>
                <a:r>
                  <a:rPr lang="zh-CN" altLang="zh-CN" sz="2400" b="1" kern="100" dirty="0" smtClean="0">
                    <a:solidFill>
                      <a:srgbClr val="404040"/>
                    </a:solidFill>
                    <a:latin typeface="Times New Roman"/>
                    <a:ea typeface="黑体"/>
                    <a:cs typeface="Times New Roman"/>
                  </a:rPr>
                  <a:t>的</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Book Antiqua"/>
                            <a:ea typeface="黑体"/>
                            <a:cs typeface="Times New Roman"/>
                          </a:rPr>
                          <m:t>v</m:t>
                        </m:r>
                        <m:r>
                          <m:rPr>
                            <m:nor/>
                          </m:rPr>
                          <a:rPr lang="en-US" altLang="zh-CN" sz="2400" b="1" kern="100" baseline="30000">
                            <a:solidFill>
                              <a:srgbClr val="404040"/>
                            </a:solidFill>
                            <a:latin typeface="Times New Roman"/>
                            <a:ea typeface="黑体"/>
                          </a:rPr>
                          <m:t>2</m:t>
                        </m:r>
                      </m:num>
                      <m:den>
                        <m:r>
                          <m:rPr>
                            <m:nor/>
                          </m:rPr>
                          <a:rPr lang="en-US" altLang="zh-CN" sz="2400" b="1" kern="100">
                            <a:solidFill>
                              <a:srgbClr val="404040"/>
                            </a:solidFill>
                            <a:latin typeface="Times New Roman"/>
                            <a:ea typeface="黑体"/>
                          </a:rPr>
                          <m:t>2</m:t>
                        </m:r>
                      </m:den>
                    </m:f>
                  </m:oMath>
                </a14:m>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图象如图</a:t>
                </a:r>
                <a:r>
                  <a:rPr lang="en-US" altLang="zh-CN" sz="2400" b="1" kern="100" dirty="0">
                    <a:solidFill>
                      <a:srgbClr val="404040"/>
                    </a:solidFill>
                    <a:latin typeface="Times New Roman"/>
                    <a:ea typeface="黑体"/>
                    <a:cs typeface="Courier New"/>
                  </a:rPr>
                  <a:t>18</a:t>
                </a:r>
                <a:r>
                  <a:rPr lang="zh-CN" altLang="zh-CN" sz="2400" b="1" kern="100" dirty="0">
                    <a:solidFill>
                      <a:srgbClr val="404040"/>
                    </a:solidFill>
                    <a:latin typeface="Times New Roman"/>
                    <a:ea typeface="黑体"/>
                    <a:cs typeface="Times New Roman"/>
                  </a:rPr>
                  <a:t>所示，则当地的重力加速度</a:t>
                </a:r>
                <a:r>
                  <a:rPr lang="en-US" altLang="zh-CN" sz="2400" b="1" i="1" kern="100" dirty="0">
                    <a:solidFill>
                      <a:srgbClr val="404040"/>
                    </a:solidFill>
                    <a:latin typeface="Times New Roman"/>
                    <a:ea typeface="黑体"/>
                    <a:cs typeface="Courier New"/>
                  </a:rPr>
                  <a:t>g</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 m/s</a:t>
                </a:r>
                <a:r>
                  <a:rPr lang="en-US" altLang="zh-CN" sz="2400" b="1" kern="100" baseline="30000" dirty="0">
                    <a:solidFill>
                      <a:srgbClr val="404040"/>
                    </a:solidFill>
                    <a:latin typeface="Times New Roman"/>
                    <a:ea typeface="黑体"/>
                    <a:cs typeface="Courier New"/>
                  </a:rPr>
                  <a:t>2</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mc:Choice>
        <mc:Fallback xmlns="">
          <p:sp>
            <p:nvSpPr>
              <p:cNvPr id="9" name="矩形 8"/>
              <p:cNvSpPr>
                <a:spLocks noRot="1" noChangeAspect="1" noMove="1" noResize="1" noEditPoints="1" noAdjustHandles="1" noChangeArrowheads="1" noChangeShapeType="1" noTextEdit="1"/>
              </p:cNvSpPr>
              <p:nvPr/>
            </p:nvSpPr>
            <p:spPr>
              <a:xfrm>
                <a:off x="167704" y="31914"/>
                <a:ext cx="8726289" cy="2144177"/>
              </a:xfrm>
              <a:prstGeom prst="rect">
                <a:avLst/>
              </a:prstGeom>
              <a:blipFill rotWithShape="1">
                <a:blip r:embed="rId2"/>
                <a:stretch>
                  <a:fillRect l="-1118" r="-4472" b="-3125"/>
                </a:stretch>
              </a:blipFill>
            </p:spPr>
            <p:txBody>
              <a:bodyPr/>
              <a:lstStyle/>
              <a:p>
                <a:r>
                  <a:rPr lang="zh-CN" altLang="en-US">
                    <a:noFill/>
                  </a:rPr>
                  <a:t> </a:t>
                </a:r>
              </a:p>
            </p:txBody>
          </p:sp>
        </mc:Fallback>
      </mc:AlternateContent>
      <p:pic>
        <p:nvPicPr>
          <p:cNvPr id="144386" name="Picture 2" descr="C6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2176091"/>
            <a:ext cx="2502742" cy="2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065829" y="4482172"/>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18</a:t>
            </a:r>
            <a:endParaRPr lang="zh-CN" altLang="zh-CN" sz="2400" kern="100" dirty="0">
              <a:effectLst/>
              <a:latin typeface="宋体"/>
              <a:cs typeface="Courier New"/>
            </a:endParaRPr>
          </a:p>
        </p:txBody>
      </p:sp>
    </p:spTree>
    <p:extLst>
      <p:ext uri="{BB962C8B-B14F-4D97-AF65-F5344CB8AC3E}">
        <p14:creationId xmlns:p14="http://schemas.microsoft.com/office/powerpoint/2010/main" val="32344602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2986306080"/>
              </p:ext>
            </p:extLst>
          </p:nvPr>
        </p:nvGraphicFramePr>
        <p:xfrm>
          <a:off x="292740" y="203106"/>
          <a:ext cx="8520112" cy="2452687"/>
        </p:xfrm>
        <a:graphic>
          <a:graphicData uri="http://schemas.openxmlformats.org/presentationml/2006/ole">
            <mc:AlternateContent xmlns:mc="http://schemas.openxmlformats.org/markup-compatibility/2006">
              <mc:Choice xmlns:v="urn:schemas-microsoft-com:vml" Requires="v">
                <p:oleObj spid="_x0000_s145418" name="文档" r:id="rId3" imgW="8517590" imgH="2456265" progId="Word.Document.12">
                  <p:embed/>
                </p:oleObj>
              </mc:Choice>
              <mc:Fallback>
                <p:oleObj name="文档" r:id="rId3" imgW="8517590" imgH="2456265" progId="Word.Document.12">
                  <p:embed/>
                  <p:pic>
                    <p:nvPicPr>
                      <p:cNvPr id="0" name=""/>
                      <p:cNvPicPr/>
                      <p:nvPr/>
                    </p:nvPicPr>
                    <p:blipFill>
                      <a:blip r:embed="rId4"/>
                      <a:stretch>
                        <a:fillRect/>
                      </a:stretch>
                    </p:blipFill>
                    <p:spPr>
                      <a:xfrm>
                        <a:off x="292740" y="203106"/>
                        <a:ext cx="8520112" cy="2452687"/>
                      </a:xfrm>
                      <a:prstGeom prst="rect">
                        <a:avLst/>
                      </a:prstGeom>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3023050118"/>
              </p:ext>
            </p:extLst>
          </p:nvPr>
        </p:nvGraphicFramePr>
        <p:xfrm>
          <a:off x="259140" y="2545462"/>
          <a:ext cx="8672513" cy="1736725"/>
        </p:xfrm>
        <a:graphic>
          <a:graphicData uri="http://schemas.openxmlformats.org/presentationml/2006/ole">
            <mc:AlternateContent xmlns:mc="http://schemas.openxmlformats.org/markup-compatibility/2006">
              <mc:Choice xmlns:v="urn:schemas-microsoft-com:vml" Requires="v">
                <p:oleObj spid="_x0000_s145419" name="文档" r:id="rId5" imgW="8676356" imgH="1732472" progId="Word.Document.12">
                  <p:embed/>
                </p:oleObj>
              </mc:Choice>
              <mc:Fallback>
                <p:oleObj name="文档" r:id="rId5" imgW="8676356" imgH="1732472" progId="Word.Document.12">
                  <p:embed/>
                  <p:pic>
                    <p:nvPicPr>
                      <p:cNvPr id="0" name=""/>
                      <p:cNvPicPr/>
                      <p:nvPr/>
                    </p:nvPicPr>
                    <p:blipFill>
                      <a:blip r:embed="rId6"/>
                      <a:stretch>
                        <a:fillRect/>
                      </a:stretch>
                    </p:blipFill>
                    <p:spPr>
                      <a:xfrm>
                        <a:off x="259140" y="2545462"/>
                        <a:ext cx="8672513" cy="1736725"/>
                      </a:xfrm>
                      <a:prstGeom prst="rect">
                        <a:avLst/>
                      </a:prstGeom>
                    </p:spPr>
                  </p:pic>
                </p:oleObj>
              </mc:Fallback>
            </mc:AlternateContent>
          </a:graphicData>
        </a:graphic>
      </p:graphicFrame>
      <p:sp>
        <p:nvSpPr>
          <p:cNvPr id="5" name="矩形 4"/>
          <p:cNvSpPr/>
          <p:nvPr/>
        </p:nvSpPr>
        <p:spPr>
          <a:xfrm>
            <a:off x="179512" y="4258528"/>
            <a:ext cx="3911648" cy="545470"/>
          </a:xfrm>
          <a:prstGeom prst="rect">
            <a:avLst/>
          </a:prstGeom>
        </p:spPr>
        <p:txBody>
          <a:bodyPr wrap="non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(1)4.8</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0.576</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(2)9.6</a:t>
            </a:r>
            <a:endParaRPr lang="zh-CN" altLang="zh-CN" sz="2400" kern="100" dirty="0">
              <a:solidFill>
                <a:schemeClr val="accent6">
                  <a:lumMod val="75000"/>
                </a:schemeClr>
              </a:solidFill>
              <a:effectLst/>
              <a:latin typeface="宋体"/>
              <a:cs typeface="Courier New"/>
            </a:endParaRPr>
          </a:p>
        </p:txBody>
      </p:sp>
      <p:pic>
        <p:nvPicPr>
          <p:cNvPr id="10" name="图片 9">
            <a:hlinkClick r:id="rId7" action="ppaction://hlinksldjump"/>
          </p:cNvPr>
          <p:cNvPicPr>
            <a:picLocks noChangeAspect="1"/>
          </p:cNvPicPr>
          <p:nvPr/>
        </p:nvPicPr>
        <p:blipFill>
          <a:blip r:embed="rId8">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Tree>
    <p:extLst>
      <p:ext uri="{BB962C8B-B14F-4D97-AF65-F5344CB8AC3E}">
        <p14:creationId xmlns:p14="http://schemas.microsoft.com/office/powerpoint/2010/main" val="2733848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p:cNvSpPr>
            <a:spLocks noChangeArrowheads="1"/>
          </p:cNvSpPr>
          <p:nvPr/>
        </p:nvSpPr>
        <p:spPr bwMode="gray">
          <a:xfrm>
            <a:off x="0" y="1661658"/>
            <a:ext cx="9144000" cy="1666881"/>
          </a:xfrm>
          <a:prstGeom prst="rect">
            <a:avLst/>
          </a:prstGeom>
          <a:solidFill>
            <a:schemeClr val="bg1">
              <a:lumMod val="75000"/>
            </a:schemeClr>
          </a:solidFill>
          <a:ln w="9525">
            <a:noFill/>
            <a:miter lim="800000"/>
            <a:headEnd/>
            <a:tailEnd/>
          </a:ln>
        </p:spPr>
        <p:txBody>
          <a:bodyPr wrap="none" lIns="68544" tIns="34272" rIns="68544" bIns="34272" anchor="ctr"/>
          <a:lstStyle/>
          <a:p>
            <a:pPr>
              <a:defRPr/>
            </a:pPr>
            <a:endParaRPr lang="zh-CN" altLang="en-US" kern="0">
              <a:solidFill>
                <a:sysClr val="windowText" lastClr="000000"/>
              </a:solidFill>
              <a:latin typeface="Arial"/>
            </a:endParaRPr>
          </a:p>
        </p:txBody>
      </p:sp>
      <p:sp>
        <p:nvSpPr>
          <p:cNvPr id="4" name="矩形 3"/>
          <p:cNvSpPr/>
          <p:nvPr/>
        </p:nvSpPr>
        <p:spPr>
          <a:xfrm>
            <a:off x="2968774" y="1851670"/>
            <a:ext cx="2952328" cy="1069513"/>
          </a:xfrm>
          <a:prstGeom prst="rect">
            <a:avLst/>
          </a:prstGeom>
        </p:spPr>
        <p:txBody>
          <a:bodyPr wrap="square" lIns="68570" tIns="34285" rIns="68570" bIns="34285">
            <a:spAutoFit/>
          </a:bodyPr>
          <a:lstStyle/>
          <a:p>
            <a:pPr>
              <a:lnSpc>
                <a:spcPct val="130000"/>
              </a:lnSpc>
              <a:defRPr/>
            </a:pPr>
            <a:r>
              <a:rPr lang="zh-CN" altLang="en-US" sz="55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谢谢观看</a:t>
            </a:r>
            <a:endParaRPr lang="zh-CN" altLang="en-US" sz="55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5" name="标题 1"/>
          <p:cNvSpPr txBox="1">
            <a:spLocks/>
          </p:cNvSpPr>
          <p:nvPr/>
        </p:nvSpPr>
        <p:spPr>
          <a:xfrm>
            <a:off x="2095153" y="3094856"/>
            <a:ext cx="4104456" cy="911246"/>
          </a:xfrm>
          <a:prstGeom prst="rect">
            <a:avLst/>
          </a:prstGeom>
        </p:spPr>
        <p:txBody>
          <a:bodyPr vert="horz" lIns="68572" tIns="34286" rIns="68572" bIns="34286"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chemeClr val="bg1">
                    <a:lumMod val="50000"/>
                  </a:schemeClr>
                </a:solidFill>
                <a:latin typeface="微软雅黑" pitchFamily="34" charset="-122"/>
                <a:ea typeface="微软雅黑" pitchFamily="34" charset="-122"/>
              </a:rPr>
              <a:t>更多精彩内容请登录：</a:t>
            </a:r>
            <a:endParaRPr lang="zh-CN" altLang="en-US" sz="1800" b="1" dirty="0">
              <a:solidFill>
                <a:schemeClr val="bg1">
                  <a:lumMod val="50000"/>
                </a:schemeClr>
              </a:solidFill>
              <a:latin typeface="微软雅黑" pitchFamily="34" charset="-122"/>
              <a:ea typeface="微软雅黑" pitchFamily="34" charset="-122"/>
            </a:endParaRPr>
          </a:p>
        </p:txBody>
      </p:sp>
      <p:sp>
        <p:nvSpPr>
          <p:cNvPr id="6" name="标题 1">
            <a:hlinkClick r:id="rId2"/>
          </p:cNvPr>
          <p:cNvSpPr txBox="1">
            <a:spLocks/>
          </p:cNvSpPr>
          <p:nvPr/>
        </p:nvSpPr>
        <p:spPr>
          <a:xfrm>
            <a:off x="4422651" y="3089523"/>
            <a:ext cx="2976711" cy="911246"/>
          </a:xfrm>
          <a:prstGeom prst="rect">
            <a:avLst/>
          </a:prstGeom>
        </p:spPr>
        <p:txBody>
          <a:bodyPr vert="horz" lIns="68572" tIns="34286" rIns="68572" bIns="34286"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000" b="1" dirty="0" smtClean="0">
                <a:solidFill>
                  <a:schemeClr val="bg1">
                    <a:lumMod val="50000"/>
                  </a:schemeClr>
                </a:solidFill>
                <a:latin typeface="微软雅黑" pitchFamily="34" charset="-122"/>
                <a:ea typeface="微软雅黑" pitchFamily="34" charset="-122"/>
              </a:rPr>
              <a:t>www.91taoke.com</a:t>
            </a:r>
            <a:endParaRPr lang="zh-CN" altLang="en-US" sz="20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5067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435">
                                          <p:stCondLst>
                                            <p:cond delay="0"/>
                                          </p:stCondLst>
                                        </p:cTn>
                                        <p:tgtEl>
                                          <p:spTgt spid="5"/>
                                        </p:tgtEl>
                                      </p:cBhvr>
                                    </p:animEffect>
                                    <p:anim calcmode="lin" valueType="num">
                                      <p:cBhvr>
                                        <p:cTn id="8" dur="1367"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5"/>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5"/>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5"/>
                                        </p:tgtEl>
                                        <p:attrNameLst>
                                          <p:attrName>ppt_y</p:attrName>
                                        </p:attrNameLst>
                                      </p:cBhvr>
                                      <p:tavLst>
                                        <p:tav tm="0" fmla="#ppt_y-sin(pi*$)/81">
                                          <p:val>
                                            <p:fltVal val="0"/>
                                          </p:val>
                                        </p:tav>
                                        <p:tav tm="100000">
                                          <p:val>
                                            <p:fltVal val="1"/>
                                          </p:val>
                                        </p:tav>
                                      </p:tavLst>
                                    </p:anim>
                                    <p:animScale>
                                      <p:cBhvr>
                                        <p:cTn id="13" dur="20">
                                          <p:stCondLst>
                                            <p:cond delay="487"/>
                                          </p:stCondLst>
                                        </p:cTn>
                                        <p:tgtEl>
                                          <p:spTgt spid="5"/>
                                        </p:tgtEl>
                                      </p:cBhvr>
                                      <p:to x="100000" y="60000"/>
                                    </p:animScale>
                                    <p:animScale>
                                      <p:cBhvr>
                                        <p:cTn id="14" dur="124" decel="50000">
                                          <p:stCondLst>
                                            <p:cond delay="507"/>
                                          </p:stCondLst>
                                        </p:cTn>
                                        <p:tgtEl>
                                          <p:spTgt spid="5"/>
                                        </p:tgtEl>
                                      </p:cBhvr>
                                      <p:to x="100000" y="100000"/>
                                    </p:animScale>
                                    <p:animScale>
                                      <p:cBhvr>
                                        <p:cTn id="15" dur="20">
                                          <p:stCondLst>
                                            <p:cond delay="984"/>
                                          </p:stCondLst>
                                        </p:cTn>
                                        <p:tgtEl>
                                          <p:spTgt spid="5"/>
                                        </p:tgtEl>
                                      </p:cBhvr>
                                      <p:to x="100000" y="80000"/>
                                    </p:animScale>
                                    <p:animScale>
                                      <p:cBhvr>
                                        <p:cTn id="16" dur="124" decel="50000">
                                          <p:stCondLst>
                                            <p:cond delay="1004"/>
                                          </p:stCondLst>
                                        </p:cTn>
                                        <p:tgtEl>
                                          <p:spTgt spid="5"/>
                                        </p:tgtEl>
                                      </p:cBhvr>
                                      <p:to x="100000" y="100000"/>
                                    </p:animScale>
                                    <p:animScale>
                                      <p:cBhvr>
                                        <p:cTn id="17" dur="20">
                                          <p:stCondLst>
                                            <p:cond delay="1231"/>
                                          </p:stCondLst>
                                        </p:cTn>
                                        <p:tgtEl>
                                          <p:spTgt spid="5"/>
                                        </p:tgtEl>
                                      </p:cBhvr>
                                      <p:to x="100000" y="90000"/>
                                    </p:animScale>
                                    <p:animScale>
                                      <p:cBhvr>
                                        <p:cTn id="18" dur="124" decel="50000">
                                          <p:stCondLst>
                                            <p:cond delay="1251"/>
                                          </p:stCondLst>
                                        </p:cTn>
                                        <p:tgtEl>
                                          <p:spTgt spid="5"/>
                                        </p:tgtEl>
                                      </p:cBhvr>
                                      <p:to x="100000" y="100000"/>
                                    </p:animScale>
                                    <p:animScale>
                                      <p:cBhvr>
                                        <p:cTn id="19" dur="20">
                                          <p:stCondLst>
                                            <p:cond delay="1356"/>
                                          </p:stCondLst>
                                        </p:cTn>
                                        <p:tgtEl>
                                          <p:spTgt spid="5"/>
                                        </p:tgtEl>
                                      </p:cBhvr>
                                      <p:to x="100000" y="95000"/>
                                    </p:animScale>
                                    <p:animScale>
                                      <p:cBhvr>
                                        <p:cTn id="20" dur="124" decel="50000">
                                          <p:stCondLst>
                                            <p:cond delay="1376"/>
                                          </p:stCondLst>
                                        </p:cTn>
                                        <p:tgtEl>
                                          <p:spTgt spid="5"/>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435">
                                          <p:stCondLst>
                                            <p:cond delay="0"/>
                                          </p:stCondLst>
                                        </p:cTn>
                                        <p:tgtEl>
                                          <p:spTgt spid="6"/>
                                        </p:tgtEl>
                                      </p:cBhvr>
                                    </p:animEffect>
                                    <p:anim calcmode="lin" valueType="num">
                                      <p:cBhvr>
                                        <p:cTn id="24" dur="1367"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6"/>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6"/>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6"/>
                                        </p:tgtEl>
                                        <p:attrNameLst>
                                          <p:attrName>ppt_y</p:attrName>
                                        </p:attrNameLst>
                                      </p:cBhvr>
                                      <p:tavLst>
                                        <p:tav tm="0" fmla="#ppt_y-sin(pi*$)/81">
                                          <p:val>
                                            <p:fltVal val="0"/>
                                          </p:val>
                                        </p:tav>
                                        <p:tav tm="100000">
                                          <p:val>
                                            <p:fltVal val="1"/>
                                          </p:val>
                                        </p:tav>
                                      </p:tavLst>
                                    </p:anim>
                                    <p:animScale>
                                      <p:cBhvr>
                                        <p:cTn id="29" dur="20">
                                          <p:stCondLst>
                                            <p:cond delay="487"/>
                                          </p:stCondLst>
                                        </p:cTn>
                                        <p:tgtEl>
                                          <p:spTgt spid="6"/>
                                        </p:tgtEl>
                                      </p:cBhvr>
                                      <p:to x="100000" y="60000"/>
                                    </p:animScale>
                                    <p:animScale>
                                      <p:cBhvr>
                                        <p:cTn id="30" dur="124" decel="50000">
                                          <p:stCondLst>
                                            <p:cond delay="507"/>
                                          </p:stCondLst>
                                        </p:cTn>
                                        <p:tgtEl>
                                          <p:spTgt spid="6"/>
                                        </p:tgtEl>
                                      </p:cBhvr>
                                      <p:to x="100000" y="100000"/>
                                    </p:animScale>
                                    <p:animScale>
                                      <p:cBhvr>
                                        <p:cTn id="31" dur="20">
                                          <p:stCondLst>
                                            <p:cond delay="984"/>
                                          </p:stCondLst>
                                        </p:cTn>
                                        <p:tgtEl>
                                          <p:spTgt spid="6"/>
                                        </p:tgtEl>
                                      </p:cBhvr>
                                      <p:to x="100000" y="80000"/>
                                    </p:animScale>
                                    <p:animScale>
                                      <p:cBhvr>
                                        <p:cTn id="32" dur="124" decel="50000">
                                          <p:stCondLst>
                                            <p:cond delay="1004"/>
                                          </p:stCondLst>
                                        </p:cTn>
                                        <p:tgtEl>
                                          <p:spTgt spid="6"/>
                                        </p:tgtEl>
                                      </p:cBhvr>
                                      <p:to x="100000" y="100000"/>
                                    </p:animScale>
                                    <p:animScale>
                                      <p:cBhvr>
                                        <p:cTn id="33" dur="20">
                                          <p:stCondLst>
                                            <p:cond delay="1231"/>
                                          </p:stCondLst>
                                        </p:cTn>
                                        <p:tgtEl>
                                          <p:spTgt spid="6"/>
                                        </p:tgtEl>
                                      </p:cBhvr>
                                      <p:to x="100000" y="90000"/>
                                    </p:animScale>
                                    <p:animScale>
                                      <p:cBhvr>
                                        <p:cTn id="34" dur="124" decel="50000">
                                          <p:stCondLst>
                                            <p:cond delay="1251"/>
                                          </p:stCondLst>
                                        </p:cTn>
                                        <p:tgtEl>
                                          <p:spTgt spid="6"/>
                                        </p:tgtEl>
                                      </p:cBhvr>
                                      <p:to x="100000" y="100000"/>
                                    </p:animScale>
                                    <p:animScale>
                                      <p:cBhvr>
                                        <p:cTn id="35" dur="20">
                                          <p:stCondLst>
                                            <p:cond delay="1356"/>
                                          </p:stCondLst>
                                        </p:cTn>
                                        <p:tgtEl>
                                          <p:spTgt spid="6"/>
                                        </p:tgtEl>
                                      </p:cBhvr>
                                      <p:to x="100000" y="95000"/>
                                    </p:animScale>
                                    <p:animScale>
                                      <p:cBhvr>
                                        <p:cTn id="36" dur="124" decel="50000">
                                          <p:stCondLst>
                                            <p:cond delay="1376"/>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5117</TotalTime>
  <Words>3832</Words>
  <Application>Microsoft Office PowerPoint</Application>
  <PresentationFormat>全屏显示(16:9)</PresentationFormat>
  <Paragraphs>266</Paragraphs>
  <Slides>59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59</vt:i4>
      </vt:variant>
    </vt:vector>
  </HeadingPairs>
  <TitlesOfParts>
    <vt:vector size="61" baseType="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601</cp:revision>
  <dcterms:modified xsi:type="dcterms:W3CDTF">2014-11-13T11:19:33Z</dcterms:modified>
</cp:coreProperties>
</file>