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2" r:id="rId7"/>
    <p:sldId id="26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65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80A93-34CC-4636-8F4A-2E8C3BA79C43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2B768-17DF-4636-907B-133C8E2B3D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12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115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爱因斯坦说：“想像力比知识更重要。因为知识是有限的，而想像力概括着世界上的一切，推动着进步，并且是知识进化的源泉”。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215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05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10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、鲁迅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故事新编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，续写</a:t>
            </a:r>
            <a:r>
              <a:rPr lang="en-US" altLang="zh-CN" dirty="0" smtClean="0"/>
              <a:t>《</a:t>
            </a:r>
            <a:r>
              <a:rPr lang="zh-CN" altLang="en-US" dirty="0" smtClean="0"/>
              <a:t>皇帝的新装</a:t>
            </a:r>
            <a:r>
              <a:rPr lang="en-US" altLang="zh-CN" dirty="0" smtClean="0"/>
              <a:t>》</a:t>
            </a:r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女娲造人</a:t>
            </a:r>
            <a:r>
              <a:rPr lang="en-US" altLang="zh-CN" dirty="0" smtClean="0"/>
              <a:t>》</a:t>
            </a:r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、时间</a:t>
            </a:r>
            <a:r>
              <a:rPr lang="en-US" altLang="zh-CN" dirty="0" smtClean="0"/>
              <a:t>《</a:t>
            </a:r>
            <a:r>
              <a:rPr lang="zh-CN" altLang="en-US" dirty="0"/>
              <a:t>紫藤萝瀑布</a:t>
            </a:r>
            <a:r>
              <a:rPr lang="en-US" altLang="zh-CN" dirty="0" smtClean="0"/>
              <a:t>》</a:t>
            </a:r>
            <a:r>
              <a:rPr lang="zh-CN" altLang="en-US" dirty="0" smtClean="0"/>
              <a:t>“忽然记起十多年前家门外也曾有过一大株紫藤萝；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化石吟</a:t>
            </a:r>
            <a:r>
              <a:rPr lang="en-US" altLang="zh-CN" dirty="0" smtClean="0"/>
              <a:t>》</a:t>
            </a:r>
            <a:r>
              <a:rPr lang="zh-CN" altLang="en-US" dirty="0" smtClean="0"/>
              <a:t>”你把我的思绪引向远古“（时间与空间）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</a:t>
            </a:r>
            <a:r>
              <a:rPr lang="zh-CN" altLang="en-US" dirty="0" smtClean="0"/>
              <a:t>空间</a:t>
            </a:r>
            <a:r>
              <a:rPr lang="en-US" altLang="zh-CN" dirty="0" smtClean="0"/>
              <a:t>《</a:t>
            </a:r>
            <a:r>
              <a:rPr lang="zh-CN" altLang="en-US" dirty="0" smtClean="0"/>
              <a:t>观沧海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“日月之行，若出其中；星汉灿烂，若出其里”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、卡夫卡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变形记</a:t>
            </a:r>
            <a:r>
              <a:rPr lang="en-US" altLang="zh-CN" dirty="0" smtClean="0"/>
              <a:t>》</a:t>
            </a:r>
            <a:r>
              <a:rPr lang="zh-CN" altLang="en-US" dirty="0"/>
              <a:t>格里高尔由人</a:t>
            </a:r>
            <a:r>
              <a:rPr lang="zh-CN" altLang="en-US" dirty="0" smtClean="0"/>
              <a:t>变成甲虫的故事。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14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2B768-17DF-4636-907B-133C8E2B3DD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366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0" name="图片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143000"/>
            <a:ext cx="12192000" cy="5715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78531" name="KSO_BT1"/>
          <p:cNvSpPr>
            <a:spLocks noGrp="1"/>
          </p:cNvSpPr>
          <p:nvPr>
            <p:ph type="ctrTitle"/>
          </p:nvPr>
        </p:nvSpPr>
        <p:spPr>
          <a:xfrm>
            <a:off x="3875666" y="1408113"/>
            <a:ext cx="7206961" cy="6921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lvl="0" algn="ctr">
              <a:defRPr kern="1200"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09441" y="6245225"/>
            <a:ext cx="2845647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166103" y="6245225"/>
            <a:ext cx="3859795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736913" y="6245225"/>
            <a:ext cx="2845647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78535" name="KSO_BC1"/>
          <p:cNvSpPr>
            <a:spLocks noGrp="1"/>
          </p:cNvSpPr>
          <p:nvPr>
            <p:ph type="subTitle" idx="1"/>
          </p:nvPr>
        </p:nvSpPr>
        <p:spPr>
          <a:xfrm>
            <a:off x="3877253" y="2122488"/>
            <a:ext cx="7211722" cy="496887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ctr">
              <a:buNone/>
              <a:defRPr kern="1200">
                <a:solidFill>
                  <a:schemeClr val="accent1"/>
                </a:solidFill>
              </a:defRPr>
            </a:lvl1pPr>
            <a:lvl2pPr marL="0" lvl="1" indent="0" algn="ctr">
              <a:buNone/>
              <a:defRPr kern="1200">
                <a:solidFill>
                  <a:schemeClr val="accent1"/>
                </a:solidFill>
              </a:defRPr>
            </a:lvl2pPr>
            <a:lvl3pPr marL="914400" lvl="2" indent="-914400" algn="ctr">
              <a:buNone/>
              <a:defRPr kern="1200">
                <a:solidFill>
                  <a:schemeClr val="accent1"/>
                </a:solidFill>
              </a:defRPr>
            </a:lvl3pPr>
            <a:lvl4pPr marL="1370965" lvl="3" indent="-1370965" algn="ctr">
              <a:buNone/>
              <a:defRPr kern="1200">
                <a:solidFill>
                  <a:schemeClr val="accent1"/>
                </a:solidFill>
              </a:defRPr>
            </a:lvl4pPr>
            <a:lvl5pPr marL="1828165" lvl="4" indent="-1828165" algn="ctr">
              <a:buNone/>
              <a:defRPr kern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 b="1"/>
            </a:lvl1pPr>
            <a:lvl2pPr>
              <a:defRPr kumimoji="0" lang="zh-CN" altLang="en-US" sz="3200" b="1" i="0" u="none" strike="noStrike" kern="1200" cap="none" spc="0" normalizeH="0" baseline="0" noProof="1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defRPr>
            </a:lvl2pPr>
            <a:lvl3pPr>
              <a:defRPr sz="3200" b="1"/>
            </a:lvl3pPr>
            <a:lvl4pPr>
              <a:defRPr sz="2800" b="1"/>
            </a:lvl4pPr>
            <a:lvl5pPr>
              <a:defRPr sz="28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58655" y="1027113"/>
            <a:ext cx="5417266" cy="51927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034" y="1027113"/>
            <a:ext cx="5417266" cy="51927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0965" indent="0">
              <a:buNone/>
              <a:defRPr sz="2000"/>
            </a:lvl4pPr>
            <a:lvl5pPr marL="1828165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0389" y="161925"/>
            <a:ext cx="2763911" cy="60579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58655" y="161925"/>
            <a:ext cx="8131507" cy="60579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3D0CE79-49FB-443D-BEF8-6B709DE8FD0C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2016/1/3</a:t>
            </a:fld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565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F906490-237C-474C-BA2E-D98840BC1F8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6" name="图片 6"/>
          <p:cNvPicPr>
            <a:picLocks noChangeAspect="1"/>
          </p:cNvPicPr>
          <p:nvPr/>
        </p:nvPicPr>
        <p:blipFill>
          <a:blip r:embed="rId13"/>
          <a:srcRect l="30833" t="56294" r="3697" b="23918"/>
          <a:stretch>
            <a:fillRect/>
          </a:stretch>
        </p:blipFill>
        <p:spPr>
          <a:xfrm>
            <a:off x="0" y="5213350"/>
            <a:ext cx="11614300" cy="16446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77507" name="KSO_BT1"/>
          <p:cNvSpPr>
            <a:spLocks noGrp="1"/>
          </p:cNvSpPr>
          <p:nvPr>
            <p:ph type="title"/>
          </p:nvPr>
        </p:nvSpPr>
        <p:spPr>
          <a:xfrm>
            <a:off x="558655" y="161925"/>
            <a:ext cx="11055646" cy="700088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7982" y="6356350"/>
            <a:ext cx="27440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82F288E0-7875-42C4-84C8-98DBBD3BF4D2}" type="datetimeFigureOut">
              <a:rPr lang="zh-CN" altLang="en-US" smtClean="0"/>
              <a:t>2016/1/3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9136" y="6356350"/>
            <a:ext cx="4113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09946" y="6356350"/>
            <a:ext cx="27440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77511" name="KSO_BC1"/>
          <p:cNvSpPr>
            <a:spLocks noGrp="1"/>
          </p:cNvSpPr>
          <p:nvPr>
            <p:ph type="body" idx="1"/>
          </p:nvPr>
        </p:nvSpPr>
        <p:spPr>
          <a:xfrm>
            <a:off x="558655" y="1027113"/>
            <a:ext cx="11055646" cy="519271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600" b="1" i="0" u="none" kern="1200" baseline="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357505" lvl="0" indent="-356870" algn="just" defTabSz="914400" eaLnBrk="1" fontAlgn="base" latinLnBrk="0" hangingPunct="1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150000"/>
        <a:buBlip>
          <a:blip r:embed="rId14"/>
        </a:buBlip>
        <a:defRPr sz="3200" b="0" i="0" u="none" kern="1200" baseline="0">
          <a:solidFill>
            <a:schemeClr val="accent2"/>
          </a:solidFill>
          <a:latin typeface="+mn-lt"/>
          <a:ea typeface="+mn-ea"/>
          <a:cs typeface="+mn-cs"/>
        </a:defRPr>
      </a:lvl1pPr>
      <a:lvl2pPr marL="357505" lvl="1" indent="-356870" algn="just" defTabSz="914400" eaLnBrk="1" fontAlgn="base" latinLnBrk="0" hangingPunct="1">
        <a:lnSpc>
          <a:spcPct val="130000"/>
        </a:lnSpc>
        <a:spcBef>
          <a:spcPct val="0"/>
        </a:spcBef>
        <a:spcAft>
          <a:spcPts val="600"/>
        </a:spcAft>
        <a:buClr>
          <a:srgbClr val="FBBE77"/>
        </a:buClr>
        <a:buFont typeface="幼圆" pitchFamily="49" charset="-122"/>
        <a:buChar char=" 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599565" lvl="3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6765" lvl="4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3965" lvl="5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165" lvl="6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8365" lvl="7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4930" lvl="8" indent="-227965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0965" lvl="3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165" lvl="4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5365" lvl="5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2565" lvl="6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199765" lvl="7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6965" lvl="8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&#25237;&#31295;&#25991;&#31456;/&#24043;&#24072;&#19982;&#25105;.do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发挥联想和想象</a:t>
            </a:r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一、何为联想和想象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联想</a:t>
            </a:r>
            <a:r>
              <a:rPr lang="zh-CN" altLang="en-US" dirty="0">
                <a:solidFill>
                  <a:schemeClr val="tx1"/>
                </a:solidFill>
              </a:rPr>
              <a:t>是</a:t>
            </a:r>
            <a:r>
              <a:rPr lang="zh-CN" altLang="en-US" dirty="0">
                <a:solidFill>
                  <a:schemeClr val="tx1"/>
                </a:solidFill>
                <a:uFillTx/>
              </a:rPr>
              <a:t>由当前的某一事物想到另一事物，或由甲观念想到乙观念的心理过程</a:t>
            </a:r>
            <a:r>
              <a:rPr lang="zh-CN" altLang="en-US" dirty="0">
                <a:solidFill>
                  <a:schemeClr val="tx1"/>
                </a:solidFill>
              </a:rPr>
              <a:t>。</a:t>
            </a:r>
          </a:p>
          <a:p>
            <a:r>
              <a:rPr lang="zh-CN" altLang="en-US" dirty="0"/>
              <a:t>想象</a:t>
            </a:r>
            <a:r>
              <a:rPr lang="zh-CN" altLang="en-US" dirty="0">
                <a:solidFill>
                  <a:schemeClr val="tx1"/>
                </a:solidFill>
              </a:rPr>
              <a:t>是</a:t>
            </a:r>
            <a:r>
              <a:rPr lang="zh-CN" altLang="en-US" dirty="0">
                <a:solidFill>
                  <a:schemeClr val="tx1"/>
                </a:solidFill>
                <a:uFillTx/>
              </a:rPr>
              <a:t>人们在头脑中运用积累获得的表象，经过加工、改造，创造出一个并未直接感知的新事物形象的心理过程</a:t>
            </a:r>
            <a:r>
              <a:rPr lang="zh-CN" altLang="en-US" dirty="0">
                <a:solidFill>
                  <a:schemeClr val="tx1"/>
                </a:solidFill>
              </a:rPr>
              <a:t>。</a:t>
            </a:r>
          </a:p>
        </p:txBody>
      </p:sp>
      <p:sp>
        <p:nvSpPr>
          <p:cNvPr id="38914" name="矩形 38913"/>
          <p:cNvSpPr/>
          <p:nvPr/>
        </p:nvSpPr>
        <p:spPr>
          <a:xfrm>
            <a:off x="1682115" y="3679190"/>
            <a:ext cx="16002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/>
            <a:r>
              <a:rPr lang="zh-CN" altLang="en-US" sz="4000" dirty="0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charset="0"/>
                <a:ea typeface="宋体" pitchFamily="2" charset="-122"/>
              </a:rPr>
              <a:t>联想</a:t>
            </a:r>
          </a:p>
        </p:txBody>
      </p:sp>
      <p:sp>
        <p:nvSpPr>
          <p:cNvPr id="38915" name="矩形 38914"/>
          <p:cNvSpPr/>
          <p:nvPr/>
        </p:nvSpPr>
        <p:spPr>
          <a:xfrm>
            <a:off x="1659255" y="4645660"/>
            <a:ext cx="1210588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4000" dirty="0" smtClean="0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charset="0"/>
                <a:ea typeface="宋体" pitchFamily="2" charset="-122"/>
              </a:rPr>
              <a:t>想象</a:t>
            </a:r>
            <a:endParaRPr lang="zh-CN" altLang="en-US" sz="4000" dirty="0">
              <a:solidFill>
                <a:srgbClr val="CC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charset="0"/>
              <a:ea typeface="宋体" pitchFamily="2" charset="-122"/>
            </a:endParaRPr>
          </a:p>
        </p:txBody>
      </p:sp>
      <p:sp>
        <p:nvSpPr>
          <p:cNvPr id="38919" name="矩形 38918"/>
          <p:cNvSpPr/>
          <p:nvPr/>
        </p:nvSpPr>
        <p:spPr>
          <a:xfrm>
            <a:off x="4358005" y="3691890"/>
            <a:ext cx="119888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000" dirty="0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charset="0"/>
                <a:ea typeface="宋体" pitchFamily="2" charset="-122"/>
              </a:rPr>
              <a:t>再现</a:t>
            </a:r>
          </a:p>
        </p:txBody>
      </p:sp>
      <p:sp>
        <p:nvSpPr>
          <p:cNvPr id="38920" name="矩形 38919"/>
          <p:cNvSpPr/>
          <p:nvPr/>
        </p:nvSpPr>
        <p:spPr>
          <a:xfrm>
            <a:off x="4412615" y="4634865"/>
            <a:ext cx="119888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000" dirty="0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charset="0"/>
                <a:ea typeface="宋体" pitchFamily="2" charset="-122"/>
              </a:rPr>
              <a:t>创造</a:t>
            </a:r>
          </a:p>
        </p:txBody>
      </p:sp>
      <p:sp>
        <p:nvSpPr>
          <p:cNvPr id="38921" name="右箭头 38920"/>
          <p:cNvSpPr/>
          <p:nvPr/>
        </p:nvSpPr>
        <p:spPr>
          <a:xfrm>
            <a:off x="2998470" y="3900805"/>
            <a:ext cx="1219200" cy="228600"/>
          </a:xfrm>
          <a:prstGeom prst="rightArrow">
            <a:avLst>
              <a:gd name="adj1" fmla="val 50000"/>
              <a:gd name="adj2" fmla="val 133333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38922" name="右箭头 38921"/>
          <p:cNvSpPr/>
          <p:nvPr/>
        </p:nvSpPr>
        <p:spPr>
          <a:xfrm>
            <a:off x="2961005" y="4851400"/>
            <a:ext cx="1219200" cy="228600"/>
          </a:xfrm>
          <a:prstGeom prst="rightArrow">
            <a:avLst>
              <a:gd name="adj1" fmla="val 50000"/>
              <a:gd name="adj2" fmla="val 133333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4" name="文本框 3"/>
          <p:cNvSpPr txBox="1"/>
          <p:nvPr/>
        </p:nvSpPr>
        <p:spPr>
          <a:xfrm>
            <a:off x="6228080" y="3571875"/>
            <a:ext cx="5545455" cy="1798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丰富作文材料；</a:t>
            </a:r>
          </a:p>
          <a:p>
            <a:pPr algn="l"/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拓宽思路；</a:t>
            </a:r>
          </a:p>
          <a:p>
            <a:pPr algn="l"/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充分运用积累的知识，解决选材枯燥、挖掘不深、立意不新等问题。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1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8914" grpId="0"/>
      <p:bldP spid="38915" grpId="0"/>
      <p:bldP spid="38919" grpId="0"/>
      <p:bldP spid="38920" grpId="0"/>
      <p:bldP spid="38921" grpId="0" animBg="1"/>
      <p:bldP spid="3892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我来评一评</a:t>
            </a:r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dirty="0"/>
              <a:t>老师让同学们展开联想和想象，将月亮（月色）、树影、笛（琴）声这三个词扩展为一段话，描绘一幅画面，下面是几位同学的扩写，请你为他们评改一下。</a:t>
            </a:r>
          </a:p>
          <a:p>
            <a:r>
              <a:rPr lang="zh-CN" altLang="en-US" sz="2400" dirty="0">
                <a:solidFill>
                  <a:schemeClr val="tx1"/>
                </a:solidFill>
                <a:sym typeface="+mn-ea"/>
              </a:rPr>
              <a:t>月色朦胧，树影婆娑，少年在广阔无垠的田海上遥望风景。风吹麦浪，起起伏伏如翻腾着的金色海浪。少年吹响了笛子，悠扬的笛声传遍田海。</a:t>
            </a:r>
          </a:p>
          <a:p>
            <a:r>
              <a:rPr lang="zh-CN" altLang="en-US" sz="2400" dirty="0">
                <a:solidFill>
                  <a:schemeClr val="tx1"/>
                </a:solidFill>
                <a:sym typeface="+mn-ea"/>
              </a:rPr>
              <a:t>天幕中明月高挂，散发着清辉。漆黑的夜晚因为有了这明亮的月光而变得宁静祥和，树影在月光的照射下变得没那么清晰了。远处传来一阵阵飘渺的笛声，打破了夜的静谧。</a:t>
            </a:r>
          </a:p>
          <a:p>
            <a:r>
              <a:rPr lang="zh-CN" altLang="en-US" sz="2400" dirty="0">
                <a:solidFill>
                  <a:schemeClr val="tx1"/>
                </a:solidFill>
                <a:sym typeface="+mn-ea"/>
              </a:rPr>
              <a:t>漫天璀璨的星光中，一轮皎洁的明月高高悬挂。树影忽明忽暗，在月色里摇曳。悠扬入耳的是远方不知何人吹奏的笛声，渐飘渐远</a:t>
            </a:r>
            <a:r>
              <a:rPr lang="en-US" altLang="zh-CN" sz="2400" dirty="0">
                <a:solidFill>
                  <a:schemeClr val="tx1"/>
                </a:solidFill>
                <a:sym typeface="+mn-ea"/>
              </a:rPr>
              <a:t>……</a:t>
            </a:r>
          </a:p>
          <a:p>
            <a:endParaRPr lang="zh-CN" altLang="en-US" sz="2400" dirty="0">
              <a:solidFill>
                <a:schemeClr val="tx1"/>
              </a:solidFill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9079832" y="2486527"/>
            <a:ext cx="240631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1050759" y="2871537"/>
            <a:ext cx="3007894" cy="240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941096" y="3930317"/>
            <a:ext cx="5245767" cy="1604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050759" y="4937628"/>
            <a:ext cx="6136104" cy="1938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二、联想和想象的原则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1825" y="940753"/>
            <a:ext cx="11055646" cy="5192712"/>
          </a:xfrm>
        </p:spPr>
        <p:txBody>
          <a:bodyPr/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、要以现实生活为基础。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、要</a:t>
            </a:r>
            <a:r>
              <a:rPr lang="zh-CN" altLang="en-US" sz="2800" dirty="0">
                <a:sym typeface="+mn-ea"/>
              </a:rPr>
              <a:t>合理，</a:t>
            </a:r>
            <a:r>
              <a:rPr lang="zh-CN" altLang="en-US" sz="2800" dirty="0"/>
              <a:t>合乎生活逻辑。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3</a:t>
            </a:r>
            <a:r>
              <a:rPr lang="zh-CN" altLang="en-US" sz="2800" dirty="0"/>
              <a:t>、要融入情感。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4</a:t>
            </a:r>
            <a:r>
              <a:rPr lang="zh-CN" altLang="en-US" sz="2800" dirty="0"/>
              <a:t>、要为表达作者的情感和中心服务。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177155" y="934085"/>
            <a:ext cx="6161405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400">
                <a:sym typeface="+mn-ea"/>
              </a:rPr>
              <a:t>想象是翅膀，生活是基础，成功的联想和想象必须是以现实生活为依据的，脱离现实生活的联想和想象只是胡思乱想。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585460" y="2289175"/>
            <a:ext cx="6085840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7030A0"/>
                </a:solidFill>
              </a:rPr>
              <a:t>联想和想象要大胆奇特，但不能是没有根据和逻辑的胡编乱造，要与故事情节、人物性格、生活逻辑相吻合。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90315" y="3653790"/>
            <a:ext cx="7522210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400">
                <a:sym typeface="+mn-ea"/>
              </a:rPr>
              <a:t>无论写人还是记事，创作都离不开作者的感情，联想和想象也是。离开感情的文章就会缺乏生气和真实感。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97370" y="4871720"/>
            <a:ext cx="5227955" cy="11887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400">
                <a:solidFill>
                  <a:srgbClr val="7030A0"/>
                </a:solidFill>
                <a:sym typeface="+mn-ea"/>
              </a:rPr>
              <a:t>进行联想和想象不是为了炫耀文思和文笔，而是因为表达的需要，要为作者情感的表达和中心的阐发服务。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三、联想和想象的常用技法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/>
          </a:ln>
        </p:spPr>
        <p:txBody>
          <a:bodyPr vert="horz" rtlCol="0">
            <a:normAutofit/>
          </a:bodyPr>
          <a:lstStyle/>
          <a:p>
            <a:pPr lvl="0" algn="just"/>
            <a:r>
              <a:rPr lang="en-US" altLang="zh-CN" sz="2800">
                <a:sym typeface="+mn-ea"/>
              </a:rPr>
              <a:t>1．续写故事法。</a:t>
            </a:r>
          </a:p>
          <a:p>
            <a:pPr lvl="0" algn="just"/>
            <a:endParaRPr lang="en-US" altLang="zh-CN" sz="2800">
              <a:sym typeface="+mn-ea"/>
            </a:endParaRPr>
          </a:p>
          <a:p>
            <a:pPr lvl="0" algn="just"/>
            <a:r>
              <a:rPr lang="en-US" altLang="zh-CN" sz="2800">
                <a:sym typeface="+mn-ea"/>
              </a:rPr>
              <a:t>2．放大细节法。</a:t>
            </a:r>
          </a:p>
          <a:p>
            <a:pPr lvl="0" algn="just"/>
            <a:endParaRPr lang="en-US" altLang="zh-CN" sz="2800">
              <a:sym typeface="+mn-ea"/>
            </a:endParaRPr>
          </a:p>
          <a:p>
            <a:pPr lvl="0" algn="just"/>
            <a:r>
              <a:rPr lang="en-US" altLang="zh-CN" sz="2800">
                <a:sym typeface="+mn-ea"/>
              </a:rPr>
              <a:t>3．时空转换法。</a:t>
            </a:r>
          </a:p>
          <a:p>
            <a:pPr lvl="0" algn="just"/>
            <a:endParaRPr lang="en-US" altLang="zh-CN" sz="2800">
              <a:sym typeface="+mn-ea"/>
            </a:endParaRPr>
          </a:p>
          <a:p>
            <a:pPr lvl="0" algn="just"/>
            <a:r>
              <a:rPr lang="en-US" altLang="zh-CN" sz="2800">
                <a:sym typeface="+mn-ea"/>
              </a:rPr>
              <a:t>4．角色错位法。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940175" y="981710"/>
            <a:ext cx="7700645" cy="1005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000" b="1">
                <a:sym typeface="+mn-ea"/>
              </a:rPr>
              <a:t>采用</a:t>
            </a:r>
            <a:r>
              <a:rPr lang="zh-CN" altLang="en-US" sz="2000" b="1">
                <a:solidFill>
                  <a:srgbClr val="7030A0"/>
                </a:solidFill>
                <a:sym typeface="+mn-ea"/>
              </a:rPr>
              <a:t>故事新编</a:t>
            </a:r>
            <a:r>
              <a:rPr lang="zh-CN" altLang="en-US" sz="2000" b="1">
                <a:sym typeface="+mn-ea"/>
              </a:rPr>
              <a:t>的形式，采用借树生花的手法，活用典故和人物形象，以古写今。值得注意的是续写一定要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合乎人物性格及其发展逻辑</a:t>
            </a:r>
            <a:r>
              <a:rPr lang="zh-CN" altLang="en-US" sz="2000" b="1">
                <a:sym typeface="+mn-ea"/>
              </a:rPr>
              <a:t>，不能作违背常理的改动。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03980" y="2240280"/>
            <a:ext cx="8148955" cy="1005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要大胆虚构，巧妙想象，</a:t>
            </a:r>
            <a:r>
              <a:rPr lang="zh-CN" altLang="en-US" sz="2000" b="1">
                <a:solidFill>
                  <a:srgbClr val="7030A0"/>
                </a:solidFill>
              </a:rPr>
              <a:t>抓住故事中的重点情节，再现、放大</a:t>
            </a:r>
            <a:r>
              <a:rPr lang="zh-CN" altLang="en-US" sz="2000" b="1"/>
              <a:t>，来写出令人动容、血肉丰满的文章。值得注意的是，放大的细节一定要</a:t>
            </a:r>
            <a:r>
              <a:rPr lang="zh-CN" altLang="en-US" sz="2000" b="1">
                <a:solidFill>
                  <a:srgbClr val="FF0000"/>
                </a:solidFill>
              </a:rPr>
              <a:t>准确、真实，与文章内容密切相关</a:t>
            </a:r>
            <a:r>
              <a:rPr lang="zh-CN" altLang="en-US" sz="2000" b="1"/>
              <a:t>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918585" y="3637915"/>
            <a:ext cx="7748905" cy="1005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000" b="1">
                <a:sym typeface="+mn-ea"/>
              </a:rPr>
              <a:t>跨越时空的限制，突破现实与环境的局限，让</a:t>
            </a:r>
            <a:r>
              <a:rPr lang="zh-CN" altLang="en-US" sz="2000" b="1">
                <a:solidFill>
                  <a:srgbClr val="7030A0"/>
                </a:solidFill>
                <a:sym typeface="+mn-ea"/>
              </a:rPr>
              <a:t>时光倒流或“预支”</a:t>
            </a:r>
            <a:r>
              <a:rPr lang="zh-CN" altLang="en-US" sz="2000" b="1">
                <a:sym typeface="+mn-ea"/>
              </a:rPr>
              <a:t>，让</a:t>
            </a:r>
            <a:r>
              <a:rPr lang="zh-CN" altLang="en-US" sz="2000" b="1">
                <a:solidFill>
                  <a:srgbClr val="7030A0"/>
                </a:solidFill>
                <a:sym typeface="+mn-ea"/>
              </a:rPr>
              <a:t>天地浓缩或扩展</a:t>
            </a:r>
            <a:r>
              <a:rPr lang="zh-CN" altLang="en-US" sz="2000" b="1">
                <a:sym typeface="+mn-ea"/>
              </a:rPr>
              <a:t>。运用时空转换法构思作文，可以拓宽思维的空间，为创造性想象开辟广阔的天地。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81755" y="4871085"/>
            <a:ext cx="8132445" cy="1310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l"/>
            <a:r>
              <a:rPr lang="zh-CN" altLang="en-US" sz="2000" b="1">
                <a:sym typeface="+mn-ea"/>
              </a:rPr>
              <a:t>人生是一个大舞台，一个人在社会生活中，场合不同，扮演的角色也就不同。如果</a:t>
            </a:r>
            <a:r>
              <a:rPr lang="zh-CN" altLang="en-US" sz="2000" b="1">
                <a:solidFill>
                  <a:srgbClr val="7030A0"/>
                </a:solidFill>
                <a:sym typeface="+mn-ea"/>
              </a:rPr>
              <a:t>改变一个人的身份和地位</a:t>
            </a:r>
            <a:r>
              <a:rPr lang="zh-CN" altLang="en-US" sz="2000" b="1">
                <a:sym typeface="+mn-ea"/>
              </a:rPr>
              <a:t>，让他变成与原来完全不同的一个人，即</a:t>
            </a:r>
            <a:r>
              <a:rPr lang="zh-CN" altLang="en-US" sz="2000" b="1">
                <a:solidFill>
                  <a:srgbClr val="7030A0"/>
                </a:solidFill>
                <a:sym typeface="+mn-ea"/>
              </a:rPr>
              <a:t>角色错位</a:t>
            </a:r>
            <a:r>
              <a:rPr lang="zh-CN" altLang="en-US" sz="2000" b="1">
                <a:sym typeface="+mn-ea"/>
              </a:rPr>
              <a:t>，那么就可以导演出一幕幕新的人间悲喜剧，演绎出一个个新的“天方夜谭”。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43011" descr="D:\sbj\sc\WMF\火与光\007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2700" y="39370"/>
            <a:ext cx="12127865" cy="688530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四、我来试一试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3010" name="矩形 43009"/>
          <p:cNvSpPr/>
          <p:nvPr/>
        </p:nvSpPr>
        <p:spPr>
          <a:xfrm>
            <a:off x="117475" y="155575"/>
            <a:ext cx="3352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atin typeface="黑体" charset="0"/>
                <a:ea typeface="黑体" charset="0"/>
              </a:rPr>
              <a:t>想象练习</a:t>
            </a:r>
          </a:p>
        </p:txBody>
      </p:sp>
      <p:sp>
        <p:nvSpPr>
          <p:cNvPr id="43011" name="矩形 43010"/>
          <p:cNvSpPr/>
          <p:nvPr/>
        </p:nvSpPr>
        <p:spPr>
          <a:xfrm>
            <a:off x="1057275" y="4492625"/>
            <a:ext cx="9603740" cy="17373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        教室里灯火通明，同学们正在上晚自习，突然停电，教室里漆黑一团。要求想象“教室漆黑一片”后发生的事</a:t>
            </a:r>
            <a:r>
              <a:rPr lang="zh-CN" altLang="en-US" sz="3600" b="1" dirty="0" smtClean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，</a:t>
            </a:r>
            <a:r>
              <a:rPr lang="en-US" altLang="zh-CN" sz="3600" b="1" dirty="0" smtClean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100-2</a:t>
            </a:r>
            <a:r>
              <a:rPr lang="en-US" altLang="zh-CN" sz="3600" b="1" dirty="0" smtClean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00</a:t>
            </a:r>
            <a:r>
              <a:rPr lang="zh-CN" altLang="en-US" sz="3600" b="1" dirty="0" smtClean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字</a:t>
            </a:r>
            <a:r>
              <a:rPr lang="zh-CN" altLang="en-US" sz="3600" b="1" dirty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即可</a:t>
            </a:r>
            <a:r>
              <a:rPr lang="zh-CN" altLang="en-US" sz="3600" b="1" dirty="0" smtClean="0">
                <a:solidFill>
                  <a:schemeClr val="bg1"/>
                </a:solidFill>
                <a:latin typeface="Times New Roman" charset="0"/>
                <a:ea typeface="宋体" pitchFamily="2" charset="-122"/>
              </a:rPr>
              <a:t>。 </a:t>
            </a:r>
            <a:endParaRPr lang="zh-CN" altLang="en-US" sz="3600" b="1" dirty="0">
              <a:solidFill>
                <a:schemeClr val="bg1"/>
              </a:solidFill>
              <a:latin typeface="Times New Roman" charset="0"/>
              <a:ea typeface="宋体" pitchFamily="2" charset="-122"/>
            </a:endParaRPr>
          </a:p>
        </p:txBody>
      </p:sp>
      <p:pic>
        <p:nvPicPr>
          <p:cNvPr id="43013" name="图片 43012" descr="D:\sbj\sc\WMF\BUILDING\LIBRARY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516495" y="760730"/>
            <a:ext cx="4678680" cy="340360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笑脸 3">
            <a:hlinkClick r:id="rId2" action="ppaction://hlinkfile"/>
          </p:cNvPr>
          <p:cNvSpPr/>
          <p:nvPr/>
        </p:nvSpPr>
        <p:spPr>
          <a:xfrm>
            <a:off x="5532120" y="291084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000120140530A99PPBG">
  <a:themeElements>
    <a:clrScheme name="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FFFFFF"/>
      </a:accent3>
      <a:accent4>
        <a:srgbClr val="000000"/>
      </a:accent4>
      <a:accent5>
        <a:srgbClr val="FFE1AA"/>
      </a:accent5>
      <a:accent6>
        <a:srgbClr val="DE8319"/>
      </a:accent6>
      <a:hlink>
        <a:srgbClr val="BABF7C"/>
      </a:hlink>
      <a:folHlink>
        <a:srgbClr val="7F723D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9302A"/>
        </a:dk2>
        <a:lt2>
          <a:srgbClr val="E5DEDB"/>
        </a:lt2>
        <a:accent1>
          <a:srgbClr val="FFCA08"/>
        </a:accent1>
        <a:accent2>
          <a:srgbClr val="F8931D"/>
        </a:accent2>
        <a:accent3>
          <a:srgbClr val="FFFFFF"/>
        </a:accent3>
        <a:accent4>
          <a:srgbClr val="000000"/>
        </a:accent4>
        <a:accent5>
          <a:srgbClr val="FFE1AA"/>
        </a:accent5>
        <a:accent6>
          <a:srgbClr val="DE8319"/>
        </a:accent6>
        <a:hlink>
          <a:srgbClr val="BABF7C"/>
        </a:hlink>
        <a:folHlink>
          <a:srgbClr val="7F723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859</Words>
  <Application>Microsoft Office PowerPoint</Application>
  <PresentationFormat>宽屏</PresentationFormat>
  <Paragraphs>55</Paragraphs>
  <Slides>7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黑体</vt:lpstr>
      <vt:lpstr>宋体</vt:lpstr>
      <vt:lpstr>幼圆</vt:lpstr>
      <vt:lpstr>Arial</vt:lpstr>
      <vt:lpstr>Calibri</vt:lpstr>
      <vt:lpstr>Times New Roman</vt:lpstr>
      <vt:lpstr>A000120140530A99PPBG</vt:lpstr>
      <vt:lpstr>发挥联想和想象</vt:lpstr>
      <vt:lpstr>一、何为联想和想象</vt:lpstr>
      <vt:lpstr>我来评一评</vt:lpstr>
      <vt:lpstr>二、联想和想象的原则</vt:lpstr>
      <vt:lpstr>三、联想和想象的常用技法</vt:lpstr>
      <vt:lpstr>四、我来试一试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 y</cp:lastModifiedBy>
  <cp:revision>18</cp:revision>
  <dcterms:created xsi:type="dcterms:W3CDTF">2016-01-02T11:18:00Z</dcterms:created>
  <dcterms:modified xsi:type="dcterms:W3CDTF">2016-01-03T06:43:29Z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