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5" r:id="rId3"/>
  </p:sldMasterIdLst>
  <p:notesMasterIdLst>
    <p:notesMasterId r:id="rId29"/>
  </p:notesMasterIdLst>
  <p:sldIdLst>
    <p:sldId id="409" r:id="rId4"/>
    <p:sldId id="386" r:id="rId5"/>
    <p:sldId id="434" r:id="rId6"/>
    <p:sldId id="385" r:id="rId7"/>
    <p:sldId id="415" r:id="rId8"/>
    <p:sldId id="410" r:id="rId9"/>
    <p:sldId id="420" r:id="rId10"/>
    <p:sldId id="435" r:id="rId11"/>
    <p:sldId id="436" r:id="rId12"/>
    <p:sldId id="437" r:id="rId13"/>
    <p:sldId id="449" r:id="rId14"/>
    <p:sldId id="450" r:id="rId15"/>
    <p:sldId id="451" r:id="rId16"/>
    <p:sldId id="452" r:id="rId17"/>
    <p:sldId id="453" r:id="rId18"/>
    <p:sldId id="448" r:id="rId19"/>
    <p:sldId id="390" r:id="rId20"/>
    <p:sldId id="384" r:id="rId21"/>
    <p:sldId id="391" r:id="rId22"/>
    <p:sldId id="402" r:id="rId23"/>
    <p:sldId id="454" r:id="rId24"/>
    <p:sldId id="455" r:id="rId25"/>
    <p:sldId id="463" r:id="rId26"/>
    <p:sldId id="414" r:id="rId27"/>
    <p:sldId id="419" r:id="rId28"/>
  </p:sldIdLst>
  <p:sldSz cx="12192000" cy="6858000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61200"/>
    <a:srgbClr val="0000FF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882" autoAdjust="0"/>
    <p:restoredTop sz="94660"/>
  </p:normalViewPr>
  <p:slideViewPr>
    <p:cSldViewPr>
      <p:cViewPr varScale="1">
        <p:scale>
          <a:sx n="67" d="100"/>
          <a:sy n="67" d="100"/>
        </p:scale>
        <p:origin x="416" y="3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Master" Target="slideMasters/slideMaster2.xml"/><Relationship Id="rId29" Type="http://schemas.openxmlformats.org/officeDocument/2006/relationships/notesMaster" Target="notesMasters/notesMaster1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66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/>
              <a:t>单击此处编辑母版文本样式</a:t>
            </a:r>
            <a:endParaRPr lang="zh-CN" altLang="en-US" noProof="0"/>
          </a:p>
          <a:p>
            <a:pPr lvl="1"/>
            <a:r>
              <a:rPr lang="zh-CN" altLang="en-US" noProof="0"/>
              <a:t>第二级</a:t>
            </a:r>
            <a:endParaRPr lang="zh-CN" altLang="en-US" noProof="0"/>
          </a:p>
          <a:p>
            <a:pPr lvl="2"/>
            <a:r>
              <a:rPr lang="zh-CN" altLang="en-US" noProof="0"/>
              <a:t>第三级</a:t>
            </a:r>
            <a:endParaRPr lang="zh-CN" altLang="en-US" noProof="0"/>
          </a:p>
          <a:p>
            <a:pPr lvl="3"/>
            <a:r>
              <a:rPr lang="zh-CN" altLang="en-US" noProof="0"/>
              <a:t>第四级</a:t>
            </a:r>
            <a:endParaRPr lang="zh-CN" altLang="en-US" noProof="0"/>
          </a:p>
          <a:p>
            <a:pPr lvl="4"/>
            <a:r>
              <a:rPr lang="zh-CN" altLang="en-US" noProof="0"/>
              <a:t>第五级</a:t>
            </a:r>
            <a:endParaRPr lang="zh-CN" altLang="en-US" noProof="0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CF5C8928-AEF4-473B-9AE5-A17B1BDF2F28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7A392205-6D65-469D-AD7D-196CD297AECC}" type="datetime1">
              <a:rPr lang="zh-CN" altLang="en-US"/>
            </a:fld>
            <a:endParaRPr lang="en-US" altLang="zh-CN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A7D259C5-A586-4C36-93B2-1D441FDA4B6F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588D92D8-C271-4255-B1DE-DBB8D36276B3}" type="datetime1">
              <a:rPr lang="zh-CN" altLang="en-US"/>
            </a:fld>
            <a:endParaRPr lang="en-US" altLang="zh-CN"/>
          </a:p>
        </p:txBody>
      </p:sp>
      <p:sp>
        <p:nvSpPr>
          <p:cNvPr id="3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7C6A9CD4-EA70-4C2E-ADE6-18D36257B0E6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2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6A1167C0-ADE5-444B-A8D9-B91593DA8187}" type="datetime1">
              <a:rPr lang="zh-CN" altLang="en-US"/>
            </a:fld>
            <a:endParaRPr lang="en-US" altLang="zh-CN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6C415655-3F7F-4E7D-92F4-911A65D9644C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5167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200152"/>
            <a:ext cx="5384800" cy="339407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200152"/>
            <a:ext cx="5384800" cy="339407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4AFEC56C-33AB-4BC7-B8E2-696E202CDAD3}" type="datetime1">
              <a:rPr lang="zh-CN" altLang="en-US"/>
            </a:fld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BD52A11C-07FD-4ABA-A949-E7D1DD456D17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4"/>
            <a:ext cx="5386917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70" y="1535114"/>
            <a:ext cx="5389033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153DCE04-D7E4-451E-B75A-7C75C547DC66}" type="datetime1">
              <a:rPr lang="zh-CN" altLang="en-US"/>
            </a:fld>
            <a:endParaRPr lang="en-US" altLang="zh-CN"/>
          </a:p>
        </p:txBody>
      </p:sp>
      <p:sp>
        <p:nvSpPr>
          <p:cNvPr id="8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C046B419-8331-4057-9559-657D213C90F1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5167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A2DEBADD-94C4-468F-BF44-A9409AA159F3}" type="datetime1">
              <a:rPr lang="zh-CN" altLang="en-US"/>
            </a:fld>
            <a:endParaRPr lang="en-US" altLang="zh-CN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C19F2685-B399-4B89-9450-FF6042551C7C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C25796B2-A5DD-4AB8-832C-ADD484417843}" type="datetime1">
              <a:rPr lang="zh-CN" altLang="en-US"/>
            </a:fld>
            <a:endParaRPr lang="en-US" altLang="zh-CN"/>
          </a:p>
        </p:txBody>
      </p:sp>
      <p:sp>
        <p:nvSpPr>
          <p:cNvPr id="3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B1836E10-13AE-4905-A131-C3D5D9DC1FCA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1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B881C5FC-68EB-4A98-A4F6-7F5C5752DAC4}" type="datetime1">
              <a:rPr lang="zh-CN" altLang="en-US"/>
            </a:fld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48969786-C0FE-40EB-AD71-E83A37087A2F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2D7B5D60-ACFE-444E-93FC-AE734F47B6D1}" type="datetime1">
              <a:rPr lang="zh-CN" altLang="en-US"/>
            </a:fld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2BDE3FD6-873B-4D11-9D18-904154610FE0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5167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2"/>
            <a:ext cx="10972800" cy="452543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434F62B9-99C5-477C-9634-3C97D3367D22}" type="datetime1">
              <a:rPr lang="zh-CN" altLang="en-US"/>
            </a:fld>
            <a:endParaRPr lang="en-US" altLang="zh-CN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B09FD054-6C7E-4BD7-8D49-22C0045A7931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06376"/>
            <a:ext cx="2743200" cy="4387851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06376"/>
            <a:ext cx="8026400" cy="4387851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30183CAE-E1C7-47C2-9E2E-3F46DBDB3586}" type="datetime1">
              <a:rPr lang="zh-CN" altLang="en-US"/>
            </a:fld>
            <a:endParaRPr lang="en-US" altLang="zh-CN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8737600" y="6356350"/>
            <a:ext cx="2844800" cy="366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53C25EE5-0338-49B3-B500-D9048784F078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7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149600" y="2286000"/>
            <a:ext cx="8128000" cy="11430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</a:extLst>
        </p:spPr>
        <p:txBody>
          <a:bodyPr anchor="ctr"/>
          <a:lstStyle>
            <a:lvl1pPr algn="ctr">
              <a:defRPr sz="44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noProof="0"/>
              <a:t>单击此处编辑母版标题样式</a:t>
            </a:r>
            <a:endParaRPr lang="zh-CN" altLang="en-US" noProof="0"/>
          </a:p>
        </p:txBody>
      </p:sp>
      <p:sp>
        <p:nvSpPr>
          <p:cNvPr id="2877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149600" y="3733800"/>
            <a:ext cx="7518400" cy="1752600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zh-CN" altLang="en-US" noProof="0"/>
              <a:t>单击此处编辑母版副标题样式</a:t>
            </a:r>
            <a:endParaRPr lang="zh-CN" alt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61268CB3-FB8C-4DBB-82AF-3C6B9246C0A7}" type="datetime1">
              <a:rPr lang="zh-CN" altLang="en-US"/>
            </a:fld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400"/>
            </a:lvl1pPr>
          </a:lstStyle>
          <a:p>
            <a:pPr>
              <a:defRPr/>
            </a:pPr>
            <a:fld id="{7ABC65D2-3227-4F42-AF4E-12187B307E01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304800"/>
            <a:ext cx="8432800" cy="762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14400" y="1676400"/>
            <a:ext cx="10363200" cy="4191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B1B1AF71-7391-49CA-9CCB-EC7FFD328472}" type="datetime1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VertTx">
  <p:cSld name="标题，剪贴画与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304800"/>
            <a:ext cx="8432800" cy="762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剪贴画占位符 2"/>
          <p:cNvSpPr>
            <a:spLocks noGrp="1"/>
          </p:cNvSpPr>
          <p:nvPr>
            <p:ph type="clipArt" sz="half" idx="1" hasCustomPrompt="1"/>
          </p:nvPr>
        </p:nvSpPr>
        <p:spPr>
          <a:xfrm>
            <a:off x="914400" y="1676400"/>
            <a:ext cx="5080000" cy="4191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0"/>
              <a:t>单击图标添加剪 贴画</a:t>
            </a:r>
            <a:endParaRPr lang="zh-CN" altLang="en-US" noProof="0"/>
          </a:p>
        </p:txBody>
      </p:sp>
      <p:sp>
        <p:nvSpPr>
          <p:cNvPr id="4" name="竖排文字占位符 3"/>
          <p:cNvSpPr>
            <a:spLocks noGrp="1"/>
          </p:cNvSpPr>
          <p:nvPr>
            <p:ph type="body" orient="vert" sz="half" idx="2"/>
          </p:nvPr>
        </p:nvSpPr>
        <p:spPr>
          <a:xfrm>
            <a:off x="6197600" y="1676400"/>
            <a:ext cx="5080000" cy="41910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42C3840C-8A9A-41EE-AA6D-B3DA9FBFE442}" type="datetime1">
              <a:rPr lang="zh-CN" altLang="en-US"/>
            </a:fld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r>
              <a:rPr lang="en-US" altLang="zh-CN"/>
              <a:t>该资料由西风瘦马友情提供</a:t>
            </a:r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914400" y="304800"/>
            <a:ext cx="10363200" cy="55626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55996B3F-FF35-48E4-99FE-371C3EF97310}" type="datetime1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标题，剪贴画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832100" y="188913"/>
            <a:ext cx="9120717" cy="639762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剪贴画占位符 2"/>
          <p:cNvSpPr>
            <a:spLocks noGrp="1"/>
          </p:cNvSpPr>
          <p:nvPr>
            <p:ph type="clipArt" sz="half" idx="1" hasCustomPrompt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0"/>
              <a:t>单击图标添加剪 贴画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2B4E96B4-2A6F-46DB-B5B6-4EFBE5502083}" type="datetime1">
              <a:rPr lang="zh-CN" altLang="en-US"/>
            </a:fld>
            <a:endParaRPr lang="en-US" altLang="zh-CN"/>
          </a:p>
        </p:txBody>
      </p:sp>
      <p:sp>
        <p:nvSpPr>
          <p:cNvPr id="6" name="灯片编号占位符 6"/>
          <p:cNvSpPr>
            <a:spLocks noGrp="1"/>
          </p:cNvSpPr>
          <p:nvPr>
            <p:ph type="sldNum" sz="quarter" idx="11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/>
            </a:lvl1pPr>
          </a:lstStyle>
          <a:p>
            <a:pPr>
              <a:defRPr/>
            </a:pPr>
            <a:fld id="{B13FA4CC-45D4-4946-B2AB-BB11D32D698C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>
    <p:strips dir="rd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F32684-A81A-4B00-A95A-105A6B368D9A}" type="datetimeFigureOut">
              <a:rPr lang="en-US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1AF0BB-09C8-4694-85C1-3A3EF35FAE80}" type="slidenum">
              <a:rPr lang="en-US"/>
            </a:fld>
            <a:endParaRPr lang="en-US"/>
          </a:p>
        </p:txBody>
      </p:sp>
    </p:spTree>
  </p:cSld>
  <p:clrMapOvr>
    <a:masterClrMapping/>
  </p:clrMapOvr>
  <p:transition spd="slow">
    <p:push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433831-BA43-4EFD-94C4-4FA70D797B32}" type="datetimeFigureOut">
              <a:rPr lang="en-US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1D8E40-1F96-46B5-986E-9D492233F3AB}" type="slidenum">
              <a:rPr lang="en-US"/>
            </a:fld>
            <a:endParaRPr lang="en-US"/>
          </a:p>
        </p:txBody>
      </p:sp>
    </p:spTree>
  </p:cSld>
  <p:clrMapOvr>
    <a:masterClrMapping/>
  </p:clrMapOvr>
  <p:transition spd="slow">
    <p:push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7B39B2-17C5-441A-B7F4-FC5ED6111E2C}" type="datetime1">
              <a:rPr lang="zh-CN" altLang="en-US"/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9ED64-F441-4197-B682-4C4C206C45D6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A327B-D03C-4A0B-88F8-088E24A16DA7}" type="datetime1">
              <a:rPr lang="zh-CN" altLang="en-US"/>
            </a:fld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91BE62-8A92-4B5D-9C3C-88117C826B97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14046A-763C-4450-9A53-4CB11199A76E}" type="datetime1">
              <a:rPr lang="zh-CN" altLang="en-US"/>
            </a:fld>
            <a:endParaRPr lang="en-US" altLang="zh-C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1B3AE9-BBA5-4138-8BAB-FF466988F18E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ABA804-4C47-47EC-B781-1008D9271398}" type="datetime1">
              <a:rPr lang="zh-CN" altLang="en-US"/>
            </a:fld>
            <a:endParaRPr lang="en-US" altLang="zh-C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532D22-D871-44FE-ADCC-61FAF04D569D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E0582D-F714-412B-A1EE-AC529027E91E}" type="datetime1">
              <a:rPr lang="zh-CN" altLang="en-US"/>
            </a:fld>
            <a:endParaRPr lang="en-US" altLang="zh-C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14A3A8-8809-448D-8501-4E3A41EABE0A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92F99-43A8-47F8-909B-E378042AA7BF}" type="datetime1">
              <a:rPr lang="zh-CN" altLang="en-US"/>
            </a:fld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0AB32A-E38C-459B-BC86-A17295306D21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4E2C16-7233-4F1B-A1EF-1F449B56934A}" type="datetime1">
              <a:rPr lang="zh-CN" altLang="en-US"/>
            </a:fld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380C55-96C7-4969-960E-864C999CCE2F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CFE19A-45B9-4996-97B6-849A83B61E9C}" type="datetime1">
              <a:rPr lang="zh-CN" altLang="en-US"/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EF6073-A023-4856-86C2-7ABB3178EF47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push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C0C7D7-03A8-4CC3-9B81-B208ECCF9B21}" type="datetimeFigureOut">
              <a:rPr lang="en-US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B0CCC9-8A3B-40AF-AFD9-0A8441900E47}" type="slidenum">
              <a:rPr lang="en-US"/>
            </a:fld>
            <a:endParaRPr lang="en-US"/>
          </a:p>
        </p:txBody>
      </p:sp>
    </p:spTree>
  </p:cSld>
  <p:clrMapOvr>
    <a:masterClrMapping/>
  </p:clrMapOvr>
  <p:transition spd="slow">
    <p:push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5.xml"/><Relationship Id="rId8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2.xml"/><Relationship Id="rId5" Type="http://schemas.openxmlformats.org/officeDocument/2006/relationships/slideLayout" Target="../slideLayouts/slideLayout21.xml"/><Relationship Id="rId4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6.xml"/><Relationship Id="rId1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ransition spd="slow">
    <p:push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6E604EF-098D-4F7F-83BE-10AAC703A63B}" type="datetimeFigureOut">
              <a:rPr lang="en-US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EE99BDE-45C3-4462-8B59-7ECCB1BFCAF2}" type="slidenum">
              <a:rPr lang="en-US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p:transition spd="slow">
    <p:push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等线 Light" panose="02010600030101010101" pitchFamily="2" charset="-122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等线 Light" panose="02010600030101010101" pitchFamily="2" charset="-122"/>
          <a:cs typeface="等线 Light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等线 Light" panose="02010600030101010101" pitchFamily="2" charset="-122"/>
          <a:cs typeface="等线 Light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等线 Light" panose="02010600030101010101" pitchFamily="2" charset="-122"/>
          <a:cs typeface="等线 Light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等线 Light" panose="02010600030101010101" pitchFamily="2" charset="-122"/>
          <a:cs typeface="等线 Light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等线 Light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等线 Light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等线 Light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等线 Light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等线" panose="02010600030101010101" pitchFamily="2" charset="-122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等线" panose="02010600030101010101" pitchFamily="2" charset="-122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等线" panose="02010600030101010101" pitchFamily="2" charset="-122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等线" panose="02010600030101010101" pitchFamily="2" charset="-122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等线" panose="02010600030101010101" pitchFamily="2" charset="-122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4.png"/><Relationship Id="rId1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3.xml"/><Relationship Id="rId1" Type="http://schemas.openxmlformats.org/officeDocument/2006/relationships/image" Target="../media/image8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4.png"/><Relationship Id="rId1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8.xml"/><Relationship Id="rId4" Type="http://schemas.openxmlformats.org/officeDocument/2006/relationships/image" Target="../media/image15.png"/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图片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384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192088" y="188913"/>
            <a:ext cx="11736387" cy="648017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27652" name="文本框 5"/>
          <p:cNvSpPr txBox="1">
            <a:spLocks noChangeArrowheads="1"/>
          </p:cNvSpPr>
          <p:nvPr/>
        </p:nvSpPr>
        <p:spPr bwMode="auto">
          <a:xfrm>
            <a:off x="6816725" y="1271588"/>
            <a:ext cx="3992563" cy="161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9900" b="1">
                <a:latin typeface="华文新魏" panose="02010800040101010101" pitchFamily="2" charset="-122"/>
                <a:ea typeface="华文新魏" panose="02010800040101010101" pitchFamily="2" charset="-122"/>
              </a:rPr>
              <a:t>诫子书</a:t>
            </a:r>
            <a:endParaRPr lang="zh-CN" altLang="en-US" sz="9900" b="1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7653" name="文本框 6"/>
          <p:cNvSpPr txBox="1">
            <a:spLocks noChangeArrowheads="1"/>
          </p:cNvSpPr>
          <p:nvPr/>
        </p:nvSpPr>
        <p:spPr bwMode="auto">
          <a:xfrm>
            <a:off x="7566818" y="3047604"/>
            <a:ext cx="249237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000" dirty="0">
                <a:latin typeface="华文新魏" panose="02010800040101010101" pitchFamily="2" charset="-122"/>
                <a:ea typeface="华文新魏" panose="02010800040101010101" pitchFamily="2" charset="-122"/>
              </a:rPr>
              <a:t>三国</a:t>
            </a:r>
            <a:r>
              <a:rPr lang="en-US" altLang="zh-CN" sz="3000" dirty="0">
                <a:latin typeface="华文新魏" panose="02010800040101010101" pitchFamily="2" charset="-122"/>
                <a:ea typeface="华文新魏" panose="02010800040101010101" pitchFamily="2" charset="-122"/>
              </a:rPr>
              <a:t>·</a:t>
            </a:r>
            <a:r>
              <a:rPr lang="zh-CN" altLang="en-US" sz="3000" dirty="0">
                <a:latin typeface="华文新魏" panose="02010800040101010101" pitchFamily="2" charset="-122"/>
                <a:ea typeface="华文新魏" panose="02010800040101010101" pitchFamily="2" charset="-122"/>
              </a:rPr>
              <a:t>诸葛亮</a:t>
            </a:r>
            <a:endParaRPr lang="zh-CN" altLang="en-US" sz="30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7654" name="矩形 7"/>
          <p:cNvSpPr>
            <a:spLocks noChangeArrowheads="1"/>
          </p:cNvSpPr>
          <p:nvPr/>
        </p:nvSpPr>
        <p:spPr bwMode="auto">
          <a:xfrm>
            <a:off x="7758870" y="3942744"/>
            <a:ext cx="309880" cy="475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25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7"/>
          <p:cNvSpPr txBox="1">
            <a:spLocks noChangeArrowheads="1"/>
          </p:cNvSpPr>
          <p:nvPr/>
        </p:nvSpPr>
        <p:spPr bwMode="auto">
          <a:xfrm>
            <a:off x="10440988" y="908050"/>
            <a:ext cx="1200150" cy="358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9pPr>
          </a:lstStyle>
          <a:p>
            <a:pPr algn="dist"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zh-CN" altLang="en-US" sz="6600" b="1">
                <a:latin typeface="华文新魏" panose="02010800040101010101" pitchFamily="2" charset="-122"/>
                <a:ea typeface="华文新魏" panose="02010800040101010101" pitchFamily="2" charset="-122"/>
              </a:rPr>
              <a:t>诸葛亮</a:t>
            </a:r>
            <a:endParaRPr lang="zh-CN" altLang="en-US" sz="6600" b="1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31747" name="Text Box 9"/>
          <p:cNvSpPr txBox="1">
            <a:spLocks noChangeArrowheads="1"/>
          </p:cNvSpPr>
          <p:nvPr/>
        </p:nvSpPr>
        <p:spPr bwMode="auto">
          <a:xfrm>
            <a:off x="660400" y="5373688"/>
            <a:ext cx="889158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9pPr>
          </a:lstStyle>
          <a:p>
            <a:pPr algn="dist"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zh-CN" altLang="en-US" sz="40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你知道哪些关于他的成语或俗语？</a:t>
            </a:r>
            <a:endParaRPr lang="zh-CN" altLang="en-US" sz="40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31748" name="图片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53" r="11292"/>
          <a:stretch>
            <a:fillRect/>
          </a:stretch>
        </p:blipFill>
        <p:spPr bwMode="auto">
          <a:xfrm>
            <a:off x="719138" y="892175"/>
            <a:ext cx="4464050" cy="35829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9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273"/>
          <a:stretch>
            <a:fillRect/>
          </a:stretch>
        </p:blipFill>
        <p:spPr bwMode="auto">
          <a:xfrm>
            <a:off x="5583238" y="908050"/>
            <a:ext cx="4457700" cy="35829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sh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文本框 4097"/>
          <p:cNvSpPr txBox="1"/>
          <p:nvPr/>
        </p:nvSpPr>
        <p:spPr>
          <a:xfrm>
            <a:off x="1192530" y="1360170"/>
            <a:ext cx="10163810" cy="34766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en-US" sz="4400" b="1" noProof="1">
                <a:solidFill>
                  <a:srgbClr val="80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" panose="02010609060101010101" charset="-122"/>
                <a:ea typeface="楷体" panose="02010609060101010101" charset="-122"/>
                <a:cs typeface="+mn-ea"/>
              </a:rPr>
              <a:t>出师一表真名世，千载谁堪伯仲间？</a:t>
            </a:r>
            <a:endParaRPr lang="en-US" altLang="en-US" sz="4400" b="1" noProof="1">
              <a:solidFill>
                <a:srgbClr val="800000"/>
              </a:solidFill>
              <a:effectLst>
                <a:outerShdw blurRad="38100" dist="38100" dir="2700000">
                  <a:srgbClr val="000000"/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en-US" altLang="zh-CN" sz="4400" b="1" noProof="1">
                <a:solidFill>
                  <a:srgbClr val="80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" panose="02010609060101010101" charset="-122"/>
                <a:ea typeface="楷体" panose="02010609060101010101" charset="-122"/>
                <a:cs typeface="+mn-ea"/>
              </a:rPr>
              <a:t>                     </a:t>
            </a:r>
            <a:r>
              <a:rPr lang="en-US" altLang="en-US" sz="4400" b="1" noProof="1">
                <a:solidFill>
                  <a:srgbClr val="80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" panose="02010609060101010101" charset="-122"/>
                <a:ea typeface="楷体" panose="02010609060101010101" charset="-122"/>
                <a:cs typeface="+mn-ea"/>
              </a:rPr>
              <a:t>陆游</a:t>
            </a:r>
            <a:r>
              <a:rPr lang="en-US" altLang="zh-CN" sz="4400" b="1" noProof="1">
                <a:solidFill>
                  <a:srgbClr val="80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" panose="02010609060101010101" charset="-122"/>
                <a:ea typeface="楷体" panose="02010609060101010101" charset="-122"/>
                <a:cs typeface="+mn-ea"/>
              </a:rPr>
              <a:t>《</a:t>
            </a:r>
            <a:r>
              <a:rPr lang="en-US" altLang="en-US" sz="4400" b="1" noProof="1">
                <a:solidFill>
                  <a:srgbClr val="80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" panose="02010609060101010101" charset="-122"/>
                <a:ea typeface="楷体" panose="02010609060101010101" charset="-122"/>
                <a:cs typeface="+mn-ea"/>
              </a:rPr>
              <a:t>书愤</a:t>
            </a:r>
            <a:r>
              <a:rPr lang="en-US" altLang="zh-CN" sz="4400" b="1" noProof="1">
                <a:solidFill>
                  <a:srgbClr val="80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" panose="02010609060101010101" charset="-122"/>
                <a:ea typeface="楷体" panose="02010609060101010101" charset="-122"/>
                <a:cs typeface="+mn-ea"/>
              </a:rPr>
              <a:t>》</a:t>
            </a:r>
            <a:endParaRPr lang="en-US" altLang="zh-CN" sz="4400" b="1" noProof="1">
              <a:solidFill>
                <a:srgbClr val="800000"/>
              </a:solidFill>
              <a:effectLst>
                <a:outerShdw blurRad="38100" dist="38100" dir="2700000">
                  <a:srgbClr val="000000"/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en-US" altLang="en-US" sz="4400" b="1" noProof="1">
                <a:solidFill>
                  <a:srgbClr val="80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" panose="02010609060101010101" charset="-122"/>
                <a:ea typeface="楷体" panose="02010609060101010101" charset="-122"/>
                <a:cs typeface="+mn-ea"/>
              </a:rPr>
              <a:t>三顾频烦天下计，两朝开济老臣心。</a:t>
            </a:r>
            <a:endParaRPr lang="en-US" altLang="en-US" sz="4400" b="1" noProof="1">
              <a:solidFill>
                <a:srgbClr val="800000"/>
              </a:solidFill>
              <a:effectLst>
                <a:outerShdw blurRad="38100" dist="38100" dir="2700000">
                  <a:srgbClr val="000000"/>
                </a:outerShdw>
              </a:effectLst>
              <a:latin typeface="楷体" panose="02010609060101010101" charset="-122"/>
              <a:ea typeface="楷体" panose="02010609060101010101" charset="-122"/>
              <a:cs typeface="+mn-ea"/>
            </a:endParaRPr>
          </a:p>
          <a:p>
            <a:r>
              <a:rPr lang="en-US" altLang="en-US" sz="4400" b="1" noProof="1">
                <a:solidFill>
                  <a:srgbClr val="80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" panose="02010609060101010101" charset="-122"/>
                <a:ea typeface="楷体" panose="02010609060101010101" charset="-122"/>
                <a:cs typeface="+mn-ea"/>
                <a:sym typeface="+mn-ea"/>
              </a:rPr>
              <a:t>出师未捷身先死，长使英雄泪满襟。</a:t>
            </a:r>
            <a:endParaRPr lang="en-US" altLang="en-US" sz="4400" b="1" noProof="1">
              <a:solidFill>
                <a:srgbClr val="800000"/>
              </a:solidFill>
              <a:effectLst>
                <a:outerShdw blurRad="38100" dist="38100" dir="2700000">
                  <a:srgbClr val="000000"/>
                </a:outerShdw>
              </a:effectLst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r>
              <a:rPr lang="en-US" altLang="zh-CN" sz="4400" b="1" noProof="1">
                <a:solidFill>
                  <a:srgbClr val="80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" panose="02010609060101010101" charset="-122"/>
                <a:ea typeface="楷体" panose="02010609060101010101" charset="-122"/>
                <a:cs typeface="+mn-ea"/>
              </a:rPr>
              <a:t>                     </a:t>
            </a:r>
            <a:r>
              <a:rPr lang="en-US" altLang="en-US" sz="4400" b="1" noProof="1">
                <a:solidFill>
                  <a:srgbClr val="80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" panose="02010609060101010101" charset="-122"/>
                <a:ea typeface="楷体" panose="02010609060101010101" charset="-122"/>
                <a:cs typeface="+mn-ea"/>
              </a:rPr>
              <a:t>杜甫</a:t>
            </a:r>
            <a:r>
              <a:rPr lang="en-US" altLang="zh-CN" sz="4400" b="1" noProof="1">
                <a:solidFill>
                  <a:srgbClr val="80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" panose="02010609060101010101" charset="-122"/>
                <a:ea typeface="楷体" panose="02010609060101010101" charset="-122"/>
                <a:cs typeface="+mn-ea"/>
              </a:rPr>
              <a:t>《</a:t>
            </a:r>
            <a:r>
              <a:rPr lang="en-US" altLang="en-US" sz="4400" b="1" noProof="1">
                <a:solidFill>
                  <a:srgbClr val="80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" panose="02010609060101010101" charset="-122"/>
                <a:ea typeface="楷体" panose="02010609060101010101" charset="-122"/>
                <a:cs typeface="+mn-ea"/>
              </a:rPr>
              <a:t>蜀相</a:t>
            </a:r>
            <a:r>
              <a:rPr lang="en-US" altLang="zh-CN" sz="4400" b="1" noProof="1">
                <a:solidFill>
                  <a:srgbClr val="80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" panose="02010609060101010101" charset="-122"/>
                <a:ea typeface="楷体" panose="02010609060101010101" charset="-122"/>
                <a:cs typeface="+mn-ea"/>
              </a:rPr>
              <a:t>》</a:t>
            </a:r>
            <a:endParaRPr lang="en-US" altLang="zh-CN" sz="4400" b="1" noProof="1">
              <a:solidFill>
                <a:srgbClr val="800000"/>
              </a:solidFill>
              <a:effectLst>
                <a:outerShdw blurRad="38100" dist="38100" dir="2700000">
                  <a:srgbClr val="000000"/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ChangeArrowheads="1"/>
          </p:cNvSpPr>
          <p:nvPr/>
        </p:nvSpPr>
        <p:spPr bwMode="auto">
          <a:xfrm>
            <a:off x="1368425" y="333375"/>
            <a:ext cx="244792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zh-CN" altLang="en-US" sz="4400" b="1">
                <a:latin typeface="华文新魏" panose="02010800040101010101" pitchFamily="2" charset="-122"/>
                <a:ea typeface="华文新魏" panose="02010800040101010101" pitchFamily="2" charset="-122"/>
              </a:rPr>
              <a:t>作者简介</a:t>
            </a:r>
            <a:endParaRPr lang="zh-CN" altLang="en-US" sz="4400" b="1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1487488" y="1101725"/>
            <a:ext cx="23050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25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5863" y="836613"/>
            <a:ext cx="5445125" cy="544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911225" y="1917065"/>
            <a:ext cx="7780020" cy="31076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   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诸葛亮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（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181—234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），字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孔明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，号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卧龙先生</a:t>
            </a:r>
            <a:r>
              <a:rPr lang="en-US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,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琅琊阳都（今山东省沂水县）人，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三国时期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著名的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政治家、军事家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。为避汉末之乱，大约于汉献帝兴平二年（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195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）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15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岁时随叔父诸葛玄由山东迁居豫章，后辗转至荆州，隐居于南阳隆中，故号卧龙先生。西晋陈寿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《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三国志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》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有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《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诸葛亮传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》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，并整理其诗文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《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诸葛亮集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》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传世。</a:t>
            </a:r>
            <a:endParaRPr lang="zh-CN" altLang="en-US" sz="2800"/>
          </a:p>
        </p:txBody>
      </p:sp>
    </p:spTree>
  </p:cSld>
  <p:clrMapOvr>
    <a:masterClrMapping/>
  </p:clrMapOvr>
  <p:transition spd="slow">
    <p:pu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ChangeArrowheads="1"/>
          </p:cNvSpPr>
          <p:nvPr/>
        </p:nvSpPr>
        <p:spPr bwMode="auto">
          <a:xfrm>
            <a:off x="1368425" y="333375"/>
            <a:ext cx="244792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zh-CN" altLang="en-US" sz="4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背景介绍</a:t>
            </a:r>
            <a:endParaRPr lang="zh-CN" altLang="en-US" sz="44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1487488" y="1101725"/>
            <a:ext cx="23050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724" name="矩形 4"/>
          <p:cNvSpPr>
            <a:spLocks noChangeArrowheads="1"/>
          </p:cNvSpPr>
          <p:nvPr/>
        </p:nvSpPr>
        <p:spPr bwMode="auto">
          <a:xfrm>
            <a:off x="1055370" y="1686560"/>
            <a:ext cx="7325360" cy="4030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9pPr>
          </a:lstStyle>
          <a:p>
            <a:pPr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        诸葛亮在政治、军事上计谋超群，对后代的教育问题也十分重视。</a:t>
            </a:r>
            <a:r>
              <a:rPr lang="en-US" altLang="zh-CN" sz="32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53</a:t>
            </a:r>
            <a:r>
              <a:rPr lang="zh-CN" altLang="en-US" sz="32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岁的诸葛亮病逝前夕给</a:t>
            </a:r>
            <a:r>
              <a:rPr lang="en-US" altLang="zh-CN" sz="32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8</a:t>
            </a:r>
            <a:r>
              <a:rPr lang="zh-CN" altLang="en-US" sz="32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岁的儿子诸葛瞻写下了流芳百世的</a:t>
            </a:r>
            <a:r>
              <a:rPr lang="en-US" altLang="zh-CN" sz="32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《</a:t>
            </a:r>
            <a:r>
              <a:rPr lang="zh-CN" altLang="en-US" sz="32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诫子书</a:t>
            </a:r>
            <a:r>
              <a:rPr lang="en-US" altLang="zh-CN" sz="32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》</a:t>
            </a:r>
            <a:r>
              <a:rPr lang="zh-CN" altLang="en-US" sz="32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。</a:t>
            </a:r>
            <a:endParaRPr lang="en-US" altLang="zh-CN" sz="32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30725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1763" y="908368"/>
            <a:ext cx="5445125" cy="544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图片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" y="836930"/>
            <a:ext cx="10274935" cy="5779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192088" y="188913"/>
            <a:ext cx="11736387" cy="648017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4" name="Rectangle 8"/>
          <p:cNvSpPr>
            <a:spLocks noChangeArrowheads="1"/>
          </p:cNvSpPr>
          <p:nvPr/>
        </p:nvSpPr>
        <p:spPr bwMode="auto">
          <a:xfrm>
            <a:off x="227750" y="191630"/>
            <a:ext cx="244792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zh-CN" altLang="en-US" sz="4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朗诵美文</a:t>
            </a:r>
            <a:endParaRPr lang="zh-CN" altLang="en-US" sz="44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227750" y="908720"/>
            <a:ext cx="233985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1"/>
          <p:cNvSpPr>
            <a:spLocks noChangeArrowheads="1"/>
          </p:cNvSpPr>
          <p:nvPr/>
        </p:nvSpPr>
        <p:spPr bwMode="auto">
          <a:xfrm>
            <a:off x="7752183" y="842851"/>
            <a:ext cx="17240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zh-CN" altLang="en-US" sz="40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诫子书</a:t>
            </a:r>
            <a:endParaRPr lang="zh-CN" altLang="en-US" sz="40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5368882" y="1556792"/>
            <a:ext cx="6490628" cy="4841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　　夫</a:t>
            </a:r>
            <a:r>
              <a:rPr lang="en-US" altLang="zh-CN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/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君子之行</a:t>
            </a:r>
            <a:r>
              <a:rPr lang="en-US" altLang="zh-CN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,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静</a:t>
            </a:r>
            <a:r>
              <a:rPr lang="en-US" altLang="zh-CN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/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以修身</a:t>
            </a:r>
            <a:r>
              <a:rPr lang="en-US" altLang="zh-CN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,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俭</a:t>
            </a:r>
            <a:r>
              <a:rPr lang="en-US" altLang="zh-CN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/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以养德。非淡泊</a:t>
            </a:r>
            <a:r>
              <a:rPr lang="en-US" altLang="zh-CN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/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无以明志</a:t>
            </a:r>
            <a:r>
              <a:rPr lang="en-US" altLang="zh-CN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,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非宁静</a:t>
            </a:r>
            <a:r>
              <a:rPr lang="en-US" altLang="zh-CN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/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无以致远。</a:t>
            </a:r>
            <a:endParaRPr lang="zh-CN" altLang="en-US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　　夫</a:t>
            </a:r>
            <a:r>
              <a:rPr lang="en-US" altLang="zh-CN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/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学</a:t>
            </a:r>
            <a:r>
              <a:rPr lang="en-US" altLang="zh-CN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/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须静也，才</a:t>
            </a:r>
            <a:r>
              <a:rPr lang="en-US" altLang="zh-CN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/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须学也。非学</a:t>
            </a:r>
            <a:r>
              <a:rPr lang="en-US" altLang="zh-CN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/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无以广才，非志</a:t>
            </a:r>
            <a:r>
              <a:rPr lang="en-US" altLang="zh-CN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/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无以成学。</a:t>
            </a:r>
            <a:endParaRPr lang="zh-CN" altLang="en-US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　　淫慢</a:t>
            </a:r>
            <a:r>
              <a:rPr lang="en-US" altLang="zh-CN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/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则</a:t>
            </a:r>
            <a:r>
              <a:rPr lang="en-US" altLang="zh-CN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/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不能励精，险躁</a:t>
            </a:r>
            <a:r>
              <a:rPr lang="en-US" altLang="zh-CN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/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则</a:t>
            </a:r>
            <a:r>
              <a:rPr lang="en-US" altLang="zh-CN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/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不能治性。</a:t>
            </a:r>
            <a:endParaRPr lang="zh-CN" altLang="en-US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　　年</a:t>
            </a:r>
            <a:r>
              <a:rPr lang="en-US" altLang="zh-CN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/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与时驰，意</a:t>
            </a:r>
            <a:r>
              <a:rPr lang="en-US" altLang="zh-CN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/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与日去，遂成</a:t>
            </a:r>
            <a:r>
              <a:rPr lang="en-US" altLang="zh-CN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宋体" panose="02010600030101010101" pitchFamily="2" charset="-122"/>
              </a:rPr>
              <a:t>/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枯落，多不</a:t>
            </a:r>
            <a:r>
              <a:rPr lang="en-US" altLang="zh-CN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宋体" panose="02010600030101010101" pitchFamily="2" charset="-122"/>
              </a:rPr>
              <a:t>/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接世，悲守</a:t>
            </a:r>
            <a:r>
              <a:rPr lang="en-US" altLang="zh-CN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/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穷庐，将</a:t>
            </a:r>
            <a:r>
              <a:rPr lang="en-US" altLang="zh-CN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/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复</a:t>
            </a:r>
            <a:r>
              <a:rPr lang="en-US" altLang="zh-CN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/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何及！ 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push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98" name="组合 5"/>
          <p:cNvGrpSpPr/>
          <p:nvPr/>
        </p:nvGrpSpPr>
        <p:grpSpPr bwMode="auto">
          <a:xfrm>
            <a:off x="290513" y="225425"/>
            <a:ext cx="11610975" cy="6407150"/>
            <a:chOff x="263352" y="188640"/>
            <a:chExt cx="11611831" cy="6408711"/>
          </a:xfrm>
        </p:grpSpPr>
        <p:pic>
          <p:nvPicPr>
            <p:cNvPr id="29702" name="图片 6"/>
            <p:cNvPicPr>
              <a:picLocks noChangeAspect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8704"/>
            <a:stretch>
              <a:fillRect/>
            </a:stretch>
          </p:blipFill>
          <p:spPr bwMode="auto">
            <a:xfrm rot="5400000" flipH="1">
              <a:off x="5637220" y="359388"/>
              <a:ext cx="6408711" cy="60672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03" name="图片 7"/>
            <p:cNvPicPr>
              <a:picLocks noChangeAspect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8704"/>
            <a:stretch>
              <a:fillRect/>
            </a:stretch>
          </p:blipFill>
          <p:spPr bwMode="auto">
            <a:xfrm rot="-5400000">
              <a:off x="92604" y="359388"/>
              <a:ext cx="6408711" cy="60672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" name="文本框 2"/>
          <p:cNvSpPr txBox="1"/>
          <p:nvPr/>
        </p:nvSpPr>
        <p:spPr>
          <a:xfrm>
            <a:off x="1523733" y="1340767"/>
            <a:ext cx="1538883" cy="417646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8800" dirty="0">
                <a:latin typeface="华文行楷" panose="02010800040101010101" pitchFamily="2" charset="-122"/>
                <a:ea typeface="华文行楷" panose="02010800040101010101" pitchFamily="2" charset="-122"/>
              </a:rPr>
              <a:t>诫子书</a:t>
            </a:r>
            <a:endParaRPr lang="zh-CN" altLang="en-US" sz="88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184614" y="1573403"/>
            <a:ext cx="2880320" cy="6987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>
              <a:lnSpc>
                <a:spcPct val="115000"/>
              </a:lnSpc>
            </a:pPr>
            <a:r>
              <a:rPr lang="zh-CN" altLang="zh-CN" sz="36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告诫，劝勉。</a:t>
            </a:r>
            <a:endParaRPr lang="zh-CN" altLang="en-US" sz="3600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178162" y="2530809"/>
            <a:ext cx="2880320" cy="1335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>
              <a:lnSpc>
                <a:spcPct val="115000"/>
              </a:lnSpc>
            </a:pPr>
            <a:r>
              <a:rPr lang="zh-CN" altLang="zh-CN" sz="36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诸葛亮的儿子诸葛瞻。</a:t>
            </a:r>
            <a:endParaRPr lang="zh-CN" altLang="en-US" sz="3600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183737" y="4137956"/>
            <a:ext cx="3033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书信。</a:t>
            </a:r>
            <a:endParaRPr lang="zh-CN" altLang="en-US" sz="3600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14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4088" y="995363"/>
            <a:ext cx="5445125" cy="544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文本框 1"/>
          <p:cNvSpPr txBox="1"/>
          <p:nvPr/>
        </p:nvSpPr>
        <p:spPr>
          <a:xfrm>
            <a:off x="1941830" y="1818005"/>
            <a:ext cx="8677910" cy="286131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夫</a:t>
            </a:r>
            <a:r>
              <a:rPr lang="zh-CN" altLang="en-US" sz="3600" b="1">
                <a:solidFill>
                  <a:srgbClr val="80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 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君子之行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,</a:t>
            </a:r>
            <a:r>
              <a:rPr lang="zh-CN" altLang="en-US" sz="3600" b="1">
                <a:solidFill>
                  <a:srgbClr val="80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静     以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修身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,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俭以养德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;</a:t>
            </a:r>
            <a:endParaRPr lang="en-US" altLang="zh-CN" sz="3600" b="1">
              <a:latin typeface="楷体" panose="02010609060101010101" charset="-122"/>
              <a:ea typeface="楷体" panose="02010609060101010101" charset="-122"/>
              <a:sym typeface="宋体" panose="02010600030101010101" pitchFamily="2" charset="-122"/>
            </a:endParaRPr>
          </a:p>
          <a:p>
            <a:endParaRPr lang="en-US" altLang="zh-CN" sz="3600" b="1">
              <a:latin typeface="楷体" panose="02010609060101010101" charset="-122"/>
              <a:ea typeface="楷体" panose="02010609060101010101" charset="-122"/>
              <a:sym typeface="宋体" panose="02010600030101010101" pitchFamily="2" charset="-122"/>
            </a:endParaRPr>
          </a:p>
          <a:p>
            <a:endParaRPr lang="en-US" altLang="zh-CN" sz="3600" b="1">
              <a:latin typeface="楷体" panose="02010609060101010101" charset="-122"/>
              <a:ea typeface="楷体" panose="02010609060101010101" charset="-122"/>
              <a:sym typeface="宋体" panose="02010600030101010101" pitchFamily="2" charset="-122"/>
            </a:endParaRPr>
          </a:p>
          <a:p>
            <a:endParaRPr lang="en-US" altLang="zh-CN" sz="3600" b="1">
              <a:latin typeface="楷体" panose="02010609060101010101" charset="-122"/>
              <a:ea typeface="楷体" panose="02010609060101010101" charset="-122"/>
              <a:sym typeface="宋体" panose="02010600030101010101" pitchFamily="2" charset="-122"/>
            </a:endParaRPr>
          </a:p>
          <a:p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非</a:t>
            </a:r>
            <a:r>
              <a:rPr lang="zh-CN" altLang="en-US" sz="3600" b="1">
                <a:solidFill>
                  <a:srgbClr val="80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淡泊</a:t>
            </a:r>
            <a:r>
              <a:rPr lang="zh-CN" altLang="en-US" sz="3600" b="1" u="sng">
                <a:solidFill>
                  <a:srgbClr val="80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无以</a:t>
            </a:r>
            <a:r>
              <a:rPr lang="zh-CN" altLang="en-US" sz="3600" b="1" u="sng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  </a:t>
            </a:r>
            <a:r>
              <a:rPr lang="zh-CN" altLang="en-US" sz="3600" b="1">
                <a:solidFill>
                  <a:srgbClr val="80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明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志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,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非宁静无以</a:t>
            </a:r>
            <a:r>
              <a:rPr lang="zh-CN" altLang="en-US" sz="3600" b="1">
                <a:solidFill>
                  <a:srgbClr val="80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致    远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  <a:sym typeface="宋体" panose="02010600030101010101" pitchFamily="2" charset="-122"/>
            </a:endParaRPr>
          </a:p>
        </p:txBody>
      </p:sp>
      <p:sp>
        <p:nvSpPr>
          <p:cNvPr id="13314" name="文本框 17409"/>
          <p:cNvSpPr txBox="1"/>
          <p:nvPr/>
        </p:nvSpPr>
        <p:spPr>
          <a:xfrm>
            <a:off x="3960813" y="144463"/>
            <a:ext cx="4343400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800000"/>
                </a:solidFill>
                <a:latin typeface="楷体" panose="02010609060101010101" charset="-122"/>
                <a:ea typeface="楷体" panose="02010609060101010101" charset="-122"/>
              </a:rPr>
              <a:t>   </a:t>
            </a:r>
            <a:r>
              <a:rPr lang="zh-CN" altLang="en-US" sz="4800" b="1">
                <a:solidFill>
                  <a:srgbClr val="800000"/>
                </a:solidFill>
                <a:latin typeface="楷体" panose="02010609060101010101" charset="-122"/>
                <a:ea typeface="楷体" panose="02010609060101010101" charset="-122"/>
              </a:rPr>
              <a:t>诫  子  书</a:t>
            </a:r>
            <a:endParaRPr lang="zh-CN" altLang="en-US" sz="4800" b="1">
              <a:solidFill>
                <a:srgbClr val="8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103438" y="231775"/>
            <a:ext cx="2670175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告诫，劝勉</a:t>
            </a:r>
            <a:endParaRPr lang="zh-CN" altLang="en-US" sz="3600" b="1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800975" y="288925"/>
            <a:ext cx="1377950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40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书信</a:t>
            </a:r>
            <a:endParaRPr lang="zh-CN" altLang="en-US" sz="4000" b="1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590675" y="908050"/>
            <a:ext cx="2776538" cy="1076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2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fú,</a:t>
            </a:r>
            <a:r>
              <a:rPr lang="zh-CN" altLang="en-US" sz="32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句首</a:t>
            </a:r>
            <a:endParaRPr lang="zh-CN" altLang="en-US" sz="3200" b="1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32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发语词</a:t>
            </a:r>
            <a:endParaRPr lang="zh-CN" altLang="en-US" sz="3200" b="1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792538" y="908050"/>
            <a:ext cx="2879725" cy="1076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屏除杂念和干扰，宁静专一</a:t>
            </a:r>
            <a:endParaRPr lang="zh-CN" altLang="en-US" sz="3200" b="1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816725" y="1190625"/>
            <a:ext cx="1919288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用来</a:t>
            </a:r>
            <a:endParaRPr lang="zh-CN" altLang="en-US" sz="3600" b="1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245110" y="2411730"/>
            <a:ext cx="11875135" cy="119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1" i="0" u="none" strike="noStrike" kern="1200" cap="none" spc="0" normalizeH="0" baseline="0" noProof="0" smtClean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   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君子的行为操守，以宁静来修养身心，以节俭来培养品德。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367213" y="4580573"/>
            <a:ext cx="319405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明确，坚定</a:t>
            </a:r>
            <a:r>
              <a:rPr lang="en-US" altLang="zh-CN" sz="32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.</a:t>
            </a:r>
            <a:endParaRPr lang="en-US" altLang="zh-CN" sz="3200" b="1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zh-CN" sz="32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明志：明确志向</a:t>
            </a:r>
            <a:endParaRPr lang="zh-CN" altLang="zh-CN" sz="3200" b="1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967663" y="4653280"/>
            <a:ext cx="1052512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到达</a:t>
            </a:r>
            <a:endParaRPr lang="zh-CN" altLang="en-US" sz="3200" b="1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760460" y="3597275"/>
            <a:ext cx="2003425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远大目标</a:t>
            </a:r>
            <a:endParaRPr lang="zh-CN" altLang="en-US" sz="3200" b="1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245110" y="5664200"/>
            <a:ext cx="11875135" cy="119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1" i="0" u="none" strike="noStrike" kern="1200" cap="none" spc="0" normalizeH="0" baseline="0" noProof="0" smtClean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    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不能淡泊自守，就无法明确志向，不能宁静专一，就无法达到远大目标。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263900" y="3671888"/>
            <a:ext cx="1952625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没办法</a:t>
            </a:r>
            <a:endParaRPr lang="zh-CN" altLang="en-US" sz="3200" b="1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487170" y="4509135"/>
            <a:ext cx="262382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rgbClr val="0070C0"/>
                </a:solidFill>
              </a:rPr>
              <a:t>内心恬淡，不慕名利</a:t>
            </a:r>
            <a:endParaRPr lang="zh-CN" altLang="en-US" sz="3200" b="1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文本框 1"/>
          <p:cNvSpPr txBox="1"/>
          <p:nvPr/>
        </p:nvSpPr>
        <p:spPr>
          <a:xfrm>
            <a:off x="539750" y="720725"/>
            <a:ext cx="8613140" cy="47415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夫学须静也，才须学也。非学无以</a:t>
            </a:r>
            <a:r>
              <a:rPr lang="zh-CN" altLang="en-US" sz="3600" b="1">
                <a:solidFill>
                  <a:srgbClr val="80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广才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，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  <a:sym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endParaRPr lang="zh-CN" altLang="en-US" sz="3600" b="1">
              <a:latin typeface="楷体" panose="02010609060101010101" charset="-122"/>
              <a:ea typeface="楷体" panose="02010609060101010101" charset="-122"/>
              <a:sym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endParaRPr lang="zh-CN" altLang="en-US" sz="3600" b="1">
              <a:latin typeface="楷体" panose="02010609060101010101" charset="-122"/>
              <a:ea typeface="楷体" panose="02010609060101010101" charset="-122"/>
              <a:sym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非志无以成学。</a:t>
            </a:r>
            <a:r>
              <a:rPr lang="zh-CN" altLang="en-US" sz="3600" b="1">
                <a:solidFill>
                  <a:srgbClr val="80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淫慢   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则不能   </a:t>
            </a:r>
            <a:r>
              <a:rPr lang="zh-CN" altLang="en-US" sz="3600" b="1">
                <a:solidFill>
                  <a:srgbClr val="80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励精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，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  <a:sym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endParaRPr lang="zh-CN" altLang="en-US" sz="3600" b="1">
              <a:solidFill>
                <a:srgbClr val="800000"/>
              </a:solidFill>
              <a:latin typeface="楷体" panose="02010609060101010101" charset="-122"/>
              <a:ea typeface="楷体" panose="02010609060101010101" charset="-122"/>
              <a:sym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endParaRPr lang="zh-CN" altLang="en-US" sz="3600" b="1">
              <a:solidFill>
                <a:srgbClr val="800000"/>
              </a:solidFill>
              <a:latin typeface="楷体" panose="02010609060101010101" charset="-122"/>
              <a:ea typeface="楷体" panose="02010609060101010101" charset="-122"/>
              <a:sym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600" b="1">
                <a:solidFill>
                  <a:srgbClr val="80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险躁  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则不能   </a:t>
            </a:r>
            <a:r>
              <a:rPr lang="zh-CN" altLang="en-US" sz="3600" b="1">
                <a:solidFill>
                  <a:srgbClr val="80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治性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。</a:t>
            </a:r>
            <a:endParaRPr lang="zh-CN" altLang="en-US" sz="360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242175" y="198438"/>
            <a:ext cx="2154238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增长才干</a:t>
            </a:r>
            <a:endParaRPr lang="zh-CN" altLang="en-US" sz="3200" b="1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575368" y="3284855"/>
            <a:ext cx="1990725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放纵懈怠</a:t>
            </a:r>
            <a:endParaRPr lang="zh-CN" altLang="en-US" sz="3200" b="1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241858" y="3321685"/>
            <a:ext cx="2028825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振奋精神</a:t>
            </a:r>
            <a:endParaRPr lang="zh-CN" altLang="en-US" sz="3200" b="1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20675" y="5359400"/>
            <a:ext cx="208915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轻薄浮躁</a:t>
            </a:r>
            <a:endParaRPr lang="zh-CN" altLang="en-US" sz="3200" b="1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940175" y="5349875"/>
            <a:ext cx="3195638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修养性情</a:t>
            </a:r>
            <a:endParaRPr lang="zh-CN" altLang="en-US" sz="3200" b="1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98805" y="1482725"/>
            <a:ext cx="1133348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600" b="1">
                <a:solidFill>
                  <a:schemeClr val="accent2"/>
                </a:solidFill>
                <a:latin typeface="黑体" panose="02010609060101010101" charset="-122"/>
                <a:ea typeface="黑体" panose="02010609060101010101" charset="-122"/>
              </a:rPr>
              <a:t>   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学习必须静心专一，才干必须通过学习来培养。不学习就无法增长才干，</a:t>
            </a:r>
            <a:endParaRPr lang="zh-CN" altLang="en-US" sz="36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51815" y="3933190"/>
            <a:ext cx="1163637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不定下志向就无法学有所成。放纵懈怠就无法振作精神，</a:t>
            </a:r>
            <a:endParaRPr lang="zh-CN" altLang="en-US" sz="36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50850" y="5868988"/>
            <a:ext cx="8945563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轻薄浮躁就不能修养性情。</a:t>
            </a:r>
            <a:endParaRPr lang="zh-CN" altLang="en-US" sz="36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文本框 1"/>
          <p:cNvSpPr txBox="1"/>
          <p:nvPr/>
        </p:nvSpPr>
        <p:spPr>
          <a:xfrm>
            <a:off x="2147888" y="636588"/>
            <a:ext cx="8293100" cy="47993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年与时    </a:t>
            </a:r>
            <a:r>
              <a:rPr lang="zh-CN" altLang="en-US" sz="3600" b="1">
                <a:solidFill>
                  <a:srgbClr val="80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驰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，      </a:t>
            </a:r>
            <a:r>
              <a:rPr lang="zh-CN" altLang="en-US" sz="3600" b="1">
                <a:solidFill>
                  <a:srgbClr val="80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意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与日     </a:t>
            </a:r>
            <a:r>
              <a:rPr lang="zh-CN" altLang="en-US" sz="3600" b="1">
                <a:solidFill>
                  <a:srgbClr val="80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去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，  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  <a:sym typeface="宋体" panose="02010600030101010101" pitchFamily="2" charset="-122"/>
            </a:endParaRPr>
          </a:p>
          <a:p>
            <a:pPr>
              <a:lnSpc>
                <a:spcPct val="130000"/>
              </a:lnSpc>
              <a:spcBef>
                <a:spcPct val="50000"/>
              </a:spcBef>
            </a:pPr>
            <a:endParaRPr lang="zh-CN" altLang="en-US" sz="3600" b="1">
              <a:latin typeface="楷体" panose="02010609060101010101" charset="-122"/>
              <a:ea typeface="楷体" panose="02010609060101010101" charset="-122"/>
              <a:sym typeface="宋体" panose="02010600030101010101" pitchFamily="2" charset="-122"/>
            </a:endParaRP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3600" b="1">
                <a:solidFill>
                  <a:srgbClr val="80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遂   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成    </a:t>
            </a:r>
            <a:r>
              <a:rPr lang="zh-CN" altLang="en-US" sz="3600" b="1">
                <a:solidFill>
                  <a:srgbClr val="80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枯落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，多不接世，悲守</a:t>
            </a:r>
            <a:r>
              <a:rPr lang="zh-CN" altLang="en-US" sz="3600" b="1">
                <a:solidFill>
                  <a:srgbClr val="80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穷庐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，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  <a:sym typeface="宋体" panose="02010600030101010101" pitchFamily="2" charset="-122"/>
            </a:endParaRPr>
          </a:p>
          <a:p>
            <a:pPr>
              <a:lnSpc>
                <a:spcPct val="130000"/>
              </a:lnSpc>
              <a:spcBef>
                <a:spcPct val="50000"/>
              </a:spcBef>
            </a:pPr>
            <a:endParaRPr lang="zh-CN" altLang="en-US" sz="3600" b="1">
              <a:latin typeface="楷体" panose="02010609060101010101" charset="-122"/>
              <a:ea typeface="楷体" panose="02010609060101010101" charset="-122"/>
              <a:sym typeface="宋体" panose="02010600030101010101" pitchFamily="2" charset="-122"/>
            </a:endParaRP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将</a:t>
            </a:r>
            <a:r>
              <a:rPr lang="zh-CN" altLang="en-US" sz="3600" b="1">
                <a:solidFill>
                  <a:srgbClr val="80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复  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何 </a:t>
            </a:r>
            <a:r>
              <a:rPr lang="zh-CN" altLang="en-US" sz="3600" b="1">
                <a:solidFill>
                  <a:srgbClr val="80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及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！ </a:t>
            </a:r>
            <a:endParaRPr lang="zh-CN" altLang="en-US" sz="360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125788" y="188913"/>
            <a:ext cx="3535362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疾行，指迅速逝去</a:t>
            </a:r>
            <a:endParaRPr lang="zh-CN" altLang="en-US" sz="3200" b="1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962775" y="301625"/>
            <a:ext cx="99949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意志</a:t>
            </a:r>
            <a:endParaRPr lang="zh-CN" altLang="en-US" sz="3200" b="1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285288" y="334963"/>
            <a:ext cx="1084262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消失</a:t>
            </a:r>
            <a:endParaRPr lang="zh-CN" altLang="en-US" sz="3200" b="1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773238" y="2292350"/>
            <a:ext cx="1452562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最终</a:t>
            </a:r>
            <a:endParaRPr lang="zh-CN" altLang="en-US" sz="3200" b="1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711575" y="1773238"/>
            <a:ext cx="4259263" cy="1076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凋落，衰残。比喻人年老志衰，没有用处。</a:t>
            </a:r>
            <a:endParaRPr lang="zh-CN" altLang="en-US" sz="3200" b="1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934325" y="1800225"/>
            <a:ext cx="2701925" cy="1076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穷困潦倒之人住的陋室。</a:t>
            </a:r>
            <a:endParaRPr lang="zh-CN" altLang="en-US" sz="3200" b="1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639378" y="5085080"/>
            <a:ext cx="592137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又</a:t>
            </a:r>
            <a:endParaRPr lang="zh-CN" altLang="en-US" sz="3200" b="1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887788" y="5108575"/>
            <a:ext cx="2011362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来得及</a:t>
            </a:r>
            <a:endParaRPr lang="zh-CN" altLang="en-US" sz="3200" b="1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78535" y="1155065"/>
            <a:ext cx="1097851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年纪随同时光而疾速逝去，意志随岁月而消失，</a:t>
            </a:r>
            <a:endParaRPr lang="zh-CN" altLang="en-US" sz="360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61670" y="3441700"/>
            <a:ext cx="1129538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最终年老志衰，大多对社会没有什么贡献，只能悲哀地坐守着那穷困的屋舍，</a:t>
            </a:r>
            <a:endParaRPr lang="zh-CN" altLang="en-US" sz="36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sym typeface="宋体" panose="02010600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111375" y="5778500"/>
            <a:ext cx="7135813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又怎么来得及！</a:t>
            </a:r>
            <a:endParaRPr lang="zh-CN" altLang="en-US" sz="36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6866" name="Picture 2" descr="qqq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33655" y="-342900"/>
            <a:ext cx="12241530" cy="72002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868" name="矩形 13314"/>
          <p:cNvSpPr/>
          <p:nvPr/>
        </p:nvSpPr>
        <p:spPr>
          <a:xfrm>
            <a:off x="1774825" y="1828800"/>
            <a:ext cx="8893175" cy="163004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4000" b="1">
                <a:latin typeface="Times New Roman" panose="02020603050405020304" pitchFamily="2" charset="0"/>
              </a:rPr>
              <a:t>诸葛亮写这封信的用意是什么？</a:t>
            </a:r>
            <a:endParaRPr lang="zh-CN" altLang="en-US" sz="4000" b="1">
              <a:latin typeface="Times New Roman" panose="02020603050405020304" pitchFamily="2" charset="0"/>
            </a:endParaRPr>
          </a:p>
          <a:p>
            <a:pPr>
              <a:spcBef>
                <a:spcPct val="50000"/>
              </a:spcBef>
              <a:buClrTx/>
            </a:pPr>
            <a:endParaRPr lang="zh-CN" altLang="en-US" sz="4000" b="1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sp>
        <p:nvSpPr>
          <p:cNvPr id="36869" name="矩形 13316"/>
          <p:cNvSpPr/>
          <p:nvPr/>
        </p:nvSpPr>
        <p:spPr>
          <a:xfrm>
            <a:off x="1343660" y="2997200"/>
            <a:ext cx="935482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buClrTx/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2" charset="0"/>
              </a:rPr>
              <a:t>        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2" charset="0"/>
              </a:rPr>
              <a:t>用意是</a:t>
            </a:r>
            <a:r>
              <a:rPr lang="zh-CN" altLang="en-US" sz="36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charset="-122"/>
              </a:rPr>
              <a:t>劝勉儿子勤学立志，修身养性，</a:t>
            </a:r>
            <a:r>
              <a:rPr lang="zh-CN" altLang="en-US" sz="3600" b="1">
                <a:solidFill>
                  <a:srgbClr val="FF0000"/>
                </a:solidFill>
              </a:rPr>
              <a:t>以此培养自己的品德</a:t>
            </a:r>
            <a:r>
              <a:rPr lang="zh-CN" altLang="en-US" sz="3600">
                <a:solidFill>
                  <a:srgbClr val="FF0000"/>
                </a:solidFill>
              </a:rPr>
              <a:t>。</a:t>
            </a:r>
            <a:r>
              <a:rPr lang="zh-CN" altLang="en-US" sz="360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charset="-122"/>
              </a:rPr>
              <a:t>要从淡泊宁静中下功夫，最忌怠惰险躁。</a:t>
            </a:r>
            <a:endParaRPr lang="zh-CN" altLang="en-US" sz="3600">
              <a:solidFill>
                <a:srgbClr val="FF0000"/>
              </a:solidFill>
              <a:latin typeface="Times New Roman" panose="02020603050405020304" pitchFamily="2" charset="0"/>
              <a:ea typeface="黑体" panose="02010609060101010101" charset="-122"/>
            </a:endParaRPr>
          </a:p>
        </p:txBody>
      </p:sp>
      <p:sp>
        <p:nvSpPr>
          <p:cNvPr id="36870" name="文本框 1"/>
          <p:cNvSpPr/>
          <p:nvPr/>
        </p:nvSpPr>
        <p:spPr>
          <a:xfrm>
            <a:off x="551815" y="404495"/>
            <a:ext cx="2925763" cy="829945"/>
          </a:xfrm>
          <a:prstGeom prst="rect">
            <a:avLst/>
          </a:prstGeom>
          <a:solidFill>
            <a:srgbClr val="92D050"/>
          </a:solidFill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4800"/>
              <a:t>合作解疑</a:t>
            </a:r>
            <a:endParaRPr lang="zh-CN" altLang="en-US" sz="4800"/>
          </a:p>
        </p:txBody>
      </p:sp>
      <p:sp>
        <p:nvSpPr>
          <p:cNvPr id="36871" name="文本框 1"/>
          <p:cNvSpPr/>
          <p:nvPr/>
        </p:nvSpPr>
        <p:spPr>
          <a:xfrm>
            <a:off x="3935730" y="4868863"/>
            <a:ext cx="2909888" cy="144526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B050"/>
                </a:solidFill>
              </a14:hiddenFill>
            </a:ext>
          </a:extLst>
        </p:spPr>
        <p:txBody>
          <a:bodyPr wrap="square" anchor="t" anchorCtr="0">
            <a:spAutoFit/>
          </a:bodyPr>
          <a:p>
            <a:r>
              <a:rPr lang="zh-CN" altLang="en-US" sz="8800"/>
              <a:t>成才</a:t>
            </a:r>
            <a:endParaRPr lang="zh-CN" altLang="en-US" sz="8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 fill="hold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 animBg="1"/>
      <p:bldP spid="36871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1" name="文本框 16386"/>
          <p:cNvSpPr/>
          <p:nvPr/>
        </p:nvSpPr>
        <p:spPr>
          <a:xfrm>
            <a:off x="1905000" y="1143000"/>
            <a:ext cx="8137525" cy="64516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3600" b="1">
                <a:latin typeface="Times New Roman" panose="02020603050405020304" pitchFamily="2" charset="0"/>
              </a:rPr>
              <a:t>诸葛亮认为成才成学的条件是什么？</a:t>
            </a:r>
            <a:r>
              <a:rPr lang="zh-CN" altLang="en-US" sz="2400">
                <a:latin typeface="Times New Roman" panose="02020603050405020304" pitchFamily="2" charset="0"/>
              </a:rPr>
              <a:t> </a:t>
            </a:r>
            <a:endParaRPr lang="zh-CN" altLang="en-US" sz="2400">
              <a:latin typeface="Times New Roman" panose="02020603050405020304" pitchFamily="2" charset="0"/>
            </a:endParaRPr>
          </a:p>
        </p:txBody>
      </p:sp>
      <p:sp>
        <p:nvSpPr>
          <p:cNvPr id="37892" name="矩形 16387"/>
          <p:cNvSpPr/>
          <p:nvPr/>
        </p:nvSpPr>
        <p:spPr>
          <a:xfrm>
            <a:off x="1524000" y="2276475"/>
            <a:ext cx="9144000" cy="460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  <a:buClrTx/>
            </a:pPr>
            <a:r>
              <a:rPr lang="en-US" altLang="zh-CN" sz="2400" b="1">
                <a:latin typeface="Times New Roman" panose="02020603050405020304" pitchFamily="2" charset="0"/>
              </a:rPr>
              <a:t>        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sp>
        <p:nvSpPr>
          <p:cNvPr id="37893" name="文本框 16390"/>
          <p:cNvSpPr/>
          <p:nvPr/>
        </p:nvSpPr>
        <p:spPr>
          <a:xfrm>
            <a:off x="1905000" y="1524000"/>
            <a:ext cx="8153400" cy="507746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endParaRPr lang="en-US" altLang="zh-CN" sz="3200" b="1">
              <a:solidFill>
                <a:srgbClr val="0000FF"/>
              </a:solidFill>
            </a:endParaRPr>
          </a:p>
          <a:p>
            <a:r>
              <a:rPr lang="en-US" altLang="zh-CN" sz="3200" b="1">
                <a:solidFill>
                  <a:srgbClr val="FF0000"/>
                </a:solidFill>
              </a:rPr>
              <a:t>                     </a:t>
            </a:r>
            <a:r>
              <a:rPr lang="zh-CN" altLang="en-US" sz="3200" b="1">
                <a:solidFill>
                  <a:srgbClr val="0000FF"/>
                </a:solidFill>
              </a:rPr>
              <a:t>志：</a:t>
            </a:r>
            <a:r>
              <a:rPr lang="zh-CN" altLang="en-US" sz="3200" b="1">
                <a:solidFill>
                  <a:srgbClr val="FF0000"/>
                </a:solidFill>
              </a:rPr>
              <a:t>以志成学                    </a:t>
            </a:r>
            <a:endParaRPr lang="zh-CN" altLang="en-US" sz="3200" b="1">
              <a:solidFill>
                <a:srgbClr val="FF0000"/>
              </a:solidFill>
            </a:endParaRPr>
          </a:p>
          <a:p>
            <a:r>
              <a:rPr lang="zh-CN" altLang="en-US" sz="3200" b="1">
                <a:solidFill>
                  <a:srgbClr val="FF0000"/>
                </a:solidFill>
              </a:rPr>
              <a:t>                     </a:t>
            </a:r>
            <a:r>
              <a:rPr lang="zh-CN" altLang="en-US" sz="3200" b="1">
                <a:solidFill>
                  <a:srgbClr val="0000FF"/>
                </a:solidFill>
              </a:rPr>
              <a:t>学：</a:t>
            </a:r>
            <a:r>
              <a:rPr lang="zh-CN" altLang="en-US" sz="3200" b="1">
                <a:solidFill>
                  <a:srgbClr val="FF0000"/>
                </a:solidFill>
              </a:rPr>
              <a:t>以静求学</a:t>
            </a:r>
            <a:endParaRPr lang="zh-CN" altLang="en-US" sz="3200" b="1">
              <a:solidFill>
                <a:srgbClr val="FF0000"/>
              </a:solidFill>
            </a:endParaRPr>
          </a:p>
          <a:p>
            <a:r>
              <a:rPr lang="zh-CN" altLang="en-US" sz="3200" b="1">
                <a:solidFill>
                  <a:srgbClr val="0000FF"/>
                </a:solidFill>
              </a:rPr>
              <a:t>                     才：</a:t>
            </a:r>
            <a:r>
              <a:rPr lang="zh-CN" altLang="en-US" sz="3200" b="1">
                <a:solidFill>
                  <a:srgbClr val="FF0000"/>
                </a:solidFill>
              </a:rPr>
              <a:t>以学广才</a:t>
            </a:r>
            <a:endParaRPr lang="zh-CN" altLang="en-US" sz="3200" b="1">
              <a:solidFill>
                <a:srgbClr val="FF0000"/>
              </a:solidFill>
            </a:endParaRPr>
          </a:p>
          <a:p>
            <a:r>
              <a:rPr lang="zh-CN" altLang="en-US" sz="2800" b="1">
                <a:solidFill>
                  <a:srgbClr val="006600"/>
                </a:solidFill>
              </a:rPr>
              <a:t>       这三者是互相联系，缺一不可的。要想成才，就必须努力学习，要想学有所得，就必须确立大志 。</a:t>
            </a:r>
            <a:endParaRPr lang="zh-CN" altLang="en-US" sz="2800" b="1">
              <a:solidFill>
                <a:srgbClr val="006600"/>
              </a:solidFill>
            </a:endParaRPr>
          </a:p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6600"/>
                </a:solidFill>
              </a:rPr>
              <a:t>      “志”是成才的前提，而“修身、养德”是成才的关键。</a:t>
            </a:r>
            <a:endParaRPr lang="zh-CN" altLang="en-US" sz="2800" b="1">
              <a:solidFill>
                <a:srgbClr val="006600"/>
              </a:solidFill>
            </a:endParaRPr>
          </a:p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</a:rPr>
              <a:t>       这就是诸葛亮的治学之道。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37894" name="文本框 1"/>
          <p:cNvSpPr/>
          <p:nvPr/>
        </p:nvSpPr>
        <p:spPr>
          <a:xfrm>
            <a:off x="335280" y="188595"/>
            <a:ext cx="2925763" cy="829945"/>
          </a:xfrm>
          <a:prstGeom prst="rect">
            <a:avLst/>
          </a:prstGeom>
          <a:solidFill>
            <a:srgbClr val="92D050"/>
          </a:solidFill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4800"/>
              <a:t>合作解疑</a:t>
            </a:r>
            <a:endParaRPr lang="zh-CN" altLang="en-US" sz="4800"/>
          </a:p>
        </p:txBody>
      </p:sp>
      <p:sp>
        <p:nvSpPr>
          <p:cNvPr id="37895" name="文本框 2"/>
          <p:cNvSpPr/>
          <p:nvPr/>
        </p:nvSpPr>
        <p:spPr>
          <a:xfrm>
            <a:off x="2135505" y="3860800"/>
            <a:ext cx="7606030" cy="144526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4400" b="1"/>
              <a:t>古之成大事者，不惟有超世之才，亦必有坚韧不拔之志。</a:t>
            </a:r>
            <a:endParaRPr lang="zh-CN" altLang="en-US" sz="44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 fill="hold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 fill="hold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>
                                            <p:txEl>
                                              <p:charRg st="1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2000" fill="hold"/>
                                        <p:tgtEl>
                                          <p:spTgt spid="37893">
                                            <p:txEl>
                                              <p:charRg st="1" end="4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>
                                            <p:txEl>
                                              <p:charRg st="49" end="7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2000" fill="hold"/>
                                        <p:tgtEl>
                                          <p:spTgt spid="37893">
                                            <p:txEl>
                                              <p:charRg st="49" end="7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>
                                            <p:txEl>
                                              <p:charRg st="77" end="10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 fill="hold"/>
                                        <p:tgtEl>
                                          <p:spTgt spid="37893">
                                            <p:txEl>
                                              <p:charRg st="77" end="10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>
                                            <p:txEl>
                                              <p:charRg st="105" end="15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 fill="hold"/>
                                        <p:tgtEl>
                                          <p:spTgt spid="37893">
                                            <p:txEl>
                                              <p:charRg st="105" end="15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>
                                            <p:txEl>
                                              <p:charRg st="157" end="18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 fill="hold"/>
                                        <p:tgtEl>
                                          <p:spTgt spid="37893">
                                            <p:txEl>
                                              <p:charRg st="157" end="18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>
                                            <p:txEl>
                                              <p:charRg st="189" end="20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 fill="hold"/>
                                        <p:tgtEl>
                                          <p:spTgt spid="37893">
                                            <p:txEl>
                                              <p:charRg st="189" end="20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 fill="hold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 animBg="1"/>
      <p:bldP spid="37895" grpId="0" bldLvl="0" animBg="1"/>
      <p:bldP spid="37894" grpId="0" bldLvl="0" animBg="1"/>
      <p:bldP spid="3789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8914" name="Picture 2" descr="qqq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9685" y="-6350"/>
            <a:ext cx="12164695" cy="68567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915" name="文本框 25603"/>
          <p:cNvSpPr/>
          <p:nvPr/>
        </p:nvSpPr>
        <p:spPr>
          <a:xfrm>
            <a:off x="2279333" y="1412875"/>
            <a:ext cx="7561262" cy="64516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2" charset="0"/>
              </a:rPr>
              <a:t>非淡泊无以明志，非宁静无以致远。</a:t>
            </a:r>
            <a:r>
              <a:rPr lang="zh-CN" altLang="en-US" sz="3600">
                <a:solidFill>
                  <a:srgbClr val="FF0000"/>
                </a:solidFill>
                <a:latin typeface="Times New Roman" panose="02020603050405020304" pitchFamily="2" charset="0"/>
              </a:rPr>
              <a:t> </a:t>
            </a:r>
            <a:endParaRPr lang="zh-CN" altLang="en-US" sz="3600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sp>
        <p:nvSpPr>
          <p:cNvPr id="38916" name="文本框 25604"/>
          <p:cNvSpPr/>
          <p:nvPr/>
        </p:nvSpPr>
        <p:spPr>
          <a:xfrm>
            <a:off x="407035" y="332740"/>
            <a:ext cx="4119880" cy="76835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92D050"/>
                </a:solidFill>
              </a14:hiddenFill>
            </a:ext>
          </a:extLst>
        </p:spPr>
        <p:txBody>
          <a:bodyPr wrap="square"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4400" b="1">
                <a:latin typeface="Times New Roman" panose="02020603050405020304" pitchFamily="2" charset="0"/>
              </a:rPr>
              <a:t>    </a:t>
            </a:r>
            <a:r>
              <a:rPr lang="zh-CN" altLang="en-US" sz="4400" b="1">
                <a:latin typeface="Times New Roman" panose="02020603050405020304" pitchFamily="2" charset="0"/>
              </a:rPr>
              <a:t>赏读千古名句</a:t>
            </a:r>
            <a:endParaRPr lang="zh-CN" altLang="en-US" sz="4400" b="1">
              <a:latin typeface="Times New Roman" panose="02020603050405020304" pitchFamily="2" charset="0"/>
            </a:endParaRPr>
          </a:p>
        </p:txBody>
      </p:sp>
      <p:pic>
        <p:nvPicPr>
          <p:cNvPr id="38917" name="Picture 6" descr="水墨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0100" y="5249863"/>
            <a:ext cx="5664200" cy="1600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918" name="文本框 3"/>
          <p:cNvSpPr/>
          <p:nvPr/>
        </p:nvSpPr>
        <p:spPr>
          <a:xfrm>
            <a:off x="1631315" y="2277110"/>
            <a:ext cx="10150475" cy="206121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3200" b="1"/>
              <a:t>赏读提示：</a:t>
            </a:r>
            <a:endParaRPr lang="zh-CN" altLang="en-US" sz="3200" b="1"/>
          </a:p>
          <a:p>
            <a:endParaRPr lang="en-US" altLang="zh-CN" sz="3200" b="1"/>
          </a:p>
          <a:p>
            <a:r>
              <a:rPr lang="en-US" altLang="zh-CN" sz="3200" b="1"/>
              <a:t>1</a:t>
            </a:r>
            <a:r>
              <a:rPr lang="zh-CN" altLang="en-US" sz="3200" b="1"/>
              <a:t>、从句式角度。</a:t>
            </a:r>
            <a:endParaRPr lang="zh-CN" altLang="en-US" sz="3200" b="1"/>
          </a:p>
          <a:p>
            <a:r>
              <a:rPr lang="en-US" altLang="zh-CN" sz="3200" b="1"/>
              <a:t>2</a:t>
            </a:r>
            <a:r>
              <a:rPr lang="zh-CN" altLang="en-US" sz="3200" b="1"/>
              <a:t>、</a:t>
            </a:r>
            <a:r>
              <a:rPr lang="en-US" altLang="zh-CN" sz="3200" b="1">
                <a:latin typeface="Times New Roman" panose="02020603050405020304" pitchFamily="2" charset="0"/>
              </a:rPr>
              <a:t>“</a:t>
            </a:r>
            <a:r>
              <a:rPr lang="zh-CN" altLang="en-US" sz="3200" b="1">
                <a:latin typeface="Times New Roman" panose="02020603050405020304" pitchFamily="2" charset="0"/>
              </a:rPr>
              <a:t>淡泊”与“宁静”，是消极颓废的无奈感伤吗？</a:t>
            </a:r>
            <a:endParaRPr lang="zh-CN" altLang="en-US" sz="3200" b="1">
              <a:latin typeface="Times New Roman" panose="02020603050405020304" pitchFamily="2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 fill="hold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 fill="hold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 bldLvl="0" animBg="1"/>
      <p:bldP spid="38915" grpId="0" animBg="1"/>
      <p:bldP spid="389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9938" name="Picture 2" descr="qqq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780" y="-6350"/>
            <a:ext cx="12097385" cy="68567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9939" name="文本框 25603"/>
          <p:cNvSpPr/>
          <p:nvPr/>
        </p:nvSpPr>
        <p:spPr>
          <a:xfrm>
            <a:off x="2295208" y="908368"/>
            <a:ext cx="7561262" cy="64516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2" charset="0"/>
              </a:rPr>
              <a:t>非淡泊无以明志，非宁静无以致远。</a:t>
            </a:r>
            <a:r>
              <a:rPr lang="zh-CN" altLang="en-US" sz="3600">
                <a:solidFill>
                  <a:srgbClr val="FF0000"/>
                </a:solidFill>
                <a:latin typeface="Times New Roman" panose="02020603050405020304" pitchFamily="2" charset="0"/>
              </a:rPr>
              <a:t> </a:t>
            </a:r>
            <a:endParaRPr lang="zh-CN" altLang="en-US" sz="3600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sp>
        <p:nvSpPr>
          <p:cNvPr id="39940" name="文本框 25604"/>
          <p:cNvSpPr/>
          <p:nvPr/>
        </p:nvSpPr>
        <p:spPr>
          <a:xfrm>
            <a:off x="551180" y="319405"/>
            <a:ext cx="4322445" cy="76835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92D050"/>
                </a:solidFill>
              </a14:hiddenFill>
            </a:ext>
          </a:extLst>
        </p:spPr>
        <p:txBody>
          <a:bodyPr wrap="square"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4400" b="1">
                <a:latin typeface="Times New Roman" panose="02020603050405020304" pitchFamily="2" charset="0"/>
              </a:rPr>
              <a:t>    </a:t>
            </a:r>
            <a:r>
              <a:rPr lang="zh-CN" altLang="en-US" sz="4400" b="1">
                <a:latin typeface="Times New Roman" panose="02020603050405020304" pitchFamily="2" charset="0"/>
              </a:rPr>
              <a:t>赏读千古名句</a:t>
            </a:r>
            <a:endParaRPr lang="zh-CN" altLang="en-US" sz="4400" b="1">
              <a:latin typeface="Times New Roman" panose="02020603050405020304" pitchFamily="2" charset="0"/>
            </a:endParaRPr>
          </a:p>
        </p:txBody>
      </p:sp>
      <p:sp>
        <p:nvSpPr>
          <p:cNvPr id="39941" name="文本框 1"/>
          <p:cNvSpPr/>
          <p:nvPr/>
        </p:nvSpPr>
        <p:spPr>
          <a:xfrm>
            <a:off x="1238885" y="1538605"/>
            <a:ext cx="9878695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2" charset="0"/>
              </a:rPr>
              <a:t>      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2" charset="0"/>
              </a:rPr>
              <a:t>“双重否定”句式，否定之否定便是肯定，以强烈而委婉的语气表达了他对儿子的谆谆教诲与无限期望。</a:t>
            </a:r>
            <a:r>
              <a:rPr lang="zh-CN" altLang="en-US" sz="2800">
                <a:solidFill>
                  <a:schemeClr val="tx1"/>
                </a:solidFill>
                <a:latin typeface="Times New Roman" panose="02020603050405020304" pitchFamily="2" charset="0"/>
              </a:rPr>
              <a:t> </a:t>
            </a:r>
            <a:endParaRPr lang="zh-CN" altLang="en-US" sz="2800">
              <a:solidFill>
                <a:schemeClr val="tx1"/>
              </a:solidFill>
              <a:latin typeface="Times New Roman" panose="02020603050405020304" pitchFamily="2" charset="0"/>
            </a:endParaRPr>
          </a:p>
        </p:txBody>
      </p:sp>
      <p:sp>
        <p:nvSpPr>
          <p:cNvPr id="39942" name="文本框 2"/>
          <p:cNvSpPr/>
          <p:nvPr/>
        </p:nvSpPr>
        <p:spPr>
          <a:xfrm>
            <a:off x="1097915" y="2422525"/>
            <a:ext cx="10095230" cy="138366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2" charset="0"/>
              </a:rPr>
              <a:t>        “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2" charset="0"/>
              </a:rPr>
              <a:t>淡泊”与“宁静”，不是消极颓废的无奈感伤，而是以“明志”与“致远”为终极目标和远大理想的、真正有志者的无声誓言，是积极向上和进取的，是催人奋进的。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2" charset="0"/>
              </a:rPr>
              <a:t>    </a:t>
            </a:r>
            <a:endParaRPr lang="en-US" altLang="zh-CN" sz="2800" b="1">
              <a:solidFill>
                <a:schemeClr val="tx1"/>
              </a:solidFill>
              <a:latin typeface="Times New Roman" panose="02020603050405020304" pitchFamily="2" charset="0"/>
            </a:endParaRPr>
          </a:p>
        </p:txBody>
      </p:sp>
      <p:sp>
        <p:nvSpPr>
          <p:cNvPr id="39943" name="文本框 4"/>
          <p:cNvSpPr/>
          <p:nvPr/>
        </p:nvSpPr>
        <p:spPr>
          <a:xfrm>
            <a:off x="1188720" y="3611880"/>
            <a:ext cx="9848850" cy="181483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2" charset="0"/>
              </a:rPr>
              <a:t>       “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2" charset="0"/>
              </a:rPr>
              <a:t>淡泊”、“宁静”正是韬光养晦、卧薪尝胆的阶段，等待时机成熟就可以“致远”，轰轰烈烈干一番“惊天地，泣鬼神”的事业。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2" charset="0"/>
              </a:rPr>
              <a:t> </a:t>
            </a:r>
            <a:br>
              <a:rPr lang="en-US" altLang="zh-CN" sz="2800" b="1">
                <a:solidFill>
                  <a:schemeClr val="tx1"/>
                </a:solidFill>
                <a:latin typeface="Times New Roman" panose="02020603050405020304" pitchFamily="2" charset="0"/>
              </a:rPr>
            </a:br>
            <a:endParaRPr lang="en-US" altLang="zh-CN" sz="2800" b="1">
              <a:solidFill>
                <a:schemeClr val="tx1"/>
              </a:solidFill>
              <a:latin typeface="Times New Roman" panose="02020603050405020304" pitchFamily="2" charset="0"/>
            </a:endParaRPr>
          </a:p>
        </p:txBody>
      </p:sp>
      <p:sp>
        <p:nvSpPr>
          <p:cNvPr id="39944" name="文本框 5"/>
          <p:cNvSpPr/>
          <p:nvPr/>
        </p:nvSpPr>
        <p:spPr>
          <a:xfrm>
            <a:off x="1188085" y="4929505"/>
            <a:ext cx="987361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2400" b="1">
                <a:solidFill>
                  <a:schemeClr val="tx1"/>
                </a:solidFill>
                <a:latin typeface="Times New Roman" panose="02020603050405020304" pitchFamily="2" charset="0"/>
              </a:rPr>
              <a:t>       “</a:t>
            </a:r>
            <a:r>
              <a:rPr lang="zh-CN" altLang="en-US" sz="2400" b="1">
                <a:solidFill>
                  <a:schemeClr val="tx1"/>
                </a:solidFill>
                <a:latin typeface="Times New Roman" panose="02020603050405020304" pitchFamily="2" charset="0"/>
              </a:rPr>
              <a:t>淡泊”与“宁静”，不是消极地逃避现实，而是志在修身，进而“齐家、治国、平天下”。这就是老子</a:t>
            </a:r>
            <a:r>
              <a:rPr lang="en-US" altLang="zh-CN" sz="2400" b="1">
                <a:solidFill>
                  <a:schemeClr val="tx1"/>
                </a:solidFill>
                <a:latin typeface="Times New Roman" panose="02020603050405020304" pitchFamily="2" charset="0"/>
              </a:rPr>
              <a:t>《</a:t>
            </a:r>
            <a:r>
              <a:rPr lang="zh-CN" altLang="en-US" sz="2400" b="1">
                <a:solidFill>
                  <a:schemeClr val="tx1"/>
                </a:solidFill>
                <a:latin typeface="Times New Roman" panose="02020603050405020304" pitchFamily="2" charset="0"/>
              </a:rPr>
              <a:t>道德经</a:t>
            </a:r>
            <a:r>
              <a:rPr lang="en-US" altLang="zh-CN" sz="2400" b="1">
                <a:solidFill>
                  <a:schemeClr val="tx1"/>
                </a:solidFill>
                <a:latin typeface="Times New Roman" panose="02020603050405020304" pitchFamily="2" charset="0"/>
              </a:rPr>
              <a:t>》</a:t>
            </a:r>
            <a:r>
              <a:rPr lang="zh-CN" altLang="en-US" sz="2400" b="1">
                <a:solidFill>
                  <a:schemeClr val="tx1"/>
                </a:solidFill>
                <a:latin typeface="Times New Roman" panose="02020603050405020304" pitchFamily="2" charset="0"/>
              </a:rPr>
              <a:t>中所倡导的，“无为”的结果是“无不为”。</a:t>
            </a:r>
            <a:r>
              <a:rPr lang="en-US" altLang="zh-CN" sz="2400" b="1">
                <a:solidFill>
                  <a:schemeClr val="tx1"/>
                </a:solidFill>
                <a:latin typeface="Times New Roman" panose="02020603050405020304" pitchFamily="2" charset="0"/>
              </a:rPr>
              <a:t> </a:t>
            </a:r>
            <a:br>
              <a:rPr lang="en-US" altLang="zh-CN" sz="2400" b="1">
                <a:solidFill>
                  <a:schemeClr val="tx1"/>
                </a:solidFill>
                <a:latin typeface="Times New Roman" panose="02020603050405020304" pitchFamily="2" charset="0"/>
              </a:rPr>
            </a:br>
            <a:endParaRPr lang="en-US" altLang="zh-CN" sz="2400" b="1">
              <a:solidFill>
                <a:schemeClr val="tx1"/>
              </a:solidFill>
              <a:latin typeface="Times New Roman" panose="02020603050405020304" pitchFamily="2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 fill="hold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charRg st="0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 fill="hold"/>
                                        <p:tgtEl>
                                          <p:spTgt spid="39941">
                                            <p:txEl>
                                              <p:charRg st="0" end="5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 fill="hold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 fill="hold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 fill="hold"/>
                                        <p:tgtEl>
                                          <p:spTgt spid="39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 bldLvl="0" animBg="1"/>
      <p:bldP spid="39939" grpId="0" animBg="1"/>
      <p:bldP spid="39942" grpId="0" animBg="1"/>
      <p:bldP spid="39943" grpId="0" animBg="1"/>
      <p:bldP spid="3994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0962" name="Picture 2" descr="qqq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35" y="-6350"/>
            <a:ext cx="12192635" cy="68567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63" name="文本框 25603"/>
          <p:cNvSpPr/>
          <p:nvPr/>
        </p:nvSpPr>
        <p:spPr>
          <a:xfrm>
            <a:off x="2380933" y="871220"/>
            <a:ext cx="7561262" cy="64516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2" charset="0"/>
              </a:rPr>
              <a:t>非淡泊无以明志，非宁静无以致远。</a:t>
            </a:r>
            <a:r>
              <a:rPr lang="zh-CN" altLang="en-US" sz="3600">
                <a:solidFill>
                  <a:srgbClr val="FF0000"/>
                </a:solidFill>
                <a:latin typeface="Times New Roman" panose="02020603050405020304" pitchFamily="2" charset="0"/>
              </a:rPr>
              <a:t> </a:t>
            </a:r>
            <a:endParaRPr lang="zh-CN" altLang="en-US" sz="3600">
              <a:solidFill>
                <a:srgbClr val="FF0000"/>
              </a:solidFill>
              <a:latin typeface="Times New Roman" panose="02020603050405020304" pitchFamily="2" charset="0"/>
            </a:endParaRPr>
          </a:p>
        </p:txBody>
      </p:sp>
      <p:pic>
        <p:nvPicPr>
          <p:cNvPr id="40964" name="Picture 6" descr="水墨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0100" y="5249863"/>
            <a:ext cx="5664200" cy="1600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65" name="文本框 3"/>
          <p:cNvSpPr/>
          <p:nvPr/>
        </p:nvSpPr>
        <p:spPr>
          <a:xfrm>
            <a:off x="1062355" y="1516380"/>
            <a:ext cx="10172065" cy="224536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2800" b="1">
                <a:solidFill>
                  <a:srgbClr val="333399"/>
                </a:solidFill>
                <a:latin typeface="Times New Roman" panose="02020603050405020304" pitchFamily="2" charset="0"/>
                <a:sym typeface="宋体" panose="02010600030101010101" pitchFamily="2" charset="-122"/>
              </a:rPr>
              <a:t>     </a:t>
            </a:r>
            <a:r>
              <a:rPr lang="zh-CN" altLang="en-US" sz="2800" b="1">
                <a:solidFill>
                  <a:srgbClr val="2D2D89"/>
                </a:solidFill>
                <a:latin typeface="Times New Roman" panose="02020603050405020304" pitchFamily="2" charset="0"/>
                <a:sym typeface="宋体" panose="02010600030101010101" pitchFamily="2" charset="-122"/>
              </a:rPr>
              <a:t>他躬耕陇亩时“苟全性命于乱世，不求闻达于诸侯”，但注意结交名士，研读古籍，留心时政，常以管仲、乐毅自励。被刘备三顾茅庐请做军师之后就提出著名的</a:t>
            </a:r>
            <a:r>
              <a:rPr lang="en-US" altLang="zh-CN" sz="2800" b="1">
                <a:solidFill>
                  <a:srgbClr val="2D2D89"/>
                </a:solidFill>
                <a:latin typeface="Times New Roman" panose="02020603050405020304" pitchFamily="2" charset="0"/>
                <a:sym typeface="宋体" panose="02010600030101010101" pitchFamily="2" charset="-122"/>
              </a:rPr>
              <a:t>《</a:t>
            </a:r>
            <a:r>
              <a:rPr lang="zh-CN" altLang="en-US" sz="2800" b="1">
                <a:solidFill>
                  <a:srgbClr val="2D2D89"/>
                </a:solidFill>
                <a:latin typeface="Times New Roman" panose="02020603050405020304" pitchFamily="2" charset="0"/>
                <a:sym typeface="宋体" panose="02010600030101010101" pitchFamily="2" charset="-122"/>
              </a:rPr>
              <a:t>隆中对</a:t>
            </a:r>
            <a:r>
              <a:rPr lang="en-US" altLang="zh-CN" sz="2800" b="1">
                <a:solidFill>
                  <a:srgbClr val="2D2D89"/>
                </a:solidFill>
                <a:latin typeface="Times New Roman" panose="02020603050405020304" pitchFamily="2" charset="0"/>
                <a:sym typeface="宋体" panose="02010600030101010101" pitchFamily="2" charset="-122"/>
              </a:rPr>
              <a:t>》</a:t>
            </a:r>
            <a:r>
              <a:rPr lang="zh-CN" altLang="en-US" sz="2800" b="1">
                <a:solidFill>
                  <a:srgbClr val="2D2D89"/>
                </a:solidFill>
                <a:latin typeface="Times New Roman" panose="02020603050405020304" pitchFamily="2" charset="0"/>
                <a:sym typeface="宋体" panose="02010600030101010101" pitchFamily="2" charset="-122"/>
              </a:rPr>
              <a:t>，策动孙、刘联盟，大破曹操，奠定三国鼎立的基础。蜀汉建立，拜为丞相。</a:t>
            </a:r>
            <a:endParaRPr lang="zh-CN" altLang="en-US" sz="2800" b="1">
              <a:solidFill>
                <a:srgbClr val="2D2D89"/>
              </a:solidFill>
              <a:latin typeface="Times New Roman" panose="02020603050405020304" pitchFamily="2" charset="0"/>
              <a:sym typeface="宋体" panose="02010600030101010101" pitchFamily="2" charset="-122"/>
            </a:endParaRPr>
          </a:p>
        </p:txBody>
      </p:sp>
      <p:sp>
        <p:nvSpPr>
          <p:cNvPr id="40966" name="文本框 1"/>
          <p:cNvSpPr/>
          <p:nvPr/>
        </p:nvSpPr>
        <p:spPr>
          <a:xfrm>
            <a:off x="340995" y="193675"/>
            <a:ext cx="4342130" cy="76835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anchor="t" anchorCtr="0">
            <a:spAutoFit/>
          </a:bodyPr>
          <a:p>
            <a:r>
              <a:rPr lang="zh-CN" altLang="en-US" sz="4400" b="1"/>
              <a:t>诸葛亮一生写照</a:t>
            </a:r>
            <a:endParaRPr lang="zh-CN" altLang="en-US" sz="4400" b="1"/>
          </a:p>
        </p:txBody>
      </p:sp>
      <p:sp>
        <p:nvSpPr>
          <p:cNvPr id="40967" name="文本框 2"/>
          <p:cNvSpPr/>
          <p:nvPr/>
        </p:nvSpPr>
        <p:spPr>
          <a:xfrm>
            <a:off x="1130935" y="3686175"/>
            <a:ext cx="9831705" cy="138366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2800" b="1">
                <a:solidFill>
                  <a:srgbClr val="333399"/>
                </a:solidFill>
                <a:latin typeface="Times New Roman" panose="02020603050405020304" pitchFamily="2" charset="0"/>
              </a:rPr>
              <a:t>      “</a:t>
            </a:r>
            <a:r>
              <a:rPr lang="zh-CN" altLang="en-US" sz="2800" b="1">
                <a:solidFill>
                  <a:srgbClr val="333399"/>
                </a:solidFill>
                <a:latin typeface="Times New Roman" panose="02020603050405020304" pitchFamily="2" charset="0"/>
              </a:rPr>
              <a:t>淡泊明志，宁静致远”，虽只寥寥八字，却被诸葛亮钟爱一生，而且贯穿诸葛亮一生，成为他的精神的集中体现。他用他一生的经验来告诫儿子。</a:t>
            </a:r>
            <a:endParaRPr lang="en-US" altLang="zh-CN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 fill="hold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 fill="hold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 fill="hold"/>
                                        <p:tgtEl>
                                          <p:spTgt spid="40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 animBg="1"/>
      <p:bldP spid="40965" grpId="0" animBg="1"/>
      <p:bldP spid="40966" grpId="0" bldLvl="0" animBg="1"/>
      <p:bldP spid="4096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559560" y="908685"/>
            <a:ext cx="873569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 b="1">
                <a:latin typeface="楷体" panose="02010609060101010101" charset="-122"/>
                <a:ea typeface="楷体" panose="02010609060101010101" charset="-122"/>
                <a:sym typeface="+mn-ea"/>
              </a:rPr>
              <a:t>    30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sym typeface="+mn-ea"/>
              </a:rPr>
              <a:t>年后，邓艾率魏军攻蜀，兵至绵竹，诸葛瞻拒不接受邓艾的高官诱降，英勇战死，时年</a:t>
            </a:r>
            <a:r>
              <a:rPr lang="en-US" altLang="zh-CN" sz="3200" b="1">
                <a:latin typeface="楷体" panose="02010609060101010101" charset="-122"/>
                <a:ea typeface="楷体" panose="02010609060101010101" charset="-122"/>
                <a:sym typeface="+mn-ea"/>
              </a:rPr>
              <a:t>37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sym typeface="+mn-ea"/>
              </a:rPr>
              <a:t>岁。其子诸葛尚一同战死，时年</a:t>
            </a:r>
            <a:r>
              <a:rPr lang="en-US" altLang="zh-CN" sz="3200" b="1">
                <a:latin typeface="楷体" panose="02010609060101010101" charset="-122"/>
                <a:ea typeface="楷体" panose="02010609060101010101" charset="-122"/>
                <a:sym typeface="+mn-ea"/>
              </a:rPr>
              <a:t>16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sym typeface="+mn-ea"/>
              </a:rPr>
              <a:t>岁。</a:t>
            </a:r>
            <a:endParaRPr lang="zh-CN" altLang="en-US" sz="3200"/>
          </a:p>
        </p:txBody>
      </p:sp>
      <p:pic>
        <p:nvPicPr>
          <p:cNvPr id="100" name="图片 99"/>
          <p:cNvPicPr/>
          <p:nvPr/>
        </p:nvPicPr>
        <p:blipFill>
          <a:blip r:embed="rId1"/>
          <a:stretch>
            <a:fillRect/>
          </a:stretch>
        </p:blipFill>
        <p:spPr>
          <a:xfrm>
            <a:off x="709295" y="2686050"/>
            <a:ext cx="6020435" cy="3565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6887845" y="5373370"/>
            <a:ext cx="4393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/>
              <a:t>现成都武侯祠内供奉着诸葛亮、诸葛瞻、诸葛尚祖孙三人</a:t>
            </a:r>
            <a:endParaRPr lang="zh-CN" altLang="en-US" sz="2400"/>
          </a:p>
        </p:txBody>
      </p:sp>
    </p:spTree>
  </p:cSld>
  <p:clrMapOvr>
    <a:masterClrMapping/>
  </p:clrMapOvr>
  <p:transition spd="slow">
    <p:push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479402" y="1340780"/>
            <a:ext cx="5418162" cy="481713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762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pic>
        <p:nvPicPr>
          <p:cNvPr id="35843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2038" y="-963613"/>
            <a:ext cx="10328275" cy="782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4" name="Line 8"/>
          <p:cNvSpPr>
            <a:spLocks noChangeShapeType="1"/>
          </p:cNvSpPr>
          <p:nvPr/>
        </p:nvSpPr>
        <p:spPr bwMode="auto">
          <a:xfrm flipV="1">
            <a:off x="9336088" y="1554163"/>
            <a:ext cx="0" cy="4206875"/>
          </a:xfrm>
          <a:prstGeom prst="line">
            <a:avLst/>
          </a:prstGeom>
          <a:noFill/>
          <a:ln w="19050">
            <a:solidFill>
              <a:schemeClr val="bg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5845" name="Rectangle 8"/>
          <p:cNvSpPr>
            <a:spLocks noChangeArrowheads="1"/>
          </p:cNvSpPr>
          <p:nvPr/>
        </p:nvSpPr>
        <p:spPr bwMode="auto">
          <a:xfrm>
            <a:off x="1368425" y="333375"/>
            <a:ext cx="444023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zh-CN" altLang="en-US" sz="4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揣摩“静”字</a:t>
            </a:r>
            <a:endParaRPr lang="zh-CN" altLang="en-US" sz="44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1199456" y="1101725"/>
            <a:ext cx="417581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/>
          <p:cNvSpPr txBox="1"/>
          <p:nvPr/>
        </p:nvSpPr>
        <p:spPr>
          <a:xfrm>
            <a:off x="1991544" y="2276872"/>
            <a:ext cx="2344416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靜</a:t>
            </a:r>
            <a:endParaRPr lang="zh-CN" altLang="en-US" sz="156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03753" y="1510109"/>
            <a:ext cx="2027275" cy="138499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华文隶书" panose="02010800040101010101" pitchFamily="2" charset="-122"/>
                <a:ea typeface="华文隶书" panose="02010800040101010101" pitchFamily="2" charset="-122"/>
              </a:rPr>
              <a:t>青：同“清”；指“纯净”。</a:t>
            </a:r>
            <a:endParaRPr lang="zh-CN" altLang="en-US" sz="2800" dirty="0"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863752" y="1554163"/>
            <a:ext cx="18722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华文隶书" panose="02010800040101010101" pitchFamily="2" charset="-122"/>
                <a:ea typeface="华文隶书" panose="02010800040101010101" pitchFamily="2" charset="-122"/>
              </a:rPr>
              <a:t>争：全力以赴。</a:t>
            </a:r>
            <a:endParaRPr lang="zh-CN" altLang="en-US" sz="2800" dirty="0"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127448" y="4950628"/>
            <a:ext cx="41044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华文隶书" panose="02010800040101010101" pitchFamily="2" charset="-122"/>
                <a:ea typeface="华文隶书" panose="02010800040101010101" pitchFamily="2" charset="-122"/>
              </a:rPr>
              <a:t>本义：保持内心纯净，</a:t>
            </a:r>
            <a:endParaRPr lang="en-US" altLang="zh-CN" sz="2800" dirty="0"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r>
              <a:rPr lang="en-US" altLang="zh-CN" sz="2800" dirty="0">
                <a:latin typeface="华文隶书" panose="02010800040101010101" pitchFamily="2" charset="-122"/>
                <a:ea typeface="华文隶书" panose="02010800040101010101" pitchFamily="2" charset="-122"/>
              </a:rPr>
              <a:t>            </a:t>
            </a:r>
            <a:r>
              <a:rPr lang="zh-CN" altLang="en-US" sz="2800" dirty="0">
                <a:latin typeface="华文隶书" panose="02010800040101010101" pitchFamily="2" charset="-122"/>
                <a:ea typeface="华文隶书" panose="02010800040101010101" pitchFamily="2" charset="-122"/>
              </a:rPr>
              <a:t>全力以赴。</a:t>
            </a:r>
            <a:endParaRPr lang="en-US" altLang="zh-CN" sz="2800" dirty="0"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6" name="矩形: 圆角 5"/>
          <p:cNvSpPr/>
          <p:nvPr/>
        </p:nvSpPr>
        <p:spPr>
          <a:xfrm>
            <a:off x="540332" y="1424521"/>
            <a:ext cx="2027275" cy="138499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: 圆角 6"/>
          <p:cNvSpPr/>
          <p:nvPr/>
        </p:nvSpPr>
        <p:spPr>
          <a:xfrm>
            <a:off x="3863752" y="1576786"/>
            <a:ext cx="1656184" cy="954107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3" grpId="0"/>
      <p:bldP spid="4" grpId="0"/>
      <p:bldP spid="5" grpId="0"/>
      <p:bldP spid="6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98" name="组合 5"/>
          <p:cNvGrpSpPr/>
          <p:nvPr/>
        </p:nvGrpSpPr>
        <p:grpSpPr bwMode="auto">
          <a:xfrm>
            <a:off x="290513" y="225425"/>
            <a:ext cx="11610975" cy="6407150"/>
            <a:chOff x="263352" y="188640"/>
            <a:chExt cx="11611831" cy="6408711"/>
          </a:xfrm>
        </p:grpSpPr>
        <p:pic>
          <p:nvPicPr>
            <p:cNvPr id="29702" name="图片 6"/>
            <p:cNvPicPr>
              <a:picLocks noChangeAspect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8704"/>
            <a:stretch>
              <a:fillRect/>
            </a:stretch>
          </p:blipFill>
          <p:spPr bwMode="auto">
            <a:xfrm rot="5400000" flipH="1">
              <a:off x="5637220" y="359388"/>
              <a:ext cx="6408711" cy="60672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03" name="图片 7"/>
            <p:cNvPicPr>
              <a:picLocks noChangeAspect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8704"/>
            <a:stretch>
              <a:fillRect/>
            </a:stretch>
          </p:blipFill>
          <p:spPr bwMode="auto">
            <a:xfrm rot="-5400000">
              <a:off x="92604" y="359388"/>
              <a:ext cx="6408711" cy="60672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" name="文本框 5"/>
          <p:cNvSpPr txBox="1"/>
          <p:nvPr/>
        </p:nvSpPr>
        <p:spPr>
          <a:xfrm>
            <a:off x="983432" y="887074"/>
            <a:ext cx="619268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华文楷体" panose="02010600040101010101" pitchFamily="2" charset="-122"/>
                <a:ea typeface="华文楷体" panose="02010600040101010101" pitchFamily="2" charset="-122"/>
              </a:rPr>
              <a:t>先主泣曰：“君才十倍曹丕，必能安国，终定大事。若嗣子可辅，辅之；如其不才，君可自取。”</a:t>
            </a:r>
            <a:endParaRPr lang="en-US" altLang="zh-CN" sz="36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algn="r"/>
            <a:r>
              <a:rPr lang="en-US" altLang="zh-CN" sz="3600" dirty="0">
                <a:latin typeface="华文楷体" panose="02010600040101010101" pitchFamily="2" charset="-122"/>
                <a:ea typeface="华文楷体" panose="02010600040101010101" pitchFamily="2" charset="-122"/>
              </a:rPr>
              <a:t>——《</a:t>
            </a:r>
            <a:r>
              <a:rPr lang="zh-CN" altLang="en-US" sz="3600" dirty="0">
                <a:latin typeface="华文楷体" panose="02010600040101010101" pitchFamily="2" charset="-122"/>
                <a:ea typeface="华文楷体" panose="02010600040101010101" pitchFamily="2" charset="-122"/>
              </a:rPr>
              <a:t>三国志</a:t>
            </a:r>
            <a:r>
              <a:rPr lang="en-US" altLang="zh-CN" sz="36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endParaRPr lang="zh-CN" altLang="en-US" sz="36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14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4088" y="995363"/>
            <a:ext cx="5445125" cy="544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文本框 9"/>
          <p:cNvSpPr txBox="1"/>
          <p:nvPr/>
        </p:nvSpPr>
        <p:spPr>
          <a:xfrm>
            <a:off x="1127448" y="3578166"/>
            <a:ext cx="6192688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华文楷体" panose="02010600040101010101" pitchFamily="2" charset="-122"/>
                <a:ea typeface="华文楷体" panose="02010600040101010101" pitchFamily="2" charset="-122"/>
              </a:rPr>
              <a:t>“臣鞠躬尽力，死而后已。”</a:t>
            </a:r>
            <a:endParaRPr lang="en-US" altLang="zh-CN" sz="36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36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algn="r"/>
            <a:r>
              <a:rPr lang="en-US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诸葛亮</a:t>
            </a:r>
            <a:r>
              <a:rPr lang="en-US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后出师表</a:t>
            </a:r>
            <a:r>
              <a:rPr lang="en-US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endParaRPr lang="zh-CN" altLang="en-US" sz="32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84993" y="1870075"/>
            <a:ext cx="8247307" cy="429521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762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 sz="2200"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pic>
        <p:nvPicPr>
          <p:cNvPr id="36868" name="图片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038" y="-458788"/>
            <a:ext cx="5521325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9" name="矩形 2"/>
          <p:cNvSpPr>
            <a:spLocks noChangeArrowheads="1"/>
          </p:cNvSpPr>
          <p:nvPr/>
        </p:nvSpPr>
        <p:spPr bwMode="auto">
          <a:xfrm>
            <a:off x="2603500" y="1946275"/>
            <a:ext cx="74168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zh-CN" altLang="en-US" sz="4800" b="1">
                <a:solidFill>
                  <a:srgbClr val="8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</a:t>
            </a:r>
            <a:endParaRPr lang="zh-CN" altLang="en-US" sz="4800" b="1">
              <a:solidFill>
                <a:srgbClr val="8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6871" name="Rectangle 8"/>
          <p:cNvSpPr>
            <a:spLocks noChangeArrowheads="1"/>
          </p:cNvSpPr>
          <p:nvPr/>
        </p:nvSpPr>
        <p:spPr bwMode="auto">
          <a:xfrm>
            <a:off x="1368425" y="333375"/>
            <a:ext cx="444023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zh-CN" altLang="en-US" sz="4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 “静”之词义</a:t>
            </a:r>
            <a:endParaRPr lang="zh-CN" altLang="en-US" sz="44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1127448" y="1101725"/>
            <a:ext cx="424782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925703" y="2072298"/>
            <a:ext cx="25202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华文隶书" panose="02010800040101010101" pitchFamily="2" charset="-122"/>
                <a:ea typeface="华文隶书" panose="02010800040101010101" pitchFamily="2" charset="-122"/>
              </a:rPr>
              <a:t>本义，动词：去除杂念，清心寡欲</a:t>
            </a:r>
            <a:endParaRPr lang="zh-CN" altLang="en-US" sz="2800" dirty="0"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745529" y="2261378"/>
            <a:ext cx="238320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华文隶书" panose="02010800040101010101" pitchFamily="2" charset="-122"/>
                <a:ea typeface="华文隶书" panose="02010800040101010101" pitchFamily="2" charset="-122"/>
              </a:rPr>
              <a:t>形容词：内心安定，没有杂念的。</a:t>
            </a:r>
            <a:endParaRPr lang="zh-CN" altLang="en-US" sz="2800" dirty="0"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817538" y="4319419"/>
            <a:ext cx="16561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华文隶书" panose="02010800040101010101" pitchFamily="2" charset="-122"/>
                <a:ea typeface="华文隶书" panose="02010800040101010101" pitchFamily="2" charset="-122"/>
              </a:rPr>
              <a:t>形容词：无噪音的</a:t>
            </a:r>
            <a:endParaRPr lang="zh-CN" altLang="en-US" sz="2800" dirty="0"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25703" y="4231216"/>
            <a:ext cx="27070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华文隶书" panose="02010800040101010101" pitchFamily="2" charset="-122"/>
                <a:ea typeface="华文隶书" panose="02010800040101010101" pitchFamily="2" charset="-122"/>
              </a:rPr>
              <a:t>副词：无杂念</a:t>
            </a:r>
            <a:endParaRPr lang="en-US" altLang="zh-CN" sz="2800" dirty="0"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r>
              <a:rPr lang="zh-CN" altLang="en-US" sz="2800" dirty="0">
                <a:latin typeface="华文隶书" panose="02010800040101010101" pitchFamily="2" charset="-122"/>
                <a:ea typeface="华文隶书" panose="02010800040101010101" pitchFamily="2" charset="-122"/>
              </a:rPr>
              <a:t>的，无噪音的。</a:t>
            </a:r>
            <a:endParaRPr lang="zh-CN" altLang="en-US" sz="2800" dirty="0"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880798" y="2522033"/>
            <a:ext cx="140865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词性引申</a:t>
            </a:r>
            <a:endParaRPr lang="zh-CN" altLang="en-US" sz="22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922593" y="4492827"/>
            <a:ext cx="159565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词性引申</a:t>
            </a:r>
            <a:endParaRPr lang="zh-CN" altLang="en-US" sz="22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99627" y="3535627"/>
            <a:ext cx="27440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（静心，静虑）</a:t>
            </a:r>
            <a:endParaRPr lang="zh-CN" altLang="en-US" sz="24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49343" y="5273526"/>
            <a:ext cx="27070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（静观，静坐）</a:t>
            </a:r>
            <a:endParaRPr lang="zh-CN" altLang="en-US" sz="24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518251" y="3646373"/>
            <a:ext cx="27085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（静谧，禅静）</a:t>
            </a:r>
            <a:endParaRPr lang="zh-CN" altLang="en-US" sz="24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5703970" y="5335151"/>
            <a:ext cx="27070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（静态，寂静）</a:t>
            </a:r>
            <a:endParaRPr lang="zh-CN" altLang="en-US" sz="24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410990" y="3334998"/>
            <a:ext cx="33683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华文隶书" panose="02010800040101010101" pitchFamily="2" charset="-122"/>
                <a:ea typeface="华文隶书" panose="02010800040101010101" pitchFamily="2" charset="-122"/>
              </a:rPr>
              <a:t>比喻词性</a:t>
            </a:r>
            <a:endParaRPr lang="zh-CN" altLang="en-US" sz="2800" dirty="0"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13" name="矩形: 圆角 12"/>
          <p:cNvSpPr/>
          <p:nvPr/>
        </p:nvSpPr>
        <p:spPr>
          <a:xfrm>
            <a:off x="925703" y="2132856"/>
            <a:ext cx="2414763" cy="132225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: 圆角 23"/>
          <p:cNvSpPr/>
          <p:nvPr/>
        </p:nvSpPr>
        <p:spPr>
          <a:xfrm>
            <a:off x="5640012" y="2243036"/>
            <a:ext cx="2414763" cy="132225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: 圆角 24"/>
          <p:cNvSpPr/>
          <p:nvPr/>
        </p:nvSpPr>
        <p:spPr>
          <a:xfrm>
            <a:off x="5640012" y="4231216"/>
            <a:ext cx="2414763" cy="113818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: 圆角 25"/>
          <p:cNvSpPr/>
          <p:nvPr/>
        </p:nvSpPr>
        <p:spPr>
          <a:xfrm>
            <a:off x="971808" y="4044219"/>
            <a:ext cx="2339167" cy="107644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箭头: 右 13"/>
          <p:cNvSpPr/>
          <p:nvPr/>
        </p:nvSpPr>
        <p:spPr>
          <a:xfrm>
            <a:off x="3575720" y="3068960"/>
            <a:ext cx="1799555" cy="117884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箭头: 左 14"/>
          <p:cNvSpPr/>
          <p:nvPr/>
        </p:nvSpPr>
        <p:spPr>
          <a:xfrm>
            <a:off x="3575720" y="4923714"/>
            <a:ext cx="1799555" cy="115888"/>
          </a:xfrm>
          <a:prstGeom prst="lef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2" name="直接连接符 21"/>
          <p:cNvCxnSpPr/>
          <p:nvPr/>
        </p:nvCxnSpPr>
        <p:spPr>
          <a:xfrm>
            <a:off x="8054775" y="2778125"/>
            <a:ext cx="356215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8410990" y="2778125"/>
            <a:ext cx="0" cy="234253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箭头: 左 28"/>
          <p:cNvSpPr/>
          <p:nvPr/>
        </p:nvSpPr>
        <p:spPr>
          <a:xfrm>
            <a:off x="8054775" y="5101227"/>
            <a:ext cx="356215" cy="49653"/>
          </a:xfrm>
          <a:prstGeom prst="lef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push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2495550" y="4005263"/>
            <a:ext cx="74676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endParaRPr lang="zh-CN" altLang="en-US" sz="40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7108" name="矩形 2"/>
          <p:cNvSpPr>
            <a:spLocks noChangeArrowheads="1"/>
          </p:cNvSpPr>
          <p:nvPr/>
        </p:nvSpPr>
        <p:spPr bwMode="auto">
          <a:xfrm>
            <a:off x="1110571" y="1101725"/>
            <a:ext cx="8207375" cy="4583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9pPr>
          </a:lstStyle>
          <a:p>
            <a:pPr eaLnBrk="1" hangingPunct="1">
              <a:lnSpc>
                <a:spcPct val="250000"/>
              </a:lnSpc>
              <a:spcBef>
                <a:spcPct val="50000"/>
              </a:spcBef>
              <a:buFontTx/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①静以修身，俭以养德。</a:t>
            </a:r>
            <a:endParaRPr lang="en-US" altLang="zh-CN" sz="3600" b="1" dirty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eaLnBrk="1" hangingPunct="1">
              <a:lnSpc>
                <a:spcPct val="250000"/>
              </a:lnSpc>
              <a:spcBef>
                <a:spcPct val="50000"/>
              </a:spcBef>
              <a:buFontTx/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②非淡泊无以明志，非宁静无以致远。</a:t>
            </a:r>
            <a:endParaRPr lang="en-US" altLang="zh-CN" sz="3600" b="1" dirty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eaLnBrk="1" hangingPunct="1">
              <a:lnSpc>
                <a:spcPct val="250000"/>
              </a:lnSpc>
              <a:spcBef>
                <a:spcPct val="50000"/>
              </a:spcBef>
              <a:buFontTx/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③夫学须静也，才须学也。</a:t>
            </a:r>
            <a:endParaRPr lang="zh-CN" altLang="en-US" sz="3600" b="1" dirty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47109" name="图片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0712" y="2879423"/>
            <a:ext cx="4991100" cy="499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1368425" y="333375"/>
            <a:ext cx="444023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zh-CN" altLang="en-US" sz="4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 三“静”之含义</a:t>
            </a:r>
            <a:endParaRPr lang="zh-CN" altLang="en-US" sz="44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1127448" y="1101725"/>
            <a:ext cx="424782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/>
          <p:cNvSpPr txBox="1"/>
          <p:nvPr/>
        </p:nvSpPr>
        <p:spPr>
          <a:xfrm>
            <a:off x="1222129" y="2423015"/>
            <a:ext cx="83999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华文隶书" panose="02010800040101010101" pitchFamily="2" charset="-122"/>
                <a:ea typeface="华文隶书" panose="02010800040101010101" pitchFamily="2" charset="-122"/>
              </a:rPr>
              <a:t>不争，静为治学之基：看淡名利，重在养德。</a:t>
            </a:r>
            <a:endParaRPr lang="zh-CN" altLang="en-US" sz="3200" dirty="0"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222129" y="4230505"/>
            <a:ext cx="83999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华文隶书" panose="02010800040101010101" pitchFamily="2" charset="-122"/>
                <a:ea typeface="华文隶书" panose="02010800040101010101" pitchFamily="2" charset="-122"/>
              </a:rPr>
              <a:t>平和，静为修身之本：心平气和，陶冶性情。</a:t>
            </a:r>
            <a:endParaRPr lang="zh-CN" altLang="en-US" sz="3200" dirty="0"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222129" y="5891701"/>
            <a:ext cx="83999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华文隶书" panose="02010800040101010101" pitchFamily="2" charset="-122"/>
                <a:ea typeface="华文隶书" panose="02010800040101010101" pitchFamily="2" charset="-122"/>
              </a:rPr>
              <a:t>宁静，静为明志之根：志存高远，惜时进取。</a:t>
            </a:r>
            <a:endParaRPr lang="zh-CN" altLang="en-US" sz="3200" dirty="0"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</p:spTree>
  </p:cSld>
  <p:clrMapOvr>
    <a:masterClrMapping/>
  </p:clrMapOvr>
  <p:transition spd="slow">
    <p:push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拓展阅读《诫兄子严敦书》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2132965"/>
            <a:ext cx="10515600" cy="4351338"/>
          </a:xfrm>
        </p:spPr>
        <p:txBody>
          <a:bodyPr/>
          <a:p>
            <a:pPr marL="0" indent="0">
              <a:buNone/>
            </a:pPr>
            <a:r>
              <a:rPr lang="zh-CN" altLang="en-US"/>
              <a:t>译文：我希望你们听说了别人的过失，像听见了父母的名字：耳朵可以听见，但嘴中不可以议论。喜欢议论别人的长处和短处，胡乱评论朝廷的法度，这些都是我深恶痛绝的。我宁可死，也不希望自己的子孙有这种行为。你们知道我非常厌恶这种行径，这是我一再强调的原因。就像女儿在出嫁前，父母一再告诫的一样，我希望你们不要忘记啊。</a:t>
            </a:r>
            <a:endParaRPr lang="zh-CN" altLang="en-US"/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9470" y="1628775"/>
            <a:ext cx="10515600" cy="4351338"/>
          </a:xfrm>
        </p:spPr>
        <p:txBody>
          <a:bodyPr/>
          <a:p>
            <a:r>
              <a:rPr lang="zh-CN" altLang="en-US"/>
              <a:t>龙伯高这个人敦厚诚实，说出的话没有什么可以指责的。谦约节俭，待人又不失威严。我爱护他，敬重他，希望你们向他学习。杜季良这个人豪侠好义，有正义感，把别人的忧愁作为自己的忧愁，把别人的快乐作为自己的快乐。无论什么人都结交。他的父亲去世时，来了很多人。我爱护他，敬重他，但不希望你们向他学习。（因为）学习龙伯高不成功，还可以成为谨慎谦虚的人。就所谓“刻鹄不成，尚类鹜”。而一旦学习杜季良不成功，那你们就成了纨绔子弟。就所谓“画虎不成，反类犬”。到现今杜季良还不知晓，郡将到任就令人怨恨，百姓的意见很大。我常常为他寒心，这就是我不希望子孙向他学习的原因了。</a:t>
            </a:r>
            <a:endParaRPr lang="zh-CN" altLang="en-US"/>
          </a:p>
        </p:txBody>
      </p:sp>
    </p:spTree>
  </p:cSld>
  <p:clrMapOvr>
    <a:masterClrMapping/>
  </p:clrMapOvr>
  <p:transition spd="slow">
    <p:push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484630"/>
            <a:ext cx="10515600" cy="4351338"/>
          </a:xfrm>
        </p:spPr>
        <p:txBody>
          <a:bodyPr/>
          <a:p>
            <a:pPr marL="0" indent="0">
              <a:buNone/>
            </a:pPr>
            <a:r>
              <a:rPr lang="zh-CN" altLang="en-US" sz="3600" b="1"/>
              <a:t>欲治其国者，先齐其家；欲齐其家者，先修其身；欲修其身者，先正其心；欲正其心者，先诚其意。</a:t>
            </a:r>
            <a:endParaRPr lang="en-US" altLang="zh-CN" sz="3600" b="1"/>
          </a:p>
          <a:p>
            <a:pPr marL="0" indent="0">
              <a:buNone/>
            </a:pPr>
            <a:r>
              <a:rPr lang="en-US" altLang="zh-CN" sz="3600" b="1"/>
              <a:t>                                                                    ——</a:t>
            </a:r>
            <a:r>
              <a:rPr lang="zh-CN" altLang="en-US" sz="3600" b="1"/>
              <a:t>《大学》</a:t>
            </a:r>
            <a:endParaRPr lang="zh-CN" altLang="en-US" sz="3600" b="1"/>
          </a:p>
        </p:txBody>
      </p:sp>
      <p:sp>
        <p:nvSpPr>
          <p:cNvPr id="4" name="文本框 3"/>
          <p:cNvSpPr txBox="1"/>
          <p:nvPr/>
        </p:nvSpPr>
        <p:spPr>
          <a:xfrm>
            <a:off x="1631315" y="3837940"/>
            <a:ext cx="857250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>
                <a:solidFill>
                  <a:schemeClr val="accent5"/>
                </a:solidFill>
              </a:rPr>
              <a:t>“</a:t>
            </a:r>
            <a:r>
              <a:rPr lang="zh-CN" altLang="en-US" sz="2800" b="1">
                <a:solidFill>
                  <a:schemeClr val="accent5"/>
                </a:solidFill>
              </a:rPr>
              <a:t>诚意</a:t>
            </a:r>
            <a:r>
              <a:rPr lang="en-US" altLang="zh-CN" sz="2800" b="1">
                <a:solidFill>
                  <a:schemeClr val="accent5"/>
                </a:solidFill>
              </a:rPr>
              <a:t>——</a:t>
            </a:r>
            <a:r>
              <a:rPr lang="zh-CN" altLang="en-US" sz="2800" b="1">
                <a:solidFill>
                  <a:schemeClr val="accent5"/>
                </a:solidFill>
              </a:rPr>
              <a:t>正心</a:t>
            </a:r>
            <a:r>
              <a:rPr lang="en-US" altLang="zh-CN" sz="2800" b="1">
                <a:solidFill>
                  <a:schemeClr val="accent5"/>
                </a:solidFill>
              </a:rPr>
              <a:t>——</a:t>
            </a:r>
            <a:r>
              <a:rPr lang="zh-CN" altLang="en-US" sz="2800" b="1">
                <a:solidFill>
                  <a:schemeClr val="accent5"/>
                </a:solidFill>
              </a:rPr>
              <a:t>修身</a:t>
            </a:r>
            <a:r>
              <a:rPr lang="en-US" altLang="zh-CN" sz="2800" b="1">
                <a:solidFill>
                  <a:schemeClr val="accent5"/>
                </a:solidFill>
              </a:rPr>
              <a:t>——</a:t>
            </a:r>
            <a:r>
              <a:rPr lang="zh-CN" altLang="en-US" sz="2800" b="1">
                <a:solidFill>
                  <a:schemeClr val="accent5"/>
                </a:solidFill>
              </a:rPr>
              <a:t>齐家</a:t>
            </a:r>
            <a:r>
              <a:rPr lang="en-US" altLang="zh-CN" sz="2800" b="1">
                <a:solidFill>
                  <a:schemeClr val="accent5"/>
                </a:solidFill>
              </a:rPr>
              <a:t>——</a:t>
            </a:r>
            <a:r>
              <a:rPr lang="zh-CN" altLang="en-US" sz="2800" b="1">
                <a:solidFill>
                  <a:schemeClr val="accent5"/>
                </a:solidFill>
              </a:rPr>
              <a:t>治国</a:t>
            </a:r>
            <a:r>
              <a:rPr lang="en-US" altLang="zh-CN" sz="2800" b="1">
                <a:solidFill>
                  <a:schemeClr val="accent5"/>
                </a:solidFill>
              </a:rPr>
              <a:t>”</a:t>
            </a:r>
            <a:r>
              <a:rPr lang="zh-CN" altLang="en-US" sz="2800" b="1">
                <a:solidFill>
                  <a:schemeClr val="accent5"/>
                </a:solidFill>
              </a:rPr>
              <a:t>成为了儒家士人理想的人生规划。</a:t>
            </a:r>
            <a:endParaRPr lang="zh-CN" altLang="en-US" sz="2800" b="1">
              <a:solidFill>
                <a:schemeClr val="accent5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285365" y="5093970"/>
            <a:ext cx="719518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修身是基础，为人的根本。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8"/>
          <p:cNvSpPr>
            <a:spLocks noChangeArrowheads="1"/>
          </p:cNvSpPr>
          <p:nvPr/>
        </p:nvSpPr>
        <p:spPr bwMode="auto">
          <a:xfrm>
            <a:off x="1368425" y="333375"/>
            <a:ext cx="244792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zh-CN" altLang="en-US" sz="4400" b="1">
                <a:latin typeface="华文新魏" panose="02010800040101010101" pitchFamily="2" charset="-122"/>
                <a:ea typeface="华文新魏" panose="02010800040101010101" pitchFamily="2" charset="-122"/>
              </a:rPr>
              <a:t>选句立志</a:t>
            </a:r>
            <a:endParaRPr lang="zh-CN" altLang="en-US" sz="44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1368425" y="1101725"/>
            <a:ext cx="242411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061" name="矩形 9"/>
          <p:cNvSpPr>
            <a:spLocks noChangeArrowheads="1"/>
          </p:cNvSpPr>
          <p:nvPr/>
        </p:nvSpPr>
        <p:spPr bwMode="auto">
          <a:xfrm>
            <a:off x="1519203" y="2014463"/>
            <a:ext cx="54006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zh-CN" altLang="en-US" sz="4000" dirty="0">
                <a:latin typeface="华文隶书" panose="02010800040101010101" pitchFamily="2" charset="-122"/>
                <a:ea typeface="华文隶书" panose="02010800040101010101" pitchFamily="2" charset="-122"/>
              </a:rPr>
              <a:t>从</a:t>
            </a:r>
            <a:r>
              <a:rPr lang="en-US" altLang="zh-CN" sz="4000" dirty="0">
                <a:latin typeface="华文隶书" panose="02010800040101010101" pitchFamily="2" charset="-122"/>
                <a:ea typeface="华文隶书" panose="02010800040101010101" pitchFamily="2" charset="-122"/>
              </a:rPr>
              <a:t>《</a:t>
            </a:r>
            <a:r>
              <a:rPr lang="zh-CN" altLang="en-US" sz="4000" dirty="0">
                <a:latin typeface="华文隶书" panose="02010800040101010101" pitchFamily="2" charset="-122"/>
                <a:ea typeface="华文隶书" panose="02010800040101010101" pitchFamily="2" charset="-122"/>
              </a:rPr>
              <a:t>诫子书</a:t>
            </a:r>
            <a:r>
              <a:rPr lang="en-US" altLang="zh-CN" sz="4000" dirty="0">
                <a:latin typeface="华文隶书" panose="02010800040101010101" pitchFamily="2" charset="-122"/>
                <a:ea typeface="华文隶书" panose="02010800040101010101" pitchFamily="2" charset="-122"/>
              </a:rPr>
              <a:t>》</a:t>
            </a:r>
            <a:r>
              <a:rPr lang="zh-CN" altLang="en-US" sz="4000" dirty="0">
                <a:latin typeface="华文隶书" panose="02010800040101010101" pitchFamily="2" charset="-122"/>
                <a:ea typeface="华文隶书" panose="02010800040101010101" pitchFamily="2" charset="-122"/>
              </a:rPr>
              <a:t>中我选择：</a:t>
            </a:r>
            <a:endParaRPr lang="en-US" altLang="zh-CN" sz="4000" dirty="0"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45062" name="矩形 10"/>
          <p:cNvSpPr>
            <a:spLocks noChangeArrowheads="1"/>
          </p:cNvSpPr>
          <p:nvPr/>
        </p:nvSpPr>
        <p:spPr bwMode="auto">
          <a:xfrm>
            <a:off x="1487488" y="3175626"/>
            <a:ext cx="6647974" cy="3060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en-US" altLang="zh-CN" sz="3600" b="1" u="sng" dirty="0">
                <a:latin typeface="华文新魏" panose="02010800040101010101" pitchFamily="2" charset="-122"/>
                <a:ea typeface="华文新魏" panose="02010800040101010101" pitchFamily="2" charset="-122"/>
              </a:rPr>
              <a:t>                            </a:t>
            </a:r>
            <a:r>
              <a:rPr lang="zh-CN" altLang="en-US" sz="3600" b="1" u="sng" dirty="0">
                <a:latin typeface="华文新魏" panose="02010800040101010101" pitchFamily="2" charset="-122"/>
                <a:ea typeface="华文新魏" panose="02010800040101010101" pitchFamily="2" charset="-122"/>
              </a:rPr>
              <a:t>作</a:t>
            </a: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我的座右铭？</a:t>
            </a:r>
            <a:endParaRPr lang="en-US" altLang="zh-CN" sz="36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联系你的生活实际，说说你选择</a:t>
            </a:r>
            <a:endParaRPr lang="en-US" altLang="zh-CN" sz="36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这一句作为你的座右铭的理由。</a:t>
            </a:r>
            <a:endParaRPr lang="en-US" altLang="zh-CN" sz="36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45063" name="图片 1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207" y="1772816"/>
            <a:ext cx="930269" cy="1204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4" name="图片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5877" y="1772815"/>
            <a:ext cx="930269" cy="1204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5" name="图片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8888" y="3638550"/>
            <a:ext cx="5111750" cy="339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6" name="图片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7663" y="492125"/>
            <a:ext cx="3500437" cy="262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8"/>
          <p:cNvSpPr>
            <a:spLocks noChangeArrowheads="1"/>
          </p:cNvSpPr>
          <p:nvPr/>
        </p:nvSpPr>
        <p:spPr bwMode="auto">
          <a:xfrm>
            <a:off x="1368425" y="333375"/>
            <a:ext cx="244792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zh-CN" altLang="en-US" sz="4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熟读成诵</a:t>
            </a:r>
            <a:endParaRPr lang="zh-CN" altLang="en-US" sz="44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1368425" y="1101725"/>
            <a:ext cx="242411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062" name="矩形 10"/>
          <p:cNvSpPr>
            <a:spLocks noChangeArrowheads="1"/>
          </p:cNvSpPr>
          <p:nvPr/>
        </p:nvSpPr>
        <p:spPr bwMode="auto">
          <a:xfrm>
            <a:off x="839416" y="1411594"/>
            <a:ext cx="8784976" cy="445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等线" panose="02010600030101010101" pitchFamily="2" charset="-122"/>
                <a:cs typeface="等线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zh-CN" altLang="en-US" sz="3200" b="1" u="sng" dirty="0">
                <a:latin typeface="华文新魏" panose="02010800040101010101" pitchFamily="2" charset="-122"/>
                <a:ea typeface="华文新魏" panose="02010800040101010101" pitchFamily="2" charset="-122"/>
              </a:rPr>
              <a:t>夫君子之行，静              ，俭             。非                 </a:t>
            </a:r>
            <a:r>
              <a:rPr lang="zh-CN" altLang="en-US" sz="32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             </a:t>
            </a:r>
            <a:r>
              <a:rPr lang="zh-CN" altLang="en-US" sz="3200" b="1" u="sng" dirty="0">
                <a:latin typeface="华文新魏" panose="02010800040101010101" pitchFamily="2" charset="-122"/>
                <a:ea typeface="华文新魏" panose="02010800040101010101" pitchFamily="2" charset="-122"/>
              </a:rPr>
              <a:t>明志，非                      致远。夫学                        ，才                     ，非学                        ，非志                  。淫慢则               ，险躁则                    。年与            ，意与          ，遂成         ，多不            ，悲守          ，将复何及！</a:t>
            </a:r>
            <a:endParaRPr lang="zh-CN" altLang="en-US" sz="3200" b="1" u="sng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45065" name="图片 1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8888" y="3638550"/>
            <a:ext cx="5111750" cy="339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6" name="图片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1563" y="101112"/>
            <a:ext cx="3500437" cy="262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直接连接符 2"/>
          <p:cNvCxnSpPr/>
          <p:nvPr/>
        </p:nvCxnSpPr>
        <p:spPr>
          <a:xfrm>
            <a:off x="8040216" y="2060848"/>
            <a:ext cx="129614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/>
  </p:transition>
</p:sld>
</file>

<file path=ppt/theme/theme1.xml><?xml version="1.0" encoding="utf-8"?>
<a:theme xmlns:a="http://schemas.openxmlformats.org/drawingml/2006/main" name="微信PPT母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微信PPT母版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02.济南的冬天</Template>
  <TotalTime>0</TotalTime>
  <Words>3351</Words>
  <Application>WPS 演示</Application>
  <PresentationFormat>宽屏</PresentationFormat>
  <Paragraphs>264</Paragraphs>
  <Slides>25</Slides>
  <Notes>0</Notes>
  <HiddenSlides>2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25</vt:i4>
      </vt:variant>
    </vt:vector>
  </HeadingPairs>
  <TitlesOfParts>
    <vt:vector size="43" baseType="lpstr">
      <vt:lpstr>Arial</vt:lpstr>
      <vt:lpstr>宋体</vt:lpstr>
      <vt:lpstr>Wingdings</vt:lpstr>
      <vt:lpstr>Calibri</vt:lpstr>
      <vt:lpstr>等线 Light</vt:lpstr>
      <vt:lpstr>Calibri Light</vt:lpstr>
      <vt:lpstr>等线</vt:lpstr>
      <vt:lpstr>华文新魏</vt:lpstr>
      <vt:lpstr>楷体</vt:lpstr>
      <vt:lpstr>华文行楷</vt:lpstr>
      <vt:lpstr>华文楷体</vt:lpstr>
      <vt:lpstr>Times New Roman</vt:lpstr>
      <vt:lpstr>黑体</vt:lpstr>
      <vt:lpstr>微软雅黑</vt:lpstr>
      <vt:lpstr>Arial Unicode MS</vt:lpstr>
      <vt:lpstr>华文隶书</vt:lpstr>
      <vt:lpstr>微信PPT母版</vt:lpstr>
      <vt:lpstr>1_微信PPT母版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拓展阅读《诫兄子严敦书》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开&amp;啦</cp:lastModifiedBy>
  <cp:revision>71</cp:revision>
  <dcterms:created xsi:type="dcterms:W3CDTF">2009-12-02T02:32:00Z</dcterms:created>
  <dcterms:modified xsi:type="dcterms:W3CDTF">2021-11-18T04:48:42Z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455B8A0B8F31405393499DAF7744BC82</vt:lpwstr>
  </property>
  <property fmtid="{D5CDD505-2E9C-101B-9397-08002B2CF9AE}" pid="3" name="KSOProductBuildVer">
    <vt:lpwstr>2052-11.1.0.11045</vt:lpwstr>
  </property>
</Properties>
</file>