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97" r:id="rId1"/>
  </p:sldMasterIdLst>
  <p:notesMasterIdLst>
    <p:notesMasterId r:id="rId14"/>
  </p:notesMasterIdLst>
  <p:sldIdLst>
    <p:sldId id="504" r:id="rId2"/>
    <p:sldId id="569" r:id="rId3"/>
    <p:sldId id="557" r:id="rId4"/>
    <p:sldId id="558" r:id="rId5"/>
    <p:sldId id="560" r:id="rId6"/>
    <p:sldId id="536" r:id="rId7"/>
    <p:sldId id="570" r:id="rId8"/>
    <p:sldId id="571" r:id="rId9"/>
    <p:sldId id="537" r:id="rId10"/>
    <p:sldId id="538" r:id="rId11"/>
    <p:sldId id="539" r:id="rId12"/>
    <p:sldId id="541" r:id="rId13"/>
  </p:sldIdLst>
  <p:sldSz cx="9144000" cy="5715000" type="screen16x10"/>
  <p:notesSz cx="6858000" cy="9144000"/>
  <p:custDataLst>
    <p:tags r:id="rId15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1" u="none" baseline="0">
        <a:solidFill>
          <a:schemeClr val="tx1"/>
        </a:solidFill>
        <a:effectLst/>
        <a:latin typeface="Arial"/>
        <a:ea typeface="宋体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1" u="none" baseline="0">
        <a:solidFill>
          <a:schemeClr val="tx1"/>
        </a:solidFill>
        <a:effectLst/>
        <a:latin typeface="Arial"/>
        <a:ea typeface="宋体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1" u="none" baseline="0">
        <a:solidFill>
          <a:schemeClr val="tx1"/>
        </a:solidFill>
        <a:effectLst/>
        <a:latin typeface="Arial"/>
        <a:ea typeface="宋体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1" u="none" baseline="0">
        <a:solidFill>
          <a:schemeClr val="tx1"/>
        </a:solidFill>
        <a:effectLst/>
        <a:latin typeface="Arial"/>
        <a:ea typeface="宋体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1" u="none" baseline="0">
        <a:solidFill>
          <a:schemeClr val="tx1"/>
        </a:solidFill>
        <a:effectLst/>
        <a:latin typeface="Arial"/>
        <a:ea typeface="宋体" charset="-122"/>
      </a:defRPr>
    </a:lvl5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77" d="100"/>
          <a:sy n="77" d="100"/>
        </p:scale>
        <p:origin x="29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>
            <a:no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Font typeface=""/>
            </a:pPr>
            <a:endParaRPr lang="zh-CN" altLang="en-US" sz="1200"/>
          </a:p>
        </p:txBody>
      </p:sp>
      <p:sp>
        <p:nvSpPr>
          <p:cNvPr id="3584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200" b="0" i="1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r" eaLnBrk="1" hangingPunct="1">
              <a:buFont typeface=""/>
            </a:pPr>
            <a:fld id="{25917D8D-0637-4AF1-B3B9-2CDAB2172B75}" type="datetime1">
              <a:rPr lang="zh-CN" altLang="en-US" sz="1200"/>
              <a:t>2021/7/7</a:t>
            </a:fld>
            <a:endParaRPr lang="zh-CN" altLang="en-US" sz="1200"/>
          </a:p>
        </p:txBody>
      </p:sp>
      <p:sp>
        <p:nvSpPr>
          <p:cNvPr id="3584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584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584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200" b="0" i="1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eaLnBrk="1" hangingPunct="1">
              <a:buFont typeface=""/>
            </a:pPr>
            <a:endParaRPr lang="zh-CN" altLang="en-US" sz="1200"/>
          </a:p>
        </p:txBody>
      </p:sp>
      <p:sp>
        <p:nvSpPr>
          <p:cNvPr id="3584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 kumimoji="0" lang="zh-CN" altLang="en-US" sz="1200" b="0" i="1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r" eaLnBrk="1" hangingPunct="1">
              <a:buFont typeface=""/>
            </a:pPr>
            <a:fld id="{734F0B72-8226-4C77-A1C9-98BE4F5E9C25}" type="slidenum">
              <a:rPr lang="zh-CN" altLang="en-US" sz="1200"/>
              <a:t>‹#›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>
              <a:buFont typeface=""/>
            </a:pPr>
            <a:fld id="{734F0B72-8226-4C77-A1C9-98BE4F5E9C25}" type="slidenum">
              <a:rPr lang="zh-CN" altLang="en-US" sz="1200" smtClean="0"/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047595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>
              <a:buFont typeface=""/>
            </a:pPr>
            <a:fld id="{734F0B72-8226-4C77-A1C9-98BE4F5E9C25}" type="slidenum">
              <a:rPr lang="zh-CN" altLang="en-US" sz="1200" smtClean="0"/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0336221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lvl="0" indent="0" algn="r" eaLnBrk="1" hangingPunct="1">
              <a:buFont typeface=""/>
            </a:pPr>
            <a:fld id="{734F0B72-8226-4C77-A1C9-98BE4F5E9C25}" type="slidenum">
              <a:rPr lang="zh-CN" altLang="en-US" sz="1200" smtClean="0"/>
              <a:t>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340479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标题 183297"/>
          <p:cNvSpPr>
            <a:spLocks noGrp="1" noRot="1"/>
          </p:cNvSpPr>
          <p:nvPr>
            <p:ph type="ctrTitle"/>
          </p:nvPr>
        </p:nvSpPr>
        <p:spPr>
          <a:xfrm>
            <a:off x="685800" y="1905000"/>
            <a:ext cx="7772400" cy="9525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lvl="0">
              <a:defRPr kern="1200"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183299" name="副标题 183298"/>
          <p:cNvSpPr>
            <a:spLocks noGrp="1" noRot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marL="0" lvl="0" indent="0" algn="ct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2052" name="日期占位符 183299"/>
          <p:cNvSpPr>
            <a:spLocks noGrp="1"/>
          </p:cNvSpPr>
          <p:nvPr>
            <p:ph type="dt" sz="half" idx="10"/>
          </p:nvPr>
        </p:nvSpPr>
        <p:spPr>
          <a:xfrm>
            <a:off x="301625" y="5203825"/>
            <a:ext cx="2289175" cy="396875"/>
          </a:xfrm>
          <a:prstGeom prst="rect">
            <a:avLst/>
          </a:prstGeom>
          <a:ln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eaLnBrk="1" hangingPunct="1">
              <a:buFont typeface=""/>
            </a:pPr>
            <a:endParaRPr lang="en-US" altLang="en-US" sz="1400"/>
          </a:p>
        </p:txBody>
      </p:sp>
      <p:sp>
        <p:nvSpPr>
          <p:cNvPr id="2053" name="页脚占位符 183300"/>
          <p:cNvSpPr>
            <a:spLocks noGrp="1"/>
          </p:cNvSpPr>
          <p:nvPr>
            <p:ph type="ftr" sz="quarter" idx="11"/>
          </p:nvPr>
        </p:nvSpPr>
        <p:spPr>
          <a:xfrm>
            <a:off x="3124200" y="5203825"/>
            <a:ext cx="2895600" cy="396875"/>
          </a:xfrm>
          <a:prstGeom prst="rect">
            <a:avLst/>
          </a:prstGeom>
          <a:ln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ctr" eaLnBrk="1" hangingPunct="1">
              <a:buFont typeface=""/>
            </a:pPr>
            <a:endParaRPr lang="en-US" altLang="zh-CN" sz="1400"/>
          </a:p>
        </p:txBody>
      </p:sp>
      <p:sp>
        <p:nvSpPr>
          <p:cNvPr id="2054" name="灯片编号占位符 183301"/>
          <p:cNvSpPr>
            <a:spLocks noGrp="1"/>
          </p:cNvSpPr>
          <p:nvPr>
            <p:ph type="sldNum" sz="quarter" idx="12"/>
          </p:nvPr>
        </p:nvSpPr>
        <p:spPr>
          <a:xfrm>
            <a:off x="6553200" y="5203825"/>
            <a:ext cx="2289175" cy="396875"/>
          </a:xfrm>
          <a:prstGeom prst="rect">
            <a:avLst/>
          </a:prstGeom>
          <a:ln>
            <a:miter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r" eaLnBrk="1" hangingPunct="1">
              <a:buFont typeface=""/>
            </a:pPr>
            <a:fld id="{D866DC79-8658-4835-8271-C95A67E3CE8D}" type="slidenum">
              <a:rPr lang="zh-CN" altLang="zh-CN" sz="1400"/>
              <a:t>‹#›</a:t>
            </a:fld>
            <a:endParaRPr lang="zh-CN" altLang="zh-CN" sz="1400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82275"/>
          <p:cNvSpPr>
            <a:spLocks noGrp="1"/>
          </p:cNvSpPr>
          <p:nvPr>
            <p:ph type="dt" sz="half" idx="10"/>
          </p:nvPr>
        </p:nvSpPr>
        <p:spPr>
          <a:xfrm>
            <a:off x="301625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eaLnBrk="1" hangingPunct="1">
              <a:buFont typeface="Arial"/>
            </a:pPr>
            <a:endParaRPr lang="en-US" altLang="en-US" sz="1400"/>
          </a:p>
        </p:txBody>
      </p:sp>
      <p:sp>
        <p:nvSpPr>
          <p:cNvPr id="5" name="页脚占位符 182276"/>
          <p:cNvSpPr>
            <a:spLocks noGrp="1"/>
          </p:cNvSpPr>
          <p:nvPr>
            <p:ph type="ftr" sz="quarter" idx="11"/>
          </p:nvPr>
        </p:nvSpPr>
        <p:spPr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ctr" eaLnBrk="1" hangingPunct="1">
              <a:buFont typeface="Arial"/>
            </a:pPr>
            <a:endParaRPr lang="en-US" altLang="zh-CN" sz="1400"/>
          </a:p>
        </p:txBody>
      </p:sp>
      <p:sp>
        <p:nvSpPr>
          <p:cNvPr id="6" name="灯片编号占位符 182277"/>
          <p:cNvSpPr>
            <a:spLocks noGrp="1"/>
          </p:cNvSpPr>
          <p:nvPr>
            <p:ph type="sldNum" sz="quarter" idx="12"/>
          </p:nvPr>
        </p:nvSpPr>
        <p:spPr>
          <a:xfrm>
            <a:off x="6553200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 kumimoji="0" lang="zh-CN" altLang="en-US" sz="1400" b="0" i="1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r" eaLnBrk="1" hangingPunct="1">
              <a:buFont typeface="Arial"/>
            </a:pPr>
            <a:fld id="{A8C40C4E-2668-49B1-8D74-0C0446EDEC84}" type="slidenum">
              <a:rPr lang="zh-CN" altLang="zh-CN" sz="1400"/>
              <a:t>‹#›</a:t>
            </a:fld>
            <a:endParaRPr lang="zh-CN" altLang="zh-CN" sz="1400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125015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82275"/>
          <p:cNvSpPr>
            <a:spLocks noGrp="1"/>
          </p:cNvSpPr>
          <p:nvPr>
            <p:ph type="dt" sz="half" idx="10"/>
          </p:nvPr>
        </p:nvSpPr>
        <p:spPr>
          <a:xfrm>
            <a:off x="301625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eaLnBrk="1" hangingPunct="1">
              <a:buFont typeface="Arial"/>
            </a:pPr>
            <a:endParaRPr lang="en-US" altLang="en-US" sz="1400"/>
          </a:p>
        </p:txBody>
      </p:sp>
      <p:sp>
        <p:nvSpPr>
          <p:cNvPr id="5" name="页脚占位符 182276"/>
          <p:cNvSpPr>
            <a:spLocks noGrp="1"/>
          </p:cNvSpPr>
          <p:nvPr>
            <p:ph type="ftr" sz="quarter" idx="11"/>
          </p:nvPr>
        </p:nvSpPr>
        <p:spPr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ctr" eaLnBrk="1" hangingPunct="1">
              <a:buFont typeface="Arial"/>
            </a:pPr>
            <a:endParaRPr lang="en-US" altLang="zh-CN" sz="1400"/>
          </a:p>
        </p:txBody>
      </p:sp>
      <p:sp>
        <p:nvSpPr>
          <p:cNvPr id="6" name="灯片编号占位符 182277"/>
          <p:cNvSpPr>
            <a:spLocks noGrp="1"/>
          </p:cNvSpPr>
          <p:nvPr>
            <p:ph type="sldNum" sz="quarter" idx="12"/>
          </p:nvPr>
        </p:nvSpPr>
        <p:spPr>
          <a:xfrm>
            <a:off x="6553200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 kumimoji="0" lang="zh-CN" altLang="en-US" sz="1400" b="0" i="1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r" eaLnBrk="1" hangingPunct="1">
              <a:buFont typeface="Arial"/>
            </a:pPr>
            <a:fld id="{A8C40C4E-2668-49B1-8D74-0C0446EDEC84}" type="slidenum">
              <a:rPr lang="zh-CN" altLang="zh-CN" sz="1400"/>
              <a:t>‹#›</a:t>
            </a:fld>
            <a:endParaRPr lang="zh-CN" altLang="zh-CN" sz="1400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587500"/>
            <a:ext cx="4184968" cy="3495146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7408" y="1587500"/>
            <a:ext cx="4184968" cy="3495146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82275"/>
          <p:cNvSpPr>
            <a:spLocks noGrp="1"/>
          </p:cNvSpPr>
          <p:nvPr>
            <p:ph type="dt" sz="half" idx="10"/>
          </p:nvPr>
        </p:nvSpPr>
        <p:spPr>
          <a:xfrm>
            <a:off x="301625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eaLnBrk="1" hangingPunct="1">
              <a:buFont typeface="Arial"/>
            </a:pPr>
            <a:endParaRPr lang="en-US" altLang="en-US" sz="1400"/>
          </a:p>
        </p:txBody>
      </p:sp>
      <p:sp>
        <p:nvSpPr>
          <p:cNvPr id="6" name="页脚占位符 182276"/>
          <p:cNvSpPr>
            <a:spLocks noGrp="1"/>
          </p:cNvSpPr>
          <p:nvPr>
            <p:ph type="ftr" sz="quarter" idx="11"/>
          </p:nvPr>
        </p:nvSpPr>
        <p:spPr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ctr" eaLnBrk="1" hangingPunct="1">
              <a:buFont typeface="Arial"/>
            </a:pPr>
            <a:endParaRPr lang="en-US" altLang="zh-CN" sz="1400"/>
          </a:p>
        </p:txBody>
      </p:sp>
      <p:sp>
        <p:nvSpPr>
          <p:cNvPr id="7" name="灯片编号占位符 182277"/>
          <p:cNvSpPr>
            <a:spLocks noGrp="1"/>
          </p:cNvSpPr>
          <p:nvPr>
            <p:ph type="sldNum" sz="quarter" idx="12"/>
          </p:nvPr>
        </p:nvSpPr>
        <p:spPr>
          <a:xfrm>
            <a:off x="6553200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 kumimoji="0" lang="zh-CN" altLang="en-US" sz="1400" b="0" i="1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r" eaLnBrk="1" hangingPunct="1">
              <a:buFont typeface="Arial"/>
            </a:pPr>
            <a:fld id="{A8C40C4E-2668-49B1-8D74-0C0446EDEC84}" type="slidenum">
              <a:rPr lang="zh-CN" altLang="zh-CN" sz="1400"/>
              <a:t>‹#›</a:t>
            </a:fld>
            <a:endParaRPr lang="zh-CN" altLang="zh-CN" sz="1400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2" y="1482032"/>
            <a:ext cx="3655181" cy="686593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2" y="2221149"/>
            <a:ext cx="3655181" cy="293690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482032"/>
            <a:ext cx="3673182" cy="686593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221149"/>
            <a:ext cx="3673182" cy="293690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82275"/>
          <p:cNvSpPr>
            <a:spLocks noGrp="1"/>
          </p:cNvSpPr>
          <p:nvPr>
            <p:ph type="dt" sz="half" idx="10"/>
          </p:nvPr>
        </p:nvSpPr>
        <p:spPr>
          <a:xfrm>
            <a:off x="301625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eaLnBrk="1" hangingPunct="1">
              <a:buFont typeface="Arial"/>
            </a:pPr>
            <a:endParaRPr lang="en-US" altLang="en-US" sz="1400"/>
          </a:p>
        </p:txBody>
      </p:sp>
      <p:sp>
        <p:nvSpPr>
          <p:cNvPr id="8" name="页脚占位符 182276"/>
          <p:cNvSpPr>
            <a:spLocks noGrp="1"/>
          </p:cNvSpPr>
          <p:nvPr>
            <p:ph type="ftr" sz="quarter" idx="11"/>
          </p:nvPr>
        </p:nvSpPr>
        <p:spPr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ctr" eaLnBrk="1" hangingPunct="1">
              <a:buFont typeface="Arial"/>
            </a:pPr>
            <a:endParaRPr lang="en-US" altLang="zh-CN" sz="1400"/>
          </a:p>
        </p:txBody>
      </p:sp>
      <p:sp>
        <p:nvSpPr>
          <p:cNvPr id="9" name="灯片编号占位符 182277"/>
          <p:cNvSpPr>
            <a:spLocks noGrp="1"/>
          </p:cNvSpPr>
          <p:nvPr>
            <p:ph type="sldNum" sz="quarter" idx="12"/>
          </p:nvPr>
        </p:nvSpPr>
        <p:spPr>
          <a:xfrm>
            <a:off x="6553200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 kumimoji="0" lang="zh-CN" altLang="en-US" sz="1400" b="0" i="1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r" eaLnBrk="1" hangingPunct="1">
              <a:buFont typeface="Arial"/>
            </a:pPr>
            <a:fld id="{A8C40C4E-2668-49B1-8D74-0C0446EDEC84}" type="slidenum">
              <a:rPr lang="zh-CN" altLang="zh-CN" sz="1400"/>
              <a:t>‹#›</a:t>
            </a:fld>
            <a:endParaRPr lang="zh-CN" altLang="zh-CN" sz="1400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82275"/>
          <p:cNvSpPr>
            <a:spLocks noGrp="1"/>
          </p:cNvSpPr>
          <p:nvPr>
            <p:ph type="dt" sz="half" idx="10"/>
          </p:nvPr>
        </p:nvSpPr>
        <p:spPr>
          <a:xfrm>
            <a:off x="301625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eaLnBrk="1" hangingPunct="1">
              <a:buFont typeface="Arial"/>
            </a:pPr>
            <a:endParaRPr lang="en-US" altLang="en-US" sz="1400"/>
          </a:p>
        </p:txBody>
      </p:sp>
      <p:sp>
        <p:nvSpPr>
          <p:cNvPr id="4" name="页脚占位符 182276"/>
          <p:cNvSpPr>
            <a:spLocks noGrp="1"/>
          </p:cNvSpPr>
          <p:nvPr>
            <p:ph type="ftr" sz="quarter" idx="11"/>
          </p:nvPr>
        </p:nvSpPr>
        <p:spPr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ctr" eaLnBrk="1" hangingPunct="1">
              <a:buFont typeface="Arial"/>
            </a:pPr>
            <a:endParaRPr lang="en-US" altLang="zh-CN" sz="1400"/>
          </a:p>
        </p:txBody>
      </p:sp>
      <p:sp>
        <p:nvSpPr>
          <p:cNvPr id="5" name="灯片编号占位符 182277"/>
          <p:cNvSpPr>
            <a:spLocks noGrp="1"/>
          </p:cNvSpPr>
          <p:nvPr>
            <p:ph type="sldNum" sz="quarter" idx="12"/>
          </p:nvPr>
        </p:nvSpPr>
        <p:spPr>
          <a:xfrm>
            <a:off x="6553200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 kumimoji="0" lang="zh-CN" altLang="en-US" sz="1400" b="0" i="1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r" eaLnBrk="1" hangingPunct="1">
              <a:buFont typeface="Arial"/>
            </a:pPr>
            <a:fld id="{A8C40C4E-2668-49B1-8D74-0C0446EDEC84}" type="slidenum">
              <a:rPr lang="zh-CN" altLang="zh-CN" sz="1400"/>
              <a:t>‹#›</a:t>
            </a:fld>
            <a:endParaRPr lang="zh-CN" altLang="zh-CN" sz="1400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82275"/>
          <p:cNvSpPr>
            <a:spLocks noGrp="1"/>
          </p:cNvSpPr>
          <p:nvPr>
            <p:ph type="dt" sz="half" idx="10"/>
          </p:nvPr>
        </p:nvSpPr>
        <p:spPr>
          <a:xfrm>
            <a:off x="301625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eaLnBrk="1" hangingPunct="1">
              <a:buFont typeface="Arial"/>
            </a:pPr>
            <a:endParaRPr lang="en-US" altLang="en-US" sz="1400"/>
          </a:p>
        </p:txBody>
      </p:sp>
      <p:sp>
        <p:nvSpPr>
          <p:cNvPr id="3" name="页脚占位符 182276"/>
          <p:cNvSpPr>
            <a:spLocks noGrp="1"/>
          </p:cNvSpPr>
          <p:nvPr>
            <p:ph type="ftr" sz="quarter" idx="11"/>
          </p:nvPr>
        </p:nvSpPr>
        <p:spPr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ctr" eaLnBrk="1" hangingPunct="1">
              <a:buFont typeface="Arial"/>
            </a:pPr>
            <a:endParaRPr lang="en-US" altLang="zh-CN" sz="1400"/>
          </a:p>
        </p:txBody>
      </p:sp>
      <p:sp>
        <p:nvSpPr>
          <p:cNvPr id="4" name="灯片编号占位符 182277"/>
          <p:cNvSpPr>
            <a:spLocks noGrp="1"/>
          </p:cNvSpPr>
          <p:nvPr>
            <p:ph type="sldNum" sz="quarter" idx="12"/>
          </p:nvPr>
        </p:nvSpPr>
        <p:spPr>
          <a:xfrm>
            <a:off x="6553200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 kumimoji="0" lang="zh-CN" altLang="en-US" sz="1400" b="0" i="1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r" eaLnBrk="1" hangingPunct="1">
              <a:buFont typeface="Arial"/>
            </a:pPr>
            <a:fld id="{A8C40C4E-2668-49B1-8D74-0C0446EDEC84}" type="slidenum">
              <a:rPr lang="zh-CN" altLang="zh-CN" sz="1400"/>
              <a:t>‹#›</a:t>
            </a:fld>
            <a:endParaRPr lang="zh-CN" altLang="zh-CN" sz="1400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82275"/>
          <p:cNvSpPr>
            <a:spLocks noGrp="1"/>
          </p:cNvSpPr>
          <p:nvPr>
            <p:ph type="dt" sz="half" idx="10"/>
          </p:nvPr>
        </p:nvSpPr>
        <p:spPr>
          <a:xfrm>
            <a:off x="301625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eaLnBrk="1" hangingPunct="1">
              <a:buFont typeface="Arial"/>
            </a:pPr>
            <a:endParaRPr lang="en-US" altLang="en-US" sz="1400"/>
          </a:p>
        </p:txBody>
      </p:sp>
      <p:sp>
        <p:nvSpPr>
          <p:cNvPr id="6" name="页脚占位符 182276"/>
          <p:cNvSpPr>
            <a:spLocks noGrp="1"/>
          </p:cNvSpPr>
          <p:nvPr>
            <p:ph type="ftr" sz="quarter" idx="11"/>
          </p:nvPr>
        </p:nvSpPr>
        <p:spPr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ctr" eaLnBrk="1" hangingPunct="1">
              <a:buFont typeface="Arial"/>
            </a:pPr>
            <a:endParaRPr lang="en-US" altLang="zh-CN" sz="1400"/>
          </a:p>
        </p:txBody>
      </p:sp>
      <p:sp>
        <p:nvSpPr>
          <p:cNvPr id="7" name="灯片编号占位符 182277"/>
          <p:cNvSpPr>
            <a:spLocks noGrp="1"/>
          </p:cNvSpPr>
          <p:nvPr>
            <p:ph type="sldNum" sz="quarter" idx="12"/>
          </p:nvPr>
        </p:nvSpPr>
        <p:spPr>
          <a:xfrm>
            <a:off x="6553200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 kumimoji="0" lang="zh-CN" altLang="en-US" sz="1400" b="0" i="1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r" eaLnBrk="1" hangingPunct="1">
              <a:buFont typeface="Arial"/>
            </a:pPr>
            <a:fld id="{A8C40C4E-2668-49B1-8D74-0C0446EDEC84}" type="slidenum">
              <a:rPr lang="zh-CN" altLang="zh-CN" sz="1400"/>
              <a:t>‹#›</a:t>
            </a:fld>
            <a:endParaRPr lang="zh-CN" altLang="zh-CN" sz="1400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3124012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81001"/>
            <a:ext cx="4629150" cy="4503208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3124012" cy="3176323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82275"/>
          <p:cNvSpPr>
            <a:spLocks noGrp="1"/>
          </p:cNvSpPr>
          <p:nvPr>
            <p:ph type="dt" sz="half" idx="10"/>
          </p:nvPr>
        </p:nvSpPr>
        <p:spPr>
          <a:xfrm>
            <a:off x="301625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eaLnBrk="1" hangingPunct="1">
              <a:buFont typeface="Arial"/>
            </a:pPr>
            <a:endParaRPr lang="en-US" altLang="en-US" sz="1400"/>
          </a:p>
        </p:txBody>
      </p:sp>
      <p:sp>
        <p:nvSpPr>
          <p:cNvPr id="6" name="页脚占位符 182276"/>
          <p:cNvSpPr>
            <a:spLocks noGrp="1"/>
          </p:cNvSpPr>
          <p:nvPr>
            <p:ph type="ftr" sz="quarter" idx="11"/>
          </p:nvPr>
        </p:nvSpPr>
        <p:spPr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ctr" eaLnBrk="1" hangingPunct="1">
              <a:buFont typeface="Arial"/>
            </a:pPr>
            <a:endParaRPr lang="en-US" altLang="zh-CN" sz="1400"/>
          </a:p>
        </p:txBody>
      </p:sp>
      <p:sp>
        <p:nvSpPr>
          <p:cNvPr id="7" name="灯片编号占位符 182277"/>
          <p:cNvSpPr>
            <a:spLocks noGrp="1"/>
          </p:cNvSpPr>
          <p:nvPr>
            <p:ph type="sldNum" sz="quarter" idx="12"/>
          </p:nvPr>
        </p:nvSpPr>
        <p:spPr>
          <a:xfrm>
            <a:off x="6553200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 kumimoji="0" lang="zh-CN" altLang="en-US" sz="1400" b="0" i="1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r" eaLnBrk="1" hangingPunct="1">
              <a:buFont typeface="Arial"/>
            </a:pPr>
            <a:fld id="{A8C40C4E-2668-49B1-8D74-0C0446EDEC84}" type="slidenum">
              <a:rPr lang="zh-CN" altLang="zh-CN" sz="1400"/>
              <a:t>‹#›</a:t>
            </a:fld>
            <a:endParaRPr lang="zh-CN" altLang="zh-CN" sz="1400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82275"/>
          <p:cNvSpPr>
            <a:spLocks noGrp="1"/>
          </p:cNvSpPr>
          <p:nvPr>
            <p:ph type="dt" sz="half" idx="10"/>
          </p:nvPr>
        </p:nvSpPr>
        <p:spPr>
          <a:xfrm>
            <a:off x="301625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eaLnBrk="1" hangingPunct="1">
              <a:buFont typeface="Arial"/>
            </a:pPr>
            <a:endParaRPr lang="en-US" altLang="en-US" sz="1400"/>
          </a:p>
        </p:txBody>
      </p:sp>
      <p:sp>
        <p:nvSpPr>
          <p:cNvPr id="5" name="页脚占位符 182276"/>
          <p:cNvSpPr>
            <a:spLocks noGrp="1"/>
          </p:cNvSpPr>
          <p:nvPr>
            <p:ph type="ftr" sz="quarter" idx="11"/>
          </p:nvPr>
        </p:nvSpPr>
        <p:spPr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ctr" eaLnBrk="1" hangingPunct="1">
              <a:buFont typeface="Arial"/>
            </a:pPr>
            <a:endParaRPr lang="en-US" altLang="zh-CN" sz="1400"/>
          </a:p>
        </p:txBody>
      </p:sp>
      <p:sp>
        <p:nvSpPr>
          <p:cNvPr id="6" name="灯片编号占位符 182277"/>
          <p:cNvSpPr>
            <a:spLocks noGrp="1"/>
          </p:cNvSpPr>
          <p:nvPr>
            <p:ph type="sldNum" sz="quarter" idx="12"/>
          </p:nvPr>
        </p:nvSpPr>
        <p:spPr>
          <a:xfrm>
            <a:off x="6553200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 kumimoji="0" lang="zh-CN" altLang="en-US" sz="1400" b="0" i="1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r" eaLnBrk="1" hangingPunct="1">
              <a:buFont typeface="Arial"/>
            </a:pPr>
            <a:fld id="{A8C40C4E-2668-49B1-8D74-0C0446EDEC84}" type="slidenum">
              <a:rPr lang="zh-CN" altLang="zh-CN" sz="1400"/>
              <a:t>‹#›</a:t>
            </a:fld>
            <a:endParaRPr lang="zh-CN" altLang="zh-CN" sz="1400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508000"/>
            <a:ext cx="2135188" cy="4574646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508000"/>
            <a:ext cx="6281784" cy="4574646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82275"/>
          <p:cNvSpPr>
            <a:spLocks noGrp="1"/>
          </p:cNvSpPr>
          <p:nvPr>
            <p:ph type="dt" sz="half" idx="10"/>
          </p:nvPr>
        </p:nvSpPr>
        <p:spPr>
          <a:xfrm>
            <a:off x="301625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eaLnBrk="1" hangingPunct="1">
              <a:buFont typeface="Arial"/>
            </a:pPr>
            <a:endParaRPr lang="en-US" altLang="en-US" sz="1400"/>
          </a:p>
        </p:txBody>
      </p:sp>
      <p:sp>
        <p:nvSpPr>
          <p:cNvPr id="5" name="页脚占位符 182276"/>
          <p:cNvSpPr>
            <a:spLocks noGrp="1"/>
          </p:cNvSpPr>
          <p:nvPr>
            <p:ph type="ftr" sz="quarter" idx="11"/>
          </p:nvPr>
        </p:nvSpPr>
        <p:spPr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ctr" eaLnBrk="1" hangingPunct="1">
              <a:buFont typeface="Arial"/>
            </a:pPr>
            <a:endParaRPr lang="en-US" altLang="zh-CN" sz="1400"/>
          </a:p>
        </p:txBody>
      </p:sp>
      <p:sp>
        <p:nvSpPr>
          <p:cNvPr id="6" name="灯片编号占位符 182277"/>
          <p:cNvSpPr>
            <a:spLocks noGrp="1"/>
          </p:cNvSpPr>
          <p:nvPr>
            <p:ph type="sldNum" sz="quarter" idx="12"/>
          </p:nvPr>
        </p:nvSpPr>
        <p:spPr>
          <a:xfrm>
            <a:off x="6553200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 kumimoji="0" lang="zh-CN" altLang="en-US" sz="1400" b="0" i="1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r" eaLnBrk="1" hangingPunct="1">
              <a:buFont typeface="Arial"/>
            </a:pPr>
            <a:fld id="{A8C40C4E-2668-49B1-8D74-0C0446EDEC84}" type="slidenum">
              <a:rPr lang="zh-CN" altLang="zh-CN" sz="1400"/>
              <a:t>‹#›</a:t>
            </a:fld>
            <a:endParaRPr lang="zh-CN" altLang="zh-CN" sz="1400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82273"/>
          <p:cNvSpPr>
            <a:spLocks noGrp="1" noRot="1"/>
          </p:cNvSpPr>
          <p:nvPr>
            <p:ph type="title" idx="4294967295"/>
          </p:nvPr>
        </p:nvSpPr>
        <p:spPr>
          <a:xfrm>
            <a:off x="301625" y="508000"/>
            <a:ext cx="8540750" cy="9525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Arial"/>
                <a:ea typeface="宋体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182274"/>
          <p:cNvSpPr>
            <a:spLocks noGrp="1" noRot="1"/>
          </p:cNvSpPr>
          <p:nvPr>
            <p:ph type="body" idx="4294967295"/>
          </p:nvPr>
        </p:nvSpPr>
        <p:spPr>
          <a:xfrm>
            <a:off x="301625" y="1587500"/>
            <a:ext cx="8540750" cy="3495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v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itchFamily="2" charset="2"/>
              <a:buChar char="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Char char="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182275"/>
          <p:cNvSpPr>
            <a:spLocks noGrp="1"/>
          </p:cNvSpPr>
          <p:nvPr>
            <p:ph type="dt" sz="half" idx="2"/>
          </p:nvPr>
        </p:nvSpPr>
        <p:spPr>
          <a:xfrm>
            <a:off x="301625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eaLnBrk="1" hangingPunct="1">
              <a:buFont typeface=""/>
            </a:pPr>
            <a:endParaRPr lang="en-US" altLang="en-US" sz="1400"/>
          </a:p>
        </p:txBody>
      </p:sp>
      <p:sp>
        <p:nvSpPr>
          <p:cNvPr id="1029" name="页脚占位符 182276"/>
          <p:cNvSpPr>
            <a:spLocks noGrp="1"/>
          </p:cNvSpPr>
          <p:nvPr>
            <p:ph type="ftr" sz="quarter" idx="3"/>
          </p:nvPr>
        </p:nvSpPr>
        <p:spPr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400" b="0" i="1" u="none" baseline="0" noProof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ctr" eaLnBrk="1" hangingPunct="1">
              <a:buFont typeface=""/>
            </a:pPr>
            <a:endParaRPr lang="en-US" altLang="zh-CN" sz="1400"/>
          </a:p>
        </p:txBody>
      </p:sp>
      <p:sp>
        <p:nvSpPr>
          <p:cNvPr id="1030" name="灯片编号占位符 182277"/>
          <p:cNvSpPr>
            <a:spLocks noGrp="1"/>
          </p:cNvSpPr>
          <p:nvPr>
            <p:ph type="sldNum" sz="quarter" idx="4"/>
          </p:nvPr>
        </p:nvSpPr>
        <p:spPr>
          <a:xfrm>
            <a:off x="6553200" y="5203825"/>
            <a:ext cx="2289175" cy="396875"/>
          </a:xfrm>
          <a:prstGeom prst="rect">
            <a:avLst/>
          </a:prstGeom>
          <a:noFill/>
          <a:ln w="9525">
            <a:noFill/>
            <a:miter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defRPr kumimoji="0" lang="zh-CN" altLang="en-US" sz="1400" b="0" i="1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marL="0" lvl="0" indent="0" algn="r" eaLnBrk="1" hangingPunct="1">
              <a:buFont typeface=""/>
            </a:pPr>
            <a:fld id="{A8C40C4E-2668-49B1-8D74-0C0446EDEC84}" type="slidenum">
              <a:rPr lang="zh-CN" altLang="zh-CN" sz="1400"/>
              <a:t>‹#›</a:t>
            </a:fld>
            <a:endParaRPr lang="zh-CN" altLang="zh-CN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8" r:id="rId1"/>
    <p:sldLayoutId id="2147484149" r:id="rId2"/>
    <p:sldLayoutId id="2147484150" r:id="rId3"/>
    <p:sldLayoutId id="2147484151" r:id="rId4"/>
    <p:sldLayoutId id="2147484152" r:id="rId5"/>
    <p:sldLayoutId id="2147484153" r:id="rId6"/>
    <p:sldLayoutId id="2147484154" r:id="rId7"/>
    <p:sldLayoutId id="2147484155" r:id="rId8"/>
    <p:sldLayoutId id="2147484156" r:id="rId9"/>
    <p:sldLayoutId id="2147484157" r:id="rId10"/>
    <p:sldLayoutId id="2147484158" r:id="rId11"/>
  </p:sldLayoutIdLst>
  <p:transition>
    <p:random/>
  </p:transition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2"/>
          </a:solidFill>
          <a:effectLst/>
          <a:latin typeface="Arial"/>
          <a:ea typeface="宋体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v"/>
        <a:defRPr kumimoji="0" sz="32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lvl="1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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lvl="2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lvl="3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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lvl="4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 1"/>
          <p:cNvSpPr>
            <a:spLocks noGrp="1"/>
          </p:cNvSpPr>
          <p:nvPr>
            <p:ph type="title"/>
          </p:nvPr>
        </p:nvSpPr>
        <p:spPr>
          <a:xfrm>
            <a:off x="685800" y="647700"/>
            <a:ext cx="7772400" cy="812800"/>
          </a:xfr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Arial"/>
                <a:ea typeface="宋体" charset="-122"/>
                <a:cs typeface="+mj-cs"/>
              </a:defRPr>
            </a:lvl1pPr>
          </a:lstStyle>
          <a:p>
            <a:pPr lvl="0"/>
            <a:r>
              <a:rPr lang="zh-CN" altLang="zh-CN" sz="32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《红楼梦》</a:t>
            </a:r>
            <a:r>
              <a:rPr lang="zh-CN" altLang="en-US" sz="32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诗学品性</a:t>
            </a:r>
            <a:endParaRPr lang="zh-CN" altLang="en-US" sz="3200" dirty="0">
              <a:solidFill>
                <a:srgbClr val="0000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10243" name="内容占位符 2"/>
          <p:cNvSpPr>
            <a:spLocks noGrp="1"/>
          </p:cNvSpPr>
          <p:nvPr>
            <p:ph idx="1"/>
          </p:nvPr>
        </p:nvSpPr>
        <p:spPr>
          <a:xfrm>
            <a:off x="685800" y="1571625"/>
            <a:ext cx="8001000" cy="3495675"/>
          </a:xfr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v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itchFamily="2" charset="2"/>
              <a:buChar char="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Char char="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endParaRPr lang="zh-CN" altLang="en-US" sz="2800" dirty="0">
              <a:solidFill>
                <a:srgbClr val="040776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992" y="1921396"/>
            <a:ext cx="5544616" cy="3455531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内容占位符 2"/>
          <p:cNvSpPr>
            <a:spLocks noGrp="1"/>
          </p:cNvSpPr>
          <p:nvPr>
            <p:ph idx="1"/>
          </p:nvPr>
        </p:nvSpPr>
        <p:spPr>
          <a:xfrm>
            <a:off x="35496" y="625252"/>
            <a:ext cx="8712968" cy="424847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v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itchFamily="2" charset="2"/>
              <a:buChar char="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Char char="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zh-CN" altLang="en-US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一、	整本书探究背景</a:t>
            </a:r>
          </a:p>
          <a:p>
            <a:pPr lvl="0" eaLnBrk="1" hangingPunct="1"/>
            <a:r>
              <a:rPr lang="zh-CN" altLang="en-US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自“诗乐舞”结合、“政教巫”并行的先秦时代起，诗作为一种逐渐完善的文学体裁，逐渐承担起了“</a:t>
            </a:r>
            <a:r>
              <a:rPr lang="zh-CN" altLang="en-US" sz="24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诗言志</a:t>
            </a:r>
            <a:r>
              <a:rPr lang="zh-CN" altLang="en-US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”的乐教、诗教传统。细数中国诗体的历代演进，</a:t>
            </a:r>
            <a:r>
              <a:rPr lang="zh-CN" altLang="en-US" sz="24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温柔敦厚、为情为志的诗学传统</a:t>
            </a:r>
            <a:r>
              <a:rPr lang="zh-CN" altLang="en-US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一直贯穿其中，并构成了具有明显特征的诗学精神。在清代小说</a:t>
            </a:r>
            <a:r>
              <a:rPr lang="en-US" altLang="zh-CN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红楼梦</a:t>
            </a:r>
            <a:r>
              <a:rPr lang="en-US" altLang="zh-CN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》</a:t>
            </a:r>
            <a:r>
              <a:rPr lang="zh-CN" altLang="en-US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中，由众多人物之口吟咏出的诗作有近百首。这些诗作具有各自的鲜明特征，尤以十二首“菊花诗”和三首“螃蟹咏”为代表，</a:t>
            </a:r>
            <a:r>
              <a:rPr lang="zh-CN" altLang="en-US" sz="24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既反映、衬托了人物的独特个性，也在一定程度上构成了</a:t>
            </a:r>
            <a:r>
              <a:rPr lang="en-US" altLang="zh-CN" sz="24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红楼梦</a:t>
            </a:r>
            <a:r>
              <a:rPr lang="en-US" altLang="zh-CN" sz="24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》</a:t>
            </a:r>
            <a:r>
              <a:rPr lang="zh-CN" altLang="en-US" sz="24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独有的诗学语境，展现了曹雪芹竭力逼近并有所生发的诗学传统。</a:t>
            </a:r>
          </a:p>
        </p:txBody>
      </p:sp>
    </p:spTree>
    <p:extLst>
      <p:ext uri="{BB962C8B-B14F-4D97-AF65-F5344CB8AC3E}">
        <p14:creationId xmlns:p14="http://schemas.microsoft.com/office/powerpoint/2010/main" val="3239833618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内容占位符 2"/>
          <p:cNvSpPr>
            <a:spLocks noGrp="1"/>
          </p:cNvSpPr>
          <p:nvPr>
            <p:ph idx="1"/>
          </p:nvPr>
        </p:nvSpPr>
        <p:spPr>
          <a:xfrm>
            <a:off x="539552" y="841276"/>
            <a:ext cx="8062664" cy="36246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v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itchFamily="2" charset="2"/>
              <a:buChar char="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Char char="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zh-CN" altLang="en-US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二、研读第</a:t>
            </a:r>
            <a:r>
              <a:rPr lang="en-US" altLang="zh-CN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37</a:t>
            </a:r>
            <a:r>
              <a:rPr lang="zh-CN" altLang="en-US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、</a:t>
            </a:r>
            <a:r>
              <a:rPr lang="en-US" altLang="zh-CN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38</a:t>
            </a:r>
            <a:r>
              <a:rPr lang="zh-CN" altLang="en-US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回素养要求</a:t>
            </a:r>
          </a:p>
          <a:p>
            <a:pPr lvl="0" eaLnBrk="1" hangingPunct="1"/>
            <a:r>
              <a:rPr lang="zh-CN" altLang="en-US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语言的建构和运用：研读两回目的诗歌创作起源和创作准备，思考</a:t>
            </a:r>
            <a:r>
              <a:rPr lang="zh-CN" altLang="en-US" sz="2400" b="1" dirty="0">
                <a:solidFill>
                  <a:srgbClr val="040776"/>
                </a:solidFill>
                <a:latin typeface=""/>
                <a:ea typeface="楷体" panose="02010609060101010101" pitchFamily="49" charset="-122"/>
                <a:sym typeface=""/>
              </a:rPr>
              <a:t>创作格律诗需要注重哪些方面</a:t>
            </a:r>
            <a:r>
              <a:rPr lang="zh-CN" altLang="en-US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？</a:t>
            </a:r>
          </a:p>
          <a:p>
            <a:pPr lvl="0" eaLnBrk="1" hangingPunct="1"/>
            <a:r>
              <a:rPr lang="zh-CN" altLang="en-US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思维的发展和提升：对菊题诗活动中</a:t>
            </a:r>
            <a:r>
              <a:rPr lang="zh-CN" altLang="en-US" sz="2400" b="1" dirty="0">
                <a:solidFill>
                  <a:srgbClr val="040776"/>
                </a:solidFill>
                <a:latin typeface=""/>
                <a:ea typeface="楷体" panose="02010609060101010101" pitchFamily="49" charset="-122"/>
                <a:sym typeface=""/>
              </a:rPr>
              <a:t>做东拟题环节，你能体会到什么</a:t>
            </a:r>
            <a:r>
              <a:rPr lang="zh-CN" altLang="en-US" sz="2400" b="1" dirty="0" smtClean="0">
                <a:solidFill>
                  <a:srgbClr val="040776"/>
                </a:solidFill>
                <a:latin typeface=""/>
                <a:ea typeface="楷体" panose="02010609060101010101" pitchFamily="49" charset="-122"/>
                <a:sym typeface=""/>
              </a:rPr>
              <a:t>？</a:t>
            </a:r>
            <a:endParaRPr lang="en-US" altLang="zh-CN" sz="2800" b="1" dirty="0">
              <a:solidFill>
                <a:srgbClr val="040776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lvl="0" eaLnBrk="1" hangingPunct="1"/>
            <a:r>
              <a:rPr lang="zh-CN" altLang="en-US" sz="24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审美</a:t>
            </a:r>
            <a:r>
              <a:rPr lang="zh-CN" altLang="en-US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的鉴赏和创造：</a:t>
            </a:r>
            <a:r>
              <a:rPr lang="zh-CN" altLang="en-US" sz="2400" b="1" dirty="0">
                <a:solidFill>
                  <a:srgbClr val="040776"/>
                </a:solidFill>
                <a:latin typeface=""/>
                <a:ea typeface="楷体" panose="02010609060101010101" pitchFamily="49" charset="-122"/>
                <a:sym typeface=""/>
              </a:rPr>
              <a:t>学会鉴赏</a:t>
            </a:r>
            <a:r>
              <a:rPr lang="en-US" altLang="zh-CN" sz="2400" b="1" dirty="0">
                <a:solidFill>
                  <a:srgbClr val="040776"/>
                </a:solidFill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sz="2400" b="1" dirty="0">
                <a:solidFill>
                  <a:srgbClr val="040776"/>
                </a:solidFill>
                <a:latin typeface=""/>
                <a:ea typeface="楷体" panose="02010609060101010101" pitchFamily="49" charset="-122"/>
                <a:sym typeface=""/>
              </a:rPr>
              <a:t>红楼梦</a:t>
            </a:r>
            <a:r>
              <a:rPr lang="en-US" altLang="zh-CN" sz="2400" b="1" dirty="0">
                <a:solidFill>
                  <a:srgbClr val="040776"/>
                </a:solidFill>
                <a:latin typeface=""/>
                <a:ea typeface="楷体" panose="02010609060101010101" pitchFamily="49" charset="-122"/>
                <a:sym typeface=""/>
              </a:rPr>
              <a:t>》</a:t>
            </a:r>
            <a:r>
              <a:rPr lang="zh-CN" altLang="en-US" sz="2400" b="1" dirty="0">
                <a:solidFill>
                  <a:srgbClr val="040776"/>
                </a:solidFill>
                <a:latin typeface=""/>
                <a:ea typeface="楷体" panose="02010609060101010101" pitchFamily="49" charset="-122"/>
                <a:sym typeface=""/>
              </a:rPr>
              <a:t>诗词中的诗学语境、诗学品行和诗学</a:t>
            </a:r>
            <a:r>
              <a:rPr lang="zh-CN" altLang="en-US" sz="2400" b="1" dirty="0" smtClean="0">
                <a:solidFill>
                  <a:srgbClr val="040776"/>
                </a:solidFill>
                <a:latin typeface=""/>
                <a:ea typeface="楷体" panose="02010609060101010101" pitchFamily="49" charset="-122"/>
                <a:sym typeface=""/>
              </a:rPr>
              <a:t>传统</a:t>
            </a:r>
            <a:endParaRPr lang="en-US" altLang="zh-CN" sz="2400" b="1" dirty="0" smtClean="0">
              <a:solidFill>
                <a:srgbClr val="040776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lvl="0" eaLnBrk="1" hangingPunct="1"/>
            <a:r>
              <a:rPr lang="zh-CN" altLang="en-US" sz="24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文化</a:t>
            </a:r>
            <a:r>
              <a:rPr lang="zh-CN" altLang="en-US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的理解和传承：</a:t>
            </a:r>
            <a:r>
              <a:rPr lang="zh-CN" altLang="en-US" sz="2400" b="1" dirty="0">
                <a:solidFill>
                  <a:srgbClr val="040776"/>
                </a:solidFill>
                <a:latin typeface=""/>
                <a:ea typeface="楷体" panose="02010609060101010101" pitchFamily="49" charset="-122"/>
                <a:sym typeface=""/>
              </a:rPr>
              <a:t>理解“菊”在中国诗学精神中代表的文化内涵，并思考不同作品中菊的特质有何不同</a:t>
            </a:r>
          </a:p>
        </p:txBody>
      </p:sp>
    </p:spTree>
    <p:extLst>
      <p:ext uri="{BB962C8B-B14F-4D97-AF65-F5344CB8AC3E}">
        <p14:creationId xmlns:p14="http://schemas.microsoft.com/office/powerpoint/2010/main" val="2184707315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内容占位符 2"/>
          <p:cNvSpPr>
            <a:spLocks noGrp="1"/>
          </p:cNvSpPr>
          <p:nvPr>
            <p:ph idx="1"/>
          </p:nvPr>
        </p:nvSpPr>
        <p:spPr>
          <a:xfrm>
            <a:off x="395536" y="841276"/>
            <a:ext cx="8062664" cy="36246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v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itchFamily="2" charset="2"/>
              <a:buChar char="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Char char="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zh-CN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作诗</a:t>
            </a:r>
            <a:r>
              <a:rPr lang="zh-CN" altLang="en-US" sz="24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：诗歌创作有时并不是简单的一蹴而就抑或是随意的灵感迸发，</a:t>
            </a:r>
            <a:r>
              <a:rPr lang="zh-CN" altLang="en-US" sz="24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根据回目情节简要分析创作格律诗需要注重哪些方面</a:t>
            </a:r>
            <a:r>
              <a:rPr lang="zh-CN" altLang="en-US" sz="2400" b="1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？</a:t>
            </a:r>
            <a:endParaRPr lang="zh-CN" altLang="en-US" sz="2400" b="1" dirty="0">
              <a:solidFill>
                <a:srgbClr val="FF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marL="0" lvl="0" indent="0" eaLnBrk="1" hangingPunct="1">
              <a:buNone/>
            </a:pPr>
            <a:endParaRPr lang="zh-CN" altLang="en-US" sz="2400" b="1" dirty="0">
              <a:solidFill>
                <a:srgbClr val="0000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326455646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内容占位符 2"/>
          <p:cNvSpPr>
            <a:spLocks noGrp="1"/>
          </p:cNvSpPr>
          <p:nvPr>
            <p:ph idx="1"/>
          </p:nvPr>
        </p:nvSpPr>
        <p:spPr>
          <a:xfrm>
            <a:off x="467544" y="697260"/>
            <a:ext cx="8062664" cy="36246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v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itchFamily="2" charset="2"/>
              <a:buChar char="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Char char="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None/>
            </a:pPr>
            <a:r>
              <a:rPr lang="en-US" altLang="zh-CN" sz="20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1</a:t>
            </a:r>
            <a:r>
              <a:rPr lang="zh-CN" altLang="en-US" sz="20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宝钗道：“不过是白海棠，又何必定要见了才作。古人的诗赋，也不过都是</a:t>
            </a:r>
            <a:r>
              <a:rPr lang="zh-CN" altLang="en-US" sz="20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寄兴写情</a:t>
            </a:r>
            <a:r>
              <a:rPr lang="zh-CN" altLang="en-US" sz="20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耳。若都是等见了作，如今也没这些诗了。”迎春道：“既如此，待我</a:t>
            </a:r>
            <a:r>
              <a:rPr lang="zh-CN" altLang="en-US" sz="20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限韵</a:t>
            </a:r>
            <a:r>
              <a:rPr lang="zh-CN" altLang="en-US" sz="20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。”说着，走到书架前抽出一本诗来，随手一揭，这首竟是一首七言律，递与众人看了，都该作七言律。迎春掩了诗，又向一个小丫头道：“你随口说一个字来。”那丫头正倚门立着，便说了个“门“字。迎春笑道：</a:t>
            </a:r>
            <a:r>
              <a:rPr lang="zh-CN" altLang="en-US" sz="20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“就是门字韵，‘十三元’了</a:t>
            </a:r>
            <a:r>
              <a:rPr lang="zh-CN" altLang="en-US" sz="20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。头一个韵定要这‘门’字。”说着，又要了</a:t>
            </a:r>
            <a:r>
              <a:rPr lang="zh-CN" altLang="en-US" sz="20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韵牌匣子过来，抽出“十三元”一屉</a:t>
            </a:r>
            <a:r>
              <a:rPr lang="zh-CN" altLang="en-US" sz="20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，又命那小丫头随手拿四块。那丫头便</a:t>
            </a:r>
            <a:r>
              <a:rPr lang="zh-CN" altLang="en-US" sz="20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拿了“盆”</a:t>
            </a:r>
            <a:r>
              <a:rPr lang="zh-CN" altLang="en-US" sz="20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“魂”“痕”“昏”四块来。宝玉道：“这‘盆’‘门’两个字不大好作呢！</a:t>
            </a:r>
            <a:r>
              <a:rPr lang="zh-CN" altLang="en-US" sz="20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”</a:t>
            </a:r>
            <a:endParaRPr lang="en-US" altLang="zh-CN" sz="2000" b="1" dirty="0" smtClean="0">
              <a:solidFill>
                <a:srgbClr val="00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marL="0" lvl="0" indent="0" eaLnBrk="1" hangingPunct="1">
              <a:buNone/>
            </a:pPr>
            <a:endParaRPr lang="zh-CN" altLang="en-US" sz="2000" b="1" dirty="0">
              <a:solidFill>
                <a:srgbClr val="0000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425912885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内容占位符 2"/>
          <p:cNvSpPr>
            <a:spLocks noGrp="1"/>
          </p:cNvSpPr>
          <p:nvPr>
            <p:ph idx="1"/>
          </p:nvPr>
        </p:nvSpPr>
        <p:spPr>
          <a:xfrm>
            <a:off x="0" y="1633364"/>
            <a:ext cx="2808312" cy="2808312"/>
          </a:xfr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v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itchFamily="2" charset="2"/>
              <a:buChar char="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Char char="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Font typeface="Wingdings" panose="05000000000000000000" pitchFamily="2" charset="2"/>
              <a:buChar char="u"/>
            </a:pP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三四、五六两组要</a:t>
            </a:r>
            <a:r>
              <a:rPr lang="zh-CN" altLang="en-US" sz="20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对仗</a:t>
            </a:r>
            <a:endParaRPr lang="en-US" altLang="zh-CN" sz="2000" b="1" dirty="0">
              <a:solidFill>
                <a:srgbClr val="FF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lvl="0">
              <a:buFont typeface="Wingdings" panose="05000000000000000000" pitchFamily="2" charset="2"/>
              <a:buChar char="u"/>
            </a:pPr>
            <a:r>
              <a:rPr lang="zh-CN" altLang="en-US" sz="2000" b="1" dirty="0" smtClean="0">
                <a:latin typeface=""/>
                <a:ea typeface="楷体" panose="02010609060101010101" pitchFamily="49" charset="-122"/>
                <a:sym typeface=""/>
              </a:rPr>
              <a:t>东方哲学中事物的两面性（春秋、天地），对人生多一些全面的看法，无关好坏，只是两种事物的互动和转化</a:t>
            </a:r>
            <a:endParaRPr lang="zh-CN" altLang="en-US" sz="2000" b="1" dirty="0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22531" name="标题 1"/>
          <p:cNvSpPr>
            <a:spLocks noGrp="1"/>
          </p:cNvSpPr>
          <p:nvPr>
            <p:ph type="title"/>
          </p:nvPr>
        </p:nvSpPr>
        <p:spPr>
          <a:xfrm>
            <a:off x="928688" y="668338"/>
            <a:ext cx="3733800" cy="762000"/>
          </a:xfr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Arial"/>
                <a:ea typeface="宋体" charset="-122"/>
                <a:cs typeface="+mj-cs"/>
              </a:defRPr>
            </a:lvl1pPr>
          </a:lstStyle>
          <a:p>
            <a:pPr lvl="0" algn="l"/>
            <a:r>
              <a:rPr lang="en-US" altLang="zh-CN" sz="3200" b="1" dirty="0">
                <a:solidFill>
                  <a:srgbClr val="002060"/>
                </a:solidFill>
                <a:latin typeface=""/>
                <a:ea typeface="楷体" panose="02010609060101010101" pitchFamily="49" charset="-122"/>
                <a:sym typeface=""/>
              </a:rPr>
              <a:t>1</a:t>
            </a:r>
            <a:r>
              <a:rPr lang="zh-CN" altLang="zh-CN" sz="3200" b="1" dirty="0" smtClean="0">
                <a:solidFill>
                  <a:srgbClr val="002060"/>
                </a:solidFill>
                <a:latin typeface=""/>
                <a:ea typeface="楷体" panose="02010609060101010101" pitchFamily="49" charset="-122"/>
                <a:sym typeface=""/>
              </a:rPr>
              <a:t>．</a:t>
            </a:r>
            <a:r>
              <a:rPr lang="zh-CN" altLang="en-US" sz="3200" b="1" dirty="0" smtClean="0">
                <a:solidFill>
                  <a:srgbClr val="002060"/>
                </a:solidFill>
                <a:latin typeface=""/>
                <a:ea typeface="楷体" panose="02010609060101010101" pitchFamily="49" charset="-122"/>
                <a:sym typeface=""/>
              </a:rPr>
              <a:t>作诗</a:t>
            </a:r>
            <a:endParaRPr lang="zh-CN" altLang="en-US" sz="3200" b="1" dirty="0">
              <a:solidFill>
                <a:srgbClr val="00206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pic>
        <p:nvPicPr>
          <p:cNvPr id="22532" name="Picture 6" descr="https://gimg2.baidu.com/image_search/src=http%3A%2F%2Fimg1.doubanio.com%2Fview%2Fgroup_topic%2Fl%2Fpublic%2Fp44625548.jpg&amp;refer=http%3A%2F%2Fimg1.doubanio.com&amp;app=2002&amp;size=f9999,10000&amp;q=a80&amp;n=0&amp;g=0n&amp;fmt=jpeg?sec=1611729093&amp;t=607cfd5f328158c08b4343108fd962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2200" y="1132520"/>
            <a:ext cx="2574925" cy="3810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" name="矩形 1"/>
          <p:cNvSpPr/>
          <p:nvPr/>
        </p:nvSpPr>
        <p:spPr>
          <a:xfrm>
            <a:off x="2947024" y="1633364"/>
            <a:ext cx="284911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u"/>
            </a:pPr>
            <a:r>
              <a:rPr lang="zh-CN" altLang="en-US" b="1" i="0" dirty="0">
                <a:latin typeface=""/>
                <a:ea typeface="楷体" panose="02010609060101010101" pitchFamily="49" charset="-122"/>
                <a:sym typeface=""/>
              </a:rPr>
              <a:t>二、四、六、八四句句尾要</a:t>
            </a:r>
            <a:r>
              <a:rPr lang="zh-CN" altLang="en-US" b="1" i="0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押韵</a:t>
            </a:r>
            <a:endParaRPr lang="en-US" altLang="zh-CN" b="1" i="0" dirty="0" smtClean="0">
              <a:solidFill>
                <a:srgbClr val="FF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marL="285750" lvl="0" indent="-285750">
              <a:buFont typeface="Wingdings" panose="05000000000000000000" pitchFamily="2" charset="2"/>
              <a:buChar char="u"/>
            </a:pPr>
            <a:r>
              <a:rPr lang="zh-CN" altLang="en-US" b="1" i="0" dirty="0">
                <a:latin typeface=""/>
                <a:ea typeface="楷体" panose="02010609060101010101" pitchFamily="49" charset="-122"/>
                <a:sym typeface=""/>
              </a:rPr>
              <a:t>音韵中的</a:t>
            </a:r>
            <a:r>
              <a:rPr lang="zh-CN" altLang="en-US" b="1" i="0" dirty="0" smtClean="0">
                <a:latin typeface=""/>
                <a:ea typeface="楷体" panose="02010609060101010101" pitchFamily="49" charset="-122"/>
                <a:sym typeface=""/>
              </a:rPr>
              <a:t>质感：例如“</a:t>
            </a:r>
            <a:r>
              <a:rPr lang="en-US" altLang="zh-CN" b="1" i="0" dirty="0" err="1" smtClean="0">
                <a:latin typeface=""/>
                <a:ea typeface="楷体" panose="02010609060101010101" pitchFamily="49" charset="-122"/>
                <a:sym typeface=""/>
              </a:rPr>
              <a:t>ong</a:t>
            </a:r>
            <a:r>
              <a:rPr lang="en-US" altLang="zh-CN" b="1" i="0" dirty="0" smtClean="0">
                <a:latin typeface=""/>
                <a:ea typeface="楷体" panose="02010609060101010101" pitchFamily="49" charset="-122"/>
                <a:sym typeface=""/>
              </a:rPr>
              <a:t>”</a:t>
            </a:r>
            <a:r>
              <a:rPr lang="zh-CN" altLang="en-US" b="1" i="0" dirty="0">
                <a:latin typeface=""/>
                <a:ea typeface="楷体" panose="02010609060101010101" pitchFamily="49" charset="-122"/>
                <a:sym typeface=""/>
              </a:rPr>
              <a:t>、“</a:t>
            </a:r>
            <a:r>
              <a:rPr lang="en-US" altLang="zh-CN" b="1" i="0" dirty="0" err="1">
                <a:latin typeface=""/>
                <a:ea typeface="楷体" panose="02010609060101010101" pitchFamily="49" charset="-122"/>
                <a:sym typeface=""/>
              </a:rPr>
              <a:t>ang</a:t>
            </a:r>
            <a:r>
              <a:rPr lang="en-US" altLang="zh-CN" b="1" i="0" dirty="0">
                <a:latin typeface=""/>
                <a:ea typeface="楷体" panose="02010609060101010101" pitchFamily="49" charset="-122"/>
                <a:sym typeface=""/>
              </a:rPr>
              <a:t>”</a:t>
            </a:r>
            <a:r>
              <a:rPr lang="zh-CN" altLang="en-US" b="1" i="0" dirty="0">
                <a:latin typeface=""/>
                <a:ea typeface="楷体" panose="02010609060101010101" pitchFamily="49" charset="-122"/>
                <a:sym typeface=""/>
              </a:rPr>
              <a:t>的共鸣音很大，仿佛国乐中的黄钟大吕演奏出来的声音。所以“江洋韵”和</a:t>
            </a:r>
            <a:r>
              <a:rPr lang="zh-CN" altLang="en-US" b="1" i="0" dirty="0" smtClean="0">
                <a:latin typeface=""/>
                <a:ea typeface="楷体" panose="02010609060101010101" pitchFamily="49" charset="-122"/>
                <a:sym typeface=""/>
              </a:rPr>
              <a:t>“中东韵”常用来</a:t>
            </a:r>
            <a:r>
              <a:rPr lang="zh-CN" altLang="en-US" b="1" i="0" dirty="0">
                <a:latin typeface=""/>
                <a:ea typeface="楷体" panose="02010609060101010101" pitchFamily="49" charset="-122"/>
                <a:sym typeface=""/>
              </a:rPr>
              <a:t>写颂歌</a:t>
            </a:r>
            <a:r>
              <a:rPr lang="zh-CN" altLang="en-US" b="1" i="0" dirty="0" smtClean="0">
                <a:latin typeface=""/>
                <a:ea typeface="楷体" panose="02010609060101010101" pitchFamily="49" charset="-122"/>
                <a:sym typeface=""/>
              </a:rPr>
              <a:t>或大气之物</a:t>
            </a:r>
            <a:r>
              <a:rPr lang="en-US" altLang="zh-CN" b="1" i="0" dirty="0" smtClean="0"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b="1" i="0" dirty="0" smtClean="0">
                <a:latin typeface=""/>
                <a:ea typeface="楷体" panose="02010609060101010101" pitchFamily="49" charset="-122"/>
                <a:sym typeface=""/>
              </a:rPr>
              <a:t>满江红</a:t>
            </a:r>
            <a:r>
              <a:rPr lang="en-US" altLang="zh-CN" b="1" i="0" dirty="0" smtClean="0">
                <a:latin typeface=""/>
                <a:ea typeface="楷体" panose="02010609060101010101" pitchFamily="49" charset="-122"/>
                <a:sym typeface=""/>
              </a:rPr>
              <a:t>》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内容占位符 2"/>
          <p:cNvSpPr>
            <a:spLocks noGrp="1"/>
          </p:cNvSpPr>
          <p:nvPr>
            <p:ph idx="1"/>
          </p:nvPr>
        </p:nvSpPr>
        <p:spPr>
          <a:xfrm>
            <a:off x="251520" y="1387252"/>
            <a:ext cx="8784975" cy="2808312"/>
          </a:xfr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v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itchFamily="2" charset="2"/>
              <a:buChar char="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Char char="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小组活动：文如其人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，</a:t>
            </a:r>
            <a:r>
              <a:rPr lang="en-US" altLang="zh-CN" sz="2400" b="1" dirty="0"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红楼梦</a:t>
            </a:r>
            <a:r>
              <a:rPr lang="en-US" altLang="zh-CN" sz="2400" b="1" dirty="0">
                <a:latin typeface=""/>
                <a:ea typeface="楷体" panose="02010609060101010101" pitchFamily="49" charset="-122"/>
                <a:sym typeface=""/>
              </a:rPr>
              <a:t>》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中很多诗歌都是根据人物的特征所作，是塑造人物形象以及故事情节所需要的。从以上诗作中你能看出人物亦或其命运具有何种特质？</a:t>
            </a:r>
          </a:p>
        </p:txBody>
      </p:sp>
      <p:sp>
        <p:nvSpPr>
          <p:cNvPr id="22531" name="标题 1"/>
          <p:cNvSpPr>
            <a:spLocks noGrp="1"/>
          </p:cNvSpPr>
          <p:nvPr>
            <p:ph type="title"/>
          </p:nvPr>
        </p:nvSpPr>
        <p:spPr>
          <a:xfrm>
            <a:off x="899592" y="625252"/>
            <a:ext cx="3733800" cy="762000"/>
          </a:xfr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Arial"/>
                <a:ea typeface="宋体" charset="-122"/>
                <a:cs typeface="+mj-cs"/>
              </a:defRPr>
            </a:lvl1pPr>
          </a:lstStyle>
          <a:p>
            <a:pPr lvl="0" algn="l"/>
            <a:r>
              <a:rPr lang="en-US" altLang="zh-CN" sz="3200" b="1" dirty="0" smtClean="0">
                <a:solidFill>
                  <a:srgbClr val="002060"/>
                </a:solidFill>
                <a:latin typeface=""/>
                <a:ea typeface="楷体" panose="02010609060101010101" pitchFamily="49" charset="-122"/>
                <a:sym typeface=""/>
              </a:rPr>
              <a:t>2</a:t>
            </a:r>
            <a:r>
              <a:rPr lang="zh-CN" altLang="zh-CN" sz="3200" b="1" dirty="0" smtClean="0">
                <a:solidFill>
                  <a:srgbClr val="002060"/>
                </a:solidFill>
                <a:latin typeface=""/>
                <a:ea typeface="楷体" panose="02010609060101010101" pitchFamily="49" charset="-122"/>
                <a:sym typeface=""/>
              </a:rPr>
              <a:t>．</a:t>
            </a:r>
            <a:r>
              <a:rPr lang="zh-CN" altLang="en-US" sz="3200" b="1" dirty="0" smtClean="0">
                <a:solidFill>
                  <a:srgbClr val="002060"/>
                </a:solidFill>
                <a:latin typeface=""/>
                <a:ea typeface="楷体" panose="02010609060101010101" pitchFamily="49" charset="-122"/>
                <a:sym typeface=""/>
              </a:rPr>
              <a:t>品诗</a:t>
            </a:r>
            <a:endParaRPr lang="zh-CN" altLang="en-US" sz="3200" b="1" dirty="0">
              <a:solidFill>
                <a:srgbClr val="00206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pic>
        <p:nvPicPr>
          <p:cNvPr id="6" name="Picture 4" descr="D:\红楼世界\红楼影像\红楼梦（清 孙温 ）\新建文件夹\清 孙温 红楼梦 (92) 副本.jpg"/>
          <p:cNvPicPr>
            <a:picLocks noChangeAspect="1"/>
          </p:cNvPicPr>
          <p:nvPr/>
        </p:nvPicPr>
        <p:blipFill>
          <a:blip r:embed="rId3"/>
          <a:srcRect t="24242" r="1732" b="18474"/>
          <a:stretch>
            <a:fillRect/>
          </a:stretch>
        </p:blipFill>
        <p:spPr>
          <a:xfrm>
            <a:off x="755576" y="2791408"/>
            <a:ext cx="7453313" cy="2667000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1772714722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内容占位符 2"/>
          <p:cNvSpPr>
            <a:spLocks noGrp="1"/>
          </p:cNvSpPr>
          <p:nvPr>
            <p:ph idx="1"/>
          </p:nvPr>
        </p:nvSpPr>
        <p:spPr>
          <a:xfrm>
            <a:off x="-180528" y="1633364"/>
            <a:ext cx="4956208" cy="2016224"/>
          </a:xfr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v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itchFamily="2" charset="2"/>
              <a:buChar char="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Char char="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zh-CN" altLang="en-US" sz="2000" b="1" dirty="0" smtClean="0">
                <a:latin typeface=""/>
                <a:ea typeface="楷体" panose="02010609060101010101" pitchFamily="49" charset="-122"/>
                <a:sym typeface=""/>
              </a:rPr>
              <a:t>                   咏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菊潇湘妃子</a:t>
            </a:r>
          </a:p>
          <a:p>
            <a:pPr marL="0" lvl="0" indent="0">
              <a:buNone/>
            </a:pP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　　无赖诗魔昏晓侵，绕篱欹石自沉音。</a:t>
            </a:r>
          </a:p>
          <a:p>
            <a:pPr marL="0" lvl="0" indent="0">
              <a:buNone/>
            </a:pP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　　毫端蕴秀临霜写，口齿噙香对月吟。</a:t>
            </a:r>
          </a:p>
          <a:p>
            <a:pPr marL="0" lvl="0" indent="0">
              <a:buNone/>
            </a:pP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　　满纸自怜题素怨，片言谁解诉秋心。</a:t>
            </a:r>
          </a:p>
          <a:p>
            <a:pPr marL="0" lvl="0" indent="0">
              <a:buNone/>
            </a:pP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　　一从陶令平章后，千古高风说到今</a:t>
            </a:r>
            <a:r>
              <a:rPr lang="zh-CN" altLang="en-US" sz="2000" b="1" dirty="0" smtClean="0">
                <a:latin typeface=""/>
                <a:ea typeface="楷体" panose="02010609060101010101" pitchFamily="49" charset="-122"/>
                <a:sym typeface=""/>
              </a:rPr>
              <a:t>。</a:t>
            </a:r>
            <a:endParaRPr lang="en-US" altLang="zh-CN" sz="2000" b="1" dirty="0" smtClean="0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22531" name="标题 1"/>
          <p:cNvSpPr>
            <a:spLocks noGrp="1"/>
          </p:cNvSpPr>
          <p:nvPr>
            <p:ph type="title"/>
          </p:nvPr>
        </p:nvSpPr>
        <p:spPr>
          <a:xfrm>
            <a:off x="251520" y="417513"/>
            <a:ext cx="8784976" cy="762000"/>
          </a:xfr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Arial"/>
                <a:ea typeface="宋体" charset="-122"/>
                <a:cs typeface="+mj-cs"/>
              </a:defRPr>
            </a:lvl1pPr>
          </a:lstStyle>
          <a:p>
            <a:pPr lvl="0" algn="l"/>
            <a:r>
              <a:rPr lang="en-US" altLang="zh-CN" sz="3200" b="1" dirty="0" smtClean="0">
                <a:solidFill>
                  <a:srgbClr val="002060"/>
                </a:solidFill>
                <a:latin typeface=""/>
                <a:ea typeface="楷体" panose="02010609060101010101" pitchFamily="49" charset="-122"/>
                <a:sym typeface=""/>
              </a:rPr>
              <a:t>2</a:t>
            </a:r>
            <a:r>
              <a:rPr lang="zh-CN" altLang="zh-CN" sz="3200" b="1" dirty="0" smtClean="0">
                <a:solidFill>
                  <a:srgbClr val="002060"/>
                </a:solidFill>
                <a:latin typeface=""/>
                <a:ea typeface="楷体" panose="02010609060101010101" pitchFamily="49" charset="-122"/>
                <a:sym typeface=""/>
              </a:rPr>
              <a:t>．</a:t>
            </a:r>
            <a:r>
              <a:rPr lang="zh-CN" altLang="en-US" sz="3200" b="1" dirty="0" smtClean="0">
                <a:solidFill>
                  <a:srgbClr val="002060"/>
                </a:solidFill>
                <a:latin typeface=""/>
                <a:ea typeface="楷体" panose="02010609060101010101" pitchFamily="49" charset="-122"/>
                <a:sym typeface=""/>
              </a:rPr>
              <a:t>品诗：看</a:t>
            </a:r>
            <a:r>
              <a:rPr lang="en-US" altLang="zh-CN" sz="3200" b="1" dirty="0">
                <a:solidFill>
                  <a:srgbClr val="002060"/>
                </a:solidFill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sz="3200" b="1" dirty="0">
                <a:solidFill>
                  <a:srgbClr val="002060"/>
                </a:solidFill>
                <a:latin typeface=""/>
                <a:ea typeface="楷体" panose="02010609060101010101" pitchFamily="49" charset="-122"/>
                <a:sym typeface=""/>
              </a:rPr>
              <a:t>红楼梦</a:t>
            </a:r>
            <a:r>
              <a:rPr lang="en-US" altLang="zh-CN" sz="3200" b="1" dirty="0">
                <a:solidFill>
                  <a:srgbClr val="002060"/>
                </a:solidFill>
                <a:latin typeface=""/>
                <a:ea typeface="楷体" panose="02010609060101010101" pitchFamily="49" charset="-122"/>
                <a:sym typeface=""/>
              </a:rPr>
              <a:t>》</a:t>
            </a:r>
            <a:r>
              <a:rPr lang="zh-CN" altLang="en-US" sz="3200" b="1" dirty="0">
                <a:solidFill>
                  <a:srgbClr val="002060"/>
                </a:solidFill>
                <a:latin typeface=""/>
                <a:ea typeface="楷体" panose="02010609060101010101" pitchFamily="49" charset="-122"/>
                <a:sym typeface=""/>
              </a:rPr>
              <a:t>中蕴含的独特诗学精神</a:t>
            </a:r>
          </a:p>
        </p:txBody>
      </p:sp>
      <p:sp>
        <p:nvSpPr>
          <p:cNvPr id="3" name="矩形 2"/>
          <p:cNvSpPr/>
          <p:nvPr/>
        </p:nvSpPr>
        <p:spPr>
          <a:xfrm>
            <a:off x="4499992" y="1561356"/>
            <a:ext cx="478802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buClr>
                <a:schemeClr val="hlink"/>
              </a:buClr>
              <a:buSzPct val="75000"/>
            </a:pPr>
            <a:r>
              <a:rPr lang="zh-CN" altLang="en-US" sz="2000" b="1" i="0" kern="1200" dirty="0">
                <a:latin typeface=""/>
                <a:ea typeface="楷体" panose="02010609060101010101" pitchFamily="49" charset="-122"/>
                <a:cs typeface="+mn-cs"/>
              </a:rPr>
              <a:t>宝</a:t>
            </a:r>
            <a:r>
              <a:rPr lang="zh-CN" altLang="en-US" sz="2000" b="1" i="0" kern="1200" dirty="0" smtClean="0">
                <a:latin typeface=""/>
                <a:ea typeface="楷体" panose="02010609060101010101" pitchFamily="49" charset="-122"/>
                <a:cs typeface="+mn-cs"/>
              </a:rPr>
              <a:t>钗</a:t>
            </a:r>
            <a:endParaRPr lang="en-US" altLang="zh-CN" sz="2000" b="1" i="0" kern="1200" dirty="0">
              <a:latin typeface=""/>
              <a:ea typeface="楷体" panose="02010609060101010101" pitchFamily="49" charset="-122"/>
              <a:cs typeface="+mn-cs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SzPct val="75000"/>
            </a:pPr>
            <a:r>
              <a:rPr lang="zh-CN" altLang="en-US" sz="2000" b="1" i="0" kern="1200" dirty="0" smtClean="0">
                <a:latin typeface=""/>
                <a:ea typeface="楷体" panose="02010609060101010101" pitchFamily="49" charset="-122"/>
                <a:cs typeface="+mn-cs"/>
              </a:rPr>
              <a:t>       桂霭桐</a:t>
            </a:r>
            <a:r>
              <a:rPr lang="zh-CN" altLang="en-US" sz="2000" b="1" i="0" kern="1200" dirty="0">
                <a:latin typeface=""/>
                <a:ea typeface="楷体" panose="02010609060101010101" pitchFamily="49" charset="-122"/>
                <a:cs typeface="+mn-cs"/>
              </a:rPr>
              <a:t>阴坐举觞，长安涎口盼重阳。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75000"/>
            </a:pPr>
            <a:r>
              <a:rPr lang="zh-CN" altLang="en-US" sz="2000" b="1" i="0" kern="1200" dirty="0">
                <a:latin typeface=""/>
                <a:ea typeface="楷体" panose="02010609060101010101" pitchFamily="49" charset="-122"/>
                <a:cs typeface="+mn-cs"/>
              </a:rPr>
              <a:t>　　眼前道路无经纬，皮里春秋空黑黄。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75000"/>
            </a:pPr>
            <a:r>
              <a:rPr lang="zh-CN" altLang="en-US" sz="2000" b="1" i="0" kern="1200" dirty="0">
                <a:latin typeface=""/>
                <a:ea typeface="楷体" panose="02010609060101010101" pitchFamily="49" charset="-122"/>
                <a:cs typeface="+mn-cs"/>
              </a:rPr>
              <a:t>　　酒未敌腥还用菊，性防积冷定须姜。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75000"/>
            </a:pPr>
            <a:r>
              <a:rPr lang="zh-CN" altLang="en-US" sz="2000" b="1" i="0" kern="1200" dirty="0">
                <a:latin typeface=""/>
                <a:ea typeface="楷体" panose="02010609060101010101" pitchFamily="49" charset="-122"/>
                <a:cs typeface="+mn-cs"/>
              </a:rPr>
              <a:t>　　于今落釜成何益，月浦空余禾黍香</a:t>
            </a:r>
            <a:r>
              <a:rPr lang="zh-CN" altLang="en-US" sz="2000" b="1" i="0" kern="1200" dirty="0" smtClean="0">
                <a:latin typeface=""/>
                <a:ea typeface="楷体" panose="02010609060101010101" pitchFamily="49" charset="-122"/>
                <a:cs typeface="+mn-cs"/>
              </a:rPr>
              <a:t>。</a:t>
            </a:r>
            <a:endParaRPr lang="en-US" altLang="zh-CN" sz="2000" b="1" i="0" kern="1200" dirty="0" smtClean="0">
              <a:latin typeface="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51520" y="4009962"/>
            <a:ext cx="8784976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75000"/>
            </a:pPr>
            <a:r>
              <a:rPr lang="en-US" altLang="zh-CN" sz="2000" b="1" i="0" dirty="0" smtClean="0">
                <a:solidFill>
                  <a:srgbClr val="001010"/>
                </a:solidFill>
                <a:latin typeface="+mn-ea"/>
                <a:ea typeface="+mn-ea"/>
                <a:sym typeface=""/>
              </a:rPr>
              <a:t>1</a:t>
            </a:r>
            <a:r>
              <a:rPr lang="zh-CN" altLang="en-US" sz="2000" b="1" i="0" dirty="0" smtClean="0">
                <a:solidFill>
                  <a:srgbClr val="001010"/>
                </a:solidFill>
                <a:latin typeface="+mn-ea"/>
                <a:ea typeface="+mn-ea"/>
                <a:sym typeface=""/>
              </a:rPr>
              <a:t>黛</a:t>
            </a:r>
            <a:r>
              <a:rPr lang="zh-CN" altLang="en-US" sz="2000" b="1" i="0" dirty="0">
                <a:solidFill>
                  <a:srgbClr val="001010"/>
                </a:solidFill>
                <a:latin typeface="+mn-ea"/>
                <a:ea typeface="+mn-ea"/>
                <a:sym typeface=""/>
              </a:rPr>
              <a:t>玉</a:t>
            </a:r>
            <a:r>
              <a:rPr lang="en-US" altLang="zh-CN" sz="2000" b="1" i="0" dirty="0">
                <a:solidFill>
                  <a:srgbClr val="001010"/>
                </a:solidFill>
                <a:latin typeface="+mn-ea"/>
                <a:ea typeface="+mn-ea"/>
                <a:sym typeface=""/>
              </a:rPr>
              <a:t>《</a:t>
            </a:r>
            <a:r>
              <a:rPr lang="zh-CN" altLang="en-US" sz="2000" b="1" i="0" dirty="0">
                <a:solidFill>
                  <a:srgbClr val="001010"/>
                </a:solidFill>
                <a:latin typeface="+mn-ea"/>
                <a:ea typeface="+mn-ea"/>
                <a:sym typeface=""/>
              </a:rPr>
              <a:t>问菊</a:t>
            </a:r>
            <a:r>
              <a:rPr lang="en-US" altLang="zh-CN" sz="2000" b="1" i="0" dirty="0">
                <a:solidFill>
                  <a:srgbClr val="001010"/>
                </a:solidFill>
                <a:latin typeface="+mn-ea"/>
                <a:ea typeface="+mn-ea"/>
                <a:sym typeface=""/>
              </a:rPr>
              <a:t>》</a:t>
            </a:r>
            <a:r>
              <a:rPr lang="zh-CN" altLang="en-US" sz="2000" b="1" i="0" dirty="0">
                <a:solidFill>
                  <a:srgbClr val="001010"/>
                </a:solidFill>
                <a:latin typeface="+mn-ea"/>
                <a:ea typeface="+mn-ea"/>
                <a:sym typeface=""/>
              </a:rPr>
              <a:t>：“为情作”的主体诗学精神（托物言志、物我相融）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75000"/>
            </a:pPr>
            <a:r>
              <a:rPr lang="en-US" altLang="zh-CN" sz="2000" b="1" i="0" dirty="0" smtClean="0">
                <a:solidFill>
                  <a:srgbClr val="001010"/>
                </a:solidFill>
                <a:latin typeface="+mn-ea"/>
                <a:ea typeface="+mn-ea"/>
              </a:rPr>
              <a:t>2</a:t>
            </a:r>
            <a:r>
              <a:rPr lang="zh-CN" altLang="en-US" sz="2000" b="1" i="0" dirty="0" smtClean="0">
                <a:solidFill>
                  <a:srgbClr val="001010"/>
                </a:solidFill>
                <a:latin typeface="+mn-ea"/>
                <a:ea typeface="+mn-ea"/>
              </a:rPr>
              <a:t>宝</a:t>
            </a:r>
            <a:r>
              <a:rPr lang="zh-CN" altLang="en-US" sz="2000" b="1" i="0" dirty="0">
                <a:solidFill>
                  <a:srgbClr val="001010"/>
                </a:solidFill>
                <a:latin typeface="+mn-ea"/>
                <a:ea typeface="+mn-ea"/>
              </a:rPr>
              <a:t>钗</a:t>
            </a:r>
            <a:r>
              <a:rPr lang="en-US" altLang="zh-CN" sz="2000" b="1" i="0" dirty="0">
                <a:solidFill>
                  <a:srgbClr val="001010"/>
                </a:solidFill>
                <a:latin typeface="+mn-ea"/>
                <a:ea typeface="+mn-ea"/>
              </a:rPr>
              <a:t>《</a:t>
            </a:r>
            <a:r>
              <a:rPr lang="zh-CN" altLang="en-US" sz="2000" b="1" i="0" dirty="0">
                <a:solidFill>
                  <a:srgbClr val="001010"/>
                </a:solidFill>
                <a:latin typeface="+mn-ea"/>
                <a:ea typeface="+mn-ea"/>
              </a:rPr>
              <a:t>螃蟹咏</a:t>
            </a:r>
            <a:r>
              <a:rPr lang="en-US" altLang="zh-CN" sz="2000" b="1" i="0" dirty="0">
                <a:solidFill>
                  <a:srgbClr val="001010"/>
                </a:solidFill>
                <a:latin typeface="+mn-ea"/>
                <a:ea typeface="+mn-ea"/>
              </a:rPr>
              <a:t>》</a:t>
            </a:r>
            <a:r>
              <a:rPr lang="zh-CN" altLang="en-US" sz="2000" b="1" i="0" dirty="0">
                <a:solidFill>
                  <a:srgbClr val="001010"/>
                </a:solidFill>
                <a:latin typeface="+mn-ea"/>
                <a:ea typeface="+mn-ea"/>
              </a:rPr>
              <a:t>：“为事作”的正统诗学精神</a:t>
            </a:r>
            <a:r>
              <a:rPr lang="zh-CN" altLang="en-US" sz="2000" b="1" i="0" dirty="0" smtClean="0">
                <a:solidFill>
                  <a:srgbClr val="001010"/>
                </a:solidFill>
                <a:latin typeface="+mn-ea"/>
                <a:ea typeface="+mn-ea"/>
              </a:rPr>
              <a:t>。（</a:t>
            </a:r>
            <a:r>
              <a:rPr lang="zh-CN" altLang="en-US" sz="2000" b="1" i="0" dirty="0">
                <a:solidFill>
                  <a:srgbClr val="001010"/>
                </a:solidFill>
                <a:latin typeface="+mn-ea"/>
              </a:rPr>
              <a:t>与宝钗胸有丘壑、自有分明的角色意识割裂不开</a:t>
            </a:r>
            <a:r>
              <a:rPr lang="zh-CN" altLang="en-US" sz="2000" b="1" i="0" dirty="0" smtClean="0">
                <a:solidFill>
                  <a:srgbClr val="001010"/>
                </a:solidFill>
                <a:latin typeface="+mn-ea"/>
                <a:ea typeface="+mn-ea"/>
              </a:rPr>
              <a:t>）</a:t>
            </a:r>
            <a:endParaRPr lang="en-US" altLang="zh-CN" sz="2000" b="1" i="0" dirty="0" smtClean="0">
              <a:solidFill>
                <a:srgbClr val="001010"/>
              </a:solidFill>
              <a:latin typeface="+mn-ea"/>
              <a:ea typeface="+mn-ea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SzPct val="75000"/>
            </a:pPr>
            <a:r>
              <a:rPr lang="zh-CN" altLang="en-US" i="0" dirty="0"/>
              <a:t>文章合为时而著，歌诗合为事而作。</a:t>
            </a:r>
            <a:endParaRPr lang="zh-CN" altLang="en-US" sz="2400" b="1" i="0" kern="1200" dirty="0">
              <a:solidFill>
                <a:srgbClr val="00101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58203850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内容占位符 2"/>
          <p:cNvSpPr>
            <a:spLocks noGrp="1"/>
          </p:cNvSpPr>
          <p:nvPr>
            <p:ph idx="1"/>
          </p:nvPr>
        </p:nvSpPr>
        <p:spPr>
          <a:xfrm>
            <a:off x="665581" y="1633364"/>
            <a:ext cx="7772400" cy="4495800"/>
          </a:xfr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v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itchFamily="2" charset="2"/>
              <a:buChar char="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Char char="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今日公评：</a:t>
            </a:r>
            <a:r>
              <a:rPr lang="en-US" altLang="zh-CN" sz="2000" b="1" dirty="0"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咏菊</a:t>
            </a:r>
            <a:r>
              <a:rPr lang="en-US" altLang="zh-CN" sz="2000" b="1" dirty="0">
                <a:latin typeface=""/>
                <a:ea typeface="楷体" panose="02010609060101010101" pitchFamily="49" charset="-122"/>
                <a:sym typeface=""/>
              </a:rPr>
              <a:t>》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第一，</a:t>
            </a:r>
            <a:r>
              <a:rPr lang="en-US" altLang="zh-CN" sz="2000" b="1" dirty="0"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问菊</a:t>
            </a:r>
            <a:r>
              <a:rPr lang="en-US" altLang="zh-CN" sz="2000" b="1" dirty="0">
                <a:latin typeface=""/>
                <a:ea typeface="楷体" panose="02010609060101010101" pitchFamily="49" charset="-122"/>
                <a:sym typeface=""/>
              </a:rPr>
              <a:t>》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第二，</a:t>
            </a:r>
            <a:r>
              <a:rPr lang="en-US" altLang="zh-CN" sz="2000" b="1" dirty="0"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菊梦</a:t>
            </a:r>
            <a:r>
              <a:rPr lang="en-US" altLang="zh-CN" sz="2000" b="1" dirty="0">
                <a:latin typeface=""/>
                <a:ea typeface="楷体" panose="02010609060101010101" pitchFamily="49" charset="-122"/>
                <a:sym typeface=""/>
              </a:rPr>
              <a:t>》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第三，题目新，诗也新，立意更新，恼不得要推潇湘妃子为魁了，然后</a:t>
            </a:r>
            <a:r>
              <a:rPr lang="en-US" altLang="zh-CN" sz="2000" b="1" dirty="0"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簪菊</a:t>
            </a:r>
            <a:r>
              <a:rPr lang="en-US" altLang="zh-CN" sz="2000" b="1" dirty="0">
                <a:latin typeface=""/>
                <a:ea typeface="楷体" panose="02010609060101010101" pitchFamily="49" charset="-122"/>
                <a:sym typeface=""/>
              </a:rPr>
              <a:t>》《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对菊</a:t>
            </a:r>
            <a:r>
              <a:rPr lang="en-US" altLang="zh-CN" sz="2000" b="1" dirty="0">
                <a:latin typeface=""/>
                <a:ea typeface="楷体" panose="02010609060101010101" pitchFamily="49" charset="-122"/>
                <a:sym typeface=""/>
              </a:rPr>
              <a:t>》《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供菊</a:t>
            </a:r>
            <a:r>
              <a:rPr lang="en-US" altLang="zh-CN" sz="2000" b="1" dirty="0">
                <a:latin typeface=""/>
                <a:ea typeface="楷体" panose="02010609060101010101" pitchFamily="49" charset="-122"/>
                <a:sym typeface=""/>
              </a:rPr>
              <a:t>》《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画菊</a:t>
            </a:r>
            <a:r>
              <a:rPr lang="en-US" altLang="zh-CN" sz="2000" b="1" dirty="0">
                <a:latin typeface=""/>
                <a:ea typeface="楷体" panose="02010609060101010101" pitchFamily="49" charset="-122"/>
                <a:sym typeface=""/>
              </a:rPr>
              <a:t>》《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忆菊</a:t>
            </a:r>
            <a:r>
              <a:rPr lang="en-US" altLang="zh-CN" sz="2000" b="1" dirty="0">
                <a:latin typeface=""/>
                <a:ea typeface="楷体" panose="02010609060101010101" pitchFamily="49" charset="-122"/>
                <a:sym typeface=""/>
              </a:rPr>
              <a:t>》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次之。”宝玉听说，喜的拍手叫“极是，极公道。”黛玉道：“我那首也不好，到底伤于纤巧些。”李纨道：“巧的却好，不露堆砌生硬。”黛玉道：“据我看来，头一句好的是‘圃冷斜阳忆旧游’，这句背面傅粉。‘抛书人对一枝秋’已经妙绝，将供菊说完，没处再说，故翻回来想到未拆未供之先，意思深透。”李纨笑道：“固如此说，你的‘口齿噙香’句也敌的过了。”</a:t>
            </a:r>
            <a:endParaRPr lang="zh-CN" altLang="zh-CN" sz="2000" b="1" dirty="0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23555" name="标题 1"/>
          <p:cNvSpPr/>
          <p:nvPr/>
        </p:nvSpPr>
        <p:spPr>
          <a:xfrm>
            <a:off x="685800" y="508000"/>
            <a:ext cx="7772400" cy="9525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1" u="none" baseline="0">
                <a:solidFill>
                  <a:schemeClr val="tx1"/>
                </a:solidFill>
                <a:effectLst/>
                <a:latin typeface="Arial"/>
                <a:ea typeface="宋体" charset="-122"/>
              </a:defRPr>
            </a:lvl5pPr>
          </a:lstStyle>
          <a:p>
            <a:pPr lvl="0" algn="ctr"/>
            <a:r>
              <a:rPr lang="en-US" altLang="zh-CN" sz="2400" b="1" i="0" dirty="0">
                <a:solidFill>
                  <a:srgbClr val="002060"/>
                </a:solidFill>
                <a:latin typeface=""/>
                <a:ea typeface="楷体" panose="02010609060101010101" pitchFamily="49" charset="-122"/>
                <a:sym typeface=""/>
              </a:rPr>
              <a:t>3</a:t>
            </a:r>
            <a:r>
              <a:rPr lang="zh-CN" altLang="en-US" sz="2400" b="1" i="0" dirty="0">
                <a:solidFill>
                  <a:srgbClr val="002060"/>
                </a:solidFill>
                <a:latin typeface=""/>
                <a:ea typeface="楷体" panose="02010609060101010101" pitchFamily="49" charset="-122"/>
                <a:sym typeface=""/>
              </a:rPr>
              <a:t>评诗：文本中李纨是哪个角度评判诗歌名次呢？如果让你评，你心目中的菊花诗第一名是哪首，并说出理由。</a:t>
            </a:r>
            <a:endParaRPr lang="zh-CN" altLang="en-US" sz="2400" i="0" dirty="0">
              <a:solidFill>
                <a:srgbClr val="00206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内容占位符 2"/>
          <p:cNvSpPr>
            <a:spLocks noGrp="1"/>
          </p:cNvSpPr>
          <p:nvPr>
            <p:ph idx="1"/>
          </p:nvPr>
        </p:nvSpPr>
        <p:spPr>
          <a:xfrm>
            <a:off x="685800" y="1473200"/>
            <a:ext cx="7772400" cy="3429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v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itchFamily="2" charset="2"/>
              <a:buChar char="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Char char="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b="1" dirty="0"/>
              <a:t>五、邀请你创作一首律诗，符合律诗格律，讲究对仗与平仄但不限韵，尽量物我相融，入景入情入理。</a:t>
            </a:r>
            <a:endParaRPr lang="zh-CN" altLang="zh-CN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内容占位符 2"/>
          <p:cNvSpPr>
            <a:spLocks noGrp="1" noChangeArrowheads="1"/>
          </p:cNvSpPr>
          <p:nvPr>
            <p:ph idx="1"/>
          </p:nvPr>
        </p:nvSpPr>
        <p:spPr>
          <a:xfrm>
            <a:off x="685800" y="1333500"/>
            <a:ext cx="8134672" cy="3429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v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itchFamily="2" charset="2"/>
              <a:buChar char="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Char char="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>
              <a:buNone/>
            </a:pPr>
            <a:r>
              <a:rPr lang="en-US" altLang="zh-CN" sz="2000" b="1" dirty="0" smtClean="0"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sz="2000" b="1" dirty="0" smtClean="0">
                <a:latin typeface=""/>
                <a:ea typeface="楷体" panose="02010609060101010101" pitchFamily="49" charset="-122"/>
                <a:sym typeface=""/>
              </a:rPr>
              <a:t>红楼梦</a:t>
            </a:r>
            <a:r>
              <a:rPr lang="en-US" altLang="zh-CN" sz="2000" b="1" dirty="0" smtClean="0">
                <a:latin typeface=""/>
                <a:ea typeface="楷体" panose="02010609060101010101" pitchFamily="49" charset="-122"/>
                <a:sym typeface=""/>
              </a:rPr>
              <a:t>》</a:t>
            </a:r>
            <a:r>
              <a:rPr lang="zh-CN" altLang="en-US" sz="2000" b="1" dirty="0" smtClean="0">
                <a:latin typeface=""/>
                <a:ea typeface="楷体" panose="02010609060101010101" pitchFamily="49" charset="-122"/>
                <a:sym typeface=""/>
              </a:rPr>
              <a:t>中诗作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立意不同、志向有异</a:t>
            </a:r>
            <a:r>
              <a:rPr lang="zh-CN" altLang="en-US" sz="2000" b="1" dirty="0" smtClean="0">
                <a:latin typeface=""/>
                <a:ea typeface="楷体" panose="02010609060101010101" pitchFamily="49" charset="-122"/>
                <a:sym typeface=""/>
              </a:rPr>
              <a:t>，体现人物不同特征，同时囊括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了理想世界中清净、纯粹的审美追求，也更包含了多层次、多角度的诗学精神与美学内涵。也藉由此，中国特有的诗学精神在整个</a:t>
            </a:r>
            <a:r>
              <a:rPr lang="en-US" altLang="zh-CN" sz="2000" b="1" dirty="0"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红楼梦</a:t>
            </a:r>
            <a:r>
              <a:rPr lang="en-US" altLang="zh-CN" sz="2000" b="1" dirty="0">
                <a:latin typeface=""/>
                <a:ea typeface="楷体" panose="02010609060101010101" pitchFamily="49" charset="-122"/>
                <a:sym typeface=""/>
              </a:rPr>
              <a:t>》</a:t>
            </a:r>
            <a:r>
              <a:rPr lang="zh-CN" altLang="en-US" sz="2000" b="1" dirty="0">
                <a:latin typeface=""/>
                <a:ea typeface="楷体" panose="02010609060101010101" pitchFamily="49" charset="-122"/>
                <a:sym typeface=""/>
              </a:rPr>
              <a:t>中生发开来。 </a:t>
            </a:r>
            <a:endParaRPr lang="zh-CN" altLang="zh-CN" sz="2000" b="1" dirty="0">
              <a:latin typeface=""/>
              <a:ea typeface="楷体" panose="02010609060101010101" pitchFamily="49" charset="-122"/>
              <a:sym typeface="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标题 1"/>
          <p:cNvSpPr>
            <a:spLocks noGrp="1"/>
          </p:cNvSpPr>
          <p:nvPr>
            <p:ph type="title"/>
          </p:nvPr>
        </p:nvSpPr>
        <p:spPr>
          <a:xfrm>
            <a:off x="685800" y="723900"/>
            <a:ext cx="7772400" cy="762000"/>
          </a:xfr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Arial"/>
                <a:ea typeface="宋体" charset="-122"/>
                <a:cs typeface="+mj-cs"/>
              </a:defRPr>
            </a:lvl1pPr>
          </a:lstStyle>
          <a:p>
            <a:pPr lvl="0"/>
            <a:r>
              <a:rPr lang="zh-CN" altLang="en-US" sz="32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谢谢大家</a:t>
            </a:r>
            <a:endParaRPr lang="zh-CN" altLang="zh-CN" sz="3200" dirty="0">
              <a:solidFill>
                <a:srgbClr val="0000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27651" name="内容占位符 1"/>
          <p:cNvSpPr>
            <a:spLocks noGrp="1"/>
          </p:cNvSpPr>
          <p:nvPr>
            <p:ph idx="1"/>
          </p:nvPr>
        </p:nvSpPr>
        <p:spPr>
          <a:xfrm>
            <a:off x="304800" y="1562100"/>
            <a:ext cx="8540750" cy="3495675"/>
          </a:xfr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v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itchFamily="2" charset="2"/>
              <a:buChar char="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Char char="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v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dirty="0">
              <a:latin typeface=""/>
              <a:ea typeface="楷体" panose="02010609060101010101" pitchFamily="49" charset="-122"/>
              <a:sym typeface=""/>
            </a:endParaRPr>
          </a:p>
        </p:txBody>
      </p:sp>
      <p:pic>
        <p:nvPicPr>
          <p:cNvPr id="27652" name="Picture 4" descr="D:\红楼世界\红楼影像\红楼梦（清 孙温 ）\新建文件夹\清 孙温 红楼梦 (92) 副本.jpg"/>
          <p:cNvPicPr>
            <a:picLocks noChangeAspect="1"/>
          </p:cNvPicPr>
          <p:nvPr/>
        </p:nvPicPr>
        <p:blipFill>
          <a:blip r:embed="rId2"/>
          <a:srcRect t="24242" r="1732" b="18474"/>
          <a:stretch>
            <a:fillRect/>
          </a:stretch>
        </p:blipFill>
        <p:spPr>
          <a:xfrm>
            <a:off x="838200" y="2247900"/>
            <a:ext cx="7453313" cy="2667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1167</Words>
  <Application>Microsoft Office PowerPoint</Application>
  <PresentationFormat>全屏显示(16:10)</PresentationFormat>
  <Paragraphs>39</Paragraphs>
  <Slides>12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8" baseType="lpstr">
      <vt:lpstr>楷体</vt:lpstr>
      <vt:lpstr>宋体</vt:lpstr>
      <vt:lpstr>Arial</vt:lpstr>
      <vt:lpstr>Calibri</vt:lpstr>
      <vt:lpstr>Wingdings</vt:lpstr>
      <vt:lpstr>诗情画意</vt:lpstr>
      <vt:lpstr>《红楼梦》诗学品性</vt:lpstr>
      <vt:lpstr>PowerPoint 演示文稿</vt:lpstr>
      <vt:lpstr>PowerPoint 演示文稿</vt:lpstr>
      <vt:lpstr>PowerPoint 演示文稿</vt:lpstr>
      <vt:lpstr>PowerPoint 演示文稿</vt:lpstr>
      <vt:lpstr>1．作诗</vt:lpstr>
      <vt:lpstr>2．品诗</vt:lpstr>
      <vt:lpstr>2．品诗：看《红楼梦》中蕴含的独特诗学精神</vt:lpstr>
      <vt:lpstr>PowerPoint 演示文稿</vt:lpstr>
      <vt:lpstr>PowerPoint 演示文稿</vt:lpstr>
      <vt:lpstr>PowerPoint 演示文稿</vt:lpstr>
      <vt:lpstr>谢谢大家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大耳朵</cp:lastModifiedBy>
  <cp:revision>32</cp:revision>
  <cp:lastPrinted>2021-03-10T17:46:49Z</cp:lastPrinted>
  <dcterms:created xsi:type="dcterms:W3CDTF">2021-03-10T17:46:49Z</dcterms:created>
  <dcterms:modified xsi:type="dcterms:W3CDTF">2021-07-07T11:22:19Z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