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7" r:id="rId3"/>
    <p:sldId id="29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88" r:id="rId23"/>
    <p:sldId id="276" r:id="rId24"/>
    <p:sldId id="291" r:id="rId25"/>
    <p:sldId id="283" r:id="rId26"/>
    <p:sldId id="285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03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4000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6200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FFF39D"/>
                </a:solidFill>
              </a:rPr>
              <a:pPr/>
              <a:t>2017/10/14</a:t>
            </a:fld>
            <a:endParaRPr lang="zh-CN" altLang="en-US">
              <a:solidFill>
                <a:srgbClr val="FFF39D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>
              <a:solidFill>
                <a:srgbClr val="FFF39D"/>
              </a:solidFill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6890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53358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2285790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453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6343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8791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8363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82048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6401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575F6D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BA517-E88F-41EE-AC0D-C90CDFB87C7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716346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B2DC0-677E-4ACD-AF7C-B7EEB2F8643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249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69E5C-1D82-40F6-9DB6-CF992C60F6B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1308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DDFBC-23A2-4B44-B22C-5A2DDAC4C34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1533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C8ED1D-DFAA-41BC-8803-DB185F4D491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62068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F6957-A1F5-45BD-8BA0-CE275DC8E5D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3769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2D84FC-290C-42AE-A6B2-6C189EC3C2C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4620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73977B-9731-412B-AA45-CBEBC796C94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19116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BD5BEB-3A48-4A68-BB7B-6996F3DBC4C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2433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D538C-F120-44CF-BF7E-00196BB100A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37913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055073-2D1D-4041-BAE4-E7178E82502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99472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08F83B-7C39-446B-B834-B26B4F1C258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72057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1B64E88-64BA-401F-95C8-676EF2217F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736142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srgbClr val="575F6D"/>
                </a:solidFill>
              </a:rPr>
              <a:pPr/>
              <a:t>2017/10/14</a:t>
            </a:fld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>
              <a:solidFill>
                <a:srgbClr val="575F6D"/>
              </a:solidFill>
            </a:endParaRPr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67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F131BA-5D2F-4590-AC36-64FAB30E392F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11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G:\&#39640;&#20013;&#33521;&#35821;&#35838;&#20214;\&#21608;&#25253;&#20154;&#25945;&#39640;&#19968;&#24517;&#20462;1\Unit%203\&#35838;&#26412;&#24405;&#38899;&#24517;&#20462;&#19968;U3\Reading.mp3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71600" y="2636912"/>
            <a:ext cx="7139136" cy="1656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sz="7200" b="1" dirty="0" smtClean="0"/>
              <a:t>Reading </a:t>
            </a:r>
            <a:endParaRPr lang="zh-CN" altLang="en-US" sz="7200" b="1" dirty="0"/>
          </a:p>
        </p:txBody>
      </p:sp>
    </p:spTree>
    <p:extLst>
      <p:ext uri="{BB962C8B-B14F-4D97-AF65-F5344CB8AC3E}">
        <p14:creationId xmlns:p14="http://schemas.microsoft.com/office/powerpoint/2010/main" xmlns="" val="64757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95536" y="620688"/>
            <a:ext cx="8424936" cy="487375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1. I  will be gladly to join in any discussions that enriches my knowledge of the world.</a:t>
            </a:r>
          </a:p>
          <a:p>
            <a:pPr>
              <a:lnSpc>
                <a:spcPct val="150000"/>
              </a:lnSpc>
              <a:buNone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2. A hobby is something that you never get tired of it. The more time you devote to it, the more fun you have.</a:t>
            </a:r>
          </a:p>
          <a:p>
            <a:pPr>
              <a:lnSpc>
                <a:spcPct val="150000"/>
              </a:lnSpc>
              <a:buNone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3. Believe it or not, we have gradually became able to express  ourselves fluently in English.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116632"/>
            <a:ext cx="288032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Proof writing </a:t>
            </a:r>
            <a:endParaRPr lang="zh-CN" altLang="en-US" sz="3600" b="1" dirty="0"/>
          </a:p>
        </p:txBody>
      </p:sp>
      <p:sp>
        <p:nvSpPr>
          <p:cNvPr id="5" name="减号 4"/>
          <p:cNvSpPr/>
          <p:nvPr/>
        </p:nvSpPr>
        <p:spPr>
          <a:xfrm>
            <a:off x="2411760" y="1268760"/>
            <a:ext cx="1368152" cy="14401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55776" y="119675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glad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减号 6"/>
          <p:cNvSpPr/>
          <p:nvPr/>
        </p:nvSpPr>
        <p:spPr>
          <a:xfrm>
            <a:off x="1331640" y="1916832"/>
            <a:ext cx="1800200" cy="14401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47664" y="191683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enrich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减号 8"/>
          <p:cNvSpPr/>
          <p:nvPr/>
        </p:nvSpPr>
        <p:spPr>
          <a:xfrm rot="3899018">
            <a:off x="1645590" y="3231682"/>
            <a:ext cx="1224136" cy="36004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减号 9"/>
          <p:cNvSpPr/>
          <p:nvPr/>
        </p:nvSpPr>
        <p:spPr>
          <a:xfrm>
            <a:off x="6948264" y="5013176"/>
            <a:ext cx="1872208" cy="14401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164288" y="4932457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become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312"/>
          <a:stretch/>
        </p:blipFill>
        <p:spPr bwMode="auto">
          <a:xfrm>
            <a:off x="19450" y="908720"/>
            <a:ext cx="9124550" cy="5591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188640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prstClr val="black"/>
                </a:solidFill>
              </a:rPr>
              <a:t>Pre-reading      1.Do we live beside a river?</a:t>
            </a:r>
            <a:endParaRPr lang="zh-CN" altLang="en-US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182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2"/>
          <p:cNvSpPr>
            <a:spLocks noChangeArrowheads="1"/>
          </p:cNvSpPr>
          <p:nvPr/>
        </p:nvSpPr>
        <p:spPr bwMode="auto">
          <a:xfrm>
            <a:off x="323850" y="2997200"/>
            <a:ext cx="7704138" cy="1490663"/>
          </a:xfrm>
          <a:prstGeom prst="ellipse">
            <a:avLst/>
          </a:prstGeom>
          <a:solidFill>
            <a:schemeClr val="accent1">
              <a:alpha val="4313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 b="1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13315" name="Oval 3"/>
          <p:cNvSpPr>
            <a:spLocks noChangeArrowheads="1"/>
          </p:cNvSpPr>
          <p:nvPr/>
        </p:nvSpPr>
        <p:spPr bwMode="auto">
          <a:xfrm rot="9509930">
            <a:off x="-3175" y="1901825"/>
            <a:ext cx="3132138" cy="809625"/>
          </a:xfrm>
          <a:prstGeom prst="ellipse">
            <a:avLst/>
          </a:prstGeom>
          <a:solidFill>
            <a:schemeClr val="accent1">
              <a:alpha val="4313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b="1">
                <a:solidFill>
                  <a:prstClr val="black"/>
                </a:solidFill>
              </a:rPr>
              <a:t>……</a:t>
            </a:r>
            <a:endParaRPr lang="en-US" altLang="zh-CN" b="1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3059113" y="765175"/>
            <a:ext cx="4176712" cy="842963"/>
          </a:xfrm>
          <a:prstGeom prst="ellipse">
            <a:avLst/>
          </a:prstGeom>
          <a:solidFill>
            <a:schemeClr val="accent1">
              <a:alpha val="4313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zh-CN" altLang="zh-CN" b="1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395288" y="5661025"/>
            <a:ext cx="2987675" cy="792163"/>
          </a:xfrm>
          <a:prstGeom prst="ellipse">
            <a:avLst/>
          </a:prstGeom>
          <a:solidFill>
            <a:schemeClr val="accent1">
              <a:alpha val="4313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 altLang="zh-CN" b="1">
              <a:solidFill>
                <a:prstClr val="black"/>
              </a:solidFill>
              <a:latin typeface="Verdana" pitchFamily="34" charset="0"/>
            </a:endParaRPr>
          </a:p>
          <a:p>
            <a:pPr algn="ctr"/>
            <a:endParaRPr lang="en-US" altLang="zh-CN" b="1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2843213" y="4868863"/>
            <a:ext cx="5832475" cy="865187"/>
          </a:xfrm>
          <a:prstGeom prst="ellipse">
            <a:avLst/>
          </a:prstGeom>
          <a:solidFill>
            <a:schemeClr val="accent1">
              <a:alpha val="4313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 altLang="zh-CN" b="1">
              <a:solidFill>
                <a:prstClr val="black"/>
              </a:solidFill>
              <a:latin typeface="Verdana" pitchFamily="34" charset="0"/>
            </a:endParaRPr>
          </a:p>
          <a:p>
            <a:pPr algn="ctr"/>
            <a:endParaRPr lang="en-US" altLang="zh-CN" b="1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4067944" y="1772816"/>
            <a:ext cx="4357687" cy="914400"/>
          </a:xfrm>
          <a:prstGeom prst="ellipse">
            <a:avLst/>
          </a:prstGeom>
          <a:solidFill>
            <a:schemeClr val="accent1">
              <a:alpha val="4313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 altLang="zh-CN" sz="2400" b="1">
              <a:solidFill>
                <a:prstClr val="black"/>
              </a:solidFill>
              <a:latin typeface="Verdana" pitchFamily="34" charset="0"/>
            </a:endParaRPr>
          </a:p>
          <a:p>
            <a:pPr algn="ctr"/>
            <a:endParaRPr lang="en-US" altLang="zh-CN" sz="2400" b="1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>
            <a:off x="5219700" y="4508500"/>
            <a:ext cx="720725" cy="360363"/>
          </a:xfrm>
          <a:prstGeom prst="line">
            <a:avLst/>
          </a:prstGeom>
          <a:noFill/>
          <a:ln w="28575">
            <a:solidFill>
              <a:srgbClr val="33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 flipH="1">
            <a:off x="1619250" y="4437063"/>
            <a:ext cx="360363" cy="1152525"/>
          </a:xfrm>
          <a:prstGeom prst="line">
            <a:avLst/>
          </a:prstGeom>
          <a:noFill/>
          <a:ln w="28575">
            <a:solidFill>
              <a:srgbClr val="33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 flipH="1" flipV="1">
            <a:off x="2484438" y="2349500"/>
            <a:ext cx="287337" cy="647700"/>
          </a:xfrm>
          <a:prstGeom prst="line">
            <a:avLst/>
          </a:prstGeom>
          <a:noFill/>
          <a:ln w="28575">
            <a:solidFill>
              <a:srgbClr val="33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 flipV="1">
            <a:off x="3635375" y="1557338"/>
            <a:ext cx="215900" cy="1366837"/>
          </a:xfrm>
          <a:prstGeom prst="line">
            <a:avLst/>
          </a:prstGeom>
          <a:noFill/>
          <a:ln w="28575">
            <a:solidFill>
              <a:srgbClr val="33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24" name="Line 12"/>
          <p:cNvSpPr>
            <a:spLocks noChangeShapeType="1"/>
          </p:cNvSpPr>
          <p:nvPr/>
        </p:nvSpPr>
        <p:spPr bwMode="auto">
          <a:xfrm flipV="1">
            <a:off x="5651500" y="2708275"/>
            <a:ext cx="144463" cy="288925"/>
          </a:xfrm>
          <a:prstGeom prst="line">
            <a:avLst/>
          </a:prstGeom>
          <a:noFill/>
          <a:ln w="28575">
            <a:solidFill>
              <a:srgbClr val="33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971550" y="3213100"/>
            <a:ext cx="626586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200" b="1" dirty="0" smtClean="0">
                <a:solidFill>
                  <a:prstClr val="black"/>
                </a:solidFill>
                <a:latin typeface="Times New Roman" pitchFamily="18" charset="0"/>
              </a:rPr>
              <a:t>2.How </a:t>
            </a:r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</a:rPr>
              <a:t>do people who live beside </a:t>
            </a:r>
          </a:p>
          <a:p>
            <a:pPr algn="ctr" eaLnBrk="1" hangingPunct="1"/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</a:rPr>
              <a:t>a river make use of it?</a:t>
            </a:r>
          </a:p>
        </p:txBody>
      </p:sp>
      <p:sp>
        <p:nvSpPr>
          <p:cNvPr id="69648" name="Rectangle 16"/>
          <p:cNvSpPr>
            <a:spLocks noChangeArrowheads="1"/>
          </p:cNvSpPr>
          <p:nvPr/>
        </p:nvSpPr>
        <p:spPr bwMode="auto">
          <a:xfrm>
            <a:off x="395288" y="5734050"/>
            <a:ext cx="30448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go swimming</a:t>
            </a:r>
          </a:p>
        </p:txBody>
      </p:sp>
      <p:sp>
        <p:nvSpPr>
          <p:cNvPr id="69649" name="Rectangle 17"/>
          <p:cNvSpPr>
            <a:spLocks noChangeArrowheads="1"/>
          </p:cNvSpPr>
          <p:nvPr/>
        </p:nvSpPr>
        <p:spPr bwMode="auto">
          <a:xfrm>
            <a:off x="3306734" y="692696"/>
            <a:ext cx="35846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travel</a:t>
            </a:r>
            <a:r>
              <a:rPr lang="en-US" altLang="zh-CN" sz="48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along a river</a:t>
            </a:r>
          </a:p>
        </p:txBody>
      </p:sp>
      <p:sp>
        <p:nvSpPr>
          <p:cNvPr id="69650" name="Rectangle 18"/>
          <p:cNvSpPr>
            <a:spLocks noChangeArrowheads="1"/>
          </p:cNvSpPr>
          <p:nvPr/>
        </p:nvSpPr>
        <p:spPr bwMode="auto">
          <a:xfrm>
            <a:off x="3348038" y="5013325"/>
            <a:ext cx="51800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to irrigate 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灌溉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) their fields</a:t>
            </a:r>
          </a:p>
        </p:txBody>
      </p:sp>
      <p:sp>
        <p:nvSpPr>
          <p:cNvPr id="69651" name="Rectangle 19"/>
          <p:cNvSpPr>
            <a:spLocks noChangeArrowheads="1"/>
          </p:cNvSpPr>
          <p:nvPr/>
        </p:nvSpPr>
        <p:spPr bwMode="auto">
          <a:xfrm>
            <a:off x="4644008" y="1916832"/>
            <a:ext cx="3724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to make electricity</a:t>
            </a:r>
          </a:p>
        </p:txBody>
      </p:sp>
      <p:sp>
        <p:nvSpPr>
          <p:cNvPr id="13330" name="AutoShape 22"/>
          <p:cNvSpPr>
            <a:spLocks noChangeArrowheads="1"/>
          </p:cNvSpPr>
          <p:nvPr/>
        </p:nvSpPr>
        <p:spPr bwMode="auto">
          <a:xfrm>
            <a:off x="0" y="188913"/>
            <a:ext cx="2987675" cy="1800225"/>
          </a:xfrm>
          <a:prstGeom prst="irregularSeal1">
            <a:avLst/>
          </a:prstGeom>
          <a:solidFill>
            <a:srgbClr val="33CCCC">
              <a:alpha val="56862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331" name="Text Box 15"/>
          <p:cNvSpPr txBox="1">
            <a:spLocks noChangeArrowheads="1"/>
          </p:cNvSpPr>
          <p:nvPr/>
        </p:nvSpPr>
        <p:spPr bwMode="auto">
          <a:xfrm>
            <a:off x="395288" y="476250"/>
            <a:ext cx="22320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rgbClr val="0000FF"/>
                </a:solidFill>
              </a:rPr>
              <a:t>Brain </a:t>
            </a:r>
          </a:p>
          <a:p>
            <a:pPr algn="ctr" eaLnBrk="1" hangingPunct="1"/>
            <a:r>
              <a:rPr lang="en-US" altLang="zh-CN" sz="3200" b="1">
                <a:solidFill>
                  <a:srgbClr val="0000FF"/>
                </a:solidFill>
              </a:rPr>
              <a:t>Storming</a:t>
            </a:r>
          </a:p>
        </p:txBody>
      </p:sp>
    </p:spTree>
    <p:extLst>
      <p:ext uri="{BB962C8B-B14F-4D97-AF65-F5344CB8AC3E}">
        <p14:creationId xmlns:p14="http://schemas.microsoft.com/office/powerpoint/2010/main" xmlns="" val="297075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9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9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8" grpId="0"/>
      <p:bldP spid="69649" grpId="0"/>
      <p:bldP spid="69650" grpId="0"/>
      <p:bldP spid="696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34" name="Group 26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xmlns="" val="932688952"/>
              </p:ext>
            </p:extLst>
          </p:nvPr>
        </p:nvGraphicFramePr>
        <p:xfrm>
          <a:off x="395288" y="1125538"/>
          <a:ext cx="8064500" cy="5310187"/>
        </p:xfrm>
        <a:graphic>
          <a:graphicData uri="http://schemas.openxmlformats.org/drawingml/2006/table">
            <a:tbl>
              <a:tblPr/>
              <a:tblGrid>
                <a:gridCol w="4464050"/>
                <a:gridCol w="3600450"/>
              </a:tblGrid>
              <a:tr h="7192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Names of river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Location(</a:t>
                      </a:r>
                      <a:r>
                        <a:rPr kumimoji="0" lang="zh-CN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位置</a:t>
                      </a: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0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Lancang</a:t>
                      </a: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River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Seine 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[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sein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]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塞纳河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Nile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Kongo</a:t>
                      </a: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刚果河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Amazon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亚马逊河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Mississippi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Thames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[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temz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]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泰晤士河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England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Egypt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Central Africa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the 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France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China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Brazil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684213" y="261938"/>
            <a:ext cx="68405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3600" b="1">
                <a:solidFill>
                  <a:prstClr val="white"/>
                </a:solidFill>
              </a:rPr>
              <a:t>The</a:t>
            </a:r>
            <a:r>
              <a:rPr lang="en-US" altLang="zh-CN" sz="3600" b="1">
                <a:solidFill>
                  <a:prstClr val="black"/>
                </a:solidFill>
                <a:latin typeface="Verdana" pitchFamily="34" charset="0"/>
              </a:rPr>
              <a:t> </a:t>
            </a:r>
            <a:r>
              <a:rPr kumimoji="1" lang="en-US" altLang="zh-CN" sz="3600" b="1">
                <a:solidFill>
                  <a:prstClr val="white"/>
                </a:solidFill>
              </a:rPr>
              <a:t>great rivers in the world</a:t>
            </a: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3059113" y="2276475"/>
            <a:ext cx="1873250" cy="316865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>
            <a:off x="1979613" y="2997200"/>
            <a:ext cx="2952750" cy="18002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 flipV="1">
            <a:off x="1258888" y="2852738"/>
            <a:ext cx="3744912" cy="6477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 flipV="1">
            <a:off x="2916238" y="3573463"/>
            <a:ext cx="2016125" cy="57626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2627313" y="4941888"/>
            <a:ext cx="2449512" cy="11509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627" name="Line 19"/>
          <p:cNvSpPr>
            <a:spLocks noChangeShapeType="1"/>
          </p:cNvSpPr>
          <p:nvPr/>
        </p:nvSpPr>
        <p:spPr bwMode="auto">
          <a:xfrm flipV="1">
            <a:off x="2627313" y="4221163"/>
            <a:ext cx="2378075" cy="12954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8628" name="Line 20"/>
          <p:cNvSpPr>
            <a:spLocks noChangeShapeType="1"/>
          </p:cNvSpPr>
          <p:nvPr/>
        </p:nvSpPr>
        <p:spPr bwMode="auto">
          <a:xfrm flipV="1">
            <a:off x="3132138" y="2133600"/>
            <a:ext cx="1871662" cy="388778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859940" y="303052"/>
            <a:ext cx="6840537" cy="641350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3600" b="1" dirty="0" smtClean="0">
                <a:solidFill>
                  <a:srgbClr val="FF0000"/>
                </a:solidFill>
              </a:rPr>
              <a:t>3.The</a:t>
            </a:r>
            <a:r>
              <a:rPr lang="en-US" altLang="zh-CN" sz="3600" b="1" dirty="0" smtClean="0">
                <a:solidFill>
                  <a:srgbClr val="FF0000"/>
                </a:solidFill>
                <a:latin typeface="Verdana" pitchFamily="34" charset="0"/>
              </a:rPr>
              <a:t> </a:t>
            </a:r>
            <a:r>
              <a:rPr kumimoji="1" lang="en-US" altLang="zh-CN" sz="3600" b="1" dirty="0">
                <a:solidFill>
                  <a:srgbClr val="FF0000"/>
                </a:solidFill>
              </a:rPr>
              <a:t>great rivers in the world</a:t>
            </a:r>
          </a:p>
        </p:txBody>
      </p:sp>
    </p:spTree>
    <p:extLst>
      <p:ext uri="{BB962C8B-B14F-4D97-AF65-F5344CB8AC3E}">
        <p14:creationId xmlns:p14="http://schemas.microsoft.com/office/powerpoint/2010/main" xmlns="" val="19474412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8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22" grpId="0" animBg="1"/>
      <p:bldP spid="68623" grpId="0" animBg="1"/>
      <p:bldP spid="68624" grpId="0" animBg="1"/>
      <p:bldP spid="68625" grpId="0" animBg="1"/>
      <p:bldP spid="68626" grpId="0" animBg="1"/>
      <p:bldP spid="68627" grpId="0" animBg="1"/>
      <p:bldP spid="686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 descr="LOCAL20161013105700035931496626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28614" cy="3109846"/>
          </a:xfrm>
        </p:spPr>
      </p:pic>
      <p:pic>
        <p:nvPicPr>
          <p:cNvPr id="6" name="图片 5" descr="201608181529198877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2420888"/>
            <a:ext cx="6162656" cy="44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809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836613"/>
            <a:ext cx="6608763" cy="1800225"/>
          </a:xfrm>
        </p:spPr>
        <p:txBody>
          <a:bodyPr wrap="none" lIns="91440" tIns="45720" rIns="91440" bIns="45720"/>
          <a:lstStyle/>
          <a:p>
            <a:pPr algn="l" eaLnBrk="1" hangingPunct="1"/>
            <a:r>
              <a:rPr kumimoji="1" lang="en-US" altLang="zh-CN" sz="3600" smtClean="0">
                <a:solidFill>
                  <a:schemeClr val="bg1"/>
                </a:solidFill>
                <a:latin typeface="Arial" charset="0"/>
              </a:rPr>
              <a:t>Can you tell the differences </a:t>
            </a:r>
            <a:br>
              <a:rPr kumimoji="1" lang="en-US" altLang="zh-CN" sz="3600" smtClean="0">
                <a:solidFill>
                  <a:schemeClr val="bg1"/>
                </a:solidFill>
                <a:latin typeface="Arial" charset="0"/>
              </a:rPr>
            </a:br>
            <a:r>
              <a:rPr kumimoji="1" lang="en-US" altLang="zh-CN" sz="3600" smtClean="0">
                <a:solidFill>
                  <a:schemeClr val="bg1"/>
                </a:solidFill>
                <a:latin typeface="Arial" charset="0"/>
              </a:rPr>
              <a:t>between the Mekong River </a:t>
            </a:r>
            <a:br>
              <a:rPr kumimoji="1" lang="en-US" altLang="zh-CN" sz="3600" smtClean="0">
                <a:solidFill>
                  <a:schemeClr val="bg1"/>
                </a:solidFill>
                <a:latin typeface="Arial" charset="0"/>
              </a:rPr>
            </a:br>
            <a:r>
              <a:rPr kumimoji="1" lang="en-US" altLang="zh-CN" sz="3600" smtClean="0">
                <a:solidFill>
                  <a:schemeClr val="bg1"/>
                </a:solidFill>
                <a:latin typeface="Arial" charset="0"/>
              </a:rPr>
              <a:t>and the Lancang River?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2924175"/>
            <a:ext cx="7775575" cy="2794000"/>
          </a:xfrm>
        </p:spPr>
        <p:txBody>
          <a:bodyPr wrap="none" lIns="91440" tIns="45720" rIns="91440" bIns="45720"/>
          <a:lstStyle/>
          <a:p>
            <a:pPr eaLnBrk="1" hangingPunct="1">
              <a:buFont typeface="Wingdings" pitchFamily="2" charset="2"/>
              <a:buNone/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The Chinese part of the river is called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3600" b="1" smtClean="0">
                <a:solidFill>
                  <a:srgbClr val="0033CC"/>
                </a:solidFill>
                <a:latin typeface="Times New Roman" pitchFamily="18" charset="0"/>
              </a:rPr>
              <a:t>the Lancang River</a:t>
            </a: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 and after flowing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in other countries the river is called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3600" b="1" smtClean="0">
                <a:solidFill>
                  <a:srgbClr val="0033CC"/>
                </a:solidFill>
                <a:latin typeface="Times New Roman" pitchFamily="18" charset="0"/>
              </a:rPr>
              <a:t>the Mekong River.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11560" y="692696"/>
            <a:ext cx="7632848" cy="1800225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algn="l"/>
            <a:r>
              <a:rPr kumimoji="1" lang="en-US" altLang="zh-CN" sz="3600" dirty="0" smtClean="0">
                <a:solidFill>
                  <a:srgbClr val="FF0000"/>
                </a:solidFill>
              </a:rPr>
              <a:t>Can you tell the differences </a:t>
            </a:r>
            <a:br>
              <a:rPr kumimoji="1" lang="en-US" altLang="zh-CN" sz="3600" dirty="0" smtClean="0">
                <a:solidFill>
                  <a:srgbClr val="FF0000"/>
                </a:solidFill>
              </a:rPr>
            </a:br>
            <a:r>
              <a:rPr kumimoji="1" lang="en-US" altLang="zh-CN" sz="3600" dirty="0" smtClean="0">
                <a:solidFill>
                  <a:srgbClr val="FF0000"/>
                </a:solidFill>
              </a:rPr>
              <a:t>between the Mekong River </a:t>
            </a:r>
            <a:br>
              <a:rPr kumimoji="1" lang="en-US" altLang="zh-CN" sz="3600" dirty="0" smtClean="0">
                <a:solidFill>
                  <a:srgbClr val="FF0000"/>
                </a:solidFill>
              </a:rPr>
            </a:br>
            <a:r>
              <a:rPr kumimoji="1" lang="en-US" altLang="zh-CN" sz="3600" dirty="0" smtClean="0">
                <a:solidFill>
                  <a:srgbClr val="FF0000"/>
                </a:solidFill>
              </a:rPr>
              <a:t>and the </a:t>
            </a:r>
            <a:r>
              <a:rPr kumimoji="1" lang="en-US" altLang="zh-CN" sz="3600" dirty="0" err="1" smtClean="0">
                <a:solidFill>
                  <a:srgbClr val="FF0000"/>
                </a:solidFill>
              </a:rPr>
              <a:t>Lancang</a:t>
            </a:r>
            <a:r>
              <a:rPr kumimoji="1" lang="en-US" altLang="zh-CN" sz="3600" dirty="0" smtClean="0">
                <a:solidFill>
                  <a:srgbClr val="FF0000"/>
                </a:solidFill>
              </a:rPr>
              <a:t> River?</a:t>
            </a:r>
            <a:endParaRPr kumimoji="1" lang="en-US" altLang="zh-CN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345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838200" y="76200"/>
            <a:ext cx="8305800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i="1" dirty="0" smtClean="0">
                <a:latin typeface="Times New Roman" pitchFamily="18" charset="0"/>
              </a:rPr>
              <a:t>4.Look at the map and list the countries  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i="1" dirty="0" smtClean="0">
                <a:latin typeface="Times New Roman" pitchFamily="18" charset="0"/>
              </a:rPr>
              <a:t>that the Mekong flows through.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638800" y="1752600"/>
            <a:ext cx="1943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0066FF"/>
                </a:solidFill>
                <a:latin typeface="Verdana" pitchFamily="34" charset="0"/>
              </a:rPr>
              <a:t>China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5410200" y="2514600"/>
            <a:ext cx="2665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Verdana" pitchFamily="34" charset="0"/>
              </a:rPr>
              <a:t>Myanmar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943600" y="3292475"/>
            <a:ext cx="13668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Verdana" pitchFamily="34" charset="0"/>
              </a:rPr>
              <a:t>Laos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5486400" y="4114800"/>
            <a:ext cx="2386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Verdana" pitchFamily="34" charset="0"/>
              </a:rPr>
              <a:t>Thailand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410200" y="4921250"/>
            <a:ext cx="2716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Verdana" pitchFamily="34" charset="0"/>
              </a:rPr>
              <a:t>Cambodia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5638800" y="5773738"/>
            <a:ext cx="23145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Verdana" pitchFamily="34" charset="0"/>
              </a:rPr>
              <a:t>Vietnam</a:t>
            </a:r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6551613" y="2286000"/>
            <a:ext cx="1587" cy="4572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>
            <a:off x="6553200" y="3048000"/>
            <a:ext cx="1588" cy="4572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6553200" y="3810000"/>
            <a:ext cx="1588" cy="4572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6627813" y="4648200"/>
            <a:ext cx="1587" cy="4572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>
            <a:off x="6629400" y="5500688"/>
            <a:ext cx="1588" cy="45720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5" name="图片 14" descr="7ef652b3b9952d3a1cde624966bcebb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4968552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2595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  <p:bldP spid="16393" grpId="0"/>
      <p:bldP spid="16394" grpId="0" animBg="1"/>
      <p:bldP spid="16395" grpId="0" animBg="1"/>
      <p:bldP spid="16396" grpId="0" animBg="1"/>
      <p:bldP spid="16397" grpId="0" animBg="1"/>
      <p:bldP spid="1639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meigonghewanx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2492896"/>
            <a:ext cx="7770812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807727" y="1194095"/>
            <a:ext cx="64087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Journey down the Mekong</a:t>
            </a:r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179388" y="260350"/>
            <a:ext cx="3096468" cy="792163"/>
          </a:xfrm>
          <a:prstGeom prst="homePlate">
            <a:avLst>
              <a:gd name="adj" fmla="val 61373"/>
            </a:avLst>
          </a:prstGeom>
          <a:solidFill>
            <a:srgbClr val="3366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3200" b="1" dirty="0" smtClean="0"/>
              <a:t>While-Reading</a:t>
            </a:r>
            <a:endParaRPr lang="en-US" altLang="zh-CN" sz="3200" b="1" dirty="0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795821" y="1851546"/>
            <a:ext cx="6432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813"/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Part 1  The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dream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and the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plan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1285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para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5149850"/>
            <a:ext cx="1295400" cy="102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para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09800"/>
            <a:ext cx="1371600" cy="10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para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3733800"/>
            <a:ext cx="1295400" cy="102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870042" y="2420888"/>
            <a:ext cx="5924196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57150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I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nformation about the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Mekong river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819400" y="5454650"/>
            <a:ext cx="607308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57150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Wang Wei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plans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the schedule for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the trip.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819400" y="3657600"/>
            <a:ext cx="57150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57150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Wang Kun and Wang Wei’s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dream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8444" name="Line 12"/>
          <p:cNvSpPr>
            <a:spLocks noChangeShapeType="1"/>
          </p:cNvSpPr>
          <p:nvPr/>
        </p:nvSpPr>
        <p:spPr bwMode="auto">
          <a:xfrm>
            <a:off x="1752600" y="3124200"/>
            <a:ext cx="1143000" cy="9144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45" name="Line 13"/>
          <p:cNvSpPr>
            <a:spLocks noChangeShapeType="1"/>
          </p:cNvSpPr>
          <p:nvPr/>
        </p:nvSpPr>
        <p:spPr bwMode="auto">
          <a:xfrm>
            <a:off x="1752600" y="4648200"/>
            <a:ext cx="1143000" cy="1143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46" name="Line 14"/>
          <p:cNvSpPr>
            <a:spLocks noChangeShapeType="1"/>
          </p:cNvSpPr>
          <p:nvPr/>
        </p:nvSpPr>
        <p:spPr bwMode="auto">
          <a:xfrm flipV="1">
            <a:off x="1828800" y="3048000"/>
            <a:ext cx="990600" cy="2590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179512" y="980728"/>
            <a:ext cx="9073008" cy="107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i="1" dirty="0" smtClean="0">
                <a:solidFill>
                  <a:srgbClr val="0066FF"/>
                </a:solidFill>
                <a:latin typeface="Times New Roman" pitchFamily="18" charset="0"/>
              </a:rPr>
              <a:t>Skim the text and choose the main idea for each paragraph.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4248472" cy="70788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</a:rPr>
              <a:t>1.skimming</a:t>
            </a:r>
            <a:endParaRPr lang="zh-CN" altLang="en-US" sz="4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28377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 animBg="1"/>
      <p:bldP spid="18445" grpId="0" animBg="1"/>
      <p:bldP spid="184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772816"/>
            <a:ext cx="7200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0000"/>
                </a:solidFill>
              </a:rPr>
              <a:t>ever since   </a:t>
            </a:r>
            <a:r>
              <a:rPr lang="zh-CN" altLang="en-US" sz="3600" b="1" dirty="0" smtClean="0">
                <a:solidFill>
                  <a:srgbClr val="000000"/>
                </a:solidFill>
              </a:rPr>
              <a:t>自从</a:t>
            </a:r>
            <a:endParaRPr lang="en-US" altLang="zh-CN" sz="3600" b="1" dirty="0" smtClean="0">
              <a:solidFill>
                <a:srgbClr val="000000"/>
              </a:solidFill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</a:rPr>
              <a:t>persuade  	</a:t>
            </a:r>
            <a:r>
              <a:rPr lang="en-US" altLang="zh-CN" sz="3600" b="1" dirty="0" err="1" smtClean="0">
                <a:solidFill>
                  <a:srgbClr val="FF0000"/>
                </a:solidFill>
              </a:rPr>
              <a:t>vt.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说服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</a:rPr>
              <a:t>cycle 	       vi.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骑自行车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</a:rPr>
              <a:t>graduate 	vi.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毕业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n.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毕业生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</a:rPr>
              <a:t>schedule 	v.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为某事安排时间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>
                <a:solidFill>
                  <a:srgbClr val="000000"/>
                </a:solidFill>
              </a:rPr>
              <a:t>finally 	</a:t>
            </a:r>
            <a:r>
              <a:rPr lang="en-US" altLang="zh-CN" sz="3600" b="1" dirty="0" smtClean="0">
                <a:solidFill>
                  <a:srgbClr val="000000"/>
                </a:solidFill>
              </a:rPr>
              <a:t>        adv</a:t>
            </a:r>
            <a:r>
              <a:rPr lang="en-US" altLang="zh-CN" sz="3600" b="1" dirty="0">
                <a:solidFill>
                  <a:srgbClr val="000000"/>
                </a:solidFill>
              </a:rPr>
              <a:t>. </a:t>
            </a:r>
            <a:r>
              <a:rPr lang="zh-CN" altLang="en-US" sz="3600" b="1" dirty="0">
                <a:solidFill>
                  <a:srgbClr val="000000"/>
                </a:solidFill>
              </a:rPr>
              <a:t>最后</a:t>
            </a:r>
            <a:endParaRPr lang="en-US" altLang="zh-CN" sz="3600" b="1" dirty="0">
              <a:solidFill>
                <a:srgbClr val="000000"/>
              </a:solidFill>
            </a:endParaRPr>
          </a:p>
          <a:p>
            <a:endParaRPr lang="zh-CN" altLang="en-US" sz="3600" b="1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87" y="-21908"/>
            <a:ext cx="287550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rgbClr val="FFFFFF"/>
                </a:solidFill>
              </a:rPr>
              <a:t>2.scanning</a:t>
            </a:r>
            <a:endParaRPr lang="zh-CN" altLang="en-US" sz="3600" b="1" dirty="0">
              <a:solidFill>
                <a:srgbClr val="FFFFFF"/>
              </a:solidFill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882894" y="49748"/>
            <a:ext cx="5578009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000000"/>
                </a:solidFill>
              </a:rPr>
              <a:t>Paragraph 1: Dream</a:t>
            </a:r>
          </a:p>
        </p:txBody>
      </p:sp>
      <p:pic>
        <p:nvPicPr>
          <p:cNvPr id="5" name="图片 4" descr="LOCAL2016101310570003593149662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1916832"/>
            <a:ext cx="5888654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020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547813" y="1052513"/>
            <a:ext cx="5745162" cy="782637"/>
          </a:xfrm>
        </p:spPr>
        <p:txBody>
          <a:bodyPr/>
          <a:lstStyle/>
          <a:p>
            <a:pPr algn="l" eaLnBrk="1" hangingPunct="1"/>
            <a:r>
              <a:rPr lang="en-US" altLang="zh-CN" sz="3600" smtClean="0">
                <a:latin typeface="Times New Roman" pitchFamily="18" charset="0"/>
              </a:rPr>
              <a:t>      </a:t>
            </a:r>
            <a:r>
              <a:rPr lang="en-US" altLang="zh-CN" sz="4000" smtClean="0">
                <a:solidFill>
                  <a:schemeClr val="bg1"/>
                </a:solidFill>
                <a:latin typeface="Times New Roman" pitchFamily="18" charset="0"/>
              </a:rPr>
              <a:t>Who</a:t>
            </a:r>
            <a:r>
              <a:rPr lang="en-US" altLang="zh-CN" sz="3600" b="0" smtClean="0">
                <a:solidFill>
                  <a:srgbClr val="FF0000"/>
                </a:solidFill>
                <a:latin typeface="Times New Roman" pitchFamily="18" charset="0"/>
              </a:rPr>
              <a:t>      </a:t>
            </a:r>
            <a:r>
              <a:rPr lang="en-US" altLang="zh-CN" sz="4000" smtClean="0">
                <a:solidFill>
                  <a:schemeClr val="bg1"/>
                </a:solidFill>
                <a:latin typeface="Times New Roman" pitchFamily="18" charset="0"/>
              </a:rPr>
              <a:t>and</a:t>
            </a:r>
            <a:r>
              <a:rPr lang="en-US" altLang="zh-CN" sz="3600" b="0" smtClean="0">
                <a:solidFill>
                  <a:srgbClr val="FF0000"/>
                </a:solidFill>
                <a:latin typeface="Times New Roman" pitchFamily="18" charset="0"/>
              </a:rPr>
              <a:t>     </a:t>
            </a:r>
            <a:r>
              <a:rPr lang="en-US" altLang="zh-CN" sz="4000" smtClean="0">
                <a:solidFill>
                  <a:schemeClr val="bg1"/>
                </a:solidFill>
                <a:latin typeface="Times New Roman" pitchFamily="18" charset="0"/>
              </a:rPr>
              <a:t>What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4652963"/>
            <a:ext cx="8207375" cy="1728787"/>
          </a:xfrm>
          <a:noFill/>
        </p:spPr>
        <p:txBody>
          <a:bodyPr wrap="none"/>
          <a:lstStyle/>
          <a:p>
            <a:pPr marL="0" indent="0" defTabSz="914400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3600" b="1" smtClean="0">
                <a:latin typeface="Times New Roman" pitchFamily="18" charset="0"/>
              </a:rPr>
              <a:t>Wang Kun and ___ _____ Wang Wei are </a:t>
            </a:r>
          </a:p>
          <a:p>
            <a:pPr marL="0" indent="0" defTabSz="914400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3600" b="1" smtClean="0">
                <a:latin typeface="Times New Roman" pitchFamily="18" charset="0"/>
              </a:rPr>
              <a:t>dreaming about _____________________.</a:t>
            </a:r>
          </a:p>
        </p:txBody>
      </p:sp>
      <p:pic>
        <p:nvPicPr>
          <p:cNvPr id="75780" name="Picture 4" descr="u=79551546,826609723&amp;gp=3"/>
          <p:cNvPicPr>
            <a:picLocks noChangeAspect="1" noChangeArrowheads="1"/>
          </p:cNvPicPr>
          <p:nvPr/>
        </p:nvPicPr>
        <p:blipFill>
          <a:blip r:embed="rId2" cstate="print">
            <a:lum contrast="3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16113"/>
            <a:ext cx="7561263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3562350" y="4725988"/>
            <a:ext cx="2012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his  sister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3706813" y="5518150"/>
            <a:ext cx="48974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taking a great bike trip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2882894" y="49748"/>
            <a:ext cx="5578009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000000"/>
                </a:solidFill>
              </a:rPr>
              <a:t>Paragraph 1: Dream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387" y="-21908"/>
            <a:ext cx="287550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rgbClr val="FFFFFF"/>
                </a:solidFill>
              </a:rPr>
              <a:t>2.scanning</a:t>
            </a:r>
            <a:endParaRPr lang="zh-CN" altLang="en-US" sz="3600" b="1" dirty="0">
              <a:solidFill>
                <a:srgbClr val="FFFFFF"/>
              </a:solidFill>
            </a:endParaRPr>
          </a:p>
        </p:txBody>
      </p:sp>
      <p:sp>
        <p:nvSpPr>
          <p:cNvPr id="9" name="Rectangle 2"/>
          <p:cNvSpPr txBox="1">
            <a:spLocks noRot="1" noChangeArrowheads="1"/>
          </p:cNvSpPr>
          <p:nvPr/>
        </p:nvSpPr>
        <p:spPr bwMode="auto">
          <a:xfrm>
            <a:off x="1907704" y="1133476"/>
            <a:ext cx="5745162" cy="78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algn="l"/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      </a:t>
            </a:r>
            <a:r>
              <a:rPr lang="en-US" altLang="zh-CN" sz="4000" b="1" dirty="0" smtClean="0">
                <a:solidFill>
                  <a:srgbClr val="FF0000"/>
                </a:solidFill>
                <a:latin typeface="Times New Roman" pitchFamily="18" charset="0"/>
              </a:rPr>
              <a:t>Who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      </a:t>
            </a:r>
            <a:r>
              <a:rPr lang="en-US" altLang="zh-CN" sz="4000" b="1" dirty="0" smtClean="0">
                <a:solidFill>
                  <a:srgbClr val="FF0000"/>
                </a:solidFill>
                <a:latin typeface="Times New Roman" pitchFamily="18" charset="0"/>
              </a:rPr>
              <a:t>and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     </a:t>
            </a:r>
            <a:r>
              <a:rPr lang="en-US" altLang="zh-CN" sz="4000" b="1" dirty="0" smtClean="0">
                <a:solidFill>
                  <a:srgbClr val="FF0000"/>
                </a:solidFill>
                <a:latin typeface="Times New Roman" pitchFamily="18" charset="0"/>
              </a:rPr>
              <a:t>What</a:t>
            </a:r>
            <a:endParaRPr lang="en-US" altLang="zh-CN" sz="40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995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uiExpand="1" build="p"/>
      <p:bldP spid="75781" grpId="0"/>
      <p:bldP spid="757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20688"/>
            <a:ext cx="3779912" cy="54006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altLang="zh-CN" sz="3000" b="1" dirty="0" smtClean="0"/>
              <a:t>Since middle school</a:t>
            </a:r>
          </a:p>
          <a:p>
            <a:pPr marL="0" indent="0">
              <a:buNone/>
            </a:pPr>
            <a:endParaRPr lang="en-US" altLang="zh-CN" sz="3000" b="1" dirty="0" smtClean="0"/>
          </a:p>
          <a:p>
            <a:pPr marL="0" indent="0">
              <a:buNone/>
            </a:pPr>
            <a:r>
              <a:rPr lang="en-US" altLang="zh-CN" sz="3000" b="1" dirty="0" smtClean="0"/>
              <a:t>2.Two years ago</a:t>
            </a:r>
          </a:p>
          <a:p>
            <a:pPr marL="0" indent="0">
              <a:buNone/>
            </a:pPr>
            <a:endParaRPr lang="en-US" altLang="zh-CN" sz="3000" b="1" dirty="0"/>
          </a:p>
          <a:p>
            <a:pPr marL="0" indent="0">
              <a:buNone/>
            </a:pPr>
            <a:endParaRPr lang="en-US" altLang="zh-CN" sz="3000" b="1" dirty="0" smtClean="0"/>
          </a:p>
          <a:p>
            <a:pPr marL="0" indent="0">
              <a:buNone/>
            </a:pPr>
            <a:r>
              <a:rPr lang="en-US" altLang="zh-CN" sz="3000" b="1" dirty="0" smtClean="0"/>
              <a:t>3.Last year</a:t>
            </a:r>
          </a:p>
          <a:p>
            <a:pPr marL="0" indent="0">
              <a:buNone/>
            </a:pPr>
            <a:endParaRPr lang="en-US" altLang="zh-CN" sz="3000" b="1" dirty="0"/>
          </a:p>
          <a:p>
            <a:pPr marL="0" indent="0">
              <a:buNone/>
            </a:pPr>
            <a:endParaRPr lang="en-US" altLang="zh-CN" sz="3000" b="1" dirty="0" smtClean="0"/>
          </a:p>
          <a:p>
            <a:pPr marL="0" indent="0">
              <a:buNone/>
            </a:pPr>
            <a:endParaRPr lang="en-US" altLang="zh-CN" sz="3000" b="1" dirty="0" smtClean="0"/>
          </a:p>
          <a:p>
            <a:pPr marL="0" indent="0">
              <a:buNone/>
            </a:pPr>
            <a:r>
              <a:rPr lang="en-US" altLang="zh-CN" sz="3000" b="1" dirty="0" smtClean="0"/>
              <a:t>4. After graduation</a:t>
            </a:r>
            <a:endParaRPr lang="zh-CN" altLang="en-US" sz="3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275856" y="1988840"/>
            <a:ext cx="5472608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000" b="1" dirty="0" smtClean="0">
                <a:solidFill>
                  <a:srgbClr val="000000"/>
                </a:solidFill>
              </a:rPr>
              <a:t>She and I bought ____________________</a:t>
            </a:r>
            <a:endParaRPr lang="zh-CN" altLang="en-US" sz="3000" b="1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2442954"/>
            <a:ext cx="52565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</a:rPr>
              <a:t>e</a:t>
            </a:r>
            <a:r>
              <a:rPr lang="en-US" altLang="zh-CN" sz="3000" b="1" dirty="0" smtClean="0">
                <a:solidFill>
                  <a:srgbClr val="FF0000"/>
                </a:solidFill>
              </a:rPr>
              <a:t>xpensive mountain bikes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6" name="下箭头 5"/>
          <p:cNvSpPr/>
          <p:nvPr/>
        </p:nvSpPr>
        <p:spPr bwMode="auto">
          <a:xfrm>
            <a:off x="1238485" y="2743196"/>
            <a:ext cx="288032" cy="1080120"/>
          </a:xfrm>
          <a:prstGeom prst="downArrow">
            <a:avLst/>
          </a:prstGeom>
          <a:solidFill>
            <a:schemeClr val="tx1"/>
          </a:solidFill>
          <a:ln w="127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下箭头 6"/>
          <p:cNvSpPr/>
          <p:nvPr/>
        </p:nvSpPr>
        <p:spPr bwMode="auto">
          <a:xfrm>
            <a:off x="1223986" y="4600243"/>
            <a:ext cx="288032" cy="1080120"/>
          </a:xfrm>
          <a:prstGeom prst="downArrow">
            <a:avLst/>
          </a:prstGeom>
          <a:solidFill>
            <a:schemeClr val="tx1"/>
          </a:solidFill>
          <a:ln w="127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27784" y="3140968"/>
            <a:ext cx="6264696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000" b="1" dirty="0" smtClean="0">
                <a:solidFill>
                  <a:srgbClr val="000000"/>
                </a:solidFill>
              </a:rPr>
              <a:t>Wang Wei visited our cousins who grew up in western _______ _______ near ___________</a:t>
            </a:r>
            <a:endParaRPr lang="zh-CN" altLang="en-US" sz="3000" b="1" dirty="0">
              <a:solidFill>
                <a:srgbClr val="0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64288" y="3573016"/>
            <a:ext cx="157568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 smtClean="0">
                <a:solidFill>
                  <a:srgbClr val="FF0000"/>
                </a:solidFill>
              </a:rPr>
              <a:t>Yunnan</a:t>
            </a:r>
            <a:endParaRPr lang="zh-CN" altLang="en-US" sz="30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20072" y="4077072"/>
            <a:ext cx="351891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 smtClean="0">
                <a:solidFill>
                  <a:srgbClr val="FF0000"/>
                </a:solidFill>
              </a:rPr>
              <a:t>the </a:t>
            </a:r>
            <a:r>
              <a:rPr lang="en-US" altLang="zh-CN" sz="3000" b="1" dirty="0" err="1" smtClean="0">
                <a:solidFill>
                  <a:srgbClr val="FF0000"/>
                </a:solidFill>
              </a:rPr>
              <a:t>Lancang</a:t>
            </a:r>
            <a:r>
              <a:rPr lang="en-US" altLang="zh-CN" sz="3000" b="1" dirty="0" smtClean="0">
                <a:solidFill>
                  <a:srgbClr val="FF0000"/>
                </a:solidFill>
              </a:rPr>
              <a:t> River</a:t>
            </a:r>
            <a:endParaRPr lang="zh-CN" altLang="en-US" sz="30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63888" y="4725144"/>
            <a:ext cx="5724128" cy="19389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000" b="1" dirty="0" smtClean="0">
                <a:solidFill>
                  <a:srgbClr val="000000"/>
                </a:solidFill>
              </a:rPr>
              <a:t>We finally had a chance to_______________, and decided to cycle along ____________________</a:t>
            </a:r>
            <a:endParaRPr lang="zh-CN" altLang="en-US" sz="3000" b="1" dirty="0">
              <a:solidFill>
                <a:srgbClr val="00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95936" y="5157192"/>
            <a:ext cx="287771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</a:rPr>
              <a:t>take a bike trip</a:t>
            </a:r>
            <a:endParaRPr lang="zh-CN" altLang="en-US" sz="30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63888" y="6021288"/>
            <a:ext cx="47525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 smtClean="0">
                <a:solidFill>
                  <a:srgbClr val="FF0000"/>
                </a:solidFill>
              </a:rPr>
              <a:t>the Mekong River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3608" y="0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Q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：</a:t>
            </a:r>
            <a:r>
              <a:rPr lang="en-US" altLang="zh-CN" sz="3200" b="1" dirty="0">
                <a:solidFill>
                  <a:srgbClr val="FF0000"/>
                </a:solidFill>
              </a:rPr>
              <a:t>H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ow is their dream developed ?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31840" y="692696"/>
            <a:ext cx="5616624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000" b="1" dirty="0" smtClean="0">
                <a:solidFill>
                  <a:srgbClr val="000000"/>
                </a:solidFill>
              </a:rPr>
              <a:t>We have dreamed about ____________________</a:t>
            </a:r>
            <a:endParaRPr lang="zh-CN" altLang="en-US" sz="3000" b="1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91880" y="1146810"/>
            <a:ext cx="4320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 smtClean="0">
                <a:solidFill>
                  <a:srgbClr val="FF0000"/>
                </a:solidFill>
              </a:rPr>
              <a:t>taking a bike trip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  <p:sp>
        <p:nvSpPr>
          <p:cNvPr id="19" name="下箭头 18"/>
          <p:cNvSpPr/>
          <p:nvPr/>
        </p:nvSpPr>
        <p:spPr bwMode="auto">
          <a:xfrm>
            <a:off x="1251192" y="1711581"/>
            <a:ext cx="262617" cy="540060"/>
          </a:xfrm>
          <a:prstGeom prst="downArrow">
            <a:avLst/>
          </a:prstGeom>
          <a:solidFill>
            <a:schemeClr val="tx1"/>
          </a:solidFill>
          <a:ln w="127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411760" y="4027130"/>
            <a:ext cx="19159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 smtClean="0">
                <a:solidFill>
                  <a:srgbClr val="FF0000"/>
                </a:solidFill>
              </a:rPr>
              <a:t>Province </a:t>
            </a:r>
            <a:endParaRPr lang="zh-CN" altLang="en-US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614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/>
      <p:bldP spid="8" grpId="0" animBg="1"/>
      <p:bldP spid="10" grpId="0"/>
      <p:bldP spid="11" grpId="0"/>
      <p:bldP spid="12" grpId="0" animBg="1"/>
      <p:bldP spid="13" grpId="0"/>
      <p:bldP spid="14" grpId="0"/>
      <p:bldP spid="16" grpId="0" animBg="1"/>
      <p:bldP spid="18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908720"/>
            <a:ext cx="6984776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solidFill>
                  <a:srgbClr val="1E0AB6"/>
                </a:solidFill>
              </a:rPr>
              <a:t>b</a:t>
            </a:r>
            <a:r>
              <a:rPr lang="en-US" altLang="zh-CN" b="1" dirty="0" smtClean="0">
                <a:solidFill>
                  <a:srgbClr val="1E0AB6"/>
                </a:solidFill>
              </a:rPr>
              <a:t>e fond of                  </a:t>
            </a:r>
            <a:r>
              <a:rPr lang="zh-CN" altLang="en-US" b="1" dirty="0" smtClean="0">
                <a:solidFill>
                  <a:srgbClr val="1E0AB6"/>
                </a:solidFill>
              </a:rPr>
              <a:t>喜欢</a:t>
            </a:r>
            <a:endParaRPr lang="en-US" altLang="zh-CN" b="1" dirty="0" smtClean="0">
              <a:solidFill>
                <a:srgbClr val="1E0AB6"/>
              </a:solidFill>
            </a:endParaRPr>
          </a:p>
          <a:p>
            <a:pPr marL="0" indent="0">
              <a:buNone/>
            </a:pPr>
            <a:r>
              <a:rPr lang="en-US" altLang="zh-CN" b="1" dirty="0">
                <a:solidFill>
                  <a:srgbClr val="1E0AB6"/>
                </a:solidFill>
              </a:rPr>
              <a:t>change one’s mind </a:t>
            </a:r>
            <a:r>
              <a:rPr lang="en-US" altLang="zh-CN" b="1" dirty="0" smtClean="0">
                <a:solidFill>
                  <a:srgbClr val="1E0AB6"/>
                </a:solidFill>
              </a:rPr>
              <a:t>  </a:t>
            </a:r>
            <a:r>
              <a:rPr lang="zh-CN" altLang="en-US" b="1" dirty="0" smtClean="0">
                <a:solidFill>
                  <a:srgbClr val="1E0AB6"/>
                </a:solidFill>
              </a:rPr>
              <a:t>改</a:t>
            </a:r>
            <a:r>
              <a:rPr lang="zh-CN" altLang="en-US" b="1" dirty="0">
                <a:solidFill>
                  <a:srgbClr val="1E0AB6"/>
                </a:solidFill>
              </a:rPr>
              <a:t>变主意</a:t>
            </a:r>
            <a:endParaRPr lang="en-US" altLang="zh-CN" b="1" dirty="0">
              <a:solidFill>
                <a:srgbClr val="1E0AB6"/>
              </a:solidFill>
            </a:endParaRPr>
          </a:p>
          <a:p>
            <a:pPr marL="0" indent="0">
              <a:buNone/>
            </a:pPr>
            <a:r>
              <a:rPr lang="en-US" altLang="zh-CN" b="1" dirty="0">
                <a:solidFill>
                  <a:srgbClr val="1E0AB6"/>
                </a:solidFill>
              </a:rPr>
              <a:t>make up one’s </a:t>
            </a:r>
            <a:r>
              <a:rPr lang="en-US" altLang="zh-CN" b="1" dirty="0" smtClean="0">
                <a:solidFill>
                  <a:srgbClr val="1E0AB6"/>
                </a:solidFill>
              </a:rPr>
              <a:t>mind </a:t>
            </a:r>
            <a:r>
              <a:rPr lang="zh-CN" altLang="en-US" b="1" dirty="0" smtClean="0">
                <a:solidFill>
                  <a:srgbClr val="1E0AB6"/>
                </a:solidFill>
              </a:rPr>
              <a:t>下定决心</a:t>
            </a:r>
            <a:endParaRPr lang="en-US" altLang="zh-CN" b="1" dirty="0" smtClean="0">
              <a:solidFill>
                <a:srgbClr val="1E0AB6"/>
              </a:solidFill>
            </a:endParaRPr>
          </a:p>
          <a:p>
            <a:pPr marL="0" indent="0">
              <a:buNone/>
            </a:pPr>
            <a:r>
              <a:rPr lang="en-US" altLang="zh-CN" b="1" dirty="0">
                <a:solidFill>
                  <a:srgbClr val="1E0AB6"/>
                </a:solidFill>
              </a:rPr>
              <a:t>care about </a:t>
            </a:r>
            <a:r>
              <a:rPr lang="en-US" altLang="zh-CN" b="1" dirty="0" smtClean="0">
                <a:solidFill>
                  <a:srgbClr val="1E0AB6"/>
                </a:solidFill>
              </a:rPr>
              <a:t>                </a:t>
            </a:r>
            <a:r>
              <a:rPr lang="zh-CN" altLang="en-US" b="1" dirty="0" smtClean="0">
                <a:solidFill>
                  <a:srgbClr val="1E0AB6"/>
                </a:solidFill>
              </a:rPr>
              <a:t>关心</a:t>
            </a:r>
            <a:endParaRPr lang="en-US" altLang="zh-CN" b="1" dirty="0" smtClean="0">
              <a:solidFill>
                <a:srgbClr val="1E0AB6"/>
              </a:solidFill>
            </a:endParaRP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journey </a:t>
            </a:r>
            <a:r>
              <a:rPr lang="en-US" altLang="zh-CN" b="1" dirty="0">
                <a:solidFill>
                  <a:srgbClr val="FF0000"/>
                </a:solidFill>
              </a:rPr>
              <a:t>n</a:t>
            </a:r>
            <a:r>
              <a:rPr lang="en-US" altLang="zh-CN" b="1" dirty="0" smtClean="0">
                <a:solidFill>
                  <a:srgbClr val="FF0000"/>
                </a:solidFill>
              </a:rPr>
              <a:t>.                 </a:t>
            </a:r>
            <a:r>
              <a:rPr lang="zh-CN" altLang="en-US" b="1" dirty="0" smtClean="0">
                <a:solidFill>
                  <a:srgbClr val="FF0000"/>
                </a:solidFill>
              </a:rPr>
              <a:t>旅</a:t>
            </a:r>
            <a:r>
              <a:rPr lang="zh-CN" altLang="en-US" b="1" dirty="0">
                <a:solidFill>
                  <a:srgbClr val="FF0000"/>
                </a:solidFill>
              </a:rPr>
              <a:t>行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altitude n</a:t>
            </a:r>
            <a:r>
              <a:rPr lang="en-US" altLang="zh-CN" b="1" dirty="0" smtClean="0">
                <a:solidFill>
                  <a:srgbClr val="FF0000"/>
                </a:solidFill>
              </a:rPr>
              <a:t>.                 </a:t>
            </a:r>
            <a:r>
              <a:rPr lang="zh-CN" altLang="en-US" b="1" dirty="0" smtClean="0">
                <a:solidFill>
                  <a:srgbClr val="FF0000"/>
                </a:solidFill>
              </a:rPr>
              <a:t>海拔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shortcoming n.        </a:t>
            </a:r>
            <a:r>
              <a:rPr lang="zh-CN" altLang="en-US" b="1" dirty="0" smtClean="0">
                <a:solidFill>
                  <a:srgbClr val="FF0000"/>
                </a:solidFill>
              </a:rPr>
              <a:t>缺点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00B050"/>
                </a:solidFill>
              </a:rPr>
              <a:t>stubborn adj.           </a:t>
            </a:r>
            <a:r>
              <a:rPr lang="zh-CN" altLang="en-US" b="1" dirty="0" smtClean="0">
                <a:solidFill>
                  <a:srgbClr val="00B050"/>
                </a:solidFill>
              </a:rPr>
              <a:t>顽固的</a:t>
            </a:r>
            <a:endParaRPr lang="en-US" altLang="zh-CN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altLang="zh-CN" b="1" dirty="0">
                <a:solidFill>
                  <a:srgbClr val="00B050"/>
                </a:solidFill>
              </a:rPr>
              <a:t>determined adj</a:t>
            </a:r>
            <a:r>
              <a:rPr lang="en-US" altLang="zh-CN" b="1" dirty="0" smtClean="0">
                <a:solidFill>
                  <a:srgbClr val="00B050"/>
                </a:solidFill>
              </a:rPr>
              <a:t>.       </a:t>
            </a:r>
            <a:r>
              <a:rPr lang="zh-CN" altLang="en-US" b="1" dirty="0" smtClean="0">
                <a:solidFill>
                  <a:srgbClr val="00B050"/>
                </a:solidFill>
              </a:rPr>
              <a:t>坚</a:t>
            </a:r>
            <a:r>
              <a:rPr lang="zh-CN" altLang="en-US" b="1" dirty="0">
                <a:solidFill>
                  <a:srgbClr val="00B050"/>
                </a:solidFill>
              </a:rPr>
              <a:t>决的</a:t>
            </a:r>
            <a:endParaRPr lang="en-US" altLang="zh-CN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organize vt.               </a:t>
            </a:r>
            <a:r>
              <a:rPr lang="zh-CN" altLang="en-US" b="1" dirty="0" smtClean="0">
                <a:solidFill>
                  <a:srgbClr val="FF0000"/>
                </a:solidFill>
              </a:rPr>
              <a:t>组织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endParaRPr lang="zh-CN" altLang="en-US" b="1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882894" y="49748"/>
            <a:ext cx="593757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prstClr val="black"/>
                </a:solidFill>
              </a:rPr>
              <a:t>Paragraph </a:t>
            </a:r>
            <a:r>
              <a:rPr lang="en-US" altLang="zh-CN" sz="3600" b="1" dirty="0" smtClean="0">
                <a:solidFill>
                  <a:prstClr val="black"/>
                </a:solidFill>
              </a:rPr>
              <a:t>2: plan/schedule</a:t>
            </a:r>
            <a:endParaRPr lang="en-US" altLang="zh-CN" sz="3600" b="1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87" y="-21908"/>
            <a:ext cx="2620397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prstClr val="white"/>
                </a:solidFill>
              </a:rPr>
              <a:t>scanning</a:t>
            </a:r>
            <a:endParaRPr lang="zh-CN" altLang="en-US" sz="3600" b="1" dirty="0">
              <a:solidFill>
                <a:prstClr val="white"/>
              </a:solidFill>
            </a:endParaRPr>
          </a:p>
        </p:txBody>
      </p:sp>
      <p:pic>
        <p:nvPicPr>
          <p:cNvPr id="8" name="图片 7" descr="e4e0005d6a6c0f8325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764704"/>
            <a:ext cx="4176464" cy="585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916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676400" y="1196752"/>
            <a:ext cx="5631904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 smtClean="0"/>
              <a:t>Q:Who organizes the trip? </a:t>
            </a:r>
          </a:p>
          <a:p>
            <a:pPr marL="0" indent="0">
              <a:buNone/>
            </a:pPr>
            <a:r>
              <a:rPr lang="en-US" altLang="zh-CN" sz="3600" b="1" dirty="0" smtClean="0"/>
              <a:t>       My sister Wang Wei.</a:t>
            </a:r>
          </a:p>
          <a:p>
            <a:pPr marL="0" indent="0">
              <a:buNone/>
            </a:pPr>
            <a:endParaRPr lang="en-US" altLang="zh-CN" sz="3600" b="1" dirty="0" smtClean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882894" y="49748"/>
            <a:ext cx="593757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prstClr val="black"/>
                </a:solidFill>
              </a:rPr>
              <a:t>Paragraph </a:t>
            </a:r>
            <a:r>
              <a:rPr lang="en-US" altLang="zh-CN" sz="3600" b="1" dirty="0" smtClean="0">
                <a:solidFill>
                  <a:prstClr val="black"/>
                </a:solidFill>
              </a:rPr>
              <a:t>2: plan/schedule</a:t>
            </a:r>
            <a:endParaRPr lang="en-US" altLang="zh-CN" sz="3600" b="1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87" y="-21908"/>
            <a:ext cx="2620397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prstClr val="white"/>
                </a:solidFill>
              </a:rPr>
              <a:t>scanning</a:t>
            </a:r>
            <a:endParaRPr lang="zh-CN" altLang="en-US" sz="3600" b="1" dirty="0">
              <a:solidFill>
                <a:prstClr val="white"/>
              </a:solidFill>
            </a:endParaRPr>
          </a:p>
        </p:txBody>
      </p:sp>
      <p:pic>
        <p:nvPicPr>
          <p:cNvPr id="6" name="Picture 12" descr="200411272029599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08875"/>
            <a:ext cx="3398390" cy="444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3009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755576" y="26750"/>
            <a:ext cx="7992888" cy="7448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Why is she stubborn?</a:t>
            </a:r>
          </a:p>
          <a:p>
            <a:pPr marL="0" indent="0" algn="ctr">
              <a:buNone/>
            </a:pPr>
            <a:endParaRPr lang="en-US" altLang="zh-CN" sz="2800" dirty="0" smtClean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556055"/>
            <a:ext cx="4648200" cy="6105390"/>
          </a:xfrm>
          <a:prstGeom prst="rect">
            <a:avLst/>
          </a:prstGeom>
          <a:solidFill>
            <a:srgbClr val="CC99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marL="357188" indent="-357188" algn="ctr">
              <a:lnSpc>
                <a:spcPct val="93000"/>
              </a:lnSpc>
            </a:pPr>
            <a:r>
              <a:rPr lang="en-US" altLang="zh-CN" sz="3000" b="1" dirty="0">
                <a:solidFill>
                  <a:prstClr val="black"/>
                </a:solidFill>
              </a:rPr>
              <a:t>Wang </a:t>
            </a:r>
            <a:r>
              <a:rPr lang="en-US" altLang="zh-CN" sz="3000" b="1" dirty="0" err="1">
                <a:solidFill>
                  <a:prstClr val="black"/>
                </a:solidFill>
              </a:rPr>
              <a:t>Kun’s</a:t>
            </a:r>
            <a:r>
              <a:rPr lang="en-US" altLang="zh-CN" sz="3000" b="1" dirty="0">
                <a:solidFill>
                  <a:prstClr val="black"/>
                </a:solidFill>
              </a:rPr>
              <a:t> opinions</a:t>
            </a:r>
          </a:p>
          <a:p>
            <a:pPr marL="357188" indent="-357188">
              <a:lnSpc>
                <a:spcPct val="93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1. Wang Wei didn’t know the best way of getting to places.</a:t>
            </a:r>
          </a:p>
          <a:p>
            <a:pPr marL="357188" indent="-357188">
              <a:lnSpc>
                <a:spcPct val="93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2. Wang Wei should look at a map first. </a:t>
            </a:r>
          </a:p>
          <a:p>
            <a:pPr marL="357188" indent="-357188">
              <a:lnSpc>
                <a:spcPct val="93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3. The </a:t>
            </a:r>
            <a:r>
              <a:rPr lang="en-US" altLang="zh-CN" sz="3000" b="1" dirty="0">
                <a:solidFill>
                  <a:srgbClr val="FF0000"/>
                </a:solidFill>
              </a:rPr>
              <a:t>source</a:t>
            </a:r>
            <a:r>
              <a:rPr lang="en-US" altLang="zh-CN" sz="3000" b="1" dirty="0">
                <a:solidFill>
                  <a:srgbClr val="1E0AB6"/>
                </a:solidFill>
              </a:rPr>
              <a:t> of the Mekong is in Qinghai Province. </a:t>
            </a:r>
          </a:p>
          <a:p>
            <a:pPr marL="357188" indent="-357188">
              <a:lnSpc>
                <a:spcPct val="93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4. The </a:t>
            </a:r>
            <a:r>
              <a:rPr lang="en-US" altLang="zh-CN" sz="3000" b="1" dirty="0">
                <a:solidFill>
                  <a:srgbClr val="FF0000"/>
                </a:solidFill>
              </a:rPr>
              <a:t>journey</a:t>
            </a:r>
            <a:r>
              <a:rPr lang="en-US" altLang="zh-CN" sz="3000" b="1" dirty="0">
                <a:solidFill>
                  <a:srgbClr val="1E0AB6"/>
                </a:solidFill>
              </a:rPr>
              <a:t> would begin at an </a:t>
            </a:r>
            <a:r>
              <a:rPr lang="en-US" altLang="zh-CN" sz="3000" b="1" dirty="0">
                <a:solidFill>
                  <a:srgbClr val="FF0000"/>
                </a:solidFill>
              </a:rPr>
              <a:t>altitude </a:t>
            </a:r>
            <a:r>
              <a:rPr lang="en-US" altLang="zh-CN" sz="3000" b="1" dirty="0">
                <a:solidFill>
                  <a:srgbClr val="1E0AB6"/>
                </a:solidFill>
              </a:rPr>
              <a:t>of  more than 5, 000 meters. </a:t>
            </a:r>
          </a:p>
          <a:p>
            <a:pPr marL="357188" indent="-357188">
              <a:lnSpc>
                <a:spcPct val="93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5. It would be hard to breathe the air. 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716016" y="620688"/>
            <a:ext cx="4355976" cy="5911491"/>
          </a:xfrm>
          <a:prstGeom prst="rect">
            <a:avLst/>
          </a:prstGeom>
          <a:solidFill>
            <a:srgbClr val="FFCC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marL="450850" indent="-450850" algn="ctr">
              <a:lnSpc>
                <a:spcPct val="105000"/>
              </a:lnSpc>
            </a:pPr>
            <a:r>
              <a:rPr lang="en-US" altLang="zh-CN" sz="3000" b="1" dirty="0">
                <a:solidFill>
                  <a:prstClr val="black"/>
                </a:solidFill>
              </a:rPr>
              <a:t>Wang Wei’s reactions</a:t>
            </a:r>
          </a:p>
          <a:p>
            <a:pPr marL="450850" indent="-450850">
              <a:lnSpc>
                <a:spcPct val="105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A. She said she could </a:t>
            </a:r>
            <a:r>
              <a:rPr lang="en-US" altLang="zh-CN" sz="3000" b="1" dirty="0">
                <a:solidFill>
                  <a:srgbClr val="FF0000"/>
                </a:solidFill>
              </a:rPr>
              <a:t>organize</a:t>
            </a:r>
            <a:r>
              <a:rPr lang="en-US" altLang="zh-CN" sz="3000" b="1" dirty="0">
                <a:solidFill>
                  <a:srgbClr val="1E0AB6"/>
                </a:solidFill>
              </a:rPr>
              <a:t> the trip </a:t>
            </a:r>
            <a:r>
              <a:rPr lang="en-US" altLang="zh-CN" sz="3000" b="1" dirty="0">
                <a:solidFill>
                  <a:srgbClr val="FF0000"/>
                </a:solidFill>
              </a:rPr>
              <a:t>properly</a:t>
            </a:r>
            <a:r>
              <a:rPr lang="en-US" altLang="zh-CN" sz="3000" b="1" dirty="0">
                <a:solidFill>
                  <a:srgbClr val="1E0AB6"/>
                </a:solidFill>
              </a:rPr>
              <a:t>.</a:t>
            </a:r>
          </a:p>
          <a:p>
            <a:pPr marL="450850" indent="-450850">
              <a:lnSpc>
                <a:spcPct val="105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B. She would not </a:t>
            </a:r>
            <a:r>
              <a:rPr lang="en-US" altLang="zh-CN" sz="3000" b="1" dirty="0">
                <a:solidFill>
                  <a:srgbClr val="FF0000"/>
                </a:solidFill>
              </a:rPr>
              <a:t>change her mind</a:t>
            </a:r>
            <a:r>
              <a:rPr lang="en-US" altLang="zh-CN" sz="3000" b="1" dirty="0">
                <a:solidFill>
                  <a:srgbClr val="1E0AB6"/>
                </a:solidFill>
              </a:rPr>
              <a:t>.</a:t>
            </a:r>
          </a:p>
          <a:p>
            <a:pPr marL="450850" indent="-450850">
              <a:lnSpc>
                <a:spcPct val="105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C. She </a:t>
            </a:r>
            <a:r>
              <a:rPr lang="en-US" altLang="zh-CN" sz="3000" b="1" dirty="0" smtClean="0">
                <a:solidFill>
                  <a:srgbClr val="1E0AB6"/>
                </a:solidFill>
              </a:rPr>
              <a:t>seemed </a:t>
            </a:r>
            <a:r>
              <a:rPr lang="en-US" altLang="zh-CN" sz="3000" b="1" dirty="0">
                <a:solidFill>
                  <a:srgbClr val="1E0AB6"/>
                </a:solidFill>
              </a:rPr>
              <a:t>to be excited about it. </a:t>
            </a:r>
          </a:p>
          <a:p>
            <a:pPr marL="450850" indent="-450850">
              <a:lnSpc>
                <a:spcPct val="105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D. She does not </a:t>
            </a:r>
            <a:r>
              <a:rPr lang="en-US" altLang="zh-CN" sz="3000" b="1" dirty="0">
                <a:solidFill>
                  <a:srgbClr val="FF0000"/>
                </a:solidFill>
              </a:rPr>
              <a:t>care about details</a:t>
            </a:r>
            <a:r>
              <a:rPr lang="en-US" altLang="zh-CN" sz="3000" b="1" dirty="0">
                <a:solidFill>
                  <a:srgbClr val="1E0AB6"/>
                </a:solidFill>
              </a:rPr>
              <a:t>. </a:t>
            </a:r>
          </a:p>
          <a:p>
            <a:pPr marL="450850" indent="-450850">
              <a:lnSpc>
                <a:spcPct val="105000"/>
              </a:lnSpc>
            </a:pPr>
            <a:r>
              <a:rPr lang="en-US" altLang="zh-CN" sz="3000" b="1" dirty="0">
                <a:solidFill>
                  <a:srgbClr val="1E0AB6"/>
                </a:solidFill>
              </a:rPr>
              <a:t>E. She said it would be an interesting experience.  </a:t>
            </a: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4067944" y="1412776"/>
            <a:ext cx="936104" cy="1676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3059832" y="2708920"/>
            <a:ext cx="1728192" cy="2016224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V="1">
            <a:off x="3851920" y="2996950"/>
            <a:ext cx="936104" cy="86409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V="1">
            <a:off x="4067944" y="3933056"/>
            <a:ext cx="792088" cy="115212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 flipV="1">
            <a:off x="3203848" y="5877272"/>
            <a:ext cx="1656184" cy="504056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25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882894" y="49748"/>
            <a:ext cx="593757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prstClr val="black"/>
                </a:solidFill>
              </a:rPr>
              <a:t>Paragraph </a:t>
            </a:r>
            <a:r>
              <a:rPr lang="en-US" altLang="zh-CN" sz="3600" b="1" dirty="0" smtClean="0">
                <a:solidFill>
                  <a:prstClr val="black"/>
                </a:solidFill>
              </a:rPr>
              <a:t>3: the Mekong River</a:t>
            </a:r>
            <a:endParaRPr lang="en-US" altLang="zh-CN" sz="3600" b="1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87" y="-21908"/>
            <a:ext cx="2404373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prstClr val="white"/>
                </a:solidFill>
              </a:rPr>
              <a:t>scanning</a:t>
            </a:r>
            <a:endParaRPr lang="zh-CN" altLang="en-US" sz="3600" b="1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692696"/>
            <a:ext cx="8280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Where do they find information about the Mekong River?</a:t>
            </a:r>
          </a:p>
          <a:p>
            <a:endParaRPr lang="en-US" altLang="zh-CN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 smtClean="0">
                <a:solidFill>
                  <a:srgbClr val="1E0AB6"/>
                </a:solidFill>
                <a:latin typeface="Times New Roman" pitchFamily="18" charset="0"/>
                <a:cs typeface="Times New Roman" pitchFamily="18" charset="0"/>
              </a:rPr>
              <a:t>They went to the library and found a large atlas with good maps.</a:t>
            </a:r>
          </a:p>
          <a:p>
            <a:endParaRPr lang="zh-CN" altLang="en-US" sz="3200" b="1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08920"/>
            <a:ext cx="3096344" cy="439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0035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30" name="Group 10"/>
          <p:cNvGrpSpPr>
            <a:grpSpLocks/>
          </p:cNvGrpSpPr>
          <p:nvPr/>
        </p:nvGrpSpPr>
        <p:grpSpPr bwMode="auto">
          <a:xfrm>
            <a:off x="330200" y="450850"/>
            <a:ext cx="8351838" cy="5737225"/>
            <a:chOff x="295" y="432"/>
            <a:chExt cx="5261" cy="3614"/>
          </a:xfrm>
        </p:grpSpPr>
        <p:pic>
          <p:nvPicPr>
            <p:cNvPr id="56323" name="Picture 3" descr="冰河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6863"/>
            <a:stretch>
              <a:fillRect/>
            </a:stretch>
          </p:blipFill>
          <p:spPr bwMode="auto">
            <a:xfrm>
              <a:off x="295" y="1163"/>
              <a:ext cx="2494" cy="18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324" name="Text Box 4"/>
            <p:cNvSpPr txBox="1">
              <a:spLocks noChangeArrowheads="1"/>
            </p:cNvSpPr>
            <p:nvPr/>
          </p:nvSpPr>
          <p:spPr bwMode="auto">
            <a:xfrm>
              <a:off x="476" y="3158"/>
              <a:ext cx="5080" cy="8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rgbClr val="000000"/>
                  </a:solidFill>
                  <a:latin typeface="Times New Roman" pitchFamily="18" charset="0"/>
                </a:rPr>
                <a:t>It </a:t>
              </a:r>
              <a:r>
                <a:rPr lang="en-US" altLang="zh-CN" sz="3600" b="1" dirty="0" smtClean="0">
                  <a:solidFill>
                    <a:srgbClr val="0070C0"/>
                  </a:solidFill>
                  <a:latin typeface="Times New Roman" pitchFamily="18" charset="0"/>
                </a:rPr>
                <a:t>begins</a:t>
              </a:r>
              <a:r>
                <a:rPr lang="en-US" altLang="zh-CN" sz="3600" b="1" dirty="0" smtClean="0">
                  <a:solidFill>
                    <a:srgbClr val="000000"/>
                  </a:solidFill>
                  <a:latin typeface="Times New Roman" pitchFamily="18" charset="0"/>
                </a:rPr>
                <a:t> in a _______ on a ________ _________.     </a:t>
              </a:r>
            </a:p>
          </p:txBody>
        </p:sp>
        <p:pic>
          <p:nvPicPr>
            <p:cNvPr id="56328" name="Picture 8" descr="1106559023_ymaOc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3760"/>
            <a:stretch>
              <a:fillRect/>
            </a:stretch>
          </p:blipFill>
          <p:spPr bwMode="auto">
            <a:xfrm>
              <a:off x="2928" y="1152"/>
              <a:ext cx="2548" cy="1824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329" name="Rectangle 9"/>
            <p:cNvSpPr>
              <a:spLocks noChangeArrowheads="1"/>
            </p:cNvSpPr>
            <p:nvPr/>
          </p:nvSpPr>
          <p:spPr bwMode="auto">
            <a:xfrm>
              <a:off x="384" y="432"/>
              <a:ext cx="5028" cy="5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smtClean="0">
                  <a:solidFill>
                    <a:srgbClr val="000000"/>
                  </a:solidFill>
                  <a:latin typeface="Times New Roman" pitchFamily="18" charset="0"/>
                </a:rPr>
                <a:t>What can </a:t>
              </a:r>
              <a:r>
                <a:rPr kumimoji="1" lang="en-US" altLang="zh-CN" sz="3600" b="1" smtClean="0">
                  <a:solidFill>
                    <a:srgbClr val="000000"/>
                  </a:solidFill>
                  <a:latin typeface="Times New Roman" pitchFamily="18" charset="0"/>
                </a:rPr>
                <a:t>t</a:t>
              </a:r>
              <a:r>
                <a:rPr lang="en-US" altLang="zh-CN" sz="3600" b="1" smtClean="0">
                  <a:solidFill>
                    <a:srgbClr val="000000"/>
                  </a:solidFill>
                  <a:latin typeface="Times New Roman" pitchFamily="18" charset="0"/>
                </a:rPr>
                <a:t>hey see during the journey?</a:t>
              </a:r>
            </a:p>
          </p:txBody>
        </p:sp>
      </p:grp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3382963" y="4724400"/>
            <a:ext cx="1779587" cy="75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 glacier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756792" y="5448716"/>
            <a:ext cx="3895297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in </a:t>
            </a:r>
            <a:r>
              <a:rPr lang="en-US" altLang="zh-CN" sz="3600" b="1" dirty="0" err="1" smtClean="0">
                <a:solidFill>
                  <a:srgbClr val="FF0000"/>
                </a:solidFill>
                <a:latin typeface="Times New Roman" pitchFamily="18" charset="0"/>
              </a:rPr>
              <a:t>Qinhai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 Province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6014999" y="4803808"/>
            <a:ext cx="2063750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mountain</a:t>
            </a:r>
          </a:p>
        </p:txBody>
      </p:sp>
    </p:spTree>
    <p:extLst>
      <p:ext uri="{BB962C8B-B14F-4D97-AF65-F5344CB8AC3E}">
        <p14:creationId xmlns:p14="http://schemas.microsoft.com/office/powerpoint/2010/main" xmlns="" val="4262675725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  <p:bldP spid="56326" grpId="0"/>
      <p:bldP spid="563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53" name="Group 9"/>
          <p:cNvGrpSpPr>
            <a:grpSpLocks/>
          </p:cNvGrpSpPr>
          <p:nvPr/>
        </p:nvGrpSpPr>
        <p:grpSpPr bwMode="auto">
          <a:xfrm>
            <a:off x="457200" y="914400"/>
            <a:ext cx="8534400" cy="4927600"/>
            <a:chOff x="384" y="624"/>
            <a:chExt cx="5263" cy="3104"/>
          </a:xfrm>
        </p:grpSpPr>
        <p:pic>
          <p:nvPicPr>
            <p:cNvPr id="57346" name="Picture 2" descr="澜沧江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" y="624"/>
              <a:ext cx="2404" cy="19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347" name="Text Box 3"/>
            <p:cNvSpPr txBox="1">
              <a:spLocks noChangeArrowheads="1"/>
            </p:cNvSpPr>
            <p:nvPr/>
          </p:nvSpPr>
          <p:spPr bwMode="auto">
            <a:xfrm>
              <a:off x="521" y="2840"/>
              <a:ext cx="5126" cy="8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rgbClr val="0070C0"/>
                  </a:solidFill>
                  <a:latin typeface="Times New Roman" pitchFamily="18" charset="0"/>
                </a:rPr>
                <a:t>Then</a:t>
              </a:r>
              <a:r>
                <a:rPr lang="en-US" altLang="zh-CN" sz="3600" b="1" dirty="0" smtClean="0">
                  <a:solidFill>
                    <a:srgbClr val="000000"/>
                  </a:solidFill>
                  <a:latin typeface="Times New Roman" pitchFamily="18" charset="0"/>
                </a:rPr>
                <a:t>, it ______ quickly. It becomes</a:t>
              </a: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rgbClr val="000000"/>
                  </a:solidFill>
                  <a:latin typeface="Times New Roman" pitchFamily="18" charset="0"/>
                </a:rPr>
                <a:t>______ as it passes through deep ______.</a:t>
              </a:r>
            </a:p>
          </p:txBody>
        </p:sp>
        <p:pic>
          <p:nvPicPr>
            <p:cNvPr id="57352" name="Picture 8" descr="5200151_131553189162_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7188" t="21390" r="14063" b="14787"/>
            <a:stretch>
              <a:fillRect/>
            </a:stretch>
          </p:blipFill>
          <p:spPr bwMode="auto">
            <a:xfrm>
              <a:off x="3024" y="624"/>
              <a:ext cx="2400" cy="19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2406650" y="4430713"/>
            <a:ext cx="1403350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moves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747713" y="5060950"/>
            <a:ext cx="1428750" cy="75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rapids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7162800" y="5105400"/>
            <a:ext cx="1504950" cy="75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valleys</a:t>
            </a:r>
          </a:p>
        </p:txBody>
      </p:sp>
    </p:spTree>
    <p:extLst>
      <p:ext uri="{BB962C8B-B14F-4D97-AF65-F5344CB8AC3E}">
        <p14:creationId xmlns:p14="http://schemas.microsoft.com/office/powerpoint/2010/main" xmlns="" val="167928536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49" grpId="0"/>
      <p:bldP spid="573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6" name="Group 8"/>
          <p:cNvGrpSpPr>
            <a:grpSpLocks/>
          </p:cNvGrpSpPr>
          <p:nvPr/>
        </p:nvGrpSpPr>
        <p:grpSpPr bwMode="auto">
          <a:xfrm>
            <a:off x="381000" y="647700"/>
            <a:ext cx="8424863" cy="5753100"/>
            <a:chOff x="240" y="432"/>
            <a:chExt cx="5307" cy="3624"/>
          </a:xfrm>
        </p:grpSpPr>
        <p:sp>
          <p:nvSpPr>
            <p:cNvPr id="58371" name="Text Box 3"/>
            <p:cNvSpPr txBox="1">
              <a:spLocks noChangeArrowheads="1"/>
            </p:cNvSpPr>
            <p:nvPr/>
          </p:nvSpPr>
          <p:spPr bwMode="auto">
            <a:xfrm>
              <a:off x="240" y="3168"/>
              <a:ext cx="5307" cy="8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rgbClr val="0070C0"/>
                  </a:solidFill>
                  <a:latin typeface="Times New Roman" pitchFamily="18" charset="0"/>
                </a:rPr>
                <a:t>Sometimes</a:t>
              </a:r>
              <a:r>
                <a:rPr lang="en-US" altLang="zh-CN" sz="3600" b="1" dirty="0" smtClean="0">
                  <a:solidFill>
                    <a:srgbClr val="000000"/>
                  </a:solidFill>
                  <a:latin typeface="Times New Roman" pitchFamily="18" charset="0"/>
                </a:rPr>
                <a:t>, the river becomes a ________ and enters ____ ________.</a:t>
              </a:r>
            </a:p>
          </p:txBody>
        </p:sp>
        <p:pic>
          <p:nvPicPr>
            <p:cNvPr id="58375" name="Picture 7" descr="2152e7e115c2f95e9fb0a8574668948f_1024_81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5496"/>
            <a:stretch>
              <a:fillRect/>
            </a:stretch>
          </p:blipFill>
          <p:spPr bwMode="auto">
            <a:xfrm>
              <a:off x="528" y="432"/>
              <a:ext cx="4848" cy="2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571750" y="5753100"/>
            <a:ext cx="3067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wide   valleys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6673850" y="5111750"/>
            <a:ext cx="1936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waterfall</a:t>
            </a:r>
          </a:p>
        </p:txBody>
      </p:sp>
    </p:spTree>
    <p:extLst>
      <p:ext uri="{BB962C8B-B14F-4D97-AF65-F5344CB8AC3E}">
        <p14:creationId xmlns:p14="http://schemas.microsoft.com/office/powerpoint/2010/main" xmlns="" val="241414017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824955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solidFill>
                  <a:srgbClr val="0070C0"/>
                </a:solidFill>
              </a:rPr>
              <a:t>As it enters </a:t>
            </a:r>
            <a:r>
              <a:rPr lang="en-US" altLang="zh-CN" b="1" dirty="0" smtClean="0"/>
              <a:t>Southeast Asia, it makes wide________ or ________ through low valleys to plains. </a:t>
            </a:r>
            <a:endParaRPr lang="zh-CN" alt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656"/>
            <a:ext cx="6480720" cy="456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547664" y="5517232"/>
            <a:ext cx="13388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bends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759875" y="5518973"/>
            <a:ext cx="210826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meanders</a:t>
            </a:r>
          </a:p>
        </p:txBody>
      </p:sp>
    </p:spTree>
    <p:extLst>
      <p:ext uri="{BB962C8B-B14F-4D97-AF65-F5344CB8AC3E}">
        <p14:creationId xmlns:p14="http://schemas.microsoft.com/office/powerpoint/2010/main" xmlns="" val="135564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400" name="Group 8"/>
          <p:cNvGrpSpPr>
            <a:grpSpLocks/>
          </p:cNvGrpSpPr>
          <p:nvPr/>
        </p:nvGrpSpPr>
        <p:grpSpPr bwMode="auto">
          <a:xfrm>
            <a:off x="1066800" y="914400"/>
            <a:ext cx="7315200" cy="5232400"/>
            <a:chOff x="672" y="432"/>
            <a:chExt cx="4608" cy="3296"/>
          </a:xfrm>
        </p:grpSpPr>
        <p:sp>
          <p:nvSpPr>
            <p:cNvPr id="59394" name="Text Box 2"/>
            <p:cNvSpPr txBox="1">
              <a:spLocks noChangeArrowheads="1"/>
            </p:cNvSpPr>
            <p:nvPr/>
          </p:nvSpPr>
          <p:spPr bwMode="auto">
            <a:xfrm>
              <a:off x="884" y="2840"/>
              <a:ext cx="4082" cy="8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rgbClr val="0070C0"/>
                  </a:solidFill>
                  <a:latin typeface="Times New Roman" pitchFamily="18" charset="0"/>
                </a:rPr>
                <a:t>At last</a:t>
              </a:r>
              <a:r>
                <a:rPr lang="en-US" altLang="zh-CN" sz="3600" b="1" dirty="0" smtClean="0">
                  <a:solidFill>
                    <a:srgbClr val="000000"/>
                  </a:solidFill>
                  <a:latin typeface="Times New Roman" pitchFamily="18" charset="0"/>
                </a:rPr>
                <a:t>, the river _____ enters</a:t>
              </a: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b="1" dirty="0" smtClean="0">
                  <a:solidFill>
                    <a:srgbClr val="000000"/>
                  </a:solidFill>
                  <a:latin typeface="Times New Roman" pitchFamily="18" charset="0"/>
                </a:rPr>
                <a:t>the South China Sea.</a:t>
              </a:r>
            </a:p>
          </p:txBody>
        </p:sp>
        <p:pic>
          <p:nvPicPr>
            <p:cNvPr id="59399" name="Picture 7" descr="12524457_05594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432"/>
              <a:ext cx="4608" cy="2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4787900" y="4724400"/>
            <a:ext cx="1149350" cy="75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</a:rPr>
              <a:t>delta</a:t>
            </a:r>
          </a:p>
        </p:txBody>
      </p:sp>
    </p:spTree>
    <p:extLst>
      <p:ext uri="{BB962C8B-B14F-4D97-AF65-F5344CB8AC3E}">
        <p14:creationId xmlns:p14="http://schemas.microsoft.com/office/powerpoint/2010/main" xmlns="" val="479457149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611560" y="2924944"/>
            <a:ext cx="8028384" cy="77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r>
              <a:rPr lang="en-US" altLang="zh-CN" sz="4400" b="1" i="1" dirty="0" smtClean="0">
                <a:solidFill>
                  <a:srgbClr val="0000FF"/>
                </a:solidFill>
              </a:rPr>
              <a:t>Retelling (Rational cloze)</a:t>
            </a:r>
            <a:endParaRPr lang="en-US" altLang="zh-CN" sz="4400" b="1" i="1" dirty="0">
              <a:solidFill>
                <a:srgbClr val="0000FF"/>
              </a:solidFill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835696" y="4437112"/>
            <a:ext cx="89644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rgbClr val="545454"/>
                </a:solidFill>
                <a:effectLst/>
                <a:latin typeface="Arial Unicode MS"/>
                <a:ea typeface="宋体" pitchFamily="2" charset="-122"/>
                <a:cs typeface="宋体" pitchFamily="2" charset="-122"/>
              </a:rPr>
              <a:t>P34</a:t>
            </a:r>
            <a:r>
              <a:rPr kumimoji="0" lang="en-US" altLang="zh-CN" sz="3600" b="1" i="0" u="none" strike="noStrike" cap="none" normalizeH="0" dirty="0" smtClean="0">
                <a:ln>
                  <a:noFill/>
                </a:ln>
                <a:solidFill>
                  <a:srgbClr val="545454"/>
                </a:solidFill>
                <a:effectLst/>
                <a:latin typeface="Arial Unicode MS"/>
                <a:ea typeface="宋体" pitchFamily="2" charset="-122"/>
                <a:cs typeface="宋体" pitchFamily="2" charset="-122"/>
              </a:rPr>
              <a:t> of Blue Book</a:t>
            </a:r>
            <a:endParaRPr kumimoji="0" lang="zh-CN" altLang="zh-CN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9" name="Read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516216" y="836712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1424109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18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323850" y="476250"/>
            <a:ext cx="78486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</a:rPr>
              <a:t>1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itchFamily="18" charset="0"/>
              </a:rPr>
              <a:t>. </a:t>
            </a:r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</a:rPr>
              <a:t>What can you see when you travel along</a:t>
            </a:r>
          </a:p>
          <a:p>
            <a:pPr eaLnBrk="1" hangingPunct="1"/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</a:rPr>
              <a:t>    the Mekong?</a:t>
            </a: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    You can see glacier, rapids, hills, valleys, </a:t>
            </a: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    waterfalls and plains.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71475" y="2633663"/>
            <a:ext cx="2039938" cy="2176462"/>
            <a:chOff x="234" y="1659"/>
            <a:chExt cx="1285" cy="1371"/>
          </a:xfrm>
        </p:grpSpPr>
        <p:pic>
          <p:nvPicPr>
            <p:cNvPr id="36883" name="Picture 5" descr="1106559023_ymaOc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" y="1979"/>
              <a:ext cx="1279" cy="1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4" name="Text Box 10"/>
            <p:cNvSpPr txBox="1">
              <a:spLocks noChangeArrowheads="1"/>
            </p:cNvSpPr>
            <p:nvPr/>
          </p:nvSpPr>
          <p:spPr bwMode="auto">
            <a:xfrm>
              <a:off x="234" y="1659"/>
              <a:ext cx="102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 dirty="0">
                  <a:solidFill>
                    <a:prstClr val="black"/>
                  </a:solidFill>
                  <a:latin typeface="Times New Roman" pitchFamily="18" charset="0"/>
                </a:rPr>
                <a:t>glacier</a:t>
              </a:r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395288" y="4868863"/>
            <a:ext cx="1944687" cy="2068512"/>
            <a:chOff x="884" y="3158"/>
            <a:chExt cx="1179" cy="1303"/>
          </a:xfrm>
        </p:grpSpPr>
        <p:pic>
          <p:nvPicPr>
            <p:cNvPr id="36881" name="Picture 7" descr="5c9f7a731fd9e96415d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3158"/>
              <a:ext cx="1179" cy="1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2" name="Text Box 13"/>
            <p:cNvSpPr txBox="1">
              <a:spLocks noChangeArrowheads="1"/>
            </p:cNvSpPr>
            <p:nvPr/>
          </p:nvSpPr>
          <p:spPr bwMode="auto">
            <a:xfrm>
              <a:off x="955" y="4096"/>
              <a:ext cx="81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 dirty="0">
                  <a:solidFill>
                    <a:prstClr val="black"/>
                  </a:solidFill>
                  <a:latin typeface="Times New Roman" pitchFamily="18" charset="0"/>
                </a:rPr>
                <a:t>valley</a:t>
              </a:r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5580063" y="4797426"/>
            <a:ext cx="2952750" cy="2186994"/>
            <a:chOff x="3833" y="3397"/>
            <a:chExt cx="1674" cy="1254"/>
          </a:xfrm>
        </p:grpSpPr>
        <p:pic>
          <p:nvPicPr>
            <p:cNvPr id="36879" name="Picture 9" descr="急流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3" y="3397"/>
              <a:ext cx="1674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0" name="Text Box 14"/>
            <p:cNvSpPr txBox="1">
              <a:spLocks noChangeArrowheads="1"/>
            </p:cNvSpPr>
            <p:nvPr/>
          </p:nvSpPr>
          <p:spPr bwMode="auto">
            <a:xfrm>
              <a:off x="3833" y="4316"/>
              <a:ext cx="907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 dirty="0">
                  <a:solidFill>
                    <a:prstClr val="black"/>
                  </a:solidFill>
                  <a:latin typeface="Times New Roman" pitchFamily="18" charset="0"/>
                </a:rPr>
                <a:t>rapids</a:t>
              </a:r>
            </a:p>
          </p:txBody>
        </p:sp>
      </p:grp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2916238" y="5157788"/>
            <a:ext cx="1939925" cy="1490662"/>
            <a:chOff x="1837" y="3249"/>
            <a:chExt cx="1222" cy="939"/>
          </a:xfrm>
        </p:grpSpPr>
        <p:pic>
          <p:nvPicPr>
            <p:cNvPr id="36877" name="Picture 15" descr="delta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7" y="3339"/>
              <a:ext cx="1222" cy="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78" name="Text Box 16"/>
            <p:cNvSpPr txBox="1">
              <a:spLocks noChangeArrowheads="1"/>
            </p:cNvSpPr>
            <p:nvPr/>
          </p:nvSpPr>
          <p:spPr bwMode="auto">
            <a:xfrm>
              <a:off x="1882" y="3249"/>
              <a:ext cx="95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>
                  <a:solidFill>
                    <a:prstClr val="black"/>
                  </a:solidFill>
                  <a:latin typeface="Times New Roman" pitchFamily="18" charset="0"/>
                </a:rPr>
                <a:t>delta</a:t>
              </a:r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2687644" y="2592389"/>
            <a:ext cx="2244721" cy="2146301"/>
            <a:chOff x="1699" y="1633"/>
            <a:chExt cx="1254" cy="1352"/>
          </a:xfrm>
        </p:grpSpPr>
        <p:pic>
          <p:nvPicPr>
            <p:cNvPr id="36875" name="Picture 8" descr="waterfall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6" y="1933"/>
              <a:ext cx="1207" cy="1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76" name="Text Box 11"/>
            <p:cNvSpPr txBox="1">
              <a:spLocks noChangeArrowheads="1"/>
            </p:cNvSpPr>
            <p:nvPr/>
          </p:nvSpPr>
          <p:spPr bwMode="auto">
            <a:xfrm>
              <a:off x="1699" y="1633"/>
              <a:ext cx="1179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 dirty="0">
                  <a:solidFill>
                    <a:prstClr val="black"/>
                  </a:solidFill>
                  <a:latin typeface="Times New Roman" pitchFamily="18" charset="0"/>
                </a:rPr>
                <a:t>waterfall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5580063" y="2562226"/>
            <a:ext cx="2736850" cy="2055814"/>
            <a:chOff x="3515" y="1614"/>
            <a:chExt cx="1724" cy="1295"/>
          </a:xfrm>
        </p:grpSpPr>
        <p:pic>
          <p:nvPicPr>
            <p:cNvPr id="36873" name="Picture 26" descr="20059710153881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5" y="1888"/>
              <a:ext cx="1724" cy="1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74" name="Text Box 12"/>
            <p:cNvSpPr txBox="1">
              <a:spLocks noChangeArrowheads="1"/>
            </p:cNvSpPr>
            <p:nvPr/>
          </p:nvSpPr>
          <p:spPr bwMode="auto">
            <a:xfrm>
              <a:off x="3606" y="1614"/>
              <a:ext cx="100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 dirty="0">
                  <a:solidFill>
                    <a:prstClr val="black"/>
                  </a:solidFill>
                  <a:latin typeface="Times New Roman" pitchFamily="18" charset="0"/>
                </a:rPr>
                <a:t>plain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041409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49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692150"/>
            <a:ext cx="8280400" cy="1366838"/>
          </a:xfrm>
          <a:noFill/>
        </p:spPr>
        <p:txBody>
          <a:bodyPr wrap="none"/>
          <a:lstStyle/>
          <a:p>
            <a:pPr eaLnBrk="1" hangingPunct="1">
              <a:buFont typeface="Wingdings" pitchFamily="2" charset="2"/>
              <a:buNone/>
            </a:pPr>
            <a:r>
              <a:rPr lang="en-US" altLang="zh-CN" sz="3600" b="1" dirty="0" smtClean="0">
                <a:latin typeface="Times New Roman" pitchFamily="18" charset="0"/>
              </a:rPr>
              <a:t>2. </a:t>
            </a:r>
            <a:r>
              <a:rPr lang="en-US" altLang="zh-CN" sz="3600" b="1" dirty="0" smtClean="0">
                <a:latin typeface="Times New Roman" pitchFamily="18" charset="0"/>
              </a:rPr>
              <a:t>What is Wang Kun’s and Wang Wei’s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attitude towards/to </a:t>
            </a:r>
            <a:r>
              <a:rPr lang="en-US" altLang="zh-CN" sz="3600" b="1" dirty="0" smtClean="0">
                <a:latin typeface="Times New Roman" pitchFamily="18" charset="0"/>
              </a:rPr>
              <a:t>the trip?</a:t>
            </a:r>
            <a:endParaRPr lang="en-US" altLang="zh-CN" sz="3600" b="1" dirty="0" smtClean="0">
              <a:latin typeface="Times New Roman" pitchFamily="18" charset="0"/>
            </a:endParaRPr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900113" y="2133600"/>
            <a:ext cx="7129462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7" rIns="91435" bIns="45717"/>
          <a:lstStyle>
            <a:lvl1pPr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600" b="1" dirty="0">
                <a:solidFill>
                  <a:prstClr val="black"/>
                </a:solidFill>
                <a:latin typeface="Times New Roman" pitchFamily="18" charset="0"/>
              </a:rPr>
              <a:t>Wang Kun’s </a:t>
            </a:r>
            <a:r>
              <a:rPr lang="en-US" altLang="zh-CN" sz="3600" b="1" dirty="0" smtClean="0">
                <a:solidFill>
                  <a:prstClr val="black"/>
                </a:solidFill>
                <a:latin typeface="Times New Roman" pitchFamily="18" charset="0"/>
              </a:rPr>
              <a:t>attitude towards the trip: </a:t>
            </a:r>
            <a:endParaRPr lang="en-US" altLang="zh-CN" sz="3600" b="1" dirty="0">
              <a:solidFill>
                <a:prstClr val="black"/>
              </a:solidFill>
              <a:latin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enthusiastic(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</a:rPr>
              <a:t>热情的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), rational(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</a:rPr>
              <a:t>理性的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), 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considerate(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</a:rPr>
              <a:t>考虑周到的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) 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600" b="1" dirty="0">
                <a:solidFill>
                  <a:prstClr val="black"/>
                </a:solidFill>
                <a:latin typeface="Times New Roman" pitchFamily="18" charset="0"/>
              </a:rPr>
              <a:t>Wang </a:t>
            </a:r>
            <a:r>
              <a:rPr lang="en-US" altLang="zh-CN" sz="3600" b="1" dirty="0" smtClean="0">
                <a:solidFill>
                  <a:prstClr val="black"/>
                </a:solidFill>
                <a:latin typeface="Times New Roman" pitchFamily="18" charset="0"/>
              </a:rPr>
              <a:t>Wei’s attitude: </a:t>
            </a:r>
            <a:endParaRPr lang="en-US" altLang="zh-CN" sz="3600" b="1" dirty="0">
              <a:solidFill>
                <a:prstClr val="black"/>
              </a:solidFill>
              <a:latin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Imaginative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</a:rPr>
              <a:t>（有想象力的）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organized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,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stubborn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risk-taking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</a:rPr>
              <a:t>（勇于冒险的）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4967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自定义 1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FF6600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FF6600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825</Words>
  <Application>Microsoft Office PowerPoint</Application>
  <PresentationFormat>全屏显示(4:3)</PresentationFormat>
  <Paragraphs>169</Paragraphs>
  <Slides>25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27" baseType="lpstr">
      <vt:lpstr>凸显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Can you tell the differences  between the Mekong River  and the Lancang River?</vt:lpstr>
      <vt:lpstr>幻灯片 8</vt:lpstr>
      <vt:lpstr>幻灯片 9</vt:lpstr>
      <vt:lpstr>幻灯片 10</vt:lpstr>
      <vt:lpstr>幻灯片 11</vt:lpstr>
      <vt:lpstr>      Who      and     What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carina</dc:creator>
  <cp:lastModifiedBy>Administrator</cp:lastModifiedBy>
  <cp:revision>44</cp:revision>
  <dcterms:created xsi:type="dcterms:W3CDTF">2016-10-17T01:18:02Z</dcterms:created>
  <dcterms:modified xsi:type="dcterms:W3CDTF">2017-10-14T03:34:24Z</dcterms:modified>
</cp:coreProperties>
</file>