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62" r:id="rId20"/>
    <p:sldId id="259" r:id="rId21"/>
    <p:sldId id="260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B42D5E-76AB-4FE5-8D13-F5B1530E08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A76C8B1-DB50-4FA0-AC3A-EDFBFD3C14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F2356E8-3DAF-450B-BAE6-D9A612A23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67143BC-DD44-4827-A67E-CB937A817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BCE8FB0-7704-40DB-8F18-B35AE1628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241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1E5687-63C1-47E7-A49C-7F696571F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6FA60A2-C121-4A57-8DEF-29D471A606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9AF8AB8-10CC-4EA2-858A-5EEF77BC7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9657B55-BE23-41A5-BEB7-A29AECC7E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B1FC1D4-613C-4E94-A9B5-C2745994A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405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0C8469-BCB2-454B-9627-DD015005C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470BCE2-FB92-4DDE-8626-C363674AA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ACFA96-E840-452D-9612-5D888182D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394362-A324-4191-96D5-CC6AC84FB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03E5BF-F486-4795-962A-F22E22171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459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FD6DF38-8F45-487F-86AF-B8DD4406F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46CAEF-75D9-4186-B2F2-FE96EACC11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4909704-2F74-4737-96B3-CAB2FB1E7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D9B4713-9FDD-442D-8ECA-E7C7E885E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9C9F5C-69F4-48E2-AF05-A9D262610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671001B-9839-41F2-81AE-EB84B777C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297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D9C939-38C6-470F-ACC5-0B4860533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F90D0EA-22B8-449B-AD37-5A90F9C84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8B7E492-043A-4DCF-8E0D-A0B7956E9B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DCD6DF5-7437-4A76-9BCF-765ACBBD4F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FE541C6-2FA3-40D7-A601-B3A5854370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626C5CB-6686-421A-B678-E45EE7428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DB2BA9B-AEB1-4769-BCA0-60734711A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6ECBC43-7E6A-42A7-8627-68C07C202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768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657F64-EE85-4382-A558-9B5FB0032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DAA07FC-A720-4C12-B52D-700DD026B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1067F2FB-0FC6-4E9F-B82D-76255094A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5A7089A-50C9-465A-9FBC-55B03FAED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416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28A2190-440E-4F06-8D2F-20BDE9AB9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C9E6D74-E555-442E-8C66-5072AEFC8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F551519-CC76-4382-A139-40DAB2D3B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641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5CBF77-8C47-472D-ACD0-E467AA3B3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C351309-659B-4CCA-8D22-1496F27B6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4F8EEB5-B51F-4FD2-B3CE-7D0A5706A7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A823F82-4C9F-417F-9759-5C7581DC5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B5D1667-C7B4-4A7F-8181-F086C57A2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1B4A711-420A-4B01-AA87-32B367BDE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360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8034B0-4BEC-4003-BBF4-A8A9FF4D7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7DAB805-AB61-48C0-82E7-1627D52A66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BBF967E-8884-495F-AEBC-0D6C9AE431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7C5E5C-A60F-4051-A481-80A8AF7C0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1294DAB-56F9-4632-848F-A2B9C29FA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3EB6A93-ADE5-4D5D-AC04-4BCAB0A04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24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84FA57-F01F-4257-BD73-2E030F578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180DB4B-8679-4ACF-BFC4-C75DE7099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B4DCF95-CAC5-42CC-9D76-D2794DB44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67A3806-B440-4218-9296-7CF925035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FC14A3-CF0F-45E8-B7EB-8CC590B53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949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B066879-783B-4348-8334-040034E8F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5B3A716-6F38-482D-ACEF-ED041A1D81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801FE1-5897-44B2-A1D8-97E73734D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AC6753-DF11-4A7E-8414-95077A394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A8FE02B-8421-46ED-B93F-85A65275B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681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B8DD045-1D72-4EA2-A372-B9754FC2C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815872A-5C82-4424-9F9C-E1A441FA97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B973B7-FF1F-4A06-902B-04C0337488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88FFA-8633-42D4-A7F0-7791BFDBB9E8}" type="datetimeFigureOut">
              <a:rPr lang="zh-CN" altLang="en-US" smtClean="0"/>
              <a:t>2018/12/6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6F6C778-E85E-48C3-B40D-F7AAC050DD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880CDC9-C292-435B-8ACA-EA674A7C24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CA69D-D5E6-4DD3-B853-E03F5E8D8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438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F0F132B-E0B4-419F-AB8A-DE97699EE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920" y="738505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dirty="0"/>
              <a:t>一屠晚归，</a:t>
            </a:r>
            <a:r>
              <a:rPr lang="zh-CN" altLang="en-US" dirty="0">
                <a:solidFill>
                  <a:schemeClr val="bg1"/>
                </a:solidFill>
              </a:rPr>
              <a:t>担中肉尽，止有剩骨</a:t>
            </a:r>
            <a:r>
              <a:rPr lang="zh-CN" altLang="en-US" dirty="0"/>
              <a:t>。途中</a:t>
            </a:r>
            <a:r>
              <a:rPr lang="zh-CN" altLang="en-US" dirty="0">
                <a:solidFill>
                  <a:schemeClr val="bg1"/>
                </a:solidFill>
              </a:rPr>
              <a:t>两狼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chemeClr val="bg1"/>
                </a:solidFill>
              </a:rPr>
              <a:t>缀行</a:t>
            </a:r>
            <a:r>
              <a:rPr lang="zh-CN" altLang="en-US" dirty="0"/>
              <a:t>甚远。</a:t>
            </a:r>
            <a:endParaRPr lang="en-US" altLang="zh-CN" dirty="0"/>
          </a:p>
          <a:p>
            <a:r>
              <a:rPr lang="zh-CN" altLang="en-US" dirty="0"/>
              <a:t>屠惧，</a:t>
            </a:r>
            <a:r>
              <a:rPr lang="zh-CN" altLang="en-US" dirty="0">
                <a:solidFill>
                  <a:schemeClr val="bg1"/>
                </a:solidFill>
              </a:rPr>
              <a:t>投以骨。</a:t>
            </a:r>
            <a:r>
              <a:rPr lang="zh-CN" altLang="en-US" dirty="0"/>
              <a:t>一狼</a:t>
            </a:r>
            <a:r>
              <a:rPr lang="zh-CN" altLang="en-US" dirty="0">
                <a:solidFill>
                  <a:schemeClr val="bg1"/>
                </a:solidFill>
              </a:rPr>
              <a:t>得骨止</a:t>
            </a:r>
            <a:r>
              <a:rPr lang="zh-CN" altLang="en-US" dirty="0"/>
              <a:t>，一狼</a:t>
            </a:r>
            <a:r>
              <a:rPr lang="zh-CN" altLang="en-US" dirty="0">
                <a:solidFill>
                  <a:schemeClr val="bg1"/>
                </a:solidFill>
              </a:rPr>
              <a:t>仍从</a:t>
            </a:r>
            <a:r>
              <a:rPr lang="zh-CN" altLang="en-US" dirty="0"/>
              <a:t>。复投之，后狼</a:t>
            </a:r>
            <a:r>
              <a:rPr lang="zh-CN" altLang="en-US" dirty="0">
                <a:solidFill>
                  <a:schemeClr val="bg1"/>
                </a:solidFill>
              </a:rPr>
              <a:t>止而前狼又至</a:t>
            </a:r>
            <a:r>
              <a:rPr lang="zh-CN" altLang="en-US" dirty="0"/>
              <a:t>。骨已尽矣，而两狼</a:t>
            </a:r>
            <a:r>
              <a:rPr lang="zh-CN" altLang="en-US" dirty="0">
                <a:solidFill>
                  <a:schemeClr val="bg1"/>
                </a:solidFill>
              </a:rPr>
              <a:t>之并驱如故</a:t>
            </a:r>
            <a:r>
              <a:rPr lang="zh-CN" altLang="en-US" dirty="0"/>
              <a:t>。</a:t>
            </a:r>
            <a:endParaRPr lang="en-US" altLang="zh-CN" dirty="0"/>
          </a:p>
          <a:p>
            <a:r>
              <a:rPr lang="zh-CN" altLang="en-US" dirty="0"/>
              <a:t>屠大窘，恐</a:t>
            </a:r>
            <a:r>
              <a:rPr lang="zh-CN" altLang="en-US" dirty="0">
                <a:solidFill>
                  <a:schemeClr val="bg1"/>
                </a:solidFill>
              </a:rPr>
              <a:t>前后受其敌</a:t>
            </a:r>
            <a:r>
              <a:rPr lang="zh-CN" altLang="en-US" dirty="0"/>
              <a:t>。顾</a:t>
            </a:r>
            <a:r>
              <a:rPr lang="zh-CN" altLang="en-US" dirty="0">
                <a:solidFill>
                  <a:schemeClr val="bg1"/>
                </a:solidFill>
              </a:rPr>
              <a:t>野有麦场</a:t>
            </a:r>
            <a:r>
              <a:rPr lang="zh-CN" altLang="en-US" dirty="0"/>
              <a:t>，场主</a:t>
            </a:r>
            <a:r>
              <a:rPr lang="zh-CN" altLang="en-US" dirty="0">
                <a:solidFill>
                  <a:schemeClr val="bg1"/>
                </a:solidFill>
              </a:rPr>
              <a:t>积薪其中</a:t>
            </a:r>
            <a:r>
              <a:rPr lang="zh-CN" altLang="en-US" dirty="0"/>
              <a:t>，苫蔽</a:t>
            </a:r>
            <a:r>
              <a:rPr lang="zh-CN" altLang="en-US" dirty="0">
                <a:solidFill>
                  <a:schemeClr val="bg1"/>
                </a:solidFill>
              </a:rPr>
              <a:t>成丘</a:t>
            </a:r>
            <a:r>
              <a:rPr lang="zh-CN" altLang="en-US" dirty="0"/>
              <a:t>。屠乃</a:t>
            </a:r>
            <a:r>
              <a:rPr lang="zh-CN" altLang="en-US" dirty="0">
                <a:solidFill>
                  <a:schemeClr val="bg1"/>
                </a:solidFill>
              </a:rPr>
              <a:t>奔倚其下</a:t>
            </a:r>
            <a:r>
              <a:rPr lang="zh-CN" altLang="en-US" dirty="0"/>
              <a:t>，弛</a:t>
            </a:r>
            <a:r>
              <a:rPr lang="zh-CN" altLang="en-US" dirty="0">
                <a:solidFill>
                  <a:schemeClr val="bg1"/>
                </a:solidFill>
              </a:rPr>
              <a:t>担持刀</a:t>
            </a:r>
            <a:r>
              <a:rPr lang="zh-CN" altLang="en-US" dirty="0"/>
              <a:t>。狼</a:t>
            </a:r>
            <a:r>
              <a:rPr lang="zh-CN" altLang="en-US" dirty="0">
                <a:solidFill>
                  <a:schemeClr val="bg1"/>
                </a:solidFill>
              </a:rPr>
              <a:t>不敢前，眈眈</a:t>
            </a:r>
            <a:r>
              <a:rPr lang="zh-CN" altLang="en-US" dirty="0"/>
              <a:t>相向。</a:t>
            </a:r>
            <a:endParaRPr lang="en-US" altLang="zh-CN" dirty="0"/>
          </a:p>
          <a:p>
            <a:r>
              <a:rPr lang="zh-CN" altLang="en-US" dirty="0"/>
              <a:t>少时，一狼</a:t>
            </a:r>
            <a:r>
              <a:rPr lang="zh-CN" altLang="en-US" dirty="0">
                <a:solidFill>
                  <a:schemeClr val="bg1"/>
                </a:solidFill>
              </a:rPr>
              <a:t>径去，其一犬坐于前</a:t>
            </a:r>
            <a:r>
              <a:rPr lang="zh-CN" altLang="en-US" dirty="0"/>
              <a:t>。久之，目</a:t>
            </a:r>
            <a:r>
              <a:rPr lang="zh-CN" altLang="en-US" dirty="0">
                <a:solidFill>
                  <a:schemeClr val="bg1"/>
                </a:solidFill>
              </a:rPr>
              <a:t>似瞑</a:t>
            </a:r>
            <a:r>
              <a:rPr lang="zh-CN" altLang="en-US" dirty="0"/>
              <a:t>，意</a:t>
            </a:r>
            <a:r>
              <a:rPr lang="zh-CN" altLang="en-US" dirty="0">
                <a:solidFill>
                  <a:schemeClr val="bg1"/>
                </a:solidFill>
              </a:rPr>
              <a:t>暇甚</a:t>
            </a:r>
            <a:r>
              <a:rPr lang="zh-CN" altLang="en-US" dirty="0"/>
              <a:t>。屠暴起，以</a:t>
            </a:r>
            <a:r>
              <a:rPr lang="zh-CN" altLang="en-US" dirty="0">
                <a:solidFill>
                  <a:schemeClr val="bg1"/>
                </a:solidFill>
              </a:rPr>
              <a:t>刀劈狼首</a:t>
            </a:r>
            <a:r>
              <a:rPr lang="zh-CN" altLang="en-US" dirty="0"/>
              <a:t>，又</a:t>
            </a:r>
            <a:r>
              <a:rPr lang="zh-CN" altLang="en-US" dirty="0">
                <a:solidFill>
                  <a:schemeClr val="bg1"/>
                </a:solidFill>
              </a:rPr>
              <a:t>数刀毙之</a:t>
            </a:r>
            <a:r>
              <a:rPr lang="zh-CN" altLang="en-US" dirty="0"/>
              <a:t>。方欲</a:t>
            </a:r>
            <a:r>
              <a:rPr lang="zh-CN" altLang="en-US" dirty="0">
                <a:solidFill>
                  <a:schemeClr val="bg1"/>
                </a:solidFill>
              </a:rPr>
              <a:t>行，转视积薪后</a:t>
            </a:r>
            <a:r>
              <a:rPr lang="zh-CN" altLang="en-US" dirty="0"/>
              <a:t>，一狼</a:t>
            </a:r>
            <a:r>
              <a:rPr lang="zh-CN" altLang="en-US" dirty="0">
                <a:solidFill>
                  <a:schemeClr val="bg1"/>
                </a:solidFill>
              </a:rPr>
              <a:t>洞其中</a:t>
            </a:r>
            <a:r>
              <a:rPr lang="zh-CN" altLang="en-US" dirty="0"/>
              <a:t>，意将</a:t>
            </a:r>
            <a:r>
              <a:rPr lang="zh-CN" altLang="en-US" dirty="0">
                <a:solidFill>
                  <a:schemeClr val="bg1"/>
                </a:solidFill>
              </a:rPr>
              <a:t>隧入以攻其后也</a:t>
            </a:r>
            <a:r>
              <a:rPr lang="zh-CN" altLang="en-US" dirty="0"/>
              <a:t>。身</a:t>
            </a:r>
            <a:r>
              <a:rPr lang="zh-CN" altLang="en-US" dirty="0">
                <a:solidFill>
                  <a:schemeClr val="bg1"/>
                </a:solidFill>
              </a:rPr>
              <a:t>已半入，止露尻尾</a:t>
            </a:r>
            <a:r>
              <a:rPr lang="zh-CN" altLang="en-US" dirty="0"/>
              <a:t>。屠自后</a:t>
            </a:r>
            <a:r>
              <a:rPr lang="zh-CN" altLang="en-US" dirty="0">
                <a:solidFill>
                  <a:schemeClr val="bg1"/>
                </a:solidFill>
              </a:rPr>
              <a:t>断其股，亦毙之</a:t>
            </a:r>
            <a:r>
              <a:rPr lang="zh-CN" altLang="en-US" dirty="0"/>
              <a:t>。乃</a:t>
            </a:r>
            <a:r>
              <a:rPr lang="zh-CN" altLang="en-US" dirty="0">
                <a:solidFill>
                  <a:schemeClr val="bg1"/>
                </a:solidFill>
              </a:rPr>
              <a:t>悟前狼假寐，盖以诱敌</a:t>
            </a:r>
            <a:r>
              <a:rPr lang="zh-CN" altLang="en-US" dirty="0"/>
              <a:t>。</a:t>
            </a:r>
          </a:p>
          <a:p>
            <a:endParaRPr lang="zh-CN" altLang="en-US" dirty="0"/>
          </a:p>
          <a:p>
            <a:r>
              <a:rPr lang="zh-CN" altLang="en-US" dirty="0"/>
              <a:t>狼亦</a:t>
            </a:r>
            <a:r>
              <a:rPr lang="zh-CN" altLang="en-US" dirty="0">
                <a:solidFill>
                  <a:schemeClr val="bg1"/>
                </a:solidFill>
              </a:rPr>
              <a:t>黠矣</a:t>
            </a:r>
            <a:r>
              <a:rPr lang="zh-CN" altLang="en-US" dirty="0"/>
              <a:t>，而</a:t>
            </a:r>
            <a:r>
              <a:rPr lang="zh-CN" altLang="en-US" dirty="0">
                <a:solidFill>
                  <a:schemeClr val="bg1"/>
                </a:solidFill>
              </a:rPr>
              <a:t>顷刻两毙</a:t>
            </a:r>
            <a:r>
              <a:rPr lang="zh-CN" altLang="en-US" dirty="0"/>
              <a:t>，禽兽</a:t>
            </a:r>
            <a:r>
              <a:rPr lang="zh-CN" altLang="en-US" dirty="0">
                <a:solidFill>
                  <a:schemeClr val="bg1"/>
                </a:solidFill>
              </a:rPr>
              <a:t>之变诈几何哉？止增笑耳</a:t>
            </a:r>
            <a:r>
              <a:rPr lang="zh-CN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60255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4ED6BA-2F72-46B7-830B-9FF920EE69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/>
              <a:t>七上语文第四单元试卷讲评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B71BA6C-93D9-4E8E-BFB7-A0F77240B7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390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>
            <a:normAutofit lnSpcReduction="10000"/>
          </a:bodyPr>
          <a:lstStyle/>
          <a:p>
            <a:r>
              <a:rPr lang="en-US" altLang="zh-CN" dirty="0"/>
              <a:t>1~5</a:t>
            </a:r>
            <a:r>
              <a:rPr lang="zh-CN" altLang="en-US" dirty="0"/>
              <a:t>：</a:t>
            </a:r>
            <a:r>
              <a:rPr lang="en-US" altLang="zh-CN" dirty="0"/>
              <a:t>BCCCC</a:t>
            </a:r>
          </a:p>
          <a:p>
            <a:r>
              <a:rPr lang="en-US" altLang="zh-CN" dirty="0"/>
              <a:t>1.</a:t>
            </a:r>
            <a:r>
              <a:rPr lang="zh-CN" altLang="en-US" dirty="0"/>
              <a:t> </a:t>
            </a:r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】A. </a:t>
            </a:r>
            <a:r>
              <a:rPr lang="zh-CN" altLang="en-US" dirty="0"/>
              <a:t>狭隘（</a:t>
            </a:r>
            <a:r>
              <a:rPr lang="en-US" altLang="zh-CN" dirty="0" err="1"/>
              <a:t>ài</a:t>
            </a:r>
            <a:r>
              <a:rPr lang="zh-CN" altLang="en-US" dirty="0"/>
              <a:t>）热忱（</a:t>
            </a:r>
            <a:r>
              <a:rPr lang="en-US" altLang="zh-CN" dirty="0" err="1"/>
              <a:t>chén</a:t>
            </a:r>
            <a:r>
              <a:rPr lang="zh-CN" altLang="en-US" dirty="0"/>
              <a:t>） </a:t>
            </a:r>
            <a:r>
              <a:rPr lang="en-US" altLang="zh-CN" dirty="0"/>
              <a:t>C </a:t>
            </a:r>
            <a:r>
              <a:rPr lang="zh-CN" altLang="en-US" dirty="0"/>
              <a:t>滑稽 （</a:t>
            </a:r>
            <a:r>
              <a:rPr lang="en-US" altLang="zh-CN" dirty="0" err="1"/>
              <a:t>jī</a:t>
            </a:r>
            <a:r>
              <a:rPr lang="zh-CN" altLang="en-US" dirty="0"/>
              <a:t>）抽噎（</a:t>
            </a:r>
            <a:r>
              <a:rPr lang="en-US" altLang="zh-CN" dirty="0" err="1"/>
              <a:t>yē</a:t>
            </a:r>
            <a:r>
              <a:rPr lang="zh-CN" altLang="en-US" dirty="0"/>
              <a:t>） </a:t>
            </a:r>
            <a:r>
              <a:rPr lang="en-US" altLang="zh-CN" dirty="0"/>
              <a:t>D. </a:t>
            </a:r>
            <a:r>
              <a:rPr lang="zh-CN" altLang="en-US" dirty="0"/>
              <a:t>附和（</a:t>
            </a:r>
            <a:r>
              <a:rPr lang="en-US" altLang="zh-CN" dirty="0" err="1"/>
              <a:t>hè</a:t>
            </a:r>
            <a:r>
              <a:rPr lang="zh-CN" altLang="en-US" dirty="0"/>
              <a:t>）呻（</a:t>
            </a:r>
            <a:r>
              <a:rPr lang="en-US" altLang="zh-CN" dirty="0" err="1"/>
              <a:t>shēn</a:t>
            </a:r>
            <a:r>
              <a:rPr lang="zh-CN" altLang="en-US" dirty="0"/>
              <a:t>）吟</a:t>
            </a:r>
            <a:endParaRPr lang="en-US" altLang="zh-CN" dirty="0"/>
          </a:p>
          <a:p>
            <a:r>
              <a:rPr lang="en-US" altLang="zh-CN" dirty="0"/>
              <a:t>2.</a:t>
            </a:r>
            <a:r>
              <a:rPr lang="zh-CN" altLang="en-US" dirty="0"/>
              <a:t> </a:t>
            </a:r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烘堂大笑 应为 </a:t>
            </a:r>
            <a:r>
              <a:rPr lang="zh-CN" altLang="en-US" b="1" dirty="0">
                <a:solidFill>
                  <a:srgbClr val="FF0000"/>
                </a:solidFill>
              </a:rPr>
              <a:t>哄堂大笑</a:t>
            </a:r>
            <a:r>
              <a:rPr lang="zh-CN" altLang="en-US" dirty="0"/>
              <a:t>   惊慌失挫 应为</a:t>
            </a:r>
            <a:r>
              <a:rPr lang="zh-CN" altLang="en-US" b="1" dirty="0">
                <a:solidFill>
                  <a:srgbClr val="FF0000"/>
                </a:solidFill>
              </a:rPr>
              <a:t> 惊慌失措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en-US" altLang="zh-CN" dirty="0"/>
              <a:t>3.</a:t>
            </a:r>
            <a:r>
              <a:rPr lang="zh-CN" altLang="en-US" dirty="0"/>
              <a:t> </a:t>
            </a:r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选项</a:t>
            </a:r>
            <a:r>
              <a:rPr lang="en-US" altLang="zh-CN" dirty="0"/>
              <a:t>A</a:t>
            </a:r>
            <a:r>
              <a:rPr lang="zh-CN" altLang="en-US" dirty="0"/>
              <a:t>．使用对象有误，门庭若市：门口和庭院里热闹得像市场一样。形容交际来往的人很多。</a:t>
            </a:r>
            <a:endParaRPr lang="en-US" altLang="zh-CN" dirty="0"/>
          </a:p>
          <a:p>
            <a:r>
              <a:rPr lang="en-US" altLang="zh-CN" dirty="0"/>
              <a:t>B</a:t>
            </a:r>
            <a:r>
              <a:rPr lang="zh-CN" altLang="en-US" dirty="0"/>
              <a:t>．使用有误，屡见不鲜：意思是某种现象常常见到，并不新奇。</a:t>
            </a:r>
          </a:p>
          <a:p>
            <a:r>
              <a:rPr lang="en-US" altLang="zh-CN" dirty="0"/>
              <a:t>C</a:t>
            </a:r>
            <a:r>
              <a:rPr lang="zh-CN" altLang="en-US" dirty="0"/>
              <a:t>．使用正确，敷衍了事：是指对一件事情不认真，马马虎虎，草草了事。 </a:t>
            </a:r>
          </a:p>
          <a:p>
            <a:r>
              <a:rPr lang="en-US" altLang="zh-CN" dirty="0"/>
              <a:t>D</a:t>
            </a:r>
            <a:r>
              <a:rPr lang="zh-CN" altLang="en-US" dirty="0"/>
              <a:t>．使用有误，左右逢源：逢：遇到；源：水源．到处遇到充足的水源．原指赏识广博，应付自如．后也比喻做事得心应手，非常顺利．该成语是贬义词，所以用于此处不恰当． 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 </a:t>
            </a:r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 A</a:t>
            </a:r>
            <a:r>
              <a:rPr lang="zh-CN" altLang="en-US" dirty="0"/>
              <a:t>．语义重复，“大约”与“左右”重复，删去其一即可；</a:t>
            </a:r>
            <a:r>
              <a:rPr lang="en-US" altLang="zh-CN" dirty="0"/>
              <a:t>B</a:t>
            </a:r>
            <a:r>
              <a:rPr lang="zh-CN" altLang="en-US" dirty="0"/>
              <a:t>．不合逻辑，“防止”与“不要”双重否定表示肯定，与语义不符，应    去掉“防止”或者“不要”；</a:t>
            </a:r>
            <a:r>
              <a:rPr lang="en-US" altLang="zh-CN" dirty="0"/>
              <a:t>C</a:t>
            </a:r>
            <a:r>
              <a:rPr lang="zh-CN" altLang="en-US" dirty="0"/>
              <a:t>．表述正确；</a:t>
            </a:r>
            <a:r>
              <a:rPr lang="en-US" altLang="zh-CN" dirty="0"/>
              <a:t>D</a:t>
            </a:r>
            <a:r>
              <a:rPr lang="zh-CN" altLang="en-US" dirty="0"/>
              <a:t>．搭配不当，“发扬</a:t>
            </a:r>
            <a:r>
              <a:rPr lang="en-US" altLang="zh-CN" dirty="0"/>
              <a:t>…</a:t>
            </a:r>
            <a:r>
              <a:rPr lang="zh-CN" altLang="en-US" dirty="0"/>
              <a:t>产业”搭配不当，可将“发扬”改为“发展”。</a:t>
            </a:r>
          </a:p>
        </p:txBody>
      </p:sp>
    </p:spTree>
    <p:extLst>
      <p:ext uri="{BB962C8B-B14F-4D97-AF65-F5344CB8AC3E}">
        <p14:creationId xmlns:p14="http://schemas.microsoft.com/office/powerpoint/2010/main" val="2487882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>
            <a:normAutofit/>
          </a:bodyPr>
          <a:lstStyle/>
          <a:p>
            <a:r>
              <a:rPr lang="en-US" altLang="zh-CN" dirty="0"/>
              <a:t>5.</a:t>
            </a:r>
            <a:r>
              <a:rPr lang="zh-CN" altLang="en-US" dirty="0"/>
              <a:t> </a:t>
            </a:r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】A.“</a:t>
            </a:r>
            <a:r>
              <a:rPr lang="zh-CN" altLang="en-US" dirty="0"/>
              <a:t>诡计多端”为贬义词；</a:t>
            </a:r>
            <a:r>
              <a:rPr lang="en-US" altLang="zh-CN" dirty="0"/>
              <a:t>B.“</a:t>
            </a:r>
            <a:r>
              <a:rPr lang="zh-CN" altLang="en-US" dirty="0"/>
              <a:t>废寝忘食”属于褒义词；</a:t>
            </a:r>
            <a:r>
              <a:rPr lang="en-US" altLang="zh-CN" dirty="0"/>
              <a:t>D.“</a:t>
            </a:r>
            <a:r>
              <a:rPr lang="zh-CN" altLang="en-US" dirty="0"/>
              <a:t>不耻下问”属于褒义词。</a:t>
            </a:r>
            <a:endParaRPr lang="en-US" altLang="zh-CN" dirty="0"/>
          </a:p>
          <a:p>
            <a:r>
              <a:rPr lang="en-US" altLang="zh-CN" dirty="0"/>
              <a:t>6.</a:t>
            </a:r>
            <a:r>
              <a:rPr lang="zh-CN" altLang="en-US" dirty="0"/>
              <a:t>名著阅读（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</a:p>
          <a:p>
            <a:r>
              <a:rPr lang="en-US" altLang="zh-CN" dirty="0"/>
              <a:t>《</a:t>
            </a:r>
            <a:r>
              <a:rPr lang="zh-CN" altLang="en-US" dirty="0"/>
              <a:t>海底两万里</a:t>
            </a:r>
            <a:r>
              <a:rPr lang="en-US" altLang="zh-CN" dirty="0"/>
              <a:t>》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）在鹦鹉螺号行驶到印度半岛下端时，“我”在图书馆借了名为（  </a:t>
            </a:r>
            <a:r>
              <a:rPr lang="en-US" altLang="zh-CN" dirty="0"/>
              <a:t>B  </a:t>
            </a:r>
            <a:r>
              <a:rPr lang="zh-CN" altLang="en-US" dirty="0"/>
              <a:t>）的书？（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r>
              <a:rPr lang="en-US" altLang="zh-CN" dirty="0"/>
              <a:t>A.《</a:t>
            </a:r>
            <a:r>
              <a:rPr lang="zh-CN" altLang="en-US" dirty="0"/>
              <a:t>圣经</a:t>
            </a:r>
            <a:r>
              <a:rPr lang="en-US" altLang="zh-CN" dirty="0"/>
              <a:t>》    B.《</a:t>
            </a:r>
            <a:r>
              <a:rPr lang="zh-CN" altLang="en-US" dirty="0"/>
              <a:t>锡兰和锡兰人</a:t>
            </a:r>
            <a:r>
              <a:rPr lang="en-US" altLang="zh-CN" dirty="0"/>
              <a:t>》    C.《</a:t>
            </a:r>
            <a:r>
              <a:rPr lang="zh-CN" altLang="en-US" dirty="0"/>
              <a:t>印度史诗</a:t>
            </a:r>
            <a:r>
              <a:rPr lang="en-US" altLang="zh-CN" dirty="0"/>
              <a:t>》   D.《</a:t>
            </a:r>
            <a:r>
              <a:rPr lang="zh-CN" altLang="en-US" dirty="0"/>
              <a:t>泰奥麦斯谈话记录</a:t>
            </a:r>
            <a:r>
              <a:rPr lang="en-US" altLang="zh-CN" dirty="0"/>
              <a:t>》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）作者一行穿越海底森林时看到的海底生物不包括（   </a:t>
            </a:r>
            <a:r>
              <a:rPr lang="en-US" altLang="zh-CN" dirty="0"/>
              <a:t>B   </a:t>
            </a:r>
            <a:r>
              <a:rPr lang="zh-CN" altLang="en-US" dirty="0"/>
              <a:t>）。（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</a:p>
          <a:p>
            <a:r>
              <a:rPr lang="en-US" altLang="zh-CN" dirty="0"/>
              <a:t>A.</a:t>
            </a:r>
            <a:r>
              <a:rPr lang="zh-CN" altLang="en-US" dirty="0"/>
              <a:t>珊瑚虫                </a:t>
            </a:r>
            <a:r>
              <a:rPr lang="en-US" altLang="zh-CN" dirty="0"/>
              <a:t>B.</a:t>
            </a:r>
            <a:r>
              <a:rPr lang="zh-CN" altLang="en-US" dirty="0"/>
              <a:t>珍珠  </a:t>
            </a:r>
          </a:p>
          <a:p>
            <a:r>
              <a:rPr lang="en-US" altLang="zh-CN" dirty="0"/>
              <a:t>C.</a:t>
            </a:r>
            <a:r>
              <a:rPr lang="zh-CN" altLang="en-US" dirty="0"/>
              <a:t>海蜘蛛                </a:t>
            </a:r>
            <a:r>
              <a:rPr lang="en-US" altLang="zh-CN" dirty="0"/>
              <a:t>D.</a:t>
            </a:r>
            <a:r>
              <a:rPr lang="zh-CN" altLang="en-US" dirty="0"/>
              <a:t>海獭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）在“鹦鹉螺号”的潜艇中，作者将客厅比喻为一所   </a:t>
            </a:r>
            <a:r>
              <a:rPr lang="zh-CN" altLang="en-US" u="sng" dirty="0">
                <a:solidFill>
                  <a:srgbClr val="FF0000"/>
                </a:solidFill>
              </a:rPr>
              <a:t>博物馆</a:t>
            </a:r>
            <a:r>
              <a:rPr lang="zh-CN" altLang="en-US" dirty="0"/>
              <a:t>    。（</a:t>
            </a:r>
            <a:r>
              <a:rPr lang="en-US" altLang="zh-CN" dirty="0"/>
              <a:t>1</a:t>
            </a:r>
            <a:r>
              <a:rPr lang="zh-CN" altLang="en-US" dirty="0"/>
              <a:t>分） 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8542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7.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）</a:t>
            </a:r>
            <a:r>
              <a:rPr lang="en-US" altLang="zh-CN" dirty="0"/>
              <a:t>①</a:t>
            </a:r>
            <a:r>
              <a:rPr lang="zh-CN" altLang="en-US" dirty="0"/>
              <a:t>何当共剪西窗烛</a:t>
            </a:r>
            <a:r>
              <a:rPr lang="en-US" altLang="zh-CN" dirty="0"/>
              <a:t>②</a:t>
            </a:r>
            <a:r>
              <a:rPr lang="zh-CN" altLang="en-US" dirty="0"/>
              <a:t>一箪食</a:t>
            </a:r>
            <a:r>
              <a:rPr lang="en-US" altLang="zh-CN" dirty="0"/>
              <a:t>③</a:t>
            </a:r>
            <a:r>
              <a:rPr lang="zh-CN" altLang="en-US" b="1" dirty="0">
                <a:solidFill>
                  <a:srgbClr val="0000FF"/>
                </a:solidFill>
              </a:rPr>
              <a:t>淫</a:t>
            </a:r>
            <a:r>
              <a:rPr lang="zh-CN" altLang="en-US" dirty="0"/>
              <a:t>慢则不能励精</a:t>
            </a:r>
            <a:endParaRPr lang="en-US" altLang="zh-CN" dirty="0"/>
          </a:p>
          <a:p>
            <a:r>
              <a:rPr lang="en-US" altLang="zh-CN" dirty="0"/>
              <a:t>④</a:t>
            </a:r>
            <a:r>
              <a:rPr lang="zh-CN" altLang="en-US" dirty="0"/>
              <a:t>自古逢秋悲寂</a:t>
            </a:r>
            <a:r>
              <a:rPr lang="zh-CN" altLang="en-US" b="1" dirty="0">
                <a:solidFill>
                  <a:srgbClr val="0000FF"/>
                </a:solidFill>
              </a:rPr>
              <a:t>寥</a:t>
            </a:r>
            <a:r>
              <a:rPr lang="en-US" altLang="zh-CN" dirty="0"/>
              <a:t>⑤</a:t>
            </a:r>
            <a:r>
              <a:rPr lang="zh-CN" altLang="en-US" dirty="0"/>
              <a:t>便引诗情到碧</a:t>
            </a:r>
            <a:r>
              <a:rPr lang="zh-CN" altLang="en-US" b="1" dirty="0">
                <a:solidFill>
                  <a:srgbClr val="0000FF"/>
                </a:solidFill>
              </a:rPr>
              <a:t>霄</a:t>
            </a:r>
            <a:r>
              <a:rPr lang="en-US" altLang="zh-CN" dirty="0"/>
              <a:t>⑥</a:t>
            </a:r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）①君问归期</a:t>
            </a:r>
            <a:r>
              <a:rPr lang="zh-CN" altLang="en-US" b="1" dirty="0">
                <a:solidFill>
                  <a:srgbClr val="0000FF"/>
                </a:solidFill>
              </a:rPr>
              <a:t>未</a:t>
            </a:r>
            <a:r>
              <a:rPr lang="zh-CN" altLang="en-US" dirty="0"/>
              <a:t>有期，巴山夜雨涨秋池</a:t>
            </a:r>
            <a:endParaRPr lang="en-US" altLang="zh-CN" dirty="0"/>
          </a:p>
          <a:p>
            <a:r>
              <a:rPr lang="zh-CN" altLang="en-US" dirty="0"/>
              <a:t>②非学无以广才，非志无以成学</a:t>
            </a:r>
            <a:endParaRPr lang="en-US" altLang="zh-CN" dirty="0"/>
          </a:p>
          <a:p>
            <a:r>
              <a:rPr lang="en-US" altLang="zh-CN" dirty="0"/>
              <a:t>8.①</a:t>
            </a:r>
            <a:r>
              <a:rPr lang="zh-CN" altLang="en-US" dirty="0"/>
              <a:t>远： 远大目标  ② 静：屏除杂念和干扰，宁静专一</a:t>
            </a:r>
          </a:p>
          <a:p>
            <a:r>
              <a:rPr lang="zh-CN" altLang="en-US" dirty="0">
                <a:solidFill>
                  <a:srgbClr val="FF0000"/>
                </a:solidFill>
              </a:rPr>
              <a:t>③却话：回头说，追述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rgbClr val="FF0000"/>
                </a:solidFill>
              </a:rPr>
              <a:t>却：还、且，表示轻微的转折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/>
              <a:t>④春朝：   春天                 </a:t>
            </a:r>
          </a:p>
          <a:p>
            <a:r>
              <a:rPr lang="zh-CN" altLang="en-US" dirty="0"/>
              <a:t>⑤淡泊：  内心恬淡，不慕名利。 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80994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9.D          11.C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选项</a:t>
            </a:r>
            <a:r>
              <a:rPr lang="en-US" altLang="zh-CN" dirty="0"/>
              <a:t>A</a:t>
            </a:r>
            <a:r>
              <a:rPr lang="zh-CN" altLang="en-US" dirty="0"/>
              <a:t>中，“以” 为来或用。</a:t>
            </a:r>
            <a:r>
              <a:rPr lang="en-US" altLang="zh-CN" dirty="0"/>
              <a:t>B.“</a:t>
            </a:r>
            <a:r>
              <a:rPr lang="zh-CN" altLang="en-US" dirty="0"/>
              <a:t>之”均译为“的”。</a:t>
            </a:r>
            <a:r>
              <a:rPr lang="en-US" altLang="zh-CN" dirty="0"/>
              <a:t>C.“</a:t>
            </a:r>
            <a:r>
              <a:rPr lang="zh-CN" altLang="en-US" dirty="0"/>
              <a:t>去”本义为离开、引申为消失。</a:t>
            </a:r>
            <a:r>
              <a:rPr lang="en-US" altLang="zh-CN" dirty="0"/>
              <a:t>D.“</a:t>
            </a:r>
            <a:r>
              <a:rPr lang="zh-CN" altLang="en-US" dirty="0"/>
              <a:t>夫”分别为：用在句首表示发端，用在句末表示感叹。</a:t>
            </a:r>
            <a:endParaRPr lang="en-US" altLang="zh-CN" dirty="0"/>
          </a:p>
          <a:p>
            <a:r>
              <a:rPr lang="en-US" altLang="zh-CN" dirty="0"/>
              <a:t>10.(1)</a:t>
            </a:r>
            <a:r>
              <a:rPr lang="zh-CN" altLang="en-US" dirty="0"/>
              <a:t>夫君子之</a:t>
            </a:r>
            <a:r>
              <a:rPr lang="zh-CN" altLang="en-US" dirty="0">
                <a:solidFill>
                  <a:srgbClr val="FF0000"/>
                </a:solidFill>
              </a:rPr>
              <a:t>行</a:t>
            </a:r>
            <a:r>
              <a:rPr lang="zh-CN" altLang="en-US" dirty="0"/>
              <a:t>，静</a:t>
            </a:r>
            <a:r>
              <a:rPr lang="zh-CN" altLang="en-US" dirty="0">
                <a:solidFill>
                  <a:srgbClr val="FF0000"/>
                </a:solidFill>
              </a:rPr>
              <a:t>以</a:t>
            </a:r>
            <a:r>
              <a:rPr lang="zh-CN" altLang="en-US" dirty="0">
                <a:solidFill>
                  <a:srgbClr val="0000FF"/>
                </a:solidFill>
              </a:rPr>
              <a:t>修身</a:t>
            </a:r>
            <a:r>
              <a:rPr lang="zh-CN" altLang="en-US" dirty="0"/>
              <a:t>，俭</a:t>
            </a:r>
            <a:r>
              <a:rPr lang="zh-CN" altLang="en-US" dirty="0">
                <a:solidFill>
                  <a:srgbClr val="FF0000"/>
                </a:solidFill>
              </a:rPr>
              <a:t>以</a:t>
            </a:r>
            <a:r>
              <a:rPr lang="zh-CN" altLang="en-US" dirty="0">
                <a:solidFill>
                  <a:srgbClr val="0000FF"/>
                </a:solidFill>
              </a:rPr>
              <a:t>养德</a:t>
            </a:r>
            <a:r>
              <a:rPr lang="zh-CN" altLang="en-US" dirty="0"/>
              <a:t>。</a:t>
            </a:r>
            <a:endParaRPr lang="en-US" altLang="zh-CN" dirty="0"/>
          </a:p>
          <a:p>
            <a:r>
              <a:rPr lang="zh-CN" altLang="en-US" dirty="0"/>
              <a:t>君子的</a:t>
            </a:r>
            <a:r>
              <a:rPr lang="zh-CN" altLang="en-US" dirty="0">
                <a:solidFill>
                  <a:srgbClr val="FF0000"/>
                </a:solidFill>
              </a:rPr>
              <a:t>行为操守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rgbClr val="FF0000"/>
                </a:solidFill>
              </a:rPr>
              <a:t>用</a:t>
            </a:r>
            <a:r>
              <a:rPr lang="zh-CN" altLang="en-US" b="1" dirty="0"/>
              <a:t>宁静专一</a:t>
            </a:r>
            <a:r>
              <a:rPr lang="zh-CN" altLang="en-US" dirty="0">
                <a:solidFill>
                  <a:srgbClr val="FF0000"/>
                </a:solidFill>
              </a:rPr>
              <a:t>来</a:t>
            </a:r>
            <a:r>
              <a:rPr lang="zh-CN" altLang="en-US" dirty="0">
                <a:solidFill>
                  <a:srgbClr val="0000FF"/>
                </a:solidFill>
              </a:rPr>
              <a:t>修养身心</a:t>
            </a:r>
            <a:r>
              <a:rPr lang="zh-CN" altLang="en-US" dirty="0"/>
              <a:t>，</a:t>
            </a:r>
            <a:r>
              <a:rPr lang="zh-CN" altLang="en-US" dirty="0">
                <a:solidFill>
                  <a:srgbClr val="FF0000"/>
                </a:solidFill>
              </a:rPr>
              <a:t>用</a:t>
            </a:r>
            <a:r>
              <a:rPr lang="zh-CN" altLang="en-US" b="1" dirty="0"/>
              <a:t>节俭</a:t>
            </a:r>
            <a:r>
              <a:rPr lang="zh-CN" altLang="en-US" dirty="0">
                <a:solidFill>
                  <a:srgbClr val="FF0000"/>
                </a:solidFill>
              </a:rPr>
              <a:t>来</a:t>
            </a:r>
            <a:r>
              <a:rPr lang="zh-CN" altLang="en-US" dirty="0">
                <a:solidFill>
                  <a:srgbClr val="0000FF"/>
                </a:solidFill>
              </a:rPr>
              <a:t>培养品德</a:t>
            </a:r>
            <a:r>
              <a:rPr lang="zh-CN" altLang="en-US" dirty="0"/>
              <a:t>。（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zh-CN" altLang="en-US" dirty="0">
                <a:solidFill>
                  <a:srgbClr val="0000FF"/>
                </a:solidFill>
              </a:rPr>
              <a:t>悲</a:t>
            </a:r>
            <a:r>
              <a:rPr lang="zh-CN" altLang="en-US" dirty="0"/>
              <a:t>守</a:t>
            </a:r>
            <a:r>
              <a:rPr lang="zh-CN" altLang="en-US" dirty="0">
                <a:solidFill>
                  <a:srgbClr val="0000FF"/>
                </a:solidFill>
              </a:rPr>
              <a:t>穷庐</a:t>
            </a:r>
            <a:r>
              <a:rPr lang="zh-CN" altLang="en-US" dirty="0"/>
              <a:t>，将</a:t>
            </a:r>
            <a:r>
              <a:rPr lang="zh-CN" altLang="en-US" dirty="0">
                <a:solidFill>
                  <a:srgbClr val="0000FF"/>
                </a:solidFill>
              </a:rPr>
              <a:t>复</a:t>
            </a:r>
            <a:r>
              <a:rPr lang="zh-CN" altLang="en-US" dirty="0"/>
              <a:t>何</a:t>
            </a:r>
            <a:r>
              <a:rPr lang="zh-CN" altLang="en-US" dirty="0">
                <a:solidFill>
                  <a:srgbClr val="0000FF"/>
                </a:solidFill>
              </a:rPr>
              <a:t>及</a:t>
            </a:r>
            <a:r>
              <a:rPr lang="zh-CN" altLang="en-US" dirty="0"/>
              <a:t>！（</a:t>
            </a:r>
            <a:r>
              <a:rPr lang="en-US" altLang="zh-CN" dirty="0"/>
              <a:t>2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b="1" dirty="0"/>
              <a:t>悲伤</a:t>
            </a:r>
            <a:r>
              <a:rPr lang="zh-CN" altLang="en-US" dirty="0"/>
              <a:t>地困守在自己</a:t>
            </a:r>
            <a:r>
              <a:rPr lang="zh-CN" altLang="en-US" b="1" dirty="0"/>
              <a:t>简陋破旧</a:t>
            </a:r>
            <a:r>
              <a:rPr lang="zh-CN" altLang="en-US" dirty="0"/>
              <a:t>的</a:t>
            </a:r>
            <a:r>
              <a:rPr lang="zh-CN" altLang="en-US" b="1" dirty="0">
                <a:solidFill>
                  <a:srgbClr val="0000FF"/>
                </a:solidFill>
              </a:rPr>
              <a:t>屋舍</a:t>
            </a:r>
            <a:r>
              <a:rPr lang="zh-CN" altLang="en-US" dirty="0"/>
              <a:t>中，</a:t>
            </a:r>
            <a:r>
              <a:rPr lang="zh-CN" altLang="en-US" b="1" dirty="0">
                <a:solidFill>
                  <a:srgbClr val="0000FF"/>
                </a:solidFill>
              </a:rPr>
              <a:t>又</a:t>
            </a:r>
            <a:r>
              <a:rPr lang="zh-CN" altLang="en-US" dirty="0"/>
              <a:t>怎么</a:t>
            </a:r>
            <a:r>
              <a:rPr lang="zh-CN" altLang="en-US" b="1" dirty="0"/>
              <a:t>来得及</a:t>
            </a:r>
            <a:r>
              <a:rPr lang="zh-CN" altLang="en-US" dirty="0"/>
              <a:t>！</a:t>
            </a:r>
            <a:endParaRPr lang="en-US" altLang="zh-CN" dirty="0"/>
          </a:p>
          <a:p>
            <a:pPr lvl="0">
              <a:lnSpc>
                <a:spcPts val="3500"/>
              </a:lnSpc>
            </a:pP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ts val="35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答题技巧：</a:t>
            </a:r>
            <a:endParaRPr lang="zh-CN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/>
            <a:r>
              <a:rPr lang="zh-CN" altLang="en-US" b="1" dirty="0">
                <a:solidFill>
                  <a:srgbClr val="FF0000"/>
                </a:solidFill>
              </a:rPr>
              <a:t>①关键词②省略成分③句子语气④语序正确⑤标点规范⑥</a:t>
            </a:r>
            <a:r>
              <a:rPr lang="en-US" altLang="zh-CN" b="1" dirty="0">
                <a:solidFill>
                  <a:srgbClr val="FF0000"/>
                </a:solidFill>
              </a:rPr>
              <a:t>……</a:t>
            </a:r>
            <a:endParaRPr lang="zh-CN" altLang="en-US" b="1" dirty="0">
              <a:solidFill>
                <a:srgbClr val="FF0000"/>
              </a:solidFill>
            </a:endParaRPr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360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12.</a:t>
            </a:r>
            <a:r>
              <a:rPr lang="zh-CN" altLang="zh-CN" dirty="0"/>
              <a:t> （</a:t>
            </a:r>
            <a:r>
              <a:rPr lang="en-US" altLang="zh-CN" dirty="0"/>
              <a:t>1</a:t>
            </a:r>
            <a:r>
              <a:rPr lang="zh-CN" altLang="zh-CN" dirty="0"/>
              <a:t>）“何当”在这里有什么作用？（</a:t>
            </a:r>
            <a:r>
              <a:rPr lang="en-US" altLang="zh-CN" dirty="0"/>
              <a:t>2</a:t>
            </a:r>
            <a:r>
              <a:rPr lang="zh-CN" altLang="zh-CN" dirty="0"/>
              <a:t>分）</a:t>
            </a:r>
          </a:p>
          <a:p>
            <a:r>
              <a:rPr lang="en-US" altLang="zh-CN" dirty="0"/>
              <a:t>  </a:t>
            </a:r>
            <a:r>
              <a:rPr lang="zh-CN" altLang="zh-CN" dirty="0"/>
              <a:t>答：“何当”（</a:t>
            </a:r>
            <a:r>
              <a:rPr lang="en-US" altLang="zh-CN" dirty="0"/>
              <a:t>1</a:t>
            </a:r>
            <a:r>
              <a:rPr lang="zh-CN" altLang="zh-CN" dirty="0"/>
              <a:t>分）：何时将要；“何当”表达了诗人</a:t>
            </a:r>
            <a:r>
              <a:rPr lang="zh-CN" altLang="zh-CN" b="1" dirty="0">
                <a:solidFill>
                  <a:srgbClr val="0000FF"/>
                </a:solidFill>
              </a:rPr>
              <a:t>迫切希望</a:t>
            </a:r>
            <a:r>
              <a:rPr lang="zh-CN" altLang="en-US" b="1" dirty="0">
                <a:solidFill>
                  <a:srgbClr val="0000FF"/>
                </a:solidFill>
              </a:rPr>
              <a:t>（渴望）</a:t>
            </a:r>
            <a:r>
              <a:rPr lang="zh-CN" altLang="zh-CN" dirty="0"/>
              <a:t>与妻子重逢的心情（</a:t>
            </a:r>
            <a:r>
              <a:rPr lang="en-US" altLang="zh-CN" dirty="0"/>
              <a:t>1</a:t>
            </a:r>
            <a:r>
              <a:rPr lang="zh-CN" altLang="zh-CN" dirty="0"/>
              <a:t>分）。</a:t>
            </a:r>
            <a:r>
              <a:rPr lang="en-US" altLang="zh-CN" dirty="0"/>
              <a:t>                </a:t>
            </a:r>
            <a:endParaRPr lang="zh-CN" altLang="zh-CN" dirty="0"/>
          </a:p>
          <a:p>
            <a:r>
              <a:rPr lang="en-US" altLang="zh-CN" dirty="0"/>
              <a:t> </a:t>
            </a:r>
            <a:endParaRPr lang="zh-CN" altLang="zh-CN" dirty="0"/>
          </a:p>
          <a:p>
            <a:r>
              <a:rPr lang="zh-CN" altLang="zh-CN" dirty="0"/>
              <a:t>（</a:t>
            </a:r>
            <a:r>
              <a:rPr lang="en-US" altLang="zh-CN" dirty="0"/>
              <a:t>2</a:t>
            </a:r>
            <a:r>
              <a:rPr lang="zh-CN" altLang="zh-CN" dirty="0"/>
              <a:t>）这首诗抒发了诗人怎样的思想感情？（</a:t>
            </a:r>
            <a:r>
              <a:rPr lang="en-US" altLang="zh-CN" dirty="0"/>
              <a:t>3</a:t>
            </a:r>
            <a:r>
              <a:rPr lang="zh-CN" altLang="zh-CN" dirty="0"/>
              <a:t>分）</a:t>
            </a:r>
          </a:p>
          <a:p>
            <a:r>
              <a:rPr lang="zh-CN" altLang="zh-CN" dirty="0"/>
              <a:t>答：这首诗通过</a:t>
            </a:r>
            <a:r>
              <a:rPr lang="zh-CN" altLang="zh-CN" b="1" dirty="0">
                <a:solidFill>
                  <a:srgbClr val="0000FF"/>
                </a:solidFill>
              </a:rPr>
              <a:t>归期的问询和回答</a:t>
            </a:r>
            <a:r>
              <a:rPr lang="zh-CN" altLang="en-US" b="1" dirty="0">
                <a:solidFill>
                  <a:srgbClr val="0000FF"/>
                </a:solidFill>
              </a:rPr>
              <a:t>（概括大意</a:t>
            </a:r>
            <a:r>
              <a:rPr lang="en-US" altLang="zh-CN" b="1" dirty="0">
                <a:solidFill>
                  <a:srgbClr val="0000FF"/>
                </a:solidFill>
              </a:rPr>
              <a:t>1</a:t>
            </a:r>
            <a:r>
              <a:rPr lang="zh-CN" altLang="en-US" b="1" dirty="0">
                <a:solidFill>
                  <a:srgbClr val="0000FF"/>
                </a:solidFill>
              </a:rPr>
              <a:t>分）</a:t>
            </a:r>
            <a:r>
              <a:rPr lang="zh-CN" altLang="zh-CN" dirty="0"/>
              <a:t>，抒发诗人羁旅他乡时的</a:t>
            </a:r>
            <a:r>
              <a:rPr lang="zh-CN" altLang="zh-CN" b="1" dirty="0"/>
              <a:t>漂泊无依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分）和</a:t>
            </a:r>
            <a:r>
              <a:rPr lang="zh-CN" altLang="zh-CN" dirty="0">
                <a:solidFill>
                  <a:srgbClr val="0000FF"/>
                </a:solidFill>
              </a:rPr>
              <a:t>孤独寂寞</a:t>
            </a:r>
            <a:r>
              <a:rPr lang="zh-CN" altLang="zh-CN" dirty="0"/>
              <a:t>（</a:t>
            </a:r>
            <a:r>
              <a:rPr lang="en-US" altLang="zh-CN" dirty="0"/>
              <a:t>1</a:t>
            </a:r>
            <a:r>
              <a:rPr lang="zh-CN" altLang="zh-CN" dirty="0"/>
              <a:t>分），以及</a:t>
            </a:r>
            <a:r>
              <a:rPr lang="zh-CN" altLang="en-US" b="1" dirty="0">
                <a:solidFill>
                  <a:srgbClr val="0000FF"/>
                </a:solidFill>
              </a:rPr>
              <a:t>思念妻子</a:t>
            </a:r>
            <a:r>
              <a:rPr lang="zh-CN" altLang="zh-CN" dirty="0"/>
              <a:t>的深情（</a:t>
            </a:r>
            <a:r>
              <a:rPr lang="en-US" altLang="zh-CN" dirty="0"/>
              <a:t>1</a:t>
            </a:r>
            <a:r>
              <a:rPr lang="zh-CN" altLang="zh-CN" dirty="0"/>
              <a:t>分）。</a:t>
            </a:r>
            <a:endParaRPr lang="en-US" altLang="zh-CN" dirty="0"/>
          </a:p>
          <a:p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注意：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zh-CN" b="1" dirty="0">
                <a:solidFill>
                  <a:srgbClr val="FF0000"/>
                </a:solidFill>
              </a:rPr>
              <a:t>①</a:t>
            </a:r>
            <a:r>
              <a:rPr lang="zh-CN" altLang="en-US" b="1" dirty="0">
                <a:solidFill>
                  <a:srgbClr val="FF0000"/>
                </a:solidFill>
              </a:rPr>
              <a:t>给满</a:t>
            </a:r>
            <a:r>
              <a:rPr lang="en-US" altLang="zh-CN" b="1" dirty="0">
                <a:solidFill>
                  <a:srgbClr val="FF0000"/>
                </a:solidFill>
              </a:rPr>
              <a:t>3</a:t>
            </a:r>
            <a:r>
              <a:rPr lang="zh-CN" altLang="en-US" b="1" dirty="0">
                <a:solidFill>
                  <a:srgbClr val="FF0000"/>
                </a:solidFill>
              </a:rPr>
              <a:t>分为止，情感为漂泊、孤独、思妻；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zh-CN" b="1" dirty="0">
                <a:solidFill>
                  <a:srgbClr val="FF0000"/>
                </a:solidFill>
              </a:rPr>
              <a:t>②</a:t>
            </a:r>
            <a:r>
              <a:rPr lang="zh-CN" altLang="en-US" b="1" dirty="0">
                <a:solidFill>
                  <a:srgbClr val="FF0000"/>
                </a:solidFill>
              </a:rPr>
              <a:t>思乡≠思亲≠思妻</a:t>
            </a:r>
            <a:endParaRPr lang="en-US" altLang="zh-CN" b="1" dirty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③’思念≠怀念</a:t>
            </a:r>
            <a:endParaRPr lang="zh-CN" altLang="zh-CN" b="1" dirty="0">
              <a:solidFill>
                <a:srgbClr val="FF0000"/>
              </a:solidFill>
            </a:endParaRPr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548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13.A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】B</a:t>
            </a:r>
            <a:r>
              <a:rPr lang="zh-CN" altLang="en-US" dirty="0"/>
              <a:t>中“作者从未获得过成功”太武断，作者只是体能方面不够好。</a:t>
            </a:r>
            <a:r>
              <a:rPr lang="en-US" altLang="zh-CN" dirty="0"/>
              <a:t>C</a:t>
            </a:r>
            <a:r>
              <a:rPr lang="zh-CN" altLang="en-US" dirty="0"/>
              <a:t>中，作者其实是因为害怕才无法走下悬崖，而不是因为过于依赖“父亲的力量”</a:t>
            </a:r>
            <a:r>
              <a:rPr lang="en-US" altLang="zh-CN" dirty="0"/>
              <a:t>D</a:t>
            </a:r>
            <a:r>
              <a:rPr lang="zh-CN" altLang="en-US" dirty="0"/>
              <a:t>中，“抽噎了一下”应该理解为作者觉得自己战胜了悬崖，所以只抽噎了</a:t>
            </a:r>
            <a:r>
              <a:rPr lang="en-US" altLang="zh-CN" dirty="0"/>
              <a:t>【</a:t>
            </a:r>
            <a:r>
              <a:rPr lang="zh-CN" altLang="en-US" dirty="0"/>
              <a:t>一下</a:t>
            </a:r>
            <a:r>
              <a:rPr lang="en-US" altLang="zh-CN" dirty="0"/>
              <a:t>】</a:t>
            </a:r>
            <a:r>
              <a:rPr lang="zh-CN" altLang="en-US" dirty="0"/>
              <a:t>。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14.</a:t>
            </a:r>
            <a:r>
              <a:rPr lang="zh-CN" altLang="en-US" dirty="0"/>
              <a:t> “挪动”是</a:t>
            </a:r>
            <a:r>
              <a:rPr lang="zh-CN" altLang="en-US" b="1" dirty="0">
                <a:solidFill>
                  <a:srgbClr val="FF0000"/>
                </a:solidFill>
              </a:rPr>
              <a:t>动作描写（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r>
              <a:rPr lang="zh-CN" altLang="en-US" dirty="0"/>
              <a:t>，写出了“我”动作的</a:t>
            </a:r>
            <a:r>
              <a:rPr lang="zh-CN" altLang="en-US" b="1" dirty="0">
                <a:solidFill>
                  <a:srgbClr val="FF0000"/>
                </a:solidFill>
              </a:rPr>
              <a:t>轻、慢（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分）</a:t>
            </a:r>
            <a:r>
              <a:rPr lang="zh-CN" altLang="en-US" dirty="0"/>
              <a:t>，细腻生动地体现了”我”迈出第一步时的</a:t>
            </a:r>
            <a:r>
              <a:rPr lang="zh-CN" altLang="en-US" b="1" dirty="0">
                <a:solidFill>
                  <a:srgbClr val="FF0000"/>
                </a:solidFill>
              </a:rPr>
              <a:t>紧张和害怕</a:t>
            </a:r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分）。同时也反映出</a:t>
            </a:r>
            <a:r>
              <a:rPr lang="zh-CN" altLang="en-US" b="1" dirty="0">
                <a:solidFill>
                  <a:srgbClr val="FF0000"/>
                </a:solidFill>
              </a:rPr>
              <a:t>悬崖的陡峭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分）。（给满</a:t>
            </a:r>
            <a:r>
              <a:rPr lang="en-US" altLang="zh-CN" dirty="0"/>
              <a:t>4</a:t>
            </a:r>
            <a:r>
              <a:rPr lang="zh-CN" altLang="en-US" dirty="0"/>
              <a:t>分后不再给分）</a:t>
            </a:r>
            <a:endParaRPr lang="en-US" altLang="zh-CN" dirty="0"/>
          </a:p>
          <a:p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15.</a:t>
            </a:r>
            <a:r>
              <a:rPr lang="zh-CN" altLang="en-US" b="1" dirty="0">
                <a:solidFill>
                  <a:srgbClr val="FF0000"/>
                </a:solidFill>
              </a:rPr>
              <a:t>内容上</a:t>
            </a:r>
            <a:r>
              <a:rPr lang="zh-CN" altLang="en-US" dirty="0"/>
              <a:t>交代了自己</a:t>
            </a:r>
            <a:r>
              <a:rPr lang="zh-CN" altLang="en-US" b="1" dirty="0"/>
              <a:t>身体状况不佳</a:t>
            </a:r>
            <a:r>
              <a:rPr lang="zh-CN" altLang="en-US" dirty="0"/>
              <a:t>，“犹豫”也写出了“我”</a:t>
            </a:r>
            <a:r>
              <a:rPr lang="zh-CN" altLang="en-US" b="1" dirty="0"/>
              <a:t>矛盾</a:t>
            </a:r>
            <a:r>
              <a:rPr lang="zh-CN" altLang="en-US" dirty="0"/>
              <a:t>的心理，与其他孩子“一路小跑”形成</a:t>
            </a:r>
            <a:r>
              <a:rPr lang="zh-CN" altLang="en-US" b="1" dirty="0"/>
              <a:t>鲜明对比</a:t>
            </a:r>
            <a:r>
              <a:rPr lang="zh-CN" altLang="en-US" dirty="0"/>
              <a:t>（给满</a:t>
            </a:r>
            <a:r>
              <a:rPr lang="en-US" altLang="zh-CN" dirty="0"/>
              <a:t>2</a:t>
            </a:r>
            <a:r>
              <a:rPr lang="zh-CN" altLang="en-US" dirty="0"/>
              <a:t>分后不再给分）。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结构上</a:t>
            </a:r>
            <a:r>
              <a:rPr lang="zh-CN" altLang="en-US" dirty="0"/>
              <a:t>引出了后文“我”被困悬崖的情节（或为下文“我”被困悬崖埋下伏笔）（</a:t>
            </a:r>
            <a:r>
              <a:rPr lang="en-US" altLang="zh-CN" dirty="0"/>
              <a:t>2</a:t>
            </a:r>
            <a:r>
              <a:rPr lang="zh-CN" altLang="en-US" dirty="0"/>
              <a:t>分）。</a:t>
            </a:r>
          </a:p>
          <a:p>
            <a:pPr marL="0" indent="0">
              <a:buNone/>
            </a:pP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4050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16.</a:t>
            </a:r>
            <a:r>
              <a:rPr lang="zh-CN" altLang="en-US" dirty="0"/>
              <a:t>读了这篇课文我明白了：大困难是由小困难组成的，小困难是不难战胜的，只要一步步地战胜小困难，再大的困难也能客服（</a:t>
            </a:r>
            <a:r>
              <a:rPr lang="en-US" altLang="zh-CN" dirty="0"/>
              <a:t>2</a:t>
            </a:r>
            <a:r>
              <a:rPr lang="zh-CN" altLang="en-US" dirty="0"/>
              <a:t>分）。（例子</a:t>
            </a:r>
            <a:r>
              <a:rPr lang="en-US" altLang="zh-CN" dirty="0"/>
              <a:t>2</a:t>
            </a:r>
            <a:r>
              <a:rPr lang="zh-CN" altLang="en-US" dirty="0"/>
              <a:t>分，只要学生举例恰当、言之有理即可，但</a:t>
            </a:r>
            <a:r>
              <a:rPr lang="zh-CN" altLang="en-US" b="1" dirty="0">
                <a:solidFill>
                  <a:srgbClr val="FF0000"/>
                </a:solidFill>
              </a:rPr>
              <a:t>举例一定要具体，并且是自己的例子，不能笼统</a:t>
            </a:r>
            <a:r>
              <a:rPr lang="zh-CN" altLang="en-US" dirty="0"/>
              <a:t>。）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17.</a:t>
            </a:r>
            <a:r>
              <a:rPr lang="zh-CN" altLang="en-US" dirty="0"/>
              <a:t>必须使用第一人称；</a:t>
            </a:r>
            <a:endParaRPr lang="en-US" altLang="zh-CN" dirty="0"/>
          </a:p>
          <a:p>
            <a:r>
              <a:rPr lang="en-US" altLang="zh-CN" dirty="0"/>
              <a:t>     </a:t>
            </a:r>
            <a:r>
              <a:rPr lang="zh-CN" altLang="en-US" dirty="0"/>
              <a:t>可以假设为内德、杰里中任何一个，言之成理；</a:t>
            </a:r>
            <a:endParaRPr lang="en-US" altLang="zh-CN" dirty="0"/>
          </a:p>
          <a:p>
            <a:r>
              <a:rPr lang="en-US" altLang="zh-CN" dirty="0"/>
              <a:t>     </a:t>
            </a:r>
            <a:r>
              <a:rPr lang="zh-CN" altLang="en-US" dirty="0"/>
              <a:t>写错字或语意不通顺酌情扣分。</a:t>
            </a:r>
          </a:p>
        </p:txBody>
      </p:sp>
    </p:spTree>
    <p:extLst>
      <p:ext uri="{BB962C8B-B14F-4D97-AF65-F5344CB8AC3E}">
        <p14:creationId xmlns:p14="http://schemas.microsoft.com/office/powerpoint/2010/main" val="1802977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18</a:t>
            </a:r>
            <a:r>
              <a:rPr lang="zh-CN" altLang="en-US" dirty="0"/>
              <a:t>．作者从哪些角度描写了两位“名医”相同的特点？请根据提示填写表格。（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①贪图钱财</a:t>
            </a:r>
          </a:p>
          <a:p>
            <a:r>
              <a:rPr lang="zh-CN" altLang="en-US" dirty="0"/>
              <a:t>②开有奇怪药引的药方</a:t>
            </a:r>
            <a:endParaRPr lang="en-US" altLang="zh-CN" dirty="0"/>
          </a:p>
          <a:p>
            <a:r>
              <a:rPr lang="zh-CN" altLang="en-US" dirty="0"/>
              <a:t>③故弄玄虚</a:t>
            </a:r>
          </a:p>
          <a:p>
            <a:r>
              <a:rPr lang="zh-CN" altLang="en-US" dirty="0"/>
              <a:t>④对病人的态度（行医的作风</a:t>
            </a:r>
            <a:r>
              <a:rPr lang="en-US" altLang="zh-CN" dirty="0"/>
              <a:t>/</a:t>
            </a:r>
            <a:r>
              <a:rPr lang="zh-CN" altLang="en-US" dirty="0"/>
              <a:t>乱开药）</a:t>
            </a:r>
          </a:p>
          <a:p>
            <a:r>
              <a:rPr lang="zh-CN" altLang="en-US" dirty="0"/>
              <a:t>⑤病人病重时</a:t>
            </a:r>
            <a:r>
              <a:rPr lang="zh-CN" altLang="en-US" b="1" dirty="0">
                <a:solidFill>
                  <a:srgbClr val="FF0000"/>
                </a:solidFill>
              </a:rPr>
              <a:t>借故辞去</a:t>
            </a:r>
            <a:r>
              <a:rPr lang="zh-CN" altLang="en-US" dirty="0"/>
              <a:t>	</a:t>
            </a:r>
            <a:endParaRPr lang="en-US" altLang="zh-CN" dirty="0"/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本题注重概括</a:t>
            </a:r>
            <a:r>
              <a:rPr lang="zh-CN" altLang="en-US" b="1" dirty="0">
                <a:solidFill>
                  <a:srgbClr val="FF0000"/>
                </a:solidFill>
              </a:rPr>
              <a:t>人物特点</a:t>
            </a:r>
            <a:r>
              <a:rPr lang="zh-CN" altLang="en-US" dirty="0"/>
              <a:t>，每空</a:t>
            </a:r>
            <a:r>
              <a:rPr lang="en-US" altLang="zh-CN" dirty="0"/>
              <a:t>1</a:t>
            </a:r>
            <a:r>
              <a:rPr lang="zh-CN" altLang="en-US" dirty="0"/>
              <a:t>分。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2324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19</a:t>
            </a:r>
            <a:r>
              <a:rPr lang="zh-CN" altLang="en-US" dirty="0"/>
              <a:t>．作者在叙述中表露了对衍太太的什么感情和态度？请结合文章内容简要分析。（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答：表露了</a:t>
            </a:r>
            <a:r>
              <a:rPr lang="zh-CN" altLang="en-US" b="1" dirty="0"/>
              <a:t>痛恨</a:t>
            </a:r>
            <a:r>
              <a:rPr lang="en-US" altLang="zh-CN" b="1" dirty="0"/>
              <a:t>(</a:t>
            </a:r>
            <a:r>
              <a:rPr lang="zh-CN" altLang="en-US" b="1" dirty="0"/>
              <a:t>不满</a:t>
            </a:r>
            <a:r>
              <a:rPr lang="en-US" altLang="zh-CN" b="1" dirty="0"/>
              <a:t>/</a:t>
            </a:r>
            <a:r>
              <a:rPr lang="zh-CN" altLang="en-US" b="1" dirty="0"/>
              <a:t>厌恶</a:t>
            </a:r>
            <a:r>
              <a:rPr lang="en-US" altLang="zh-CN" b="1" dirty="0"/>
              <a:t>)</a:t>
            </a:r>
            <a:r>
              <a:rPr lang="zh-CN" altLang="en-US" b="1" dirty="0"/>
              <a:t>与嘲讽</a:t>
            </a:r>
            <a:r>
              <a:rPr lang="zh-CN" altLang="en-US" dirty="0"/>
              <a:t>。在衍太太的指使催促下，我不停呼唤临死前的父亲，让父亲死前受到煎熬，我回忆起来觉得非常愧疚，对衍太太的行为很</a:t>
            </a:r>
            <a:r>
              <a:rPr lang="zh-CN" altLang="en-US" b="1" dirty="0">
                <a:solidFill>
                  <a:srgbClr val="FF0000"/>
                </a:solidFill>
              </a:rPr>
              <a:t>痛恨</a:t>
            </a:r>
            <a:r>
              <a:rPr lang="zh-CN" altLang="en-US" dirty="0"/>
              <a:t>；“精通礼节”这个词（或：衍太太的催促与病人因叫声而痛苦的对比）对衍太太的所谓礼节充满了</a:t>
            </a:r>
            <a:r>
              <a:rPr lang="zh-CN" altLang="en-US" b="1" dirty="0">
                <a:solidFill>
                  <a:srgbClr val="FF0000"/>
                </a:solidFill>
              </a:rPr>
              <a:t>嘲讽</a:t>
            </a:r>
            <a:r>
              <a:rPr lang="zh-CN" altLang="en-US" dirty="0"/>
              <a:t>。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本题注重理解</a:t>
            </a:r>
            <a:r>
              <a:rPr lang="zh-CN" altLang="en-US" b="1" dirty="0">
                <a:solidFill>
                  <a:srgbClr val="FF0000"/>
                </a:solidFill>
              </a:rPr>
              <a:t>作者思想感情</a:t>
            </a:r>
            <a:r>
              <a:rPr lang="zh-CN" altLang="en-US" dirty="0"/>
              <a:t>，（写“痛恨</a:t>
            </a:r>
            <a:r>
              <a:rPr lang="en-US" altLang="zh-CN" dirty="0"/>
              <a:t>/</a:t>
            </a:r>
            <a:r>
              <a:rPr lang="zh-CN" altLang="en-US" dirty="0"/>
              <a:t>不满</a:t>
            </a:r>
            <a:r>
              <a:rPr lang="en-US" altLang="zh-CN" dirty="0"/>
              <a:t>/</a:t>
            </a:r>
            <a:r>
              <a:rPr lang="zh-CN" altLang="en-US" dirty="0"/>
              <a:t>厌恶”及对应分析各</a:t>
            </a:r>
            <a:r>
              <a:rPr lang="en-US" altLang="zh-CN" dirty="0"/>
              <a:t>1</a:t>
            </a:r>
            <a:r>
              <a:rPr lang="zh-CN" altLang="en-US" dirty="0"/>
              <a:t>分，写出“嘲讽”及对应分析各</a:t>
            </a:r>
            <a:r>
              <a:rPr lang="en-US" altLang="zh-CN" dirty="0"/>
              <a:t>1</a:t>
            </a:r>
            <a:r>
              <a:rPr lang="zh-CN" altLang="en-US" dirty="0"/>
              <a:t>分。）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30347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20</a:t>
            </a:r>
            <a:r>
              <a:rPr lang="zh-CN" altLang="en-US" dirty="0"/>
              <a:t>．下面语句的加点词运用了什么描写方法？请联系上下文加以赏析。（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他仍旧泰然的开了一张方，但已停止败鼓皮丸不用，药引也不很神妙了。</a:t>
            </a:r>
          </a:p>
          <a:p>
            <a:r>
              <a:rPr lang="zh-CN" altLang="en-US" dirty="0"/>
              <a:t>答：这里用了</a:t>
            </a:r>
            <a:r>
              <a:rPr lang="zh-CN" altLang="en-US" b="1" dirty="0"/>
              <a:t>神态描写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</a:t>
            </a:r>
            <a:endParaRPr lang="en-US" altLang="zh-CN" dirty="0"/>
          </a:p>
          <a:p>
            <a:r>
              <a:rPr lang="zh-CN" altLang="en-US" dirty="0"/>
              <a:t>，“泰然”表现了陈莲河看到病人已经病入膏肓时仍</a:t>
            </a:r>
            <a:r>
              <a:rPr lang="zh-CN" altLang="en-US" b="1" dirty="0">
                <a:solidFill>
                  <a:srgbClr val="FF0000"/>
                </a:solidFill>
              </a:rPr>
              <a:t>从容自若（或毫不在乎）</a:t>
            </a:r>
            <a:r>
              <a:rPr lang="zh-CN" altLang="en-US" dirty="0"/>
              <a:t>的神态（</a:t>
            </a:r>
            <a:r>
              <a:rPr lang="en-US" altLang="zh-CN" dirty="0"/>
              <a:t>1</a:t>
            </a:r>
            <a:r>
              <a:rPr lang="zh-CN" altLang="en-US" dirty="0"/>
              <a:t>分），</a:t>
            </a:r>
            <a:endParaRPr lang="en-US" altLang="zh-CN" dirty="0"/>
          </a:p>
          <a:p>
            <a:r>
              <a:rPr lang="zh-CN" altLang="en-US" dirty="0"/>
              <a:t>写出了他只顾自己的利益、不管病人死活的</a:t>
            </a:r>
            <a:r>
              <a:rPr lang="zh-CN" altLang="en-US" b="1" dirty="0"/>
              <a:t>冷漠（</a:t>
            </a:r>
            <a:r>
              <a:rPr lang="zh-CN" altLang="en-US" b="1" dirty="0">
                <a:solidFill>
                  <a:srgbClr val="FF0000"/>
                </a:solidFill>
              </a:rPr>
              <a:t>草菅人命</a:t>
            </a:r>
            <a:r>
              <a:rPr lang="zh-CN" altLang="en-US" b="1" dirty="0"/>
              <a:t>）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分），</a:t>
            </a:r>
            <a:endParaRPr lang="en-US" altLang="zh-CN" dirty="0"/>
          </a:p>
          <a:p>
            <a:r>
              <a:rPr lang="zh-CN" altLang="en-US" dirty="0"/>
              <a:t>表现了作者对他的</a:t>
            </a:r>
            <a:r>
              <a:rPr lang="zh-CN" altLang="en-US" b="1" dirty="0"/>
              <a:t>嘲讽（或：痛恨</a:t>
            </a:r>
            <a:r>
              <a:rPr lang="zh-CN" altLang="en-US" dirty="0"/>
              <a:t>）（</a:t>
            </a:r>
            <a:r>
              <a:rPr lang="en-US" altLang="zh-CN" dirty="0"/>
              <a:t>1</a:t>
            </a:r>
            <a:r>
              <a:rPr lang="zh-CN" altLang="en-US" dirty="0"/>
              <a:t>分）。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本题注重欣赏描写方法，（指出描写方法</a:t>
            </a:r>
            <a:r>
              <a:rPr lang="en-US" altLang="zh-CN" dirty="0"/>
              <a:t>1</a:t>
            </a:r>
            <a:r>
              <a:rPr lang="zh-CN" altLang="en-US" dirty="0"/>
              <a:t>分，结合文本分析描写方法</a:t>
            </a:r>
            <a:r>
              <a:rPr lang="en-US" altLang="zh-CN" dirty="0"/>
              <a:t>1</a:t>
            </a:r>
            <a:r>
              <a:rPr lang="zh-CN" altLang="en-US" dirty="0"/>
              <a:t>分，描写对象的特点</a:t>
            </a:r>
            <a:r>
              <a:rPr lang="en-US" altLang="zh-CN" dirty="0"/>
              <a:t>1</a:t>
            </a:r>
            <a:r>
              <a:rPr lang="zh-CN" altLang="en-US" dirty="0"/>
              <a:t>分，作者的思想感情</a:t>
            </a:r>
            <a:r>
              <a:rPr lang="en-US" altLang="zh-CN" dirty="0"/>
              <a:t>1</a:t>
            </a:r>
            <a:r>
              <a:rPr lang="zh-CN" altLang="en-US" dirty="0"/>
              <a:t>分。）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1294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r>
              <a:rPr lang="en-US" altLang="zh-CN" dirty="0"/>
              <a:t>21</a:t>
            </a:r>
            <a:r>
              <a:rPr lang="zh-CN" altLang="en-US" dirty="0"/>
              <a:t>．文中写了两次“我的父亲沉思了一会，摇摇头”，请联系上下文，简要写出“父亲”两次摇头的不同心理活动。（</a:t>
            </a:r>
            <a:r>
              <a:rPr lang="en-US" altLang="zh-CN" dirty="0"/>
              <a:t>4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答：第一次摇头：没什么用吧，也太贵了，算了吧！（或：有用吗？还这么贵，不点了！）</a:t>
            </a:r>
          </a:p>
          <a:p>
            <a:r>
              <a:rPr lang="zh-CN" altLang="en-US" dirty="0"/>
              <a:t>第二次摇头：我没有冤愆，况且太荒谬了，怎么能信呢！（或：哪有什么冤愆！这不瞎扯吗？怎么能信呢！）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本题注重推断想象。（第一次摇头点出</a:t>
            </a:r>
            <a:r>
              <a:rPr lang="zh-CN" altLang="en-US" b="1" dirty="0"/>
              <a:t>“怀疑”或不同意</a:t>
            </a:r>
            <a:r>
              <a:rPr lang="zh-CN" altLang="en-US" dirty="0"/>
              <a:t>的想法，如“没什么用吧、算了吧、有用吗、不点了”等意思</a:t>
            </a:r>
            <a:r>
              <a:rPr lang="en-US" altLang="zh-CN" dirty="0"/>
              <a:t>1</a:t>
            </a:r>
            <a:r>
              <a:rPr lang="zh-CN" altLang="en-US" dirty="0"/>
              <a:t>分，</a:t>
            </a:r>
            <a:r>
              <a:rPr lang="zh-CN" altLang="en-US" b="1" dirty="0">
                <a:solidFill>
                  <a:srgbClr val="FF0000"/>
                </a:solidFill>
              </a:rPr>
              <a:t>“嫌贵</a:t>
            </a:r>
            <a:r>
              <a:rPr lang="zh-CN" altLang="en-US" dirty="0"/>
              <a:t>”意思１分；第二次摇头点出回答医生“</a:t>
            </a:r>
            <a:r>
              <a:rPr lang="zh-CN" altLang="en-US" b="1" dirty="0">
                <a:solidFill>
                  <a:srgbClr val="FF0000"/>
                </a:solidFill>
              </a:rPr>
              <a:t>我没有冤愆</a:t>
            </a:r>
            <a:r>
              <a:rPr lang="zh-CN" altLang="en-US" dirty="0"/>
              <a:t>”的意思</a:t>
            </a:r>
            <a:r>
              <a:rPr lang="en-US" altLang="zh-CN" dirty="0"/>
              <a:t>1</a:t>
            </a:r>
            <a:r>
              <a:rPr lang="zh-CN" altLang="en-US" dirty="0"/>
              <a:t>分，对名医的</a:t>
            </a:r>
            <a:r>
              <a:rPr lang="zh-CN" altLang="en-US" b="1" dirty="0">
                <a:solidFill>
                  <a:srgbClr val="FF0000"/>
                </a:solidFill>
              </a:rPr>
              <a:t>不信任如 “荒谬”、“瞎扯”、“不信</a:t>
            </a:r>
            <a:r>
              <a:rPr lang="zh-CN" altLang="en-US" dirty="0"/>
              <a:t>”等意思</a:t>
            </a:r>
            <a:r>
              <a:rPr lang="en-US" altLang="zh-CN" dirty="0"/>
              <a:t>1</a:t>
            </a:r>
            <a:r>
              <a:rPr lang="zh-CN" altLang="en-US" dirty="0"/>
              <a:t>分。）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808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>
            <a:normAutofit lnSpcReduction="10000"/>
          </a:bodyPr>
          <a:lstStyle/>
          <a:p>
            <a:r>
              <a:rPr lang="en-US" altLang="zh-CN" dirty="0"/>
              <a:t>22</a:t>
            </a:r>
            <a:r>
              <a:rPr lang="zh-CN" altLang="en-US" dirty="0"/>
              <a:t>．作者在文章结尾说“这却是我对于父亲的最大的错处”，结合全文，你认为“我”觉得自</a:t>
            </a:r>
          </a:p>
          <a:p>
            <a:r>
              <a:rPr lang="zh-CN" altLang="en-US" dirty="0"/>
              <a:t>己对父亲做错了哪些事情呢？你认为“我”的错是否值得原谅？请简述理由。（</a:t>
            </a:r>
            <a:r>
              <a:rPr lang="en-US" altLang="zh-CN" dirty="0"/>
              <a:t>5</a:t>
            </a:r>
            <a:r>
              <a:rPr lang="zh-CN" altLang="en-US" dirty="0"/>
              <a:t>分）</a:t>
            </a:r>
          </a:p>
          <a:p>
            <a:r>
              <a:rPr lang="zh-CN" altLang="en-US" dirty="0"/>
              <a:t>答：“我”觉得自己对父亲做错的事情是：</a:t>
            </a:r>
            <a:r>
              <a:rPr lang="zh-CN" altLang="en-US" b="1" dirty="0">
                <a:solidFill>
                  <a:srgbClr val="FF0000"/>
                </a:solidFill>
              </a:rPr>
              <a:t>①听信庸医</a:t>
            </a:r>
            <a:r>
              <a:rPr lang="zh-CN" altLang="en-US" dirty="0"/>
              <a:t>，使父亲在治病过程中</a:t>
            </a:r>
            <a:r>
              <a:rPr lang="zh-CN" altLang="en-US" b="1" dirty="0">
                <a:solidFill>
                  <a:srgbClr val="FF0000"/>
                </a:solidFill>
              </a:rPr>
              <a:t>受尽煎熬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分）；</a:t>
            </a:r>
            <a:r>
              <a:rPr lang="zh-CN" altLang="en-US" b="1" dirty="0">
                <a:solidFill>
                  <a:srgbClr val="FF0000"/>
                </a:solidFill>
              </a:rPr>
              <a:t>②听信衍太太</a:t>
            </a:r>
            <a:r>
              <a:rPr lang="zh-CN" altLang="en-US" dirty="0"/>
              <a:t>，使父亲</a:t>
            </a:r>
            <a:r>
              <a:rPr lang="zh-CN" altLang="en-US" b="1" dirty="0">
                <a:solidFill>
                  <a:srgbClr val="FF0000"/>
                </a:solidFill>
              </a:rPr>
              <a:t>不能平静地离世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分）。</a:t>
            </a:r>
          </a:p>
          <a:p>
            <a:r>
              <a:rPr lang="zh-CN" altLang="en-US" dirty="0"/>
              <a:t>示例一：我认为“我”的错</a:t>
            </a:r>
            <a:r>
              <a:rPr lang="zh-CN" altLang="en-US" b="1" dirty="0">
                <a:solidFill>
                  <a:srgbClr val="FF0000"/>
                </a:solidFill>
              </a:rPr>
              <a:t>值得原谅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分）。“我”在父亲治病过程中</a:t>
            </a:r>
            <a:r>
              <a:rPr lang="zh-CN" altLang="en-US" b="1" dirty="0">
                <a:solidFill>
                  <a:srgbClr val="FF0000"/>
                </a:solidFill>
              </a:rPr>
              <a:t>尽心尽力</a:t>
            </a:r>
            <a:r>
              <a:rPr lang="zh-CN" altLang="en-US" dirty="0"/>
              <a:t>，尽到了孝道（</a:t>
            </a:r>
            <a:r>
              <a:rPr lang="en-US" altLang="zh-CN" dirty="0"/>
              <a:t>1</a:t>
            </a:r>
            <a:r>
              <a:rPr lang="zh-CN" altLang="en-US" dirty="0"/>
              <a:t>分），造成这样的“错处”是因为当时社会的</a:t>
            </a:r>
            <a:r>
              <a:rPr lang="zh-CN" altLang="en-US" b="1" dirty="0">
                <a:solidFill>
                  <a:srgbClr val="FF0000"/>
                </a:solidFill>
              </a:rPr>
              <a:t>知识水平不发达</a:t>
            </a:r>
            <a:r>
              <a:rPr lang="zh-CN" altLang="en-US" dirty="0"/>
              <a:t>，封建迷信的思想风气浓。在当时的时代背景下，</a:t>
            </a:r>
            <a:r>
              <a:rPr lang="zh-CN" altLang="en-US" b="1" dirty="0">
                <a:solidFill>
                  <a:srgbClr val="FF0000"/>
                </a:solidFill>
              </a:rPr>
              <a:t>年轻的我</a:t>
            </a:r>
            <a:r>
              <a:rPr lang="zh-CN" altLang="en-US" dirty="0"/>
              <a:t>犯这样的“错处”，是难以避免的，也是值得原谅的（</a:t>
            </a:r>
            <a:r>
              <a:rPr lang="en-US" altLang="zh-CN" dirty="0"/>
              <a:t>1</a:t>
            </a:r>
            <a:r>
              <a:rPr lang="zh-CN" altLang="en-US" dirty="0"/>
              <a:t>分）。</a:t>
            </a:r>
          </a:p>
          <a:p>
            <a:r>
              <a:rPr lang="zh-CN" altLang="en-US" dirty="0"/>
              <a:t>示例二：我认为“我”的错</a:t>
            </a:r>
            <a:r>
              <a:rPr lang="zh-CN" altLang="en-US" b="1" dirty="0">
                <a:solidFill>
                  <a:srgbClr val="FF0000"/>
                </a:solidFill>
              </a:rPr>
              <a:t>不值得原谅</a:t>
            </a:r>
            <a:r>
              <a:rPr lang="zh-CN" altLang="en-US" dirty="0"/>
              <a:t>（</a:t>
            </a:r>
            <a:r>
              <a:rPr lang="en-US" altLang="zh-CN" dirty="0"/>
              <a:t>1</a:t>
            </a:r>
            <a:r>
              <a:rPr lang="zh-CN" altLang="en-US" dirty="0"/>
              <a:t>分）。因为在父亲治病的过程中，看到药方奇怪而不怀疑，父亲临死时，大声呼喊</a:t>
            </a:r>
            <a:r>
              <a:rPr lang="zh-CN" altLang="en-US" b="1" dirty="0">
                <a:solidFill>
                  <a:srgbClr val="FF0000"/>
                </a:solidFill>
              </a:rPr>
              <a:t>不顾父亲感受</a:t>
            </a:r>
            <a:r>
              <a:rPr lang="zh-CN" altLang="en-US" dirty="0"/>
              <a:t>，（</a:t>
            </a:r>
            <a:r>
              <a:rPr lang="en-US" altLang="zh-CN" dirty="0"/>
              <a:t>1</a:t>
            </a:r>
            <a:r>
              <a:rPr lang="zh-CN" altLang="en-US" dirty="0"/>
              <a:t>分，写出其中</a:t>
            </a:r>
            <a:r>
              <a:rPr lang="en-US" altLang="zh-CN" dirty="0"/>
              <a:t>1</a:t>
            </a:r>
            <a:r>
              <a:rPr lang="zh-CN" altLang="en-US" dirty="0"/>
              <a:t>个事件即可），我的无知令父亲痛苦离世，造成了</a:t>
            </a:r>
            <a:r>
              <a:rPr lang="zh-CN" altLang="en-US" b="1" dirty="0">
                <a:solidFill>
                  <a:srgbClr val="FF0000"/>
                </a:solidFill>
              </a:rPr>
              <a:t>不可挽回</a:t>
            </a:r>
            <a:r>
              <a:rPr lang="zh-CN" altLang="en-US" dirty="0"/>
              <a:t>的错误（</a:t>
            </a:r>
            <a:r>
              <a:rPr lang="en-US" altLang="zh-CN" dirty="0"/>
              <a:t>1</a:t>
            </a:r>
            <a:r>
              <a:rPr lang="zh-CN" altLang="en-US" dirty="0"/>
              <a:t>分），所以，“我”的错是无法原谅的。</a:t>
            </a:r>
          </a:p>
          <a:p>
            <a:r>
              <a:rPr lang="en-US" altLang="zh-CN" dirty="0"/>
              <a:t>【</a:t>
            </a:r>
            <a:r>
              <a:rPr lang="zh-CN" altLang="en-US" dirty="0"/>
              <a:t>解析</a:t>
            </a:r>
            <a:r>
              <a:rPr lang="en-US" altLang="zh-CN" dirty="0"/>
              <a:t>】</a:t>
            </a:r>
            <a:r>
              <a:rPr lang="zh-CN" altLang="en-US" dirty="0"/>
              <a:t>做错的事情</a:t>
            </a:r>
            <a:r>
              <a:rPr lang="en-US" altLang="zh-CN" dirty="0"/>
              <a:t>2</a:t>
            </a:r>
            <a:r>
              <a:rPr lang="zh-CN" altLang="en-US" dirty="0"/>
              <a:t>分，每点</a:t>
            </a:r>
            <a:r>
              <a:rPr lang="en-US" altLang="zh-CN" dirty="0"/>
              <a:t>1</a:t>
            </a:r>
            <a:r>
              <a:rPr lang="zh-CN" altLang="en-US" dirty="0"/>
              <a:t>分；看法</a:t>
            </a:r>
            <a:r>
              <a:rPr lang="en-US" altLang="zh-CN" dirty="0"/>
              <a:t>3</a:t>
            </a:r>
            <a:r>
              <a:rPr lang="zh-CN" altLang="en-US" dirty="0"/>
              <a:t>分，其中例一表态</a:t>
            </a:r>
            <a:r>
              <a:rPr lang="en-US" altLang="zh-CN" dirty="0"/>
              <a:t>1</a:t>
            </a:r>
            <a:r>
              <a:rPr lang="zh-CN" altLang="en-US" dirty="0"/>
              <a:t>分，主客观原因分析各得</a:t>
            </a:r>
            <a:r>
              <a:rPr lang="en-US" altLang="zh-CN" dirty="0"/>
              <a:t>1</a:t>
            </a:r>
            <a:r>
              <a:rPr lang="zh-CN" altLang="en-US" dirty="0"/>
              <a:t>分；其中例二</a:t>
            </a:r>
            <a:r>
              <a:rPr lang="zh-CN" altLang="en-US" b="1" dirty="0">
                <a:solidFill>
                  <a:srgbClr val="FF0000"/>
                </a:solidFill>
              </a:rPr>
              <a:t>表态</a:t>
            </a:r>
            <a:r>
              <a:rPr lang="en-US" altLang="zh-CN" b="1" dirty="0">
                <a:solidFill>
                  <a:srgbClr val="FF0000"/>
                </a:solidFill>
              </a:rPr>
              <a:t>1</a:t>
            </a:r>
            <a:r>
              <a:rPr lang="zh-CN" altLang="en-US" b="1" dirty="0">
                <a:solidFill>
                  <a:srgbClr val="FF0000"/>
                </a:solidFill>
              </a:rPr>
              <a:t>分</a:t>
            </a:r>
            <a:r>
              <a:rPr lang="zh-CN" altLang="en-US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我做的事情经过</a:t>
            </a:r>
            <a:r>
              <a:rPr lang="zh-CN" altLang="en-US" dirty="0"/>
              <a:t>及</a:t>
            </a:r>
            <a:r>
              <a:rPr lang="zh-CN" altLang="en-US" b="1" dirty="0">
                <a:solidFill>
                  <a:srgbClr val="FF0000"/>
                </a:solidFill>
              </a:rPr>
              <a:t>后果</a:t>
            </a:r>
            <a:r>
              <a:rPr lang="zh-CN" altLang="en-US" dirty="0"/>
              <a:t>各得</a:t>
            </a:r>
            <a:r>
              <a:rPr lang="en-US" altLang="zh-CN" dirty="0"/>
              <a:t>1</a:t>
            </a:r>
            <a:r>
              <a:rPr lang="zh-CN" altLang="en-US" dirty="0"/>
              <a:t>分。其他言之成理答案也可。）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306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7061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917837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07397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49348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80789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04337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4F5342-04FE-4349-AC2A-B83B6C681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40" y="169544"/>
            <a:ext cx="11963400" cy="6576695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67793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2075</Words>
  <Application>Microsoft Office PowerPoint</Application>
  <PresentationFormat>宽屏</PresentationFormat>
  <Paragraphs>95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6" baseType="lpstr">
      <vt:lpstr>等线</vt:lpstr>
      <vt:lpstr>等线 Light</vt:lpstr>
      <vt:lpstr>黑体</vt:lpstr>
      <vt:lpstr>Arial</vt:lpstr>
      <vt:lpstr>Office 主题​​</vt:lpstr>
      <vt:lpstr>PowerPoint 演示文稿</vt:lpstr>
      <vt:lpstr>七上语文第四单元试卷讲评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七上语文第四单元试卷讲评</dc:title>
  <dc:creator>优优 胡</dc:creator>
  <cp:lastModifiedBy>优优 胡</cp:lastModifiedBy>
  <cp:revision>59</cp:revision>
  <dcterms:created xsi:type="dcterms:W3CDTF">2018-12-04T23:58:49Z</dcterms:created>
  <dcterms:modified xsi:type="dcterms:W3CDTF">2018-12-06T03:44:12Z</dcterms:modified>
</cp:coreProperties>
</file>